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sldIdLst>
    <p:sldId id="261" r:id="rId2"/>
    <p:sldId id="263" r:id="rId3"/>
    <p:sldId id="262" r:id="rId4"/>
    <p:sldId id="273" r:id="rId5"/>
    <p:sldId id="267" r:id="rId6"/>
    <p:sldId id="268" r:id="rId7"/>
    <p:sldId id="264" r:id="rId8"/>
    <p:sldId id="282" r:id="rId9"/>
    <p:sldId id="286" r:id="rId10"/>
    <p:sldId id="272" r:id="rId11"/>
    <p:sldId id="288" r:id="rId12"/>
    <p:sldId id="281" r:id="rId13"/>
    <p:sldId id="265" r:id="rId14"/>
    <p:sldId id="297" r:id="rId15"/>
    <p:sldId id="298" r:id="rId16"/>
    <p:sldId id="269" r:id="rId17"/>
    <p:sldId id="271" r:id="rId18"/>
    <p:sldId id="270" r:id="rId19"/>
    <p:sldId id="289" r:id="rId20"/>
    <p:sldId id="274" r:id="rId21"/>
    <p:sldId id="290" r:id="rId22"/>
    <p:sldId id="300" r:id="rId23"/>
    <p:sldId id="301" r:id="rId24"/>
    <p:sldId id="284" r:id="rId25"/>
    <p:sldId id="283" r:id="rId26"/>
    <p:sldId id="285" r:id="rId27"/>
    <p:sldId id="302" r:id="rId28"/>
    <p:sldId id="275" r:id="rId29"/>
    <p:sldId id="291" r:id="rId30"/>
    <p:sldId id="292" r:id="rId31"/>
    <p:sldId id="294" r:id="rId32"/>
    <p:sldId id="295" r:id="rId33"/>
    <p:sldId id="278" r:id="rId34"/>
    <p:sldId id="296" r:id="rId35"/>
    <p:sldId id="27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CBDA7-9CD2-DA68-4E10-D6B89BDDB509}" v="502" dt="2025-10-27T19:36:16.791"/>
    <p1510:client id="{439E711C-FEF9-B4B0-8AD3-948BF803AE59}" v="538" dt="2025-10-27T19:00:49.010"/>
    <p1510:client id="{4C41DC3E-5518-246A-FB38-76BF6BD9352E}" v="272" dt="2025-10-27T19:13:22.517"/>
    <p1510:client id="{4F33CC6C-1CC5-3FA0-7D1D-6B9FF7A14CD8}" v="6" dt="2025-10-29T10:21:00.507"/>
    <p1510:client id="{C1EC1D4B-9334-75D6-2F97-642D63767CAC}" v="1364" dt="2025-10-28T19:35:07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176964-A15B-43BC-A1E8-5B5AF1C573A7}" type="doc">
      <dgm:prSet loTypeId="urn:microsoft.com/office/officeart/2005/8/layout/hProcess7" loCatId="process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es-ES"/>
        </a:p>
      </dgm:t>
    </dgm:pt>
    <dgm:pt modelId="{513AB894-4037-4324-9F70-EC26B0684BAC}">
      <dgm:prSet phldrT="[Texto]" phldr="0"/>
      <dgm:spPr/>
      <dgm:t>
        <a:bodyPr/>
        <a:lstStyle/>
        <a:p>
          <a:endParaRPr lang="es-ES"/>
        </a:p>
      </dgm:t>
    </dgm:pt>
    <dgm:pt modelId="{59EA5EE9-BC7C-42F2-8351-D2EDFC0A670F}" type="parTrans" cxnId="{7CF25160-D30C-46B6-8A01-D8E8AC57A245}">
      <dgm:prSet/>
      <dgm:spPr/>
      <dgm:t>
        <a:bodyPr/>
        <a:lstStyle/>
        <a:p>
          <a:endParaRPr lang="es-ES"/>
        </a:p>
      </dgm:t>
    </dgm:pt>
    <dgm:pt modelId="{FBF7E1A7-AEC1-4405-ADF7-B4BACE6AC426}" type="sibTrans" cxnId="{7CF25160-D30C-46B6-8A01-D8E8AC57A245}">
      <dgm:prSet/>
      <dgm:spPr/>
      <dgm:t>
        <a:bodyPr/>
        <a:lstStyle/>
        <a:p>
          <a:endParaRPr lang="es-ES"/>
        </a:p>
      </dgm:t>
    </dgm:pt>
    <dgm:pt modelId="{02F1E863-71F9-42A0-A590-622B4C5CAA11}">
      <dgm:prSet phldrT="[Texto]" phldr="0"/>
      <dgm:spPr/>
      <dgm:t>
        <a:bodyPr/>
        <a:lstStyle/>
        <a:p>
          <a:pPr rtl="0"/>
          <a:r>
            <a:rPr lang="es-ES">
              <a:latin typeface="Calibri"/>
            </a:rPr>
            <a:t>Interfaz (UI)</a:t>
          </a:r>
          <a:endParaRPr lang="es-ES"/>
        </a:p>
      </dgm:t>
    </dgm:pt>
    <dgm:pt modelId="{97F7BB7F-2D73-4876-A7C6-ECD3428C3C4C}" type="parTrans" cxnId="{9D9A2D4B-9256-49B3-9CB9-D17EA83C3DBB}">
      <dgm:prSet/>
      <dgm:spPr/>
      <dgm:t>
        <a:bodyPr/>
        <a:lstStyle/>
        <a:p>
          <a:endParaRPr lang="es-ES"/>
        </a:p>
      </dgm:t>
    </dgm:pt>
    <dgm:pt modelId="{F25DD075-2A83-4BC5-B130-7FE80D0119E7}" type="sibTrans" cxnId="{9D9A2D4B-9256-49B3-9CB9-D17EA83C3DBB}">
      <dgm:prSet/>
      <dgm:spPr/>
      <dgm:t>
        <a:bodyPr/>
        <a:lstStyle/>
        <a:p>
          <a:endParaRPr lang="es-ES"/>
        </a:p>
      </dgm:t>
    </dgm:pt>
    <dgm:pt modelId="{FFEAF345-B351-4396-B8AE-95A8BE6271DF}">
      <dgm:prSet phldrT="[Texto]" phldr="0"/>
      <dgm:spPr/>
      <dgm:t>
        <a:bodyPr/>
        <a:lstStyle/>
        <a:p>
          <a:pPr rtl="0"/>
          <a:r>
            <a:rPr lang="es-ES">
              <a:latin typeface="Calibri"/>
            </a:rPr>
            <a:t> Server</a:t>
          </a:r>
          <a:endParaRPr lang="es-ES"/>
        </a:p>
      </dgm:t>
    </dgm:pt>
    <dgm:pt modelId="{364BA4B8-3EE1-495B-811E-CBE47D6C61DD}" type="parTrans" cxnId="{A6798A18-022C-4E14-8604-05E83CFA54BA}">
      <dgm:prSet/>
      <dgm:spPr/>
      <dgm:t>
        <a:bodyPr/>
        <a:lstStyle/>
        <a:p>
          <a:endParaRPr lang="es-ES"/>
        </a:p>
      </dgm:t>
    </dgm:pt>
    <dgm:pt modelId="{8EA87683-675A-4782-94A7-EA205FA15292}" type="sibTrans" cxnId="{A6798A18-022C-4E14-8604-05E83CFA54BA}">
      <dgm:prSet/>
      <dgm:spPr/>
      <dgm:t>
        <a:bodyPr/>
        <a:lstStyle/>
        <a:p>
          <a:endParaRPr lang="es-ES"/>
        </a:p>
      </dgm:t>
    </dgm:pt>
    <dgm:pt modelId="{6007531C-4806-401F-BC7F-7ED6FF88B983}">
      <dgm:prSet phldrT="[Texto]" phldr="0"/>
      <dgm:spPr/>
      <dgm:t>
        <a:bodyPr/>
        <a:lstStyle/>
        <a:p>
          <a:pPr rtl="0"/>
          <a:endParaRPr lang="es-ES"/>
        </a:p>
      </dgm:t>
    </dgm:pt>
    <dgm:pt modelId="{F8A0F1D4-E7EC-442A-B8A7-9C2759FE4843}" type="parTrans" cxnId="{3363500C-A35B-400E-87CC-FBEA7A513E62}">
      <dgm:prSet/>
      <dgm:spPr/>
      <dgm:t>
        <a:bodyPr/>
        <a:lstStyle/>
        <a:p>
          <a:endParaRPr lang="es-ES"/>
        </a:p>
      </dgm:t>
    </dgm:pt>
    <dgm:pt modelId="{58F17F4C-1FC4-4B38-AF52-B4CEE933AFDB}" type="sibTrans" cxnId="{3363500C-A35B-400E-87CC-FBEA7A513E62}">
      <dgm:prSet/>
      <dgm:spPr/>
      <dgm:t>
        <a:bodyPr/>
        <a:lstStyle/>
        <a:p>
          <a:endParaRPr lang="es-ES"/>
        </a:p>
      </dgm:t>
    </dgm:pt>
    <dgm:pt modelId="{12249DF6-6695-4648-B1D1-851AF2D476EE}">
      <dgm:prSet phldrT="[Texto]" phldr="0"/>
      <dgm:spPr/>
      <dgm:t>
        <a:bodyPr/>
        <a:lstStyle/>
        <a:p>
          <a:r>
            <a:rPr lang="es-ES">
              <a:latin typeface="Calibri"/>
            </a:rPr>
            <a:t>App</a:t>
          </a:r>
          <a:endParaRPr lang="es-ES"/>
        </a:p>
      </dgm:t>
    </dgm:pt>
    <dgm:pt modelId="{134C6E8D-3DDF-4344-81AD-696C763A7C03}" type="parTrans" cxnId="{5441AC18-70B6-4DF7-92B6-3554C0138F53}">
      <dgm:prSet/>
      <dgm:spPr/>
      <dgm:t>
        <a:bodyPr/>
        <a:lstStyle/>
        <a:p>
          <a:endParaRPr lang="es-ES"/>
        </a:p>
      </dgm:t>
    </dgm:pt>
    <dgm:pt modelId="{080A9C73-865A-41F1-8279-FF0E5E4BF247}" type="sibTrans" cxnId="{5441AC18-70B6-4DF7-92B6-3554C0138F53}">
      <dgm:prSet/>
      <dgm:spPr/>
      <dgm:t>
        <a:bodyPr/>
        <a:lstStyle/>
        <a:p>
          <a:endParaRPr lang="es-ES"/>
        </a:p>
      </dgm:t>
    </dgm:pt>
    <dgm:pt modelId="{0CF065CF-8F67-4D08-ACF4-2E505848D91A}">
      <dgm:prSet phldr="0"/>
      <dgm:spPr/>
      <dgm:t>
        <a:bodyPr/>
        <a:lstStyle/>
        <a:p>
          <a:pPr rtl="0"/>
          <a:endParaRPr lang="es-ES">
            <a:latin typeface="Calibri"/>
          </a:endParaRPr>
        </a:p>
      </dgm:t>
    </dgm:pt>
    <dgm:pt modelId="{65148D3E-E24D-4821-8827-16666F84665B}" type="parTrans" cxnId="{8BACD34A-C2A3-4D93-AAD7-1C0E14B5EE63}">
      <dgm:prSet/>
      <dgm:spPr/>
    </dgm:pt>
    <dgm:pt modelId="{24173401-8BB2-484B-AB3E-B43AB8389AF9}" type="sibTrans" cxnId="{8BACD34A-C2A3-4D93-AAD7-1C0E14B5EE63}">
      <dgm:prSet/>
      <dgm:spPr/>
    </dgm:pt>
    <dgm:pt modelId="{83E8EFD8-C21D-466D-A80D-0ADA1ADD9AA2}" type="pres">
      <dgm:prSet presAssocID="{73176964-A15B-43BC-A1E8-5B5AF1C573A7}" presName="Name0" presStyleCnt="0">
        <dgm:presLayoutVars>
          <dgm:dir/>
          <dgm:animLvl val="lvl"/>
          <dgm:resizeHandles val="exact"/>
        </dgm:presLayoutVars>
      </dgm:prSet>
      <dgm:spPr/>
    </dgm:pt>
    <dgm:pt modelId="{DE19A12B-B591-4060-AFE9-69B1D053406B}" type="pres">
      <dgm:prSet presAssocID="{513AB894-4037-4324-9F70-EC26B0684BAC}" presName="compositeNode" presStyleCnt="0">
        <dgm:presLayoutVars>
          <dgm:bulletEnabled val="1"/>
        </dgm:presLayoutVars>
      </dgm:prSet>
      <dgm:spPr/>
    </dgm:pt>
    <dgm:pt modelId="{CDC1A133-F644-419C-8E31-E57846819F43}" type="pres">
      <dgm:prSet presAssocID="{513AB894-4037-4324-9F70-EC26B0684BAC}" presName="bgRect" presStyleLbl="node1" presStyleIdx="0" presStyleCnt="3"/>
      <dgm:spPr/>
    </dgm:pt>
    <dgm:pt modelId="{3994ACD1-757D-4AEC-9A84-1F4FDB17CC67}" type="pres">
      <dgm:prSet presAssocID="{513AB894-4037-4324-9F70-EC26B0684BAC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B02216C7-027F-444C-A143-BAD2B0BC483A}" type="pres">
      <dgm:prSet presAssocID="{513AB894-4037-4324-9F70-EC26B0684BAC}" presName="childNode" presStyleLbl="node1" presStyleIdx="0" presStyleCnt="3">
        <dgm:presLayoutVars>
          <dgm:bulletEnabled val="1"/>
        </dgm:presLayoutVars>
      </dgm:prSet>
      <dgm:spPr/>
    </dgm:pt>
    <dgm:pt modelId="{B8600670-4C84-4571-BD20-18FA4EDE25B8}" type="pres">
      <dgm:prSet presAssocID="{FBF7E1A7-AEC1-4405-ADF7-B4BACE6AC426}" presName="hSp" presStyleCnt="0"/>
      <dgm:spPr/>
    </dgm:pt>
    <dgm:pt modelId="{490C6692-DEFB-4EE1-B440-942EDB3FDB01}" type="pres">
      <dgm:prSet presAssocID="{FBF7E1A7-AEC1-4405-ADF7-B4BACE6AC426}" presName="vProcSp" presStyleCnt="0"/>
      <dgm:spPr/>
    </dgm:pt>
    <dgm:pt modelId="{CA516400-BF65-4A39-951B-CD8F2634FBFB}" type="pres">
      <dgm:prSet presAssocID="{FBF7E1A7-AEC1-4405-ADF7-B4BACE6AC426}" presName="vSp1" presStyleCnt="0"/>
      <dgm:spPr/>
    </dgm:pt>
    <dgm:pt modelId="{19E4DA72-5567-4C16-9A54-BF7EB0CEEF95}" type="pres">
      <dgm:prSet presAssocID="{FBF7E1A7-AEC1-4405-ADF7-B4BACE6AC426}" presName="simulatedConn" presStyleLbl="solidFgAcc1" presStyleIdx="0" presStyleCnt="2"/>
      <dgm:spPr/>
    </dgm:pt>
    <dgm:pt modelId="{90F8D05B-E1DD-48E6-B6B3-9705CD5BD559}" type="pres">
      <dgm:prSet presAssocID="{FBF7E1A7-AEC1-4405-ADF7-B4BACE6AC426}" presName="vSp2" presStyleCnt="0"/>
      <dgm:spPr/>
    </dgm:pt>
    <dgm:pt modelId="{A2BCFA65-CEA4-4F5D-B0E5-9EB61DEEBA97}" type="pres">
      <dgm:prSet presAssocID="{FBF7E1A7-AEC1-4405-ADF7-B4BACE6AC426}" presName="sibTrans" presStyleCnt="0"/>
      <dgm:spPr/>
    </dgm:pt>
    <dgm:pt modelId="{6E05D799-1A2E-4151-B322-8C6693624306}" type="pres">
      <dgm:prSet presAssocID="{0CF065CF-8F67-4D08-ACF4-2E505848D91A}" presName="compositeNode" presStyleCnt="0">
        <dgm:presLayoutVars>
          <dgm:bulletEnabled val="1"/>
        </dgm:presLayoutVars>
      </dgm:prSet>
      <dgm:spPr/>
    </dgm:pt>
    <dgm:pt modelId="{055954EE-B288-4215-AE26-992CE78322F3}" type="pres">
      <dgm:prSet presAssocID="{0CF065CF-8F67-4D08-ACF4-2E505848D91A}" presName="bgRect" presStyleLbl="node1" presStyleIdx="1" presStyleCnt="3"/>
      <dgm:spPr/>
    </dgm:pt>
    <dgm:pt modelId="{19C47B9E-AC87-4217-86BE-9C1C9D8A033E}" type="pres">
      <dgm:prSet presAssocID="{0CF065CF-8F67-4D08-ACF4-2E505848D91A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EA744029-AF86-451B-A121-FC14BA921447}" type="pres">
      <dgm:prSet presAssocID="{0CF065CF-8F67-4D08-ACF4-2E505848D91A}" presName="childNode" presStyleLbl="node1" presStyleIdx="1" presStyleCnt="3">
        <dgm:presLayoutVars>
          <dgm:bulletEnabled val="1"/>
        </dgm:presLayoutVars>
      </dgm:prSet>
      <dgm:spPr/>
    </dgm:pt>
    <dgm:pt modelId="{54B34B0F-38DD-4EB6-B67A-E81B92508506}" type="pres">
      <dgm:prSet presAssocID="{24173401-8BB2-484B-AB3E-B43AB8389AF9}" presName="hSp" presStyleCnt="0"/>
      <dgm:spPr/>
    </dgm:pt>
    <dgm:pt modelId="{0ABA7506-A9F4-4DC1-B7AE-02014E7385E6}" type="pres">
      <dgm:prSet presAssocID="{24173401-8BB2-484B-AB3E-B43AB8389AF9}" presName="vProcSp" presStyleCnt="0"/>
      <dgm:spPr/>
    </dgm:pt>
    <dgm:pt modelId="{07EE3E52-E9FF-41FE-91AD-4791D5BED03B}" type="pres">
      <dgm:prSet presAssocID="{24173401-8BB2-484B-AB3E-B43AB8389AF9}" presName="vSp1" presStyleCnt="0"/>
      <dgm:spPr/>
    </dgm:pt>
    <dgm:pt modelId="{5ADB25E9-FCC9-4235-9722-94A3D36B8C73}" type="pres">
      <dgm:prSet presAssocID="{24173401-8BB2-484B-AB3E-B43AB8389AF9}" presName="simulatedConn" presStyleLbl="solidFgAcc1" presStyleIdx="1" presStyleCnt="2"/>
      <dgm:spPr/>
    </dgm:pt>
    <dgm:pt modelId="{ACF0C87A-8D1F-41C2-90C4-EDA4FC1032D7}" type="pres">
      <dgm:prSet presAssocID="{24173401-8BB2-484B-AB3E-B43AB8389AF9}" presName="vSp2" presStyleCnt="0"/>
      <dgm:spPr/>
    </dgm:pt>
    <dgm:pt modelId="{979D8C5B-78B4-44C5-B820-D6370166550F}" type="pres">
      <dgm:prSet presAssocID="{24173401-8BB2-484B-AB3E-B43AB8389AF9}" presName="sibTrans" presStyleCnt="0"/>
      <dgm:spPr/>
    </dgm:pt>
    <dgm:pt modelId="{3832EA82-4D8F-40BA-9D68-9645527936D3}" type="pres">
      <dgm:prSet presAssocID="{6007531C-4806-401F-BC7F-7ED6FF88B983}" presName="compositeNode" presStyleCnt="0">
        <dgm:presLayoutVars>
          <dgm:bulletEnabled val="1"/>
        </dgm:presLayoutVars>
      </dgm:prSet>
      <dgm:spPr/>
    </dgm:pt>
    <dgm:pt modelId="{7203852C-0656-43BB-AC0E-DAD562457DA0}" type="pres">
      <dgm:prSet presAssocID="{6007531C-4806-401F-BC7F-7ED6FF88B983}" presName="bgRect" presStyleLbl="node1" presStyleIdx="2" presStyleCnt="3"/>
      <dgm:spPr/>
    </dgm:pt>
    <dgm:pt modelId="{42F7D748-E46E-4BB6-B981-CAAA376A7112}" type="pres">
      <dgm:prSet presAssocID="{6007531C-4806-401F-BC7F-7ED6FF88B983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75192CB9-2219-433E-A865-A0C848B991DD}" type="pres">
      <dgm:prSet presAssocID="{6007531C-4806-401F-BC7F-7ED6FF88B983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3363500C-A35B-400E-87CC-FBEA7A513E62}" srcId="{73176964-A15B-43BC-A1E8-5B5AF1C573A7}" destId="{6007531C-4806-401F-BC7F-7ED6FF88B983}" srcOrd="2" destOrd="0" parTransId="{F8A0F1D4-E7EC-442A-B8A7-9C2759FE4843}" sibTransId="{58F17F4C-1FC4-4B38-AF52-B4CEE933AFDB}"/>
    <dgm:cxn modelId="{A6798A18-022C-4E14-8604-05E83CFA54BA}" srcId="{0CF065CF-8F67-4D08-ACF4-2E505848D91A}" destId="{FFEAF345-B351-4396-B8AE-95A8BE6271DF}" srcOrd="0" destOrd="0" parTransId="{364BA4B8-3EE1-495B-811E-CBE47D6C61DD}" sibTransId="{8EA87683-675A-4782-94A7-EA205FA15292}"/>
    <dgm:cxn modelId="{5441AC18-70B6-4DF7-92B6-3554C0138F53}" srcId="{6007531C-4806-401F-BC7F-7ED6FF88B983}" destId="{12249DF6-6695-4648-B1D1-851AF2D476EE}" srcOrd="0" destOrd="0" parTransId="{134C6E8D-3DDF-4344-81AD-696C763A7C03}" sibTransId="{080A9C73-865A-41F1-8279-FF0E5E4BF247}"/>
    <dgm:cxn modelId="{7CF25160-D30C-46B6-8A01-D8E8AC57A245}" srcId="{73176964-A15B-43BC-A1E8-5B5AF1C573A7}" destId="{513AB894-4037-4324-9F70-EC26B0684BAC}" srcOrd="0" destOrd="0" parTransId="{59EA5EE9-BC7C-42F2-8351-D2EDFC0A670F}" sibTransId="{FBF7E1A7-AEC1-4405-ADF7-B4BACE6AC426}"/>
    <dgm:cxn modelId="{C6381064-F8AA-4908-A9EF-AA0E1545322B}" type="presOf" srcId="{513AB894-4037-4324-9F70-EC26B0684BAC}" destId="{CDC1A133-F644-419C-8E31-E57846819F43}" srcOrd="0" destOrd="0" presId="urn:microsoft.com/office/officeart/2005/8/layout/hProcess7"/>
    <dgm:cxn modelId="{8BACD34A-C2A3-4D93-AAD7-1C0E14B5EE63}" srcId="{73176964-A15B-43BC-A1E8-5B5AF1C573A7}" destId="{0CF065CF-8F67-4D08-ACF4-2E505848D91A}" srcOrd="1" destOrd="0" parTransId="{65148D3E-E24D-4821-8827-16666F84665B}" sibTransId="{24173401-8BB2-484B-AB3E-B43AB8389AF9}"/>
    <dgm:cxn modelId="{9D9A2D4B-9256-49B3-9CB9-D17EA83C3DBB}" srcId="{513AB894-4037-4324-9F70-EC26B0684BAC}" destId="{02F1E863-71F9-42A0-A590-622B4C5CAA11}" srcOrd="0" destOrd="0" parTransId="{97F7BB7F-2D73-4876-A7C6-ECD3428C3C4C}" sibTransId="{F25DD075-2A83-4BC5-B130-7FE80D0119E7}"/>
    <dgm:cxn modelId="{FE07AE52-B53B-4251-ABB7-61C36F9F62E1}" type="presOf" srcId="{12249DF6-6695-4648-B1D1-851AF2D476EE}" destId="{75192CB9-2219-433E-A865-A0C848B991DD}" srcOrd="0" destOrd="0" presId="urn:microsoft.com/office/officeart/2005/8/layout/hProcess7"/>
    <dgm:cxn modelId="{F965ED83-3184-4F5E-8870-3784EB1BA185}" type="presOf" srcId="{FFEAF345-B351-4396-B8AE-95A8BE6271DF}" destId="{EA744029-AF86-451B-A121-FC14BA921447}" srcOrd="0" destOrd="0" presId="urn:microsoft.com/office/officeart/2005/8/layout/hProcess7"/>
    <dgm:cxn modelId="{6BABD1A3-E886-4C12-9895-B6023882C729}" type="presOf" srcId="{0CF065CF-8F67-4D08-ACF4-2E505848D91A}" destId="{055954EE-B288-4215-AE26-992CE78322F3}" srcOrd="0" destOrd="0" presId="urn:microsoft.com/office/officeart/2005/8/layout/hProcess7"/>
    <dgm:cxn modelId="{92B154AC-FEBB-4821-B696-A67C7E60295B}" type="presOf" srcId="{0CF065CF-8F67-4D08-ACF4-2E505848D91A}" destId="{19C47B9E-AC87-4217-86BE-9C1C9D8A033E}" srcOrd="1" destOrd="0" presId="urn:microsoft.com/office/officeart/2005/8/layout/hProcess7"/>
    <dgm:cxn modelId="{4DB421B6-4B6C-4F0D-8127-6BF6ED4C50BD}" type="presOf" srcId="{02F1E863-71F9-42A0-A590-622B4C5CAA11}" destId="{B02216C7-027F-444C-A143-BAD2B0BC483A}" srcOrd="0" destOrd="0" presId="urn:microsoft.com/office/officeart/2005/8/layout/hProcess7"/>
    <dgm:cxn modelId="{2CA097C6-93D3-4E1A-A413-7F59AAB73F06}" type="presOf" srcId="{73176964-A15B-43BC-A1E8-5B5AF1C573A7}" destId="{83E8EFD8-C21D-466D-A80D-0ADA1ADD9AA2}" srcOrd="0" destOrd="0" presId="urn:microsoft.com/office/officeart/2005/8/layout/hProcess7"/>
    <dgm:cxn modelId="{4B5260CD-EC6E-486D-8615-ACF3A800CF1E}" type="presOf" srcId="{6007531C-4806-401F-BC7F-7ED6FF88B983}" destId="{42F7D748-E46E-4BB6-B981-CAAA376A7112}" srcOrd="1" destOrd="0" presId="urn:microsoft.com/office/officeart/2005/8/layout/hProcess7"/>
    <dgm:cxn modelId="{C50957CE-AB77-4383-B2CD-FD244F88506C}" type="presOf" srcId="{6007531C-4806-401F-BC7F-7ED6FF88B983}" destId="{7203852C-0656-43BB-AC0E-DAD562457DA0}" srcOrd="0" destOrd="0" presId="urn:microsoft.com/office/officeart/2005/8/layout/hProcess7"/>
    <dgm:cxn modelId="{69E4A3F5-2DD2-443A-BFA5-DF4A45FB40C0}" type="presOf" srcId="{513AB894-4037-4324-9F70-EC26B0684BAC}" destId="{3994ACD1-757D-4AEC-9A84-1F4FDB17CC67}" srcOrd="1" destOrd="0" presId="urn:microsoft.com/office/officeart/2005/8/layout/hProcess7"/>
    <dgm:cxn modelId="{05A33A8A-90C1-489F-9321-CC4384A7D783}" type="presParOf" srcId="{83E8EFD8-C21D-466D-A80D-0ADA1ADD9AA2}" destId="{DE19A12B-B591-4060-AFE9-69B1D053406B}" srcOrd="0" destOrd="0" presId="urn:microsoft.com/office/officeart/2005/8/layout/hProcess7"/>
    <dgm:cxn modelId="{299AD0AC-A05A-4967-AD51-205C6BEB9B61}" type="presParOf" srcId="{DE19A12B-B591-4060-AFE9-69B1D053406B}" destId="{CDC1A133-F644-419C-8E31-E57846819F43}" srcOrd="0" destOrd="0" presId="urn:microsoft.com/office/officeart/2005/8/layout/hProcess7"/>
    <dgm:cxn modelId="{D424EDA0-4C67-446D-B87F-15E19C904D49}" type="presParOf" srcId="{DE19A12B-B591-4060-AFE9-69B1D053406B}" destId="{3994ACD1-757D-4AEC-9A84-1F4FDB17CC67}" srcOrd="1" destOrd="0" presId="urn:microsoft.com/office/officeart/2005/8/layout/hProcess7"/>
    <dgm:cxn modelId="{7765DFAC-52F7-45E1-B245-7C96BF3541D7}" type="presParOf" srcId="{DE19A12B-B591-4060-AFE9-69B1D053406B}" destId="{B02216C7-027F-444C-A143-BAD2B0BC483A}" srcOrd="2" destOrd="0" presId="urn:microsoft.com/office/officeart/2005/8/layout/hProcess7"/>
    <dgm:cxn modelId="{6D28192F-9DFA-4DC7-9BD9-A14FF0D952AB}" type="presParOf" srcId="{83E8EFD8-C21D-466D-A80D-0ADA1ADD9AA2}" destId="{B8600670-4C84-4571-BD20-18FA4EDE25B8}" srcOrd="1" destOrd="0" presId="urn:microsoft.com/office/officeart/2005/8/layout/hProcess7"/>
    <dgm:cxn modelId="{54834F73-A37D-4AAA-B1F9-9B08E5295DEF}" type="presParOf" srcId="{83E8EFD8-C21D-466D-A80D-0ADA1ADD9AA2}" destId="{490C6692-DEFB-4EE1-B440-942EDB3FDB01}" srcOrd="2" destOrd="0" presId="urn:microsoft.com/office/officeart/2005/8/layout/hProcess7"/>
    <dgm:cxn modelId="{7DA16E01-7779-4FAD-BBCA-10E69D2A8EF8}" type="presParOf" srcId="{490C6692-DEFB-4EE1-B440-942EDB3FDB01}" destId="{CA516400-BF65-4A39-951B-CD8F2634FBFB}" srcOrd="0" destOrd="0" presId="urn:microsoft.com/office/officeart/2005/8/layout/hProcess7"/>
    <dgm:cxn modelId="{7D3E066B-CADF-418D-8913-D2890AAC494E}" type="presParOf" srcId="{490C6692-DEFB-4EE1-B440-942EDB3FDB01}" destId="{19E4DA72-5567-4C16-9A54-BF7EB0CEEF95}" srcOrd="1" destOrd="0" presId="urn:microsoft.com/office/officeart/2005/8/layout/hProcess7"/>
    <dgm:cxn modelId="{50A18466-7D2C-4447-9C45-C6C91359B373}" type="presParOf" srcId="{490C6692-DEFB-4EE1-B440-942EDB3FDB01}" destId="{90F8D05B-E1DD-48E6-B6B3-9705CD5BD559}" srcOrd="2" destOrd="0" presId="urn:microsoft.com/office/officeart/2005/8/layout/hProcess7"/>
    <dgm:cxn modelId="{B96D10E6-6715-4DB9-A556-A22CF7D0DE46}" type="presParOf" srcId="{83E8EFD8-C21D-466D-A80D-0ADA1ADD9AA2}" destId="{A2BCFA65-CEA4-4F5D-B0E5-9EB61DEEBA97}" srcOrd="3" destOrd="0" presId="urn:microsoft.com/office/officeart/2005/8/layout/hProcess7"/>
    <dgm:cxn modelId="{8FE377F7-9D17-402F-88FE-35673F4F991D}" type="presParOf" srcId="{83E8EFD8-C21D-466D-A80D-0ADA1ADD9AA2}" destId="{6E05D799-1A2E-4151-B322-8C6693624306}" srcOrd="4" destOrd="0" presId="urn:microsoft.com/office/officeart/2005/8/layout/hProcess7"/>
    <dgm:cxn modelId="{CE4EEF78-626F-4F64-B311-47167ABFDB21}" type="presParOf" srcId="{6E05D799-1A2E-4151-B322-8C6693624306}" destId="{055954EE-B288-4215-AE26-992CE78322F3}" srcOrd="0" destOrd="0" presId="urn:microsoft.com/office/officeart/2005/8/layout/hProcess7"/>
    <dgm:cxn modelId="{A4F16E17-C7C7-4D8B-85FC-7FC358CAB20D}" type="presParOf" srcId="{6E05D799-1A2E-4151-B322-8C6693624306}" destId="{19C47B9E-AC87-4217-86BE-9C1C9D8A033E}" srcOrd="1" destOrd="0" presId="urn:microsoft.com/office/officeart/2005/8/layout/hProcess7"/>
    <dgm:cxn modelId="{E2275E00-2005-4DD6-94C7-0ED1E102B2D1}" type="presParOf" srcId="{6E05D799-1A2E-4151-B322-8C6693624306}" destId="{EA744029-AF86-451B-A121-FC14BA921447}" srcOrd="2" destOrd="0" presId="urn:microsoft.com/office/officeart/2005/8/layout/hProcess7"/>
    <dgm:cxn modelId="{A5970EFA-F6AC-4150-8341-6CC1980BF82E}" type="presParOf" srcId="{83E8EFD8-C21D-466D-A80D-0ADA1ADD9AA2}" destId="{54B34B0F-38DD-4EB6-B67A-E81B92508506}" srcOrd="5" destOrd="0" presId="urn:microsoft.com/office/officeart/2005/8/layout/hProcess7"/>
    <dgm:cxn modelId="{5EA7E17C-6828-4ECA-A915-63873979AC25}" type="presParOf" srcId="{83E8EFD8-C21D-466D-A80D-0ADA1ADD9AA2}" destId="{0ABA7506-A9F4-4DC1-B7AE-02014E7385E6}" srcOrd="6" destOrd="0" presId="urn:microsoft.com/office/officeart/2005/8/layout/hProcess7"/>
    <dgm:cxn modelId="{80988EA1-1046-4303-863B-670E51EEFCEE}" type="presParOf" srcId="{0ABA7506-A9F4-4DC1-B7AE-02014E7385E6}" destId="{07EE3E52-E9FF-41FE-91AD-4791D5BED03B}" srcOrd="0" destOrd="0" presId="urn:microsoft.com/office/officeart/2005/8/layout/hProcess7"/>
    <dgm:cxn modelId="{090C4FCA-3F26-4314-B8B9-42E4BFCF3734}" type="presParOf" srcId="{0ABA7506-A9F4-4DC1-B7AE-02014E7385E6}" destId="{5ADB25E9-FCC9-4235-9722-94A3D36B8C73}" srcOrd="1" destOrd="0" presId="urn:microsoft.com/office/officeart/2005/8/layout/hProcess7"/>
    <dgm:cxn modelId="{75EBCD6D-D1F5-4252-B0B2-8122CF328DA7}" type="presParOf" srcId="{0ABA7506-A9F4-4DC1-B7AE-02014E7385E6}" destId="{ACF0C87A-8D1F-41C2-90C4-EDA4FC1032D7}" srcOrd="2" destOrd="0" presId="urn:microsoft.com/office/officeart/2005/8/layout/hProcess7"/>
    <dgm:cxn modelId="{109801F8-CC82-4597-96F2-0DC32D85EFC3}" type="presParOf" srcId="{83E8EFD8-C21D-466D-A80D-0ADA1ADD9AA2}" destId="{979D8C5B-78B4-44C5-B820-D6370166550F}" srcOrd="7" destOrd="0" presId="urn:microsoft.com/office/officeart/2005/8/layout/hProcess7"/>
    <dgm:cxn modelId="{101A0EDA-F2D6-495B-A40D-224E687299FE}" type="presParOf" srcId="{83E8EFD8-C21D-466D-A80D-0ADA1ADD9AA2}" destId="{3832EA82-4D8F-40BA-9D68-9645527936D3}" srcOrd="8" destOrd="0" presId="urn:microsoft.com/office/officeart/2005/8/layout/hProcess7"/>
    <dgm:cxn modelId="{B39FC27B-D29E-4F31-B000-F6ECD797B2BE}" type="presParOf" srcId="{3832EA82-4D8F-40BA-9D68-9645527936D3}" destId="{7203852C-0656-43BB-AC0E-DAD562457DA0}" srcOrd="0" destOrd="0" presId="urn:microsoft.com/office/officeart/2005/8/layout/hProcess7"/>
    <dgm:cxn modelId="{1E07C1AF-A317-4F92-A48E-8251CF619371}" type="presParOf" srcId="{3832EA82-4D8F-40BA-9D68-9645527936D3}" destId="{42F7D748-E46E-4BB6-B981-CAAA376A7112}" srcOrd="1" destOrd="0" presId="urn:microsoft.com/office/officeart/2005/8/layout/hProcess7"/>
    <dgm:cxn modelId="{5161B693-74E8-4E3D-BA17-4DAFE189CE20}" type="presParOf" srcId="{3832EA82-4D8F-40BA-9D68-9645527936D3}" destId="{75192CB9-2219-433E-A865-A0C848B991DD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1A133-F644-419C-8E31-E57846819F43}">
      <dsp:nvSpPr>
        <dsp:cNvPr id="0" name=""/>
        <dsp:cNvSpPr/>
      </dsp:nvSpPr>
      <dsp:spPr>
        <a:xfrm>
          <a:off x="346" y="935384"/>
          <a:ext cx="1489025" cy="178683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/>
        </a:p>
      </dsp:txBody>
      <dsp:txXfrm rot="16200000">
        <a:off x="-583351" y="1519082"/>
        <a:ext cx="1465200" cy="297805"/>
      </dsp:txXfrm>
    </dsp:sp>
    <dsp:sp modelId="{B02216C7-027F-444C-A143-BAD2B0BC483A}">
      <dsp:nvSpPr>
        <dsp:cNvPr id="0" name=""/>
        <dsp:cNvSpPr/>
      </dsp:nvSpPr>
      <dsp:spPr>
        <a:xfrm>
          <a:off x="298151" y="935384"/>
          <a:ext cx="1109323" cy="1786830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>
              <a:latin typeface="Calibri"/>
            </a:rPr>
            <a:t>Interfaz (UI)</a:t>
          </a:r>
          <a:endParaRPr lang="es-ES" sz="2800" kern="1200"/>
        </a:p>
      </dsp:txBody>
      <dsp:txXfrm>
        <a:off x="298151" y="935384"/>
        <a:ext cx="1109323" cy="1786830"/>
      </dsp:txXfrm>
    </dsp:sp>
    <dsp:sp modelId="{055954EE-B288-4215-AE26-992CE78322F3}">
      <dsp:nvSpPr>
        <dsp:cNvPr id="0" name=""/>
        <dsp:cNvSpPr/>
      </dsp:nvSpPr>
      <dsp:spPr>
        <a:xfrm>
          <a:off x="1541487" y="935384"/>
          <a:ext cx="1489025" cy="178683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2">
                <a:shade val="50000"/>
                <a:hueOff val="-27656"/>
                <a:satOff val="-5606"/>
                <a:lumOff val="30834"/>
                <a:alphaOff val="0"/>
                <a:tint val="50000"/>
                <a:satMod val="300000"/>
              </a:schemeClr>
            </a:gs>
            <a:gs pos="35000">
              <a:schemeClr val="accent2">
                <a:shade val="50000"/>
                <a:hueOff val="-27656"/>
                <a:satOff val="-5606"/>
                <a:lumOff val="30834"/>
                <a:alphaOff val="0"/>
                <a:tint val="37000"/>
                <a:satMod val="300000"/>
              </a:schemeClr>
            </a:gs>
            <a:gs pos="100000">
              <a:schemeClr val="accent2">
                <a:shade val="50000"/>
                <a:hueOff val="-27656"/>
                <a:satOff val="-5606"/>
                <a:lumOff val="3083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marL="0" lvl="0" indent="0" algn="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>
            <a:latin typeface="Calibri"/>
          </a:endParaRPr>
        </a:p>
      </dsp:txBody>
      <dsp:txXfrm rot="16200000">
        <a:off x="957789" y="1519082"/>
        <a:ext cx="1465200" cy="297805"/>
      </dsp:txXfrm>
    </dsp:sp>
    <dsp:sp modelId="{19E4DA72-5567-4C16-9A54-BF7EB0CEEF95}">
      <dsp:nvSpPr>
        <dsp:cNvPr id="0" name=""/>
        <dsp:cNvSpPr/>
      </dsp:nvSpPr>
      <dsp:spPr>
        <a:xfrm rot="5400000">
          <a:off x="1417635" y="2355500"/>
          <a:ext cx="262592" cy="223353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A744029-AF86-451B-A121-FC14BA921447}">
      <dsp:nvSpPr>
        <dsp:cNvPr id="0" name=""/>
        <dsp:cNvSpPr/>
      </dsp:nvSpPr>
      <dsp:spPr>
        <a:xfrm>
          <a:off x="1839292" y="935384"/>
          <a:ext cx="1109323" cy="1786830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>
              <a:latin typeface="Calibri"/>
            </a:rPr>
            <a:t> Server</a:t>
          </a:r>
          <a:endParaRPr lang="es-ES" sz="2800" kern="1200"/>
        </a:p>
      </dsp:txBody>
      <dsp:txXfrm>
        <a:off x="1839292" y="935384"/>
        <a:ext cx="1109323" cy="1786830"/>
      </dsp:txXfrm>
    </dsp:sp>
    <dsp:sp modelId="{7203852C-0656-43BB-AC0E-DAD562457DA0}">
      <dsp:nvSpPr>
        <dsp:cNvPr id="0" name=""/>
        <dsp:cNvSpPr/>
      </dsp:nvSpPr>
      <dsp:spPr>
        <a:xfrm>
          <a:off x="3082628" y="935384"/>
          <a:ext cx="1489025" cy="178683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2">
                <a:shade val="50000"/>
                <a:hueOff val="-27656"/>
                <a:satOff val="-5606"/>
                <a:lumOff val="30834"/>
                <a:alphaOff val="0"/>
                <a:tint val="50000"/>
                <a:satMod val="300000"/>
              </a:schemeClr>
            </a:gs>
            <a:gs pos="35000">
              <a:schemeClr val="accent2">
                <a:shade val="50000"/>
                <a:hueOff val="-27656"/>
                <a:satOff val="-5606"/>
                <a:lumOff val="30834"/>
                <a:alphaOff val="0"/>
                <a:tint val="37000"/>
                <a:satMod val="300000"/>
              </a:schemeClr>
            </a:gs>
            <a:gs pos="100000">
              <a:schemeClr val="accent2">
                <a:shade val="50000"/>
                <a:hueOff val="-27656"/>
                <a:satOff val="-5606"/>
                <a:lumOff val="3083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marL="0" lvl="0" indent="0" algn="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700" kern="1200"/>
        </a:p>
      </dsp:txBody>
      <dsp:txXfrm rot="16200000">
        <a:off x="2498930" y="1519082"/>
        <a:ext cx="1465200" cy="297805"/>
      </dsp:txXfrm>
    </dsp:sp>
    <dsp:sp modelId="{5ADB25E9-FCC9-4235-9722-94A3D36B8C73}">
      <dsp:nvSpPr>
        <dsp:cNvPr id="0" name=""/>
        <dsp:cNvSpPr/>
      </dsp:nvSpPr>
      <dsp:spPr>
        <a:xfrm rot="5400000">
          <a:off x="2958777" y="2355500"/>
          <a:ext cx="262592" cy="223353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50000"/>
              <a:hueOff val="-39850"/>
              <a:satOff val="-7276"/>
              <a:lumOff val="421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5192CB9-2219-433E-A865-A0C848B991DD}">
      <dsp:nvSpPr>
        <dsp:cNvPr id="0" name=""/>
        <dsp:cNvSpPr/>
      </dsp:nvSpPr>
      <dsp:spPr>
        <a:xfrm>
          <a:off x="3380433" y="935384"/>
          <a:ext cx="1109323" cy="1786830"/>
        </a:xfrm>
        <a:prstGeom prst="rect">
          <a:avLst/>
        </a:prstGeom>
        <a:noFill/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96012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>
              <a:latin typeface="Calibri"/>
            </a:rPr>
            <a:t>App</a:t>
          </a:r>
          <a:endParaRPr lang="es-ES" sz="2800" kern="1200"/>
        </a:p>
      </dsp:txBody>
      <dsp:txXfrm>
        <a:off x="3380433" y="935384"/>
        <a:ext cx="1109323" cy="1786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AE049-AAE9-4633-A0F7-2918170BC0DE}" type="datetimeFigureOut">
              <a:t>29/10/2025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07FB7-C855-4DC3-907B-F31D9992BD92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64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err="1"/>
              <a:t>Shiny</a:t>
            </a:r>
            <a:r>
              <a:rPr lang="es-ES"/>
              <a:t> se organiza en </a:t>
            </a:r>
            <a:r>
              <a:rPr lang="es-ES" b="1"/>
              <a:t>tres grandes bloques</a:t>
            </a:r>
            <a:r>
              <a:rPr lang="es-ES"/>
              <a:t> que definen la estructura y comportamiento de una aplicación: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7FB7-C855-4DC3-907B-F31D9992BD92}" type="slidenum"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“La </a:t>
            </a:r>
            <a:r>
              <a:rPr lang="en-US" dirty="0" err="1"/>
              <a:t>interfaz</a:t>
            </a:r>
            <a:r>
              <a:rPr lang="en-US" dirty="0"/>
              <a:t> define </a:t>
            </a:r>
            <a:r>
              <a:rPr lang="en-US" b="1" dirty="0" err="1"/>
              <a:t>qué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 y </a:t>
            </a:r>
            <a:r>
              <a:rPr lang="en-US" b="1" dirty="0" err="1"/>
              <a:t>qué</a:t>
            </a:r>
            <a:r>
              <a:rPr lang="en-US" b="1" dirty="0"/>
              <a:t> </a:t>
            </a:r>
            <a:r>
              <a:rPr lang="en-US" b="1" dirty="0" err="1"/>
              <a:t>puede</a:t>
            </a:r>
            <a:r>
              <a:rPr lang="en-US" b="1" dirty="0"/>
              <a:t> </a:t>
            </a:r>
            <a:r>
              <a:rPr lang="en-US" b="1" dirty="0" err="1"/>
              <a:t>cambiar</a:t>
            </a:r>
            <a:r>
              <a:rPr lang="en-US" dirty="0"/>
              <a:t>.</a:t>
            </a:r>
            <a:br>
              <a:rPr lang="en-US" dirty="0">
                <a:cs typeface="+mn-lt"/>
              </a:rPr>
            </a:br>
            <a:r>
              <a:rPr lang="en-US" dirty="0"/>
              <a:t> Cada input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identificador</a:t>
            </a:r>
            <a:r>
              <a:rPr lang="en-US" dirty="0"/>
              <a:t> (</a:t>
            </a:r>
            <a:r>
              <a:rPr lang="en-US" dirty="0" err="1"/>
              <a:t>inputId</a:t>
            </a:r>
            <a:r>
              <a:rPr lang="en-US" dirty="0"/>
              <a:t>) </a:t>
            </a:r>
            <a:r>
              <a:rPr lang="en-US" dirty="0" err="1"/>
              <a:t>que</a:t>
            </a:r>
            <a:r>
              <a:rPr lang="en-US" dirty="0"/>
              <a:t> luego 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.”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7FB7-C855-4DC3-907B-F31D9992BD92}" type="slidenum">
              <a:rPr lang="es-ES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966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“Con </a:t>
            </a:r>
            <a:r>
              <a:rPr lang="en-US" dirty="0" err="1"/>
              <a:t>bslib</a:t>
            </a:r>
            <a:r>
              <a:rPr lang="en-US" dirty="0"/>
              <a:t>::</a:t>
            </a:r>
            <a:r>
              <a:rPr lang="en-US" dirty="0" err="1"/>
              <a:t>bs_theme</a:t>
            </a:r>
            <a:r>
              <a:rPr lang="en-US" dirty="0"/>
              <a:t>() </a:t>
            </a:r>
            <a:r>
              <a:rPr lang="en-US" dirty="0" err="1"/>
              <a:t>podemos</a:t>
            </a:r>
            <a:r>
              <a:rPr lang="en-US" dirty="0"/>
              <a:t> pasar</a:t>
            </a:r>
            <a:br>
              <a:rPr lang="en-US" dirty="0">
                <a:cs typeface="+mn-lt"/>
              </a:rPr>
            </a:br>
            <a:r>
              <a:rPr lang="en-US" dirty="0"/>
              <a:t> de un script a un </a:t>
            </a:r>
            <a:r>
              <a:rPr lang="en-US" b="1" dirty="0"/>
              <a:t>dashboard </a:t>
            </a:r>
            <a:r>
              <a:rPr lang="en-US" b="1" dirty="0" err="1"/>
              <a:t>profesional</a:t>
            </a:r>
            <a:r>
              <a:rPr lang="en-US" dirty="0"/>
              <a:t>, sin </a:t>
            </a:r>
            <a:r>
              <a:rPr lang="en-US" dirty="0" err="1"/>
              <a:t>tocar</a:t>
            </a:r>
            <a:r>
              <a:rPr lang="en-US" dirty="0"/>
              <a:t> CSS.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7FB7-C855-4DC3-907B-F31D9992BD92}" type="slidenum">
              <a:rPr lang="es-ES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496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15A72-4065-4CF5-73A4-D1C6ABEDD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E1BE721-4FFB-780B-0602-171005D70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5F38339-B9AB-2ADD-CD1D-C322EC3AB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err="1"/>
              <a:t>Shiny</a:t>
            </a:r>
            <a:r>
              <a:rPr lang="es-ES"/>
              <a:t> se organiza en </a:t>
            </a:r>
            <a:r>
              <a:rPr lang="es-ES" b="1"/>
              <a:t>tres grandes bloques</a:t>
            </a:r>
            <a:r>
              <a:rPr lang="es-ES"/>
              <a:t> que definen la estructura y comportamiento de una aplicación: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852797-08FF-E752-CA88-908F5288C6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7FB7-C855-4DC3-907B-F31D9992BD92}" type="slidenum"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855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Los </a:t>
            </a:r>
            <a:r>
              <a:rPr lang="en-US" err="1"/>
              <a:t>elementos</a:t>
            </a:r>
            <a:r>
              <a:rPr lang="en-US"/>
              <a:t> </a:t>
            </a:r>
            <a:r>
              <a:rPr lang="en-US" err="1"/>
              <a:t>más</a:t>
            </a:r>
            <a:r>
              <a:rPr lang="en-US"/>
              <a:t> </a:t>
            </a:r>
            <a:r>
              <a:rPr lang="en-US" err="1"/>
              <a:t>comunes</a:t>
            </a:r>
            <a:r>
              <a:rPr lang="en-US"/>
              <a:t> para </a:t>
            </a:r>
            <a:r>
              <a:rPr lang="en-US" err="1"/>
              <a:t>construir</a:t>
            </a:r>
            <a:r>
              <a:rPr lang="en-US"/>
              <a:t> la </a:t>
            </a:r>
            <a:r>
              <a:rPr lang="en-US" err="1"/>
              <a:t>interfaz</a:t>
            </a:r>
            <a:r>
              <a:rPr lang="en-US"/>
              <a:t>:</a:t>
            </a:r>
            <a:endParaRPr lang="es-ES"/>
          </a:p>
          <a:p>
            <a:pPr marL="171450" indent="-171450">
              <a:buFont typeface="Arial"/>
              <a:buChar char="•"/>
            </a:pPr>
            <a:r>
              <a:rPr lang="en-US" b="1"/>
              <a:t>Inputs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al </a:t>
            </a:r>
            <a:r>
              <a:rPr lang="en-US" err="1"/>
              <a:t>usuario</a:t>
            </a:r>
            <a:r>
              <a:rPr lang="en-US"/>
              <a:t> </a:t>
            </a:r>
            <a:r>
              <a:rPr lang="en-US" b="1" err="1"/>
              <a:t>introducir</a:t>
            </a:r>
            <a:r>
              <a:rPr lang="en-US" b="1"/>
              <a:t> o </a:t>
            </a:r>
            <a:r>
              <a:rPr lang="en-US" b="1" err="1"/>
              <a:t>cambiar</a:t>
            </a:r>
            <a:r>
              <a:rPr lang="en-US"/>
              <a:t> </a:t>
            </a:r>
            <a:r>
              <a:rPr lang="en-US" err="1"/>
              <a:t>valores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Outputs</a:t>
            </a:r>
            <a:r>
              <a:rPr lang="en-US"/>
              <a:t> </a:t>
            </a:r>
            <a:r>
              <a:rPr lang="en-US" err="1"/>
              <a:t>muestran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resultados</a:t>
            </a:r>
            <a:r>
              <a:rPr lang="en-US"/>
              <a:t> </a:t>
            </a:r>
            <a:r>
              <a:rPr lang="en-US" err="1"/>
              <a:t>que</a:t>
            </a:r>
            <a:r>
              <a:rPr lang="en-US"/>
              <a:t> la </a:t>
            </a:r>
            <a:r>
              <a:rPr lang="en-US" err="1"/>
              <a:t>lógica</a:t>
            </a:r>
            <a:r>
              <a:rPr lang="en-US"/>
              <a:t> del </a:t>
            </a:r>
            <a:r>
              <a:rPr lang="en-US" err="1"/>
              <a:t>servidor</a:t>
            </a:r>
            <a:r>
              <a:rPr lang="en-US"/>
              <a:t> produce para </a:t>
            </a:r>
            <a:r>
              <a:rPr lang="en-US" err="1"/>
              <a:t>esos</a:t>
            </a:r>
            <a:r>
              <a:rPr lang="en-US"/>
              <a:t> </a:t>
            </a:r>
            <a:r>
              <a:rPr lang="en-US" err="1"/>
              <a:t>valores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Entre ambos, Shiny </a:t>
            </a:r>
            <a:r>
              <a:rPr lang="en-US" err="1"/>
              <a:t>coordina</a:t>
            </a:r>
            <a:r>
              <a:rPr lang="en-US"/>
              <a:t> la </a:t>
            </a:r>
            <a:r>
              <a:rPr lang="en-US" b="1" err="1"/>
              <a:t>reactividad</a:t>
            </a:r>
            <a:r>
              <a:rPr lang="en-US"/>
              <a:t>, es </a:t>
            </a:r>
            <a:r>
              <a:rPr lang="en-US" err="1"/>
              <a:t>decir</a:t>
            </a:r>
            <a:r>
              <a:rPr lang="en-US"/>
              <a:t>, “</a:t>
            </a:r>
            <a:r>
              <a:rPr lang="en-US" err="1"/>
              <a:t>si</a:t>
            </a:r>
            <a:r>
              <a:rPr lang="en-US"/>
              <a:t> cambia un input, </a:t>
            </a:r>
            <a:r>
              <a:rPr lang="en-US" err="1"/>
              <a:t>recalcula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outputs </a:t>
            </a:r>
            <a:r>
              <a:rPr lang="en-US" err="1"/>
              <a:t>correspondientes</a:t>
            </a:r>
            <a:r>
              <a:rPr lang="en-US"/>
              <a:t>”.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7FB7-C855-4DC3-907B-F31D9992BD92}" type="slidenum"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01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F937F-ED06-34AB-0E71-69C21DCD8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5AAC835-6017-9D67-DE09-9488F1D2F6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18C5A28-E413-E363-0EA3-AF5AEEA215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Los </a:t>
            </a:r>
            <a:r>
              <a:rPr lang="en-US" err="1"/>
              <a:t>elementos</a:t>
            </a:r>
            <a:r>
              <a:rPr lang="en-US"/>
              <a:t> </a:t>
            </a:r>
            <a:r>
              <a:rPr lang="en-US" err="1"/>
              <a:t>más</a:t>
            </a:r>
            <a:r>
              <a:rPr lang="en-US"/>
              <a:t> </a:t>
            </a:r>
            <a:r>
              <a:rPr lang="en-US" err="1"/>
              <a:t>comunes</a:t>
            </a:r>
            <a:r>
              <a:rPr lang="en-US"/>
              <a:t> para </a:t>
            </a:r>
            <a:r>
              <a:rPr lang="en-US" err="1"/>
              <a:t>construir</a:t>
            </a:r>
            <a:r>
              <a:rPr lang="en-US"/>
              <a:t> la </a:t>
            </a:r>
            <a:r>
              <a:rPr lang="en-US" err="1"/>
              <a:t>interfaz</a:t>
            </a:r>
            <a:r>
              <a:rPr lang="en-US"/>
              <a:t>:</a:t>
            </a:r>
            <a:endParaRPr lang="es-ES"/>
          </a:p>
          <a:p>
            <a:pPr marL="171450" indent="-171450">
              <a:buFont typeface="Arial"/>
              <a:buChar char="•"/>
            </a:pPr>
            <a:r>
              <a:rPr lang="en-US" b="1"/>
              <a:t>Inputs</a:t>
            </a:r>
            <a:r>
              <a:rPr lang="en-US"/>
              <a:t> </a:t>
            </a:r>
            <a:r>
              <a:rPr lang="en-US" err="1"/>
              <a:t>permiten</a:t>
            </a:r>
            <a:r>
              <a:rPr lang="en-US"/>
              <a:t> al </a:t>
            </a:r>
            <a:r>
              <a:rPr lang="en-US" err="1"/>
              <a:t>usuario</a:t>
            </a:r>
            <a:r>
              <a:rPr lang="en-US"/>
              <a:t> </a:t>
            </a:r>
            <a:r>
              <a:rPr lang="en-US" b="1" err="1"/>
              <a:t>introducir</a:t>
            </a:r>
            <a:r>
              <a:rPr lang="en-US" b="1"/>
              <a:t> o </a:t>
            </a:r>
            <a:r>
              <a:rPr lang="en-US" b="1" err="1"/>
              <a:t>cambiar</a:t>
            </a:r>
            <a:r>
              <a:rPr lang="en-US"/>
              <a:t> </a:t>
            </a:r>
            <a:r>
              <a:rPr lang="en-US" err="1"/>
              <a:t>valores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Outputs</a:t>
            </a:r>
            <a:r>
              <a:rPr lang="en-US"/>
              <a:t> </a:t>
            </a:r>
            <a:r>
              <a:rPr lang="en-US" err="1"/>
              <a:t>muestran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resultados</a:t>
            </a:r>
            <a:r>
              <a:rPr lang="en-US"/>
              <a:t> </a:t>
            </a:r>
            <a:r>
              <a:rPr lang="en-US" err="1"/>
              <a:t>que</a:t>
            </a:r>
            <a:r>
              <a:rPr lang="en-US"/>
              <a:t> la </a:t>
            </a:r>
            <a:r>
              <a:rPr lang="en-US" err="1"/>
              <a:t>lógica</a:t>
            </a:r>
            <a:r>
              <a:rPr lang="en-US"/>
              <a:t> del </a:t>
            </a:r>
            <a:r>
              <a:rPr lang="en-US" err="1"/>
              <a:t>servidor</a:t>
            </a:r>
            <a:r>
              <a:rPr lang="en-US"/>
              <a:t> produce para </a:t>
            </a:r>
            <a:r>
              <a:rPr lang="en-US" err="1"/>
              <a:t>esos</a:t>
            </a:r>
            <a:r>
              <a:rPr lang="en-US"/>
              <a:t> </a:t>
            </a:r>
            <a:r>
              <a:rPr lang="en-US" err="1"/>
              <a:t>valores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Entre ambos, Shiny </a:t>
            </a:r>
            <a:r>
              <a:rPr lang="en-US" err="1"/>
              <a:t>coordina</a:t>
            </a:r>
            <a:r>
              <a:rPr lang="en-US"/>
              <a:t> la </a:t>
            </a:r>
            <a:r>
              <a:rPr lang="en-US" b="1" err="1"/>
              <a:t>reactividad</a:t>
            </a:r>
            <a:r>
              <a:rPr lang="en-US"/>
              <a:t>, es </a:t>
            </a:r>
            <a:r>
              <a:rPr lang="en-US" err="1"/>
              <a:t>decir</a:t>
            </a:r>
            <a:r>
              <a:rPr lang="en-US"/>
              <a:t>, “</a:t>
            </a:r>
            <a:r>
              <a:rPr lang="en-US" err="1"/>
              <a:t>si</a:t>
            </a:r>
            <a:r>
              <a:rPr lang="en-US"/>
              <a:t> cambia un input, </a:t>
            </a:r>
            <a:r>
              <a:rPr lang="en-US" err="1"/>
              <a:t>recalcula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outputs </a:t>
            </a:r>
            <a:r>
              <a:rPr lang="en-US" err="1"/>
              <a:t>correspondientes</a:t>
            </a:r>
            <a:r>
              <a:rPr lang="en-US"/>
              <a:t>”.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54818E-953C-CACD-3FD5-44DBBF274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7FB7-C855-4DC3-907B-F31D9992BD92}" type="slidenum"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12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Dentro del </a:t>
            </a:r>
            <a:r>
              <a:rPr lang="es-ES" b="1"/>
              <a:t>Server</a:t>
            </a:r>
            <a:endParaRPr lang="es-ES"/>
          </a:p>
          <a:p>
            <a:r>
              <a:rPr lang="en-US"/>
              <a:t>Define </a:t>
            </a:r>
            <a:r>
              <a:rPr lang="en-US" err="1"/>
              <a:t>cómo</a:t>
            </a:r>
            <a:r>
              <a:rPr lang="en-US"/>
              <a:t> </a:t>
            </a:r>
            <a:r>
              <a:rPr lang="en-US" b="1" err="1"/>
              <a:t>responde</a:t>
            </a:r>
            <a:r>
              <a:rPr lang="en-US"/>
              <a:t> la app </a:t>
            </a:r>
            <a:r>
              <a:rPr lang="en-US" err="1"/>
              <a:t>cuando</a:t>
            </a:r>
            <a:r>
              <a:rPr lang="en-US"/>
              <a:t> </a:t>
            </a:r>
            <a:r>
              <a:rPr lang="en-US" err="1"/>
              <a:t>cambian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inputs:</a:t>
            </a:r>
            <a:endParaRPr lang="es-E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7FB7-C855-4DC3-907B-F31D9992BD92}" type="slidenum"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88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req() y validate()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b="1" dirty="0" err="1"/>
              <a:t>guardianes</a:t>
            </a:r>
            <a:r>
              <a:rPr lang="en-US" b="1" dirty="0"/>
              <a:t> </a:t>
            </a:r>
            <a:r>
              <a:rPr lang="en-US" b="1" dirty="0" err="1"/>
              <a:t>silenciosos</a:t>
            </a:r>
            <a:r>
              <a:rPr lang="en-US" dirty="0"/>
              <a:t> de Shiny:</a:t>
            </a:r>
            <a:br>
              <a:rPr lang="en-US" dirty="0">
                <a:cs typeface="+mn-lt"/>
              </a:rPr>
            </a:br>
            <a:r>
              <a:rPr lang="en-US" dirty="0"/>
              <a:t> </a:t>
            </a:r>
            <a:r>
              <a:rPr lang="en-US" dirty="0" err="1"/>
              <a:t>detienen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 y </a:t>
            </a:r>
            <a:r>
              <a:rPr lang="en-US" dirty="0" err="1"/>
              <a:t>cuidan</a:t>
            </a:r>
            <a:r>
              <a:rPr lang="en-US" dirty="0"/>
              <a:t> la </a:t>
            </a:r>
            <a:r>
              <a:rPr lang="en-US" dirty="0" err="1"/>
              <a:t>experiencia</a:t>
            </a:r>
            <a:r>
              <a:rPr lang="en-US" dirty="0"/>
              <a:t> del </a:t>
            </a:r>
            <a:r>
              <a:rPr lang="en-US" dirty="0" err="1"/>
              <a:t>usuario</a:t>
            </a:r>
            <a:r>
              <a:rPr lang="en-US" dirty="0"/>
              <a:t>.”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7FB7-C855-4DC3-907B-F31D9992BD92}" type="slidenum">
              <a:rPr lang="es-ES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099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FED52-19EB-7719-ABBD-FBE241191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3F3E500-6D92-A1FE-04C8-C6A8F1AE8A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E6F7460-6520-17E2-BEF8-130BE4BAD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1369BD-EB5C-550E-20B8-9486DC144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7FB7-C855-4DC3-907B-F31D9992BD92}" type="slidenum">
              <a:rPr lang="es-ES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73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7278A-9EFE-5346-3CAB-257524706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3A55DB0-6B36-EF2B-0295-6142013D04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A697562-E54D-C098-55C7-90F96C29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429EBC-4BE9-7E08-8932-0F8B4E33D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7FB7-C855-4DC3-907B-F31D9992BD92}" type="slidenum">
              <a:rPr lang="es-ES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665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445C2-AE2F-308A-5D79-E44B4F847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A15D806-958D-3CC2-F231-41321EF7A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F7C6CE6-BC76-9B37-5C18-3C85DCD65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1AA9C4-E8E4-5C3C-337D-C71DC6DC2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7FB7-C855-4DC3-907B-F31D9992BD92}" type="slidenum">
              <a:rPr lang="es-ES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43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hiny.posit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A0DB3B-7E6B-35C6-1882-C72FAF28B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r>
              <a:rPr lang="es-ES" dirty="0">
                <a:ea typeface="Calibri"/>
                <a:cs typeface="Calibri"/>
              </a:rPr>
              <a:t>Introducción al análisis de datos interactivos con Shiny</a:t>
            </a:r>
          </a:p>
          <a:p>
            <a:pPr algn="l"/>
            <a:endParaRPr lang="es-ES" sz="5700">
              <a:ea typeface="Calibri"/>
              <a:cs typeface="Calibri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9853F6-D181-2DF9-1B78-E33340A2A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1266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b="1">
                <a:solidFill>
                  <a:schemeClr val="tx1"/>
                </a:solidFill>
                <a:ea typeface="Calibri"/>
                <a:cs typeface="Calibri"/>
              </a:rPr>
              <a:t>VIII Seminario - Análisis de datos avanzados en Ciencia de la Salud</a:t>
            </a:r>
          </a:p>
          <a:p>
            <a:pPr algn="l"/>
            <a:endParaRPr lang="es-ES">
              <a:ea typeface="Calibri"/>
              <a:cs typeface="Calibri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sX0" fmla="*/ 0 w 4057650"/>
              <a:gd name="csY0" fmla="*/ 0 h 18288"/>
              <a:gd name="csX1" fmla="*/ 757428 w 4057650"/>
              <a:gd name="csY1" fmla="*/ 0 h 18288"/>
              <a:gd name="csX2" fmla="*/ 1474279 w 4057650"/>
              <a:gd name="csY2" fmla="*/ 0 h 18288"/>
              <a:gd name="csX3" fmla="*/ 2191131 w 4057650"/>
              <a:gd name="csY3" fmla="*/ 0 h 18288"/>
              <a:gd name="csX4" fmla="*/ 2745676 w 4057650"/>
              <a:gd name="csY4" fmla="*/ 0 h 18288"/>
              <a:gd name="csX5" fmla="*/ 3340798 w 4057650"/>
              <a:gd name="csY5" fmla="*/ 0 h 18288"/>
              <a:gd name="csX6" fmla="*/ 4057650 w 4057650"/>
              <a:gd name="csY6" fmla="*/ 0 h 18288"/>
              <a:gd name="csX7" fmla="*/ 4057650 w 4057650"/>
              <a:gd name="csY7" fmla="*/ 18288 h 18288"/>
              <a:gd name="csX8" fmla="*/ 3381375 w 4057650"/>
              <a:gd name="csY8" fmla="*/ 18288 h 18288"/>
              <a:gd name="csX9" fmla="*/ 2826830 w 4057650"/>
              <a:gd name="csY9" fmla="*/ 18288 h 18288"/>
              <a:gd name="csX10" fmla="*/ 2272284 w 4057650"/>
              <a:gd name="csY10" fmla="*/ 18288 h 18288"/>
              <a:gd name="csX11" fmla="*/ 1555432 w 4057650"/>
              <a:gd name="csY11" fmla="*/ 18288 h 18288"/>
              <a:gd name="csX12" fmla="*/ 960310 w 4057650"/>
              <a:gd name="csY12" fmla="*/ 18288 h 18288"/>
              <a:gd name="csX13" fmla="*/ 0 w 4057650"/>
              <a:gd name="csY13" fmla="*/ 18288 h 18288"/>
              <a:gd name="csX14" fmla="*/ 0 w 4057650"/>
              <a:gd name="csY14" fmla="*/ 0 h 18288"/>
            </a:gdLst>
            <a:ahLst/>
            <a:cxnLst>
              <a:cxn ang="0">
                <a:pos x="csX0" y="csY0"/>
              </a:cxn>
              <a:cxn ang="0">
                <a:pos x="csX1" y="csY1"/>
              </a:cxn>
              <a:cxn ang="0">
                <a:pos x="csX2" y="csY2"/>
              </a:cxn>
              <a:cxn ang="0">
                <a:pos x="csX3" y="csY3"/>
              </a:cxn>
              <a:cxn ang="0">
                <a:pos x="csX4" y="csY4"/>
              </a:cxn>
              <a:cxn ang="0">
                <a:pos x="csX5" y="csY5"/>
              </a:cxn>
              <a:cxn ang="0">
                <a:pos x="csX6" y="csY6"/>
              </a:cxn>
              <a:cxn ang="0">
                <a:pos x="csX7" y="csY7"/>
              </a:cxn>
              <a:cxn ang="0">
                <a:pos x="csX8" y="csY8"/>
              </a:cxn>
              <a:cxn ang="0">
                <a:pos x="csX9" y="csY9"/>
              </a:cxn>
              <a:cxn ang="0">
                <a:pos x="csX10" y="csY10"/>
              </a:cxn>
              <a:cxn ang="0">
                <a:pos x="csX11" y="csY11"/>
              </a:cxn>
              <a:cxn ang="0">
                <a:pos x="csX12" y="csY12"/>
              </a:cxn>
              <a:cxn ang="0">
                <a:pos x="csX13" y="csY13"/>
              </a:cxn>
              <a:cxn ang="0">
                <a:pos x="csX14" y="cs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0873397-698E-572D-D71C-9BE784FBC52A}"/>
              </a:ext>
            </a:extLst>
          </p:cNvPr>
          <p:cNvSpPr txBox="1">
            <a:spLocks/>
          </p:cNvSpPr>
          <p:nvPr/>
        </p:nvSpPr>
        <p:spPr>
          <a:xfrm>
            <a:off x="625987" y="5545813"/>
            <a:ext cx="3150825" cy="492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i="1">
                <a:solidFill>
                  <a:schemeClr val="tx1"/>
                </a:solidFill>
              </a:rPr>
              <a:t>Gema Gutiérrez Peña</a:t>
            </a:r>
            <a:endParaRPr lang="es-ES" sz="2000" i="1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6B45BE-9A94-CDC8-CE06-E6341E1E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pic>
        <p:nvPicPr>
          <p:cNvPr id="9" name="Imagen 8" descr="File:RStudio logo flat.svg - Wikimedia Commons">
            <a:extLst>
              <a:ext uri="{FF2B5EF4-FFF2-40B4-BE49-F238E27FC236}">
                <a16:creationId xmlns:a16="http://schemas.microsoft.com/office/drawing/2014/main" id="{1D202E08-011A-CFFC-68C1-78D241808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490" y="983238"/>
            <a:ext cx="2266350" cy="836985"/>
          </a:xfrm>
          <a:prstGeom prst="rect">
            <a:avLst/>
          </a:prstGeom>
        </p:spPr>
      </p:pic>
      <p:pic>
        <p:nvPicPr>
          <p:cNvPr id="11" name="Imagen 10" descr="R) Shiny Days">
            <a:extLst>
              <a:ext uri="{FF2B5EF4-FFF2-40B4-BE49-F238E27FC236}">
                <a16:creationId xmlns:a16="http://schemas.microsoft.com/office/drawing/2014/main" id="{D4392EEE-F456-3031-A346-F6F99FF79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0000">
            <a:off x="6573724" y="488938"/>
            <a:ext cx="2743200" cy="154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5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21458A-D5F5-15D8-A939-7532970D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BA68B5-C8C1-5E63-B7CE-9BF419E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E1C6E0-3DF7-D518-6D00-5BB6C714A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7EC548-6981-7A51-17AA-8725B8926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BCFDA3-429F-0E3E-AEB5-48A1AED3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>
                <a:ea typeface="Calibri"/>
                <a:cs typeface="Calibri"/>
              </a:rPr>
              <a:t>2.2. UI Componentes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060A12-B04C-6D77-7E4D-83833BA9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8928A9F-A2BD-0FDB-FADC-B7DD0A18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873DCF-BB65-2D31-AC63-0CFA4A15C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A8F8E974-3363-8808-CC6B-12A571545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135095"/>
              </p:ext>
            </p:extLst>
          </p:nvPr>
        </p:nvGraphicFramePr>
        <p:xfrm>
          <a:off x="548902" y="2137312"/>
          <a:ext cx="7918245" cy="3855967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639415">
                  <a:extLst>
                    <a:ext uri="{9D8B030D-6E8A-4147-A177-3AD203B41FA5}">
                      <a16:colId xmlns:a16="http://schemas.microsoft.com/office/drawing/2014/main" val="1962952067"/>
                    </a:ext>
                  </a:extLst>
                </a:gridCol>
                <a:gridCol w="2639415">
                  <a:extLst>
                    <a:ext uri="{9D8B030D-6E8A-4147-A177-3AD203B41FA5}">
                      <a16:colId xmlns:a16="http://schemas.microsoft.com/office/drawing/2014/main" val="1649592875"/>
                    </a:ext>
                  </a:extLst>
                </a:gridCol>
                <a:gridCol w="2639415">
                  <a:extLst>
                    <a:ext uri="{9D8B030D-6E8A-4147-A177-3AD203B41FA5}">
                      <a16:colId xmlns:a16="http://schemas.microsoft.com/office/drawing/2014/main" val="3829937919"/>
                    </a:ext>
                  </a:extLst>
                </a:gridCol>
              </a:tblGrid>
              <a:tr h="3211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Función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Ejemplos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23014"/>
                  </a:ext>
                </a:extLst>
              </a:tr>
              <a:tr h="8099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Layouts</a:t>
                      </a:r>
                      <a:endParaRPr lang="es-E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Organizan el contenido en filas, columnas o paneles.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fluidPage</a:t>
                      </a:r>
                      <a:r>
                        <a:rPr lang="es-ES" sz="1600"/>
                        <a:t>(), </a:t>
                      </a:r>
                      <a:r>
                        <a:rPr lang="es-ES" sz="1600" err="1"/>
                        <a:t>sidebarLayout</a:t>
                      </a:r>
                      <a:r>
                        <a:rPr lang="es-ES" sz="1600"/>
                        <a:t>(), </a:t>
                      </a:r>
                      <a:r>
                        <a:rPr lang="es-ES" sz="1600" err="1"/>
                        <a:t>navbarPage</a:t>
                      </a:r>
                      <a:r>
                        <a:rPr lang="es-ES" sz="160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473456"/>
                  </a:ext>
                </a:extLst>
              </a:tr>
              <a:tr h="10473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Reciben información del usuario.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sliderInput</a:t>
                      </a:r>
                      <a:r>
                        <a:rPr lang="es-ES" sz="1600"/>
                        <a:t>(), </a:t>
                      </a:r>
                      <a:r>
                        <a:rPr lang="es-ES" sz="1600" err="1"/>
                        <a:t>textInput</a:t>
                      </a:r>
                      <a:r>
                        <a:rPr lang="es-ES" sz="1600"/>
                        <a:t>(), </a:t>
                      </a:r>
                      <a:r>
                        <a:rPr lang="es-ES" sz="1600" err="1"/>
                        <a:t>selectInput</a:t>
                      </a:r>
                      <a:r>
                        <a:rPr lang="es-ES" sz="1600"/>
                        <a:t>(), </a:t>
                      </a:r>
                      <a:r>
                        <a:rPr lang="es-ES" sz="1600" err="1"/>
                        <a:t>checkboxInput</a:t>
                      </a:r>
                      <a:r>
                        <a:rPr lang="es-ES" sz="160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617154"/>
                  </a:ext>
                </a:extLst>
              </a:tr>
              <a:tr h="8099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Muestran resultados reactivos.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plotOutput</a:t>
                      </a:r>
                      <a:r>
                        <a:rPr lang="es-ES" sz="1600"/>
                        <a:t>(), </a:t>
                      </a:r>
                      <a:r>
                        <a:rPr lang="es-ES" sz="1600" err="1"/>
                        <a:t>tableOutput</a:t>
                      </a:r>
                      <a:r>
                        <a:rPr lang="es-ES" sz="1600"/>
                        <a:t>(), </a:t>
                      </a:r>
                      <a:r>
                        <a:rPr lang="es-ES" sz="1600" err="1"/>
                        <a:t>textOutput</a:t>
                      </a:r>
                      <a:r>
                        <a:rPr lang="es-ES" sz="160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497653"/>
                  </a:ext>
                </a:extLst>
              </a:tr>
              <a:tr h="8099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Temas y estilos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Mejoran la apariencia visual.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bslib</a:t>
                      </a:r>
                      <a:r>
                        <a:rPr lang="es-ES" sz="1600"/>
                        <a:t>::</a:t>
                      </a:r>
                      <a:r>
                        <a:rPr lang="es-ES" sz="1600" err="1"/>
                        <a:t>bs_theme</a:t>
                      </a:r>
                      <a:r>
                        <a:rPr lang="es-ES" sz="1600"/>
                        <a:t>(), </a:t>
                      </a:r>
                      <a:r>
                        <a:rPr lang="es-ES" sz="1600" err="1"/>
                        <a:t>tags$head</a:t>
                      </a:r>
                      <a:r>
                        <a:rPr lang="es-ES" sz="1600"/>
                        <a:t>(), CSS personalizado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007157"/>
                  </a:ext>
                </a:extLst>
              </a:tr>
            </a:tbl>
          </a:graphicData>
        </a:graphic>
      </p:graphicFrame>
      <p:pic>
        <p:nvPicPr>
          <p:cNvPr id="5" name="Imagen 4" descr="interfaz de usuario ">
            <a:extLst>
              <a:ext uri="{FF2B5EF4-FFF2-40B4-BE49-F238E27FC236}">
                <a16:creationId xmlns:a16="http://schemas.microsoft.com/office/drawing/2014/main" id="{EBC0ED61-AC5D-CCBF-D47F-09EBDCE13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253" y="422047"/>
            <a:ext cx="1199550" cy="11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4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600F60-C97E-B7C4-1B94-3C46E478B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7AC145-0B93-D0F4-2691-5BCA8FD49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E8F5B6-86DB-E4DD-25D9-2034599E8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0CBAC3-22CD-1CF2-C516-6268CDB36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613EBC-5C8F-72AF-9628-3473D115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>
                <a:ea typeface="Calibri"/>
                <a:cs typeface="Calibri"/>
              </a:rPr>
              <a:t>2.2. UI Componentes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5D0B10-09F7-621C-015E-C1A9F4D2B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2C65274-BCF0-FADA-C183-487A017A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104A53-23BB-5F52-B84C-3FC48796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0249817-689A-DC44-030A-4C83D61F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99" y="2176613"/>
            <a:ext cx="8223050" cy="8120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1600" dirty="0">
                <a:ea typeface="+mn-lt"/>
                <a:cs typeface="+mn-lt"/>
              </a:rPr>
              <a:t>https://shiny.posit.co/r/components/</a:t>
            </a:r>
            <a:endParaRPr lang="es-ES" sz="1600">
              <a:ea typeface="Calibri"/>
              <a:cs typeface="Calibri"/>
            </a:endParaRPr>
          </a:p>
        </p:txBody>
      </p:sp>
      <p:pic>
        <p:nvPicPr>
          <p:cNvPr id="4" name="Imagen 3" descr="Imagen que contiene Escala de tiempo&#10;&#10;El contenido generado por IA puede ser incorrecto.">
            <a:extLst>
              <a:ext uri="{FF2B5EF4-FFF2-40B4-BE49-F238E27FC236}">
                <a16:creationId xmlns:a16="http://schemas.microsoft.com/office/drawing/2014/main" id="{FA20E639-4280-C460-9DC5-57B398299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60" y="2585691"/>
            <a:ext cx="6425691" cy="409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2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BCE677-4AF3-33D2-9394-A16B456AF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449A24-0639-EA29-ADE9-CAFB8B0ED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FC5B3E-7D6D-2EE3-1043-9A854FCCD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D3D153-28BF-30DC-DA35-911B8A7AE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A50B2C-E26E-391E-6569-520A2BDE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>
                <a:ea typeface="Calibri"/>
                <a:cs typeface="Calibri"/>
              </a:rPr>
              <a:t>2.3. Server Componentes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55BAF-DD4F-1780-3DB0-53B0430BE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7D28A85-F089-5AF5-7A14-E0D5C904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82E372-28E0-69EB-0E9D-9CCDAE575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7DD69B25-36FE-52C7-E373-9E383CA12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344332"/>
              </p:ext>
            </p:extLst>
          </p:nvPr>
        </p:nvGraphicFramePr>
        <p:xfrm>
          <a:off x="543662" y="2017444"/>
          <a:ext cx="8065725" cy="386385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688575">
                  <a:extLst>
                    <a:ext uri="{9D8B030D-6E8A-4147-A177-3AD203B41FA5}">
                      <a16:colId xmlns:a16="http://schemas.microsoft.com/office/drawing/2014/main" val="3873062304"/>
                    </a:ext>
                  </a:extLst>
                </a:gridCol>
                <a:gridCol w="2688575">
                  <a:extLst>
                    <a:ext uri="{9D8B030D-6E8A-4147-A177-3AD203B41FA5}">
                      <a16:colId xmlns:a16="http://schemas.microsoft.com/office/drawing/2014/main" val="3294397460"/>
                    </a:ext>
                  </a:extLst>
                </a:gridCol>
                <a:gridCol w="2688575">
                  <a:extLst>
                    <a:ext uri="{9D8B030D-6E8A-4147-A177-3AD203B41FA5}">
                      <a16:colId xmlns:a16="http://schemas.microsoft.com/office/drawing/2014/main" val="530086143"/>
                    </a:ext>
                  </a:extLst>
                </a:gridCol>
              </a:tblGrid>
              <a:tr h="3513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Tipo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Propósito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Ejemplo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216125"/>
                  </a:ext>
                </a:extLst>
              </a:tr>
              <a:tr h="8859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render*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Genera contenido para un output.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renderPlot</a:t>
                      </a:r>
                      <a:r>
                        <a:rPr lang="es-ES" sz="1600"/>
                        <a:t>(), </a:t>
                      </a:r>
                      <a:r>
                        <a:rPr lang="es-ES" sz="1600" err="1"/>
                        <a:t>renderText</a:t>
                      </a:r>
                      <a:r>
                        <a:rPr lang="es-ES" sz="1600"/>
                        <a:t>(), </a:t>
                      </a:r>
                      <a:r>
                        <a:rPr lang="es-ES" sz="1600" err="1"/>
                        <a:t>renderTable</a:t>
                      </a:r>
                      <a:r>
                        <a:rPr lang="es-ES" sz="160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837005"/>
                  </a:ext>
                </a:extLst>
              </a:tr>
              <a:tr h="6110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reactive()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Guarda un cálculo reactivo reutilizable.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data_filtered</a:t>
                      </a:r>
                      <a:r>
                        <a:rPr lang="es-ES" sz="1600"/>
                        <a:t> &lt;- reactive({...})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437349"/>
                  </a:ext>
                </a:extLst>
              </a:tr>
              <a:tr h="870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observe() / </a:t>
                      </a:r>
                      <a:r>
                        <a:rPr lang="es-ES" sz="1600" err="1"/>
                        <a:t>observeEvent</a:t>
                      </a:r>
                      <a:r>
                        <a:rPr lang="es-ES" sz="160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Efectos secundarios (acciones sin devolver valor).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observeEvent</a:t>
                      </a:r>
                      <a:r>
                        <a:rPr lang="es-ES" sz="1600"/>
                        <a:t>(</a:t>
                      </a:r>
                      <a:r>
                        <a:rPr lang="es-ES" sz="1600" err="1"/>
                        <a:t>input$boton</a:t>
                      </a:r>
                      <a:r>
                        <a:rPr lang="es-ES" sz="1600"/>
                        <a:t>, {...})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935473"/>
                  </a:ext>
                </a:extLst>
              </a:tr>
              <a:tr h="1130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req</a:t>
                      </a:r>
                      <a:r>
                        <a:rPr lang="es-ES" sz="1600"/>
                        <a:t>() / </a:t>
                      </a:r>
                      <a:r>
                        <a:rPr lang="es-ES" sz="1600" err="1"/>
                        <a:t>validate</a:t>
                      </a:r>
                      <a:r>
                        <a:rPr lang="es-ES" sz="160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Controla cuándo ejecutar cálculos y muestra mensajes de error amables.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req</a:t>
                      </a:r>
                      <a:r>
                        <a:rPr lang="es-ES" sz="1600"/>
                        <a:t>(</a:t>
                      </a:r>
                      <a:r>
                        <a:rPr lang="es-ES" sz="1600" err="1"/>
                        <a:t>input$file</a:t>
                      </a:r>
                      <a:r>
                        <a:rPr lang="es-ES" sz="1600"/>
                        <a:t>); </a:t>
                      </a:r>
                      <a:r>
                        <a:rPr lang="es-ES" sz="1600" err="1"/>
                        <a:t>validate</a:t>
                      </a:r>
                      <a:r>
                        <a:rPr lang="es-ES" sz="1600"/>
                        <a:t>(</a:t>
                      </a:r>
                      <a:r>
                        <a:rPr lang="es-ES" sz="1600" err="1"/>
                        <a:t>need</a:t>
                      </a:r>
                      <a:r>
                        <a:rPr lang="es-ES" sz="1600"/>
                        <a:t>(</a:t>
                      </a:r>
                      <a:r>
                        <a:rPr lang="es-ES" sz="1600" err="1"/>
                        <a:t>cond</a:t>
                      </a:r>
                      <a:r>
                        <a:rPr lang="es-ES" sz="1600"/>
                        <a:t>, "mensaje"))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505548"/>
                  </a:ext>
                </a:extLst>
              </a:tr>
            </a:tbl>
          </a:graphicData>
        </a:graphic>
      </p:graphicFrame>
      <p:pic>
        <p:nvPicPr>
          <p:cNvPr id="4" name="Imagen 3" descr="almacenamiento del servidor">
            <a:extLst>
              <a:ext uri="{FF2B5EF4-FFF2-40B4-BE49-F238E27FC236}">
                <a16:creationId xmlns:a16="http://schemas.microsoft.com/office/drawing/2014/main" id="{D166B141-B8A1-39ED-B467-4BA751E5D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256" y="546500"/>
            <a:ext cx="1055447" cy="105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9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CE75C1-1104-AE20-F4F0-8854C39FD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C8B2328-BF2A-980B-D5BB-E96EB97AB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1A3A03-948A-54FC-0FDA-7A88215CF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DB3822-9EAB-FCB8-C231-ED3E42712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2D75EF-EB16-7116-DE40-C363364A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>
                <a:ea typeface="Calibri"/>
                <a:cs typeface="Calibri"/>
              </a:rPr>
              <a:t>2.4. Reactividad</a:t>
            </a:r>
            <a:endParaRPr lang="es-ES">
              <a:ea typeface="Calibri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F26343-2AC1-8F21-2431-4618EAA16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90855B-0FF0-491D-6BD6-36D7FCFD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77" y="2180965"/>
            <a:ext cx="7615012" cy="75940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Shiny</a:t>
            </a:r>
            <a:r>
              <a:rPr lang="es-ES" dirty="0"/>
              <a:t> detecta dependencias entre entradas (</a:t>
            </a:r>
            <a:r>
              <a:rPr lang="es-ES" i="1" dirty="0"/>
              <a:t>inputs</a:t>
            </a:r>
            <a:r>
              <a:rPr lang="es-ES" dirty="0"/>
              <a:t>) y salidas (</a:t>
            </a:r>
            <a:r>
              <a:rPr lang="es-ES" i="1" dirty="0"/>
              <a:t>outputs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y actualiza solo lo necesario automáticamente.</a:t>
            </a:r>
            <a:endParaRPr lang="es-ES" sz="1900" b="1" dirty="0">
              <a:ea typeface="Calibri"/>
              <a:cs typeface="Calibri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1FD72-F837-5BC2-8B45-637CFD47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BC7F41-C189-9AB4-E6B7-1E8322A8D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83CA1B5-8F7F-E753-354A-080969440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706623"/>
              </p:ext>
            </p:extLst>
          </p:nvPr>
        </p:nvGraphicFramePr>
        <p:xfrm>
          <a:off x="183630" y="3234368"/>
          <a:ext cx="8783478" cy="2205433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927826">
                  <a:extLst>
                    <a:ext uri="{9D8B030D-6E8A-4147-A177-3AD203B41FA5}">
                      <a16:colId xmlns:a16="http://schemas.microsoft.com/office/drawing/2014/main" val="1079118674"/>
                    </a:ext>
                  </a:extLst>
                </a:gridCol>
                <a:gridCol w="2927826">
                  <a:extLst>
                    <a:ext uri="{9D8B030D-6E8A-4147-A177-3AD203B41FA5}">
                      <a16:colId xmlns:a16="http://schemas.microsoft.com/office/drawing/2014/main" val="558686998"/>
                    </a:ext>
                  </a:extLst>
                </a:gridCol>
                <a:gridCol w="2927826">
                  <a:extLst>
                    <a:ext uri="{9D8B030D-6E8A-4147-A177-3AD203B41FA5}">
                      <a16:colId xmlns:a16="http://schemas.microsoft.com/office/drawing/2014/main" val="3680949426"/>
                    </a:ext>
                  </a:extLst>
                </a:gridCol>
              </a:tblGrid>
              <a:tr h="3766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Concepto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Qué hace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Ejemplo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99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Valor controlado por el usuario.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input$edad</a:t>
                      </a:r>
                      <a:endParaRPr lang="es-E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781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Resultado mostrado en la UI.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output$grafico</a:t>
                      </a:r>
                      <a:endParaRPr lang="es-E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11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Reactive </a:t>
                      </a:r>
                      <a:r>
                        <a:rPr lang="es-ES" sz="1600" err="1"/>
                        <a:t>expression</a:t>
                      </a:r>
                      <a:endParaRPr lang="es-E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Cálculo intermedio que se actualiza automáticamente.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media &lt;- reactive(mean(</a:t>
                      </a:r>
                      <a:r>
                        <a:rPr lang="es-ES" sz="1600" err="1"/>
                        <a:t>input$valores</a:t>
                      </a:r>
                      <a:r>
                        <a:rPr lang="es-ES" sz="1600"/>
                        <a:t>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908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Observer</a:t>
                      </a:r>
                      <a:endParaRPr lang="es-E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Ejecuta código por su efecto (guardar, imprimir, etc.).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observe({...})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73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74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D55A66-1146-CBA1-B9D9-E0E7EA5B6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8037F7-E15A-367B-E610-C9B5DBCBC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A2B282-C3E4-5AE3-4E7A-0012C2F24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FBDFFAB-F8B9-FA30-F414-55868695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C6EA82-0B76-147F-EF79-374F223F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 dirty="0">
                <a:ea typeface="Calibri"/>
                <a:cs typeface="Calibri"/>
              </a:rPr>
              <a:t>2.4. </a:t>
            </a:r>
            <a:r>
              <a:rPr lang="es-ES" sz="3500" dirty="0">
                <a:ea typeface="+mj-lt"/>
                <a:cs typeface="+mj-lt"/>
              </a:rPr>
              <a:t> Reactividad: </a:t>
            </a:r>
            <a:r>
              <a:rPr lang="es-ES" sz="3500" dirty="0" err="1">
                <a:ea typeface="+mj-lt"/>
                <a:cs typeface="+mj-lt"/>
              </a:rPr>
              <a:t>req</a:t>
            </a:r>
            <a:r>
              <a:rPr lang="es-ES" sz="3500" dirty="0">
                <a:ea typeface="+mj-lt"/>
                <a:cs typeface="+mj-lt"/>
              </a:rPr>
              <a:t>() y </a:t>
            </a:r>
            <a:r>
              <a:rPr lang="es-ES" sz="3500" dirty="0" err="1">
                <a:ea typeface="+mj-lt"/>
                <a:cs typeface="+mj-lt"/>
              </a:rPr>
              <a:t>validate</a:t>
            </a:r>
            <a:r>
              <a:rPr lang="es-ES" sz="3500" dirty="0">
                <a:ea typeface="+mj-lt"/>
                <a:cs typeface="+mj-lt"/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81054-8BC7-BD19-2BEC-D76280CF1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6A791-3909-888A-BAFC-96529BB3D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427" y="2180965"/>
            <a:ext cx="8302776" cy="41458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ES" sz="2000" dirty="0"/>
              <a:t>Propósito:</a:t>
            </a:r>
            <a:endParaRPr lang="es-ES" sz="2000" dirty="0">
              <a:ea typeface="Calibri"/>
              <a:cs typeface="Calibri"/>
            </a:endParaRPr>
          </a:p>
          <a:p>
            <a:pPr marL="457200" indent="-457200">
              <a:lnSpc>
                <a:spcPct val="80000"/>
              </a:lnSpc>
            </a:pPr>
            <a:endParaRPr lang="es-ES" sz="2000" dirty="0">
              <a:ea typeface="Calibri"/>
              <a:cs typeface="Calibri"/>
            </a:endParaRPr>
          </a:p>
          <a:p>
            <a:pPr marL="457200" indent="-457200">
              <a:lnSpc>
                <a:spcPct val="80000"/>
              </a:lnSpc>
              <a:spcBef>
                <a:spcPts val="20"/>
              </a:spcBef>
            </a:pPr>
            <a:r>
              <a:rPr lang="es-ES" sz="2000" dirty="0"/>
              <a:t>Evitar errores cuando el usuario no ha </a:t>
            </a:r>
            <a:r>
              <a:rPr lang="es-ES" sz="2000" dirty="0">
                <a:ea typeface="+mn-lt"/>
                <a:cs typeface="+mn-lt"/>
              </a:rPr>
              <a:t>subido datos o no ha elegido una variable.</a:t>
            </a:r>
            <a:br>
              <a:rPr lang="es-ES" sz="2000" dirty="0">
                <a:ea typeface="+mn-lt"/>
                <a:cs typeface="+mn-lt"/>
              </a:rPr>
            </a:br>
            <a:r>
              <a:rPr lang="es-ES" sz="2000" dirty="0">
                <a:ea typeface="+mn-lt"/>
                <a:cs typeface="+mn-lt"/>
              </a:rPr>
              <a:t> </a:t>
            </a:r>
          </a:p>
          <a:p>
            <a:pPr marL="457200" indent="-457200">
              <a:lnSpc>
                <a:spcPct val="80000"/>
              </a:lnSpc>
              <a:spcBef>
                <a:spcPts val="20"/>
              </a:spcBef>
            </a:pPr>
            <a:r>
              <a:rPr lang="es-ES" sz="2000" dirty="0">
                <a:ea typeface="+mn-lt"/>
                <a:cs typeface="+mn-lt"/>
              </a:rPr>
              <a:t>Garantizar que la app solo calcule cuando tiene todo lo necesario.</a:t>
            </a:r>
            <a:endParaRPr lang="es-ES" sz="2000" dirty="0">
              <a:ea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endParaRPr lang="es-ES" sz="2000" dirty="0">
              <a:ea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sz="2000" b="1" err="1">
                <a:ea typeface="Calibri"/>
                <a:cs typeface="Calibri"/>
              </a:rPr>
              <a:t>req</a:t>
            </a:r>
            <a:r>
              <a:rPr lang="es-ES" sz="2000" b="1" dirty="0">
                <a:ea typeface="Calibri"/>
                <a:cs typeface="Calibri"/>
              </a:rPr>
              <a:t>(): Espera a que exista</a:t>
            </a:r>
          </a:p>
          <a:p>
            <a:pPr marL="0" indent="0">
              <a:lnSpc>
                <a:spcPct val="80000"/>
              </a:lnSpc>
              <a:spcBef>
                <a:spcPts val="20"/>
              </a:spcBef>
              <a:buNone/>
            </a:pPr>
            <a:r>
              <a:rPr lang="es-ES" sz="2000" dirty="0">
                <a:ea typeface="Calibri"/>
                <a:cs typeface="Calibri"/>
              </a:rPr>
              <a:t> </a:t>
            </a:r>
          </a:p>
          <a:p>
            <a:pPr marL="0" indent="0">
              <a:lnSpc>
                <a:spcPct val="80000"/>
              </a:lnSpc>
              <a:spcBef>
                <a:spcPts val="20"/>
              </a:spcBef>
              <a:buNone/>
            </a:pPr>
            <a:r>
              <a:rPr lang="es-ES" sz="2000" dirty="0">
                <a:ea typeface="Calibri"/>
                <a:cs typeface="Calibri"/>
              </a:rPr>
              <a:t>Bloquea la ejecución hasta que el input requerido esté disponible.</a:t>
            </a:r>
          </a:p>
          <a:p>
            <a:pPr marL="0" indent="0">
              <a:lnSpc>
                <a:spcPct val="80000"/>
              </a:lnSpc>
              <a:spcBef>
                <a:spcPts val="20"/>
              </a:spcBef>
              <a:buNone/>
            </a:pPr>
            <a:r>
              <a:rPr lang="es-ES" sz="2000" dirty="0">
                <a:ea typeface="Calibri"/>
                <a:cs typeface="Calibri"/>
              </a:rPr>
              <a:t> datos &lt;- reactive({
    </a:t>
            </a:r>
            <a:r>
              <a:rPr lang="es-ES" sz="2000" dirty="0" err="1">
                <a:ea typeface="Calibri"/>
                <a:cs typeface="Calibri"/>
              </a:rPr>
              <a:t>req</a:t>
            </a:r>
            <a:r>
              <a:rPr lang="es-ES" sz="2000" dirty="0">
                <a:ea typeface="Calibri"/>
                <a:cs typeface="Calibri"/>
              </a:rPr>
              <a:t>(</a:t>
            </a:r>
            <a:r>
              <a:rPr lang="es-ES" sz="2000" dirty="0" err="1">
                <a:ea typeface="Calibri"/>
                <a:cs typeface="Calibri"/>
              </a:rPr>
              <a:t>input$file</a:t>
            </a:r>
            <a:r>
              <a:rPr lang="es-ES" sz="2000" dirty="0">
                <a:ea typeface="Calibri"/>
                <a:cs typeface="Calibri"/>
              </a:rPr>
              <a:t>)            # Espera a que se suba un archivo
    read.csv(</a:t>
            </a:r>
            <a:r>
              <a:rPr lang="es-ES" sz="2000" dirty="0" err="1">
                <a:ea typeface="Calibri"/>
                <a:cs typeface="Calibri"/>
              </a:rPr>
              <a:t>input$file$datapath</a:t>
            </a:r>
            <a:r>
              <a:rPr lang="es-ES" sz="2000" dirty="0">
                <a:ea typeface="Calibri"/>
                <a:cs typeface="Calibri"/>
              </a:rPr>
              <a:t>)
})
</a:t>
            </a:r>
          </a:p>
          <a:p>
            <a:pPr marL="0" indent="0">
              <a:lnSpc>
                <a:spcPct val="80000"/>
              </a:lnSpc>
              <a:spcBef>
                <a:spcPts val="20"/>
              </a:spcBef>
              <a:buNone/>
            </a:pPr>
            <a:r>
              <a:rPr lang="es-ES" sz="2000" dirty="0">
                <a:ea typeface="Calibri"/>
                <a:cs typeface="Calibri"/>
              </a:rPr>
              <a:t>Si no hay archivo → no se ejecuta nada (ni error ni mensaje).</a:t>
            </a:r>
          </a:p>
          <a:p>
            <a:pPr marL="457200" indent="-457200">
              <a:lnSpc>
                <a:spcPct val="80000"/>
              </a:lnSpc>
              <a:spcBef>
                <a:spcPts val="20"/>
              </a:spcBef>
            </a:pPr>
            <a:endParaRPr lang="es-ES" dirty="0">
              <a:ea typeface="Calibri"/>
              <a:cs typeface="Calibri"/>
            </a:endParaRPr>
          </a:p>
          <a:p>
            <a:pPr marL="0" indent="0">
              <a:buNone/>
            </a:pPr>
            <a:endParaRPr lang="es-ES" dirty="0">
              <a:ea typeface="Calibri"/>
              <a:cs typeface="Calibri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5410F3-3F9A-F2EC-B5FD-A9ACA709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FB6B36-FA91-1349-59B8-60A585FF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30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D13E86-527E-3311-27AA-0295ABAD5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B168683-F376-7FD6-F4D2-E662C9B8B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FEE8A3-FF9E-87C9-8149-4156CF09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DFD20C-A770-A630-0E9D-0C56464F8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7F6F11-ED31-4A87-4184-2A63129F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 dirty="0">
                <a:ea typeface="Calibri"/>
                <a:cs typeface="Calibri"/>
              </a:rPr>
              <a:t>2.4. </a:t>
            </a:r>
            <a:r>
              <a:rPr lang="es-ES" sz="3500">
                <a:ea typeface="+mj-lt"/>
                <a:cs typeface="+mj-lt"/>
              </a:rPr>
              <a:t> Reactividad: </a:t>
            </a:r>
            <a:r>
              <a:rPr lang="es-ES" sz="3500" err="1">
                <a:ea typeface="+mj-lt"/>
                <a:cs typeface="+mj-lt"/>
              </a:rPr>
              <a:t>req</a:t>
            </a:r>
            <a:r>
              <a:rPr lang="es-ES" sz="3500" dirty="0">
                <a:ea typeface="+mj-lt"/>
                <a:cs typeface="+mj-lt"/>
              </a:rPr>
              <a:t>() y </a:t>
            </a:r>
            <a:r>
              <a:rPr lang="es-ES" sz="3500" err="1">
                <a:ea typeface="+mj-lt"/>
                <a:cs typeface="+mj-lt"/>
              </a:rPr>
              <a:t>validate</a:t>
            </a:r>
            <a:r>
              <a:rPr lang="es-ES" sz="3500" dirty="0">
                <a:ea typeface="+mj-lt"/>
                <a:cs typeface="+mj-lt"/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2DC7F-AE62-1CDE-7D4B-F61CEA219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4DE95-75BD-F4C5-A6EC-9E04F135A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7" y="2390570"/>
            <a:ext cx="8302776" cy="4145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ES" sz="2000" b="1" err="1"/>
              <a:t>validate</a:t>
            </a:r>
            <a:r>
              <a:rPr lang="es-ES" sz="2000" b="1" dirty="0">
                <a:ea typeface="Calibri"/>
                <a:cs typeface="Calibri"/>
              </a:rPr>
              <a:t>(</a:t>
            </a:r>
            <a:r>
              <a:rPr lang="es-ES" sz="2000" b="1" err="1">
                <a:ea typeface="Calibri"/>
                <a:cs typeface="Calibri"/>
              </a:rPr>
              <a:t>need</a:t>
            </a:r>
            <a:r>
              <a:rPr lang="es-ES" sz="2000" b="1" dirty="0">
                <a:ea typeface="Calibri"/>
                <a:cs typeface="Calibri"/>
              </a:rPr>
              <a:t>()) : Mensaje error</a:t>
            </a:r>
            <a:endParaRPr lang="es-ES" sz="2000" b="1">
              <a:ea typeface="Calibri"/>
              <a:cs typeface="Calibri"/>
            </a:endParaRPr>
          </a:p>
          <a:p>
            <a:pPr marL="0" indent="0">
              <a:lnSpc>
                <a:spcPct val="80000"/>
              </a:lnSpc>
              <a:spcBef>
                <a:spcPts val="20"/>
              </a:spcBef>
              <a:buNone/>
            </a:pPr>
            <a:endParaRPr lang="es-ES" sz="2000" dirty="0">
              <a:ea typeface="Calibri"/>
              <a:cs typeface="Calibri"/>
            </a:endParaRPr>
          </a:p>
          <a:p>
            <a:pPr marL="0" indent="0">
              <a:lnSpc>
                <a:spcPct val="80000"/>
              </a:lnSpc>
              <a:spcBef>
                <a:spcPts val="20"/>
              </a:spcBef>
              <a:buNone/>
            </a:pPr>
            <a:r>
              <a:rPr lang="es-ES" sz="2000" dirty="0">
                <a:ea typeface="Calibri"/>
                <a:cs typeface="Calibri"/>
              </a:rPr>
              <a:t>Verifica condiciones y muestra un mensaje claro al </a:t>
            </a:r>
            <a:r>
              <a:rPr lang="es-ES" sz="2000" dirty="0"/>
              <a:t>usuario</a:t>
            </a:r>
            <a:r>
              <a:rPr lang="es-ES" sz="2000" dirty="0">
                <a:ea typeface="Calibri"/>
                <a:cs typeface="Calibri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es-ES" sz="2000" dirty="0">
              <a:ea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sz="2000" err="1">
                <a:ea typeface="Calibri"/>
                <a:cs typeface="Calibri"/>
              </a:rPr>
              <a:t>output$var_ui</a:t>
            </a:r>
            <a:r>
              <a:rPr lang="es-ES" sz="2000" dirty="0">
                <a:ea typeface="Calibri"/>
                <a:cs typeface="Calibri"/>
              </a:rPr>
              <a:t> &lt;- </a:t>
            </a:r>
            <a:r>
              <a:rPr lang="es-ES" sz="2000" err="1">
                <a:ea typeface="Calibri"/>
                <a:cs typeface="Calibri"/>
              </a:rPr>
              <a:t>renderUI({</a:t>
            </a:r>
            <a:r>
              <a:rPr lang="es-ES" sz="2000" dirty="0">
                <a:ea typeface="Calibri"/>
                <a:cs typeface="Calibri"/>
              </a:rPr>
              <a:t>
  </a:t>
            </a:r>
            <a:r>
              <a:rPr lang="es-ES" sz="2000" err="1">
                <a:ea typeface="Calibri"/>
                <a:cs typeface="Calibri"/>
              </a:rPr>
              <a:t>req(datos())</a:t>
            </a:r>
            <a:r>
              <a:rPr lang="es-ES" sz="2000" dirty="0">
                <a:ea typeface="Calibri"/>
                <a:cs typeface="Calibri"/>
              </a:rPr>
              <a:t>
  </a:t>
            </a:r>
            <a:r>
              <a:rPr lang="es-ES" sz="2000" err="1">
                <a:ea typeface="Calibri"/>
                <a:cs typeface="Calibri"/>
              </a:rPr>
              <a:t>nums</a:t>
            </a:r>
            <a:r>
              <a:rPr lang="es-ES" sz="2000" dirty="0">
                <a:ea typeface="Calibri"/>
                <a:cs typeface="Calibri"/>
              </a:rPr>
              <a:t> &lt;- </a:t>
            </a:r>
            <a:r>
              <a:rPr lang="es-ES" sz="2000" err="1">
                <a:ea typeface="Calibri"/>
                <a:cs typeface="Calibri"/>
              </a:rPr>
              <a:t>names</a:t>
            </a:r>
            <a:r>
              <a:rPr lang="es-ES" sz="2000" dirty="0">
                <a:ea typeface="Calibri"/>
                <a:cs typeface="Calibri"/>
              </a:rPr>
              <a:t>(</a:t>
            </a:r>
            <a:r>
              <a:rPr lang="es-ES" sz="2000" err="1">
                <a:ea typeface="Calibri"/>
                <a:cs typeface="Calibri"/>
              </a:rPr>
              <a:t>Filter</a:t>
            </a:r>
            <a:r>
              <a:rPr lang="es-ES" sz="2000" dirty="0">
                <a:ea typeface="Calibri"/>
                <a:cs typeface="Calibri"/>
              </a:rPr>
              <a:t>(</a:t>
            </a:r>
            <a:r>
              <a:rPr lang="es-ES" sz="2000" err="1">
                <a:ea typeface="Calibri"/>
                <a:cs typeface="Calibri"/>
              </a:rPr>
              <a:t>is.numeric, datos()))</a:t>
            </a:r>
            <a:r>
              <a:rPr lang="es-ES" sz="2000" dirty="0">
                <a:ea typeface="Calibri"/>
                <a:cs typeface="Calibri"/>
              </a:rPr>
              <a:t>
  </a:t>
            </a:r>
            <a:r>
              <a:rPr lang="es-ES" sz="2000" err="1">
                <a:ea typeface="Calibri"/>
                <a:cs typeface="Calibri"/>
              </a:rPr>
              <a:t>validate</a:t>
            </a:r>
            <a:r>
              <a:rPr lang="es-ES" sz="2000" dirty="0">
                <a:ea typeface="Calibri"/>
                <a:cs typeface="Calibri"/>
              </a:rPr>
              <a:t>(</a:t>
            </a:r>
            <a:r>
              <a:rPr lang="es-ES" sz="2000" err="1">
                <a:ea typeface="Calibri"/>
                <a:cs typeface="Calibri"/>
              </a:rPr>
              <a:t>need</a:t>
            </a:r>
            <a:r>
              <a:rPr lang="es-ES" sz="2000" dirty="0">
                <a:ea typeface="Calibri"/>
                <a:cs typeface="Calibri"/>
              </a:rPr>
              <a:t>(</a:t>
            </a:r>
            <a:r>
              <a:rPr lang="es-ES" sz="2000" err="1">
                <a:ea typeface="Calibri"/>
                <a:cs typeface="Calibri"/>
              </a:rPr>
              <a:t>length</a:t>
            </a:r>
            <a:r>
              <a:rPr lang="es-ES" sz="2000" dirty="0">
                <a:ea typeface="Calibri"/>
                <a:cs typeface="Calibri"/>
              </a:rPr>
              <a:t>(</a:t>
            </a:r>
            <a:r>
              <a:rPr lang="es-ES" sz="2000" err="1">
                <a:ea typeface="Calibri"/>
                <a:cs typeface="Calibri"/>
              </a:rPr>
              <a:t>nums) &gt; 0,</a:t>
            </a:r>
            <a:r>
              <a:rPr lang="es-ES" sz="2000" dirty="0">
                <a:ea typeface="Calibri"/>
                <a:cs typeface="Calibri"/>
              </a:rPr>
              <a:t>
          "No hay columnas numéricas en el archivo."))</a:t>
            </a:r>
            <a:r>
              <a:rPr lang="es-ES" sz="1800" dirty="0">
                <a:ea typeface="Calibri"/>
                <a:cs typeface="Calibri"/>
              </a:rPr>
              <a:t>
})</a:t>
            </a:r>
            <a:endParaRPr lang="es-ES" dirty="0">
              <a:ea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endParaRPr lang="es-ES" sz="1800" dirty="0">
              <a:ea typeface="Calibri"/>
              <a:cs typeface="Calibri"/>
            </a:endParaRPr>
          </a:p>
          <a:p>
            <a:pPr marL="457200" indent="-457200">
              <a:lnSpc>
                <a:spcPct val="80000"/>
              </a:lnSpc>
              <a:spcBef>
                <a:spcPts val="20"/>
              </a:spcBef>
            </a:pPr>
            <a:endParaRPr lang="es-ES" dirty="0">
              <a:ea typeface="Calibri"/>
              <a:cs typeface="Calibri"/>
            </a:endParaRPr>
          </a:p>
          <a:p>
            <a:pPr marL="0" indent="0">
              <a:buNone/>
            </a:pPr>
            <a:endParaRPr lang="es-ES" dirty="0">
              <a:ea typeface="Calibri"/>
              <a:cs typeface="Calibri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1A3DFD-EEA3-4B22-295D-AD387CED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7D4DE2-F659-1282-500F-52DD27F24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pic>
        <p:nvPicPr>
          <p:cNvPr id="5" name="Imagen 4" descr="error">
            <a:extLst>
              <a:ext uri="{FF2B5EF4-FFF2-40B4-BE49-F238E27FC236}">
                <a16:creationId xmlns:a16="http://schemas.microsoft.com/office/drawing/2014/main" id="{27B41DCA-D8A5-95A0-6453-16F91462C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257" y="385432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30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7793B7-7A64-C675-D646-0FC9D6D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4D5FA3-9EF4-C85A-CD8E-1E342EDD2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F8BDFA-340F-87DB-B6B2-5E611BE60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779801-D65A-7A0D-A829-7EE5BC3C4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56D0CB-B336-8E8A-278D-ED3D585C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 dirty="0">
                <a:ea typeface="Calibri"/>
                <a:cs typeface="Calibri"/>
              </a:rPr>
              <a:t>2.5. Aplicación Ejemplo </a:t>
            </a:r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834581-46B8-7A0E-938E-5DB526BCE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A53CD-EB1A-6E8A-601A-1A5E055C3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78" y="2013727"/>
            <a:ext cx="4516059" cy="456948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# ============================================================</a:t>
            </a:r>
            <a:endParaRPr lang="es-ES" sz="19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# </a:t>
            </a:r>
            <a:r>
              <a:rPr lang="es-ES" sz="1900" err="1">
                <a:ea typeface="+mn-lt"/>
                <a:cs typeface="+mn-lt"/>
              </a:rPr>
              <a:t>Mini-histograma</a:t>
            </a:r>
            <a:r>
              <a:rPr lang="es-ES" sz="1900">
                <a:ea typeface="+mn-lt"/>
                <a:cs typeface="+mn-lt"/>
              </a:rPr>
              <a:t> reactivo con </a:t>
            </a:r>
            <a:r>
              <a:rPr lang="es-ES" sz="1900" err="1">
                <a:ea typeface="+mn-lt"/>
                <a:cs typeface="+mn-lt"/>
              </a:rPr>
              <a:t>Shiny</a:t>
            </a:r>
            <a:endParaRPr lang="es-ES" err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# Objetivo: mostrar el concepto de reactividad en acción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# ============================================================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# --- Cargar librerías necesarias ---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 err="1">
                <a:ea typeface="+mn-lt"/>
                <a:cs typeface="+mn-lt"/>
              </a:rPr>
              <a:t>library</a:t>
            </a:r>
            <a:r>
              <a:rPr lang="es-ES" sz="1900">
                <a:ea typeface="+mn-lt"/>
                <a:cs typeface="+mn-lt"/>
              </a:rPr>
              <a:t>(</a:t>
            </a:r>
            <a:r>
              <a:rPr lang="es-ES" sz="1900" err="1">
                <a:ea typeface="+mn-lt"/>
                <a:cs typeface="+mn-lt"/>
              </a:rPr>
              <a:t>shiny</a:t>
            </a:r>
            <a:r>
              <a:rPr lang="es-ES" sz="1900">
                <a:ea typeface="+mn-lt"/>
                <a:cs typeface="+mn-lt"/>
              </a:rPr>
              <a:t>)      # Framework para crear aplicaciones web interactivas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 err="1">
                <a:ea typeface="+mn-lt"/>
                <a:cs typeface="+mn-lt"/>
              </a:rPr>
              <a:t>library</a:t>
            </a:r>
            <a:r>
              <a:rPr lang="es-ES" sz="1900">
                <a:ea typeface="+mn-lt"/>
                <a:cs typeface="+mn-lt"/>
              </a:rPr>
              <a:t>(ggplot2)    # Librería para visualización de datos (gráficos elegantes)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# --- Interfaz de usuario (UI) ---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# </a:t>
            </a:r>
            <a:r>
              <a:rPr lang="es-ES" sz="1900" err="1">
                <a:ea typeface="+mn-lt"/>
                <a:cs typeface="+mn-lt"/>
              </a:rPr>
              <a:t>fluidPage</a:t>
            </a:r>
            <a:r>
              <a:rPr lang="es-ES" sz="1900">
                <a:ea typeface="+mn-lt"/>
                <a:cs typeface="+mn-lt"/>
              </a:rPr>
              <a:t>() crea una página fluida que se adapta al tamaño de la pantalla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 err="1">
                <a:ea typeface="+mn-lt"/>
                <a:cs typeface="+mn-lt"/>
              </a:rPr>
              <a:t>ui</a:t>
            </a:r>
            <a:r>
              <a:rPr lang="es-ES" sz="1900">
                <a:ea typeface="+mn-lt"/>
                <a:cs typeface="+mn-lt"/>
              </a:rPr>
              <a:t> &lt;- </a:t>
            </a:r>
            <a:r>
              <a:rPr lang="es-ES" sz="1900" err="1">
                <a:ea typeface="+mn-lt"/>
                <a:cs typeface="+mn-lt"/>
              </a:rPr>
              <a:t>fluidPage</a:t>
            </a:r>
            <a:r>
              <a:rPr lang="es-ES" sz="1900">
                <a:ea typeface="+mn-lt"/>
                <a:cs typeface="+mn-lt"/>
              </a:rPr>
              <a:t>(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  # Título de la aplicación (se muestra en la parte superior)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  </a:t>
            </a:r>
            <a:r>
              <a:rPr lang="es-ES" sz="1900" err="1">
                <a:ea typeface="+mn-lt"/>
                <a:cs typeface="+mn-lt"/>
              </a:rPr>
              <a:t>titlePanel</a:t>
            </a:r>
            <a:r>
              <a:rPr lang="es-ES" sz="1900">
                <a:ea typeface="+mn-lt"/>
                <a:cs typeface="+mn-lt"/>
              </a:rPr>
              <a:t>("</a:t>
            </a:r>
            <a:r>
              <a:rPr lang="es-ES" sz="1900" err="1">
                <a:ea typeface="+mn-lt"/>
                <a:cs typeface="+mn-lt"/>
              </a:rPr>
              <a:t>Mini-histograma</a:t>
            </a:r>
            <a:r>
              <a:rPr lang="es-ES" sz="1900">
                <a:ea typeface="+mn-lt"/>
                <a:cs typeface="+mn-lt"/>
              </a:rPr>
              <a:t> reactivo"),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  # Control deslizante (slider) que permite elegir el número de "</a:t>
            </a:r>
            <a:r>
              <a:rPr lang="es-ES" sz="1900" err="1">
                <a:ea typeface="+mn-lt"/>
                <a:cs typeface="+mn-lt"/>
              </a:rPr>
              <a:t>bins</a:t>
            </a:r>
            <a:r>
              <a:rPr lang="es-ES" sz="1900">
                <a:ea typeface="+mn-lt"/>
                <a:cs typeface="+mn-lt"/>
              </a:rPr>
              <a:t>" del histograma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  #  - "</a:t>
            </a:r>
            <a:r>
              <a:rPr lang="es-ES" sz="1900" err="1">
                <a:ea typeface="+mn-lt"/>
                <a:cs typeface="+mn-lt"/>
              </a:rPr>
              <a:t>bins</a:t>
            </a:r>
            <a:r>
              <a:rPr lang="es-ES" sz="1900">
                <a:ea typeface="+mn-lt"/>
                <a:cs typeface="+mn-lt"/>
              </a:rPr>
              <a:t>" es el identificador interno del control (se accederá como </a:t>
            </a:r>
            <a:r>
              <a:rPr lang="es-ES" sz="1900" err="1">
                <a:ea typeface="+mn-lt"/>
                <a:cs typeface="+mn-lt"/>
              </a:rPr>
              <a:t>input$bins</a:t>
            </a:r>
            <a:r>
              <a:rPr lang="es-ES" sz="1900">
                <a:ea typeface="+mn-lt"/>
                <a:cs typeface="+mn-lt"/>
              </a:rPr>
              <a:t>)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  #  - "Número de </a:t>
            </a:r>
            <a:r>
              <a:rPr lang="es-ES" sz="1900" err="1">
                <a:ea typeface="+mn-lt"/>
                <a:cs typeface="+mn-lt"/>
              </a:rPr>
              <a:t>bins</a:t>
            </a:r>
            <a:r>
              <a:rPr lang="es-ES" sz="1900">
                <a:ea typeface="+mn-lt"/>
                <a:cs typeface="+mn-lt"/>
              </a:rPr>
              <a:t>:" es la etiqueta visible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  #  - min = 5 → valor mínimo permitido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  #  - </a:t>
            </a:r>
            <a:r>
              <a:rPr lang="es-ES" sz="1900" err="1">
                <a:ea typeface="+mn-lt"/>
                <a:cs typeface="+mn-lt"/>
              </a:rPr>
              <a:t>max</a:t>
            </a:r>
            <a:r>
              <a:rPr lang="es-ES" sz="1900">
                <a:ea typeface="+mn-lt"/>
                <a:cs typeface="+mn-lt"/>
              </a:rPr>
              <a:t> = 50 → valor máximo permitido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  #  - </a:t>
            </a:r>
            <a:r>
              <a:rPr lang="es-ES" sz="1900" err="1">
                <a:ea typeface="+mn-lt"/>
                <a:cs typeface="+mn-lt"/>
              </a:rPr>
              <a:t>value</a:t>
            </a:r>
            <a:r>
              <a:rPr lang="es-ES" sz="1900">
                <a:ea typeface="+mn-lt"/>
                <a:cs typeface="+mn-lt"/>
              </a:rPr>
              <a:t> = 20 → valor inicial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  </a:t>
            </a:r>
            <a:r>
              <a:rPr lang="es-ES" sz="1900" err="1">
                <a:ea typeface="+mn-lt"/>
                <a:cs typeface="+mn-lt"/>
              </a:rPr>
              <a:t>sliderInput</a:t>
            </a:r>
            <a:r>
              <a:rPr lang="es-ES" sz="1900">
                <a:ea typeface="+mn-lt"/>
                <a:cs typeface="+mn-lt"/>
              </a:rPr>
              <a:t>("</a:t>
            </a:r>
            <a:r>
              <a:rPr lang="es-ES" sz="1900" err="1">
                <a:ea typeface="+mn-lt"/>
                <a:cs typeface="+mn-lt"/>
              </a:rPr>
              <a:t>bins</a:t>
            </a:r>
            <a:r>
              <a:rPr lang="es-ES" sz="1900">
                <a:ea typeface="+mn-lt"/>
                <a:cs typeface="+mn-lt"/>
              </a:rPr>
              <a:t>", "Número de </a:t>
            </a:r>
            <a:r>
              <a:rPr lang="es-ES" sz="1900" err="1">
                <a:ea typeface="+mn-lt"/>
                <a:cs typeface="+mn-lt"/>
              </a:rPr>
              <a:t>bins</a:t>
            </a:r>
            <a:r>
              <a:rPr lang="es-ES" sz="1900">
                <a:ea typeface="+mn-lt"/>
                <a:cs typeface="+mn-lt"/>
              </a:rPr>
              <a:t>:", min = 5, </a:t>
            </a:r>
            <a:r>
              <a:rPr lang="es-ES" sz="1900" err="1">
                <a:ea typeface="+mn-lt"/>
                <a:cs typeface="+mn-lt"/>
              </a:rPr>
              <a:t>max</a:t>
            </a:r>
            <a:r>
              <a:rPr lang="es-ES" sz="1900">
                <a:ea typeface="+mn-lt"/>
                <a:cs typeface="+mn-lt"/>
              </a:rPr>
              <a:t> = 50, </a:t>
            </a:r>
            <a:r>
              <a:rPr lang="es-ES" sz="1900" err="1">
                <a:ea typeface="+mn-lt"/>
                <a:cs typeface="+mn-lt"/>
              </a:rPr>
              <a:t>value</a:t>
            </a:r>
            <a:r>
              <a:rPr lang="es-ES" sz="1900">
                <a:ea typeface="+mn-lt"/>
                <a:cs typeface="+mn-lt"/>
              </a:rPr>
              <a:t> = 20),</a:t>
            </a:r>
            <a:endParaRPr lang="es-ES">
              <a:ea typeface="Calibri"/>
              <a:cs typeface="Calibri"/>
            </a:endParaRPr>
          </a:p>
          <a:p>
            <a:endParaRPr lang="es-ES"/>
          </a:p>
          <a:p>
            <a:endParaRPr lang="es-ES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5501CE4-DBB1-409D-25F8-7895FF9200A1}"/>
              </a:ext>
            </a:extLst>
          </p:cNvPr>
          <p:cNvSpPr txBox="1">
            <a:spLocks/>
          </p:cNvSpPr>
          <p:nvPr/>
        </p:nvSpPr>
        <p:spPr>
          <a:xfrm>
            <a:off x="4679726" y="2007759"/>
            <a:ext cx="4233753" cy="40048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900">
              <a:ea typeface="Calibri"/>
              <a:cs typeface="Calibri"/>
            </a:endParaRPr>
          </a:p>
          <a:p>
            <a:pPr marL="0" indent="0">
              <a:buNone/>
            </a:pP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  # </a:t>
            </a:r>
            <a:r>
              <a:rPr lang="es-ES" sz="1900" err="1">
                <a:ea typeface="+mn-lt"/>
                <a:cs typeface="+mn-lt"/>
              </a:rPr>
              <a:t>plotOutput</a:t>
            </a:r>
            <a:r>
              <a:rPr lang="es-ES" sz="1900">
                <a:ea typeface="+mn-lt"/>
                <a:cs typeface="+mn-lt"/>
              </a:rPr>
              <a:t>() crea un espacio reservado donde se mostrará un gráfico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  #  - "</a:t>
            </a:r>
            <a:r>
              <a:rPr lang="es-ES" sz="1900" err="1">
                <a:ea typeface="+mn-lt"/>
                <a:cs typeface="+mn-lt"/>
              </a:rPr>
              <a:t>hist</a:t>
            </a:r>
            <a:r>
              <a:rPr lang="es-ES" sz="1900">
                <a:ea typeface="+mn-lt"/>
                <a:cs typeface="+mn-lt"/>
              </a:rPr>
              <a:t>" será el nombre de este output (lo generaremos en el servidor)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  </a:t>
            </a:r>
            <a:r>
              <a:rPr lang="es-ES" sz="1900" err="1">
                <a:ea typeface="+mn-lt"/>
                <a:cs typeface="+mn-lt"/>
              </a:rPr>
              <a:t>plotOutput</a:t>
            </a:r>
            <a:r>
              <a:rPr lang="es-ES" sz="1900">
                <a:ea typeface="+mn-lt"/>
                <a:cs typeface="+mn-lt"/>
              </a:rPr>
              <a:t>("</a:t>
            </a:r>
            <a:r>
              <a:rPr lang="es-ES" sz="1900" err="1">
                <a:ea typeface="+mn-lt"/>
                <a:cs typeface="+mn-lt"/>
              </a:rPr>
              <a:t>hist</a:t>
            </a:r>
            <a:r>
              <a:rPr lang="es-ES" sz="1900">
                <a:ea typeface="+mn-lt"/>
                <a:cs typeface="+mn-lt"/>
              </a:rPr>
              <a:t>")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)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# --- Lógica del servidor ---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# La función server() controla lo que hace la aplicación: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# cómo procesa los inputs y genera los outputs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server &lt;- </a:t>
            </a:r>
            <a:r>
              <a:rPr lang="es-ES" sz="1900" err="1">
                <a:ea typeface="+mn-lt"/>
                <a:cs typeface="+mn-lt"/>
              </a:rPr>
              <a:t>function</a:t>
            </a:r>
            <a:r>
              <a:rPr lang="es-ES" sz="1900">
                <a:ea typeface="+mn-lt"/>
                <a:cs typeface="+mn-lt"/>
              </a:rPr>
              <a:t>(input, output) {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  # Creamos un elemento de salida llamado "</a:t>
            </a:r>
            <a:r>
              <a:rPr lang="es-ES" sz="1900" err="1">
                <a:ea typeface="+mn-lt"/>
                <a:cs typeface="+mn-lt"/>
              </a:rPr>
              <a:t>hist</a:t>
            </a:r>
            <a:r>
              <a:rPr lang="es-ES" sz="1900">
                <a:ea typeface="+mn-lt"/>
                <a:cs typeface="+mn-lt"/>
              </a:rPr>
              <a:t>" (debe coincidir con </a:t>
            </a:r>
            <a:r>
              <a:rPr lang="es-ES" sz="1900" err="1">
                <a:ea typeface="+mn-lt"/>
                <a:cs typeface="+mn-lt"/>
              </a:rPr>
              <a:t>plotOutput</a:t>
            </a:r>
            <a:r>
              <a:rPr lang="es-ES" sz="1900">
                <a:ea typeface="+mn-lt"/>
                <a:cs typeface="+mn-lt"/>
              </a:rPr>
              <a:t>("</a:t>
            </a:r>
            <a:r>
              <a:rPr lang="es-ES" sz="1900" err="1">
                <a:ea typeface="+mn-lt"/>
                <a:cs typeface="+mn-lt"/>
              </a:rPr>
              <a:t>hist</a:t>
            </a:r>
            <a:r>
              <a:rPr lang="es-ES" sz="1900">
                <a:ea typeface="+mn-lt"/>
                <a:cs typeface="+mn-lt"/>
              </a:rPr>
              <a:t>"))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  # </a:t>
            </a:r>
            <a:r>
              <a:rPr lang="es-ES" sz="1900" err="1">
                <a:ea typeface="+mn-lt"/>
                <a:cs typeface="+mn-lt"/>
              </a:rPr>
              <a:t>renderPlot</a:t>
            </a:r>
            <a:r>
              <a:rPr lang="es-ES" sz="1900">
                <a:ea typeface="+mn-lt"/>
                <a:cs typeface="+mn-lt"/>
              </a:rPr>
              <a:t>() produce un gráfico que se actualizará automáticamente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  # cada vez que cambie alguno de los inputs que usemos dentro del bloque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900">
                <a:ea typeface="+mn-lt"/>
                <a:cs typeface="+mn-lt"/>
              </a:rPr>
              <a:t>  </a:t>
            </a:r>
            <a:r>
              <a:rPr lang="es-ES" sz="1900" err="1">
                <a:ea typeface="+mn-lt"/>
                <a:cs typeface="+mn-lt"/>
              </a:rPr>
              <a:t>output$hist</a:t>
            </a:r>
            <a:r>
              <a:rPr lang="es-ES" sz="1900">
                <a:ea typeface="+mn-lt"/>
                <a:cs typeface="+mn-lt"/>
              </a:rPr>
              <a:t> &lt;- </a:t>
            </a:r>
            <a:r>
              <a:rPr lang="es-ES" sz="1900" err="1">
                <a:ea typeface="+mn-lt"/>
                <a:cs typeface="+mn-lt"/>
              </a:rPr>
              <a:t>renderPlot</a:t>
            </a:r>
            <a:r>
              <a:rPr lang="es-ES" sz="1900">
                <a:ea typeface="+mn-lt"/>
                <a:cs typeface="+mn-lt"/>
              </a:rPr>
              <a:t>({</a:t>
            </a:r>
            <a:endParaRPr lang="es-ES">
              <a:ea typeface="Calibri"/>
              <a:cs typeface="Calibri"/>
            </a:endParaRPr>
          </a:p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7F5EFD-A84D-7E29-76C7-131E9670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3F05C4C-10A6-5386-87D8-07CB5A2D6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08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A0CCEA-08D9-4325-90D7-132FE51C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05906A-8A09-7828-BE06-B48CEA007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3C6FDB-602E-8EAF-09D2-79F424A33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7294BB-FA6B-A7FA-10BB-A685DBF43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7C3D27-71B5-157C-9DCF-8333F17A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 dirty="0">
                <a:ea typeface="Calibri"/>
                <a:cs typeface="Calibri"/>
              </a:rPr>
              <a:t>2.5. Aplicación Ejemplo  </a:t>
            </a:r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CDC6A-9A8D-4028-ACA7-ED44F29CC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F53995-72A0-92B6-863D-6DB762FD76DB}"/>
              </a:ext>
            </a:extLst>
          </p:cNvPr>
          <p:cNvSpPr txBox="1"/>
          <p:nvPr/>
        </p:nvSpPr>
        <p:spPr>
          <a:xfrm>
            <a:off x="452264" y="2218577"/>
            <a:ext cx="5249535" cy="48382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s-ES" sz="1200">
                <a:ea typeface="Calibri"/>
                <a:cs typeface="Calibri"/>
              </a:rPr>
              <a:t> # Creamos un conjunto de datos simulado:</a:t>
            </a:r>
            <a:endParaRPr lang="es-ES"/>
          </a:p>
          <a:p>
            <a:pPr>
              <a:spcBef>
                <a:spcPct val="20000"/>
              </a:spcBef>
            </a:pPr>
            <a:r>
              <a:rPr lang="es-ES" sz="1200">
                <a:ea typeface="Calibri"/>
                <a:cs typeface="Calibri"/>
              </a:rPr>
              <a:t> # </a:t>
            </a:r>
            <a:r>
              <a:rPr lang="es-ES" sz="1200" err="1">
                <a:ea typeface="Calibri"/>
                <a:cs typeface="Calibri"/>
              </a:rPr>
              <a:t>rnorm</a:t>
            </a:r>
            <a:r>
              <a:rPr lang="es-ES" sz="1200">
                <a:ea typeface="Calibri"/>
                <a:cs typeface="Calibri"/>
              </a:rPr>
              <a:t>(500) genera 500 números aleatorios con distribución normal</a:t>
            </a:r>
          </a:p>
          <a:p>
            <a:pPr>
              <a:spcBef>
                <a:spcPct val="20000"/>
              </a:spcBef>
            </a:pPr>
            <a:r>
              <a:rPr lang="es-ES" sz="1200">
                <a:ea typeface="Calibri"/>
                <a:cs typeface="Calibri"/>
              </a:rPr>
              <a:t> # </a:t>
            </a:r>
            <a:r>
              <a:rPr lang="es-ES" sz="1200" err="1">
                <a:ea typeface="Calibri"/>
                <a:cs typeface="Calibri"/>
              </a:rPr>
              <a:t>data.frame</a:t>
            </a:r>
            <a:r>
              <a:rPr lang="es-ES" sz="1200">
                <a:ea typeface="Calibri"/>
                <a:cs typeface="Calibri"/>
              </a:rPr>
              <a:t>(x = ...) crea un data </a:t>
            </a:r>
            <a:r>
              <a:rPr lang="es-ES" sz="1200" err="1">
                <a:ea typeface="Calibri"/>
                <a:cs typeface="Calibri"/>
              </a:rPr>
              <a:t>frame</a:t>
            </a:r>
            <a:r>
              <a:rPr lang="es-ES" sz="1200">
                <a:ea typeface="Calibri"/>
                <a:cs typeface="Calibri"/>
              </a:rPr>
              <a:t> con una columna llamada x</a:t>
            </a:r>
          </a:p>
          <a:p>
            <a:pPr>
              <a:spcBef>
                <a:spcPct val="20000"/>
              </a:spcBef>
            </a:pPr>
            <a:r>
              <a:rPr lang="es-ES" sz="1200">
                <a:ea typeface="Calibri"/>
                <a:cs typeface="Calibri"/>
              </a:rPr>
              <a:t> </a:t>
            </a:r>
            <a:r>
              <a:rPr lang="es-ES" sz="1200" err="1">
                <a:ea typeface="Calibri"/>
                <a:cs typeface="Calibri"/>
              </a:rPr>
              <a:t>ggplot</a:t>
            </a:r>
            <a:r>
              <a:rPr lang="es-ES" sz="1200">
                <a:ea typeface="Calibri"/>
                <a:cs typeface="Calibri"/>
              </a:rPr>
              <a:t>(</a:t>
            </a:r>
            <a:r>
              <a:rPr lang="es-ES" sz="1200" err="1">
                <a:ea typeface="Calibri"/>
                <a:cs typeface="Calibri"/>
              </a:rPr>
              <a:t>data.frame</a:t>
            </a:r>
            <a:r>
              <a:rPr lang="es-ES" sz="1200">
                <a:ea typeface="Calibri"/>
                <a:cs typeface="Calibri"/>
              </a:rPr>
              <a:t>(x = </a:t>
            </a:r>
            <a:r>
              <a:rPr lang="es-ES" sz="1200" err="1">
                <a:ea typeface="Calibri"/>
                <a:cs typeface="Calibri"/>
              </a:rPr>
              <a:t>rnorm</a:t>
            </a:r>
            <a:r>
              <a:rPr lang="es-ES" sz="1200">
                <a:ea typeface="Calibri"/>
                <a:cs typeface="Calibri"/>
              </a:rPr>
              <a:t>(500)), aes(x)) +</a:t>
            </a:r>
          </a:p>
          <a:p>
            <a:pPr>
              <a:spcBef>
                <a:spcPct val="20000"/>
              </a:spcBef>
            </a:pPr>
            <a:endParaRPr lang="es-ES" sz="1200">
              <a:ea typeface="Calibri"/>
              <a:cs typeface="Calibri"/>
            </a:endParaRPr>
          </a:p>
          <a:p>
            <a:pPr>
              <a:spcBef>
                <a:spcPct val="20000"/>
              </a:spcBef>
            </a:pPr>
            <a:r>
              <a:rPr lang="es-ES" sz="1200">
                <a:ea typeface="Calibri"/>
                <a:cs typeface="Calibri"/>
              </a:rPr>
              <a:t># Dibujamos un histograma de la variable x</a:t>
            </a:r>
            <a:endParaRPr lang="es-ES"/>
          </a:p>
          <a:p>
            <a:pPr>
              <a:spcBef>
                <a:spcPct val="20000"/>
              </a:spcBef>
            </a:pPr>
            <a:r>
              <a:rPr lang="es-ES" sz="1200">
                <a:ea typeface="Calibri"/>
                <a:cs typeface="Calibri"/>
              </a:rPr>
              <a:t># - </a:t>
            </a:r>
            <a:r>
              <a:rPr lang="es-ES" sz="1200" err="1">
                <a:ea typeface="Calibri"/>
                <a:cs typeface="Calibri"/>
              </a:rPr>
              <a:t>bins</a:t>
            </a:r>
            <a:r>
              <a:rPr lang="es-ES" sz="1200">
                <a:ea typeface="Calibri"/>
                <a:cs typeface="Calibri"/>
              </a:rPr>
              <a:t> = </a:t>
            </a:r>
            <a:r>
              <a:rPr lang="es-ES" sz="1200" err="1">
                <a:ea typeface="Calibri"/>
                <a:cs typeface="Calibri"/>
              </a:rPr>
              <a:t>input$bins</a:t>
            </a:r>
            <a:r>
              <a:rPr lang="es-ES" sz="1200">
                <a:ea typeface="Calibri"/>
                <a:cs typeface="Calibri"/>
              </a:rPr>
              <a:t> → usa el número de barras elegido en el slider</a:t>
            </a:r>
          </a:p>
          <a:p>
            <a:pPr>
              <a:spcBef>
                <a:spcPct val="20000"/>
              </a:spcBef>
            </a:pPr>
            <a:r>
              <a:rPr lang="es-ES" sz="1200">
                <a:ea typeface="Calibri"/>
                <a:cs typeface="Calibri"/>
              </a:rPr>
              <a:t># - </a:t>
            </a:r>
            <a:r>
              <a:rPr lang="es-ES" sz="1200" err="1">
                <a:ea typeface="Calibri"/>
                <a:cs typeface="Calibri"/>
              </a:rPr>
              <a:t>fill</a:t>
            </a:r>
            <a:r>
              <a:rPr lang="es-ES" sz="1200">
                <a:ea typeface="Calibri"/>
                <a:cs typeface="Calibri"/>
              </a:rPr>
              <a:t> y color controlan el color de relleno y del borde</a:t>
            </a:r>
          </a:p>
          <a:p>
            <a:pPr>
              <a:spcBef>
                <a:spcPct val="20000"/>
              </a:spcBef>
            </a:pPr>
            <a:r>
              <a:rPr lang="es-ES" sz="1200" err="1">
                <a:ea typeface="Calibri"/>
                <a:cs typeface="Calibri"/>
              </a:rPr>
              <a:t>geom_histogram</a:t>
            </a:r>
            <a:r>
              <a:rPr lang="es-ES" sz="1200">
                <a:ea typeface="Calibri"/>
                <a:cs typeface="Calibri"/>
              </a:rPr>
              <a:t>(</a:t>
            </a:r>
            <a:r>
              <a:rPr lang="es-ES" sz="1200" err="1">
                <a:ea typeface="Calibri"/>
                <a:cs typeface="Calibri"/>
              </a:rPr>
              <a:t>bins</a:t>
            </a:r>
            <a:r>
              <a:rPr lang="es-ES" sz="1200">
                <a:ea typeface="Calibri"/>
                <a:cs typeface="Calibri"/>
              </a:rPr>
              <a:t> = </a:t>
            </a:r>
            <a:r>
              <a:rPr lang="es-ES" sz="1200" err="1">
                <a:ea typeface="Calibri"/>
                <a:cs typeface="Calibri"/>
              </a:rPr>
              <a:t>input$bins</a:t>
            </a:r>
            <a:r>
              <a:rPr lang="es-ES" sz="1200">
                <a:ea typeface="Calibri"/>
                <a:cs typeface="Calibri"/>
              </a:rPr>
              <a:t>, </a:t>
            </a:r>
            <a:r>
              <a:rPr lang="es-ES" sz="1200" err="1">
                <a:ea typeface="Calibri"/>
                <a:cs typeface="Calibri"/>
              </a:rPr>
              <a:t>fill</a:t>
            </a:r>
            <a:r>
              <a:rPr lang="es-ES" sz="1200">
                <a:ea typeface="Calibri"/>
                <a:cs typeface="Calibri"/>
              </a:rPr>
              <a:t> = "</a:t>
            </a:r>
            <a:r>
              <a:rPr lang="es-ES" sz="1200" err="1">
                <a:ea typeface="Calibri"/>
                <a:cs typeface="Calibri"/>
              </a:rPr>
              <a:t>lightblue</a:t>
            </a:r>
            <a:r>
              <a:rPr lang="es-ES" sz="1200">
                <a:ea typeface="Calibri"/>
                <a:cs typeface="Calibri"/>
              </a:rPr>
              <a:t>", color = "</a:t>
            </a:r>
            <a:r>
              <a:rPr lang="es-ES" sz="1200" err="1">
                <a:ea typeface="Calibri"/>
                <a:cs typeface="Calibri"/>
              </a:rPr>
              <a:t>white</a:t>
            </a:r>
            <a:r>
              <a:rPr lang="es-ES" sz="1200">
                <a:ea typeface="Calibri"/>
                <a:cs typeface="Calibri"/>
              </a:rPr>
              <a:t>") +</a:t>
            </a:r>
          </a:p>
          <a:p>
            <a:pPr>
              <a:spcBef>
                <a:spcPct val="20000"/>
              </a:spcBef>
            </a:pPr>
            <a:endParaRPr lang="es-ES" sz="1200">
              <a:ea typeface="Calibri"/>
              <a:cs typeface="Calibri"/>
            </a:endParaRPr>
          </a:p>
          <a:p>
            <a:pPr>
              <a:spcBef>
                <a:spcPct val="20000"/>
              </a:spcBef>
            </a:pPr>
            <a:r>
              <a:rPr lang="es-ES" sz="1200">
                <a:ea typeface="Calibri"/>
                <a:cs typeface="Calibri"/>
              </a:rPr>
              <a:t> # Aplicamos un tema minimalista y legible</a:t>
            </a:r>
          </a:p>
          <a:p>
            <a:pPr>
              <a:spcBef>
                <a:spcPct val="20000"/>
              </a:spcBef>
            </a:pPr>
            <a:r>
              <a:rPr lang="es-ES" sz="1200" err="1">
                <a:ea typeface="Calibri"/>
                <a:cs typeface="Calibri"/>
              </a:rPr>
              <a:t>theme_minimal</a:t>
            </a:r>
            <a:r>
              <a:rPr lang="es-ES" sz="1200">
                <a:ea typeface="Calibri"/>
                <a:cs typeface="Calibri"/>
              </a:rPr>
              <a:t>(</a:t>
            </a:r>
            <a:r>
              <a:rPr lang="es-ES" sz="1200" err="1">
                <a:ea typeface="Calibri"/>
                <a:cs typeface="Calibri"/>
              </a:rPr>
              <a:t>base_size</a:t>
            </a:r>
            <a:r>
              <a:rPr lang="es-ES" sz="1200">
                <a:ea typeface="Calibri"/>
                <a:cs typeface="Calibri"/>
              </a:rPr>
              <a:t> = 14) +</a:t>
            </a:r>
          </a:p>
          <a:p>
            <a:pPr>
              <a:spcBef>
                <a:spcPct val="20000"/>
              </a:spcBef>
            </a:pPr>
            <a:r>
              <a:rPr lang="es-ES" sz="1200">
                <a:ea typeface="Calibri"/>
                <a:cs typeface="Calibri"/>
              </a:rPr>
              <a:t># Añadimos un título dinámico que cambia según el número de </a:t>
            </a:r>
            <a:r>
              <a:rPr lang="es-ES" sz="1200" err="1">
                <a:ea typeface="Calibri"/>
                <a:cs typeface="Calibri"/>
              </a:rPr>
              <a:t>bins</a:t>
            </a:r>
            <a:r>
              <a:rPr lang="es-ES" sz="1200">
                <a:ea typeface="Calibri"/>
                <a:cs typeface="Calibri"/>
              </a:rPr>
              <a:t> elegido </a:t>
            </a:r>
            <a:r>
              <a:rPr lang="es-ES" sz="1200" err="1">
                <a:ea typeface="Calibri"/>
                <a:cs typeface="Calibri"/>
              </a:rPr>
              <a:t>labs</a:t>
            </a:r>
            <a:r>
              <a:rPr lang="es-ES" sz="1200">
                <a:ea typeface="Calibri"/>
                <a:cs typeface="Calibri"/>
              </a:rPr>
              <a:t>(</a:t>
            </a:r>
            <a:r>
              <a:rPr lang="es-ES" sz="1200" err="1">
                <a:ea typeface="Calibri"/>
                <a:cs typeface="Calibri"/>
              </a:rPr>
              <a:t>title</a:t>
            </a:r>
            <a:r>
              <a:rPr lang="es-ES" sz="1200">
                <a:ea typeface="Calibri"/>
                <a:cs typeface="Calibri"/>
              </a:rPr>
              <a:t> = paste("Histograma con", </a:t>
            </a:r>
            <a:r>
              <a:rPr lang="es-ES" sz="1200" err="1">
                <a:ea typeface="Calibri"/>
                <a:cs typeface="Calibri"/>
              </a:rPr>
              <a:t>input$bins</a:t>
            </a:r>
            <a:r>
              <a:rPr lang="es-ES" sz="1200">
                <a:ea typeface="Calibri"/>
                <a:cs typeface="Calibri"/>
              </a:rPr>
              <a:t>, "</a:t>
            </a:r>
            <a:r>
              <a:rPr lang="es-ES" sz="1200" err="1">
                <a:ea typeface="Calibri"/>
                <a:cs typeface="Calibri"/>
              </a:rPr>
              <a:t>bins</a:t>
            </a:r>
            <a:r>
              <a:rPr lang="es-ES" sz="1200">
                <a:ea typeface="Calibri"/>
                <a:cs typeface="Calibri"/>
              </a:rPr>
              <a:t>"))</a:t>
            </a:r>
          </a:p>
          <a:p>
            <a:pPr>
              <a:spcBef>
                <a:spcPct val="20000"/>
              </a:spcBef>
            </a:pPr>
            <a:r>
              <a:rPr lang="es-ES" sz="1200">
                <a:ea typeface="Calibri"/>
                <a:cs typeface="Calibri"/>
              </a:rPr>
              <a:t>  })}</a:t>
            </a:r>
          </a:p>
          <a:p>
            <a:pPr>
              <a:spcBef>
                <a:spcPct val="20000"/>
              </a:spcBef>
            </a:pPr>
            <a:endParaRPr lang="es-ES" sz="1200">
              <a:ea typeface="Calibri"/>
              <a:cs typeface="Calibri"/>
            </a:endParaRPr>
          </a:p>
          <a:p>
            <a:pPr>
              <a:spcBef>
                <a:spcPct val="20000"/>
              </a:spcBef>
            </a:pPr>
            <a:r>
              <a:rPr lang="es-ES" sz="1200">
                <a:ea typeface="Calibri"/>
                <a:cs typeface="Calibri"/>
              </a:rPr>
              <a:t># --- Ejecución de la aplicación ---</a:t>
            </a:r>
          </a:p>
          <a:p>
            <a:pPr>
              <a:spcBef>
                <a:spcPct val="20000"/>
              </a:spcBef>
            </a:pPr>
            <a:r>
              <a:rPr lang="es-ES" sz="1200">
                <a:ea typeface="Calibri"/>
                <a:cs typeface="Calibri"/>
              </a:rPr>
              <a:t># </a:t>
            </a:r>
            <a:r>
              <a:rPr lang="es-ES" sz="1200" err="1">
                <a:ea typeface="Calibri"/>
                <a:cs typeface="Calibri"/>
              </a:rPr>
              <a:t>shinyApp</a:t>
            </a:r>
            <a:r>
              <a:rPr lang="es-ES" sz="1200">
                <a:ea typeface="Calibri"/>
                <a:cs typeface="Calibri"/>
              </a:rPr>
              <a:t>(</a:t>
            </a:r>
            <a:r>
              <a:rPr lang="es-ES" sz="1200" err="1">
                <a:ea typeface="Calibri"/>
                <a:cs typeface="Calibri"/>
              </a:rPr>
              <a:t>ui</a:t>
            </a:r>
            <a:r>
              <a:rPr lang="es-ES" sz="1200">
                <a:ea typeface="Calibri"/>
                <a:cs typeface="Calibri"/>
              </a:rPr>
              <a:t>, server) combina la interfaz (</a:t>
            </a:r>
            <a:r>
              <a:rPr lang="es-ES" sz="1200" err="1">
                <a:ea typeface="Calibri"/>
                <a:cs typeface="Calibri"/>
              </a:rPr>
              <a:t>ui</a:t>
            </a:r>
            <a:r>
              <a:rPr lang="es-ES" sz="1200">
                <a:ea typeface="Calibri"/>
                <a:cs typeface="Calibri"/>
              </a:rPr>
              <a:t>) y la lógica (server)</a:t>
            </a:r>
          </a:p>
          <a:p>
            <a:pPr>
              <a:spcBef>
                <a:spcPct val="20000"/>
              </a:spcBef>
            </a:pPr>
            <a:r>
              <a:rPr lang="es-ES" sz="1200">
                <a:ea typeface="Calibri"/>
                <a:cs typeface="Calibri"/>
              </a:rPr>
              <a:t># y lanza la aplicación en el visor de </a:t>
            </a:r>
            <a:r>
              <a:rPr lang="es-ES" sz="1200" err="1">
                <a:ea typeface="Calibri"/>
                <a:cs typeface="Calibri"/>
              </a:rPr>
              <a:t>RStudio</a:t>
            </a:r>
            <a:r>
              <a:rPr lang="es-ES" sz="1200">
                <a:ea typeface="Calibri"/>
                <a:cs typeface="Calibri"/>
              </a:rPr>
              <a:t> o en el navegador</a:t>
            </a:r>
          </a:p>
          <a:p>
            <a:pPr>
              <a:spcBef>
                <a:spcPct val="20000"/>
              </a:spcBef>
            </a:pPr>
            <a:r>
              <a:rPr lang="es-ES" sz="1200" err="1">
                <a:ea typeface="Calibri"/>
                <a:cs typeface="Calibri"/>
              </a:rPr>
              <a:t>shinyApp</a:t>
            </a:r>
            <a:r>
              <a:rPr lang="es-ES" sz="1200">
                <a:ea typeface="Calibri"/>
                <a:cs typeface="Calibri"/>
              </a:rPr>
              <a:t>(</a:t>
            </a:r>
            <a:r>
              <a:rPr lang="es-ES" sz="1200" err="1">
                <a:ea typeface="Calibri"/>
                <a:cs typeface="Calibri"/>
              </a:rPr>
              <a:t>ui</a:t>
            </a:r>
            <a:r>
              <a:rPr lang="es-ES" sz="1200">
                <a:ea typeface="Calibri"/>
                <a:cs typeface="Calibri"/>
              </a:rPr>
              <a:t>, server)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s-ES" sz="600">
              <a:ea typeface="Calibri"/>
              <a:cs typeface="Calibri"/>
            </a:endParaRPr>
          </a:p>
          <a:p>
            <a:endParaRPr lang="es-ES">
              <a:ea typeface="Calibri"/>
              <a:cs typeface="Calibri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94EDC01-3A58-8E2E-661D-24489628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426009-9F35-EACF-1314-CAC48F97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43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DC3F49-8D08-80FB-8BA5-5F85ADE13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DCA635-D915-0B6F-D31C-A301A78B1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71F53C4-5CC9-B2AC-44A1-EACBFB5A2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BAA9FA1-6839-AAE6-547C-006924B98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CCF478-6361-9034-7789-4B28E5C0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>
                <a:ea typeface="Calibri"/>
                <a:cs typeface="Calibri"/>
              </a:rPr>
              <a:t>2.5. Resumen Aplicación Ejemplo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198DD2-7FC1-E900-BE1C-FA20964FA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46DEC07F-81E9-B4FA-8951-6C049B56D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760251"/>
              </p:ext>
            </p:extLst>
          </p:nvPr>
        </p:nvGraphicFramePr>
        <p:xfrm>
          <a:off x="543957" y="2134517"/>
          <a:ext cx="8065791" cy="3971098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688597">
                  <a:extLst>
                    <a:ext uri="{9D8B030D-6E8A-4147-A177-3AD203B41FA5}">
                      <a16:colId xmlns:a16="http://schemas.microsoft.com/office/drawing/2014/main" val="1819713579"/>
                    </a:ext>
                  </a:extLst>
                </a:gridCol>
                <a:gridCol w="2688597">
                  <a:extLst>
                    <a:ext uri="{9D8B030D-6E8A-4147-A177-3AD203B41FA5}">
                      <a16:colId xmlns:a16="http://schemas.microsoft.com/office/drawing/2014/main" val="2466745126"/>
                    </a:ext>
                  </a:extLst>
                </a:gridCol>
                <a:gridCol w="2688597">
                  <a:extLst>
                    <a:ext uri="{9D8B030D-6E8A-4147-A177-3AD203B41FA5}">
                      <a16:colId xmlns:a16="http://schemas.microsoft.com/office/drawing/2014/main" val="2862307371"/>
                    </a:ext>
                  </a:extLst>
                </a:gridCol>
              </a:tblGrid>
              <a:tr h="303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000" b="1"/>
                        <a:t>Concepto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000" b="1"/>
                        <a:t>Descripción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000" b="1"/>
                        <a:t>Ejemplo en el código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159613"/>
                  </a:ext>
                </a:extLst>
              </a:tr>
              <a:tr h="7519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UI (</a:t>
                      </a:r>
                      <a:r>
                        <a:rPr lang="es-ES" sz="1600" err="1"/>
                        <a:t>User</a:t>
                      </a:r>
                      <a:r>
                        <a:rPr lang="es-ES" sz="1600"/>
                        <a:t> Interface)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Define qué ve el usuario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fluidPage</a:t>
                      </a:r>
                      <a:r>
                        <a:rPr lang="es-ES" sz="1600"/>
                        <a:t>() con </a:t>
                      </a:r>
                      <a:r>
                        <a:rPr lang="es-ES" sz="1600" err="1"/>
                        <a:t>sliderInput</a:t>
                      </a:r>
                      <a:r>
                        <a:rPr lang="es-ES" sz="1600"/>
                        <a:t>() y </a:t>
                      </a:r>
                      <a:r>
                        <a:rPr lang="es-ES" sz="1600" err="1"/>
                        <a:t>plotOutput</a:t>
                      </a:r>
                      <a:r>
                        <a:rPr lang="es-ES" sz="160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078499"/>
                  </a:ext>
                </a:extLst>
              </a:tr>
              <a:tr h="6595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Define cómo responde la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server &lt;- </a:t>
                      </a:r>
                      <a:r>
                        <a:rPr lang="es-ES" sz="1600" err="1"/>
                        <a:t>function</a:t>
                      </a:r>
                      <a:r>
                        <a:rPr lang="es-ES" sz="1600"/>
                        <a:t>(input, output)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845292"/>
                  </a:ext>
                </a:extLst>
              </a:tr>
              <a:tr h="5276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Input reactivo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Valor que el usuario cambia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input$bins</a:t>
                      </a:r>
                      <a:endParaRPr lang="es-E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902557"/>
                  </a:ext>
                </a:extLst>
              </a:tr>
              <a:tr h="6595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Output reactivo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Resultado que depende de un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output$hist</a:t>
                      </a:r>
                      <a:r>
                        <a:rPr lang="es-ES" sz="1600"/>
                        <a:t> &lt;- </a:t>
                      </a:r>
                      <a:r>
                        <a:rPr lang="es-ES" sz="1600" err="1"/>
                        <a:t>renderPlot</a:t>
                      </a:r>
                      <a:r>
                        <a:rPr lang="es-ES" sz="1600"/>
                        <a:t>({...})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694014"/>
                  </a:ext>
                </a:extLst>
              </a:tr>
              <a:tr h="9761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Reactividad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Shiny</a:t>
                      </a:r>
                      <a:r>
                        <a:rPr lang="es-ES" sz="1600"/>
                        <a:t> detecta dependencias y recalcula solo lo necesario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Mover el slider actualiza el histograma automáticamente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306214"/>
                  </a:ext>
                </a:extLst>
              </a:tr>
            </a:tbl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B4ED37D-3409-8CA4-6706-2D335E76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AE5484-BA32-4CBD-1624-6658DD741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8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905D75-F0EF-469B-0759-B4E32801C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CC62D76-F2E9-84E9-8EE4-51466428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07DB5C-2951-C42B-9ECD-F80A2B288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C18507A-3300-C5BB-4B1C-6BBD9D71E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6763D7-D1A8-FBF2-28DE-8A3CCB9F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>
                <a:ea typeface="Calibri"/>
                <a:cs typeface="Calibri"/>
              </a:rPr>
              <a:t>3. Construir una app básica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706420-79E3-05F5-4B4F-22698984C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49F1BD28-C5AD-F7F2-9BB3-67311945BFF3}"/>
              </a:ext>
            </a:extLst>
          </p:cNvPr>
          <p:cNvSpPr txBox="1">
            <a:spLocks/>
          </p:cNvSpPr>
          <p:nvPr/>
        </p:nvSpPr>
        <p:spPr>
          <a:xfrm>
            <a:off x="519171" y="2398923"/>
            <a:ext cx="7623672" cy="3052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>
                <a:ea typeface="Calibri"/>
                <a:cs typeface="Calibri"/>
              </a:rPr>
              <a:t>Objetivo: 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s-ES" sz="2400" dirty="0">
                <a:ea typeface="Calibri"/>
                <a:cs typeface="Calibri"/>
              </a:rPr>
              <a:t>Permitir al usuario elegir variables (estrés, satisfacción, sueño) y visualizar su distribución por grupo (género o edad).</a:t>
            </a:r>
            <a:endParaRPr lang="es-ES" sz="2400" dirty="0"/>
          </a:p>
          <a:p>
            <a:pPr marL="0" indent="0">
              <a:spcBef>
                <a:spcPts val="20"/>
              </a:spcBef>
              <a:buNone/>
            </a:pPr>
            <a:endParaRPr lang="es-ES" dirty="0">
              <a:ea typeface="Calibri"/>
              <a:cs typeface="Calibri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D8B4B50-F6D9-90F4-091B-A691699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EC051B-EF15-9C9C-2D5F-1BCE7E8F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6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926ADC-7F3A-9806-7A98-456399A82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37F81B-589C-EF13-6556-A1079C073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D1214-6DDD-13E7-81C8-B750EE9D1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D240903-BE3A-9792-85E4-86EB3D44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FEFF9F-25C8-C565-7045-A3A85E6C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>
                <a:ea typeface="Calibri"/>
                <a:cs typeface="Calibri"/>
              </a:rPr>
              <a:t>Índice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ABBD0E-40E0-E2CE-4EC1-1DC2712C2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9C62BF6-A705-DCFE-4B29-214677785861}"/>
              </a:ext>
            </a:extLst>
          </p:cNvPr>
          <p:cNvSpPr txBox="1">
            <a:spLocks/>
          </p:cNvSpPr>
          <p:nvPr/>
        </p:nvSpPr>
        <p:spPr>
          <a:xfrm>
            <a:off x="499521" y="2398923"/>
            <a:ext cx="8291786" cy="4296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s-ES" dirty="0">
                <a:ea typeface="Calibri"/>
                <a:cs typeface="Calibri"/>
              </a:rPr>
              <a:t>Qué es </a:t>
            </a:r>
            <a:r>
              <a:rPr lang="es-ES" dirty="0" err="1">
                <a:ea typeface="Calibri"/>
                <a:cs typeface="Calibri"/>
              </a:rPr>
              <a:t>Shiny</a:t>
            </a:r>
            <a:endParaRPr lang="es-E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dirty="0">
                <a:ea typeface="Calibri"/>
                <a:cs typeface="Calibri"/>
              </a:rPr>
              <a:t>2.  </a:t>
            </a:r>
            <a:r>
              <a:rPr lang="es-ES" dirty="0"/>
              <a:t>Anatomía básica de </a:t>
            </a:r>
            <a:r>
              <a:rPr lang="es-ES" dirty="0" err="1"/>
              <a:t>Shiny</a:t>
            </a:r>
            <a:endParaRPr lang="es-ES" dirty="0" err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dirty="0">
                <a:ea typeface="Calibri"/>
                <a:cs typeface="Calibri"/>
              </a:rPr>
              <a:t>3.  Construir una app básica</a:t>
            </a:r>
          </a:p>
          <a:p>
            <a:pPr marL="0" indent="0">
              <a:buNone/>
            </a:pPr>
            <a:r>
              <a:rPr lang="es-ES" dirty="0">
                <a:ea typeface="Calibri"/>
                <a:cs typeface="Calibri"/>
              </a:rPr>
              <a:t>4.  Mejorar apariencia visual</a:t>
            </a:r>
          </a:p>
          <a:p>
            <a:pPr marL="0" indent="0">
              <a:buNone/>
            </a:pPr>
            <a:r>
              <a:rPr lang="es-ES" dirty="0">
                <a:ea typeface="Calibri"/>
                <a:cs typeface="Calibri"/>
              </a:rPr>
              <a:t>5.  Ejercicio final</a:t>
            </a:r>
          </a:p>
          <a:p>
            <a:pPr marL="0" indent="0">
              <a:buNone/>
            </a:pPr>
            <a:r>
              <a:rPr lang="es-ES" dirty="0">
                <a:ea typeface="Calibri"/>
                <a:cs typeface="Calibri"/>
              </a:rPr>
              <a:t>6.  Conclusiones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9FFCC8-67DE-FACC-BD37-10B9536F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4D76F65-A1AD-C1E0-A1BB-CF2B78FC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38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0C95A3-4499-4C89-37A1-A04C89C5D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DD9C2B-BC26-0183-F018-05B2C8E6E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18283E-33BA-8160-FD90-A0C7B7AA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EF2581-4636-171F-391C-BAD48E3A4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1D19F3-8333-3748-6A12-3AFE78C8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>
                <a:ea typeface="Calibri"/>
                <a:cs typeface="Calibri"/>
              </a:rPr>
              <a:t>3. Construir una app básica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27AD9-A7DD-1568-36C5-8FAE0D940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0BFC653F-E4A0-DF17-51A9-43685A76A8FA}"/>
              </a:ext>
            </a:extLst>
          </p:cNvPr>
          <p:cNvSpPr txBox="1">
            <a:spLocks/>
          </p:cNvSpPr>
          <p:nvPr/>
        </p:nvSpPr>
        <p:spPr>
          <a:xfrm>
            <a:off x="519171" y="2398923"/>
            <a:ext cx="7623672" cy="3052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es-ES" dirty="0">
                <a:ea typeface="Calibri"/>
                <a:cs typeface="Calibri"/>
              </a:rPr>
              <a:t>3.1. Carga de datos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s-ES" dirty="0">
                <a:ea typeface="Calibri"/>
                <a:cs typeface="Calibri"/>
              </a:rPr>
              <a:t>3.2. Interfaz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s-ES" dirty="0">
                <a:ea typeface="Calibri"/>
                <a:cs typeface="Calibri"/>
              </a:rPr>
              <a:t>3.3. Server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s-ES" dirty="0">
                <a:ea typeface="Calibri"/>
                <a:cs typeface="Calibri"/>
              </a:rPr>
              <a:t>3.4. Análisis con test estadísticos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6F49FF0-BC16-EC54-8C39-0E41BCC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BB761B-D27E-830F-CBCA-65C63E960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pic>
        <p:nvPicPr>
          <p:cNvPr id="4" name="Imagen 3" descr="desarrollo de aplicaciones">
            <a:extLst>
              <a:ext uri="{FF2B5EF4-FFF2-40B4-BE49-F238E27FC236}">
                <a16:creationId xmlns:a16="http://schemas.microsoft.com/office/drawing/2014/main" id="{F91BAF82-E083-6BEE-CB6F-FB8D8619B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063" y="2570495"/>
            <a:ext cx="1350202" cy="13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08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372A7-2436-EEDA-484E-20BCC926C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4F84A-E1C3-5BDE-7B92-EFF85EB0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C02677-D2FE-3D76-DBE9-73EC7E13A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E5560C3-229B-6163-1F14-E08BBEF45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5F5C3-CB2E-2C1A-E75E-ECF77EB7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 dirty="0">
                <a:ea typeface="Calibri"/>
                <a:cs typeface="Calibri"/>
              </a:rPr>
              <a:t>3.1. Carga de datos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43D8A8-8B3C-E639-1103-C02B5EA2D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084D4085-B313-5B42-EB54-8B701704DB01}"/>
              </a:ext>
            </a:extLst>
          </p:cNvPr>
          <p:cNvSpPr txBox="1">
            <a:spLocks/>
          </p:cNvSpPr>
          <p:nvPr/>
        </p:nvSpPr>
        <p:spPr>
          <a:xfrm>
            <a:off x="474648" y="2398923"/>
            <a:ext cx="7668195" cy="3162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/>
              <a:t>Carga local (archivos en el proyecto)</a:t>
            </a:r>
            <a:endParaRPr lang="es-ES" sz="2400" b="1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s-ES" sz="2400" dirty="0"/>
              <a:t>Datos fijos incluidos con la app.</a:t>
            </a:r>
            <a:endParaRPr lang="es-ES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2400" dirty="0"/>
              <a:t>   datos &lt;- read.csv("data/datos_psico.csv")
</a:t>
            </a:r>
            <a:endParaRPr lang="es-ES" sz="2400" dirty="0">
              <a:ea typeface="Calibri"/>
              <a:cs typeface="Calibri"/>
            </a:endParaRPr>
          </a:p>
          <a:p>
            <a:pPr>
              <a:spcBef>
                <a:spcPts val="20"/>
              </a:spcBef>
            </a:pPr>
            <a:r>
              <a:rPr lang="es-ES" sz="2400" dirty="0"/>
              <a:t>Rápido y reproducible.</a:t>
            </a:r>
            <a:endParaRPr lang="es-ES" sz="2400" dirty="0">
              <a:ea typeface="Calibri"/>
              <a:cs typeface="Calibri"/>
            </a:endParaRPr>
          </a:p>
          <a:p>
            <a:pPr>
              <a:spcBef>
                <a:spcPts val="20"/>
              </a:spcBef>
            </a:pPr>
            <a:r>
              <a:rPr lang="es-ES" sz="2400" dirty="0">
                <a:ea typeface="+mn-lt"/>
                <a:cs typeface="+mn-lt"/>
              </a:rPr>
              <a:t>No editable por el usuario.</a:t>
            </a:r>
            <a:endParaRPr lang="es-ES" sz="2400" dirty="0">
              <a:ea typeface="Calibri"/>
              <a:cs typeface="Calibri"/>
            </a:endParaRPr>
          </a:p>
          <a:p>
            <a:pPr>
              <a:spcBef>
                <a:spcPts val="20"/>
              </a:spcBef>
            </a:pPr>
            <a:r>
              <a:rPr lang="es-ES" sz="2400" dirty="0">
                <a:ea typeface="+mn-lt"/>
                <a:cs typeface="+mn-lt"/>
              </a:rPr>
              <a:t>Ideal para demos o materiales docentes.</a:t>
            </a:r>
            <a:endParaRPr lang="es-ES" sz="24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20"/>
              </a:spcBef>
              <a:buNone/>
            </a:pPr>
            <a:endParaRPr lang="es-ES" dirty="0">
              <a:ea typeface="Calibri"/>
              <a:cs typeface="Calibri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43E717F-9C49-C17C-13F5-01581ACB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21C343-B8A3-190C-ED42-8949B732A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pic>
        <p:nvPicPr>
          <p:cNvPr id="6" name="Imagen 5" descr="archivo de base de datos">
            <a:extLst>
              <a:ext uri="{FF2B5EF4-FFF2-40B4-BE49-F238E27FC236}">
                <a16:creationId xmlns:a16="http://schemas.microsoft.com/office/drawing/2014/main" id="{4C005030-12C3-4B64-E078-1B6842ECC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703" y="651302"/>
            <a:ext cx="1035796" cy="9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92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3FC074-A637-B6DC-F3F4-0C763ED00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1D4D09-137F-8CAC-6B40-5C5732135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2F3DD3-7ACB-A018-620C-0B891ED6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03D7D4-D4B2-DACC-8CDF-D2BBB92E3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8B2670-1D87-BF72-A0AC-2E70DB6C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 dirty="0">
                <a:ea typeface="Calibri"/>
                <a:cs typeface="Calibri"/>
              </a:rPr>
              <a:t>3.1. Carga de datos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F5578-3234-41DA-302B-E4DC59076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2F65D6E9-D7A3-63FF-61AC-3FA7F3525122}"/>
              </a:ext>
            </a:extLst>
          </p:cNvPr>
          <p:cNvSpPr txBox="1">
            <a:spLocks/>
          </p:cNvSpPr>
          <p:nvPr/>
        </p:nvSpPr>
        <p:spPr>
          <a:xfrm>
            <a:off x="474648" y="2398923"/>
            <a:ext cx="7668195" cy="39196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es-ES" sz="2400" b="1" dirty="0"/>
              <a:t>Carga por el usuario (</a:t>
            </a:r>
            <a:r>
              <a:rPr lang="es-ES" sz="2400" b="1" dirty="0" err="1"/>
              <a:t>fileInput</a:t>
            </a:r>
            <a:r>
              <a:rPr lang="es-ES" sz="2400" b="1" dirty="0"/>
              <a:t>)</a:t>
            </a:r>
            <a:endParaRPr lang="es-ES" sz="2400" b="1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s-ES" sz="2400" dirty="0"/>
              <a:t>El usuario sube su propio archivo (CSV, Excel, etc.).</a:t>
            </a:r>
            <a:endParaRPr lang="es-ES" sz="2400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es-ES" sz="2400" dirty="0"/>
          </a:p>
          <a:p>
            <a:pPr marL="0" indent="0">
              <a:spcBef>
                <a:spcPts val="20"/>
              </a:spcBef>
              <a:buNone/>
            </a:pPr>
            <a:r>
              <a:rPr lang="es-ES" sz="2400" dirty="0"/>
              <a:t>   </a:t>
            </a:r>
            <a:r>
              <a:rPr lang="es-ES" sz="2400" dirty="0" err="1"/>
              <a:t>fileInput</a:t>
            </a:r>
            <a:r>
              <a:rPr lang="es-ES" sz="2400" dirty="0"/>
              <a:t>("file", "Sube tu CSV")</a:t>
            </a:r>
            <a:br>
              <a:rPr lang="es-ES" sz="2400" dirty="0"/>
            </a:br>
            <a:r>
              <a:rPr lang="es-ES" sz="2400" dirty="0"/>
              <a:t>  datos &lt;- reactive({</a:t>
            </a:r>
            <a:br>
              <a:rPr lang="es-ES" sz="2400" dirty="0"/>
            </a:br>
            <a:r>
              <a:rPr lang="es-ES" sz="2400" dirty="0"/>
              <a:t>     </a:t>
            </a:r>
            <a:r>
              <a:rPr lang="es-ES" sz="2400" dirty="0" err="1"/>
              <a:t>req</a:t>
            </a:r>
            <a:r>
              <a:rPr lang="es-ES" sz="2400" dirty="0"/>
              <a:t>(</a:t>
            </a:r>
            <a:r>
              <a:rPr lang="es-ES" sz="2400" dirty="0" err="1"/>
              <a:t>input$file</a:t>
            </a:r>
            <a:r>
              <a:rPr lang="es-ES" sz="2400" dirty="0"/>
              <a:t>)</a:t>
            </a:r>
            <a:br>
              <a:rPr lang="es-ES" sz="2400" dirty="0"/>
            </a:br>
            <a:r>
              <a:rPr lang="es-ES" sz="2400" dirty="0"/>
              <a:t>     read.csv(</a:t>
            </a:r>
            <a:r>
              <a:rPr lang="es-ES" sz="2400" dirty="0" err="1"/>
              <a:t>input$file$datapath</a:t>
            </a:r>
            <a:r>
              <a:rPr lang="es-ES" sz="2400" dirty="0"/>
              <a:t>)</a:t>
            </a:r>
            <a:br>
              <a:rPr lang="es-ES" sz="2400" dirty="0"/>
            </a:br>
            <a:r>
              <a:rPr lang="es-ES" sz="2400" dirty="0"/>
              <a:t>   })</a:t>
            </a:r>
            <a:br>
              <a:rPr lang="es-ES" sz="2400" dirty="0"/>
            </a:br>
            <a:endParaRPr lang="es-ES" sz="2400" dirty="0">
              <a:ea typeface="Calibri"/>
              <a:cs typeface="Calibri"/>
            </a:endParaRPr>
          </a:p>
          <a:p>
            <a:pPr>
              <a:spcBef>
                <a:spcPts val="20"/>
              </a:spcBef>
            </a:pPr>
            <a:r>
              <a:rPr lang="es-ES" sz="2400" dirty="0"/>
              <a:t>Flexible y realista.</a:t>
            </a:r>
            <a:endParaRPr lang="es-ES" sz="2400" dirty="0">
              <a:ea typeface="Calibri"/>
              <a:cs typeface="Calibri"/>
            </a:endParaRPr>
          </a:p>
          <a:p>
            <a:pPr>
              <a:spcBef>
                <a:spcPts val="20"/>
              </a:spcBef>
            </a:pPr>
            <a:r>
              <a:rPr lang="es-ES" sz="2400" dirty="0">
                <a:ea typeface="+mn-lt"/>
                <a:cs typeface="+mn-lt"/>
              </a:rPr>
              <a:t>Requiere validaciones (</a:t>
            </a:r>
            <a:r>
              <a:rPr lang="es-ES" sz="2400" dirty="0" err="1">
                <a:ea typeface="+mn-lt"/>
                <a:cs typeface="+mn-lt"/>
              </a:rPr>
              <a:t>req</a:t>
            </a:r>
            <a:r>
              <a:rPr lang="es-ES" sz="2400" dirty="0">
                <a:ea typeface="+mn-lt"/>
                <a:cs typeface="+mn-lt"/>
              </a:rPr>
              <a:t>(), </a:t>
            </a:r>
            <a:r>
              <a:rPr lang="es-ES" sz="2400" dirty="0" err="1">
                <a:ea typeface="+mn-lt"/>
                <a:cs typeface="+mn-lt"/>
              </a:rPr>
              <a:t>validate</a:t>
            </a:r>
            <a:r>
              <a:rPr lang="es-ES" sz="2400" dirty="0">
                <a:ea typeface="+mn-lt"/>
                <a:cs typeface="+mn-lt"/>
              </a:rPr>
              <a:t>()).</a:t>
            </a:r>
            <a:endParaRPr lang="es-ES" sz="2400" dirty="0">
              <a:ea typeface="Calibri"/>
              <a:cs typeface="Calibri"/>
            </a:endParaRPr>
          </a:p>
          <a:p>
            <a:pPr>
              <a:spcBef>
                <a:spcPts val="20"/>
              </a:spcBef>
            </a:pPr>
            <a:r>
              <a:rPr lang="es-ES" sz="2400" dirty="0">
                <a:ea typeface="+mn-lt"/>
                <a:cs typeface="+mn-lt"/>
              </a:rPr>
              <a:t>Ideal para exploradores de datos.</a:t>
            </a:r>
          </a:p>
          <a:p>
            <a:pPr marL="0" indent="0">
              <a:buNone/>
            </a:pPr>
            <a:endParaRPr lang="es-ES" sz="2400" b="1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20"/>
              </a:spcBef>
              <a:buNone/>
            </a:pPr>
            <a:endParaRPr lang="es-ES" dirty="0">
              <a:ea typeface="Calibri"/>
              <a:cs typeface="Calibri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AFDBF79-2D90-35DD-4A52-BCEF803D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D89299-29E3-1CD6-4E1A-F2BF804F9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pic>
        <p:nvPicPr>
          <p:cNvPr id="6" name="Imagen 5" descr="archivo de base de datos">
            <a:extLst>
              <a:ext uri="{FF2B5EF4-FFF2-40B4-BE49-F238E27FC236}">
                <a16:creationId xmlns:a16="http://schemas.microsoft.com/office/drawing/2014/main" id="{140354D8-B8B2-1387-8AC0-BEA28899C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703" y="651302"/>
            <a:ext cx="1035796" cy="9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71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E7DEAA-57AE-ADDD-42D8-E6618A5E4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B8A42E-9ECE-FECA-480C-85191C0EC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D39039-D9B0-E3F0-C477-1ADD1AEF7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CD8339-616D-FC29-D309-336648955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B7AD5D-AA0F-C771-5154-546EB25D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 dirty="0">
                <a:ea typeface="Calibri"/>
                <a:cs typeface="Calibri"/>
              </a:rPr>
              <a:t>3.1. Carga de datos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0981C-EDFC-C58D-2854-91DBB5AB7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4B2F7C22-8245-7C5B-56B5-7F5FB237C2FB}"/>
              </a:ext>
            </a:extLst>
          </p:cNvPr>
          <p:cNvSpPr txBox="1">
            <a:spLocks/>
          </p:cNvSpPr>
          <p:nvPr/>
        </p:nvSpPr>
        <p:spPr>
          <a:xfrm>
            <a:off x="474648" y="2398923"/>
            <a:ext cx="7668195" cy="3919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s-ES" sz="2400" b="1" dirty="0"/>
              <a:t>Generación reactiva dentro de la app</a:t>
            </a:r>
            <a:endParaRPr lang="es-ES" sz="2400" b="1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20"/>
              </a:spcBef>
              <a:buNone/>
            </a:pPr>
            <a:r>
              <a:rPr lang="es-ES" sz="2400" dirty="0">
                <a:ea typeface="Calibri"/>
                <a:cs typeface="Calibri"/>
              </a:rPr>
              <a:t>Simular o generar datos automáticamente.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2400" dirty="0"/>
              <a:t>   datos &lt;- reactive({
     </a:t>
            </a:r>
            <a:r>
              <a:rPr lang="es-ES" sz="2400" dirty="0" err="1"/>
              <a:t>data.frame</a:t>
            </a:r>
            <a:r>
              <a:rPr lang="es-ES" sz="2400" dirty="0"/>
              <a:t>(x = </a:t>
            </a:r>
            <a:r>
              <a:rPr lang="es-ES" sz="2400" dirty="0" err="1"/>
              <a:t>rnorm</a:t>
            </a:r>
            <a:r>
              <a:rPr lang="es-ES" sz="2400" dirty="0"/>
              <a:t>(500))
    })
</a:t>
            </a:r>
            <a:endParaRPr lang="es-ES" sz="2400"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20"/>
              </a:spcBef>
            </a:pPr>
            <a:r>
              <a:rPr lang="es-ES" sz="2400" dirty="0">
                <a:ea typeface="+mn-lt"/>
                <a:cs typeface="+mn-lt"/>
              </a:rPr>
              <a:t>Útil para enseñanza o testeo.</a:t>
            </a:r>
            <a:endParaRPr lang="es-ES" sz="24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20"/>
              </a:spcBef>
            </a:pPr>
            <a:r>
              <a:rPr lang="es-ES" sz="2400" dirty="0">
                <a:ea typeface="+mn-lt"/>
                <a:cs typeface="+mn-lt"/>
              </a:rPr>
              <a:t>Permite explicar conceptos sin depender de archivos.</a:t>
            </a:r>
            <a:endParaRPr lang="es-ES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es-ES" sz="24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sz="2400" b="1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20"/>
              </a:spcBef>
              <a:buNone/>
            </a:pPr>
            <a:endParaRPr lang="es-ES" dirty="0">
              <a:ea typeface="Calibri"/>
              <a:cs typeface="Calibri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774F1B8-E26C-68A6-FAF1-74D80C88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CC518D-3569-647E-DF07-9D9C0EA5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pic>
        <p:nvPicPr>
          <p:cNvPr id="6" name="Imagen 5" descr="archivo de base de datos">
            <a:extLst>
              <a:ext uri="{FF2B5EF4-FFF2-40B4-BE49-F238E27FC236}">
                <a16:creationId xmlns:a16="http://schemas.microsoft.com/office/drawing/2014/main" id="{4BBECDE6-360B-7375-6C78-9E5CE544A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703" y="651302"/>
            <a:ext cx="1035796" cy="9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70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40206F-18A5-014D-DFE4-E7E0421E9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F6F72D-4620-994C-D136-BFC44078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D422EE-222A-E58B-51D3-B83567F1E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7D5918-F7B5-7D84-D2E6-215468D7E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756D9B-46DC-6858-B61F-19DC401A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 dirty="0">
                <a:ea typeface="Calibri"/>
                <a:cs typeface="Calibri"/>
              </a:rPr>
              <a:t>3.2. Interfaz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BC8C24-D82C-B005-F266-0F366725A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855AF993-CA6B-C6C8-DFA1-95989BEB65F1}"/>
              </a:ext>
            </a:extLst>
          </p:cNvPr>
          <p:cNvSpPr txBox="1">
            <a:spLocks/>
          </p:cNvSpPr>
          <p:nvPr/>
        </p:nvSpPr>
        <p:spPr>
          <a:xfrm>
            <a:off x="371364" y="2309411"/>
            <a:ext cx="7654425" cy="12687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b="1" dirty="0">
                <a:ea typeface="Calibri"/>
                <a:cs typeface="Calibri"/>
              </a:rPr>
              <a:t>Inputs </a:t>
            </a:r>
          </a:p>
          <a:p>
            <a:pPr marL="285750" indent="-285750">
              <a:spcBef>
                <a:spcPts val="20"/>
              </a:spcBef>
            </a:pPr>
            <a:r>
              <a:rPr lang="es-ES" sz="2400" dirty="0">
                <a:ea typeface="+mn-lt"/>
                <a:cs typeface="+mn-lt"/>
              </a:rPr>
              <a:t>La interfaz define </a:t>
            </a:r>
            <a:r>
              <a:rPr lang="es-ES" sz="2400" b="1" dirty="0">
                <a:ea typeface="+mn-lt"/>
                <a:cs typeface="+mn-lt"/>
              </a:rPr>
              <a:t>qué ve</a:t>
            </a:r>
            <a:r>
              <a:rPr lang="es-ES" sz="2400" dirty="0">
                <a:ea typeface="+mn-lt"/>
                <a:cs typeface="+mn-lt"/>
              </a:rPr>
              <a:t> el usuario y </a:t>
            </a:r>
            <a:r>
              <a:rPr lang="es-ES" sz="2400" b="1" dirty="0">
                <a:ea typeface="+mn-lt"/>
                <a:cs typeface="+mn-lt"/>
              </a:rPr>
              <a:t>qué puede cambiar</a:t>
            </a:r>
            <a:r>
              <a:rPr lang="es-ES" sz="2400" dirty="0">
                <a:ea typeface="+mn-lt"/>
                <a:cs typeface="+mn-lt"/>
              </a:rPr>
              <a:t>.</a:t>
            </a:r>
          </a:p>
          <a:p>
            <a:pPr marL="285750" indent="-285750">
              <a:spcBef>
                <a:spcPts val="20"/>
              </a:spcBef>
            </a:pPr>
            <a:r>
              <a:rPr lang="es-ES" sz="2400" dirty="0">
                <a:ea typeface="+mn-lt"/>
                <a:cs typeface="+mn-lt"/>
              </a:rPr>
              <a:t>Cada input tiene un identificador (</a:t>
            </a:r>
            <a:r>
              <a:rPr lang="es-ES" sz="2400" err="1">
                <a:latin typeface="Calibri"/>
                <a:ea typeface="Calibri"/>
                <a:cs typeface="Calibri"/>
              </a:rPr>
              <a:t>inputId</a:t>
            </a:r>
            <a:r>
              <a:rPr lang="es-ES" sz="2400" dirty="0">
                <a:ea typeface="+mn-lt"/>
                <a:cs typeface="+mn-lt"/>
              </a:rPr>
              <a:t>) que luego se usa en el servidor.</a:t>
            </a:r>
            <a:endParaRPr lang="es-ES" sz="2400"/>
          </a:p>
          <a:p>
            <a:pPr marL="0" indent="0">
              <a:spcBef>
                <a:spcPts val="20"/>
              </a:spcBef>
              <a:buNone/>
            </a:pPr>
            <a:endParaRPr lang="es-ES" sz="2000" dirty="0">
              <a:ea typeface="Calibri"/>
              <a:cs typeface="Calibri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F3820BD-EB36-E6E6-BAB6-97C7000C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001477-C6E5-941A-6FF5-4260F4449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D040135-C78D-B935-C385-DF213A5D79B5}"/>
              </a:ext>
            </a:extLst>
          </p:cNvPr>
          <p:cNvSpPr txBox="1"/>
          <p:nvPr/>
        </p:nvSpPr>
        <p:spPr>
          <a:xfrm>
            <a:off x="420296" y="4003063"/>
            <a:ext cx="7032269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Output </a:t>
            </a:r>
            <a:r>
              <a:rPr lang="en-US" sz="2400" b="1" err="1"/>
              <a:t>mostrado</a:t>
            </a:r>
            <a:endParaRPr lang="en-US" sz="2400" b="1" err="1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400" err="1"/>
              <a:t>plotOutput</a:t>
            </a:r>
            <a:r>
              <a:rPr lang="en-US" sz="2400" dirty="0"/>
              <a:t>("</a:t>
            </a:r>
            <a:r>
              <a:rPr lang="en-US" sz="2400" err="1"/>
              <a:t>grafico</a:t>
            </a:r>
            <a:r>
              <a:rPr lang="en-US" sz="2400" dirty="0"/>
              <a:t>") → Boxplot con </a:t>
            </a:r>
            <a:r>
              <a:rPr lang="en-US" sz="2400" err="1"/>
              <a:t>opcional</a:t>
            </a:r>
            <a:r>
              <a:rPr lang="en-US" sz="2400" dirty="0"/>
              <a:t> </a:t>
            </a:r>
            <a:r>
              <a:rPr lang="en-US" sz="2400" err="1"/>
              <a:t>geom_jitter</a:t>
            </a:r>
            <a:r>
              <a:rPr lang="en-US" sz="2400" dirty="0"/>
              <a:t>()</a:t>
            </a:r>
            <a:endParaRPr lang="en-US" sz="2400" dirty="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400" err="1"/>
              <a:t>textOutput</a:t>
            </a:r>
            <a:r>
              <a:rPr lang="en-US" sz="2400" dirty="0"/>
              <a:t>("</a:t>
            </a:r>
            <a:r>
              <a:rPr lang="en-US" sz="2400" err="1"/>
              <a:t>texto</a:t>
            </a:r>
            <a:r>
              <a:rPr lang="en-US" sz="2400" dirty="0"/>
              <a:t>") → </a:t>
            </a:r>
            <a:r>
              <a:rPr lang="en-US" sz="2400" err="1"/>
              <a:t>Texto</a:t>
            </a:r>
            <a:r>
              <a:rPr lang="en-US" sz="2400" dirty="0"/>
              <a:t> </a:t>
            </a:r>
            <a:r>
              <a:rPr lang="en-US" sz="2400" err="1"/>
              <a:t>que</a:t>
            </a:r>
            <a:r>
              <a:rPr lang="en-US" sz="2400" dirty="0"/>
              <a:t> </a:t>
            </a:r>
            <a:r>
              <a:rPr lang="en-US" sz="2400" err="1"/>
              <a:t>explica</a:t>
            </a:r>
            <a:r>
              <a:rPr lang="en-US" sz="2400" dirty="0"/>
              <a:t> lo </a:t>
            </a:r>
            <a:r>
              <a:rPr lang="en-US" sz="2400" err="1"/>
              <a:t>que</a:t>
            </a:r>
            <a:r>
              <a:rPr lang="en-US" sz="2400" dirty="0"/>
              <a:t> se </a:t>
            </a:r>
            <a:r>
              <a:rPr lang="en-US" sz="2400" err="1"/>
              <a:t>está</a:t>
            </a:r>
            <a:r>
              <a:rPr lang="en-US" sz="2400" dirty="0"/>
              <a:t> </a:t>
            </a:r>
            <a:r>
              <a:rPr lang="en-US" sz="2400" err="1"/>
              <a:t>visualizando</a:t>
            </a:r>
            <a:endParaRPr lang="en-US" sz="2400" err="1">
              <a:ea typeface="Calibri"/>
              <a:cs typeface="Calibri"/>
            </a:endParaRPr>
          </a:p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100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DE033B-E991-FD66-7ACF-80D74BF44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567BA8-371F-5FA4-2C2C-F1EF0C635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D029D7-D875-951E-4CF0-D1FD08A17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67C817-B5D7-AA80-4B38-B61B75640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1188DA-D59F-ACAC-CA40-C6EAA757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 dirty="0">
                <a:ea typeface="Calibri"/>
                <a:cs typeface="Calibri"/>
              </a:rPr>
              <a:t>3.2. Interfaz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02E7A-DE3D-7E8F-9755-C624574D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97C460B-BBDB-CB9F-B193-83D02981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C452C9-07D9-5861-864B-87752994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C22DA86-B56C-BA08-6A77-6011B18BA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48710"/>
              </p:ext>
            </p:extLst>
          </p:nvPr>
        </p:nvGraphicFramePr>
        <p:xfrm>
          <a:off x="604816" y="2796300"/>
          <a:ext cx="8362764" cy="2716516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787588">
                  <a:extLst>
                    <a:ext uri="{9D8B030D-6E8A-4147-A177-3AD203B41FA5}">
                      <a16:colId xmlns:a16="http://schemas.microsoft.com/office/drawing/2014/main" val="2672498505"/>
                    </a:ext>
                  </a:extLst>
                </a:gridCol>
                <a:gridCol w="2787588">
                  <a:extLst>
                    <a:ext uri="{9D8B030D-6E8A-4147-A177-3AD203B41FA5}">
                      <a16:colId xmlns:a16="http://schemas.microsoft.com/office/drawing/2014/main" val="1472832023"/>
                    </a:ext>
                  </a:extLst>
                </a:gridCol>
                <a:gridCol w="2787588">
                  <a:extLst>
                    <a:ext uri="{9D8B030D-6E8A-4147-A177-3AD203B41FA5}">
                      <a16:colId xmlns:a16="http://schemas.microsoft.com/office/drawing/2014/main" val="2739148306"/>
                    </a:ext>
                  </a:extLst>
                </a:gridCol>
              </a:tblGrid>
              <a:tr h="3392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/>
                        <a:t>Elemento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/>
                        <a:t>Función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/>
                        <a:t>Ejemplo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239567"/>
                  </a:ext>
                </a:extLst>
              </a:tr>
              <a:tr h="5816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titlePanel</a:t>
                      </a:r>
                      <a:r>
                        <a:rPr lang="es-ES" sz="16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Título de la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“Explorador de bienestar psicológico”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394578"/>
                  </a:ext>
                </a:extLst>
              </a:tr>
              <a:tr h="5816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sidebarLayout</a:t>
                      </a:r>
                      <a:r>
                        <a:rPr lang="es-ES" sz="16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Divide la pantalla en controles + gráfico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882848"/>
                  </a:ext>
                </a:extLst>
              </a:tr>
              <a:tr h="5937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sidebarPanel</a:t>
                      </a:r>
                      <a:r>
                        <a:rPr lang="es-ES" sz="16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Contiene inputs (controles)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selectInput</a:t>
                      </a:r>
                      <a:r>
                        <a:rPr lang="es-ES" sz="1600" dirty="0"/>
                        <a:t>(), </a:t>
                      </a:r>
                      <a:r>
                        <a:rPr lang="es-ES" sz="1600" err="1"/>
                        <a:t>checkboxInput</a:t>
                      </a:r>
                      <a:r>
                        <a:rPr lang="es-ES" sz="16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859239"/>
                  </a:ext>
                </a:extLst>
              </a:tr>
              <a:tr h="5937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mainPanel</a:t>
                      </a:r>
                      <a:r>
                        <a:rPr lang="es-ES" sz="16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Contiene outputs (resultados)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plotOutput</a:t>
                      </a:r>
                      <a:r>
                        <a:rPr lang="es-ES" sz="1600" dirty="0"/>
                        <a:t>(), </a:t>
                      </a:r>
                      <a:r>
                        <a:rPr lang="es-ES" sz="1600" err="1"/>
                        <a:t>textOutput</a:t>
                      </a:r>
                      <a:r>
                        <a:rPr lang="es-ES" sz="16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978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125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169376-B030-AF86-ECC4-AADCBB2ED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915F91-4F73-A21C-3AB4-B9704859C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CF3F68-92BE-B3F8-EC9E-7A20AA267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E45A85E-C808-8D83-1D99-C40C3D1B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5D29C9-0AE7-8D90-C3D2-D3AC30FF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 dirty="0">
                <a:ea typeface="Calibri"/>
                <a:cs typeface="Calibri"/>
              </a:rPr>
              <a:t>3.3.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F8DCD-77D5-5D22-626B-890A4E3DE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65F69EA-17B5-BB0A-C482-66736D37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0CDD3D-A589-0030-439B-887DA47B1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D84F76B-11AD-081D-7037-A95683620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44994"/>
              </p:ext>
            </p:extLst>
          </p:nvPr>
        </p:nvGraphicFramePr>
        <p:xfrm>
          <a:off x="323273" y="2762597"/>
          <a:ext cx="8567091" cy="2557487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855697">
                  <a:extLst>
                    <a:ext uri="{9D8B030D-6E8A-4147-A177-3AD203B41FA5}">
                      <a16:colId xmlns:a16="http://schemas.microsoft.com/office/drawing/2014/main" val="2652644189"/>
                    </a:ext>
                  </a:extLst>
                </a:gridCol>
                <a:gridCol w="2855697">
                  <a:extLst>
                    <a:ext uri="{9D8B030D-6E8A-4147-A177-3AD203B41FA5}">
                      <a16:colId xmlns:a16="http://schemas.microsoft.com/office/drawing/2014/main" val="1828211227"/>
                    </a:ext>
                  </a:extLst>
                </a:gridCol>
                <a:gridCol w="2855697">
                  <a:extLst>
                    <a:ext uri="{9D8B030D-6E8A-4147-A177-3AD203B41FA5}">
                      <a16:colId xmlns:a16="http://schemas.microsoft.com/office/drawing/2014/main" val="2549995988"/>
                    </a:ext>
                  </a:extLst>
                </a:gridCol>
              </a:tblGrid>
              <a:tr h="3490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b="1" dirty="0"/>
                        <a:t>Función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b="1" dirty="0"/>
                        <a:t>Qué hace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b="1" dirty="0"/>
                        <a:t>Ejemplo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029068"/>
                  </a:ext>
                </a:extLst>
              </a:tr>
              <a:tr h="3490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renderPlot</a:t>
                      </a:r>
                      <a:r>
                        <a:rPr lang="es-ES" sz="16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Crea un gráfico reactivo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Dibuja el </a:t>
                      </a:r>
                      <a:r>
                        <a:rPr lang="es-ES" sz="1600" err="1"/>
                        <a:t>boxplot</a:t>
                      </a:r>
                      <a:r>
                        <a:rPr lang="es-ES" sz="1600" dirty="0"/>
                        <a:t> con ggplot2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499924"/>
                  </a:ext>
                </a:extLst>
              </a:tr>
              <a:tr h="614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renderText</a:t>
                      </a:r>
                      <a:r>
                        <a:rPr lang="es-ES" sz="16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Crea un texto dinámico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“Visualizando estrés por género”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020377"/>
                  </a:ext>
                </a:extLst>
              </a:tr>
              <a:tr h="614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.data[[</a:t>
                      </a:r>
                      <a:r>
                        <a:rPr lang="es-ES" sz="1600" err="1"/>
                        <a:t>input$var_x</a:t>
                      </a:r>
                      <a:r>
                        <a:rPr lang="es-ES" sz="1600" dirty="0"/>
                        <a:t>]]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Permite usar variables elegidas por 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Agrupa por variable seleccionada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09374"/>
                  </a:ext>
                </a:extLst>
              </a:tr>
              <a:tr h="614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input$puntos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Controla si se añade </a:t>
                      </a:r>
                      <a:r>
                        <a:rPr lang="es-ES" sz="1600" err="1"/>
                        <a:t>geom_jitter</a:t>
                      </a:r>
                      <a:r>
                        <a:rPr lang="es-ES" sz="16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Mostrar / ocultar puntos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19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134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EC547D-2E07-6FC0-8101-9EBA3768D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AE938B-9A93-D052-ECF9-48104BFD3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B4F088-AEE6-4A27-4B4D-0435414E8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B3063B-DAA3-5C97-222C-BB7700CBD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B2E738-BB44-3CF1-B529-9704AC3D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 dirty="0">
                <a:ea typeface="Calibri"/>
                <a:cs typeface="Calibri"/>
              </a:rPr>
              <a:t>3.4. Análisis con test estadísticos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80B981-D6D2-DA5D-6132-C2982FD07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751ACCA-1BE7-3C26-3564-4C355FF0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F4B15C-8FF3-B275-5CD0-762CA464D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87E9858-DFAC-C6A5-2972-FF717AF029B0}"/>
              </a:ext>
            </a:extLst>
          </p:cNvPr>
          <p:cNvSpPr txBox="1"/>
          <p:nvPr/>
        </p:nvSpPr>
        <p:spPr>
          <a:xfrm>
            <a:off x="327507" y="2132072"/>
            <a:ext cx="83121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Comparar</a:t>
            </a:r>
            <a:r>
              <a:rPr lang="en-US" dirty="0"/>
              <a:t> </a:t>
            </a:r>
            <a:r>
              <a:rPr lang="en-US" dirty="0" err="1"/>
              <a:t>niveles</a:t>
            </a:r>
            <a:r>
              <a:rPr lang="en-US" dirty="0"/>
              <a:t> de variables </a:t>
            </a:r>
            <a:r>
              <a:rPr lang="en-US" dirty="0" err="1"/>
              <a:t>psicológicas</a:t>
            </a:r>
            <a:r>
              <a:rPr lang="en-US" dirty="0"/>
              <a:t> (</a:t>
            </a:r>
            <a:r>
              <a:rPr lang="en-US" dirty="0" err="1"/>
              <a:t>estrés</a:t>
            </a:r>
            <a:r>
              <a:rPr lang="en-US" dirty="0"/>
              <a:t>, </a:t>
            </a:r>
            <a:r>
              <a:rPr lang="en-US" dirty="0" err="1"/>
              <a:t>satisfacción</a:t>
            </a:r>
            <a:r>
              <a:rPr lang="en-US" dirty="0"/>
              <a:t>, </a:t>
            </a:r>
            <a:r>
              <a:rPr lang="en-US" dirty="0" err="1"/>
              <a:t>sueño</a:t>
            </a:r>
            <a:r>
              <a:rPr lang="en-US" dirty="0"/>
              <a:t>) entre </a:t>
            </a:r>
            <a:r>
              <a:rPr lang="en-US" b="1" dirty="0" err="1"/>
              <a:t>grupos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hombres y </a:t>
            </a:r>
            <a:r>
              <a:rPr lang="en-US" dirty="0" err="1"/>
              <a:t>mujeres</a:t>
            </a:r>
            <a:r>
              <a:rPr lang="en-US" dirty="0"/>
              <a:t>).</a:t>
            </a:r>
          </a:p>
          <a:p>
            <a:pPr algn="ctr"/>
            <a:endParaRPr lang="es-ES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0C149C7-3C7C-B3D0-B616-0D48104F6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79680"/>
              </p:ext>
            </p:extLst>
          </p:nvPr>
        </p:nvGraphicFramePr>
        <p:xfrm>
          <a:off x="294757" y="2857172"/>
          <a:ext cx="8554056" cy="2986021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851352">
                  <a:extLst>
                    <a:ext uri="{9D8B030D-6E8A-4147-A177-3AD203B41FA5}">
                      <a16:colId xmlns:a16="http://schemas.microsoft.com/office/drawing/2014/main" val="4044882281"/>
                    </a:ext>
                  </a:extLst>
                </a:gridCol>
                <a:gridCol w="2851352">
                  <a:extLst>
                    <a:ext uri="{9D8B030D-6E8A-4147-A177-3AD203B41FA5}">
                      <a16:colId xmlns:a16="http://schemas.microsoft.com/office/drawing/2014/main" val="726034087"/>
                    </a:ext>
                  </a:extLst>
                </a:gridCol>
                <a:gridCol w="2851352">
                  <a:extLst>
                    <a:ext uri="{9D8B030D-6E8A-4147-A177-3AD203B41FA5}">
                      <a16:colId xmlns:a16="http://schemas.microsoft.com/office/drawing/2014/main" val="3788967521"/>
                    </a:ext>
                  </a:extLst>
                </a:gridCol>
              </a:tblGrid>
              <a:tr h="340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/>
                        <a:t>Cuándo se 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/>
                        <a:t>Función en </a:t>
                      </a:r>
                      <a:r>
                        <a:rPr lang="es-ES" err="1"/>
                        <a:t>Shiny</a:t>
                      </a:r>
                      <a:endParaRPr lang="es-ES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01476"/>
                  </a:ext>
                </a:extLst>
              </a:tr>
              <a:tr h="5921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t-test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Comparar medias entre 2 grupos (asume normalidad)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t.test</a:t>
                      </a:r>
                      <a:r>
                        <a:rPr lang="es-ES" sz="1600" dirty="0"/>
                        <a:t>(variable ~ grupo, data = datos)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7857555"/>
                  </a:ext>
                </a:extLst>
              </a:tr>
              <a:tr h="8438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Wilcoxon </a:t>
                      </a:r>
                      <a:r>
                        <a:rPr lang="es-ES" sz="1600" err="1"/>
                        <a:t>rank</a:t>
                      </a:r>
                      <a:r>
                        <a:rPr lang="es-ES" sz="1600" dirty="0"/>
                        <a:t>-sum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Alternativa no paramétrica al t-test (sin normalidad)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wilcox.test</a:t>
                      </a:r>
                      <a:r>
                        <a:rPr lang="es-ES" sz="1600" dirty="0"/>
                        <a:t>(variable ~ grupo, data = datos)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300122"/>
                  </a:ext>
                </a:extLst>
              </a:tr>
              <a:tr h="5921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cor.test</a:t>
                      </a:r>
                      <a:r>
                        <a:rPr lang="es-ES" sz="16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Evaluar relación lineal entre dos variables numéricas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cor.test</a:t>
                      </a:r>
                      <a:r>
                        <a:rPr lang="es-ES" sz="1600" dirty="0"/>
                        <a:t>(</a:t>
                      </a:r>
                      <a:r>
                        <a:rPr lang="es-ES" sz="1600" err="1"/>
                        <a:t>datos$x</a:t>
                      </a:r>
                      <a:r>
                        <a:rPr lang="es-ES" sz="1600" dirty="0"/>
                        <a:t>, </a:t>
                      </a:r>
                      <a:r>
                        <a:rPr lang="es-ES" sz="1600" err="1"/>
                        <a:t>datos$y</a:t>
                      </a:r>
                      <a:r>
                        <a:rPr lang="es-ES" sz="16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336591"/>
                  </a:ext>
                </a:extLst>
              </a:tr>
              <a:tr h="5921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aov</a:t>
                      </a:r>
                      <a:r>
                        <a:rPr lang="es-ES" sz="1600" dirty="0"/>
                        <a:t>() / lm()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Comparar más de 2 grupos o ajustar modelos lineales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aov</a:t>
                      </a:r>
                      <a:r>
                        <a:rPr lang="es-ES" sz="1600" dirty="0"/>
                        <a:t>(variable ~ grupo, data = datos)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344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089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42B928-BCF1-7F2D-9F76-B554045A4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FFDE33-7A04-863E-C96C-C7BCE9C9F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29DE4D-1A8F-D5FC-DF63-53CBADF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F6ADCA-146B-FC68-7820-56675605B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297780-BBAE-2A27-B89E-A81C62A6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>
                <a:ea typeface="Calibri"/>
                <a:cs typeface="Calibri"/>
              </a:rPr>
              <a:t>4. Mejorar la apariencia visual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83BECC-41D5-5840-7CBD-803655283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BBCD4E55-09F5-8A80-E0C7-67018848341A}"/>
              </a:ext>
            </a:extLst>
          </p:cNvPr>
          <p:cNvSpPr txBox="1">
            <a:spLocks/>
          </p:cNvSpPr>
          <p:nvPr/>
        </p:nvSpPr>
        <p:spPr>
          <a:xfrm>
            <a:off x="519171" y="2398923"/>
            <a:ext cx="7623672" cy="3052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es-ES" dirty="0">
                <a:ea typeface="Calibri"/>
                <a:cs typeface="Calibri"/>
              </a:rPr>
              <a:t>4.1. </a:t>
            </a:r>
            <a:r>
              <a:rPr lang="es-ES" dirty="0" err="1">
                <a:ea typeface="Calibri"/>
                <a:cs typeface="Calibri"/>
              </a:rPr>
              <a:t>Theme</a:t>
            </a:r>
            <a:endParaRPr lang="es-ES" dirty="0" err="1"/>
          </a:p>
          <a:p>
            <a:pPr marL="0" indent="0">
              <a:spcBef>
                <a:spcPts val="20"/>
              </a:spcBef>
              <a:buNone/>
            </a:pPr>
            <a:r>
              <a:rPr lang="es-ES" dirty="0">
                <a:ea typeface="Calibri"/>
                <a:cs typeface="Calibri"/>
              </a:rPr>
              <a:t>4.2. UI</a:t>
            </a:r>
            <a:endParaRPr lang="es-ES" dirty="0"/>
          </a:p>
          <a:p>
            <a:pPr marL="0" indent="0">
              <a:spcBef>
                <a:spcPts val="20"/>
              </a:spcBef>
              <a:buNone/>
            </a:pPr>
            <a:r>
              <a:rPr lang="es-ES" dirty="0">
                <a:ea typeface="Calibri"/>
                <a:cs typeface="Calibri"/>
              </a:rPr>
              <a:t>4.3. Server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55A268F-57D2-E8B5-04B4-E21B948E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850829-C69E-83EE-7122-9FC7B6AB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pic>
        <p:nvPicPr>
          <p:cNvPr id="4" name="Imagen 3" descr="aplicación de diseño">
            <a:extLst>
              <a:ext uri="{FF2B5EF4-FFF2-40B4-BE49-F238E27FC236}">
                <a16:creationId xmlns:a16="http://schemas.microsoft.com/office/drawing/2014/main" id="{C2586968-CEC3-E9A1-EDE2-2861B8FE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784" y="3048655"/>
            <a:ext cx="1428804" cy="143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0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D121FF-760C-7DFB-ADCB-DFFB891AB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55AECF-34C9-D1F5-E07A-879D89241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0F23ED-7A57-3615-8829-D85E873D0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162926-59F7-0993-6588-64661A10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086695-D975-3529-A6D3-883F9494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 dirty="0">
                <a:ea typeface="Calibri"/>
                <a:cs typeface="Calibri"/>
              </a:rPr>
              <a:t>4.1. </a:t>
            </a:r>
            <a:r>
              <a:rPr lang="es-ES" sz="3500" dirty="0" err="1">
                <a:ea typeface="Calibri"/>
                <a:cs typeface="Calibri"/>
              </a:rPr>
              <a:t>Theme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A8A5F4-B732-7B32-DA7D-F1D18BED3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D3C0F692-B9DD-2C7C-614C-529FE452260C}"/>
              </a:ext>
            </a:extLst>
          </p:cNvPr>
          <p:cNvSpPr txBox="1">
            <a:spLocks/>
          </p:cNvSpPr>
          <p:nvPr/>
        </p:nvSpPr>
        <p:spPr>
          <a:xfrm>
            <a:off x="415889" y="2164814"/>
            <a:ext cx="8360424" cy="6287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ES" sz="1800" dirty="0" err="1">
                <a:latin typeface="Calibri"/>
                <a:ea typeface="+mn-lt"/>
                <a:cs typeface="+mn-lt"/>
              </a:rPr>
              <a:t>Theme</a:t>
            </a:r>
            <a:r>
              <a:rPr lang="es-ES" sz="1800" dirty="0">
                <a:latin typeface="Calibri"/>
                <a:ea typeface="+mn-lt"/>
                <a:cs typeface="+mn-lt"/>
              </a:rPr>
              <a:t> controla la </a:t>
            </a:r>
            <a:r>
              <a:rPr lang="es-ES" sz="1800" b="1" dirty="0">
                <a:latin typeface="Calibri"/>
                <a:ea typeface="+mn-lt"/>
                <a:cs typeface="+mn-lt"/>
              </a:rPr>
              <a:t>apariencia visual</a:t>
            </a:r>
            <a:r>
              <a:rPr lang="es-ES" sz="1800" dirty="0">
                <a:latin typeface="Calibri"/>
                <a:ea typeface="+mn-lt"/>
                <a:cs typeface="+mn-lt"/>
              </a:rPr>
              <a:t> de toda la aplicación: </a:t>
            </a:r>
            <a:endParaRPr lang="es-ES" dirty="0"/>
          </a:p>
          <a:p>
            <a:pPr>
              <a:buNone/>
            </a:pPr>
            <a:r>
              <a:rPr lang="es-ES" sz="1800" dirty="0">
                <a:latin typeface="Calibri"/>
                <a:ea typeface="+mn-lt"/>
                <a:cs typeface="+mn-lt"/>
              </a:rPr>
              <a:t>       colores, tipografía, botones, fondos y estilo general.</a:t>
            </a:r>
            <a:endParaRPr lang="es-ES" dirty="0">
              <a:ea typeface="Calibri"/>
              <a:cs typeface="Calibri"/>
            </a:endParaRPr>
          </a:p>
          <a:p>
            <a:pPr>
              <a:buNone/>
            </a:pPr>
            <a:endParaRPr lang="es-ES" sz="1800" dirty="0">
              <a:latin typeface="Calibri"/>
              <a:ea typeface="+mn-lt"/>
              <a:cs typeface="+mn-lt"/>
            </a:endParaRPr>
          </a:p>
          <a:p>
            <a:pPr>
              <a:buNone/>
            </a:pPr>
            <a:r>
              <a:rPr lang="es-ES" sz="1800" dirty="0" err="1">
                <a:latin typeface="Calibri"/>
                <a:ea typeface="+mn-lt"/>
                <a:cs typeface="+mn-lt"/>
              </a:rPr>
              <a:t>theme</a:t>
            </a:r>
            <a:r>
              <a:rPr lang="es-ES" sz="1800" dirty="0">
                <a:latin typeface="Calibri"/>
                <a:ea typeface="+mn-lt"/>
                <a:cs typeface="+mn-lt"/>
              </a:rPr>
              <a:t> = </a:t>
            </a:r>
            <a:r>
              <a:rPr lang="es-ES" sz="1800" dirty="0" err="1">
                <a:latin typeface="Calibri"/>
                <a:ea typeface="+mn-lt"/>
                <a:cs typeface="+mn-lt"/>
              </a:rPr>
              <a:t>bslib</a:t>
            </a:r>
            <a:r>
              <a:rPr lang="es-ES" sz="1800" dirty="0">
                <a:latin typeface="Calibri"/>
                <a:ea typeface="+mn-lt"/>
                <a:cs typeface="+mn-lt"/>
              </a:rPr>
              <a:t>::</a:t>
            </a:r>
            <a:r>
              <a:rPr lang="es-ES" sz="1800" dirty="0" err="1">
                <a:latin typeface="Calibri"/>
                <a:ea typeface="+mn-lt"/>
                <a:cs typeface="+mn-lt"/>
              </a:rPr>
              <a:t>bs_theme</a:t>
            </a:r>
            <a:r>
              <a:rPr lang="es-ES" sz="1800" dirty="0">
                <a:latin typeface="Calibri"/>
                <a:ea typeface="+mn-lt"/>
                <a:cs typeface="+mn-lt"/>
              </a:rPr>
              <a:t>(</a:t>
            </a:r>
            <a:r>
              <a:rPr lang="es-ES" sz="1800" dirty="0" err="1">
                <a:latin typeface="Calibri"/>
                <a:ea typeface="+mn-lt"/>
                <a:cs typeface="+mn-lt"/>
              </a:rPr>
              <a:t>bootswatch</a:t>
            </a:r>
            <a:r>
              <a:rPr lang="es-ES" sz="1800" dirty="0">
                <a:latin typeface="Calibri"/>
                <a:ea typeface="+mn-lt"/>
                <a:cs typeface="+mn-lt"/>
              </a:rPr>
              <a:t> = "</a:t>
            </a:r>
            <a:r>
              <a:rPr lang="es-ES" sz="1800" dirty="0" err="1">
                <a:latin typeface="Calibri"/>
                <a:ea typeface="+mn-lt"/>
                <a:cs typeface="+mn-lt"/>
              </a:rPr>
              <a:t>flatly</a:t>
            </a:r>
            <a:r>
              <a:rPr lang="es-ES" sz="1800" dirty="0">
                <a:latin typeface="Calibri"/>
                <a:ea typeface="+mn-lt"/>
                <a:cs typeface="+mn-lt"/>
              </a:rPr>
              <a:t>") </a:t>
            </a:r>
            <a:endParaRPr lang="es-ES"/>
          </a:p>
          <a:p>
            <a:r>
              <a:rPr lang="es-ES" sz="1800" dirty="0">
                <a:ea typeface="+mn-lt"/>
                <a:cs typeface="+mn-lt"/>
              </a:rPr>
              <a:t>Aplica un </a:t>
            </a:r>
            <a:r>
              <a:rPr lang="es-ES" sz="1800" b="1" dirty="0">
                <a:ea typeface="+mn-lt"/>
                <a:cs typeface="+mn-lt"/>
              </a:rPr>
              <a:t>tema Bootstrap</a:t>
            </a:r>
            <a:r>
              <a:rPr lang="es-ES" sz="1800" dirty="0">
                <a:ea typeface="+mn-lt"/>
                <a:cs typeface="+mn-lt"/>
              </a:rPr>
              <a:t> predefinido (por ejemplo: </a:t>
            </a:r>
            <a:r>
              <a:rPr lang="es-ES" sz="1800" i="1" dirty="0" err="1">
                <a:ea typeface="+mn-lt"/>
                <a:cs typeface="+mn-lt"/>
              </a:rPr>
              <a:t>flatly</a:t>
            </a:r>
            <a:r>
              <a:rPr lang="es-ES" sz="1800" dirty="0">
                <a:ea typeface="+mn-lt"/>
                <a:cs typeface="+mn-lt"/>
              </a:rPr>
              <a:t>, </a:t>
            </a:r>
            <a:r>
              <a:rPr lang="es-ES" sz="1800" i="1" dirty="0" err="1">
                <a:ea typeface="+mn-lt"/>
                <a:cs typeface="+mn-lt"/>
              </a:rPr>
              <a:t>minty</a:t>
            </a:r>
            <a:r>
              <a:rPr lang="es-ES" sz="1800" dirty="0">
                <a:ea typeface="+mn-lt"/>
                <a:cs typeface="+mn-lt"/>
              </a:rPr>
              <a:t>, </a:t>
            </a:r>
            <a:r>
              <a:rPr lang="es-ES" sz="1800" i="1" dirty="0">
                <a:ea typeface="+mn-lt"/>
                <a:cs typeface="+mn-lt"/>
              </a:rPr>
              <a:t>yeti</a:t>
            </a:r>
            <a:r>
              <a:rPr lang="es-ES" sz="1800" dirty="0">
                <a:ea typeface="+mn-lt"/>
                <a:cs typeface="+mn-lt"/>
              </a:rPr>
              <a:t>, </a:t>
            </a:r>
            <a:r>
              <a:rPr lang="es-ES" sz="1800" i="1" dirty="0" err="1">
                <a:ea typeface="+mn-lt"/>
                <a:cs typeface="+mn-lt"/>
              </a:rPr>
              <a:t>united</a:t>
            </a:r>
            <a:r>
              <a:rPr lang="es-ES" sz="1800" dirty="0">
                <a:ea typeface="+mn-lt"/>
                <a:cs typeface="+mn-lt"/>
              </a:rPr>
              <a:t>…).</a:t>
            </a:r>
            <a:endParaRPr lang="es-ES" sz="1800" dirty="0">
              <a:ea typeface="Calibri"/>
              <a:cs typeface="Calibri"/>
            </a:endParaRPr>
          </a:p>
          <a:p>
            <a:r>
              <a:rPr lang="es-ES" sz="1800" dirty="0">
                <a:ea typeface="+mn-lt"/>
                <a:cs typeface="+mn-lt"/>
              </a:rPr>
              <a:t>Se usa dentro de </a:t>
            </a:r>
            <a:r>
              <a:rPr lang="es-ES" sz="1800" dirty="0" err="1">
                <a:latin typeface="Calibri"/>
                <a:ea typeface="+mn-lt"/>
                <a:cs typeface="+mn-lt"/>
              </a:rPr>
              <a:t>fluidPage</a:t>
            </a:r>
            <a:r>
              <a:rPr lang="es-ES" sz="1800" dirty="0">
                <a:latin typeface="Calibri"/>
                <a:ea typeface="+mn-lt"/>
                <a:cs typeface="+mn-lt"/>
              </a:rPr>
              <a:t>()</a:t>
            </a:r>
            <a:r>
              <a:rPr lang="es-ES" sz="1800" dirty="0">
                <a:ea typeface="+mn-lt"/>
                <a:cs typeface="+mn-lt"/>
              </a:rPr>
              <a:t>, </a:t>
            </a:r>
            <a:r>
              <a:rPr lang="es-ES" sz="1800" dirty="0" err="1">
                <a:latin typeface="Calibri"/>
                <a:ea typeface="+mn-lt"/>
                <a:cs typeface="+mn-lt"/>
              </a:rPr>
              <a:t>navbarPage</a:t>
            </a:r>
            <a:r>
              <a:rPr lang="es-ES" sz="1800" dirty="0">
                <a:latin typeface="Calibri"/>
                <a:ea typeface="+mn-lt"/>
                <a:cs typeface="+mn-lt"/>
              </a:rPr>
              <a:t>()</a:t>
            </a:r>
            <a:r>
              <a:rPr lang="es-ES" sz="1800" dirty="0">
                <a:ea typeface="+mn-lt"/>
                <a:cs typeface="+mn-lt"/>
              </a:rPr>
              <a:t>, o cualquier función de </a:t>
            </a:r>
            <a:r>
              <a:rPr lang="es-ES" sz="1800" dirty="0" err="1">
                <a:ea typeface="+mn-lt"/>
                <a:cs typeface="+mn-lt"/>
              </a:rPr>
              <a:t>layout</a:t>
            </a:r>
            <a:r>
              <a:rPr lang="es-ES" sz="1800" dirty="0">
                <a:ea typeface="+mn-lt"/>
                <a:cs typeface="+mn-lt"/>
              </a:rPr>
              <a:t>.</a:t>
            </a:r>
            <a:endParaRPr lang="es-ES" sz="1800" dirty="0"/>
          </a:p>
          <a:p>
            <a:endParaRPr lang="es-ES" sz="1800" dirty="0"/>
          </a:p>
          <a:p>
            <a:pPr marL="0" indent="0">
              <a:buNone/>
            </a:pPr>
            <a:r>
              <a:rPr lang="es-ES" sz="1800" dirty="0"/>
              <a:t>Personalización con </a:t>
            </a:r>
            <a:r>
              <a:rPr lang="es-ES" sz="1800" dirty="0" err="1">
                <a:latin typeface="Calibri"/>
                <a:ea typeface="+mn-lt"/>
                <a:cs typeface="+mn-lt"/>
              </a:rPr>
              <a:t>bslib</a:t>
            </a:r>
            <a:r>
              <a:rPr lang="es-ES" sz="1800" dirty="0">
                <a:latin typeface="Calibri"/>
                <a:ea typeface="+mn-lt"/>
                <a:cs typeface="+mn-lt"/>
              </a:rPr>
              <a:t> - Puedes</a:t>
            </a:r>
            <a:r>
              <a:rPr lang="es-ES" sz="1800" dirty="0">
                <a:ea typeface="+mn-lt"/>
                <a:cs typeface="+mn-lt"/>
              </a:rPr>
              <a:t> ajustar colores y fuentes fácilmente:</a:t>
            </a:r>
            <a:endParaRPr lang="es-ES" sz="18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1800" dirty="0" err="1">
                <a:latin typeface="Calibri"/>
                <a:ea typeface="+mn-lt"/>
                <a:cs typeface="+mn-lt"/>
              </a:rPr>
              <a:t>theme</a:t>
            </a:r>
            <a:r>
              <a:rPr lang="es-ES" sz="1800" dirty="0">
                <a:latin typeface="Calibri"/>
                <a:ea typeface="+mn-lt"/>
                <a:cs typeface="+mn-lt"/>
              </a:rPr>
              <a:t> = </a:t>
            </a:r>
            <a:r>
              <a:rPr lang="es-ES" sz="1800" dirty="0" err="1">
                <a:latin typeface="Calibri"/>
                <a:ea typeface="+mn-lt"/>
                <a:cs typeface="+mn-lt"/>
              </a:rPr>
              <a:t>bs_theme</a:t>
            </a:r>
            <a:r>
              <a:rPr lang="es-ES" sz="1800" dirty="0">
                <a:latin typeface="Calibri"/>
                <a:ea typeface="+mn-lt"/>
                <a:cs typeface="+mn-lt"/>
              </a:rPr>
              <a:t>(
  </a:t>
            </a:r>
            <a:r>
              <a:rPr lang="es-ES" sz="1800" dirty="0" err="1">
                <a:latin typeface="Calibri"/>
                <a:ea typeface="+mn-lt"/>
                <a:cs typeface="+mn-lt"/>
              </a:rPr>
              <a:t>bootswatch</a:t>
            </a:r>
            <a:r>
              <a:rPr lang="es-ES" sz="1800" dirty="0">
                <a:latin typeface="Calibri"/>
                <a:ea typeface="+mn-lt"/>
                <a:cs typeface="+mn-lt"/>
              </a:rPr>
              <a:t> = "</a:t>
            </a:r>
            <a:r>
              <a:rPr lang="es-ES" sz="1800" dirty="0" err="1">
                <a:latin typeface="Calibri"/>
                <a:ea typeface="+mn-lt"/>
                <a:cs typeface="+mn-lt"/>
              </a:rPr>
              <a:t>minty</a:t>
            </a:r>
            <a:r>
              <a:rPr lang="es-ES" sz="1800" dirty="0">
                <a:latin typeface="Calibri"/>
                <a:ea typeface="+mn-lt"/>
                <a:cs typeface="+mn-lt"/>
              </a:rPr>
              <a:t>",
  </a:t>
            </a:r>
            <a:r>
              <a:rPr lang="es-ES" sz="1800" dirty="0" err="1">
                <a:latin typeface="Calibri"/>
                <a:ea typeface="+mn-lt"/>
                <a:cs typeface="+mn-lt"/>
              </a:rPr>
              <a:t>primary</a:t>
            </a:r>
            <a:r>
              <a:rPr lang="es-ES" sz="1800" dirty="0">
                <a:latin typeface="Calibri"/>
                <a:ea typeface="+mn-lt"/>
                <a:cs typeface="+mn-lt"/>
              </a:rPr>
              <a:t> = "#2F80ED",          # color principal  (botones, títulos)
  </a:t>
            </a:r>
            <a:r>
              <a:rPr lang="es-ES" sz="1800" dirty="0" err="1">
                <a:latin typeface="Calibri"/>
                <a:ea typeface="+mn-lt"/>
                <a:cs typeface="+mn-lt"/>
              </a:rPr>
              <a:t>base_font</a:t>
            </a:r>
            <a:r>
              <a:rPr lang="es-ES" sz="1800" dirty="0">
                <a:latin typeface="Calibri"/>
                <a:ea typeface="+mn-lt"/>
                <a:cs typeface="+mn-lt"/>
              </a:rPr>
              <a:t> = </a:t>
            </a:r>
            <a:r>
              <a:rPr lang="es-ES" sz="1800" dirty="0" err="1">
                <a:latin typeface="Calibri"/>
                <a:ea typeface="+mn-lt"/>
                <a:cs typeface="+mn-lt"/>
              </a:rPr>
              <a:t>font_google</a:t>
            </a:r>
            <a:r>
              <a:rPr lang="es-ES" sz="1800" dirty="0">
                <a:latin typeface="Calibri"/>
                <a:ea typeface="+mn-lt"/>
                <a:cs typeface="+mn-lt"/>
              </a:rPr>
              <a:t>("Inter"), # tipografía del texto
  </a:t>
            </a:r>
            <a:r>
              <a:rPr lang="es-ES" sz="1800" dirty="0" err="1">
                <a:latin typeface="Calibri"/>
                <a:ea typeface="+mn-lt"/>
                <a:cs typeface="+mn-lt"/>
              </a:rPr>
              <a:t>heading_font</a:t>
            </a:r>
            <a:r>
              <a:rPr lang="es-ES" sz="1800" dirty="0">
                <a:latin typeface="Calibri"/>
                <a:ea typeface="+mn-lt"/>
                <a:cs typeface="+mn-lt"/>
              </a:rPr>
              <a:t> = </a:t>
            </a:r>
            <a:r>
              <a:rPr lang="es-ES" sz="1800" dirty="0" err="1">
                <a:latin typeface="Calibri"/>
                <a:ea typeface="+mn-lt"/>
                <a:cs typeface="+mn-lt"/>
              </a:rPr>
              <a:t>font_google</a:t>
            </a:r>
            <a:r>
              <a:rPr lang="es-ES" sz="1800" dirty="0">
                <a:latin typeface="Calibri"/>
                <a:ea typeface="+mn-lt"/>
                <a:cs typeface="+mn-lt"/>
              </a:rPr>
              <a:t>("Montserrat") # tipografía de los títulos
)</a:t>
            </a:r>
            <a:r>
              <a:rPr lang="es-ES" sz="1600" dirty="0">
                <a:latin typeface="Calibri"/>
                <a:ea typeface="+mn-lt"/>
                <a:cs typeface="+mn-lt"/>
              </a:rPr>
              <a:t>
</a:t>
            </a:r>
            <a:endParaRPr lang="es-ES" sz="1600">
              <a:latin typeface="Calibri"/>
              <a:ea typeface="Calibri"/>
              <a:cs typeface="Calibri"/>
            </a:endParaRPr>
          </a:p>
          <a:p>
            <a:endParaRPr lang="es-ES" sz="1800" dirty="0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es-ES" sz="1800" dirty="0">
              <a:latin typeface="Calibri"/>
              <a:ea typeface="+mn-lt"/>
              <a:cs typeface="+mn-lt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5A19807-E5A9-29A4-5CA5-524A732E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EE1AC4-D0AD-03EF-A9F0-ADB667485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pic>
        <p:nvPicPr>
          <p:cNvPr id="4" name="Imagen 3" descr="diseño de la aplicación">
            <a:extLst>
              <a:ext uri="{FF2B5EF4-FFF2-40B4-BE49-F238E27FC236}">
                <a16:creationId xmlns:a16="http://schemas.microsoft.com/office/drawing/2014/main" id="{EED21921-0EB9-871F-A6E1-FD47CA6CB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437" y="657852"/>
            <a:ext cx="891693" cy="89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4B077C-BA33-E9D8-F454-BA19C15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s-ES" sz="3500">
                <a:ea typeface="Calibri"/>
                <a:cs typeface="Calibri"/>
              </a:rPr>
              <a:t>Qué es </a:t>
            </a:r>
            <a:r>
              <a:rPr lang="es-ES" sz="3500" err="1">
                <a:ea typeface="Calibri"/>
                <a:cs typeface="Calibri"/>
              </a:rPr>
              <a:t>Shiny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0486A2-8DF0-41C2-CF51-716FEA0C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71" y="2398923"/>
            <a:ext cx="7623672" cy="3052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ea typeface="Calibri"/>
                <a:cs typeface="Calibri"/>
              </a:rPr>
              <a:t>1.1. Qué es </a:t>
            </a:r>
            <a:r>
              <a:rPr lang="es-ES" err="1">
                <a:ea typeface="Calibri"/>
                <a:cs typeface="Calibri"/>
              </a:rPr>
              <a:t>Shiny</a:t>
            </a:r>
            <a:endParaRPr lang="es-E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>
                <a:ea typeface="Calibri"/>
                <a:cs typeface="Calibri"/>
              </a:rPr>
              <a:t>1.2. Comparación con otras funciones de R</a:t>
            </a:r>
          </a:p>
          <a:p>
            <a:pPr marL="0" indent="0">
              <a:buNone/>
            </a:pPr>
            <a:r>
              <a:rPr lang="es-ES">
                <a:ea typeface="Calibri"/>
                <a:cs typeface="Calibri"/>
              </a:rPr>
              <a:t>1.3. Usos </a:t>
            </a:r>
            <a:r>
              <a:rPr lang="es-ES" err="1">
                <a:ea typeface="Calibri"/>
                <a:cs typeface="Calibri"/>
              </a:rPr>
              <a:t>Shiny</a:t>
            </a:r>
            <a:endParaRPr lang="es-ES">
              <a:ea typeface="Calibri"/>
              <a:cs typeface="Calibri"/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1C9947-DD4A-E183-0CCB-BF8FE077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9142B1F-9FF3-CB39-52A5-974A1DE13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05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49B01F-7298-415F-1D38-CE507871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476428-F189-7ECA-ABCF-CA483324B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A4A8D4-223A-CB3A-39CB-E86A69380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FE7A42-C36C-E947-624C-5E2D1910C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4F532A-71F6-2155-988E-8C76DC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 dirty="0">
                <a:ea typeface="Calibri"/>
                <a:cs typeface="Calibri"/>
              </a:rPr>
              <a:t>4.2. UI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894AB8-E18D-CB95-9FA5-A36E3BAE6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1C7483F-1C2A-72F0-A7F2-9A7D5AE4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30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D689C1-2F6D-3F89-262C-DD729CD2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18C9AB9-BA84-6DC3-160E-9C6296C511FC}"/>
              </a:ext>
            </a:extLst>
          </p:cNvPr>
          <p:cNvSpPr txBox="1"/>
          <p:nvPr/>
        </p:nvSpPr>
        <p:spPr>
          <a:xfrm>
            <a:off x="371820" y="2568307"/>
            <a:ext cx="824887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ui</a:t>
            </a:r>
            <a:r>
              <a:rPr lang="en-US" dirty="0"/>
              <a:t> &lt;- </a:t>
            </a:r>
            <a:r>
              <a:rPr lang="en-US" err="1"/>
              <a:t>fluidPage</a:t>
            </a:r>
            <a:r>
              <a:rPr lang="en-US" dirty="0"/>
              <a:t>( </a:t>
            </a:r>
            <a:endParaRPr lang="es-ES" dirty="0"/>
          </a:p>
          <a:p>
            <a:r>
              <a:rPr lang="en-US" dirty="0"/>
              <a:t>theme = </a:t>
            </a:r>
            <a:r>
              <a:rPr lang="en-US" dirty="0" err="1"/>
              <a:t>bs_theme</a:t>
            </a:r>
            <a:r>
              <a:rPr lang="en-US" dirty="0"/>
              <a:t>(</a:t>
            </a:r>
            <a:r>
              <a:rPr lang="en-US" dirty="0" err="1"/>
              <a:t>bootswatch</a:t>
            </a:r>
            <a:r>
              <a:rPr lang="en-US" dirty="0"/>
              <a:t> = "flatly"), </a:t>
            </a:r>
            <a:r>
              <a:rPr lang="en-US" dirty="0" err="1"/>
              <a:t>titlePanel</a:t>
            </a:r>
            <a:r>
              <a:rPr lang="en-US" dirty="0"/>
              <a:t>("Dashboard de </a:t>
            </a:r>
            <a:r>
              <a:rPr lang="en-US" dirty="0" err="1"/>
              <a:t>bienestar</a:t>
            </a:r>
            <a:r>
              <a:rPr lang="en-US" dirty="0"/>
              <a:t> </a:t>
            </a:r>
            <a:r>
              <a:rPr lang="en-US" dirty="0" err="1"/>
              <a:t>psicológico</a:t>
            </a:r>
            <a:r>
              <a:rPr lang="en-US" dirty="0"/>
              <a:t>"), </a:t>
            </a:r>
            <a:endParaRPr lang="es-ES">
              <a:ea typeface="Calibri"/>
              <a:cs typeface="Calibri"/>
            </a:endParaRPr>
          </a:p>
          <a:p>
            <a:r>
              <a:rPr lang="en-US" err="1"/>
              <a:t>sidebarLayout</a:t>
            </a:r>
            <a:r>
              <a:rPr lang="en-US" dirty="0"/>
              <a:t>( </a:t>
            </a:r>
          </a:p>
          <a:p>
            <a:r>
              <a:rPr lang="en-US" dirty="0"/>
              <a:t>  </a:t>
            </a:r>
            <a:r>
              <a:rPr lang="en-US" dirty="0" err="1"/>
              <a:t>sidebarPanel</a:t>
            </a:r>
            <a:r>
              <a:rPr lang="en-US" dirty="0"/>
              <a:t>( </a:t>
            </a:r>
            <a:r>
              <a:rPr lang="en-US" dirty="0" err="1"/>
              <a:t>selectInput</a:t>
            </a:r>
            <a:r>
              <a:rPr lang="en-US" dirty="0"/>
              <a:t>("var", "Variable:", c("</a:t>
            </a:r>
            <a:r>
              <a:rPr lang="en-US" dirty="0" err="1"/>
              <a:t>estres</a:t>
            </a:r>
            <a:r>
              <a:rPr lang="en-US" dirty="0"/>
              <a:t>","</a:t>
            </a:r>
            <a:r>
              <a:rPr lang="en-US" dirty="0" err="1"/>
              <a:t>satisfaccion</a:t>
            </a:r>
            <a:r>
              <a:rPr lang="en-US" dirty="0"/>
              <a:t>","</a:t>
            </a:r>
            <a:r>
              <a:rPr lang="en-US" dirty="0" err="1"/>
              <a:t>sueno</a:t>
            </a:r>
            <a:r>
              <a:rPr lang="en-US" dirty="0"/>
              <a:t>"))            </a:t>
            </a:r>
            <a:r>
              <a:rPr lang="en-US" dirty="0" err="1"/>
              <a:t>checkboxInput</a:t>
            </a:r>
            <a:r>
              <a:rPr lang="en-US" dirty="0"/>
              <a:t>("puntos", "</a:t>
            </a:r>
            <a:r>
              <a:rPr lang="en-US" dirty="0" err="1"/>
              <a:t>Mostrar</a:t>
            </a:r>
            <a:r>
              <a:rPr lang="en-US" dirty="0"/>
              <a:t> puntos", TRUE) ),   </a:t>
            </a:r>
            <a:r>
              <a:rPr lang="en-US" dirty="0" err="1"/>
              <a:t>mainPanel</a:t>
            </a:r>
            <a:r>
              <a:rPr lang="en-US" dirty="0"/>
              <a:t>(</a:t>
            </a:r>
            <a:r>
              <a:rPr lang="en-US" dirty="0" err="1"/>
              <a:t>plotOutput</a:t>
            </a:r>
            <a:r>
              <a:rPr lang="en-US" dirty="0"/>
              <a:t>("</a:t>
            </a:r>
            <a:r>
              <a:rPr lang="en-US" dirty="0" err="1"/>
              <a:t>grafico</a:t>
            </a:r>
            <a:r>
              <a:rPr lang="en-US" dirty="0"/>
              <a:t>", height = 420)) </a:t>
            </a:r>
          </a:p>
          <a:p>
            <a:r>
              <a:rPr lang="en-US" dirty="0"/>
              <a:t>           ) 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) </a:t>
            </a:r>
            <a:endParaRPr lang="en-US" dirty="0">
              <a:ea typeface="Calibri"/>
              <a:cs typeface="Calibri"/>
            </a:endParaRPr>
          </a:p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632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78B3F6-57EE-0B92-6AD2-20723281B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9C2EA75-38B1-E0F0-7751-111BCE47C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598964-439C-43FC-578A-6838431C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3B6CA4-770C-4C50-73E3-C562FEB69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641CF4-0131-2B39-439E-7412027A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 dirty="0">
                <a:ea typeface="Calibri"/>
                <a:cs typeface="Calibri"/>
              </a:rPr>
              <a:t>4.3.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55A467-6FFB-63C3-9BFF-48439A1F3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4B03C34-5852-52D8-348D-F0954E0E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31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E3A655-981B-C63F-7F8D-913A2A4ED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85CD6DA-A401-BE34-1149-3E0FDBCF28E6}"/>
              </a:ext>
            </a:extLst>
          </p:cNvPr>
          <p:cNvSpPr txBox="1"/>
          <p:nvPr/>
        </p:nvSpPr>
        <p:spPr>
          <a:xfrm>
            <a:off x="977747" y="2265344"/>
            <a:ext cx="719539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/>
              <a:t>Objetivo</a:t>
            </a:r>
            <a:endParaRPr lang="en-US" b="1">
              <a:ea typeface="Calibri"/>
              <a:cs typeface="Calibri"/>
            </a:endParaRPr>
          </a:p>
          <a:p>
            <a:r>
              <a:rPr lang="en-US" dirty="0"/>
              <a:t> </a:t>
            </a:r>
            <a:r>
              <a:rPr lang="en-US" dirty="0" err="1"/>
              <a:t>Dibujar</a:t>
            </a:r>
            <a:r>
              <a:rPr lang="en-US" dirty="0"/>
              <a:t> un boxplot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género</a:t>
            </a:r>
            <a:r>
              <a:rPr lang="en-US" dirty="0"/>
              <a:t> y </a:t>
            </a:r>
            <a:r>
              <a:rPr lang="en-US" dirty="0" err="1"/>
              <a:t>añadir</a:t>
            </a:r>
            <a:r>
              <a:rPr lang="en-US" dirty="0"/>
              <a:t> puntos </a:t>
            </a:r>
            <a:r>
              <a:rPr lang="en-US" dirty="0" err="1"/>
              <a:t>opcionalmente</a:t>
            </a:r>
            <a:r>
              <a:rPr lang="en-US" dirty="0"/>
              <a:t>.</a:t>
            </a:r>
            <a:endParaRPr lang="en-US">
              <a:ea typeface="Calibri"/>
              <a:cs typeface="Calibri"/>
            </a:endParaRPr>
          </a:p>
          <a:p>
            <a:endParaRPr lang="en-US" b="1" dirty="0"/>
          </a:p>
          <a:p>
            <a:r>
              <a:rPr lang="en-US" b="1" dirty="0"/>
              <a:t>Partes </a:t>
            </a:r>
            <a:r>
              <a:rPr lang="en-US" b="1" dirty="0" err="1"/>
              <a:t>reactivas</a:t>
            </a:r>
            <a:endParaRPr lang="en-US" b="1" dirty="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err="1"/>
              <a:t>input$var</a:t>
            </a:r>
            <a:r>
              <a:rPr lang="en-US" dirty="0"/>
              <a:t> → </a:t>
            </a:r>
            <a:r>
              <a:rPr lang="en-US" err="1"/>
              <a:t>elige</a:t>
            </a:r>
            <a:r>
              <a:rPr lang="en-US" dirty="0"/>
              <a:t> columna (</a:t>
            </a:r>
            <a:r>
              <a:rPr lang="en-US" err="1"/>
              <a:t>eje</a:t>
            </a:r>
            <a:r>
              <a:rPr lang="en-US" dirty="0"/>
              <a:t> Y).</a:t>
            </a:r>
            <a:endParaRPr lang="en-US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err="1"/>
              <a:t>input$puntos</a:t>
            </a:r>
            <a:r>
              <a:rPr lang="en-US" dirty="0"/>
              <a:t> → </a:t>
            </a:r>
            <a:r>
              <a:rPr lang="en-US" err="1"/>
              <a:t>añade</a:t>
            </a:r>
            <a:r>
              <a:rPr lang="en-US" dirty="0"/>
              <a:t> </a:t>
            </a:r>
            <a:r>
              <a:rPr lang="en-US" err="1"/>
              <a:t>geom_jitter</a:t>
            </a:r>
            <a:r>
              <a:rPr lang="en-US" dirty="0"/>
              <a:t>() </a:t>
            </a:r>
            <a:r>
              <a:rPr lang="en-US" err="1"/>
              <a:t>si</a:t>
            </a:r>
            <a:r>
              <a:rPr lang="en-US" dirty="0"/>
              <a:t> TRUE.</a:t>
            </a:r>
            <a:endParaRPr lang="en-US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err="1"/>
              <a:t>renderPlot</a:t>
            </a:r>
            <a:r>
              <a:rPr lang="en-US" dirty="0"/>
              <a:t>() → </a:t>
            </a:r>
            <a:r>
              <a:rPr lang="en-US" err="1"/>
              <a:t>redibuja</a:t>
            </a:r>
            <a:r>
              <a:rPr lang="en-US" dirty="0"/>
              <a:t> </a:t>
            </a:r>
            <a:r>
              <a:rPr lang="en-US" err="1"/>
              <a:t>cuando</a:t>
            </a:r>
            <a:r>
              <a:rPr lang="en-US" dirty="0"/>
              <a:t> </a:t>
            </a:r>
            <a:r>
              <a:rPr lang="en-US" err="1"/>
              <a:t>cambian</a:t>
            </a:r>
            <a:r>
              <a:rPr lang="en-US" dirty="0"/>
              <a:t> inputs.</a:t>
            </a:r>
            <a:endParaRPr lang="en-US" dirty="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endParaRPr lang="en-US" dirty="0">
              <a:ea typeface="Calibri"/>
              <a:cs typeface="Calibri"/>
            </a:endParaRPr>
          </a:p>
          <a:p>
            <a:r>
              <a:rPr lang="en-US" b="1" dirty="0" err="1">
                <a:ea typeface="+mn-lt"/>
                <a:cs typeface="+mn-lt"/>
              </a:rPr>
              <a:t>Flujo</a:t>
            </a:r>
            <a:endParaRPr lang="en-US" b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  </a:t>
            </a:r>
            <a:r>
              <a:rPr lang="en-US" dirty="0" err="1">
                <a:ea typeface="+mn-lt"/>
                <a:cs typeface="+mn-lt"/>
              </a:rPr>
              <a:t>input$var</a:t>
            </a:r>
            <a:r>
              <a:rPr lang="en-US" dirty="0">
                <a:ea typeface="+mn-lt"/>
                <a:cs typeface="+mn-lt"/>
              </a:rPr>
              <a:t> / </a:t>
            </a:r>
            <a:r>
              <a:rPr lang="en-US" dirty="0" err="1">
                <a:ea typeface="+mn-lt"/>
                <a:cs typeface="+mn-lt"/>
              </a:rPr>
              <a:t>input$puntos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          ↓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   </a:t>
            </a:r>
            <a:r>
              <a:rPr lang="en-US" dirty="0" err="1">
                <a:ea typeface="+mn-lt"/>
                <a:cs typeface="+mn-lt"/>
              </a:rPr>
              <a:t>renderPlot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          ↓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   </a:t>
            </a:r>
            <a:r>
              <a:rPr lang="en-US" dirty="0" err="1">
                <a:ea typeface="+mn-lt"/>
                <a:cs typeface="+mn-lt"/>
              </a:rPr>
              <a:t>output$grafico</a:t>
            </a:r>
            <a:endParaRPr lang="en-US" dirty="0" err="1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endParaRPr lang="en-US" dirty="0">
              <a:ea typeface="Calibri"/>
              <a:cs typeface="Calibri"/>
            </a:endParaRPr>
          </a:p>
          <a:p>
            <a:pPr algn="ctr"/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6965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65E95C-7B69-5F67-ED6C-6071FDADE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B98B73-72BF-C63D-F555-62073FDAE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734B4B-D00C-A8E7-09DF-7ECEBB7B8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21C88B-2D34-9D10-C087-50DC7BB21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8D6EAF-0152-09E2-5C34-847E6347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 dirty="0">
                <a:ea typeface="Calibri"/>
                <a:cs typeface="Calibri"/>
              </a:rPr>
              <a:t>4.3.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AEE120-D306-CDC8-EAB9-E6D8940CC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169BE8A-14FE-BB3F-36E7-E0ABB799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32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FEAE44-F4C1-6527-DAE5-31FF4EFA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CD35822-AC11-E5EC-ACBC-E0017FDED4DC}"/>
              </a:ext>
            </a:extLst>
          </p:cNvPr>
          <p:cNvSpPr txBox="1"/>
          <p:nvPr/>
        </p:nvSpPr>
        <p:spPr>
          <a:xfrm>
            <a:off x="604389" y="2415997"/>
            <a:ext cx="7195391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server &lt;- function(input, output, session) {</a:t>
            </a:r>
            <a:endParaRPr lang="es-ES" dirty="0"/>
          </a:p>
          <a:p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output$grafico</a:t>
            </a:r>
            <a:r>
              <a:rPr lang="en-US" dirty="0">
                <a:ea typeface="+mn-lt"/>
                <a:cs typeface="+mn-lt"/>
              </a:rPr>
              <a:t> &lt;- </a:t>
            </a:r>
            <a:r>
              <a:rPr lang="en-US" dirty="0" err="1">
                <a:ea typeface="+mn-lt"/>
                <a:cs typeface="+mn-lt"/>
              </a:rPr>
              <a:t>renderPlot</a:t>
            </a:r>
            <a:r>
              <a:rPr lang="en-US" dirty="0">
                <a:ea typeface="+mn-lt"/>
                <a:cs typeface="+mn-lt"/>
              </a:rPr>
              <a:t>({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ggplot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aes</a:t>
            </a:r>
            <a:r>
              <a:rPr lang="en-US" dirty="0">
                <a:ea typeface="+mn-lt"/>
                <a:cs typeface="+mn-lt"/>
              </a:rPr>
              <a:t>(x = </a:t>
            </a:r>
            <a:r>
              <a:rPr lang="en-US" dirty="0" err="1">
                <a:ea typeface="+mn-lt"/>
                <a:cs typeface="+mn-lt"/>
              </a:rPr>
              <a:t>genero</a:t>
            </a:r>
            <a:r>
              <a:rPr lang="en-US" dirty="0">
                <a:ea typeface="+mn-lt"/>
                <a:cs typeface="+mn-lt"/>
              </a:rPr>
              <a:t>, y = .data[[</a:t>
            </a:r>
            <a:r>
              <a:rPr lang="en-US" dirty="0" err="1">
                <a:ea typeface="+mn-lt"/>
                <a:cs typeface="+mn-lt"/>
              </a:rPr>
              <a:t>input$var</a:t>
            </a:r>
            <a:r>
              <a:rPr lang="en-US" dirty="0">
                <a:ea typeface="+mn-lt"/>
                <a:cs typeface="+mn-lt"/>
              </a:rPr>
              <a:t>]])) +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</a:t>
            </a:r>
            <a:r>
              <a:rPr lang="en-US" dirty="0" err="1">
                <a:ea typeface="+mn-lt"/>
                <a:cs typeface="+mn-lt"/>
              </a:rPr>
              <a:t>geom_boxplot</a:t>
            </a:r>
            <a:r>
              <a:rPr lang="en-US" dirty="0">
                <a:ea typeface="+mn-lt"/>
                <a:cs typeface="+mn-lt"/>
              </a:rPr>
              <a:t>(fill = "</a:t>
            </a:r>
            <a:r>
              <a:rPr lang="en-US" dirty="0" err="1">
                <a:ea typeface="+mn-lt"/>
                <a:cs typeface="+mn-lt"/>
              </a:rPr>
              <a:t>lightblue</a:t>
            </a:r>
            <a:r>
              <a:rPr lang="en-US" dirty="0">
                <a:ea typeface="+mn-lt"/>
                <a:cs typeface="+mn-lt"/>
              </a:rPr>
              <a:t>") +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{ if (</a:t>
            </a:r>
            <a:r>
              <a:rPr lang="en-US" dirty="0" err="1">
                <a:ea typeface="+mn-lt"/>
                <a:cs typeface="+mn-lt"/>
              </a:rPr>
              <a:t>input$puntos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geom_jitter</a:t>
            </a:r>
            <a:r>
              <a:rPr lang="en-US" dirty="0">
                <a:ea typeface="+mn-lt"/>
                <a:cs typeface="+mn-lt"/>
              </a:rPr>
              <a:t>(width = 0.2, alpha = 0.4) else NULL } +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labs(title = paste("</a:t>
            </a:r>
            <a:r>
              <a:rPr lang="en-US" dirty="0" err="1">
                <a:ea typeface="+mn-lt"/>
                <a:cs typeface="+mn-lt"/>
              </a:rPr>
              <a:t>Distribución</a:t>
            </a:r>
            <a:r>
              <a:rPr lang="en-US" dirty="0">
                <a:ea typeface="+mn-lt"/>
                <a:cs typeface="+mn-lt"/>
              </a:rPr>
              <a:t> de", </a:t>
            </a:r>
            <a:r>
              <a:rPr lang="en-US" dirty="0" err="1">
                <a:ea typeface="+mn-lt"/>
                <a:cs typeface="+mn-lt"/>
              </a:rPr>
              <a:t>input$var</a:t>
            </a:r>
            <a:r>
              <a:rPr lang="en-US" dirty="0">
                <a:ea typeface="+mn-lt"/>
                <a:cs typeface="+mn-lt"/>
              </a:rPr>
              <a:t>, "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género</a:t>
            </a:r>
            <a:r>
              <a:rPr lang="en-US" dirty="0">
                <a:ea typeface="+mn-lt"/>
                <a:cs typeface="+mn-lt"/>
              </a:rPr>
              <a:t>"),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 x = "</a:t>
            </a:r>
            <a:r>
              <a:rPr lang="en-US" dirty="0" err="1">
                <a:ea typeface="+mn-lt"/>
                <a:cs typeface="+mn-lt"/>
              </a:rPr>
              <a:t>Género</a:t>
            </a:r>
            <a:r>
              <a:rPr lang="en-US" dirty="0">
                <a:ea typeface="+mn-lt"/>
                <a:cs typeface="+mn-lt"/>
              </a:rPr>
              <a:t>", y = </a:t>
            </a:r>
            <a:r>
              <a:rPr lang="en-US" dirty="0" err="1">
                <a:ea typeface="+mn-lt"/>
                <a:cs typeface="+mn-lt"/>
              </a:rPr>
              <a:t>input$var</a:t>
            </a:r>
            <a:r>
              <a:rPr lang="en-US" dirty="0">
                <a:ea typeface="+mn-lt"/>
                <a:cs typeface="+mn-lt"/>
              </a:rPr>
              <a:t>) +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</a:t>
            </a:r>
            <a:r>
              <a:rPr lang="en-US" dirty="0" err="1">
                <a:ea typeface="+mn-lt"/>
                <a:cs typeface="+mn-lt"/>
              </a:rPr>
              <a:t>theme_minimal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base_size</a:t>
            </a:r>
            <a:r>
              <a:rPr lang="en-US" dirty="0">
                <a:ea typeface="+mn-lt"/>
                <a:cs typeface="+mn-lt"/>
              </a:rPr>
              <a:t> = 14)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})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  <a:p>
            <a:endParaRPr lang="en-US" b="1" dirty="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endParaRPr lang="en-US" dirty="0">
              <a:ea typeface="Calibri"/>
              <a:cs typeface="Calibri"/>
            </a:endParaRPr>
          </a:p>
          <a:p>
            <a:pPr algn="ctr"/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6937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3FD4F8-8A4A-E73E-32C4-4A30FF877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43EAC0-1763-1A22-ABB0-E728CD233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FCB247-B671-9BAE-8509-619FD778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DC968B-FBD3-6521-9C3D-C33B00019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3CE488-7871-BAD3-9502-D6E6F5B6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 dirty="0">
                <a:ea typeface="Calibri"/>
                <a:cs typeface="Calibri"/>
              </a:rPr>
              <a:t>5. Ejercicio final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2B3E4F-55B5-D728-E291-387082AB9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F4C8B535-5CB0-7327-9C4D-7DD51A734732}"/>
              </a:ext>
            </a:extLst>
          </p:cNvPr>
          <p:cNvSpPr txBox="1">
            <a:spLocks/>
          </p:cNvSpPr>
          <p:nvPr/>
        </p:nvSpPr>
        <p:spPr>
          <a:xfrm>
            <a:off x="375404" y="2335414"/>
            <a:ext cx="7774325" cy="35106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ES" sz="2400" dirty="0">
                <a:ea typeface="+mn-lt"/>
                <a:cs typeface="+mn-lt"/>
              </a:rPr>
              <a:t>Crear una pequeña app en </a:t>
            </a:r>
            <a:r>
              <a:rPr lang="es-ES" sz="2400" b="1" dirty="0" err="1">
                <a:ea typeface="+mn-lt"/>
                <a:cs typeface="+mn-lt"/>
              </a:rPr>
              <a:t>Shiny</a:t>
            </a:r>
            <a:r>
              <a:rPr lang="es-ES" sz="2400" dirty="0">
                <a:ea typeface="+mn-lt"/>
                <a:cs typeface="+mn-lt"/>
              </a:rPr>
              <a:t> que permita:</a:t>
            </a:r>
            <a:endParaRPr lang="es-ES" sz="2400" dirty="0">
              <a:ea typeface="Calibri"/>
              <a:cs typeface="Calibri"/>
            </a:endParaRPr>
          </a:p>
          <a:p>
            <a:pPr>
              <a:buNone/>
            </a:pPr>
            <a:endParaRPr lang="es-ES" sz="2400" dirty="0">
              <a:ea typeface="+mn-lt"/>
              <a:cs typeface="+mn-lt"/>
            </a:endParaRPr>
          </a:p>
          <a:p>
            <a:r>
              <a:rPr lang="es-ES" sz="2400" dirty="0">
                <a:ea typeface="+mn-lt"/>
                <a:cs typeface="+mn-lt"/>
              </a:rPr>
              <a:t>Subir un archivo </a:t>
            </a:r>
            <a:r>
              <a:rPr lang="es-ES" sz="2400">
                <a:latin typeface="Calibri"/>
                <a:ea typeface="Calibri"/>
                <a:cs typeface="Calibri"/>
              </a:rPr>
              <a:t>.</a:t>
            </a:r>
            <a:r>
              <a:rPr lang="es-ES" sz="2400" err="1">
                <a:latin typeface="Calibri"/>
                <a:ea typeface="Calibri"/>
                <a:cs typeface="Calibri"/>
              </a:rPr>
              <a:t>csv</a:t>
            </a:r>
            <a:endParaRPr lang="es-ES" err="1">
              <a:latin typeface="Calibri"/>
              <a:ea typeface="Calibri"/>
              <a:cs typeface="Calibri"/>
            </a:endParaRPr>
          </a:p>
          <a:p>
            <a:r>
              <a:rPr lang="es-ES" sz="2400" dirty="0">
                <a:latin typeface="Calibri"/>
                <a:ea typeface="Calibri"/>
                <a:cs typeface="Calibri"/>
              </a:rPr>
              <a:t>Elegir</a:t>
            </a:r>
            <a:r>
              <a:rPr lang="es-ES" sz="2400" dirty="0">
                <a:ea typeface="+mn-lt"/>
                <a:cs typeface="+mn-lt"/>
              </a:rPr>
              <a:t> una variable numérica </a:t>
            </a:r>
            <a:endParaRPr lang="es-ES">
              <a:ea typeface="+mn-lt"/>
              <a:cs typeface="+mn-lt"/>
            </a:endParaRPr>
          </a:p>
          <a:p>
            <a:r>
              <a:rPr lang="es-ES" sz="2400">
                <a:ea typeface="+mn-lt"/>
                <a:cs typeface="+mn-lt"/>
              </a:rPr>
              <a:t>Explorar su distribución </a:t>
            </a:r>
            <a:r>
              <a:rPr lang="es-ES" sz="2400" dirty="0">
                <a:ea typeface="+mn-lt"/>
                <a:cs typeface="+mn-lt"/>
              </a:rPr>
              <a:t>mediante un </a:t>
            </a:r>
            <a:r>
              <a:rPr lang="es-ES" sz="2400" b="1" dirty="0">
                <a:ea typeface="+mn-lt"/>
                <a:cs typeface="+mn-lt"/>
              </a:rPr>
              <a:t>histograma interactivo</a:t>
            </a:r>
            <a:r>
              <a:rPr lang="es-ES" sz="2400" dirty="0">
                <a:ea typeface="+mn-lt"/>
                <a:cs typeface="+mn-lt"/>
              </a:rPr>
              <a:t>.</a:t>
            </a:r>
            <a:endParaRPr lang="es-ES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es-ES" dirty="0">
              <a:ea typeface="Calibri"/>
              <a:cs typeface="Calibri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6562154-F68A-CD70-86B9-BA7F9552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33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3CDA3C-D62F-5FA5-9991-CC657F56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64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367548-3E34-F046-B670-C8913953E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13FCEA1-4711-4E44-2D8E-2F1E84CD1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355A26-29DD-C458-9FA6-0F84FBE5B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B973C8-9628-262D-10D2-8F9116EA2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14DD87-067E-B98C-A7E0-05572C54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 dirty="0">
                <a:ea typeface="Calibri"/>
                <a:cs typeface="Calibri"/>
              </a:rPr>
              <a:t>5.1 Consejos App final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823ECC-AF5C-D225-A1D2-89E74896B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368C5B5-C30E-A3DF-B8FA-36AE51F4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34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03CAC8-1929-FF01-5DF3-AA33C8CDF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C8085E3-9726-0EBC-D183-52FF41C0E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78592"/>
              </p:ext>
            </p:extLst>
          </p:nvPr>
        </p:nvGraphicFramePr>
        <p:xfrm>
          <a:off x="78601" y="2262681"/>
          <a:ext cx="8865418" cy="34442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4432709">
                  <a:extLst>
                    <a:ext uri="{9D8B030D-6E8A-4147-A177-3AD203B41FA5}">
                      <a16:colId xmlns:a16="http://schemas.microsoft.com/office/drawing/2014/main" val="2444249163"/>
                    </a:ext>
                  </a:extLst>
                </a:gridCol>
                <a:gridCol w="4432709">
                  <a:extLst>
                    <a:ext uri="{9D8B030D-6E8A-4147-A177-3AD203B41FA5}">
                      <a16:colId xmlns:a16="http://schemas.microsoft.com/office/drawing/2014/main" val="1330313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b="1" dirty="0"/>
                        <a:t>Elemento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b="1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922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Carga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Usar </a:t>
                      </a:r>
                      <a:r>
                        <a:rPr lang="es-ES" sz="1600" err="1"/>
                        <a:t>fileInput</a:t>
                      </a:r>
                      <a:r>
                        <a:rPr lang="es-ES" sz="1600" dirty="0"/>
                        <a:t>() para subir un CSV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137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Selección de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Mostrar dinámicamente las columnas numéricas (</a:t>
                      </a:r>
                      <a:r>
                        <a:rPr lang="es-ES" sz="1600" err="1"/>
                        <a:t>renderUI</a:t>
                      </a:r>
                      <a:r>
                        <a:rPr lang="es-ES" sz="1600" dirty="0"/>
                        <a:t>())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204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Control de </a:t>
                      </a:r>
                      <a:r>
                        <a:rPr lang="es-ES" sz="1600" err="1"/>
                        <a:t>bins</a:t>
                      </a:r>
                      <a:endParaRPr lang="es-E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Slider </a:t>
                      </a:r>
                      <a:r>
                        <a:rPr lang="es-ES" sz="1600" err="1"/>
                        <a:t>sliderInput</a:t>
                      </a:r>
                      <a:r>
                        <a:rPr lang="es-ES" sz="1600" dirty="0"/>
                        <a:t>("</a:t>
                      </a:r>
                      <a:r>
                        <a:rPr lang="es-ES" sz="1600" err="1"/>
                        <a:t>bins</a:t>
                      </a:r>
                      <a:r>
                        <a:rPr lang="es-ES" sz="1600" dirty="0"/>
                        <a:t>") para ajustar el número de barras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102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Visualización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renderPlot</a:t>
                      </a:r>
                      <a:r>
                        <a:rPr lang="es-ES" sz="1600" dirty="0"/>
                        <a:t>() con </a:t>
                      </a:r>
                      <a:r>
                        <a:rPr lang="es-ES" sz="1600" err="1"/>
                        <a:t>geom_histogram</a:t>
                      </a:r>
                      <a:r>
                        <a:rPr lang="es-ES" sz="1600" dirty="0"/>
                        <a:t>() (color + etiquetas)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743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Reactividad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Gráfico se actualiza al cambiar variable o </a:t>
                      </a:r>
                      <a:r>
                        <a:rPr lang="es-ES" sz="1600" err="1"/>
                        <a:t>bins</a:t>
                      </a:r>
                      <a:endParaRPr lang="es-E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31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Validación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Usar </a:t>
                      </a:r>
                      <a:r>
                        <a:rPr lang="es-ES" sz="1600" err="1"/>
                        <a:t>req</a:t>
                      </a:r>
                      <a:r>
                        <a:rPr lang="es-ES" sz="1600" dirty="0"/>
                        <a:t>() y </a:t>
                      </a:r>
                      <a:r>
                        <a:rPr lang="es-ES" sz="1600" err="1"/>
                        <a:t>validate</a:t>
                      </a:r>
                      <a:r>
                        <a:rPr lang="es-ES" sz="1600" dirty="0"/>
                        <a:t>(</a:t>
                      </a:r>
                      <a:r>
                        <a:rPr lang="es-ES" sz="1600" err="1"/>
                        <a:t>need</a:t>
                      </a:r>
                      <a:r>
                        <a:rPr lang="es-ES" sz="1600" dirty="0"/>
                        <a:t>()) para evitar errores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89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Opcional extra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/>
                        <a:t>Mostrar media y desviación estándar bajo el gráfico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208116"/>
                  </a:ext>
                </a:extLst>
              </a:tr>
            </a:tbl>
          </a:graphicData>
        </a:graphic>
      </p:graphicFrame>
      <p:pic>
        <p:nvPicPr>
          <p:cNvPr id="4" name="Imagen 3" descr="consejos">
            <a:extLst>
              <a:ext uri="{FF2B5EF4-FFF2-40B4-BE49-F238E27FC236}">
                <a16:creationId xmlns:a16="http://schemas.microsoft.com/office/drawing/2014/main" id="{ED2F873E-A659-D8DB-BFF7-8B4DFE7CF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932" y="605451"/>
            <a:ext cx="1088198" cy="106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28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13A185-0F2F-58AB-16F9-B876FD71D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C24D71B-9137-1A5C-8B61-71E55EE0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C85A8F-FCE9-63AA-CDF9-C2198005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EC2D99-4FA0-CFE9-41D0-33B8A782A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23CD90-E2C7-095C-0090-E12B7866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>
                <a:ea typeface="Calibri"/>
                <a:cs typeface="Calibri"/>
              </a:rPr>
              <a:t>6. Conclusiones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604B6-72B3-2E43-A2E1-ECDEEDD45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A69D205-9FAB-987A-5400-A2386BED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35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9E4C18-21BF-1BBC-9582-4BE4DD45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9047CB3-8F98-4AC3-A340-C8352F54254A}"/>
              </a:ext>
            </a:extLst>
          </p:cNvPr>
          <p:cNvSpPr txBox="1"/>
          <p:nvPr/>
        </p:nvSpPr>
        <p:spPr>
          <a:xfrm>
            <a:off x="427653" y="2192694"/>
            <a:ext cx="7635550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>
              <a:lnSpc>
                <a:spcPts val="1569"/>
              </a:lnSpc>
            </a:pPr>
            <a:r>
              <a:rPr lang="es-ES" sz="2400" b="1" dirty="0">
                <a:latin typeface="Calibri"/>
                <a:ea typeface="Aptos"/>
                <a:cs typeface="Segoe UI"/>
              </a:rPr>
              <a:t>Resumen</a:t>
            </a:r>
          </a:p>
          <a:p>
            <a:pPr>
              <a:lnSpc>
                <a:spcPts val="1569"/>
              </a:lnSpc>
            </a:pPr>
            <a:endParaRPr lang="es-ES" sz="2400" dirty="0">
              <a:latin typeface="Calibri"/>
              <a:ea typeface="Segoe UI"/>
              <a:cs typeface="Segoe UI"/>
            </a:endParaRPr>
          </a:p>
          <a:p>
            <a:pPr rtl="0">
              <a:lnSpc>
                <a:spcPts val="1569"/>
              </a:lnSpc>
            </a:pPr>
            <a:r>
              <a:rPr lang="es-ES" sz="2400" dirty="0">
                <a:latin typeface="Calibri"/>
                <a:ea typeface="Segoe UI"/>
                <a:cs typeface="Segoe UI"/>
              </a:rPr>
              <a:t>UI: define qué ve el usuario.</a:t>
            </a:r>
            <a:r>
              <a:rPr sz="2400" dirty="0">
                <a:latin typeface="Calibri"/>
                <a:ea typeface="Aptos"/>
                <a:cs typeface="Aptos"/>
              </a:rPr>
              <a:t> </a:t>
            </a:r>
          </a:p>
          <a:p>
            <a:pPr>
              <a:lnSpc>
                <a:spcPts val="1569"/>
              </a:lnSpc>
            </a:pPr>
            <a:endParaRPr lang="es-ES" sz="2400" dirty="0">
              <a:latin typeface="Calibri"/>
              <a:ea typeface="Segoe UI"/>
              <a:cs typeface="Segoe UI"/>
            </a:endParaRPr>
          </a:p>
          <a:p>
            <a:pPr rtl="0">
              <a:lnSpc>
                <a:spcPts val="1569"/>
              </a:lnSpc>
            </a:pPr>
            <a:r>
              <a:rPr lang="es-ES" sz="2400" dirty="0">
                <a:latin typeface="Calibri"/>
                <a:ea typeface="Segoe UI"/>
                <a:cs typeface="Segoe UI"/>
              </a:rPr>
              <a:t>Server: define qué hace la app.</a:t>
            </a:r>
            <a:r>
              <a:rPr sz="2400" dirty="0">
                <a:latin typeface="Calibri"/>
                <a:ea typeface="Aptos"/>
                <a:cs typeface="Aptos"/>
              </a:rPr>
              <a:t> </a:t>
            </a:r>
          </a:p>
          <a:p>
            <a:pPr>
              <a:lnSpc>
                <a:spcPts val="1569"/>
              </a:lnSpc>
            </a:pPr>
            <a:endParaRPr lang="es-ES" sz="2400" dirty="0">
              <a:latin typeface="Calibri"/>
              <a:ea typeface="Segoe UI"/>
              <a:cs typeface="Segoe UI"/>
            </a:endParaRPr>
          </a:p>
          <a:p>
            <a:pPr>
              <a:lnSpc>
                <a:spcPts val="1569"/>
              </a:lnSpc>
            </a:pPr>
            <a:endParaRPr lang="es-ES" sz="2400" dirty="0">
              <a:latin typeface="Calibri"/>
              <a:ea typeface="Segoe UI"/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s-ES" sz="2400" dirty="0">
                <a:latin typeface="Calibri"/>
                <a:ea typeface="Segoe UI"/>
                <a:cs typeface="Segoe UI"/>
              </a:rPr>
              <a:t>Reactividad: </a:t>
            </a:r>
            <a:r>
              <a:rPr lang="es-ES" sz="2400" dirty="0" err="1">
                <a:latin typeface="Calibri"/>
                <a:ea typeface="Segoe UI"/>
                <a:cs typeface="Segoe UI"/>
              </a:rPr>
              <a:t>Shiny</a:t>
            </a:r>
            <a:r>
              <a:rPr lang="es-ES" sz="2400" dirty="0">
                <a:latin typeface="Calibri"/>
                <a:ea typeface="Segoe UI"/>
                <a:cs typeface="Segoe UI"/>
              </a:rPr>
              <a:t> recalcula automáticamente lo necesario.</a:t>
            </a:r>
            <a:r>
              <a:rPr sz="2400" dirty="0">
                <a:latin typeface="Calibri"/>
                <a:ea typeface="Aptos"/>
                <a:cs typeface="Aptos"/>
              </a:rPr>
              <a:t> </a:t>
            </a:r>
            <a:endParaRPr>
              <a:ea typeface="Calibri"/>
              <a:cs typeface="Calibri"/>
            </a:endParaRPr>
          </a:p>
          <a:p>
            <a:pPr>
              <a:lnSpc>
                <a:spcPts val="1569"/>
              </a:lnSpc>
            </a:pPr>
            <a:endParaRPr lang="es-ES" sz="2400" dirty="0">
              <a:latin typeface="Segoe UI"/>
              <a:ea typeface="Calibri"/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s-ES" sz="2400" dirty="0" err="1">
                <a:latin typeface="Segoe UI"/>
                <a:ea typeface="Calibri"/>
                <a:cs typeface="Segoe UI"/>
              </a:rPr>
              <a:t>Req</a:t>
            </a:r>
            <a:r>
              <a:rPr lang="es-ES" sz="2400" dirty="0">
                <a:latin typeface="Calibri"/>
                <a:ea typeface="Segoe UI"/>
                <a:cs typeface="Segoe UI"/>
              </a:rPr>
              <a:t>() y </a:t>
            </a:r>
            <a:r>
              <a:rPr lang="es-ES" sz="2400" dirty="0" err="1">
                <a:latin typeface="Calibri"/>
                <a:ea typeface="Segoe UI"/>
                <a:cs typeface="Segoe UI"/>
              </a:rPr>
              <a:t>validate</a:t>
            </a:r>
            <a:r>
              <a:rPr lang="es-ES" sz="2400" dirty="0">
                <a:latin typeface="Calibri"/>
                <a:ea typeface="Segoe UI"/>
                <a:cs typeface="Segoe UI"/>
              </a:rPr>
              <a:t>() protegen de errores.</a:t>
            </a:r>
            <a:r>
              <a:rPr sz="2400" dirty="0">
                <a:latin typeface="Calibri"/>
                <a:ea typeface="Aptos"/>
                <a:cs typeface="Aptos"/>
              </a:rPr>
              <a:t> </a:t>
            </a:r>
            <a:endParaRPr lang="es-ES">
              <a:ea typeface="Calibri"/>
              <a:cs typeface="Calibri"/>
            </a:endParaRPr>
          </a:p>
          <a:p>
            <a:pPr>
              <a:lnSpc>
                <a:spcPts val="1569"/>
              </a:lnSpc>
            </a:pPr>
            <a:endParaRPr lang="es-ES" sz="2400" dirty="0">
              <a:latin typeface="Calibri"/>
              <a:ea typeface="Segoe UI"/>
              <a:cs typeface="Segoe UI"/>
            </a:endParaRPr>
          </a:p>
          <a:p>
            <a:pPr>
              <a:lnSpc>
                <a:spcPts val="1569"/>
              </a:lnSpc>
            </a:pPr>
            <a:endParaRPr lang="es-ES" sz="2400" dirty="0">
              <a:latin typeface="Calibri"/>
              <a:ea typeface="Segoe UI"/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s-ES" sz="2400" dirty="0" err="1">
                <a:latin typeface="Calibri"/>
                <a:ea typeface="Segoe UI"/>
                <a:cs typeface="Segoe UI"/>
              </a:rPr>
              <a:t>Theme</a:t>
            </a:r>
            <a:r>
              <a:rPr lang="es-ES" sz="2400" dirty="0">
                <a:latin typeface="Calibri"/>
                <a:ea typeface="Segoe UI"/>
                <a:cs typeface="Segoe UI"/>
              </a:rPr>
              <a:t> + </a:t>
            </a:r>
            <a:r>
              <a:rPr lang="es-ES" sz="2400" dirty="0" err="1">
                <a:latin typeface="Calibri"/>
                <a:ea typeface="Segoe UI"/>
                <a:cs typeface="Segoe UI"/>
              </a:rPr>
              <a:t>bslib</a:t>
            </a:r>
            <a:r>
              <a:rPr lang="es-ES" sz="2400" dirty="0">
                <a:latin typeface="Calibri"/>
                <a:ea typeface="Segoe UI"/>
                <a:cs typeface="Segoe UI"/>
              </a:rPr>
              <a:t> mejora el diseño.</a:t>
            </a:r>
            <a:r>
              <a:rPr sz="2400" dirty="0">
                <a:latin typeface="Calibri"/>
                <a:ea typeface="Aptos"/>
                <a:cs typeface="Aptos"/>
              </a:rPr>
              <a:t> </a:t>
            </a:r>
            <a:endParaRPr/>
          </a:p>
          <a:p>
            <a:pPr>
              <a:lnSpc>
                <a:spcPts val="1569"/>
              </a:lnSpc>
            </a:pPr>
            <a:endParaRPr lang="es-ES" sz="2400" dirty="0">
              <a:latin typeface="Calibri"/>
              <a:ea typeface="Segoe UI"/>
              <a:cs typeface="Segoe UI"/>
            </a:endParaRPr>
          </a:p>
          <a:p>
            <a:pPr>
              <a:lnSpc>
                <a:spcPts val="1569"/>
              </a:lnSpc>
            </a:pPr>
            <a:r>
              <a:rPr lang="es-ES" sz="2400" dirty="0" err="1">
                <a:latin typeface="Calibri"/>
                <a:ea typeface="Segoe UI"/>
                <a:cs typeface="Segoe UI"/>
              </a:rPr>
              <a:t>Shiny</a:t>
            </a:r>
            <a:r>
              <a:rPr lang="es-ES" sz="2400" dirty="0">
                <a:latin typeface="Calibri"/>
                <a:ea typeface="Segoe UI"/>
                <a:cs typeface="Segoe UI"/>
              </a:rPr>
              <a:t> convierte análisis en experiencias.</a:t>
            </a:r>
            <a:r>
              <a:rPr sz="2400" dirty="0">
                <a:latin typeface="Calibri"/>
                <a:ea typeface="Aptos"/>
                <a:cs typeface="Aptos"/>
              </a:rPr>
              <a:t> </a:t>
            </a:r>
            <a:endParaRPr/>
          </a:p>
          <a:p>
            <a:pPr algn="ctr"/>
            <a:endParaRPr lang="es-ES"/>
          </a:p>
        </p:txBody>
      </p:sp>
      <p:pic>
        <p:nvPicPr>
          <p:cNvPr id="6" name="Imagen 5" descr="lista">
            <a:extLst>
              <a:ext uri="{FF2B5EF4-FFF2-40B4-BE49-F238E27FC236}">
                <a16:creationId xmlns:a16="http://schemas.microsoft.com/office/drawing/2014/main" id="{4CA77F47-586F-7095-3493-6C1B2C2A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870" y="4350881"/>
            <a:ext cx="1111708" cy="11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0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4E83FD-17F2-EE1D-59E7-7E165E036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83EAF80-0945-A9E8-9E9B-0F24BD848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B72F91-FF89-4013-EF5C-8C8EF6664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2FA974-1D90-5B9D-2F9D-8B34BE6AC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AFC68F-16C9-CD0F-BE49-441C9974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>
                <a:ea typeface="Calibri"/>
                <a:cs typeface="Calibri"/>
              </a:rPr>
              <a:t>1.1. Qué es Shiny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90001E-E90E-A60F-07F2-B6C56AFC5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44FF60F-D501-7019-8466-DC50466FF58B}"/>
              </a:ext>
            </a:extLst>
          </p:cNvPr>
          <p:cNvSpPr txBox="1"/>
          <p:nvPr/>
        </p:nvSpPr>
        <p:spPr>
          <a:xfrm>
            <a:off x="843995" y="2281086"/>
            <a:ext cx="5951798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>
                <a:ea typeface="+mn-lt"/>
                <a:cs typeface="+mn-lt"/>
              </a:rPr>
              <a:t>Shiny</a:t>
            </a:r>
            <a:r>
              <a:rPr lang="es-ES" dirty="0">
                <a:ea typeface="+mn-lt"/>
                <a:cs typeface="+mn-lt"/>
              </a:rPr>
              <a:t> es un </a:t>
            </a:r>
            <a:r>
              <a:rPr lang="es-ES" dirty="0" err="1">
                <a:ea typeface="+mn-lt"/>
                <a:cs typeface="+mn-lt"/>
              </a:rPr>
              <a:t>framework</a:t>
            </a:r>
            <a:r>
              <a:rPr lang="es-ES" dirty="0">
                <a:ea typeface="+mn-lt"/>
                <a:cs typeface="+mn-lt"/>
              </a:rPr>
              <a:t> de R que permite crear aplicaciones web interactivas sin necesidad de saber HTML, CSS o JavaScript. </a:t>
            </a:r>
            <a:endParaRPr lang="es-ES" dirty="0"/>
          </a:p>
          <a:p>
            <a:endParaRPr lang="es-E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Transforma análisis de datos en herramientas interactivas.</a:t>
            </a:r>
            <a:endParaRPr lang="es-E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Combina código R + interfaz visual.</a:t>
            </a:r>
            <a:endParaRPr lang="es-E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Permite explorar, visualizar y comunicar resultados en tiempo real.</a:t>
            </a:r>
            <a:endParaRPr lang="es-ES">
              <a:ea typeface="Calibri"/>
              <a:cs typeface="Calibri"/>
            </a:endParaRPr>
          </a:p>
          <a:p>
            <a:endParaRPr lang="es-ES" dirty="0">
              <a:ea typeface="+mn-lt"/>
              <a:cs typeface="+mn-lt"/>
            </a:endParaRPr>
          </a:p>
          <a:p>
            <a:endParaRPr lang="es-ES" dirty="0">
              <a:ea typeface="+mn-lt"/>
              <a:cs typeface="+mn-lt"/>
            </a:endParaRPr>
          </a:p>
          <a:p>
            <a:pPr algn="l"/>
            <a:r>
              <a:rPr lang="es-ES" dirty="0">
                <a:ea typeface="+mn-lt"/>
                <a:cs typeface="+mn-lt"/>
                <a:hlinkClick r:id="rId2"/>
              </a:rPr>
              <a:t>https://shiny.posit.co/</a:t>
            </a:r>
            <a:endParaRPr lang="es-ES">
              <a:ea typeface="+mn-lt"/>
              <a:cs typeface="+mn-lt"/>
            </a:endParaRPr>
          </a:p>
          <a:p>
            <a:endParaRPr lang="es-ES">
              <a:ea typeface="Calibri"/>
              <a:cs typeface="Calibri"/>
            </a:endParaRPr>
          </a:p>
          <a:p>
            <a:endParaRPr lang="es-ES">
              <a:ea typeface="Calibri"/>
              <a:cs typeface="Calibri"/>
            </a:endParaRPr>
          </a:p>
          <a:p>
            <a:endParaRPr lang="es-ES">
              <a:ea typeface="Calibri"/>
              <a:cs typeface="Calibri"/>
            </a:endParaRPr>
          </a:p>
          <a:p>
            <a:endParaRPr lang="es-ES">
              <a:ea typeface="Calibri"/>
              <a:cs typeface="Calibri"/>
            </a:endParaRPr>
          </a:p>
          <a:p>
            <a:endParaRPr lang="es-ES">
              <a:ea typeface="Calibri"/>
              <a:cs typeface="Calibri"/>
            </a:endParaRPr>
          </a:p>
          <a:p>
            <a:endParaRPr lang="es-ES">
              <a:ea typeface="Calibri"/>
              <a:cs typeface="Calibri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9039FFB-B35E-8AC9-BDBA-62334065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68366DE-0B73-6E90-9F7F-D13370F9F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pic>
        <p:nvPicPr>
          <p:cNvPr id="11" name="Marcador de contenido 10" descr="R) Shiny Days">
            <a:extLst>
              <a:ext uri="{FF2B5EF4-FFF2-40B4-BE49-F238E27FC236}">
                <a16:creationId xmlns:a16="http://schemas.microsoft.com/office/drawing/2014/main" id="{D330115E-7D5A-76A1-08C9-4EFF3485D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38372" y="3807629"/>
            <a:ext cx="3172811" cy="173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1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18EEBB-E817-B018-348D-A562E06A1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C165A-C591-5E23-C66E-652C206B0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9E1322-63B0-DD75-9FDE-189745698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FDE959-26DE-A86B-FCFF-C22C9BA00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611D02-D4BE-019E-D1A4-30EEA9C6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>
                <a:ea typeface="Calibri"/>
                <a:cs typeface="Calibri"/>
              </a:rPr>
              <a:t>1.2. Comparación otras funciones R</a:t>
            </a:r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637753-3179-17A3-56D7-36D0C1DCD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A49173-40CC-C05D-0E63-A110DB4D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E09240-8D1F-43A7-ABA6-0E4CD58BE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4478E54B-DC6D-87C2-91E4-1811E84BD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410169"/>
              </p:ext>
            </p:extLst>
          </p:nvPr>
        </p:nvGraphicFramePr>
        <p:xfrm>
          <a:off x="415887" y="2564176"/>
          <a:ext cx="8229600" cy="29565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09521639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59538861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8345646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72558190"/>
                    </a:ext>
                  </a:extLst>
                </a:gridCol>
              </a:tblGrid>
              <a:tr h="3766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000" b="1" err="1"/>
                        <a:t>Shiny</a:t>
                      </a:r>
                      <a:endParaRPr lang="es-E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000" b="1" err="1"/>
                        <a:t>Quarto</a:t>
                      </a:r>
                      <a:endParaRPr lang="es-E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000" b="1"/>
                        <a:t>R </a:t>
                      </a:r>
                      <a:r>
                        <a:rPr lang="es-ES" sz="2000" b="1" err="1"/>
                        <a:t>Markdown</a:t>
                      </a:r>
                      <a:endParaRPr lang="es-E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891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000" b="1"/>
                        <a:t>Objetivo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Apps interactivas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Documentos dinámicos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Informes estáticos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427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000" b="1"/>
                        <a:t>Ejecución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Requiere servidor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Se compila a HTML/PDF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Se compila a HTML/PDF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992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000" b="1"/>
                        <a:t>Interactividad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Alta interactividad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Media (si incluye </a:t>
                      </a:r>
                      <a:r>
                        <a:rPr lang="es-ES" err="1"/>
                        <a:t>Shiny</a:t>
                      </a:r>
                      <a:r>
                        <a:rPr lang="es-ES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Sin interactividad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609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000" b="1"/>
                        <a:t>Ideal para...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Explorar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Presentar resultados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/>
                        <a:t>Redactar informes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664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19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904931-9CA7-E31C-DC01-AD5394F2D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81C57A-D12D-F4D5-36A5-8CA878E5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4C1A40-6394-ED00-9851-5B662257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EDEB43-D9D5-98B6-6450-310FB5C11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D479E7-1FD4-B616-4993-ED86CC86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>
                <a:ea typeface="Calibri"/>
                <a:cs typeface="Calibri"/>
              </a:rPr>
              <a:t>1.3. Usos de </a:t>
            </a:r>
            <a:r>
              <a:rPr lang="es-ES" sz="3500" err="1">
                <a:ea typeface="Calibri"/>
                <a:cs typeface="Calibri"/>
              </a:rPr>
              <a:t>Shiny</a:t>
            </a:r>
            <a:endParaRPr lang="es-ES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216BDD-F68D-86B0-CDD9-C040568D3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FA844-6D50-41CF-56EA-E41D3C70C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800">
                <a:latin typeface="Calibri"/>
                <a:ea typeface="Calibri"/>
                <a:cs typeface="Arial"/>
              </a:rPr>
              <a:t>Exploradores de resultados de encuestas.</a:t>
            </a:r>
            <a:endParaRPr lang="es-ES">
              <a:ea typeface="Calibri"/>
              <a:cs typeface="Calibri"/>
            </a:endParaRPr>
          </a:p>
          <a:p>
            <a:r>
              <a:rPr lang="es-ES" sz="1800">
                <a:latin typeface="Calibri"/>
                <a:ea typeface="Calibri"/>
                <a:cs typeface="Arial"/>
              </a:rPr>
              <a:t>Herramientas de autoevaluación.</a:t>
            </a:r>
          </a:p>
          <a:p>
            <a:r>
              <a:rPr lang="es-ES" sz="1800">
                <a:latin typeface="Calibri"/>
                <a:ea typeface="Calibri"/>
                <a:cs typeface="Arial"/>
              </a:rPr>
              <a:t>Simuladores de experimentos o tareas cognitivas.</a:t>
            </a:r>
          </a:p>
          <a:p>
            <a:r>
              <a:rPr lang="es-ES" sz="1800">
                <a:latin typeface="Calibri"/>
                <a:ea typeface="Calibri"/>
                <a:cs typeface="Arial"/>
              </a:rPr>
              <a:t>Paneles de seguimiento de progreso de estudiantes o pacientes.</a:t>
            </a:r>
          </a:p>
          <a:p>
            <a:r>
              <a:rPr lang="es-ES" sz="1800">
                <a:latin typeface="Calibri"/>
                <a:ea typeface="Calibri"/>
                <a:cs typeface="Arial"/>
              </a:rPr>
              <a:t>Enseñar estadística interactiva- ajustar parámetros, observar en tiempo real los cambios en los modelos o las distribuciones.</a:t>
            </a:r>
          </a:p>
          <a:p>
            <a:endParaRPr lang="es-ES" sz="1800">
              <a:latin typeface="Calibri"/>
              <a:ea typeface="Calibri"/>
              <a:cs typeface="Arial"/>
            </a:endParaRPr>
          </a:p>
          <a:p>
            <a:pPr marL="0" indent="0">
              <a:buNone/>
            </a:pPr>
            <a:r>
              <a:rPr lang="es-ES" sz="1800" err="1">
                <a:latin typeface="Calibri"/>
                <a:ea typeface="Calibri"/>
                <a:cs typeface="Arial"/>
              </a:rPr>
              <a:t>Shiny</a:t>
            </a:r>
            <a:r>
              <a:rPr lang="es-ES" sz="1800">
                <a:latin typeface="Calibri"/>
                <a:ea typeface="Calibri"/>
                <a:cs typeface="Arial"/>
              </a:rPr>
              <a:t> </a:t>
            </a:r>
            <a:r>
              <a:rPr lang="es-ES" sz="1800" err="1">
                <a:latin typeface="Calibri"/>
                <a:ea typeface="Calibri"/>
                <a:cs typeface="Arial"/>
              </a:rPr>
              <a:t>gallery</a:t>
            </a:r>
            <a:endParaRPr lang="es-ES" sz="1800">
              <a:latin typeface="Calibri"/>
              <a:ea typeface="Calibri"/>
              <a:cs typeface="Arial"/>
            </a:endParaRPr>
          </a:p>
          <a:p>
            <a:pPr marL="0" indent="0">
              <a:buNone/>
            </a:pPr>
            <a:r>
              <a:rPr lang="es-ES" sz="1800">
                <a:latin typeface="Calibri"/>
                <a:ea typeface="+mn-lt"/>
                <a:cs typeface="+mn-lt"/>
              </a:rPr>
              <a:t>https://shiny.posit.co/r/gallery/</a:t>
            </a:r>
            <a:endParaRPr lang="es-ES" sz="1800">
              <a:latin typeface="Calibri"/>
              <a:cs typeface="Arial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7356E1-03E6-95C6-CAE3-2B5E8039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909803-0D0C-C480-5385-C9EDF704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pic>
        <p:nvPicPr>
          <p:cNvPr id="5" name="Imagen 4" descr="votación">
            <a:extLst>
              <a:ext uri="{FF2B5EF4-FFF2-40B4-BE49-F238E27FC236}">
                <a16:creationId xmlns:a16="http://schemas.microsoft.com/office/drawing/2014/main" id="{222AD34E-842C-22C7-DC66-2646F5B55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063" y="2483219"/>
            <a:ext cx="1008722" cy="10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2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0362D9-2D3A-908E-DF27-14106210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A4D93F-F55D-50D7-22B7-84E3E0735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6E5E93-60C5-2D0B-2329-68CE69F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5EFBBE-5FBB-D4C9-0014-02C7CF16F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BC083E-E650-9EDD-CC7E-81A27538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br>
              <a:rPr lang="es-ES" sz="3500" dirty="0">
                <a:ea typeface="Calibri"/>
                <a:cs typeface="Calibri"/>
              </a:rPr>
            </a:br>
            <a:r>
              <a:rPr lang="es-ES" sz="3500" dirty="0">
                <a:ea typeface="Calibri"/>
                <a:cs typeface="Calibri"/>
              </a:rPr>
              <a:t>2. Anatomía básica de </a:t>
            </a:r>
            <a:r>
              <a:rPr lang="es-ES" sz="3500" dirty="0" err="1">
                <a:ea typeface="Calibri"/>
                <a:cs typeface="Calibri"/>
              </a:rPr>
              <a:t>Shiny</a:t>
            </a:r>
            <a:endParaRPr lang="es-ES" sz="3500" dirty="0">
              <a:ea typeface="Calibri"/>
              <a:cs typeface="Calibri"/>
            </a:endParaRPr>
          </a:p>
          <a:p>
            <a:pPr algn="l"/>
            <a:endParaRPr lang="es-ES" sz="3500" dirty="0">
              <a:ea typeface="Calibri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5BBD45-CFE2-02AE-9143-17FFFC675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BA15AF44-81F8-32EF-5CA7-16BC725AD5CA}"/>
              </a:ext>
            </a:extLst>
          </p:cNvPr>
          <p:cNvSpPr txBox="1">
            <a:spLocks/>
          </p:cNvSpPr>
          <p:nvPr/>
        </p:nvSpPr>
        <p:spPr>
          <a:xfrm>
            <a:off x="519171" y="2398923"/>
            <a:ext cx="7623672" cy="3052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"/>
              </a:spcBef>
              <a:buNone/>
            </a:pPr>
            <a:r>
              <a:rPr lang="es-ES" dirty="0">
                <a:ea typeface="Calibri"/>
                <a:cs typeface="Calibri"/>
              </a:rPr>
              <a:t>2.1. Estructura mínima App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s-ES" dirty="0">
                <a:ea typeface="Calibri"/>
                <a:cs typeface="Calibri"/>
              </a:rPr>
              <a:t>2.2. IU componentes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s-ES" dirty="0">
                <a:ea typeface="Calibri"/>
                <a:cs typeface="Calibri"/>
              </a:rPr>
              <a:t>2.3. Server componentes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s-ES">
                <a:ea typeface="Calibri"/>
                <a:cs typeface="Calibri"/>
              </a:rPr>
              <a:t>2.4. Reactividad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s-ES" dirty="0">
                <a:ea typeface="Calibri"/>
                <a:cs typeface="Calibri"/>
              </a:rPr>
              <a:t>2.5. Aplicación Ejemplo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BA7026-AEC8-FC29-645F-5977FBE8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8C7232C-6701-9508-EDBC-A62B56F9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229A8E-3D33-F05C-571C-403D613CB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4FD1D9-522D-7A81-2C9B-2BFA70DFB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A006A-FA71-F11B-EB42-68B274A2C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87866A-285B-A37B-E0DD-60FF4165B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079358-CD57-D3F1-146A-B7A99460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>
                <a:ea typeface="Calibri"/>
                <a:cs typeface="Calibri"/>
              </a:rPr>
              <a:t>2.1. Estructura mínima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FD937A-30E5-CA26-68BE-E8E14F132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4B41F4D-B992-70FB-A809-8CA0BA9E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FBA75E-3A70-DF84-F30B-CEE8FC33D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D58F5B7-8C18-2745-10DA-CB4B62D6FF4B}"/>
              </a:ext>
            </a:extLst>
          </p:cNvPr>
          <p:cNvSpPr txBox="1"/>
          <p:nvPr/>
        </p:nvSpPr>
        <p:spPr>
          <a:xfrm>
            <a:off x="206566" y="2210260"/>
            <a:ext cx="3566711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Shiny se </a:t>
            </a:r>
            <a:r>
              <a:rPr lang="en-US" sz="2000" err="1"/>
              <a:t>organiza</a:t>
            </a:r>
            <a:r>
              <a:rPr lang="en-US" sz="2000"/>
              <a:t> </a:t>
            </a:r>
            <a:r>
              <a:rPr lang="en-US" sz="2000" err="1"/>
              <a:t>en</a:t>
            </a:r>
            <a:r>
              <a:rPr lang="en-US" sz="2000"/>
              <a:t> </a:t>
            </a:r>
            <a:r>
              <a:rPr lang="en-US" sz="2000" b="1" err="1"/>
              <a:t>tres</a:t>
            </a:r>
            <a:r>
              <a:rPr lang="en-US" sz="2000" b="1"/>
              <a:t> </a:t>
            </a:r>
            <a:r>
              <a:rPr lang="en-US" sz="2000" b="1" err="1"/>
              <a:t>grandes</a:t>
            </a:r>
            <a:r>
              <a:rPr lang="en-US" sz="2000" b="1"/>
              <a:t> </a:t>
            </a:r>
            <a:r>
              <a:rPr lang="en-US" sz="2000" b="1" err="1"/>
              <a:t>bloques</a:t>
            </a:r>
            <a:r>
              <a:rPr lang="en-US" sz="2000"/>
              <a:t> </a:t>
            </a:r>
            <a:r>
              <a:rPr lang="en-US" sz="2000" err="1"/>
              <a:t>que</a:t>
            </a:r>
            <a:r>
              <a:rPr lang="en-US" sz="2000"/>
              <a:t> </a:t>
            </a:r>
            <a:r>
              <a:rPr lang="en-US" sz="2000" err="1"/>
              <a:t>definen</a:t>
            </a:r>
            <a:r>
              <a:rPr lang="en-US" sz="2000"/>
              <a:t> la </a:t>
            </a:r>
            <a:r>
              <a:rPr lang="en-US" sz="2000" err="1"/>
              <a:t>estructura</a:t>
            </a:r>
            <a:r>
              <a:rPr lang="en-US" sz="2000"/>
              <a:t> y </a:t>
            </a:r>
            <a:r>
              <a:rPr lang="en-US" sz="2000" err="1"/>
              <a:t>comportamiento</a:t>
            </a:r>
            <a:r>
              <a:rPr lang="en-US" sz="2000"/>
              <a:t> de </a:t>
            </a:r>
            <a:r>
              <a:rPr lang="en-US" sz="2000" err="1"/>
              <a:t>una</a:t>
            </a:r>
            <a:r>
              <a:rPr lang="en-US" sz="2000"/>
              <a:t> </a:t>
            </a:r>
            <a:r>
              <a:rPr lang="en-US" sz="2000" err="1"/>
              <a:t>aplicación</a:t>
            </a:r>
            <a:endParaRPr lang="en-US" sz="2000" err="1">
              <a:ea typeface="Calibri"/>
              <a:cs typeface="Calibri"/>
            </a:endParaRPr>
          </a:p>
          <a:p>
            <a:pPr algn="ctr"/>
            <a:endParaRPr lang="es-ES"/>
          </a:p>
        </p:txBody>
      </p:sp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9B006DB5-89B9-CC64-8D30-E01CA8D8C5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04999"/>
              </p:ext>
            </p:extLst>
          </p:nvPr>
        </p:nvGraphicFramePr>
        <p:xfrm>
          <a:off x="3890331" y="2447121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154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A9EEF9-9F73-8D1D-A449-12E65467F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9F6375-16A0-7C26-744E-79D928641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B47584-298D-17CF-4A35-2D1F1AB69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BD2950-948D-DA81-ABFE-839C7388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C83328-7E3F-E8A5-A194-613945A7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algn="l"/>
            <a:r>
              <a:rPr lang="es-ES" sz="3500">
                <a:ea typeface="Calibri"/>
                <a:cs typeface="Calibri"/>
              </a:rPr>
              <a:t>2.1. Estructura mínima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8046FC-6968-286B-D28C-69337212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F12D852-CB21-80C6-FF99-D8A60069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EA5276-A7BF-4E34-05F5-AE2AD3F54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08" y="5849932"/>
            <a:ext cx="1420126" cy="522703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FD50FF8-3AC7-3594-CB26-D798A1B32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95173"/>
              </p:ext>
            </p:extLst>
          </p:nvPr>
        </p:nvGraphicFramePr>
        <p:xfrm>
          <a:off x="133686" y="2605037"/>
          <a:ext cx="8881803" cy="28346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960601">
                  <a:extLst>
                    <a:ext uri="{9D8B030D-6E8A-4147-A177-3AD203B41FA5}">
                      <a16:colId xmlns:a16="http://schemas.microsoft.com/office/drawing/2014/main" val="323886504"/>
                    </a:ext>
                  </a:extLst>
                </a:gridCol>
                <a:gridCol w="2960601">
                  <a:extLst>
                    <a:ext uri="{9D8B030D-6E8A-4147-A177-3AD203B41FA5}">
                      <a16:colId xmlns:a16="http://schemas.microsoft.com/office/drawing/2014/main" val="3105740074"/>
                    </a:ext>
                  </a:extLst>
                </a:gridCol>
                <a:gridCol w="2960601">
                  <a:extLst>
                    <a:ext uri="{9D8B030D-6E8A-4147-A177-3AD203B41FA5}">
                      <a16:colId xmlns:a16="http://schemas.microsoft.com/office/drawing/2014/main" val="733385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b="1"/>
                        <a:t>Componente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b="1"/>
                        <a:t>Descripción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b="1"/>
                        <a:t>Ejemplo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670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b="1"/>
                        <a:t>UI (</a:t>
                      </a:r>
                      <a:r>
                        <a:rPr lang="es-ES" sz="1600" b="1" err="1"/>
                        <a:t>User</a:t>
                      </a:r>
                      <a:r>
                        <a:rPr lang="es-ES" sz="1600" b="1"/>
                        <a:t> Interface)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Define lo que ve el usuario: los controles, textos, gráficos y el diseño visual.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fluidPage</a:t>
                      </a:r>
                      <a:r>
                        <a:rPr lang="es-ES" sz="1600"/>
                        <a:t>(), </a:t>
                      </a:r>
                      <a:r>
                        <a:rPr lang="es-ES" sz="1600" err="1"/>
                        <a:t>sidebarLayout</a:t>
                      </a:r>
                      <a:r>
                        <a:rPr lang="es-ES" sz="1600"/>
                        <a:t>(), </a:t>
                      </a:r>
                      <a:r>
                        <a:rPr lang="es-ES" sz="1600" err="1"/>
                        <a:t>sliderInput</a:t>
                      </a:r>
                      <a:r>
                        <a:rPr lang="es-ES" sz="1600"/>
                        <a:t>(), </a:t>
                      </a:r>
                      <a:r>
                        <a:rPr lang="es-ES" sz="1600" err="1"/>
                        <a:t>plotOutput</a:t>
                      </a:r>
                      <a:r>
                        <a:rPr lang="es-ES" sz="160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489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b="1"/>
                        <a:t>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Contiene la lógica reactiva: qué cálculos se hacen, cómo se procesan los inputs y qué se muestra como output.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output$plot</a:t>
                      </a:r>
                      <a:r>
                        <a:rPr lang="es-ES" sz="1600"/>
                        <a:t> &lt;- </a:t>
                      </a:r>
                      <a:r>
                        <a:rPr lang="es-ES" sz="1600" err="1"/>
                        <a:t>renderPlot</a:t>
                      </a:r>
                      <a:r>
                        <a:rPr lang="es-ES" sz="1600"/>
                        <a:t>({...})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252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b="1"/>
                        <a:t>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/>
                        <a:t>Une la UI y el Server y ejecuta la aplicación.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err="1"/>
                        <a:t>shinyApp</a:t>
                      </a:r>
                      <a:r>
                        <a:rPr lang="es-ES" sz="1600"/>
                        <a:t>(</a:t>
                      </a:r>
                      <a:r>
                        <a:rPr lang="es-ES" sz="1600" err="1"/>
                        <a:t>ui</a:t>
                      </a:r>
                      <a:r>
                        <a:rPr lang="es-ES" sz="1600"/>
                        <a:t>, server)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67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4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(4:3)</PresentationFormat>
  <Slides>35</Slides>
  <Notes>11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Office Theme</vt:lpstr>
      <vt:lpstr>Introducción al análisis de datos interactivos con Shiny </vt:lpstr>
      <vt:lpstr>Índice</vt:lpstr>
      <vt:lpstr>Qué es Shiny</vt:lpstr>
      <vt:lpstr>1.1. Qué es Shiny</vt:lpstr>
      <vt:lpstr>1.2. Comparación otras funciones R</vt:lpstr>
      <vt:lpstr>1.3. Usos de Shiny</vt:lpstr>
      <vt:lpstr> 2. Anatomía básica de Shiny </vt:lpstr>
      <vt:lpstr>2.1. Estructura mínima App</vt:lpstr>
      <vt:lpstr>2.1. Estructura mínima App</vt:lpstr>
      <vt:lpstr>2.2. UI Componentes</vt:lpstr>
      <vt:lpstr>2.2. UI Componentes</vt:lpstr>
      <vt:lpstr>2.3. Server Componentes</vt:lpstr>
      <vt:lpstr>2.4. Reactividad</vt:lpstr>
      <vt:lpstr>2.4.  Reactividad: req() y validate()</vt:lpstr>
      <vt:lpstr>2.4.  Reactividad: req() y validate()</vt:lpstr>
      <vt:lpstr>2.5. Aplicación Ejemplo </vt:lpstr>
      <vt:lpstr>2.5. Aplicación Ejemplo  </vt:lpstr>
      <vt:lpstr>2.5. Resumen Aplicación Ejemplo</vt:lpstr>
      <vt:lpstr>3. Construir una app básica</vt:lpstr>
      <vt:lpstr>3. Construir una app básica</vt:lpstr>
      <vt:lpstr>3.1. Carga de datos</vt:lpstr>
      <vt:lpstr>3.1. Carga de datos</vt:lpstr>
      <vt:lpstr>3.1. Carga de datos</vt:lpstr>
      <vt:lpstr>3.2. Interfaz</vt:lpstr>
      <vt:lpstr>3.2. Interfaz</vt:lpstr>
      <vt:lpstr>3.3. Server</vt:lpstr>
      <vt:lpstr>3.4. Análisis con test estadísticos</vt:lpstr>
      <vt:lpstr>4. Mejorar la apariencia visual</vt:lpstr>
      <vt:lpstr>4.1. Theme</vt:lpstr>
      <vt:lpstr>4.2. UI</vt:lpstr>
      <vt:lpstr>4.3. Server</vt:lpstr>
      <vt:lpstr>4.3. Server</vt:lpstr>
      <vt:lpstr>5. Ejercicio final</vt:lpstr>
      <vt:lpstr>5.1 Consejos App final</vt:lpstr>
      <vt:lpstr>6. 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405</cp:revision>
  <dcterms:created xsi:type="dcterms:W3CDTF">2013-01-27T09:14:16Z</dcterms:created>
  <dcterms:modified xsi:type="dcterms:W3CDTF">2025-10-29T10:21:57Z</dcterms:modified>
  <cp:category/>
</cp:coreProperties>
</file>