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4"/>
  </p:sldMasterIdLst>
  <p:notesMasterIdLst>
    <p:notesMasterId r:id="rId68"/>
  </p:notesMasterIdLst>
  <p:sldIdLst>
    <p:sldId id="256" r:id="rId5"/>
    <p:sldId id="257" r:id="rId6"/>
    <p:sldId id="269" r:id="rId7"/>
    <p:sldId id="258" r:id="rId8"/>
    <p:sldId id="259" r:id="rId9"/>
    <p:sldId id="260" r:id="rId10"/>
    <p:sldId id="262" r:id="rId11"/>
    <p:sldId id="263" r:id="rId12"/>
    <p:sldId id="264" r:id="rId13"/>
    <p:sldId id="265" r:id="rId14"/>
    <p:sldId id="266" r:id="rId15"/>
    <p:sldId id="267" r:id="rId16"/>
    <p:sldId id="268" r:id="rId17"/>
    <p:sldId id="270" r:id="rId18"/>
    <p:sldId id="271" r:id="rId19"/>
    <p:sldId id="272" r:id="rId20"/>
    <p:sldId id="273" r:id="rId21"/>
    <p:sldId id="276" r:id="rId22"/>
    <p:sldId id="277" r:id="rId23"/>
    <p:sldId id="278" r:id="rId24"/>
    <p:sldId id="279" r:id="rId25"/>
    <p:sldId id="281" r:id="rId26"/>
    <p:sldId id="280" r:id="rId27"/>
    <p:sldId id="282" r:id="rId28"/>
    <p:sldId id="283" r:id="rId29"/>
    <p:sldId id="284" r:id="rId30"/>
    <p:sldId id="285" r:id="rId31"/>
    <p:sldId id="286" r:id="rId32"/>
    <p:sldId id="288" r:id="rId33"/>
    <p:sldId id="289" r:id="rId34"/>
    <p:sldId id="290" r:id="rId35"/>
    <p:sldId id="293" r:id="rId36"/>
    <p:sldId id="291" r:id="rId37"/>
    <p:sldId id="292" r:id="rId38"/>
    <p:sldId id="294" r:id="rId39"/>
    <p:sldId id="296" r:id="rId40"/>
    <p:sldId id="304" r:id="rId41"/>
    <p:sldId id="301" r:id="rId42"/>
    <p:sldId id="298" r:id="rId43"/>
    <p:sldId id="303" r:id="rId44"/>
    <p:sldId id="314" r:id="rId45"/>
    <p:sldId id="319" r:id="rId46"/>
    <p:sldId id="320" r:id="rId47"/>
    <p:sldId id="305" r:id="rId48"/>
    <p:sldId id="302" r:id="rId49"/>
    <p:sldId id="300" r:id="rId50"/>
    <p:sldId id="299" r:id="rId51"/>
    <p:sldId id="322" r:id="rId52"/>
    <p:sldId id="323" r:id="rId53"/>
    <p:sldId id="324" r:id="rId54"/>
    <p:sldId id="328" r:id="rId55"/>
    <p:sldId id="326" r:id="rId56"/>
    <p:sldId id="307" r:id="rId57"/>
    <p:sldId id="309" r:id="rId58"/>
    <p:sldId id="308" r:id="rId59"/>
    <p:sldId id="313" r:id="rId60"/>
    <p:sldId id="312" r:id="rId61"/>
    <p:sldId id="311" r:id="rId62"/>
    <p:sldId id="310" r:id="rId63"/>
    <p:sldId id="325" r:id="rId64"/>
    <p:sldId id="327" r:id="rId65"/>
    <p:sldId id="329" r:id="rId66"/>
    <p:sldId id="33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D25A55-CB66-411E-9359-03D2772175C5}">
          <p14:sldIdLst>
            <p14:sldId id="256"/>
            <p14:sldId id="257"/>
          </p14:sldIdLst>
        </p14:section>
        <p14:section name="Selecting Methodologies" id="{69676EBE-0DBB-48E2-96EF-22787FD62B0F}">
          <p14:sldIdLst>
            <p14:sldId id="269"/>
            <p14:sldId id="258"/>
            <p14:sldId id="259"/>
            <p14:sldId id="260"/>
            <p14:sldId id="262"/>
            <p14:sldId id="263"/>
            <p14:sldId id="264"/>
            <p14:sldId id="265"/>
            <p14:sldId id="266"/>
            <p14:sldId id="267"/>
            <p14:sldId id="268"/>
            <p14:sldId id="270"/>
          </p14:sldIdLst>
        </p14:section>
        <p14:section name="Selecting Problem &amp; Our Vision" id="{53F4C393-B278-4A0F-AD50-38DACA7FBB7E}">
          <p14:sldIdLst>
            <p14:sldId id="271"/>
            <p14:sldId id="272"/>
            <p14:sldId id="273"/>
            <p14:sldId id="276"/>
            <p14:sldId id="277"/>
            <p14:sldId id="278"/>
            <p14:sldId id="279"/>
            <p14:sldId id="281"/>
            <p14:sldId id="280"/>
            <p14:sldId id="282"/>
            <p14:sldId id="283"/>
            <p14:sldId id="284"/>
            <p14:sldId id="285"/>
            <p14:sldId id="286"/>
            <p14:sldId id="288"/>
            <p14:sldId id="289"/>
            <p14:sldId id="290"/>
            <p14:sldId id="293"/>
            <p14:sldId id="291"/>
            <p14:sldId id="292"/>
            <p14:sldId id="294"/>
            <p14:sldId id="296"/>
            <p14:sldId id="304"/>
            <p14:sldId id="301"/>
            <p14:sldId id="298"/>
            <p14:sldId id="303"/>
            <p14:sldId id="314"/>
            <p14:sldId id="319"/>
            <p14:sldId id="320"/>
            <p14:sldId id="305"/>
            <p14:sldId id="302"/>
            <p14:sldId id="300"/>
            <p14:sldId id="299"/>
            <p14:sldId id="322"/>
            <p14:sldId id="323"/>
            <p14:sldId id="324"/>
            <p14:sldId id="328"/>
            <p14:sldId id="326"/>
            <p14:sldId id="307"/>
            <p14:sldId id="309"/>
            <p14:sldId id="308"/>
            <p14:sldId id="313"/>
            <p14:sldId id="312"/>
            <p14:sldId id="311"/>
            <p14:sldId id="310"/>
            <p14:sldId id="325"/>
            <p14:sldId id="327"/>
            <p14:sldId id="329"/>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07A2C-6F38-4B2F-89E4-7A0457A69DCB}" v="1215" dt="2025-06-22T11:05:17.310"/>
    <p1510:client id="{5DC4012C-BFD4-89AE-453D-17FFCB074BF8}" v="80" dt="2025-06-22T05:34:04.736"/>
    <p1510:client id="{7BAF11AC-10E2-7F8B-0005-2C00BB9D5C8E}" v="51" dt="2025-06-22T05:15:58.0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4" d="100"/>
          <a:sy n="84" d="100"/>
        </p:scale>
        <p:origin x="494"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45BCF-DFFC-4A0C-9ECE-D8359B1E17A3}" type="datetimeFigureOut">
              <a:rPr lang="en-US" smtClean="0"/>
              <a:t>6/29/2025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586D52-ADBA-4948-A923-80A571CBCCAD}" type="slidenum">
              <a:rPr lang="en-US" smtClean="0"/>
              <a:t>‹#›</a:t>
            </a:fld>
            <a:endParaRPr lang="en-US"/>
          </a:p>
        </p:txBody>
      </p:sp>
    </p:spTree>
    <p:extLst>
      <p:ext uri="{BB962C8B-B14F-4D97-AF65-F5344CB8AC3E}">
        <p14:creationId xmlns:p14="http://schemas.microsoft.com/office/powerpoint/2010/main" val="801120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586D52-ADBA-4948-A923-80A571CBCCAD}" type="slidenum">
              <a:rPr lang="en-US" smtClean="0"/>
              <a:t>1</a:t>
            </a:fld>
            <a:endParaRPr lang="en-US"/>
          </a:p>
        </p:txBody>
      </p:sp>
    </p:spTree>
    <p:extLst>
      <p:ext uri="{BB962C8B-B14F-4D97-AF65-F5344CB8AC3E}">
        <p14:creationId xmlns:p14="http://schemas.microsoft.com/office/powerpoint/2010/main" val="4291224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A8E59-77EC-215B-1738-C5779D568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051BEB-23F0-DCB1-F913-4D0F3FDEE9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C82D1-3BA1-F68F-A5EC-AE62BAAD88BA}"/>
              </a:ext>
            </a:extLst>
          </p:cNvPr>
          <p:cNvSpPr>
            <a:spLocks noGrp="1"/>
          </p:cNvSpPr>
          <p:nvPr>
            <p:ph type="body" idx="1"/>
          </p:nvPr>
        </p:nvSpPr>
        <p:spPr/>
        <p:txBody>
          <a:bodyPr/>
          <a:lstStyle/>
          <a:p>
            <a:r>
              <a:rPr lang="en-US" sz="1200" kern="1200">
                <a:solidFill>
                  <a:schemeClr val="tx1"/>
                </a:solidFill>
                <a:effectLst/>
                <a:latin typeface="+mn-lt"/>
                <a:ea typeface="+mn-ea"/>
                <a:cs typeface="+mn-cs"/>
              </a:rPr>
              <a:t>Extracting Themes from (Product vision, Personas &amp; Scenarios, Prompt)</a:t>
            </a:r>
            <a:endParaRPr lang="en-US"/>
          </a:p>
        </p:txBody>
      </p:sp>
      <p:sp>
        <p:nvSpPr>
          <p:cNvPr id="4" name="Slide Number Placeholder 3">
            <a:extLst>
              <a:ext uri="{FF2B5EF4-FFF2-40B4-BE49-F238E27FC236}">
                <a16:creationId xmlns:a16="http://schemas.microsoft.com/office/drawing/2014/main" id="{E848226A-E8AC-08FB-BD07-A41E87652481}"/>
              </a:ext>
            </a:extLst>
          </p:cNvPr>
          <p:cNvSpPr>
            <a:spLocks noGrp="1"/>
          </p:cNvSpPr>
          <p:nvPr>
            <p:ph type="sldNum" sz="quarter" idx="5"/>
          </p:nvPr>
        </p:nvSpPr>
        <p:spPr/>
        <p:txBody>
          <a:bodyPr/>
          <a:lstStyle/>
          <a:p>
            <a:fld id="{D1586D52-ADBA-4948-A923-80A571CBCCAD}" type="slidenum">
              <a:rPr lang="en-US" smtClean="0"/>
              <a:t>36</a:t>
            </a:fld>
            <a:endParaRPr lang="en-US"/>
          </a:p>
        </p:txBody>
      </p:sp>
    </p:spTree>
    <p:extLst>
      <p:ext uri="{BB962C8B-B14F-4D97-AF65-F5344CB8AC3E}">
        <p14:creationId xmlns:p14="http://schemas.microsoft.com/office/powerpoint/2010/main" val="253772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5C2E9-A4E9-C4E7-AD4E-F949C07A7D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9A5572-59DD-B1C7-FF66-F8F4984CC2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EB573-8B71-014F-6E84-799234445C42}"/>
              </a:ext>
            </a:extLst>
          </p:cNvPr>
          <p:cNvSpPr>
            <a:spLocks noGrp="1"/>
          </p:cNvSpPr>
          <p:nvPr>
            <p:ph type="body" idx="1"/>
          </p:nvPr>
        </p:nvSpPr>
        <p:spPr/>
        <p:txBody>
          <a:bodyPr/>
          <a:lstStyle/>
          <a:p>
            <a:r>
              <a:rPr lang="en-US" sz="1200" kern="1200">
                <a:solidFill>
                  <a:schemeClr val="tx1"/>
                </a:solidFill>
                <a:effectLst/>
                <a:latin typeface="+mn-lt"/>
                <a:ea typeface="+mn-ea"/>
                <a:cs typeface="+mn-cs"/>
              </a:rPr>
              <a:t>Extracting Themes from (Product vision, Personas &amp; Scenarios, Prompt)</a:t>
            </a:r>
            <a:endParaRPr lang="en-US"/>
          </a:p>
        </p:txBody>
      </p:sp>
      <p:sp>
        <p:nvSpPr>
          <p:cNvPr id="4" name="Slide Number Placeholder 3">
            <a:extLst>
              <a:ext uri="{FF2B5EF4-FFF2-40B4-BE49-F238E27FC236}">
                <a16:creationId xmlns:a16="http://schemas.microsoft.com/office/drawing/2014/main" id="{FAF0A5F3-3606-BDA6-65C2-B279E642AF54}"/>
              </a:ext>
            </a:extLst>
          </p:cNvPr>
          <p:cNvSpPr>
            <a:spLocks noGrp="1"/>
          </p:cNvSpPr>
          <p:nvPr>
            <p:ph type="sldNum" sz="quarter" idx="5"/>
          </p:nvPr>
        </p:nvSpPr>
        <p:spPr/>
        <p:txBody>
          <a:bodyPr/>
          <a:lstStyle/>
          <a:p>
            <a:fld id="{D1586D52-ADBA-4948-A923-80A571CBCCAD}" type="slidenum">
              <a:rPr lang="en-US" smtClean="0"/>
              <a:t>37</a:t>
            </a:fld>
            <a:endParaRPr lang="en-US"/>
          </a:p>
        </p:txBody>
      </p:sp>
    </p:spTree>
    <p:extLst>
      <p:ext uri="{BB962C8B-B14F-4D97-AF65-F5344CB8AC3E}">
        <p14:creationId xmlns:p14="http://schemas.microsoft.com/office/powerpoint/2010/main" val="1346722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2C79C-17DE-F589-CF0E-D75DAB5DF6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0EBEF-4B73-B187-E305-E685686AB3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56C97A-E1FE-3E7E-32F6-1DC7AB2BF1F7}"/>
              </a:ext>
            </a:extLst>
          </p:cNvPr>
          <p:cNvSpPr>
            <a:spLocks noGrp="1"/>
          </p:cNvSpPr>
          <p:nvPr>
            <p:ph type="body" idx="1"/>
          </p:nvPr>
        </p:nvSpPr>
        <p:spPr/>
        <p:txBody>
          <a:bodyPr/>
          <a:lstStyle/>
          <a:p>
            <a:r>
              <a:rPr lang="en-US" sz="1200" kern="1200">
                <a:solidFill>
                  <a:schemeClr val="tx1"/>
                </a:solidFill>
                <a:effectLst/>
                <a:latin typeface="+mn-lt"/>
                <a:ea typeface="+mn-ea"/>
                <a:cs typeface="+mn-cs"/>
              </a:rPr>
              <a:t>Extracting Themes from (Product vision, Personas &amp; Scenarios, Prompt)</a:t>
            </a:r>
            <a:endParaRPr lang="en-US"/>
          </a:p>
        </p:txBody>
      </p:sp>
      <p:sp>
        <p:nvSpPr>
          <p:cNvPr id="4" name="Slide Number Placeholder 3">
            <a:extLst>
              <a:ext uri="{FF2B5EF4-FFF2-40B4-BE49-F238E27FC236}">
                <a16:creationId xmlns:a16="http://schemas.microsoft.com/office/drawing/2014/main" id="{F4F68EB2-5617-C12F-BB67-F3BEBC6178DF}"/>
              </a:ext>
            </a:extLst>
          </p:cNvPr>
          <p:cNvSpPr>
            <a:spLocks noGrp="1"/>
          </p:cNvSpPr>
          <p:nvPr>
            <p:ph type="sldNum" sz="quarter" idx="5"/>
          </p:nvPr>
        </p:nvSpPr>
        <p:spPr/>
        <p:txBody>
          <a:bodyPr/>
          <a:lstStyle/>
          <a:p>
            <a:fld id="{D1586D52-ADBA-4948-A923-80A571CBCCAD}" type="slidenum">
              <a:rPr lang="en-US" smtClean="0"/>
              <a:t>38</a:t>
            </a:fld>
            <a:endParaRPr lang="en-US"/>
          </a:p>
        </p:txBody>
      </p:sp>
    </p:spTree>
    <p:extLst>
      <p:ext uri="{BB962C8B-B14F-4D97-AF65-F5344CB8AC3E}">
        <p14:creationId xmlns:p14="http://schemas.microsoft.com/office/powerpoint/2010/main" val="1605321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 Engineering </a:t>
            </a:r>
          </a:p>
        </p:txBody>
      </p:sp>
      <p:sp>
        <p:nvSpPr>
          <p:cNvPr id="4" name="Slide Number Placeholder 3"/>
          <p:cNvSpPr>
            <a:spLocks noGrp="1"/>
          </p:cNvSpPr>
          <p:nvPr>
            <p:ph type="sldNum" sz="quarter" idx="5"/>
          </p:nvPr>
        </p:nvSpPr>
        <p:spPr/>
        <p:txBody>
          <a:bodyPr/>
          <a:lstStyle/>
          <a:p>
            <a:fld id="{D1586D52-ADBA-4948-A923-80A571CBCCAD}" type="slidenum">
              <a:rPr lang="en-US" smtClean="0"/>
              <a:t>44</a:t>
            </a:fld>
            <a:endParaRPr lang="en-US"/>
          </a:p>
        </p:txBody>
      </p:sp>
    </p:spTree>
    <p:extLst>
      <p:ext uri="{BB962C8B-B14F-4D97-AF65-F5344CB8AC3E}">
        <p14:creationId xmlns:p14="http://schemas.microsoft.com/office/powerpoint/2010/main" val="166117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SA" sz="1200" kern="1200">
                <a:solidFill>
                  <a:schemeClr val="tx1"/>
                </a:solidFill>
                <a:effectLst/>
                <a:latin typeface="+mn-lt"/>
                <a:ea typeface="+mn-ea"/>
                <a:cs typeface="+mn-cs"/>
              </a:rPr>
              <a:t>طبعا وعشان احنا بنتبع اجايل ميند سيت ف اهم حاجه عندنا ان احنا نكون بنقدم فاليو للعميل فعلا ف عشان كدا لازم نمشي ب</a:t>
            </a:r>
            <a:r>
              <a:rPr lang="ar-EG" sz="1200" kern="1200">
                <a:solidFill>
                  <a:schemeClr val="tx1"/>
                </a:solidFill>
                <a:effectLst/>
                <a:latin typeface="+mn-lt"/>
                <a:ea typeface="+mn-ea"/>
                <a:cs typeface="+mn-cs"/>
              </a:rPr>
              <a:t>خطوات الديزين ثينكينج عشان نوصل اليوزر لاحسن اكسبرينس ممكنه</a:t>
            </a:r>
            <a:endParaRPr lang="en-US" sz="1800" kern="1200">
              <a:solidFill>
                <a:schemeClr val="tx1"/>
              </a:solidFill>
              <a:effectLst/>
              <a:latin typeface="+mn-lt"/>
              <a:ea typeface="+mn-ea"/>
              <a:cs typeface="+mn-cs"/>
            </a:endParaRPr>
          </a:p>
          <a:p>
            <a:pPr lvl="3" rtl="1"/>
            <a:r>
              <a:rPr lang="ar-EG" sz="1200" kern="1200">
                <a:solidFill>
                  <a:schemeClr val="tx1"/>
                </a:solidFill>
                <a:effectLst/>
                <a:latin typeface="+mn-lt"/>
                <a:ea typeface="+mn-ea"/>
                <a:cs typeface="+mn-cs"/>
              </a:rPr>
              <a:t>اول حاجه فيها أي هي ايمبثايز ال احنا نحس باليوزر أي الحاجات ال بتضايقه عشان نشيلها، واي الفرص ال ممكن تزود من ارضاءه</a:t>
            </a:r>
            <a:endParaRPr lang="en-US" sz="1800" kern="1200">
              <a:solidFill>
                <a:schemeClr val="tx1"/>
              </a:solidFill>
              <a:effectLst/>
              <a:latin typeface="+mn-lt"/>
              <a:ea typeface="+mn-ea"/>
              <a:cs typeface="+mn-cs"/>
            </a:endParaRPr>
          </a:p>
          <a:p>
            <a:pPr rtl="1"/>
            <a:r>
              <a:rPr lang="ar-EG" sz="1200" kern="1200">
                <a:solidFill>
                  <a:schemeClr val="tx1"/>
                </a:solidFill>
                <a:effectLst/>
                <a:latin typeface="+mn-lt"/>
                <a:ea typeface="+mn-ea"/>
                <a:cs typeface="+mn-cs"/>
              </a:rPr>
              <a:t>ودي بتتعمل بميتنجس، سيرفايز او ان احنا نبص ع فيدباك ف جوجل بلاي ع سيملر برودكتس مثلا ونشوف أي الحاجات ال مضيقاهم واي الحاجات ال بسطاهم</a:t>
            </a:r>
            <a:endParaRPr lang="en-US" sz="1800" kern="1200">
              <a:solidFill>
                <a:schemeClr val="tx1"/>
              </a:solidFill>
              <a:effectLst/>
              <a:latin typeface="+mn-lt"/>
              <a:ea typeface="+mn-ea"/>
              <a:cs typeface="+mn-cs"/>
            </a:endParaRPr>
          </a:p>
          <a:p>
            <a:pPr lvl="3" rtl="1"/>
            <a:r>
              <a:rPr lang="ar-EG" sz="1200" kern="1200">
                <a:solidFill>
                  <a:schemeClr val="tx1"/>
                </a:solidFill>
                <a:effectLst/>
                <a:latin typeface="+mn-lt"/>
                <a:ea typeface="+mn-ea"/>
                <a:cs typeface="+mn-cs"/>
              </a:rPr>
              <a:t>بعد م قعدنا مع العميل بنبدأ ندفين الفرستراشنز والنيدز والاوبرشونتيزي  بشكل كويس جدا وبنبدأ نستخدم حاجات اسمها بيرسوناز </a:t>
            </a:r>
            <a:endParaRPr lang="en-US" sz="1800" kern="1200">
              <a:solidFill>
                <a:schemeClr val="tx1"/>
              </a:solidFill>
              <a:effectLst/>
              <a:latin typeface="+mn-lt"/>
              <a:ea typeface="+mn-ea"/>
              <a:cs typeface="+mn-cs"/>
            </a:endParaRPr>
          </a:p>
          <a:p>
            <a:pPr lvl="3" rtl="1"/>
            <a:r>
              <a:rPr lang="ar-EG" sz="1200" kern="1200">
                <a:solidFill>
                  <a:schemeClr val="tx1"/>
                </a:solidFill>
                <a:effectLst/>
                <a:latin typeface="+mn-lt"/>
                <a:ea typeface="+mn-ea"/>
                <a:cs typeface="+mn-cs"/>
              </a:rPr>
              <a:t>ايديات بندأ نشوف حلول للمشاكل وأفكار للتنفيذ</a:t>
            </a:r>
            <a:endParaRPr lang="en-US" sz="1800" kern="1200">
              <a:solidFill>
                <a:schemeClr val="tx1"/>
              </a:solidFill>
              <a:effectLst/>
              <a:latin typeface="+mn-lt"/>
              <a:ea typeface="+mn-ea"/>
              <a:cs typeface="+mn-cs"/>
            </a:endParaRPr>
          </a:p>
          <a:p>
            <a:pPr lvl="3" rtl="1"/>
            <a:r>
              <a:rPr lang="ar-EG" sz="1200" kern="1200">
                <a:solidFill>
                  <a:schemeClr val="tx1"/>
                </a:solidFill>
                <a:effectLst/>
                <a:latin typeface="+mn-lt"/>
                <a:ea typeface="+mn-ea"/>
                <a:cs typeface="+mn-cs"/>
              </a:rPr>
              <a:t>بروتو تياب بنجرب حلول سريعه </a:t>
            </a:r>
            <a:endParaRPr lang="en-US" sz="1800" kern="1200">
              <a:solidFill>
                <a:schemeClr val="tx1"/>
              </a:solidFill>
              <a:effectLst/>
              <a:latin typeface="+mn-lt"/>
              <a:ea typeface="+mn-ea"/>
              <a:cs typeface="+mn-cs"/>
            </a:endParaRPr>
          </a:p>
          <a:p>
            <a:pPr lvl="3" rtl="1"/>
            <a:r>
              <a:rPr lang="ar-EG" sz="1200" kern="1200">
                <a:solidFill>
                  <a:schemeClr val="tx1"/>
                </a:solidFill>
                <a:effectLst/>
                <a:latin typeface="+mn-lt"/>
                <a:ea typeface="+mn-ea"/>
                <a:cs typeface="+mn-cs"/>
              </a:rPr>
              <a:t>بعدين بنعمل عليها تستنج مع الناس ونسألهم عن رأيهم لو تمام بندأ ننفذ  ونحول البروتوتايبس دي لشكل مفصل</a:t>
            </a:r>
            <a:endParaRPr lang="en-US" sz="1800" kern="1200">
              <a:solidFill>
                <a:schemeClr val="tx1"/>
              </a:solidFill>
              <a:effectLst/>
              <a:latin typeface="+mn-lt"/>
              <a:ea typeface="+mn-ea"/>
              <a:cs typeface="+mn-cs"/>
            </a:endParaRPr>
          </a:p>
          <a:p>
            <a:pPr rtl="1"/>
            <a:r>
              <a:rPr lang="ar-EG" sz="1200" kern="1200">
                <a:solidFill>
                  <a:schemeClr val="tx1"/>
                </a:solidFill>
                <a:effectLst/>
                <a:latin typeface="+mn-lt"/>
                <a:ea typeface="+mn-ea"/>
                <a:cs typeface="+mn-cs"/>
              </a:rPr>
              <a:t>ف دا كله بيضمن لنا ان احنا نعمل حلول فعلا قريبه من اليوزر بشكل فعال ومريح له</a:t>
            </a:r>
            <a:endParaRPr lang="en-US" sz="18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D1586D52-ADBA-4948-A923-80A571CBCCAD}" type="slidenum">
              <a:rPr lang="en-US" smtClean="0"/>
              <a:t>14</a:t>
            </a:fld>
            <a:endParaRPr lang="en-US"/>
          </a:p>
        </p:txBody>
      </p:sp>
    </p:spTree>
    <p:extLst>
      <p:ext uri="{BB962C8B-B14F-4D97-AF65-F5344CB8AC3E}">
        <p14:creationId xmlns:p14="http://schemas.microsoft.com/office/powerpoint/2010/main" val="274655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sz="1200" kern="1200">
                <a:solidFill>
                  <a:schemeClr val="tx1"/>
                </a:solidFill>
                <a:effectLst/>
                <a:latin typeface="+mn-lt"/>
                <a:ea typeface="+mn-ea"/>
                <a:cs typeface="+mn-cs"/>
              </a:rPr>
              <a:t>يور ليرن عباره كورس بلاتفورم ابليكشن بيشغل ك فريمورك فيه كل التولز واللرينينج بيست براكتسيز والبروسيس ال يحتاجها السيلف ليرنر ويمر منها عشان يحقق أهدافه المرجوه من السيلف ليرنينج.</a:t>
            </a:r>
            <a:r>
              <a:rPr lang="ar-SA" sz="1200" i="1" kern="1200">
                <a:solidFill>
                  <a:schemeClr val="tx1"/>
                </a:solidFill>
                <a:effectLst/>
                <a:latin typeface="+mn-lt"/>
                <a:ea typeface="+mn-ea"/>
                <a:cs typeface="+mn-cs"/>
              </a:rPr>
              <a:t>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D1586D52-ADBA-4948-A923-80A571CBCCAD}" type="slidenum">
              <a:rPr lang="en-US" smtClean="0"/>
              <a:t>21</a:t>
            </a:fld>
            <a:endParaRPr lang="en-US"/>
          </a:p>
        </p:txBody>
      </p:sp>
    </p:spTree>
    <p:extLst>
      <p:ext uri="{BB962C8B-B14F-4D97-AF65-F5344CB8AC3E}">
        <p14:creationId xmlns:p14="http://schemas.microsoft.com/office/powerpoint/2010/main" val="313282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47D52-1593-DDBA-6FC5-0FFCA9AD1E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AC5038-6343-620F-3718-E1756A69A3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D57B77-16D9-C4CF-4041-C5DB3F29FD47}"/>
              </a:ext>
            </a:extLst>
          </p:cNvPr>
          <p:cNvSpPr>
            <a:spLocks noGrp="1"/>
          </p:cNvSpPr>
          <p:nvPr>
            <p:ph type="body" idx="1"/>
          </p:nvPr>
        </p:nvSpPr>
        <p:spPr/>
        <p:txBody>
          <a:bodyPr/>
          <a:lstStyle/>
          <a:p>
            <a:pPr lvl="3" rtl="0"/>
            <a:r>
              <a:rPr lang="en-US" sz="1200" kern="1200">
                <a:solidFill>
                  <a:schemeClr val="tx1"/>
                </a:solidFill>
                <a:effectLst/>
                <a:latin typeface="+mn-lt"/>
                <a:ea typeface="+mn-ea"/>
                <a:cs typeface="+mn-cs"/>
              </a:rPr>
              <a:t>Facilitating Self-learning process and making it  sustainable</a:t>
            </a:r>
            <a:endParaRPr lang="en-US" sz="1800" kern="1200">
              <a:solidFill>
                <a:schemeClr val="tx1"/>
              </a:solidFill>
              <a:effectLst/>
              <a:latin typeface="+mn-lt"/>
              <a:ea typeface="+mn-ea"/>
              <a:cs typeface="+mn-cs"/>
            </a:endParaRPr>
          </a:p>
          <a:p>
            <a:pPr lvl="3"/>
            <a:r>
              <a:rPr lang="en-US" sz="1200" kern="1200">
                <a:solidFill>
                  <a:schemeClr val="tx1"/>
                </a:solidFill>
                <a:effectLst/>
                <a:latin typeface="+mn-lt"/>
                <a:ea typeface="+mn-ea"/>
                <a:cs typeface="+mn-cs"/>
              </a:rPr>
              <a:t>Supporting self-learners to </a:t>
            </a:r>
            <a:endParaRPr lang="en-US" sz="1800" kern="1200">
              <a:solidFill>
                <a:schemeClr val="tx1"/>
              </a:solidFill>
              <a:effectLst/>
              <a:latin typeface="+mn-lt"/>
              <a:ea typeface="+mn-ea"/>
              <a:cs typeface="+mn-cs"/>
            </a:endParaRPr>
          </a:p>
          <a:p>
            <a:pPr lvl="4"/>
            <a:r>
              <a:rPr lang="en-US" sz="1200" kern="1200">
                <a:solidFill>
                  <a:schemeClr val="tx1"/>
                </a:solidFill>
                <a:effectLst/>
                <a:latin typeface="+mn-lt"/>
                <a:ea typeface="+mn-ea"/>
                <a:cs typeface="+mn-cs"/>
              </a:rPr>
              <a:t>overcome their frustration </a:t>
            </a:r>
            <a:endParaRPr lang="en-US" sz="1800" kern="1200">
              <a:solidFill>
                <a:schemeClr val="tx1"/>
              </a:solidFill>
              <a:effectLst/>
              <a:latin typeface="+mn-lt"/>
              <a:ea typeface="+mn-ea"/>
              <a:cs typeface="+mn-cs"/>
            </a:endParaRPr>
          </a:p>
          <a:p>
            <a:pPr lvl="4"/>
            <a:r>
              <a:rPr lang="en-US" sz="1200" kern="1200">
                <a:solidFill>
                  <a:schemeClr val="tx1"/>
                </a:solidFill>
                <a:effectLst/>
                <a:latin typeface="+mn-lt"/>
                <a:ea typeface="+mn-ea"/>
                <a:cs typeface="+mn-cs"/>
              </a:rPr>
              <a:t>maximize their productivity.</a:t>
            </a:r>
            <a:endParaRPr lang="en-US" sz="1800" kern="120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8B896092-7D79-4E2B-16BB-82DE8100E2B7}"/>
              </a:ext>
            </a:extLst>
          </p:cNvPr>
          <p:cNvSpPr>
            <a:spLocks noGrp="1"/>
          </p:cNvSpPr>
          <p:nvPr>
            <p:ph type="sldNum" sz="quarter" idx="5"/>
          </p:nvPr>
        </p:nvSpPr>
        <p:spPr/>
        <p:txBody>
          <a:bodyPr/>
          <a:lstStyle/>
          <a:p>
            <a:fld id="{D1586D52-ADBA-4948-A923-80A571CBCCAD}" type="slidenum">
              <a:rPr lang="en-US" smtClean="0"/>
              <a:t>22</a:t>
            </a:fld>
            <a:endParaRPr lang="en-US"/>
          </a:p>
        </p:txBody>
      </p:sp>
    </p:spTree>
    <p:extLst>
      <p:ext uri="{BB962C8B-B14F-4D97-AF65-F5344CB8AC3E}">
        <p14:creationId xmlns:p14="http://schemas.microsoft.com/office/powerpoint/2010/main" val="2544117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sz="1200" kern="1200">
                <a:solidFill>
                  <a:schemeClr val="tx1"/>
                </a:solidFill>
                <a:effectLst/>
                <a:latin typeface="+mn-lt"/>
                <a:ea typeface="+mn-ea"/>
                <a:cs typeface="+mn-cs"/>
              </a:rPr>
              <a:t>عشان تحل المشاكل بشكل حقيقي و واقعي لازم تحتك باليوز بتاعك وتتعرف ع مشاكله والحاجات ال بتضايقه </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D1586D52-ADBA-4948-A923-80A571CBCCAD}" type="slidenum">
              <a:rPr lang="en-US" smtClean="0"/>
              <a:t>24</a:t>
            </a:fld>
            <a:endParaRPr lang="en-US"/>
          </a:p>
        </p:txBody>
      </p:sp>
    </p:spTree>
    <p:extLst>
      <p:ext uri="{BB962C8B-B14F-4D97-AF65-F5344CB8AC3E}">
        <p14:creationId xmlns:p14="http://schemas.microsoft.com/office/powerpoint/2010/main" val="1371297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ffectLst/>
            </a:endParaRPr>
          </a:p>
          <a:p>
            <a:pPr lvl="1"/>
            <a:r>
              <a:rPr lang="en-US" sz="1200" kern="1200">
                <a:solidFill>
                  <a:schemeClr val="tx1"/>
                </a:solidFill>
                <a:effectLst/>
                <a:latin typeface="+mn-lt"/>
                <a:ea typeface="+mn-ea"/>
                <a:cs typeface="+mn-cs"/>
              </a:rPr>
              <a:t> </a:t>
            </a:r>
            <a:endParaRPr lang="en-US" sz="1800" kern="1200">
              <a:solidFill>
                <a:schemeClr val="tx1"/>
              </a:solidFill>
              <a:effectLst/>
              <a:latin typeface="+mn-lt"/>
              <a:ea typeface="+mn-ea"/>
              <a:cs typeface="+mn-cs"/>
            </a:endParaRPr>
          </a:p>
          <a:p>
            <a:pPr lvl="2"/>
            <a:r>
              <a:rPr lang="ar-SA" sz="1200" kern="1200">
                <a:solidFill>
                  <a:schemeClr val="tx1"/>
                </a:solidFill>
                <a:effectLst/>
                <a:latin typeface="+mn-lt"/>
                <a:ea typeface="+mn-ea"/>
                <a:cs typeface="+mn-cs"/>
              </a:rPr>
              <a:t>بتقابلنا صعوبات وتحديات كتير ف حكاية التعلم الذاتي، وعندنا طرق للتغلب عليها</a:t>
            </a:r>
            <a:br>
              <a:rPr lang="en-US" sz="1200" kern="1200">
                <a:solidFill>
                  <a:schemeClr val="tx1"/>
                </a:solidFill>
                <a:effectLst/>
                <a:latin typeface="+mn-lt"/>
                <a:ea typeface="+mn-ea"/>
                <a:cs typeface="+mn-cs"/>
              </a:rPr>
            </a:br>
            <a:r>
              <a:rPr lang="ar-EG" sz="1200" kern="1200">
                <a:solidFill>
                  <a:schemeClr val="tx1"/>
                </a:solidFill>
                <a:effectLst/>
                <a:latin typeface="+mn-lt"/>
                <a:ea typeface="+mn-ea"/>
                <a:cs typeface="+mn-cs"/>
              </a:rPr>
              <a:t>زي ان احنا بتنقل م بين الكورسات وتعلم المجالات عشان مش محددين اهداف واضحه</a:t>
            </a:r>
            <a:br>
              <a:rPr lang="ar-EG" sz="1200" kern="1200">
                <a:solidFill>
                  <a:schemeClr val="tx1"/>
                </a:solidFill>
                <a:effectLst/>
                <a:latin typeface="+mn-lt"/>
                <a:ea typeface="+mn-ea"/>
                <a:cs typeface="+mn-cs"/>
              </a:rPr>
            </a:br>
            <a:r>
              <a:rPr lang="ar-EG" sz="1200" kern="1200">
                <a:solidFill>
                  <a:schemeClr val="tx1"/>
                </a:solidFill>
                <a:effectLst/>
                <a:latin typeface="+mn-lt"/>
                <a:ea typeface="+mn-ea"/>
                <a:cs typeface="+mn-cs"/>
              </a:rPr>
              <a:t>انه يقدر يكويت بسهوله من الكورس وميكملوش لاخر وأول م يبدأ فيه يبدأ م الأول تاني</a:t>
            </a:r>
            <a:br>
              <a:rPr lang="ar-EG" sz="1200" kern="1200">
                <a:solidFill>
                  <a:schemeClr val="tx1"/>
                </a:solidFill>
                <a:effectLst/>
                <a:latin typeface="+mn-lt"/>
                <a:ea typeface="+mn-ea"/>
                <a:cs typeface="+mn-cs"/>
              </a:rPr>
            </a:br>
            <a:r>
              <a:rPr lang="ar-EG" sz="1200" kern="1200">
                <a:solidFill>
                  <a:schemeClr val="tx1"/>
                </a:solidFill>
                <a:effectLst/>
                <a:latin typeface="+mn-lt"/>
                <a:ea typeface="+mn-ea"/>
                <a:cs typeface="+mn-cs"/>
              </a:rPr>
              <a:t>عدم إدارة الوقت</a:t>
            </a:r>
            <a:br>
              <a:rPr lang="ar-EG" sz="1200" kern="1200">
                <a:solidFill>
                  <a:schemeClr val="tx1"/>
                </a:solidFill>
                <a:effectLst/>
                <a:latin typeface="+mn-lt"/>
                <a:ea typeface="+mn-ea"/>
                <a:cs typeface="+mn-cs"/>
              </a:rPr>
            </a:br>
            <a:r>
              <a:rPr lang="ar-EG" sz="1200" kern="1200">
                <a:solidFill>
                  <a:schemeClr val="tx1"/>
                </a:solidFill>
                <a:effectLst/>
                <a:latin typeface="+mn-lt"/>
                <a:ea typeface="+mn-ea"/>
                <a:cs typeface="+mn-cs"/>
              </a:rPr>
              <a:t>البرن اوت، انه هو ممكن يشد ع نفسه شهر ولا اتنين ويوقف 6 شهور ولا حاجه</a:t>
            </a:r>
            <a:br>
              <a:rPr lang="ar-EG" sz="1200" kern="1200">
                <a:solidFill>
                  <a:schemeClr val="tx1"/>
                </a:solidFill>
                <a:effectLst/>
                <a:latin typeface="+mn-lt"/>
                <a:ea typeface="+mn-ea"/>
                <a:cs typeface="+mn-cs"/>
              </a:rPr>
            </a:br>
            <a:r>
              <a:rPr lang="ar-SA" sz="1200" kern="1200">
                <a:solidFill>
                  <a:schemeClr val="tx1"/>
                </a:solidFill>
                <a:effectLst/>
                <a:latin typeface="+mn-lt"/>
                <a:ea typeface="+mn-ea"/>
                <a:cs typeface="+mn-cs"/>
              </a:rPr>
              <a:t>ان الوقت بيضيع ف السوشيال ميديا لو الواحد ساب نفسه ليها</a:t>
            </a:r>
            <a:endParaRPr lang="en-US" sz="1800" kern="1200">
              <a:solidFill>
                <a:schemeClr val="tx1"/>
              </a:solidFill>
              <a:effectLst/>
              <a:latin typeface="+mn-lt"/>
              <a:ea typeface="+mn-ea"/>
              <a:cs typeface="+mn-cs"/>
            </a:endParaRPr>
          </a:p>
          <a:p>
            <a:pPr lvl="1"/>
            <a:r>
              <a:rPr lang="ar-SA" sz="1200" kern="1200">
                <a:solidFill>
                  <a:schemeClr val="tx1"/>
                </a:solidFill>
                <a:effectLst/>
                <a:latin typeface="+mn-lt"/>
                <a:ea typeface="+mn-ea"/>
                <a:cs typeface="+mn-cs"/>
              </a:rPr>
              <a:t>وانا قاعد ف المواصلات</a:t>
            </a:r>
            <a:endParaRPr lang="en-US" sz="1800" kern="1200">
              <a:solidFill>
                <a:schemeClr val="tx1"/>
              </a:solidFill>
              <a:effectLst/>
              <a:latin typeface="+mn-lt"/>
              <a:ea typeface="+mn-ea"/>
              <a:cs typeface="+mn-cs"/>
            </a:endParaRPr>
          </a:p>
          <a:p>
            <a:pPr lvl="2"/>
            <a:r>
              <a:rPr lang="ar-EG" sz="1200" kern="1200">
                <a:solidFill>
                  <a:schemeClr val="tx1"/>
                </a:solidFill>
                <a:effectLst/>
                <a:latin typeface="+mn-lt"/>
                <a:ea typeface="+mn-ea"/>
                <a:cs typeface="+mn-cs"/>
              </a:rPr>
              <a:t>واحد ف كلية علوم عنده 27 شغال فرونت ايند، التعلم الذاتي غيرله حياته حتى لو بدأ ف وقت متأخر</a:t>
            </a:r>
            <a:endParaRPr lang="en-US" sz="1800" kern="1200">
              <a:solidFill>
                <a:schemeClr val="tx1"/>
              </a:solidFill>
              <a:effectLst/>
              <a:latin typeface="+mn-lt"/>
              <a:ea typeface="+mn-ea"/>
              <a:cs typeface="+mn-cs"/>
            </a:endParaRPr>
          </a:p>
          <a:p>
            <a:pPr lvl="2"/>
            <a:r>
              <a:rPr lang="ar-EG" sz="1200" kern="1200">
                <a:solidFill>
                  <a:schemeClr val="tx1"/>
                </a:solidFill>
                <a:effectLst/>
                <a:latin typeface="+mn-lt"/>
                <a:ea typeface="+mn-ea"/>
                <a:cs typeface="+mn-cs"/>
              </a:rPr>
              <a:t>واحد كان شغال ف شئون قانونيه ومتزوج 35 سنة وكان عايز يسوتش كارير وبدأ يتعلم عشان يدخل مجال تاني – كول سنتر</a:t>
            </a:r>
            <a:endParaRPr lang="en-US" sz="1800" kern="1200">
              <a:solidFill>
                <a:schemeClr val="tx1"/>
              </a:solidFill>
              <a:effectLst/>
              <a:latin typeface="+mn-lt"/>
              <a:ea typeface="+mn-ea"/>
              <a:cs typeface="+mn-cs"/>
            </a:endParaRPr>
          </a:p>
          <a:p>
            <a:pPr lvl="1"/>
            <a:r>
              <a:rPr lang="ar-EG" sz="1200" kern="1200">
                <a:solidFill>
                  <a:schemeClr val="tx1"/>
                </a:solidFill>
                <a:effectLst/>
                <a:latin typeface="+mn-lt"/>
                <a:ea typeface="+mn-ea"/>
                <a:cs typeface="+mn-cs"/>
              </a:rPr>
              <a:t>ان ف ابليكشن للبرودكتيفتي شكلها حلو وبسمسم بس ف الأخر مبتعملش حاجه</a:t>
            </a:r>
            <a:endParaRPr lang="en-US" sz="18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D1586D52-ADBA-4948-A923-80A571CBCCAD}" type="slidenum">
              <a:rPr lang="en-US" smtClean="0"/>
              <a:t>25</a:t>
            </a:fld>
            <a:endParaRPr lang="en-US"/>
          </a:p>
        </p:txBody>
      </p:sp>
    </p:spTree>
    <p:extLst>
      <p:ext uri="{BB962C8B-B14F-4D97-AF65-F5344CB8AC3E}">
        <p14:creationId xmlns:p14="http://schemas.microsoft.com/office/powerpoint/2010/main" val="51921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sz="1200" kern="1200">
                <a:solidFill>
                  <a:schemeClr val="tx1"/>
                </a:solidFill>
                <a:effectLst/>
                <a:latin typeface="+mn-lt"/>
                <a:ea typeface="+mn-ea"/>
                <a:cs typeface="+mn-cs"/>
              </a:rPr>
              <a:t>بعد م نجمع معلومات بنعمل حاجه اسمها البيرسوناس، ودي </a:t>
            </a:r>
            <a:r>
              <a:rPr lang="ar-EG" sz="1200" kern="1200">
                <a:solidFill>
                  <a:schemeClr val="tx1"/>
                </a:solidFill>
                <a:effectLst/>
                <a:latin typeface="+mn-lt"/>
                <a:ea typeface="+mn-ea"/>
                <a:cs typeface="+mn-cs"/>
              </a:rPr>
              <a:t> بيبقو</a:t>
            </a:r>
            <a:r>
              <a:rPr lang="ar-SA" sz="1200" kern="1200">
                <a:solidFill>
                  <a:schemeClr val="tx1"/>
                </a:solidFill>
                <a:effectLst/>
                <a:latin typeface="+mn-lt"/>
                <a:ea typeface="+mn-ea"/>
                <a:cs typeface="+mn-cs"/>
              </a:rPr>
              <a:t> فيكشنال بيرسونز بيمثلو التارج يوزرز بالنسبالنا</a:t>
            </a:r>
            <a:br>
              <a:rPr lang="ar-SA" sz="1200" kern="1200">
                <a:solidFill>
                  <a:schemeClr val="tx1"/>
                </a:solidFill>
                <a:effectLst/>
                <a:latin typeface="+mn-lt"/>
                <a:ea typeface="+mn-ea"/>
                <a:cs typeface="+mn-cs"/>
              </a:rPr>
            </a:br>
            <a:r>
              <a:rPr lang="ar-SA" sz="1200" kern="1200">
                <a:solidFill>
                  <a:schemeClr val="tx1"/>
                </a:solidFill>
                <a:effectLst/>
                <a:latin typeface="+mn-lt"/>
                <a:ea typeface="+mn-ea"/>
                <a:cs typeface="+mn-cs"/>
              </a:rPr>
              <a:t>ونعرض أسماءهم ك تايتلز </a:t>
            </a:r>
            <a:br>
              <a:rPr lang="ar-SA" sz="1200" kern="1200">
                <a:solidFill>
                  <a:schemeClr val="tx1"/>
                </a:solidFill>
                <a:effectLst/>
                <a:latin typeface="+mn-lt"/>
                <a:ea typeface="+mn-ea"/>
                <a:cs typeface="+mn-cs"/>
              </a:rPr>
            </a:br>
            <a:r>
              <a:rPr lang="ar-SA" sz="1200" kern="1200">
                <a:solidFill>
                  <a:schemeClr val="tx1"/>
                </a:solidFill>
                <a:effectLst/>
                <a:latin typeface="+mn-lt"/>
                <a:ea typeface="+mn-ea"/>
                <a:cs typeface="+mn-cs"/>
              </a:rPr>
              <a:t>وبعدين ناخد مثال واحد</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D1586D52-ADBA-4948-A923-80A571CBCCAD}" type="slidenum">
              <a:rPr lang="en-US" smtClean="0"/>
              <a:t>26</a:t>
            </a:fld>
            <a:endParaRPr lang="en-US"/>
          </a:p>
        </p:txBody>
      </p:sp>
    </p:spTree>
    <p:extLst>
      <p:ext uri="{BB962C8B-B14F-4D97-AF65-F5344CB8AC3E}">
        <p14:creationId xmlns:p14="http://schemas.microsoft.com/office/powerpoint/2010/main" val="3975099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D5798-2FF5-10C8-98AF-C0D0675597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252AA-0DFF-7343-C505-C7768E68BE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B0D40C-505B-FD76-2416-74BB882C3958}"/>
              </a:ext>
            </a:extLst>
          </p:cNvPr>
          <p:cNvSpPr>
            <a:spLocks noGrp="1"/>
          </p:cNvSpPr>
          <p:nvPr>
            <p:ph type="body" idx="1"/>
          </p:nvPr>
        </p:nvSpPr>
        <p:spPr/>
        <p:txBody>
          <a:bodyPr/>
          <a:lstStyle/>
          <a:p>
            <a:r>
              <a:rPr lang="ar-SA" sz="1200" kern="1200">
                <a:solidFill>
                  <a:schemeClr val="tx1"/>
                </a:solidFill>
                <a:effectLst/>
                <a:latin typeface="+mn-lt"/>
                <a:ea typeface="+mn-ea"/>
                <a:cs typeface="+mn-cs"/>
              </a:rPr>
              <a:t>بعد كدا نبدأ ف الايداشن وهي الحلول ونبدأ نقسم الحلول بتاعنا لمحاور اساسيه وكبير وعامه اسمها الثيمز</a:t>
            </a:r>
            <a:endParaRPr lang="en-US" sz="1200" kern="120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20B9A0B9-734E-A8F9-C5C1-A9A749FB2F06}"/>
              </a:ext>
            </a:extLst>
          </p:cNvPr>
          <p:cNvSpPr>
            <a:spLocks noGrp="1"/>
          </p:cNvSpPr>
          <p:nvPr>
            <p:ph type="sldNum" sz="quarter" idx="5"/>
          </p:nvPr>
        </p:nvSpPr>
        <p:spPr/>
        <p:txBody>
          <a:bodyPr/>
          <a:lstStyle/>
          <a:p>
            <a:fld id="{D1586D52-ADBA-4948-A923-80A571CBCCAD}" type="slidenum">
              <a:rPr lang="en-US" smtClean="0"/>
              <a:t>32</a:t>
            </a:fld>
            <a:endParaRPr lang="en-US"/>
          </a:p>
        </p:txBody>
      </p:sp>
    </p:spTree>
    <p:extLst>
      <p:ext uri="{BB962C8B-B14F-4D97-AF65-F5344CB8AC3E}">
        <p14:creationId xmlns:p14="http://schemas.microsoft.com/office/powerpoint/2010/main" val="158700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Extracting Themes from (Product vision, Personas &amp; Scenarios, Prompt)</a:t>
            </a:r>
            <a:endParaRPr lang="en-US"/>
          </a:p>
        </p:txBody>
      </p:sp>
      <p:sp>
        <p:nvSpPr>
          <p:cNvPr id="4" name="Slide Number Placeholder 3"/>
          <p:cNvSpPr>
            <a:spLocks noGrp="1"/>
          </p:cNvSpPr>
          <p:nvPr>
            <p:ph type="sldNum" sz="quarter" idx="5"/>
          </p:nvPr>
        </p:nvSpPr>
        <p:spPr/>
        <p:txBody>
          <a:bodyPr/>
          <a:lstStyle/>
          <a:p>
            <a:fld id="{D1586D52-ADBA-4948-A923-80A571CBCCAD}" type="slidenum">
              <a:rPr lang="en-US" smtClean="0"/>
              <a:t>35</a:t>
            </a:fld>
            <a:endParaRPr lang="en-US"/>
          </a:p>
        </p:txBody>
      </p:sp>
    </p:spTree>
    <p:extLst>
      <p:ext uri="{BB962C8B-B14F-4D97-AF65-F5344CB8AC3E}">
        <p14:creationId xmlns:p14="http://schemas.microsoft.com/office/powerpoint/2010/main" val="2708578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6/29/2025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6453121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6/29/2025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07453067"/>
      </p:ext>
    </p:extLst>
  </p:cSld>
  <p:clrMap bg1="lt1" tx1="dk1" bg2="lt2" tx2="dk2" accent1="accent1" accent2="accent2" accent3="accent3" accent4="accent4" accent5="accent5" accent6="accent6" hlink="hlink" folHlink="folHlink"/>
  <p:sldLayoutIdLst>
    <p:sldLayoutId id="2147483726" r:id="rId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237513-ADC1-C6D4-2717-B8990FE7C7F1}"/>
              </a:ext>
            </a:extLst>
          </p:cNvPr>
          <p:cNvSpPr>
            <a:spLocks noGrp="1"/>
          </p:cNvSpPr>
          <p:nvPr>
            <p:ph type="ctrTitle"/>
          </p:nvPr>
        </p:nvSpPr>
        <p:spPr>
          <a:xfrm>
            <a:off x="7013448" y="-46236"/>
            <a:ext cx="4361688" cy="3475236"/>
          </a:xfrm>
        </p:spPr>
        <p:txBody>
          <a:bodyPr>
            <a:normAutofit/>
          </a:bodyPr>
          <a:lstStyle/>
          <a:p>
            <a:pPr algn="l"/>
            <a:r>
              <a:rPr lang="en-US" sz="5400" b="0">
                <a:latin typeface="Cairo" pitchFamily="2" charset="-78"/>
                <a:cs typeface="Cairo" pitchFamily="2" charset="-78"/>
              </a:rPr>
              <a:t>PureLearn</a:t>
            </a:r>
          </a:p>
        </p:txBody>
      </p:sp>
      <p:pic>
        <p:nvPicPr>
          <p:cNvPr id="5" name="Picture 4" descr="A black letter p on a white background&#10;&#10;AI-generated content may be incorrect.">
            <a:extLst>
              <a:ext uri="{FF2B5EF4-FFF2-40B4-BE49-F238E27FC236}">
                <a16:creationId xmlns:a16="http://schemas.microsoft.com/office/drawing/2014/main" id="{35FA3B4D-5789-C94B-DA06-56C2D88C0D3D}"/>
              </a:ext>
            </a:extLst>
          </p:cNvPr>
          <p:cNvPicPr>
            <a:picLocks noChangeAspect="1"/>
          </p:cNvPicPr>
          <p:nvPr/>
        </p:nvPicPr>
        <p:blipFill>
          <a:blip r:embed="rId3">
            <a:extLst>
              <a:ext uri="{28A0092B-C50C-407E-A947-70E740481C1C}">
                <a14:useLocalDpi xmlns:a14="http://schemas.microsoft.com/office/drawing/2010/main" val="0"/>
              </a:ext>
            </a:extLst>
          </a:blip>
          <a:srcRect l="4118"/>
          <a:stretch>
            <a:fillRect/>
          </a:stretch>
        </p:blipFill>
        <p:spPr>
          <a:xfrm>
            <a:off x="20" y="18289"/>
            <a:ext cx="6575591" cy="6858000"/>
          </a:xfrm>
          <a:prstGeom prst="rect">
            <a:avLst/>
          </a:prstGeom>
        </p:spPr>
      </p:pic>
      <p:sp>
        <p:nvSpPr>
          <p:cNvPr id="6" name="Title 1">
            <a:extLst>
              <a:ext uri="{FF2B5EF4-FFF2-40B4-BE49-F238E27FC236}">
                <a16:creationId xmlns:a16="http://schemas.microsoft.com/office/drawing/2014/main" id="{9E47DC2A-7204-814B-34DD-B4E54BD90572}"/>
              </a:ext>
            </a:extLst>
          </p:cNvPr>
          <p:cNvSpPr txBox="1">
            <a:spLocks/>
          </p:cNvSpPr>
          <p:nvPr/>
        </p:nvSpPr>
        <p:spPr>
          <a:xfrm>
            <a:off x="7013448" y="3227832"/>
            <a:ext cx="4361688" cy="691896"/>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r>
              <a:rPr lang="en-US" sz="3200" b="0">
                <a:latin typeface="Cairo" pitchFamily="2" charset="-78"/>
                <a:cs typeface="Cairo" pitchFamily="2" charset="-78"/>
              </a:rPr>
              <a:t>Unlock your Learning Potential </a:t>
            </a:r>
            <a:endParaRPr lang="en-US" sz="5400" b="0">
              <a:latin typeface="Cairo" pitchFamily="2" charset="-78"/>
              <a:cs typeface="Cairo" pitchFamily="2" charset="-78"/>
            </a:endParaRPr>
          </a:p>
        </p:txBody>
      </p:sp>
    </p:spTree>
    <p:extLst>
      <p:ext uri="{BB962C8B-B14F-4D97-AF65-F5344CB8AC3E}">
        <p14:creationId xmlns:p14="http://schemas.microsoft.com/office/powerpoint/2010/main" val="42377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85EFC8-FA66-F8C3-E5B4-00A67FDE8B06}"/>
              </a:ext>
            </a:extLst>
          </p:cNvPr>
          <p:cNvPicPr>
            <a:picLocks noChangeAspect="1"/>
          </p:cNvPicPr>
          <p:nvPr/>
        </p:nvPicPr>
        <p:blipFill>
          <a:blip r:embed="rId2"/>
          <a:stretch>
            <a:fillRect/>
          </a:stretch>
        </p:blipFill>
        <p:spPr>
          <a:xfrm>
            <a:off x="83820" y="0"/>
            <a:ext cx="12024360" cy="6865298"/>
          </a:xfrm>
          <a:prstGeom prst="rect">
            <a:avLst/>
          </a:prstGeom>
        </p:spPr>
      </p:pic>
    </p:spTree>
    <p:extLst>
      <p:ext uri="{BB962C8B-B14F-4D97-AF65-F5344CB8AC3E}">
        <p14:creationId xmlns:p14="http://schemas.microsoft.com/office/powerpoint/2010/main" val="4235028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0121-337F-2F56-7AB5-1303E870EA0A}"/>
              </a:ext>
            </a:extLst>
          </p:cNvPr>
          <p:cNvSpPr>
            <a:spLocks noGrp="1"/>
          </p:cNvSpPr>
          <p:nvPr>
            <p:ph type="ctrTitle"/>
          </p:nvPr>
        </p:nvSpPr>
        <p:spPr/>
        <p:txBody>
          <a:bodyPr/>
          <a:lstStyle/>
          <a:p>
            <a:r>
              <a:rPr lang="en-US"/>
              <a:t>Scrum Framework </a:t>
            </a:r>
          </a:p>
        </p:txBody>
      </p:sp>
      <p:sp>
        <p:nvSpPr>
          <p:cNvPr id="3" name="Subtitle 2">
            <a:extLst>
              <a:ext uri="{FF2B5EF4-FFF2-40B4-BE49-F238E27FC236}">
                <a16:creationId xmlns:a16="http://schemas.microsoft.com/office/drawing/2014/main" id="{EE90F036-21A0-C0EB-33C3-68E96CB39A45}"/>
              </a:ext>
            </a:extLst>
          </p:cNvPr>
          <p:cNvSpPr>
            <a:spLocks noGrp="1"/>
          </p:cNvSpPr>
          <p:nvPr>
            <p:ph type="subTitle" idx="1"/>
          </p:nvPr>
        </p:nvSpPr>
        <p:spPr/>
        <p:txBody>
          <a:bodyPr/>
          <a:lstStyle/>
          <a:p>
            <a:r>
              <a:rPr lang="en-US"/>
              <a:t>Agile has many frameworks</a:t>
            </a:r>
          </a:p>
        </p:txBody>
      </p:sp>
    </p:spTree>
    <p:extLst>
      <p:ext uri="{BB962C8B-B14F-4D97-AF65-F5344CB8AC3E}">
        <p14:creationId xmlns:p14="http://schemas.microsoft.com/office/powerpoint/2010/main" val="319003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CA57B90-B92C-2765-7DEE-ADAF6DEF9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mprehensive Scrum Guide">
            <a:extLst>
              <a:ext uri="{FF2B5EF4-FFF2-40B4-BE49-F238E27FC236}">
                <a16:creationId xmlns:a16="http://schemas.microsoft.com/office/drawing/2014/main" id="{6B29815F-79E2-8AAE-B984-7C4F93320152}"/>
              </a:ext>
            </a:extLst>
          </p:cNvPr>
          <p:cNvPicPr>
            <a:picLocks noChangeAspect="1"/>
          </p:cNvPicPr>
          <p:nvPr/>
        </p:nvPicPr>
        <p:blipFill>
          <a:blip r:embed="rId2">
            <a:extLst>
              <a:ext uri="{28A0092B-C50C-407E-A947-70E740481C1C}">
                <a14:useLocalDpi xmlns:a14="http://schemas.microsoft.com/office/drawing/2010/main" val="0"/>
              </a:ext>
            </a:extLst>
          </a:blip>
          <a:srcRect l="1353" r="-2" b="-2"/>
          <a:stretch>
            <a:fillRect/>
          </a:stretch>
        </p:blipFill>
        <p:spPr bwMode="auto">
          <a:xfrm>
            <a:off x="1394460" y="419100"/>
            <a:ext cx="9410700" cy="6033902"/>
          </a:xfrm>
          <a:prstGeom prst="rect">
            <a:avLst/>
          </a:prstGeom>
          <a:noFill/>
        </p:spPr>
      </p:pic>
    </p:spTree>
    <p:extLst>
      <p:ext uri="{BB962C8B-B14F-4D97-AF65-F5344CB8AC3E}">
        <p14:creationId xmlns:p14="http://schemas.microsoft.com/office/powerpoint/2010/main" val="2291081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BC90B-F0CA-B2EE-D7F8-C28AE80AF70A}"/>
              </a:ext>
            </a:extLst>
          </p:cNvPr>
          <p:cNvSpPr>
            <a:spLocks noGrp="1"/>
          </p:cNvSpPr>
          <p:nvPr>
            <p:ph type="ctrTitle"/>
          </p:nvPr>
        </p:nvSpPr>
        <p:spPr/>
        <p:txBody>
          <a:bodyPr/>
          <a:lstStyle/>
          <a:p>
            <a:r>
              <a:rPr lang="en-US"/>
              <a:t>UX Process </a:t>
            </a:r>
          </a:p>
        </p:txBody>
      </p:sp>
      <p:sp>
        <p:nvSpPr>
          <p:cNvPr id="3" name="Subtitle 2">
            <a:extLst>
              <a:ext uri="{FF2B5EF4-FFF2-40B4-BE49-F238E27FC236}">
                <a16:creationId xmlns:a16="http://schemas.microsoft.com/office/drawing/2014/main" id="{822551AB-7FC9-57EC-2B32-FDB506898BD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6038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35D3817B-01DA-DCDA-FA18-49D6FF00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sign Thinking in the UI/UX Process: Innovating User-Centric Solutions">
            <a:extLst>
              <a:ext uri="{FF2B5EF4-FFF2-40B4-BE49-F238E27FC236}">
                <a16:creationId xmlns:a16="http://schemas.microsoft.com/office/drawing/2014/main" id="{026E9511-4528-67BA-73AC-BA309A3D4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2269" b="21481"/>
          <a:stretch>
            <a:fill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35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9911-C094-F4AC-5F3A-494495245124}"/>
              </a:ext>
            </a:extLst>
          </p:cNvPr>
          <p:cNvSpPr>
            <a:spLocks noGrp="1"/>
          </p:cNvSpPr>
          <p:nvPr>
            <p:ph type="ctrTitle"/>
          </p:nvPr>
        </p:nvSpPr>
        <p:spPr>
          <a:xfrm>
            <a:off x="2301922" y="2118423"/>
            <a:ext cx="7588155" cy="2621154"/>
          </a:xfrm>
        </p:spPr>
        <p:txBody>
          <a:bodyPr/>
          <a:lstStyle/>
          <a:p>
            <a:r>
              <a:rPr lang="en-US" cap="all"/>
              <a:t>Selecting Problem &amp; Our Vision</a:t>
            </a:r>
            <a:br>
              <a:rPr lang="en-US"/>
            </a:br>
            <a:endParaRPr lang="en-US"/>
          </a:p>
        </p:txBody>
      </p:sp>
    </p:spTree>
    <p:extLst>
      <p:ext uri="{BB962C8B-B14F-4D97-AF65-F5344CB8AC3E}">
        <p14:creationId xmlns:p14="http://schemas.microsoft.com/office/powerpoint/2010/main" val="343779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C15C-76BB-10B8-A864-B75BD9255636}"/>
              </a:ext>
            </a:extLst>
          </p:cNvPr>
          <p:cNvSpPr>
            <a:spLocks noGrp="1"/>
          </p:cNvSpPr>
          <p:nvPr>
            <p:ph type="ctrTitle"/>
          </p:nvPr>
        </p:nvSpPr>
        <p:spPr>
          <a:xfrm>
            <a:off x="2301922" y="2118423"/>
            <a:ext cx="7588155" cy="2621154"/>
          </a:xfrm>
        </p:spPr>
        <p:txBody>
          <a:bodyPr/>
          <a:lstStyle/>
          <a:p>
            <a:br>
              <a:rPr lang="en-US"/>
            </a:br>
            <a:r>
              <a:rPr lang="en-US"/>
              <a:t>We Select Self-Learning Process</a:t>
            </a:r>
            <a:br>
              <a:rPr lang="en-US"/>
            </a:br>
            <a:endParaRPr lang="en-US"/>
          </a:p>
        </p:txBody>
      </p:sp>
    </p:spTree>
    <p:extLst>
      <p:ext uri="{BB962C8B-B14F-4D97-AF65-F5344CB8AC3E}">
        <p14:creationId xmlns:p14="http://schemas.microsoft.com/office/powerpoint/2010/main" val="1213050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34B69-FB75-5D30-632F-FD4B5497F3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2BF89E-E904-BA4E-8329-24A4C5ED5918}"/>
              </a:ext>
            </a:extLst>
          </p:cNvPr>
          <p:cNvSpPr>
            <a:spLocks noGrp="1"/>
          </p:cNvSpPr>
          <p:nvPr>
            <p:ph type="ctrTitle"/>
          </p:nvPr>
        </p:nvSpPr>
        <p:spPr>
          <a:xfrm>
            <a:off x="2199052" y="617220"/>
            <a:ext cx="7588155" cy="2621154"/>
          </a:xfrm>
        </p:spPr>
        <p:txBody>
          <a:bodyPr/>
          <a:lstStyle/>
          <a:p>
            <a:br>
              <a:rPr lang="en-US"/>
            </a:br>
            <a:r>
              <a:rPr lang="en-US"/>
              <a:t>Self-Learning Process</a:t>
            </a:r>
            <a:br>
              <a:rPr lang="en-US"/>
            </a:br>
            <a:endParaRPr lang="en-US"/>
          </a:p>
        </p:txBody>
      </p:sp>
      <p:sp>
        <p:nvSpPr>
          <p:cNvPr id="4" name="Title 1">
            <a:extLst>
              <a:ext uri="{FF2B5EF4-FFF2-40B4-BE49-F238E27FC236}">
                <a16:creationId xmlns:a16="http://schemas.microsoft.com/office/drawing/2014/main" id="{5BEFB04C-B722-060F-F855-2CD85B1C44DC}"/>
              </a:ext>
            </a:extLst>
          </p:cNvPr>
          <p:cNvSpPr txBox="1">
            <a:spLocks/>
          </p:cNvSpPr>
          <p:nvPr/>
        </p:nvSpPr>
        <p:spPr>
          <a:xfrm>
            <a:off x="662941" y="3029203"/>
            <a:ext cx="11338560" cy="12076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a:t>Background and self-learning in current era</a:t>
            </a:r>
          </a:p>
        </p:txBody>
      </p:sp>
    </p:spTree>
    <p:extLst>
      <p:ext uri="{BB962C8B-B14F-4D97-AF65-F5344CB8AC3E}">
        <p14:creationId xmlns:p14="http://schemas.microsoft.com/office/powerpoint/2010/main" val="333573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3B2C-FC4E-82FE-8280-64D53188D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C5043-238F-5824-3741-534810B5797F}"/>
              </a:ext>
            </a:extLst>
          </p:cNvPr>
          <p:cNvSpPr>
            <a:spLocks noGrp="1"/>
          </p:cNvSpPr>
          <p:nvPr>
            <p:ph type="ctrTitle"/>
          </p:nvPr>
        </p:nvSpPr>
        <p:spPr>
          <a:xfrm>
            <a:off x="2199052" y="617220"/>
            <a:ext cx="7588155" cy="2621154"/>
          </a:xfrm>
        </p:spPr>
        <p:txBody>
          <a:bodyPr/>
          <a:lstStyle/>
          <a:p>
            <a:br>
              <a:rPr lang="en-US"/>
            </a:br>
            <a:r>
              <a:rPr lang="en-US"/>
              <a:t>Self-Learning Process</a:t>
            </a:r>
            <a:br>
              <a:rPr lang="en-US"/>
            </a:br>
            <a:endParaRPr lang="en-US"/>
          </a:p>
        </p:txBody>
      </p:sp>
      <p:sp>
        <p:nvSpPr>
          <p:cNvPr id="4" name="Title 1">
            <a:extLst>
              <a:ext uri="{FF2B5EF4-FFF2-40B4-BE49-F238E27FC236}">
                <a16:creationId xmlns:a16="http://schemas.microsoft.com/office/drawing/2014/main" id="{4D5F13F4-0D44-129C-F9EE-85C3C8630B44}"/>
              </a:ext>
            </a:extLst>
          </p:cNvPr>
          <p:cNvSpPr txBox="1">
            <a:spLocks/>
          </p:cNvSpPr>
          <p:nvPr/>
        </p:nvSpPr>
        <p:spPr>
          <a:xfrm>
            <a:off x="662941" y="3029203"/>
            <a:ext cx="11338560" cy="12076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a:t>Why is it so important?</a:t>
            </a:r>
            <a:endParaRPr lang="en-US" b="0"/>
          </a:p>
        </p:txBody>
      </p:sp>
    </p:spTree>
    <p:extLst>
      <p:ext uri="{BB962C8B-B14F-4D97-AF65-F5344CB8AC3E}">
        <p14:creationId xmlns:p14="http://schemas.microsoft.com/office/powerpoint/2010/main" val="425843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53154-A35A-B4A4-38E3-99634F554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92328-C481-F70F-A507-0FBDC74A7362}"/>
              </a:ext>
            </a:extLst>
          </p:cNvPr>
          <p:cNvSpPr>
            <a:spLocks noGrp="1"/>
          </p:cNvSpPr>
          <p:nvPr>
            <p:ph type="ctrTitle"/>
          </p:nvPr>
        </p:nvSpPr>
        <p:spPr>
          <a:xfrm>
            <a:off x="2199052" y="617220"/>
            <a:ext cx="7588155" cy="2621154"/>
          </a:xfrm>
        </p:spPr>
        <p:txBody>
          <a:bodyPr/>
          <a:lstStyle/>
          <a:p>
            <a:br>
              <a:rPr lang="en-US"/>
            </a:br>
            <a:r>
              <a:rPr lang="en-US"/>
              <a:t>Self-Learning Process</a:t>
            </a:r>
            <a:br>
              <a:rPr lang="en-US"/>
            </a:br>
            <a:endParaRPr lang="en-US"/>
          </a:p>
        </p:txBody>
      </p:sp>
      <p:sp>
        <p:nvSpPr>
          <p:cNvPr id="4" name="Title 1">
            <a:extLst>
              <a:ext uri="{FF2B5EF4-FFF2-40B4-BE49-F238E27FC236}">
                <a16:creationId xmlns:a16="http://schemas.microsoft.com/office/drawing/2014/main" id="{B5A92E42-86B1-A17F-0019-E2D13EFE41AA}"/>
              </a:ext>
            </a:extLst>
          </p:cNvPr>
          <p:cNvSpPr txBox="1">
            <a:spLocks/>
          </p:cNvSpPr>
          <p:nvPr/>
        </p:nvSpPr>
        <p:spPr>
          <a:xfrm>
            <a:off x="323849" y="3015805"/>
            <a:ext cx="11338560" cy="12076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a:t>Problems</a:t>
            </a:r>
            <a:endParaRPr lang="en-US" b="0"/>
          </a:p>
        </p:txBody>
      </p:sp>
    </p:spTree>
    <p:extLst>
      <p:ext uri="{BB962C8B-B14F-4D97-AF65-F5344CB8AC3E}">
        <p14:creationId xmlns:p14="http://schemas.microsoft.com/office/powerpoint/2010/main" val="269666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240B39-9F95-EAB0-3F3B-D36333C1D195}"/>
              </a:ext>
            </a:extLst>
          </p:cNvPr>
          <p:cNvSpPr>
            <a:spLocks noGrp="1"/>
          </p:cNvSpPr>
          <p:nvPr>
            <p:ph type="ctrTitle"/>
          </p:nvPr>
        </p:nvSpPr>
        <p:spPr>
          <a:xfrm>
            <a:off x="1170165" y="1088571"/>
            <a:ext cx="7538405" cy="2774393"/>
          </a:xfrm>
        </p:spPr>
        <p:txBody>
          <a:bodyPr>
            <a:normAutofit/>
          </a:bodyPr>
          <a:lstStyle/>
          <a:p>
            <a:pPr algn="l"/>
            <a:r>
              <a:rPr lang="en-US" sz="5400"/>
              <a:t>Introducing</a:t>
            </a:r>
            <a:br>
              <a:rPr lang="en-US" sz="5400"/>
            </a:br>
            <a:r>
              <a:rPr lang="en-US" sz="5400"/>
              <a:t>Our Team</a:t>
            </a:r>
          </a:p>
        </p:txBody>
      </p:sp>
    </p:spTree>
    <p:extLst>
      <p:ext uri="{BB962C8B-B14F-4D97-AF65-F5344CB8AC3E}">
        <p14:creationId xmlns:p14="http://schemas.microsoft.com/office/powerpoint/2010/main" val="9678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61B0A-25F8-45CC-3A36-EE33677291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3B62AA-10D3-D1CD-0880-7E0AB951E144}"/>
              </a:ext>
            </a:extLst>
          </p:cNvPr>
          <p:cNvSpPr>
            <a:spLocks noGrp="1"/>
          </p:cNvSpPr>
          <p:nvPr>
            <p:ph type="ctrTitle"/>
          </p:nvPr>
        </p:nvSpPr>
        <p:spPr>
          <a:xfrm>
            <a:off x="2199052" y="617220"/>
            <a:ext cx="7588155" cy="2621154"/>
          </a:xfrm>
        </p:spPr>
        <p:txBody>
          <a:bodyPr/>
          <a:lstStyle/>
          <a:p>
            <a:br>
              <a:rPr lang="en-US"/>
            </a:br>
            <a:r>
              <a:rPr lang="en-US"/>
              <a:t>Product Vision</a:t>
            </a:r>
            <a:br>
              <a:rPr lang="en-US"/>
            </a:br>
            <a:endParaRPr lang="en-US"/>
          </a:p>
        </p:txBody>
      </p:sp>
      <p:sp>
        <p:nvSpPr>
          <p:cNvPr id="4" name="Title 1">
            <a:extLst>
              <a:ext uri="{FF2B5EF4-FFF2-40B4-BE49-F238E27FC236}">
                <a16:creationId xmlns:a16="http://schemas.microsoft.com/office/drawing/2014/main" id="{492ED484-3CD7-8093-2FA7-93A51FBA907F}"/>
              </a:ext>
            </a:extLst>
          </p:cNvPr>
          <p:cNvSpPr txBox="1">
            <a:spLocks/>
          </p:cNvSpPr>
          <p:nvPr/>
        </p:nvSpPr>
        <p:spPr>
          <a:xfrm>
            <a:off x="323849" y="3015805"/>
            <a:ext cx="11338560" cy="12076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a:t>What’s it? Why’s it important? </a:t>
            </a:r>
            <a:endParaRPr lang="en-US" b="0"/>
          </a:p>
        </p:txBody>
      </p:sp>
    </p:spTree>
    <p:extLst>
      <p:ext uri="{BB962C8B-B14F-4D97-AF65-F5344CB8AC3E}">
        <p14:creationId xmlns:p14="http://schemas.microsoft.com/office/powerpoint/2010/main" val="64041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7AEDD-2BE2-5D0F-6E46-AF6861FA34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E27D7-DDB5-0051-3FE6-B0B03B198E39}"/>
              </a:ext>
            </a:extLst>
          </p:cNvPr>
          <p:cNvSpPr>
            <a:spLocks noGrp="1"/>
          </p:cNvSpPr>
          <p:nvPr>
            <p:ph type="ctrTitle"/>
          </p:nvPr>
        </p:nvSpPr>
        <p:spPr>
          <a:xfrm>
            <a:off x="2199051" y="777240"/>
            <a:ext cx="7588155" cy="986664"/>
          </a:xfrm>
        </p:spPr>
        <p:txBody>
          <a:bodyPr>
            <a:normAutofit/>
          </a:bodyPr>
          <a:lstStyle/>
          <a:p>
            <a:r>
              <a:rPr lang="en-US"/>
              <a:t>Vision statement</a:t>
            </a:r>
          </a:p>
        </p:txBody>
      </p:sp>
      <p:sp>
        <p:nvSpPr>
          <p:cNvPr id="4" name="Title 1">
            <a:extLst>
              <a:ext uri="{FF2B5EF4-FFF2-40B4-BE49-F238E27FC236}">
                <a16:creationId xmlns:a16="http://schemas.microsoft.com/office/drawing/2014/main" id="{71DF978E-09DF-2BA2-0D04-F24A07AA85AD}"/>
              </a:ext>
            </a:extLst>
          </p:cNvPr>
          <p:cNvSpPr txBox="1">
            <a:spLocks/>
          </p:cNvSpPr>
          <p:nvPr/>
        </p:nvSpPr>
        <p:spPr>
          <a:xfrm>
            <a:off x="426720" y="2496597"/>
            <a:ext cx="11338560" cy="1864805"/>
          </a:xfrm>
          <a:prstGeom prst="rect">
            <a:avLst/>
          </a:prstGeom>
        </p:spPr>
        <p:txBody>
          <a:bodyPr vert="horz" lIns="91440" tIns="45720" rIns="91440" bIns="45720" rtlCol="0" anchor="b">
            <a:normAutofit fontScale="47500" lnSpcReduction="20000"/>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nSpc>
                <a:spcPct val="170000"/>
              </a:lnSpc>
            </a:pPr>
            <a:r>
              <a:rPr lang="en-US" b="0" i="1"/>
              <a:t>PureLearn is the ultimate self-learning management system, guiding individuals through a structured, goal-driven learning journey. By integrating all essential tools—goal setting, task management, progress tracking, and knowledge documentation—it eliminates distractions and enhances focus, allowing learners to stay organized, track their growth, and adopt best learning practices effortlessly.</a:t>
            </a:r>
            <a:endParaRPr lang="en-US" b="0"/>
          </a:p>
        </p:txBody>
      </p:sp>
    </p:spTree>
    <p:extLst>
      <p:ext uri="{BB962C8B-B14F-4D97-AF65-F5344CB8AC3E}">
        <p14:creationId xmlns:p14="http://schemas.microsoft.com/office/powerpoint/2010/main" val="1615122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B4188-F46E-EEC9-16B3-5870A6A000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D1C99-CECC-E319-8748-C1072B0CA0D1}"/>
              </a:ext>
            </a:extLst>
          </p:cNvPr>
          <p:cNvSpPr>
            <a:spLocks noGrp="1"/>
          </p:cNvSpPr>
          <p:nvPr>
            <p:ph type="ctrTitle"/>
          </p:nvPr>
        </p:nvSpPr>
        <p:spPr>
          <a:xfrm>
            <a:off x="2199051" y="777240"/>
            <a:ext cx="7588155" cy="986664"/>
          </a:xfrm>
        </p:spPr>
        <p:txBody>
          <a:bodyPr>
            <a:normAutofit/>
          </a:bodyPr>
          <a:lstStyle/>
          <a:p>
            <a:r>
              <a:rPr lang="en-US"/>
              <a:t>Mission statement</a:t>
            </a:r>
          </a:p>
        </p:txBody>
      </p:sp>
      <p:sp>
        <p:nvSpPr>
          <p:cNvPr id="4" name="Title 1">
            <a:extLst>
              <a:ext uri="{FF2B5EF4-FFF2-40B4-BE49-F238E27FC236}">
                <a16:creationId xmlns:a16="http://schemas.microsoft.com/office/drawing/2014/main" id="{955B5DE7-C970-D1F8-2E19-5F9E4FEE33E4}"/>
              </a:ext>
            </a:extLst>
          </p:cNvPr>
          <p:cNvSpPr txBox="1">
            <a:spLocks/>
          </p:cNvSpPr>
          <p:nvPr/>
        </p:nvSpPr>
        <p:spPr>
          <a:xfrm>
            <a:off x="426720" y="2773806"/>
            <a:ext cx="11338560" cy="11658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nSpc>
                <a:spcPct val="150000"/>
              </a:lnSpc>
            </a:pPr>
            <a:r>
              <a:rPr lang="en-US" sz="1900" b="0" i="1"/>
              <a:t>Enable lifelong learners to adopt a sustainable, goal-oriented self-learning process by offering a tailored management framework that maximizes productivity, tracks progress and reinforces focus.</a:t>
            </a:r>
          </a:p>
        </p:txBody>
      </p:sp>
    </p:spTree>
    <p:extLst>
      <p:ext uri="{BB962C8B-B14F-4D97-AF65-F5344CB8AC3E}">
        <p14:creationId xmlns:p14="http://schemas.microsoft.com/office/powerpoint/2010/main" val="2467610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17F60-8F2C-521E-20ED-A9F50A9E7DC1}"/>
              </a:ext>
            </a:extLst>
          </p:cNvPr>
          <p:cNvSpPr>
            <a:spLocks noGrp="1"/>
          </p:cNvSpPr>
          <p:nvPr>
            <p:ph type="ctrTitle"/>
          </p:nvPr>
        </p:nvSpPr>
        <p:spPr>
          <a:xfrm>
            <a:off x="2301923" y="1122362"/>
            <a:ext cx="7588155" cy="3506787"/>
          </a:xfrm>
        </p:spPr>
        <p:txBody>
          <a:bodyPr/>
          <a:lstStyle/>
          <a:p>
            <a:r>
              <a:rPr lang="en-US"/>
              <a:t>Let’s Start our Journey of PureLearn Engineering Phases </a:t>
            </a:r>
          </a:p>
        </p:txBody>
      </p:sp>
    </p:spTree>
    <p:extLst>
      <p:ext uri="{BB962C8B-B14F-4D97-AF65-F5344CB8AC3E}">
        <p14:creationId xmlns:p14="http://schemas.microsoft.com/office/powerpoint/2010/main" val="20459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E985-B85D-42AB-3BE8-F95A92B4E0ED}"/>
              </a:ext>
            </a:extLst>
          </p:cNvPr>
          <p:cNvSpPr>
            <a:spLocks noGrp="1"/>
          </p:cNvSpPr>
          <p:nvPr>
            <p:ph type="ctrTitle"/>
          </p:nvPr>
        </p:nvSpPr>
        <p:spPr/>
        <p:txBody>
          <a:bodyPr/>
          <a:lstStyle/>
          <a:p>
            <a:r>
              <a:rPr lang="en-US" cap="all"/>
              <a:t>1. Empathize </a:t>
            </a:r>
            <a:endParaRPr lang="en-US"/>
          </a:p>
        </p:txBody>
      </p:sp>
      <p:sp>
        <p:nvSpPr>
          <p:cNvPr id="3" name="Subtitle 2">
            <a:extLst>
              <a:ext uri="{FF2B5EF4-FFF2-40B4-BE49-F238E27FC236}">
                <a16:creationId xmlns:a16="http://schemas.microsoft.com/office/drawing/2014/main" id="{41BD748D-18A4-2379-E931-BDAA973A0802}"/>
              </a:ext>
            </a:extLst>
          </p:cNvPr>
          <p:cNvSpPr>
            <a:spLocks noGrp="1"/>
          </p:cNvSpPr>
          <p:nvPr>
            <p:ph type="subTitle" idx="1"/>
          </p:nvPr>
        </p:nvSpPr>
        <p:spPr/>
        <p:txBody>
          <a:bodyPr/>
          <a:lstStyle/>
          <a:p>
            <a:r>
              <a:rPr lang="en-US"/>
              <a:t>Desing Thinking&amp; User-Centric Design</a:t>
            </a:r>
          </a:p>
        </p:txBody>
      </p:sp>
    </p:spTree>
    <p:extLst>
      <p:ext uri="{BB962C8B-B14F-4D97-AF65-F5344CB8AC3E}">
        <p14:creationId xmlns:p14="http://schemas.microsoft.com/office/powerpoint/2010/main" val="1411686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4AE5-0D83-4358-BEA3-AA9391DECE95}"/>
              </a:ext>
            </a:extLst>
          </p:cNvPr>
          <p:cNvSpPr>
            <a:spLocks noGrp="1"/>
          </p:cNvSpPr>
          <p:nvPr>
            <p:ph type="ctrTitle"/>
          </p:nvPr>
        </p:nvSpPr>
        <p:spPr/>
        <p:txBody>
          <a:bodyPr/>
          <a:lstStyle/>
          <a:p>
            <a:r>
              <a:rPr lang="en-US"/>
              <a:t>Discussions with real people</a:t>
            </a:r>
          </a:p>
        </p:txBody>
      </p:sp>
      <p:sp>
        <p:nvSpPr>
          <p:cNvPr id="3" name="Subtitle 2">
            <a:extLst>
              <a:ext uri="{FF2B5EF4-FFF2-40B4-BE49-F238E27FC236}">
                <a16:creationId xmlns:a16="http://schemas.microsoft.com/office/drawing/2014/main" id="{FD4E646C-CE93-89A6-EB6F-BFD157379E27}"/>
              </a:ext>
            </a:extLst>
          </p:cNvPr>
          <p:cNvSpPr>
            <a:spLocks noGrp="1"/>
          </p:cNvSpPr>
          <p:nvPr>
            <p:ph type="subTitle" idx="1"/>
          </p:nvPr>
        </p:nvSpPr>
        <p:spPr/>
        <p:txBody>
          <a:bodyPr/>
          <a:lstStyle/>
          <a:p>
            <a:r>
              <a:rPr lang="en-US"/>
              <a:t>Observing</a:t>
            </a:r>
          </a:p>
        </p:txBody>
      </p:sp>
    </p:spTree>
    <p:extLst>
      <p:ext uri="{BB962C8B-B14F-4D97-AF65-F5344CB8AC3E}">
        <p14:creationId xmlns:p14="http://schemas.microsoft.com/office/powerpoint/2010/main" val="3932091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D859-99E0-5950-499B-FEDC8D951FD5}"/>
              </a:ext>
            </a:extLst>
          </p:cNvPr>
          <p:cNvSpPr>
            <a:spLocks noGrp="1"/>
          </p:cNvSpPr>
          <p:nvPr>
            <p:ph type="ctrTitle"/>
          </p:nvPr>
        </p:nvSpPr>
        <p:spPr/>
        <p:txBody>
          <a:bodyPr/>
          <a:lstStyle/>
          <a:p>
            <a:r>
              <a:rPr lang="en-US"/>
              <a:t>2. Define</a:t>
            </a:r>
          </a:p>
        </p:txBody>
      </p:sp>
      <p:sp>
        <p:nvSpPr>
          <p:cNvPr id="3" name="Subtitle 2">
            <a:extLst>
              <a:ext uri="{FF2B5EF4-FFF2-40B4-BE49-F238E27FC236}">
                <a16:creationId xmlns:a16="http://schemas.microsoft.com/office/drawing/2014/main" id="{275D63B3-0075-4910-492A-E69A41DB509A}"/>
              </a:ext>
            </a:extLst>
          </p:cNvPr>
          <p:cNvSpPr>
            <a:spLocks noGrp="1"/>
          </p:cNvSpPr>
          <p:nvPr>
            <p:ph type="subTitle" idx="1"/>
          </p:nvPr>
        </p:nvSpPr>
        <p:spPr/>
        <p:txBody>
          <a:bodyPr/>
          <a:lstStyle/>
          <a:p>
            <a:r>
              <a:rPr lang="en-US"/>
              <a:t>Define Frustration &amp; Needs</a:t>
            </a:r>
          </a:p>
        </p:txBody>
      </p:sp>
    </p:spTree>
    <p:extLst>
      <p:ext uri="{BB962C8B-B14F-4D97-AF65-F5344CB8AC3E}">
        <p14:creationId xmlns:p14="http://schemas.microsoft.com/office/powerpoint/2010/main" val="230887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75C7-D490-302F-0065-2201800310C2}"/>
              </a:ext>
            </a:extLst>
          </p:cNvPr>
          <p:cNvSpPr>
            <a:spLocks noGrp="1"/>
          </p:cNvSpPr>
          <p:nvPr>
            <p:ph type="ctrTitle"/>
          </p:nvPr>
        </p:nvSpPr>
        <p:spPr/>
        <p:txBody>
          <a:bodyPr/>
          <a:lstStyle/>
          <a:p>
            <a:r>
              <a:rPr lang="en-US"/>
              <a:t>Personas</a:t>
            </a:r>
          </a:p>
        </p:txBody>
      </p:sp>
      <p:sp>
        <p:nvSpPr>
          <p:cNvPr id="3" name="Subtitle 2">
            <a:extLst>
              <a:ext uri="{FF2B5EF4-FFF2-40B4-BE49-F238E27FC236}">
                <a16:creationId xmlns:a16="http://schemas.microsoft.com/office/drawing/2014/main" id="{450F5826-5C10-4FE9-AFF0-631E5241587F}"/>
              </a:ext>
            </a:extLst>
          </p:cNvPr>
          <p:cNvSpPr>
            <a:spLocks noGrp="1"/>
          </p:cNvSpPr>
          <p:nvPr>
            <p:ph type="subTitle" idx="1"/>
          </p:nvPr>
        </p:nvSpPr>
        <p:spPr/>
        <p:txBody>
          <a:bodyPr/>
          <a:lstStyle/>
          <a:p>
            <a:r>
              <a:rPr lang="en-US"/>
              <a:t>Fictional persons represent out users</a:t>
            </a:r>
          </a:p>
        </p:txBody>
      </p:sp>
    </p:spTree>
    <p:extLst>
      <p:ext uri="{BB962C8B-B14F-4D97-AF65-F5344CB8AC3E}">
        <p14:creationId xmlns:p14="http://schemas.microsoft.com/office/powerpoint/2010/main" val="2954663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78CC4-9278-48D3-E03F-24B6B279A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7AD9C0-5C18-A2C1-65BC-756E69E7DD38}"/>
              </a:ext>
            </a:extLst>
          </p:cNvPr>
          <p:cNvSpPr>
            <a:spLocks noGrp="1"/>
          </p:cNvSpPr>
          <p:nvPr>
            <p:ph type="ctrTitle"/>
          </p:nvPr>
        </p:nvSpPr>
        <p:spPr>
          <a:xfrm>
            <a:off x="2301922" y="-454645"/>
            <a:ext cx="7588155" cy="2621154"/>
          </a:xfrm>
        </p:spPr>
        <p:txBody>
          <a:bodyPr/>
          <a:lstStyle/>
          <a:p>
            <a:r>
              <a:rPr lang="en-US"/>
              <a:t>Personas</a:t>
            </a:r>
          </a:p>
        </p:txBody>
      </p:sp>
      <p:sp>
        <p:nvSpPr>
          <p:cNvPr id="6" name="TextBox 5">
            <a:extLst>
              <a:ext uri="{FF2B5EF4-FFF2-40B4-BE49-F238E27FC236}">
                <a16:creationId xmlns:a16="http://schemas.microsoft.com/office/drawing/2014/main" id="{D5D97A3D-C603-F3E7-0A29-03E68C965D4F}"/>
              </a:ext>
            </a:extLst>
          </p:cNvPr>
          <p:cNvSpPr txBox="1"/>
          <p:nvPr/>
        </p:nvSpPr>
        <p:spPr>
          <a:xfrm>
            <a:off x="1179442" y="2743200"/>
            <a:ext cx="9833113" cy="2462341"/>
          </a:xfrm>
          <a:prstGeom prst="rect">
            <a:avLst/>
          </a:prstGeom>
          <a:noFill/>
        </p:spPr>
        <p:txBody>
          <a:bodyPr wrap="square" rtlCol="0">
            <a:spAutoFit/>
          </a:bodyPr>
          <a:lstStyle/>
          <a:p>
            <a:pPr marL="342900" indent="-342900">
              <a:lnSpc>
                <a:spcPct val="200000"/>
              </a:lnSpc>
              <a:buFont typeface="+mj-lt"/>
              <a:buAutoNum type="arabicPeriod"/>
            </a:pPr>
            <a:r>
              <a:rPr lang="en-US" sz="2000"/>
              <a:t>LIFELONG LEARNER (PROFESSIONALS IN FAST-CHANGING FIELDS)</a:t>
            </a:r>
          </a:p>
          <a:p>
            <a:pPr marL="342900" indent="-342900">
              <a:lnSpc>
                <a:spcPct val="200000"/>
              </a:lnSpc>
              <a:buFont typeface="+mj-lt"/>
              <a:buAutoNum type="arabicPeriod"/>
            </a:pPr>
            <a:r>
              <a:rPr lang="en-US" sz="2000"/>
              <a:t>CAREER STARTER</a:t>
            </a:r>
          </a:p>
          <a:p>
            <a:pPr marL="342900" indent="-342900">
              <a:lnSpc>
                <a:spcPct val="200000"/>
              </a:lnSpc>
              <a:buFont typeface="+mj-lt"/>
              <a:buAutoNum type="arabicPeriod"/>
            </a:pPr>
            <a:r>
              <a:rPr lang="en-US" sz="2000"/>
              <a:t>CAREER SWITCHER</a:t>
            </a:r>
          </a:p>
          <a:p>
            <a:pPr marL="342900" indent="-342900">
              <a:lnSpc>
                <a:spcPct val="200000"/>
              </a:lnSpc>
              <a:buFont typeface="+mj-lt"/>
              <a:buAutoNum type="arabicPeriod"/>
            </a:pPr>
            <a:r>
              <a:rPr lang="en-US" sz="2000"/>
              <a:t>ACADEMIC STUDENT</a:t>
            </a:r>
          </a:p>
        </p:txBody>
      </p:sp>
    </p:spTree>
    <p:extLst>
      <p:ext uri="{BB962C8B-B14F-4D97-AF65-F5344CB8AC3E}">
        <p14:creationId xmlns:p14="http://schemas.microsoft.com/office/powerpoint/2010/main" val="3144363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8AEB6-7B0E-0E48-DBF0-2805C6EC2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C82467-20EF-C3E7-C246-BBAFEF212E62}"/>
              </a:ext>
            </a:extLst>
          </p:cNvPr>
          <p:cNvSpPr>
            <a:spLocks noGrp="1"/>
          </p:cNvSpPr>
          <p:nvPr>
            <p:ph type="ctrTitle"/>
          </p:nvPr>
        </p:nvSpPr>
        <p:spPr>
          <a:xfrm>
            <a:off x="2128302" y="-1183850"/>
            <a:ext cx="7588155" cy="2621154"/>
          </a:xfrm>
        </p:spPr>
        <p:txBody>
          <a:bodyPr/>
          <a:lstStyle/>
          <a:p>
            <a:r>
              <a:rPr lang="en-US"/>
              <a:t>Personas</a:t>
            </a:r>
          </a:p>
        </p:txBody>
      </p:sp>
      <p:sp>
        <p:nvSpPr>
          <p:cNvPr id="6" name="TextBox 5">
            <a:extLst>
              <a:ext uri="{FF2B5EF4-FFF2-40B4-BE49-F238E27FC236}">
                <a16:creationId xmlns:a16="http://schemas.microsoft.com/office/drawing/2014/main" id="{C265A965-71BA-A789-3731-4AA2075E2296}"/>
              </a:ext>
            </a:extLst>
          </p:cNvPr>
          <p:cNvSpPr txBox="1"/>
          <p:nvPr/>
        </p:nvSpPr>
        <p:spPr>
          <a:xfrm>
            <a:off x="1353063" y="1828800"/>
            <a:ext cx="9833113" cy="5170774"/>
          </a:xfrm>
          <a:prstGeom prst="rect">
            <a:avLst/>
          </a:prstGeom>
          <a:noFill/>
        </p:spPr>
        <p:txBody>
          <a:bodyPr wrap="square" rtlCol="0">
            <a:spAutoFit/>
          </a:bodyPr>
          <a:lstStyle/>
          <a:p>
            <a:pPr>
              <a:lnSpc>
                <a:spcPct val="200000"/>
              </a:lnSpc>
            </a:pPr>
            <a:r>
              <a:rPr lang="en-US" sz="2000"/>
              <a:t>CAREER STARTER</a:t>
            </a:r>
          </a:p>
          <a:p>
            <a:pPr marL="800100" lvl="1" indent="-342900">
              <a:lnSpc>
                <a:spcPct val="200000"/>
              </a:lnSpc>
              <a:buFont typeface="+mj-lt"/>
              <a:buAutoNum type="arabicPeriod"/>
            </a:pPr>
            <a:r>
              <a:rPr lang="en-US" sz="1900">
                <a:latin typeface="+mj-lt"/>
                <a:ea typeface="+mj-ea"/>
                <a:cs typeface="+mj-cs"/>
              </a:rPr>
              <a:t>Basic info</a:t>
            </a:r>
          </a:p>
          <a:p>
            <a:pPr lvl="2">
              <a:lnSpc>
                <a:spcPct val="200000"/>
              </a:lnSpc>
            </a:pPr>
            <a:r>
              <a:rPr lang="en-US" b="1"/>
              <a:t>Name:</a:t>
            </a:r>
            <a:r>
              <a:rPr lang="en-US"/>
              <a:t> Amina Hassan</a:t>
            </a:r>
            <a:br>
              <a:rPr lang="en-US"/>
            </a:br>
            <a:r>
              <a:rPr lang="en-US" b="1"/>
              <a:t>Age:</a:t>
            </a:r>
            <a:r>
              <a:rPr lang="en-US"/>
              <a:t> 22</a:t>
            </a:r>
            <a:br>
              <a:rPr lang="en-US"/>
            </a:br>
            <a:r>
              <a:rPr lang="en-US" b="1"/>
              <a:t>Gender:</a:t>
            </a:r>
            <a:r>
              <a:rPr lang="en-US"/>
              <a:t> Female</a:t>
            </a:r>
            <a:br>
              <a:rPr lang="en-US"/>
            </a:br>
            <a:r>
              <a:rPr lang="en-US" b="1"/>
              <a:t>Location:</a:t>
            </a:r>
            <a:r>
              <a:rPr lang="en-US"/>
              <a:t> Cairo, Egypt</a:t>
            </a:r>
            <a:br>
              <a:rPr lang="en-US"/>
            </a:br>
            <a:r>
              <a:rPr lang="en-US" b="1"/>
              <a:t>Profession:</a:t>
            </a:r>
            <a:r>
              <a:rPr lang="en-US"/>
              <a:t> New graduate – exploring UX/UI Design or Digital Marketing</a:t>
            </a:r>
          </a:p>
          <a:p>
            <a:pPr marL="1257300" lvl="2" indent="-342900">
              <a:lnSpc>
                <a:spcPct val="200000"/>
              </a:lnSpc>
              <a:buFont typeface="+mj-lt"/>
              <a:buAutoNum type="arabicPeriod"/>
            </a:pPr>
            <a:endParaRPr lang="en-US" sz="1900">
              <a:latin typeface="+mj-lt"/>
              <a:ea typeface="+mj-ea"/>
              <a:cs typeface="+mj-cs"/>
            </a:endParaRPr>
          </a:p>
          <a:p>
            <a:pPr marL="800100" lvl="1" indent="-342900">
              <a:lnSpc>
                <a:spcPct val="200000"/>
              </a:lnSpc>
              <a:buFont typeface="+mj-lt"/>
              <a:buAutoNum type="arabicPeriod"/>
            </a:pPr>
            <a:endParaRPr lang="en-US" sz="2000"/>
          </a:p>
        </p:txBody>
      </p:sp>
    </p:spTree>
    <p:extLst>
      <p:ext uri="{BB962C8B-B14F-4D97-AF65-F5344CB8AC3E}">
        <p14:creationId xmlns:p14="http://schemas.microsoft.com/office/powerpoint/2010/main" val="1559533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7319-10F4-AD5D-7867-976BEBAE90CC}"/>
              </a:ext>
            </a:extLst>
          </p:cNvPr>
          <p:cNvSpPr>
            <a:spLocks noGrp="1"/>
          </p:cNvSpPr>
          <p:nvPr>
            <p:ph type="ctrTitle"/>
          </p:nvPr>
        </p:nvSpPr>
        <p:spPr>
          <a:xfrm>
            <a:off x="2301923" y="1122363"/>
            <a:ext cx="7588155" cy="1831149"/>
          </a:xfrm>
        </p:spPr>
        <p:txBody>
          <a:bodyPr>
            <a:normAutofit/>
          </a:bodyPr>
          <a:lstStyle/>
          <a:p>
            <a:r>
              <a:rPr lang="en-US"/>
              <a:t>Selecting Methodologies &amp; Underlying Principles </a:t>
            </a:r>
          </a:p>
        </p:txBody>
      </p:sp>
      <p:sp>
        <p:nvSpPr>
          <p:cNvPr id="4" name="TextBox 3">
            <a:extLst>
              <a:ext uri="{FF2B5EF4-FFF2-40B4-BE49-F238E27FC236}">
                <a16:creationId xmlns:a16="http://schemas.microsoft.com/office/drawing/2014/main" id="{F36615DC-9D9E-220B-C01A-38941EA4D9A8}"/>
              </a:ext>
            </a:extLst>
          </p:cNvPr>
          <p:cNvSpPr txBox="1"/>
          <p:nvPr/>
        </p:nvSpPr>
        <p:spPr>
          <a:xfrm>
            <a:off x="1527048" y="3846168"/>
            <a:ext cx="9619488" cy="1200329"/>
          </a:xfrm>
          <a:prstGeom prst="rect">
            <a:avLst/>
          </a:prstGeom>
          <a:noFill/>
        </p:spPr>
        <p:txBody>
          <a:bodyPr wrap="square" rtlCol="0">
            <a:spAutoFit/>
          </a:bodyPr>
          <a:lstStyle/>
          <a:p>
            <a:pPr marL="285750" indent="-285750">
              <a:buFont typeface="Arial" panose="020B0604020202020204" pitchFamily="34" charset="0"/>
              <a:buChar char="•"/>
            </a:pPr>
            <a:r>
              <a:rPr lang="en-US" sz="2400"/>
              <a:t>Software Engineering method, best practices &amp; Process</a:t>
            </a:r>
          </a:p>
          <a:p>
            <a:pPr marL="285750" indent="-285750">
              <a:buFont typeface="Arial" panose="020B0604020202020204" pitchFamily="34" charset="0"/>
              <a:buChar char="•"/>
            </a:pPr>
            <a:r>
              <a:rPr lang="en-US" sz="2400"/>
              <a:t>Product Management Methodology </a:t>
            </a:r>
          </a:p>
          <a:p>
            <a:pPr marL="285750" indent="-285750">
              <a:buFont typeface="Arial" panose="020B0604020202020204" pitchFamily="34" charset="0"/>
              <a:buChar char="•"/>
            </a:pPr>
            <a:r>
              <a:rPr lang="en-US" sz="2400"/>
              <a:t>UX Process </a:t>
            </a:r>
          </a:p>
        </p:txBody>
      </p:sp>
    </p:spTree>
    <p:extLst>
      <p:ext uri="{BB962C8B-B14F-4D97-AF65-F5344CB8AC3E}">
        <p14:creationId xmlns:p14="http://schemas.microsoft.com/office/powerpoint/2010/main" val="3464760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555C0-5CFD-7393-8983-D00167A13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9F8962-BEDF-9887-AC96-00C5CAF61554}"/>
              </a:ext>
            </a:extLst>
          </p:cNvPr>
          <p:cNvSpPr>
            <a:spLocks noGrp="1"/>
          </p:cNvSpPr>
          <p:nvPr>
            <p:ph type="ctrTitle"/>
          </p:nvPr>
        </p:nvSpPr>
        <p:spPr>
          <a:xfrm>
            <a:off x="2128302" y="-1183850"/>
            <a:ext cx="7588155" cy="2621154"/>
          </a:xfrm>
        </p:spPr>
        <p:txBody>
          <a:bodyPr/>
          <a:lstStyle/>
          <a:p>
            <a:r>
              <a:rPr lang="en-US"/>
              <a:t>Personas</a:t>
            </a:r>
          </a:p>
        </p:txBody>
      </p:sp>
      <p:sp>
        <p:nvSpPr>
          <p:cNvPr id="6" name="TextBox 5">
            <a:extLst>
              <a:ext uri="{FF2B5EF4-FFF2-40B4-BE49-F238E27FC236}">
                <a16:creationId xmlns:a16="http://schemas.microsoft.com/office/drawing/2014/main" id="{92326EA5-4AB5-A090-A835-FEDCD9500DF8}"/>
              </a:ext>
            </a:extLst>
          </p:cNvPr>
          <p:cNvSpPr txBox="1"/>
          <p:nvPr/>
        </p:nvSpPr>
        <p:spPr>
          <a:xfrm>
            <a:off x="1341488" y="1585732"/>
            <a:ext cx="9833113" cy="6278770"/>
          </a:xfrm>
          <a:prstGeom prst="rect">
            <a:avLst/>
          </a:prstGeom>
          <a:noFill/>
        </p:spPr>
        <p:txBody>
          <a:bodyPr wrap="square" rtlCol="0">
            <a:spAutoFit/>
          </a:bodyPr>
          <a:lstStyle/>
          <a:p>
            <a:pPr>
              <a:lnSpc>
                <a:spcPct val="200000"/>
              </a:lnSpc>
            </a:pPr>
            <a:r>
              <a:rPr lang="en-US" sz="2000"/>
              <a:t>CAREER STARTER  — Amina Hassan</a:t>
            </a:r>
          </a:p>
          <a:p>
            <a:pPr lvl="1">
              <a:lnSpc>
                <a:spcPct val="200000"/>
              </a:lnSpc>
            </a:pPr>
            <a:r>
              <a:rPr lang="en-US" sz="1900">
                <a:latin typeface="+mj-lt"/>
                <a:ea typeface="+mj-ea"/>
                <a:cs typeface="+mj-cs"/>
              </a:rPr>
              <a:t> </a:t>
            </a:r>
            <a:r>
              <a:rPr lang="en-US" sz="1900" b="1">
                <a:latin typeface="+mj-lt"/>
                <a:ea typeface="+mj-ea"/>
                <a:cs typeface="+mj-cs"/>
              </a:rPr>
              <a:t>2. Q</a:t>
            </a:r>
            <a:r>
              <a:rPr lang="en-US" b="1"/>
              <a:t>uote:</a:t>
            </a:r>
            <a:br>
              <a:rPr lang="en-US"/>
            </a:br>
            <a:r>
              <a:rPr lang="en-US" i="1"/>
              <a:t>"There’s too much content everywhere. I need a quiet space to just focus and grow.“</a:t>
            </a:r>
          </a:p>
          <a:p>
            <a:pPr lvl="1">
              <a:lnSpc>
                <a:spcPct val="200000"/>
              </a:lnSpc>
            </a:pPr>
            <a:r>
              <a:rPr lang="en-US" b="1" i="1"/>
              <a:t>3. </a:t>
            </a:r>
            <a:r>
              <a:rPr lang="en-US" b="1"/>
              <a:t>Bio:</a:t>
            </a:r>
            <a:br>
              <a:rPr lang="en-US"/>
            </a:br>
            <a:r>
              <a:rPr lang="en-US"/>
              <a:t>Amina just finished university and feels excited but overwhelmed. She opens YouTube and ends </a:t>
            </a:r>
            <a:r>
              <a:rPr lang="en-US" b="1"/>
              <a:t>up jumping between design tutorials, </a:t>
            </a:r>
            <a:r>
              <a:rPr lang="en-US"/>
              <a:t>productivity hacks, and job search tips — </a:t>
            </a:r>
            <a:r>
              <a:rPr lang="en-US" b="1"/>
              <a:t>ending the day drained with no real progress</a:t>
            </a:r>
            <a:r>
              <a:rPr lang="en-US"/>
              <a:t>. She uses her phone for learning but gets constantly </a:t>
            </a:r>
            <a:r>
              <a:rPr lang="en-US" b="1"/>
              <a:t>distracted by social media</a:t>
            </a:r>
            <a:r>
              <a:rPr lang="en-US"/>
              <a:t>. Her </a:t>
            </a:r>
            <a:r>
              <a:rPr lang="en-US" b="1"/>
              <a:t>goals feel blurry</a:t>
            </a:r>
            <a:r>
              <a:rPr lang="en-US"/>
              <a:t>, and </a:t>
            </a:r>
            <a:r>
              <a:rPr lang="en-US" b="1"/>
              <a:t>she doesn’t have a structure</a:t>
            </a:r>
            <a:r>
              <a:rPr lang="en-US"/>
              <a:t> to turn curiosity into progress.</a:t>
            </a:r>
          </a:p>
          <a:p>
            <a:pPr marL="1257300" lvl="2" indent="-342900">
              <a:lnSpc>
                <a:spcPct val="200000"/>
              </a:lnSpc>
              <a:buFont typeface="+mj-lt"/>
              <a:buAutoNum type="arabicPeriod"/>
            </a:pPr>
            <a:endParaRPr lang="en-US" sz="1900">
              <a:latin typeface="+mj-lt"/>
              <a:ea typeface="+mj-ea"/>
              <a:cs typeface="+mj-cs"/>
            </a:endParaRPr>
          </a:p>
          <a:p>
            <a:pPr marL="800100" lvl="1" indent="-342900">
              <a:lnSpc>
                <a:spcPct val="200000"/>
              </a:lnSpc>
              <a:buFont typeface="+mj-lt"/>
              <a:buAutoNum type="arabicPeriod"/>
            </a:pPr>
            <a:endParaRPr lang="en-US" sz="2000"/>
          </a:p>
        </p:txBody>
      </p:sp>
    </p:spTree>
    <p:extLst>
      <p:ext uri="{BB962C8B-B14F-4D97-AF65-F5344CB8AC3E}">
        <p14:creationId xmlns:p14="http://schemas.microsoft.com/office/powerpoint/2010/main" val="454567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3C9BB-6594-0AFF-614F-E89472217D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10EA02-F593-86FF-5DE5-4C400B93CCF3}"/>
              </a:ext>
            </a:extLst>
          </p:cNvPr>
          <p:cNvSpPr>
            <a:spLocks noGrp="1"/>
          </p:cNvSpPr>
          <p:nvPr>
            <p:ph type="ctrTitle"/>
          </p:nvPr>
        </p:nvSpPr>
        <p:spPr>
          <a:xfrm>
            <a:off x="2128302" y="-1183850"/>
            <a:ext cx="7588155" cy="2621154"/>
          </a:xfrm>
        </p:spPr>
        <p:txBody>
          <a:bodyPr/>
          <a:lstStyle/>
          <a:p>
            <a:r>
              <a:rPr lang="en-US"/>
              <a:t>Personas</a:t>
            </a:r>
          </a:p>
        </p:txBody>
      </p:sp>
      <p:sp>
        <p:nvSpPr>
          <p:cNvPr id="6" name="TextBox 5">
            <a:extLst>
              <a:ext uri="{FF2B5EF4-FFF2-40B4-BE49-F238E27FC236}">
                <a16:creationId xmlns:a16="http://schemas.microsoft.com/office/drawing/2014/main" id="{3689872A-5E2A-F591-F5BB-70E85BDC2499}"/>
              </a:ext>
            </a:extLst>
          </p:cNvPr>
          <p:cNvSpPr txBox="1"/>
          <p:nvPr/>
        </p:nvSpPr>
        <p:spPr>
          <a:xfrm>
            <a:off x="1341488" y="1585732"/>
            <a:ext cx="9833113" cy="4585999"/>
          </a:xfrm>
          <a:prstGeom prst="rect">
            <a:avLst/>
          </a:prstGeom>
          <a:noFill/>
        </p:spPr>
        <p:txBody>
          <a:bodyPr wrap="square" rtlCol="0">
            <a:spAutoFit/>
          </a:bodyPr>
          <a:lstStyle/>
          <a:p>
            <a:pPr>
              <a:lnSpc>
                <a:spcPct val="200000"/>
              </a:lnSpc>
            </a:pPr>
            <a:r>
              <a:rPr lang="en-US" sz="2000"/>
              <a:t>CAREER STARTER  — Amina Hassan</a:t>
            </a:r>
          </a:p>
          <a:p>
            <a:pPr>
              <a:lnSpc>
                <a:spcPct val="200000"/>
              </a:lnSpc>
            </a:pPr>
            <a:r>
              <a:rPr lang="en-US" sz="1900">
                <a:latin typeface="+mj-lt"/>
                <a:ea typeface="+mj-ea"/>
                <a:cs typeface="+mj-cs"/>
              </a:rPr>
              <a:t>      </a:t>
            </a:r>
            <a:r>
              <a:rPr lang="en-US" sz="1900" b="1">
                <a:latin typeface="+mj-lt"/>
                <a:ea typeface="+mj-ea"/>
                <a:cs typeface="+mj-cs"/>
              </a:rPr>
              <a:t>4. </a:t>
            </a:r>
            <a:r>
              <a:rPr lang="en-US" b="1"/>
              <a:t>Core Needs :</a:t>
            </a:r>
          </a:p>
          <a:p>
            <a:pPr marL="1257300" lvl="2" indent="-342900">
              <a:buFont typeface="Arial" panose="020B0604020202020204" pitchFamily="34" charset="0"/>
              <a:buChar char="•"/>
            </a:pPr>
            <a:r>
              <a:rPr lang="en-US"/>
              <a:t>A step-by-step learning framework tied to clear goals</a:t>
            </a:r>
          </a:p>
          <a:p>
            <a:pPr marL="1200150" lvl="2" indent="-285750">
              <a:buFont typeface="Arial" panose="020B0604020202020204" pitchFamily="34" charset="0"/>
              <a:buChar char="•"/>
            </a:pPr>
            <a:r>
              <a:rPr lang="en-US"/>
              <a:t>A distraction-free interface focused on clarity and habit-building</a:t>
            </a:r>
          </a:p>
          <a:p>
            <a:pPr marL="1200150" lvl="2" indent="-285750">
              <a:buFont typeface="Arial" panose="020B0604020202020204" pitchFamily="34" charset="0"/>
              <a:buChar char="•"/>
            </a:pPr>
            <a:r>
              <a:rPr lang="en-US"/>
              <a:t>Gentle motivation through streaks, reminders, and visual feedback</a:t>
            </a:r>
          </a:p>
          <a:p>
            <a:pPr lvl="1">
              <a:lnSpc>
                <a:spcPct val="200000"/>
              </a:lnSpc>
            </a:pPr>
            <a:r>
              <a:rPr lang="en-US" b="1" i="1"/>
              <a:t>5. </a:t>
            </a:r>
            <a:r>
              <a:rPr lang="en-US" b="1"/>
              <a:t>Frustrations :</a:t>
            </a:r>
          </a:p>
          <a:p>
            <a:pPr marL="1200150" lvl="2" indent="-285750">
              <a:buFont typeface="Arial" panose="020B0604020202020204" pitchFamily="34" charset="0"/>
              <a:buChar char="•"/>
            </a:pPr>
            <a:r>
              <a:rPr lang="en-US"/>
              <a:t>Always starting but never finishing learning paths</a:t>
            </a:r>
          </a:p>
          <a:p>
            <a:pPr marL="1200150" lvl="2" indent="-285750">
              <a:buFont typeface="Arial" panose="020B0604020202020204" pitchFamily="34" charset="0"/>
              <a:buChar char="•"/>
            </a:pPr>
            <a:r>
              <a:rPr lang="en-US"/>
              <a:t>Lost in endless links and saved posts</a:t>
            </a:r>
          </a:p>
          <a:p>
            <a:pPr marL="1200150" lvl="2" indent="-285750">
              <a:buFont typeface="Arial" panose="020B0604020202020204" pitchFamily="34" charset="0"/>
              <a:buChar char="•"/>
            </a:pPr>
            <a:r>
              <a:rPr lang="en-US"/>
              <a:t>No confidence in how to track or measure her skill development</a:t>
            </a:r>
          </a:p>
          <a:p>
            <a:pPr lvl="1">
              <a:lnSpc>
                <a:spcPct val="200000"/>
              </a:lnSpc>
            </a:pPr>
            <a:endParaRPr lang="en-US" b="1"/>
          </a:p>
          <a:p>
            <a:pPr lvl="1">
              <a:lnSpc>
                <a:spcPct val="200000"/>
              </a:lnSpc>
            </a:pPr>
            <a:endParaRPr lang="en-US" sz="2000"/>
          </a:p>
        </p:txBody>
      </p:sp>
    </p:spTree>
    <p:extLst>
      <p:ext uri="{BB962C8B-B14F-4D97-AF65-F5344CB8AC3E}">
        <p14:creationId xmlns:p14="http://schemas.microsoft.com/office/powerpoint/2010/main" val="3042015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A5FF7-305E-3487-B483-A34BC54FB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52F15-524F-9CB7-2E00-4CE232A5C4C7}"/>
              </a:ext>
            </a:extLst>
          </p:cNvPr>
          <p:cNvSpPr>
            <a:spLocks noGrp="1"/>
          </p:cNvSpPr>
          <p:nvPr>
            <p:ph type="ctrTitle"/>
          </p:nvPr>
        </p:nvSpPr>
        <p:spPr/>
        <p:txBody>
          <a:bodyPr/>
          <a:lstStyle/>
          <a:p>
            <a:r>
              <a:rPr lang="en-US"/>
              <a:t>3. Ideate</a:t>
            </a:r>
          </a:p>
        </p:txBody>
      </p:sp>
      <p:sp>
        <p:nvSpPr>
          <p:cNvPr id="3" name="Subtitle 2">
            <a:extLst>
              <a:ext uri="{FF2B5EF4-FFF2-40B4-BE49-F238E27FC236}">
                <a16:creationId xmlns:a16="http://schemas.microsoft.com/office/drawing/2014/main" id="{87F94243-B50D-2F37-1B84-346E73F9462C}"/>
              </a:ext>
            </a:extLst>
          </p:cNvPr>
          <p:cNvSpPr>
            <a:spLocks noGrp="1"/>
          </p:cNvSpPr>
          <p:nvPr>
            <p:ph type="subTitle" idx="1"/>
          </p:nvPr>
        </p:nvSpPr>
        <p:spPr/>
        <p:txBody>
          <a:bodyPr/>
          <a:lstStyle/>
          <a:p>
            <a:r>
              <a:rPr lang="en-US"/>
              <a:t>Generating Idea to solve problems &amp; Satisfy the need.</a:t>
            </a:r>
          </a:p>
        </p:txBody>
      </p:sp>
    </p:spTree>
    <p:extLst>
      <p:ext uri="{BB962C8B-B14F-4D97-AF65-F5344CB8AC3E}">
        <p14:creationId xmlns:p14="http://schemas.microsoft.com/office/powerpoint/2010/main" val="2150563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A35830-D5C8-9C53-6113-50D0B96612E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EBA51B-87FA-3745-256E-D97C102AC731}"/>
              </a:ext>
            </a:extLst>
          </p:cNvPr>
          <p:cNvSpPr>
            <a:spLocks noGrp="1"/>
          </p:cNvSpPr>
          <p:nvPr>
            <p:ph type="ctrTitle"/>
          </p:nvPr>
        </p:nvSpPr>
        <p:spPr>
          <a:xfrm>
            <a:off x="1731821" y="501345"/>
            <a:ext cx="8728364" cy="689279"/>
          </a:xfrm>
        </p:spPr>
        <p:txBody>
          <a:bodyPr>
            <a:normAutofit/>
          </a:bodyPr>
          <a:lstStyle/>
          <a:p>
            <a:r>
              <a:rPr lang="en-US" sz="3600"/>
              <a:t>Prompt</a:t>
            </a:r>
          </a:p>
        </p:txBody>
      </p:sp>
      <p:sp>
        <p:nvSpPr>
          <p:cNvPr id="3" name="Subtitle 2">
            <a:extLst>
              <a:ext uri="{FF2B5EF4-FFF2-40B4-BE49-F238E27FC236}">
                <a16:creationId xmlns:a16="http://schemas.microsoft.com/office/drawing/2014/main" id="{D3F3BD7F-BAB3-1439-7889-3EE825757419}"/>
              </a:ext>
            </a:extLst>
          </p:cNvPr>
          <p:cNvSpPr>
            <a:spLocks noGrp="1"/>
          </p:cNvSpPr>
          <p:nvPr>
            <p:ph type="subTitle" idx="1"/>
          </p:nvPr>
        </p:nvSpPr>
        <p:spPr>
          <a:xfrm>
            <a:off x="1731821" y="1212692"/>
            <a:ext cx="8728363" cy="418780"/>
          </a:xfrm>
        </p:spPr>
        <p:txBody>
          <a:bodyPr>
            <a:normAutofit/>
          </a:bodyPr>
          <a:lstStyle/>
          <a:p>
            <a:r>
              <a:rPr lang="en-US"/>
              <a:t>The start of brainstorming</a:t>
            </a:r>
          </a:p>
        </p:txBody>
      </p:sp>
      <p:graphicFrame>
        <p:nvGraphicFramePr>
          <p:cNvPr id="4" name="Table 3">
            <a:extLst>
              <a:ext uri="{FF2B5EF4-FFF2-40B4-BE49-F238E27FC236}">
                <a16:creationId xmlns:a16="http://schemas.microsoft.com/office/drawing/2014/main" id="{D237D894-6A17-39EE-C977-AC74A0EA3FAA}"/>
              </a:ext>
            </a:extLst>
          </p:cNvPr>
          <p:cNvGraphicFramePr>
            <a:graphicFrameLocks noGrp="1"/>
          </p:cNvGraphicFramePr>
          <p:nvPr>
            <p:extLst>
              <p:ext uri="{D42A27DB-BD31-4B8C-83A1-F6EECF244321}">
                <p14:modId xmlns:p14="http://schemas.microsoft.com/office/powerpoint/2010/main" val="1490021354"/>
              </p:ext>
            </p:extLst>
          </p:nvPr>
        </p:nvGraphicFramePr>
        <p:xfrm>
          <a:off x="1994916" y="2424858"/>
          <a:ext cx="9197803" cy="3286516"/>
        </p:xfrm>
        <a:graphic>
          <a:graphicData uri="http://schemas.openxmlformats.org/drawingml/2006/table">
            <a:tbl>
              <a:tblPr>
                <a:tableStyleId>{5C22544A-7EE6-4342-B048-85BDC9FD1C3A}</a:tableStyleId>
              </a:tblPr>
              <a:tblGrid>
                <a:gridCol w="550716">
                  <a:extLst>
                    <a:ext uri="{9D8B030D-6E8A-4147-A177-3AD203B41FA5}">
                      <a16:colId xmlns:a16="http://schemas.microsoft.com/office/drawing/2014/main" val="2326394704"/>
                    </a:ext>
                  </a:extLst>
                </a:gridCol>
                <a:gridCol w="8647087">
                  <a:extLst>
                    <a:ext uri="{9D8B030D-6E8A-4147-A177-3AD203B41FA5}">
                      <a16:colId xmlns:a16="http://schemas.microsoft.com/office/drawing/2014/main" val="897954272"/>
                    </a:ext>
                  </a:extLst>
                </a:gridCol>
              </a:tblGrid>
              <a:tr h="922962">
                <a:tc>
                  <a:txBody>
                    <a:bodyPr/>
                    <a:lstStyle/>
                    <a:p>
                      <a:pPr algn="l" fontAlgn="ctr"/>
                      <a:r>
                        <a:rPr lang="en-US" sz="2400" u="none" strike="noStrike">
                          <a:effectLst/>
                        </a:rPr>
                        <a:t>1</a:t>
                      </a:r>
                      <a:endParaRPr lang="en-US" sz="2400" b="0" i="0" u="none" strike="noStrike">
                        <a:solidFill>
                          <a:srgbClr val="ECECEC"/>
                        </a:solidFill>
                        <a:effectLst/>
                        <a:latin typeface="Cairo" pitchFamily="2" charset="-78"/>
                        <a:cs typeface="Cairo" pitchFamily="2" charset="-78"/>
                      </a:endParaRPr>
                    </a:p>
                  </a:txBody>
                  <a:tcPr marL="15019" marR="15019" marT="15019" marB="0"/>
                </a:tc>
                <a:tc>
                  <a:txBody>
                    <a:bodyPr/>
                    <a:lstStyle/>
                    <a:p>
                      <a:pPr algn="l" fontAlgn="ctr"/>
                      <a:r>
                        <a:rPr lang="en-US" sz="2400" u="none" strike="noStrike">
                          <a:effectLst/>
                        </a:rPr>
                        <a:t>Break the self-learning process into phases and identify features to support each phase.</a:t>
                      </a:r>
                      <a:endParaRPr lang="en-US" sz="2400" b="0" i="0" u="none" strike="noStrike">
                        <a:solidFill>
                          <a:srgbClr val="ECECEC"/>
                        </a:solidFill>
                        <a:effectLst/>
                        <a:latin typeface="Cairo" pitchFamily="2" charset="-78"/>
                        <a:cs typeface="Cairo" pitchFamily="2" charset="-78"/>
                      </a:endParaRPr>
                    </a:p>
                  </a:txBody>
                  <a:tcPr marL="15019" marR="15019" marT="15019" marB="0"/>
                </a:tc>
                <a:extLst>
                  <a:ext uri="{0D108BD9-81ED-4DB2-BD59-A6C34878D82A}">
                    <a16:rowId xmlns:a16="http://schemas.microsoft.com/office/drawing/2014/main" val="3115187426"/>
                  </a:ext>
                </a:extLst>
              </a:tr>
              <a:tr h="922962">
                <a:tc>
                  <a:txBody>
                    <a:bodyPr/>
                    <a:lstStyle/>
                    <a:p>
                      <a:pPr algn="l" fontAlgn="ctr"/>
                      <a:r>
                        <a:rPr lang="en-US" sz="2400" u="none" strike="noStrike">
                          <a:effectLst/>
                        </a:rPr>
                        <a:t>2</a:t>
                      </a:r>
                      <a:endParaRPr lang="en-US" sz="2400" b="0" i="0" u="none" strike="noStrike">
                        <a:solidFill>
                          <a:srgbClr val="ECECEC"/>
                        </a:solidFill>
                        <a:effectLst/>
                        <a:latin typeface="Cairo" pitchFamily="2" charset="-78"/>
                        <a:cs typeface="Cairo" pitchFamily="2" charset="-78"/>
                      </a:endParaRPr>
                    </a:p>
                  </a:txBody>
                  <a:tcPr marL="15019" marR="15019" marT="15019" marB="0"/>
                </a:tc>
                <a:tc>
                  <a:txBody>
                    <a:bodyPr/>
                    <a:lstStyle/>
                    <a:p>
                      <a:pPr algn="l" fontAlgn="ctr"/>
                      <a:r>
                        <a:rPr lang="en-US" sz="2400" u="none" strike="noStrike">
                          <a:effectLst/>
                        </a:rPr>
                        <a:t>Identify challenges and problems faced by self-learners.</a:t>
                      </a:r>
                      <a:endParaRPr lang="en-US" sz="2400" b="0" i="0" u="none" strike="noStrike">
                        <a:solidFill>
                          <a:srgbClr val="ECECEC"/>
                        </a:solidFill>
                        <a:effectLst/>
                        <a:latin typeface="Cairo" pitchFamily="2" charset="-78"/>
                        <a:cs typeface="Cairo" pitchFamily="2" charset="-78"/>
                      </a:endParaRPr>
                    </a:p>
                  </a:txBody>
                  <a:tcPr marL="15019" marR="15019" marT="15019" marB="0"/>
                </a:tc>
                <a:extLst>
                  <a:ext uri="{0D108BD9-81ED-4DB2-BD59-A6C34878D82A}">
                    <a16:rowId xmlns:a16="http://schemas.microsoft.com/office/drawing/2014/main" val="1969630630"/>
                  </a:ext>
                </a:extLst>
              </a:tr>
              <a:tr h="922962">
                <a:tc>
                  <a:txBody>
                    <a:bodyPr/>
                    <a:lstStyle/>
                    <a:p>
                      <a:pPr algn="l" fontAlgn="ctr"/>
                      <a:r>
                        <a:rPr lang="en-US" sz="2400" u="none" strike="noStrike">
                          <a:effectLst/>
                        </a:rPr>
                        <a:t>3</a:t>
                      </a:r>
                      <a:endParaRPr lang="en-US" sz="2400" b="0" i="0" u="none" strike="noStrike">
                        <a:solidFill>
                          <a:srgbClr val="ECECEC"/>
                        </a:solidFill>
                        <a:effectLst/>
                        <a:latin typeface="Cairo" pitchFamily="2" charset="-78"/>
                        <a:cs typeface="Cairo" pitchFamily="2" charset="-78"/>
                      </a:endParaRPr>
                    </a:p>
                  </a:txBody>
                  <a:tcPr marL="15019" marR="15019" marT="15019" marB="0"/>
                </a:tc>
                <a:tc>
                  <a:txBody>
                    <a:bodyPr/>
                    <a:lstStyle/>
                    <a:p>
                      <a:pPr algn="l" fontAlgn="ctr"/>
                      <a:r>
                        <a:rPr lang="en-US" sz="2400" u="none" strike="noStrike">
                          <a:effectLst/>
                        </a:rPr>
                        <a:t>Identify best theories and practices to support self-learners and increase productivity.</a:t>
                      </a:r>
                      <a:endParaRPr lang="en-US" sz="2400" b="0" i="0" u="none" strike="noStrike">
                        <a:solidFill>
                          <a:srgbClr val="ECECEC"/>
                        </a:solidFill>
                        <a:effectLst/>
                        <a:latin typeface="Cairo" pitchFamily="2" charset="-78"/>
                        <a:cs typeface="Cairo" pitchFamily="2" charset="-78"/>
                      </a:endParaRPr>
                    </a:p>
                  </a:txBody>
                  <a:tcPr marL="15019" marR="15019" marT="15019" marB="0"/>
                </a:tc>
                <a:extLst>
                  <a:ext uri="{0D108BD9-81ED-4DB2-BD59-A6C34878D82A}">
                    <a16:rowId xmlns:a16="http://schemas.microsoft.com/office/drawing/2014/main" val="143226831"/>
                  </a:ext>
                </a:extLst>
              </a:tr>
              <a:tr h="517630">
                <a:tc>
                  <a:txBody>
                    <a:bodyPr/>
                    <a:lstStyle/>
                    <a:p>
                      <a:pPr algn="l" fontAlgn="ctr"/>
                      <a:r>
                        <a:rPr lang="en-US" sz="2400" u="none" strike="noStrike">
                          <a:effectLst/>
                        </a:rPr>
                        <a:t>4</a:t>
                      </a:r>
                      <a:endParaRPr lang="en-US" sz="2400" b="0" i="0" u="none" strike="noStrike">
                        <a:solidFill>
                          <a:srgbClr val="ECECEC"/>
                        </a:solidFill>
                        <a:effectLst/>
                        <a:latin typeface="Cairo" pitchFamily="2" charset="-78"/>
                        <a:cs typeface="Cairo" pitchFamily="2" charset="-78"/>
                      </a:endParaRPr>
                    </a:p>
                  </a:txBody>
                  <a:tcPr marL="15019" marR="15019" marT="15019" marB="0"/>
                </a:tc>
                <a:tc>
                  <a:txBody>
                    <a:bodyPr/>
                    <a:lstStyle/>
                    <a:p>
                      <a:pPr algn="l" fontAlgn="ctr"/>
                      <a:r>
                        <a:rPr lang="en-US" sz="2400" u="none" strike="noStrike">
                          <a:effectLst/>
                        </a:rPr>
                        <a:t>Analyze similar apps.</a:t>
                      </a:r>
                      <a:endParaRPr lang="en-US" sz="2400" b="0" i="0" u="none" strike="noStrike">
                        <a:solidFill>
                          <a:srgbClr val="ECECEC"/>
                        </a:solidFill>
                        <a:effectLst/>
                        <a:latin typeface="Cairo" pitchFamily="2" charset="-78"/>
                        <a:cs typeface="Cairo" pitchFamily="2" charset="-78"/>
                      </a:endParaRPr>
                    </a:p>
                  </a:txBody>
                  <a:tcPr marL="15019" marR="15019" marT="15019" marB="0"/>
                </a:tc>
                <a:extLst>
                  <a:ext uri="{0D108BD9-81ED-4DB2-BD59-A6C34878D82A}">
                    <a16:rowId xmlns:a16="http://schemas.microsoft.com/office/drawing/2014/main" val="1716606972"/>
                  </a:ext>
                </a:extLst>
              </a:tr>
            </a:tbl>
          </a:graphicData>
        </a:graphic>
      </p:graphicFrame>
    </p:spTree>
    <p:extLst>
      <p:ext uri="{BB962C8B-B14F-4D97-AF65-F5344CB8AC3E}">
        <p14:creationId xmlns:p14="http://schemas.microsoft.com/office/powerpoint/2010/main" val="1728445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4B50389-7CF6-84CA-9FA0-36796E11DBA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28128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370846-C036-8B5E-4B79-F1E144298335}"/>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2E499-DC9B-5FE5-3683-3CF1777B23BC}"/>
              </a:ext>
            </a:extLst>
          </p:cNvPr>
          <p:cNvSpPr>
            <a:spLocks noGrp="1"/>
          </p:cNvSpPr>
          <p:nvPr>
            <p:ph type="ctrTitle"/>
          </p:nvPr>
        </p:nvSpPr>
        <p:spPr>
          <a:xfrm>
            <a:off x="1731821" y="501345"/>
            <a:ext cx="8728364" cy="689279"/>
          </a:xfrm>
        </p:spPr>
        <p:txBody>
          <a:bodyPr>
            <a:normAutofit/>
          </a:bodyPr>
          <a:lstStyle/>
          <a:p>
            <a:r>
              <a:rPr lang="en-US" sz="3600"/>
              <a:t>Themes</a:t>
            </a:r>
          </a:p>
        </p:txBody>
      </p:sp>
      <p:sp>
        <p:nvSpPr>
          <p:cNvPr id="3" name="Subtitle 2">
            <a:extLst>
              <a:ext uri="{FF2B5EF4-FFF2-40B4-BE49-F238E27FC236}">
                <a16:creationId xmlns:a16="http://schemas.microsoft.com/office/drawing/2014/main" id="{2283628C-A458-3F86-7291-B3923F4568D6}"/>
              </a:ext>
            </a:extLst>
          </p:cNvPr>
          <p:cNvSpPr>
            <a:spLocks noGrp="1"/>
          </p:cNvSpPr>
          <p:nvPr>
            <p:ph type="subTitle" idx="1"/>
          </p:nvPr>
        </p:nvSpPr>
        <p:spPr>
          <a:xfrm>
            <a:off x="1731821" y="1212692"/>
            <a:ext cx="8728363" cy="418780"/>
          </a:xfrm>
        </p:spPr>
        <p:txBody>
          <a:bodyPr>
            <a:normAutofit/>
          </a:bodyPr>
          <a:lstStyle/>
          <a:p>
            <a:r>
              <a:rPr lang="en-US"/>
              <a:t>Extracting Themes from (Product vision, Personas &amp; Scenarios, Prompt) </a:t>
            </a:r>
          </a:p>
        </p:txBody>
      </p:sp>
      <p:graphicFrame>
        <p:nvGraphicFramePr>
          <p:cNvPr id="5" name="Table 4">
            <a:extLst>
              <a:ext uri="{FF2B5EF4-FFF2-40B4-BE49-F238E27FC236}">
                <a16:creationId xmlns:a16="http://schemas.microsoft.com/office/drawing/2014/main" id="{9845A70E-A859-D7A4-6881-7D554EDDE62B}"/>
              </a:ext>
            </a:extLst>
          </p:cNvPr>
          <p:cNvGraphicFramePr>
            <a:graphicFrameLocks noGrp="1"/>
          </p:cNvGraphicFramePr>
          <p:nvPr>
            <p:extLst>
              <p:ext uri="{D42A27DB-BD31-4B8C-83A1-F6EECF244321}">
                <p14:modId xmlns:p14="http://schemas.microsoft.com/office/powerpoint/2010/main" val="848621118"/>
              </p:ext>
            </p:extLst>
          </p:nvPr>
        </p:nvGraphicFramePr>
        <p:xfrm>
          <a:off x="1994916" y="1998272"/>
          <a:ext cx="8202169" cy="4490196"/>
        </p:xfrm>
        <a:graphic>
          <a:graphicData uri="http://schemas.openxmlformats.org/drawingml/2006/table">
            <a:tbl>
              <a:tblPr firstRow="1" bandRow="1">
                <a:noFill/>
                <a:tableStyleId>{5C22544A-7EE6-4342-B048-85BDC9FD1C3A}</a:tableStyleId>
              </a:tblPr>
              <a:tblGrid>
                <a:gridCol w="1094804">
                  <a:extLst>
                    <a:ext uri="{9D8B030D-6E8A-4147-A177-3AD203B41FA5}">
                      <a16:colId xmlns:a16="http://schemas.microsoft.com/office/drawing/2014/main" val="3448804502"/>
                    </a:ext>
                  </a:extLst>
                </a:gridCol>
                <a:gridCol w="2548214">
                  <a:extLst>
                    <a:ext uri="{9D8B030D-6E8A-4147-A177-3AD203B41FA5}">
                      <a16:colId xmlns:a16="http://schemas.microsoft.com/office/drawing/2014/main" val="228354138"/>
                    </a:ext>
                  </a:extLst>
                </a:gridCol>
                <a:gridCol w="4559151">
                  <a:extLst>
                    <a:ext uri="{9D8B030D-6E8A-4147-A177-3AD203B41FA5}">
                      <a16:colId xmlns:a16="http://schemas.microsoft.com/office/drawing/2014/main" val="2459401531"/>
                    </a:ext>
                  </a:extLst>
                </a:gridCol>
              </a:tblGrid>
              <a:tr h="491532">
                <a:tc>
                  <a:txBody>
                    <a:bodyPr/>
                    <a:lstStyle/>
                    <a:p>
                      <a:pPr algn="ctr" fontAlgn="ctr"/>
                      <a:r>
                        <a:rPr lang="en-US" sz="1400" b="1" u="none" strike="noStrike" cap="none" spc="0">
                          <a:solidFill>
                            <a:srgbClr val="FFFFFF"/>
                          </a:solidFill>
                          <a:effectLst/>
                        </a:rPr>
                        <a:t>T#</a:t>
                      </a:r>
                      <a:endParaRPr lang="en-US" sz="1400" b="1" i="0" u="none" strike="noStrike" cap="none" spc="0">
                        <a:solidFill>
                          <a:srgbClr val="FFFFFF"/>
                        </a:solidFill>
                        <a:effectLst/>
                        <a:latin typeface="Cairo" pitchFamily="2" charset="-78"/>
                        <a:cs typeface="Cairo" pitchFamily="2" charset="-78"/>
                      </a:endParaRPr>
                    </a:p>
                  </a:txBody>
                  <a:tcPr marL="196171" marR="117703" marT="117703" marB="117703"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ctr"/>
                      <a:r>
                        <a:rPr lang="en-US" sz="1400" b="1" u="none" strike="noStrike" cap="none" spc="0">
                          <a:solidFill>
                            <a:srgbClr val="FFFFFF"/>
                          </a:solidFill>
                          <a:effectLst/>
                        </a:rPr>
                        <a:t>Theme</a:t>
                      </a:r>
                      <a:endParaRPr lang="en-US" sz="1400" b="1" i="0" u="none" strike="noStrike" cap="none" spc="0">
                        <a:solidFill>
                          <a:srgbClr val="FFFFFF"/>
                        </a:solidFill>
                        <a:effectLst/>
                        <a:latin typeface="Cairo" pitchFamily="2" charset="-78"/>
                        <a:cs typeface="Cairo" pitchFamily="2" charset="-78"/>
                      </a:endParaRPr>
                    </a:p>
                  </a:txBody>
                  <a:tcPr marL="196171" marR="117703" marT="117703" marB="117703"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fontAlgn="ctr"/>
                      <a:r>
                        <a:rPr lang="en-US" sz="1400" b="1" u="none" strike="noStrike" cap="none" spc="0">
                          <a:solidFill>
                            <a:srgbClr val="FFFFFF"/>
                          </a:solidFill>
                          <a:effectLst/>
                        </a:rPr>
                        <a:t>Purpose</a:t>
                      </a:r>
                      <a:endParaRPr lang="en-US" sz="1400" b="1" i="0" u="none" strike="noStrike" cap="none" spc="0">
                        <a:solidFill>
                          <a:srgbClr val="FFFFFF"/>
                        </a:solidFill>
                        <a:effectLst/>
                        <a:latin typeface="Cairo" pitchFamily="2" charset="-78"/>
                        <a:cs typeface="Cairo" pitchFamily="2" charset="-78"/>
                      </a:endParaRPr>
                    </a:p>
                  </a:txBody>
                  <a:tcPr marL="196171" marR="117703" marT="117703" marB="117703"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721285261"/>
                  </a:ext>
                </a:extLst>
              </a:tr>
              <a:tr h="1332546">
                <a:tc>
                  <a:txBody>
                    <a:bodyPr/>
                    <a:lstStyle/>
                    <a:p>
                      <a:pPr algn="ctr" fontAlgn="ctr"/>
                      <a:r>
                        <a:rPr lang="en-US" sz="1400" u="none" strike="noStrike" cap="none" spc="0">
                          <a:solidFill>
                            <a:schemeClr val="tx1">
                              <a:lumMod val="85000"/>
                              <a:lumOff val="15000"/>
                            </a:schemeClr>
                          </a:solidFill>
                          <a:effectLst/>
                        </a:rPr>
                        <a:t>1</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ctr"/>
                      <a:r>
                        <a:rPr lang="en-US" sz="1400" u="none" strike="noStrike" cap="none" spc="0">
                          <a:solidFill>
                            <a:schemeClr val="tx1">
                              <a:lumMod val="85000"/>
                              <a:lumOff val="15000"/>
                            </a:schemeClr>
                          </a:solidFill>
                          <a:effectLst/>
                        </a:rPr>
                        <a:t>Process &amp; Structure</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1400" u="none" strike="noStrike" cap="none" spc="0">
                          <a:solidFill>
                            <a:schemeClr val="tx1">
                              <a:lumMod val="85000"/>
                              <a:lumOff val="15000"/>
                            </a:schemeClr>
                          </a:solidFill>
                          <a:effectLst/>
                        </a:rPr>
                        <a:t>To provide a clear, step-by-step framework for learners</a:t>
                      </a:r>
                      <a:br>
                        <a:rPr lang="en-US" sz="1400" u="none" strike="noStrike" cap="none" spc="0">
                          <a:solidFill>
                            <a:schemeClr val="tx1">
                              <a:lumMod val="85000"/>
                              <a:lumOff val="15000"/>
                            </a:schemeClr>
                          </a:solidFill>
                          <a:effectLst/>
                        </a:rPr>
                      </a:br>
                      <a:r>
                        <a:rPr lang="en-US" sz="1400" u="none" strike="noStrike" cap="none" spc="0">
                          <a:solidFill>
                            <a:schemeClr val="tx1">
                              <a:lumMod val="85000"/>
                              <a:lumOff val="15000"/>
                            </a:schemeClr>
                          </a:solidFill>
                          <a:effectLst/>
                        </a:rPr>
                        <a:t>to categorize their self-learning areas, setting general goals, organize their study plans, manage tasks, and track progress effectively.</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172862131"/>
                  </a:ext>
                </a:extLst>
              </a:tr>
              <a:tr h="912039">
                <a:tc>
                  <a:txBody>
                    <a:bodyPr/>
                    <a:lstStyle/>
                    <a:p>
                      <a:pPr algn="ctr" fontAlgn="ctr"/>
                      <a:r>
                        <a:rPr lang="en-US" sz="1400" u="none" strike="noStrike" cap="none" spc="0">
                          <a:solidFill>
                            <a:schemeClr val="tx1">
                              <a:lumMod val="85000"/>
                              <a:lumOff val="15000"/>
                            </a:schemeClr>
                          </a:solidFill>
                          <a:effectLst/>
                        </a:rPr>
                        <a:t>2</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fontAlgn="ctr"/>
                      <a:r>
                        <a:rPr lang="en-US" sz="1400" u="none" strike="noStrike" cap="none" spc="0">
                          <a:solidFill>
                            <a:schemeClr val="tx1">
                              <a:lumMod val="85000"/>
                              <a:lumOff val="15000"/>
                            </a:schemeClr>
                          </a:solidFill>
                          <a:effectLst/>
                        </a:rPr>
                        <a:t>Problems &amp; Challenges</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l" fontAlgn="ctr"/>
                      <a:r>
                        <a:rPr lang="en-US" sz="1400" u="none" strike="noStrike" cap="none" spc="0">
                          <a:solidFill>
                            <a:schemeClr val="tx1">
                              <a:lumMod val="85000"/>
                              <a:lumOff val="15000"/>
                            </a:schemeClr>
                          </a:solidFill>
                          <a:effectLst/>
                        </a:rPr>
                        <a:t>Identify and address common obstacles that self-learners encounter, like distractions, (motivation, accountability, discipline) issues, and lack of structure.</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947340694"/>
                  </a:ext>
                </a:extLst>
              </a:tr>
              <a:tr h="701786">
                <a:tc>
                  <a:txBody>
                    <a:bodyPr/>
                    <a:lstStyle/>
                    <a:p>
                      <a:pPr algn="ctr" fontAlgn="ctr"/>
                      <a:r>
                        <a:rPr lang="en-US" sz="1400" u="none" strike="noStrike" cap="none" spc="0">
                          <a:solidFill>
                            <a:schemeClr val="tx1">
                              <a:lumMod val="85000"/>
                              <a:lumOff val="15000"/>
                            </a:schemeClr>
                          </a:solidFill>
                          <a:effectLst/>
                        </a:rPr>
                        <a:t>3</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fontAlgn="ctr"/>
                      <a:r>
                        <a:rPr lang="en-US" sz="1400" u="none" strike="noStrike" cap="none" spc="0">
                          <a:solidFill>
                            <a:schemeClr val="tx1">
                              <a:lumMod val="85000"/>
                              <a:lumOff val="15000"/>
                            </a:schemeClr>
                          </a:solidFill>
                          <a:effectLst/>
                        </a:rPr>
                        <a:t>Best practices &amp; Theories</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l" fontAlgn="ctr"/>
                      <a:r>
                        <a:rPr lang="en-US" sz="1400" u="none" strike="noStrike" cap="none" spc="0">
                          <a:solidFill>
                            <a:schemeClr val="tx1">
                              <a:lumMod val="85000"/>
                              <a:lumOff val="15000"/>
                            </a:schemeClr>
                          </a:solidFill>
                          <a:effectLst/>
                        </a:rPr>
                        <a:t>Integrate effective learning theories and practices to enhance productivity, focus, and learning outcomes.</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917677115"/>
                  </a:ext>
                </a:extLst>
              </a:tr>
              <a:tr h="701786">
                <a:tc>
                  <a:txBody>
                    <a:bodyPr/>
                    <a:lstStyle/>
                    <a:p>
                      <a:pPr algn="ctr" fontAlgn="ctr"/>
                      <a:r>
                        <a:rPr lang="en-US" sz="1400" u="none" strike="noStrike" cap="none" spc="0">
                          <a:solidFill>
                            <a:schemeClr val="tx1">
                              <a:lumMod val="85000"/>
                              <a:lumOff val="15000"/>
                            </a:schemeClr>
                          </a:solidFill>
                          <a:effectLst/>
                        </a:rPr>
                        <a:t>4</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fontAlgn="ctr"/>
                      <a:r>
                        <a:rPr lang="en-US" sz="1400" u="none" strike="noStrike" cap="none" spc="0">
                          <a:solidFill>
                            <a:schemeClr val="tx1">
                              <a:lumMod val="85000"/>
                              <a:lumOff val="15000"/>
                            </a:schemeClr>
                          </a:solidFill>
                          <a:effectLst/>
                        </a:rPr>
                        <a:t>Account Management </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fontAlgn="ctr"/>
                      <a:r>
                        <a:rPr lang="en-US" sz="1400" u="none" strike="noStrike" cap="none" spc="0">
                          <a:solidFill>
                            <a:schemeClr val="tx1">
                              <a:lumMod val="85000"/>
                              <a:lumOff val="15000"/>
                            </a:schemeClr>
                          </a:solidFill>
                          <a:effectLst/>
                        </a:rPr>
                        <a:t>Manage user auth, settings, and data, providing a secure and personalized experience.</a:t>
                      </a:r>
                      <a:endParaRPr lang="en-US" sz="1400" b="0" i="0" u="none" strike="noStrike" cap="none" spc="0">
                        <a:solidFill>
                          <a:schemeClr val="tx1">
                            <a:lumMod val="85000"/>
                            <a:lumOff val="15000"/>
                          </a:schemeClr>
                        </a:solidFill>
                        <a:effectLst/>
                        <a:latin typeface="Cairo" pitchFamily="2" charset="-78"/>
                        <a:cs typeface="Cairo" pitchFamily="2" charset="-78"/>
                      </a:endParaRPr>
                    </a:p>
                  </a:txBody>
                  <a:tcPr marL="196171" marR="117703" marT="117703" marB="117703"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576061621"/>
                  </a:ext>
                </a:extLst>
              </a:tr>
            </a:tbl>
          </a:graphicData>
        </a:graphic>
      </p:graphicFrame>
    </p:spTree>
    <p:extLst>
      <p:ext uri="{BB962C8B-B14F-4D97-AF65-F5344CB8AC3E}">
        <p14:creationId xmlns:p14="http://schemas.microsoft.com/office/powerpoint/2010/main" val="41486785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E8F92-64DE-D93D-5C32-147B3EA61625}"/>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16A0104-F30A-8622-3B37-4CF58878C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DD5E7-36E9-27FF-341E-C586A8AFF2A5}"/>
              </a:ext>
            </a:extLst>
          </p:cNvPr>
          <p:cNvSpPr>
            <a:spLocks noGrp="1"/>
          </p:cNvSpPr>
          <p:nvPr>
            <p:ph type="ctrTitle"/>
          </p:nvPr>
        </p:nvSpPr>
        <p:spPr>
          <a:xfrm>
            <a:off x="1731821" y="501345"/>
            <a:ext cx="8728364" cy="689279"/>
          </a:xfrm>
        </p:spPr>
        <p:txBody>
          <a:bodyPr>
            <a:normAutofit/>
          </a:bodyPr>
          <a:lstStyle/>
          <a:p>
            <a:r>
              <a:rPr lang="en-US" sz="3600"/>
              <a:t>Epics</a:t>
            </a:r>
          </a:p>
        </p:txBody>
      </p:sp>
      <p:sp>
        <p:nvSpPr>
          <p:cNvPr id="3" name="Subtitle 2">
            <a:extLst>
              <a:ext uri="{FF2B5EF4-FFF2-40B4-BE49-F238E27FC236}">
                <a16:creationId xmlns:a16="http://schemas.microsoft.com/office/drawing/2014/main" id="{4B7FAB1F-81DF-A281-BF0E-DFC0E666062C}"/>
              </a:ext>
            </a:extLst>
          </p:cNvPr>
          <p:cNvSpPr>
            <a:spLocks noGrp="1"/>
          </p:cNvSpPr>
          <p:nvPr>
            <p:ph type="subTitle" idx="1"/>
          </p:nvPr>
        </p:nvSpPr>
        <p:spPr>
          <a:xfrm>
            <a:off x="1731821" y="1212692"/>
            <a:ext cx="8728363" cy="418780"/>
          </a:xfrm>
        </p:spPr>
        <p:txBody>
          <a:bodyPr>
            <a:normAutofit lnSpcReduction="10000"/>
          </a:bodyPr>
          <a:lstStyle/>
          <a:p>
            <a:r>
              <a:rPr lang="en-US"/>
              <a:t>Extracting Epics from Thems - </a:t>
            </a:r>
            <a:r>
              <a:rPr lang="en-US">
                <a:solidFill>
                  <a:schemeClr val="tx1">
                    <a:lumMod val="85000"/>
                    <a:lumOff val="15000"/>
                  </a:schemeClr>
                </a:solidFill>
              </a:rPr>
              <a:t>Process &amp; Structure Theme</a:t>
            </a:r>
            <a:endParaRPr lang="en-US">
              <a:solidFill>
                <a:schemeClr val="tx1">
                  <a:lumMod val="85000"/>
                  <a:lumOff val="15000"/>
                </a:schemeClr>
              </a:solidFill>
              <a:latin typeface="Cairo" pitchFamily="2" charset="-78"/>
              <a:cs typeface="Cairo" pitchFamily="2" charset="-78"/>
            </a:endParaRPr>
          </a:p>
          <a:p>
            <a:endParaRPr lang="en-US"/>
          </a:p>
        </p:txBody>
      </p:sp>
      <p:graphicFrame>
        <p:nvGraphicFramePr>
          <p:cNvPr id="4" name="Table 3">
            <a:extLst>
              <a:ext uri="{FF2B5EF4-FFF2-40B4-BE49-F238E27FC236}">
                <a16:creationId xmlns:a16="http://schemas.microsoft.com/office/drawing/2014/main" id="{B0B6B894-E0E1-361F-F880-27A3BE31C0BC}"/>
              </a:ext>
            </a:extLst>
          </p:cNvPr>
          <p:cNvGraphicFramePr>
            <a:graphicFrameLocks noGrp="1"/>
          </p:cNvGraphicFramePr>
          <p:nvPr>
            <p:extLst>
              <p:ext uri="{D42A27DB-BD31-4B8C-83A1-F6EECF244321}">
                <p14:modId xmlns:p14="http://schemas.microsoft.com/office/powerpoint/2010/main" val="3255270845"/>
              </p:ext>
            </p:extLst>
          </p:nvPr>
        </p:nvGraphicFramePr>
        <p:xfrm>
          <a:off x="1915523" y="1796403"/>
          <a:ext cx="8360954" cy="4592636"/>
        </p:xfrm>
        <a:graphic>
          <a:graphicData uri="http://schemas.openxmlformats.org/drawingml/2006/table">
            <a:tbl>
              <a:tblPr>
                <a:tableStyleId>{5C22544A-7EE6-4342-B048-85BDC9FD1C3A}</a:tableStyleId>
              </a:tblPr>
              <a:tblGrid>
                <a:gridCol w="482816">
                  <a:extLst>
                    <a:ext uri="{9D8B030D-6E8A-4147-A177-3AD203B41FA5}">
                      <a16:colId xmlns:a16="http://schemas.microsoft.com/office/drawing/2014/main" val="937000968"/>
                    </a:ext>
                  </a:extLst>
                </a:gridCol>
                <a:gridCol w="2390526">
                  <a:extLst>
                    <a:ext uri="{9D8B030D-6E8A-4147-A177-3AD203B41FA5}">
                      <a16:colId xmlns:a16="http://schemas.microsoft.com/office/drawing/2014/main" val="1517900468"/>
                    </a:ext>
                  </a:extLst>
                </a:gridCol>
                <a:gridCol w="5487612">
                  <a:extLst>
                    <a:ext uri="{9D8B030D-6E8A-4147-A177-3AD203B41FA5}">
                      <a16:colId xmlns:a16="http://schemas.microsoft.com/office/drawing/2014/main" val="2858885911"/>
                    </a:ext>
                  </a:extLst>
                </a:gridCol>
              </a:tblGrid>
              <a:tr h="296755">
                <a:tc>
                  <a:txBody>
                    <a:bodyPr/>
                    <a:lstStyle/>
                    <a:p>
                      <a:pPr algn="ctr" fontAlgn="ctr"/>
                      <a:r>
                        <a:rPr lang="en-US" sz="1000" u="none" strike="noStrike">
                          <a:effectLst/>
                        </a:rPr>
                        <a:t>E#</a:t>
                      </a:r>
                      <a:endParaRPr lang="en-US" sz="1000" b="1" i="0" u="none" strike="noStrike">
                        <a:solidFill>
                          <a:srgbClr val="ECECEC"/>
                        </a:solidFill>
                        <a:effectLst/>
                        <a:latin typeface="Cairo" pitchFamily="2" charset="-78"/>
                        <a:cs typeface="Cairo" pitchFamily="2" charset="-78"/>
                      </a:endParaRPr>
                    </a:p>
                  </a:txBody>
                  <a:tcPr marL="7066" marR="7066" marT="7066" marB="0" anchor="ctr"/>
                </a:tc>
                <a:tc>
                  <a:txBody>
                    <a:bodyPr/>
                    <a:lstStyle/>
                    <a:p>
                      <a:pPr algn="ctr" fontAlgn="ctr"/>
                      <a:r>
                        <a:rPr lang="en-US" sz="1000" u="none" strike="noStrike">
                          <a:effectLst/>
                        </a:rPr>
                        <a:t>Epic</a:t>
                      </a:r>
                      <a:endParaRPr lang="en-US" sz="1000" b="1" i="0" u="none" strike="noStrike">
                        <a:solidFill>
                          <a:srgbClr val="ECECEC"/>
                        </a:solidFill>
                        <a:effectLst/>
                        <a:latin typeface="Cairo" pitchFamily="2" charset="-78"/>
                        <a:cs typeface="Cairo" pitchFamily="2" charset="-78"/>
                      </a:endParaRPr>
                    </a:p>
                  </a:txBody>
                  <a:tcPr marL="7066" marR="7066" marT="7066" marB="0" anchor="ctr"/>
                </a:tc>
                <a:tc>
                  <a:txBody>
                    <a:bodyPr/>
                    <a:lstStyle/>
                    <a:p>
                      <a:pPr algn="ctr" fontAlgn="ctr"/>
                      <a:r>
                        <a:rPr lang="en-US" sz="1000" u="none" strike="noStrike">
                          <a:effectLst/>
                        </a:rPr>
                        <a:t>Description </a:t>
                      </a:r>
                      <a:endParaRPr lang="en-US" sz="1000" b="1" i="0" u="none" strike="noStrike">
                        <a:solidFill>
                          <a:srgbClr val="ECECEC"/>
                        </a:solidFill>
                        <a:effectLst/>
                        <a:latin typeface="Cairo" pitchFamily="2" charset="-78"/>
                        <a:cs typeface="Cairo" pitchFamily="2" charset="-78"/>
                      </a:endParaRPr>
                    </a:p>
                  </a:txBody>
                  <a:tcPr marL="7066" marR="7066" marT="7066" marB="0" anchor="ctr"/>
                </a:tc>
                <a:extLst>
                  <a:ext uri="{0D108BD9-81ED-4DB2-BD59-A6C34878D82A}">
                    <a16:rowId xmlns:a16="http://schemas.microsoft.com/office/drawing/2014/main" val="3837139361"/>
                  </a:ext>
                </a:extLst>
              </a:tr>
              <a:tr h="2006629">
                <a:tc>
                  <a:txBody>
                    <a:bodyPr/>
                    <a:lstStyle/>
                    <a:p>
                      <a:pPr algn="ctr" fontAlgn="ctr"/>
                      <a:r>
                        <a:rPr lang="en-US" sz="1000" u="none" strike="noStrike">
                          <a:effectLst/>
                        </a:rPr>
                        <a:t>1</a:t>
                      </a:r>
                      <a:endParaRPr lang="en-US" sz="1000" b="0" i="0" u="none" strike="noStrike">
                        <a:solidFill>
                          <a:srgbClr val="ECECEC"/>
                        </a:solidFill>
                        <a:effectLst/>
                        <a:latin typeface="Cairo" pitchFamily="2" charset="-78"/>
                        <a:cs typeface="Cairo" pitchFamily="2" charset="-78"/>
                      </a:endParaRPr>
                    </a:p>
                  </a:txBody>
                  <a:tcPr marL="7066" marR="7066" marT="7066" marB="0" anchor="ctr"/>
                </a:tc>
                <a:tc>
                  <a:txBody>
                    <a:bodyPr/>
                    <a:lstStyle/>
                    <a:p>
                      <a:pPr algn="ctr" fontAlgn="ctr"/>
                      <a:r>
                        <a:rPr lang="en-US" sz="1000" u="none" strike="noStrike">
                          <a:effectLst/>
                        </a:rPr>
                        <a:t>User Onboarding</a:t>
                      </a:r>
                      <a:endParaRPr lang="en-US" sz="1000" b="0" i="0" u="none" strike="noStrike">
                        <a:solidFill>
                          <a:srgbClr val="E2EFDA"/>
                        </a:solidFill>
                        <a:effectLst/>
                        <a:latin typeface="Cairo" pitchFamily="2" charset="-78"/>
                        <a:cs typeface="Cairo" pitchFamily="2" charset="-78"/>
                      </a:endParaRPr>
                    </a:p>
                  </a:txBody>
                  <a:tcPr marL="7066" marR="7066" marT="7066" marB="0" anchor="ctr"/>
                </a:tc>
                <a:tc>
                  <a:txBody>
                    <a:bodyPr/>
                    <a:lstStyle/>
                    <a:p>
                      <a:pPr algn="ctr" fontAlgn="ctr"/>
                      <a:r>
                        <a:rPr lang="en-US" sz="1000" u="none" strike="noStrike">
                          <a:effectLst/>
                        </a:rPr>
                        <a:t>Let user define himself, like his goals, education, job and so on.</a:t>
                      </a:r>
                      <a:br>
                        <a:rPr lang="en-US" sz="1000" u="none" strike="noStrike">
                          <a:effectLst/>
                        </a:rPr>
                      </a:br>
                      <a:r>
                        <a:rPr lang="en-US" sz="1000" u="none" strike="noStrike">
                          <a:effectLst/>
                        </a:rPr>
                        <a:t>Why he wanna use this app ( select from suggestions reasons or he can add).</a:t>
                      </a:r>
                      <a:br>
                        <a:rPr lang="en-US" sz="1000" u="none" strike="noStrike">
                          <a:effectLst/>
                        </a:rPr>
                      </a:br>
                      <a:r>
                        <a:rPr lang="en-US" sz="1000" u="none" strike="noStrike">
                          <a:effectLst/>
                        </a:rPr>
                        <a:t>Giving Quick App Tut.</a:t>
                      </a:r>
                      <a:endParaRPr lang="en-US" sz="1000" b="0" i="0" u="none" strike="noStrike">
                        <a:solidFill>
                          <a:srgbClr val="ECECEC"/>
                        </a:solidFill>
                        <a:effectLst/>
                        <a:latin typeface="Cairo" pitchFamily="2" charset="-78"/>
                        <a:cs typeface="Cairo" pitchFamily="2" charset="-78"/>
                      </a:endParaRPr>
                    </a:p>
                  </a:txBody>
                  <a:tcPr marL="7066" marR="7066" marT="7066" marB="0" anchor="ctr"/>
                </a:tc>
                <a:extLst>
                  <a:ext uri="{0D108BD9-81ED-4DB2-BD59-A6C34878D82A}">
                    <a16:rowId xmlns:a16="http://schemas.microsoft.com/office/drawing/2014/main" val="1913890560"/>
                  </a:ext>
                </a:extLst>
              </a:tr>
              <a:tr h="1144626">
                <a:tc>
                  <a:txBody>
                    <a:bodyPr/>
                    <a:lstStyle/>
                    <a:p>
                      <a:pPr algn="ctr" fontAlgn="ctr"/>
                      <a:r>
                        <a:rPr lang="en-US" sz="1000" u="none" strike="noStrike">
                          <a:effectLst/>
                        </a:rPr>
                        <a:t>2</a:t>
                      </a:r>
                      <a:endParaRPr lang="en-US" sz="1000" b="0" i="0" u="none" strike="noStrike">
                        <a:solidFill>
                          <a:srgbClr val="ECECEC"/>
                        </a:solidFill>
                        <a:effectLst/>
                        <a:latin typeface="Cairo" pitchFamily="2" charset="-78"/>
                        <a:cs typeface="Cairo" pitchFamily="2" charset="-78"/>
                      </a:endParaRPr>
                    </a:p>
                  </a:txBody>
                  <a:tcPr marL="7066" marR="7066" marT="7066" marB="0" anchor="ctr"/>
                </a:tc>
                <a:tc>
                  <a:txBody>
                    <a:bodyPr/>
                    <a:lstStyle/>
                    <a:p>
                      <a:pPr algn="ctr" fontAlgn="ctr"/>
                      <a:r>
                        <a:rPr lang="en-US" sz="1000" u="none" strike="noStrike">
                          <a:effectLst/>
                        </a:rPr>
                        <a:t>Goal Management</a:t>
                      </a:r>
                      <a:endParaRPr lang="en-US" sz="1000" b="0" i="0" u="none" strike="noStrike">
                        <a:solidFill>
                          <a:srgbClr val="ECECEC"/>
                        </a:solidFill>
                        <a:effectLst/>
                        <a:latin typeface="Cairo" pitchFamily="2" charset="-78"/>
                        <a:cs typeface="Cairo" pitchFamily="2" charset="-78"/>
                      </a:endParaRPr>
                    </a:p>
                  </a:txBody>
                  <a:tcPr marL="7066" marR="7066" marT="7066" marB="0" anchor="ctr"/>
                </a:tc>
                <a:tc>
                  <a:txBody>
                    <a:bodyPr/>
                    <a:lstStyle/>
                    <a:p>
                      <a:pPr algn="ctr" fontAlgn="ctr"/>
                      <a:r>
                        <a:rPr lang="en-US" sz="1000" u="none" strike="noStrike">
                          <a:effectLst/>
                        </a:rPr>
                        <a:t>Allow users to set , adjust, and track their learningCategories (Categories is a group of goals, a name for area that he wanna work on like Self-Improvement, Software Engineering, etc..), goals, and tasks, learning resources, notes need to achieve this goals.</a:t>
                      </a:r>
                      <a:endParaRPr lang="en-US" sz="1000" b="0" i="0" u="none" strike="noStrike">
                        <a:solidFill>
                          <a:srgbClr val="ECECEC"/>
                        </a:solidFill>
                        <a:effectLst/>
                        <a:latin typeface="Cairo" pitchFamily="2" charset="-78"/>
                        <a:cs typeface="Cairo" pitchFamily="2" charset="-78"/>
                      </a:endParaRPr>
                    </a:p>
                  </a:txBody>
                  <a:tcPr marL="7066" marR="7066" marT="7066" marB="0" anchor="ctr"/>
                </a:tc>
                <a:extLst>
                  <a:ext uri="{0D108BD9-81ED-4DB2-BD59-A6C34878D82A}">
                    <a16:rowId xmlns:a16="http://schemas.microsoft.com/office/drawing/2014/main" val="2685799232"/>
                  </a:ext>
                </a:extLst>
              </a:tr>
              <a:tr h="1144626">
                <a:tc>
                  <a:txBody>
                    <a:bodyPr/>
                    <a:lstStyle/>
                    <a:p>
                      <a:pPr algn="ctr" fontAlgn="ctr"/>
                      <a:r>
                        <a:rPr lang="en-US" sz="1000" u="none" strike="noStrike">
                          <a:effectLst/>
                        </a:rPr>
                        <a:t>3</a:t>
                      </a:r>
                      <a:endParaRPr lang="en-US" sz="1000" b="0" i="0" u="none" strike="noStrike">
                        <a:solidFill>
                          <a:srgbClr val="ECECEC"/>
                        </a:solidFill>
                        <a:effectLst/>
                        <a:latin typeface="Cairo" pitchFamily="2" charset="-78"/>
                        <a:cs typeface="Cairo" pitchFamily="2" charset="-78"/>
                      </a:endParaRPr>
                    </a:p>
                  </a:txBody>
                  <a:tcPr marL="7066" marR="7066" marT="7066" marB="0" anchor="ctr"/>
                </a:tc>
                <a:tc>
                  <a:txBody>
                    <a:bodyPr/>
                    <a:lstStyle/>
                    <a:p>
                      <a:pPr algn="ctr" fontAlgn="ctr"/>
                      <a:r>
                        <a:rPr lang="en-US" sz="1000" u="none" strike="noStrike">
                          <a:effectLst/>
                        </a:rPr>
                        <a:t>Time Management</a:t>
                      </a:r>
                      <a:endParaRPr lang="en-US" sz="1000" b="0" i="0" u="none" strike="noStrike">
                        <a:solidFill>
                          <a:srgbClr val="ECECEC"/>
                        </a:solidFill>
                        <a:effectLst/>
                        <a:latin typeface="Cairo" pitchFamily="2" charset="-78"/>
                        <a:cs typeface="Cairo" pitchFamily="2" charset="-78"/>
                      </a:endParaRPr>
                    </a:p>
                  </a:txBody>
                  <a:tcPr marL="7066" marR="7066" marT="7066" marB="0" anchor="ctr"/>
                </a:tc>
                <a:tc>
                  <a:txBody>
                    <a:bodyPr/>
                    <a:lstStyle/>
                    <a:p>
                      <a:pPr algn="ctr" fontAlgn="ctr"/>
                      <a:r>
                        <a:rPr lang="en-US" sz="1000" u="none" strike="noStrike">
                          <a:effectLst/>
                        </a:rPr>
                        <a:t>Provide tools for users to plan &amp; schedule learning activities and set reminders to stay on track.</a:t>
                      </a:r>
                      <a:br>
                        <a:rPr lang="en-US" sz="1000" u="none" strike="noStrike">
                          <a:effectLst/>
                        </a:rPr>
                      </a:br>
                      <a:r>
                        <a:rPr lang="en-US" sz="1000" u="none" strike="noStrike">
                          <a:effectLst/>
                        </a:rPr>
                        <a:t>Timers, focus </a:t>
                      </a:r>
                      <a:r>
                        <a:rPr lang="en-US" sz="1000" u="none" strike="noStrike" err="1">
                          <a:effectLst/>
                        </a:rPr>
                        <a:t>sessiosns</a:t>
                      </a:r>
                      <a:r>
                        <a:rPr lang="en-US" sz="1000" u="none" strike="noStrike">
                          <a:effectLst/>
                        </a:rPr>
                        <a:t> and so on.</a:t>
                      </a:r>
                      <a:endParaRPr lang="en-US" sz="1000" b="0" i="0" u="none" strike="noStrike">
                        <a:solidFill>
                          <a:srgbClr val="ECECEC"/>
                        </a:solidFill>
                        <a:effectLst/>
                        <a:latin typeface="Cairo" pitchFamily="2" charset="-78"/>
                        <a:cs typeface="Cairo" pitchFamily="2" charset="-78"/>
                      </a:endParaRPr>
                    </a:p>
                  </a:txBody>
                  <a:tcPr marL="7066" marR="7066" marT="7066" marB="0" anchor="ctr"/>
                </a:tc>
                <a:extLst>
                  <a:ext uri="{0D108BD9-81ED-4DB2-BD59-A6C34878D82A}">
                    <a16:rowId xmlns:a16="http://schemas.microsoft.com/office/drawing/2014/main" val="1698163722"/>
                  </a:ext>
                </a:extLst>
              </a:tr>
            </a:tbl>
          </a:graphicData>
        </a:graphic>
      </p:graphicFrame>
    </p:spTree>
    <p:extLst>
      <p:ext uri="{BB962C8B-B14F-4D97-AF65-F5344CB8AC3E}">
        <p14:creationId xmlns:p14="http://schemas.microsoft.com/office/powerpoint/2010/main" val="92002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438210-0BB9-83B8-2C11-BD85BD8301A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6C0B4B6-AE90-3DCE-4175-D865F47E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DCB63-A61A-0073-85B6-8C3AC0F3467A}"/>
              </a:ext>
            </a:extLst>
          </p:cNvPr>
          <p:cNvSpPr>
            <a:spLocks noGrp="1"/>
          </p:cNvSpPr>
          <p:nvPr>
            <p:ph type="ctrTitle"/>
          </p:nvPr>
        </p:nvSpPr>
        <p:spPr>
          <a:xfrm>
            <a:off x="1731821" y="501345"/>
            <a:ext cx="8728364" cy="689279"/>
          </a:xfrm>
        </p:spPr>
        <p:txBody>
          <a:bodyPr>
            <a:normAutofit/>
          </a:bodyPr>
          <a:lstStyle/>
          <a:p>
            <a:r>
              <a:rPr lang="en-US" sz="3600"/>
              <a:t>User Stories</a:t>
            </a:r>
          </a:p>
        </p:txBody>
      </p:sp>
      <p:sp>
        <p:nvSpPr>
          <p:cNvPr id="3" name="Subtitle 2">
            <a:extLst>
              <a:ext uri="{FF2B5EF4-FFF2-40B4-BE49-F238E27FC236}">
                <a16:creationId xmlns:a16="http://schemas.microsoft.com/office/drawing/2014/main" id="{23A9486E-E7C7-FEAE-A1FC-4815275654C1}"/>
              </a:ext>
            </a:extLst>
          </p:cNvPr>
          <p:cNvSpPr>
            <a:spLocks noGrp="1"/>
          </p:cNvSpPr>
          <p:nvPr>
            <p:ph type="subTitle" idx="1"/>
          </p:nvPr>
        </p:nvSpPr>
        <p:spPr>
          <a:xfrm>
            <a:off x="1731821" y="1212692"/>
            <a:ext cx="8728363" cy="1500028"/>
          </a:xfrm>
        </p:spPr>
        <p:txBody>
          <a:bodyPr>
            <a:normAutofit/>
          </a:bodyPr>
          <a:lstStyle/>
          <a:p>
            <a:r>
              <a:rPr lang="en-US"/>
              <a:t>Extracting Epics from Thems - </a:t>
            </a:r>
            <a:r>
              <a:rPr lang="en-US">
                <a:solidFill>
                  <a:schemeClr val="tx1">
                    <a:lumMod val="85000"/>
                    <a:lumOff val="15000"/>
                  </a:schemeClr>
                </a:solidFill>
              </a:rPr>
              <a:t>Process &amp; Structure Theme</a:t>
            </a:r>
            <a:endParaRPr lang="en-US">
              <a:solidFill>
                <a:schemeClr val="tx1">
                  <a:lumMod val="85000"/>
                  <a:lumOff val="15000"/>
                </a:schemeClr>
              </a:solidFill>
              <a:latin typeface="Cairo" pitchFamily="2" charset="-78"/>
              <a:cs typeface="Cairo" pitchFamily="2" charset="-78"/>
            </a:endParaRPr>
          </a:p>
        </p:txBody>
      </p:sp>
      <p:sp>
        <p:nvSpPr>
          <p:cNvPr id="5" name="Subtitle 2">
            <a:extLst>
              <a:ext uri="{FF2B5EF4-FFF2-40B4-BE49-F238E27FC236}">
                <a16:creationId xmlns:a16="http://schemas.microsoft.com/office/drawing/2014/main" id="{E2E520FD-DD3F-67C5-0A5B-A7C2C09E6A99}"/>
              </a:ext>
            </a:extLst>
          </p:cNvPr>
          <p:cNvSpPr txBox="1">
            <a:spLocks/>
          </p:cNvSpPr>
          <p:nvPr/>
        </p:nvSpPr>
        <p:spPr>
          <a:xfrm>
            <a:off x="1853741" y="3396142"/>
            <a:ext cx="8728363" cy="418780"/>
          </a:xfrm>
          <a:prstGeom prst="rect">
            <a:avLst/>
          </a:prstGeom>
        </p:spPr>
        <p:txBody>
          <a:bodyPr vert="horz" lIns="91440" tIns="45720" rIns="91440" bIns="45720" rtlCol="0">
            <a:normAutofit lnSpcReduction="10000"/>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tx1">
                    <a:lumMod val="85000"/>
                    <a:lumOff val="15000"/>
                  </a:schemeClr>
                </a:solidFill>
                <a:latin typeface="Cairo" pitchFamily="2" charset="-78"/>
                <a:cs typeface="Cairo" pitchFamily="2" charset="-78"/>
              </a:rPr>
              <a:t>Large Table will be Presented in Excel</a:t>
            </a:r>
          </a:p>
          <a:p>
            <a:endParaRPr lang="en-US"/>
          </a:p>
        </p:txBody>
      </p:sp>
    </p:spTree>
    <p:extLst>
      <p:ext uri="{BB962C8B-B14F-4D97-AF65-F5344CB8AC3E}">
        <p14:creationId xmlns:p14="http://schemas.microsoft.com/office/powerpoint/2010/main" val="1399654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DC760C-925C-663B-886F-B9F4EEC40E84}"/>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CB14E88-9AB7-E8BB-5A73-9724F42A3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065010-7C1F-50BA-1907-96A453700F81}"/>
              </a:ext>
            </a:extLst>
          </p:cNvPr>
          <p:cNvSpPr>
            <a:spLocks noGrp="1"/>
          </p:cNvSpPr>
          <p:nvPr>
            <p:ph type="ctrTitle"/>
          </p:nvPr>
        </p:nvSpPr>
        <p:spPr>
          <a:xfrm>
            <a:off x="1731821" y="501345"/>
            <a:ext cx="8728364" cy="689279"/>
          </a:xfrm>
        </p:spPr>
        <p:txBody>
          <a:bodyPr>
            <a:normAutofit/>
          </a:bodyPr>
          <a:lstStyle/>
          <a:p>
            <a:r>
              <a:rPr lang="en-US" sz="3600"/>
              <a:t>Top-Down Approach</a:t>
            </a:r>
          </a:p>
        </p:txBody>
      </p:sp>
      <p:sp>
        <p:nvSpPr>
          <p:cNvPr id="3" name="Subtitle 2">
            <a:extLst>
              <a:ext uri="{FF2B5EF4-FFF2-40B4-BE49-F238E27FC236}">
                <a16:creationId xmlns:a16="http://schemas.microsoft.com/office/drawing/2014/main" id="{5E4A72D8-90F5-8766-2482-8381F82D1242}"/>
              </a:ext>
            </a:extLst>
          </p:cNvPr>
          <p:cNvSpPr>
            <a:spLocks noGrp="1"/>
          </p:cNvSpPr>
          <p:nvPr>
            <p:ph type="subTitle" idx="1"/>
          </p:nvPr>
        </p:nvSpPr>
        <p:spPr>
          <a:xfrm>
            <a:off x="1731821" y="1212692"/>
            <a:ext cx="8728363" cy="418780"/>
          </a:xfrm>
        </p:spPr>
        <p:txBody>
          <a:bodyPr>
            <a:normAutofit/>
          </a:bodyPr>
          <a:lstStyle/>
          <a:p>
            <a:endParaRPr lang="en-US"/>
          </a:p>
        </p:txBody>
      </p:sp>
      <p:graphicFrame>
        <p:nvGraphicFramePr>
          <p:cNvPr id="4" name="Table 3">
            <a:extLst>
              <a:ext uri="{FF2B5EF4-FFF2-40B4-BE49-F238E27FC236}">
                <a16:creationId xmlns:a16="http://schemas.microsoft.com/office/drawing/2014/main" id="{34380FA7-9DA8-F79F-3DCC-9CED6FBDA8E1}"/>
              </a:ext>
            </a:extLst>
          </p:cNvPr>
          <p:cNvGraphicFramePr>
            <a:graphicFrameLocks noGrp="1"/>
          </p:cNvGraphicFramePr>
          <p:nvPr/>
        </p:nvGraphicFramePr>
        <p:xfrm>
          <a:off x="769938" y="2332038"/>
          <a:ext cx="10653703" cy="2195969"/>
        </p:xfrm>
        <a:graphic>
          <a:graphicData uri="http://schemas.openxmlformats.org/drawingml/2006/table">
            <a:tbl>
              <a:tblPr>
                <a:tableStyleId>{5C22544A-7EE6-4342-B048-85BDC9FD1C3A}</a:tableStyleId>
              </a:tblPr>
              <a:tblGrid>
                <a:gridCol w="652268">
                  <a:extLst>
                    <a:ext uri="{9D8B030D-6E8A-4147-A177-3AD203B41FA5}">
                      <a16:colId xmlns:a16="http://schemas.microsoft.com/office/drawing/2014/main" val="3291422508"/>
                    </a:ext>
                  </a:extLst>
                </a:gridCol>
                <a:gridCol w="434845">
                  <a:extLst>
                    <a:ext uri="{9D8B030D-6E8A-4147-A177-3AD203B41FA5}">
                      <a16:colId xmlns:a16="http://schemas.microsoft.com/office/drawing/2014/main" val="1750235232"/>
                    </a:ext>
                  </a:extLst>
                </a:gridCol>
                <a:gridCol w="434845">
                  <a:extLst>
                    <a:ext uri="{9D8B030D-6E8A-4147-A177-3AD203B41FA5}">
                      <a16:colId xmlns:a16="http://schemas.microsoft.com/office/drawing/2014/main" val="3468275297"/>
                    </a:ext>
                  </a:extLst>
                </a:gridCol>
                <a:gridCol w="434845">
                  <a:extLst>
                    <a:ext uri="{9D8B030D-6E8A-4147-A177-3AD203B41FA5}">
                      <a16:colId xmlns:a16="http://schemas.microsoft.com/office/drawing/2014/main" val="3012677266"/>
                    </a:ext>
                  </a:extLst>
                </a:gridCol>
                <a:gridCol w="434845">
                  <a:extLst>
                    <a:ext uri="{9D8B030D-6E8A-4147-A177-3AD203B41FA5}">
                      <a16:colId xmlns:a16="http://schemas.microsoft.com/office/drawing/2014/main" val="3709466903"/>
                    </a:ext>
                  </a:extLst>
                </a:gridCol>
                <a:gridCol w="434845">
                  <a:extLst>
                    <a:ext uri="{9D8B030D-6E8A-4147-A177-3AD203B41FA5}">
                      <a16:colId xmlns:a16="http://schemas.microsoft.com/office/drawing/2014/main" val="2555559779"/>
                    </a:ext>
                  </a:extLst>
                </a:gridCol>
                <a:gridCol w="434845">
                  <a:extLst>
                    <a:ext uri="{9D8B030D-6E8A-4147-A177-3AD203B41FA5}">
                      <a16:colId xmlns:a16="http://schemas.microsoft.com/office/drawing/2014/main" val="2512468759"/>
                    </a:ext>
                  </a:extLst>
                </a:gridCol>
                <a:gridCol w="434845">
                  <a:extLst>
                    <a:ext uri="{9D8B030D-6E8A-4147-A177-3AD203B41FA5}">
                      <a16:colId xmlns:a16="http://schemas.microsoft.com/office/drawing/2014/main" val="1773943466"/>
                    </a:ext>
                  </a:extLst>
                </a:gridCol>
                <a:gridCol w="434845">
                  <a:extLst>
                    <a:ext uri="{9D8B030D-6E8A-4147-A177-3AD203B41FA5}">
                      <a16:colId xmlns:a16="http://schemas.microsoft.com/office/drawing/2014/main" val="1690888992"/>
                    </a:ext>
                  </a:extLst>
                </a:gridCol>
                <a:gridCol w="434845">
                  <a:extLst>
                    <a:ext uri="{9D8B030D-6E8A-4147-A177-3AD203B41FA5}">
                      <a16:colId xmlns:a16="http://schemas.microsoft.com/office/drawing/2014/main" val="3656164082"/>
                    </a:ext>
                  </a:extLst>
                </a:gridCol>
                <a:gridCol w="434845">
                  <a:extLst>
                    <a:ext uri="{9D8B030D-6E8A-4147-A177-3AD203B41FA5}">
                      <a16:colId xmlns:a16="http://schemas.microsoft.com/office/drawing/2014/main" val="3069705909"/>
                    </a:ext>
                  </a:extLst>
                </a:gridCol>
                <a:gridCol w="434845">
                  <a:extLst>
                    <a:ext uri="{9D8B030D-6E8A-4147-A177-3AD203B41FA5}">
                      <a16:colId xmlns:a16="http://schemas.microsoft.com/office/drawing/2014/main" val="3629936690"/>
                    </a:ext>
                  </a:extLst>
                </a:gridCol>
                <a:gridCol w="434845">
                  <a:extLst>
                    <a:ext uri="{9D8B030D-6E8A-4147-A177-3AD203B41FA5}">
                      <a16:colId xmlns:a16="http://schemas.microsoft.com/office/drawing/2014/main" val="1352919441"/>
                    </a:ext>
                  </a:extLst>
                </a:gridCol>
                <a:gridCol w="434845">
                  <a:extLst>
                    <a:ext uri="{9D8B030D-6E8A-4147-A177-3AD203B41FA5}">
                      <a16:colId xmlns:a16="http://schemas.microsoft.com/office/drawing/2014/main" val="2537974529"/>
                    </a:ext>
                  </a:extLst>
                </a:gridCol>
                <a:gridCol w="434845">
                  <a:extLst>
                    <a:ext uri="{9D8B030D-6E8A-4147-A177-3AD203B41FA5}">
                      <a16:colId xmlns:a16="http://schemas.microsoft.com/office/drawing/2014/main" val="2548970380"/>
                    </a:ext>
                  </a:extLst>
                </a:gridCol>
                <a:gridCol w="434845">
                  <a:extLst>
                    <a:ext uri="{9D8B030D-6E8A-4147-A177-3AD203B41FA5}">
                      <a16:colId xmlns:a16="http://schemas.microsoft.com/office/drawing/2014/main" val="49911620"/>
                    </a:ext>
                  </a:extLst>
                </a:gridCol>
                <a:gridCol w="434845">
                  <a:extLst>
                    <a:ext uri="{9D8B030D-6E8A-4147-A177-3AD203B41FA5}">
                      <a16:colId xmlns:a16="http://schemas.microsoft.com/office/drawing/2014/main" val="2514733188"/>
                    </a:ext>
                  </a:extLst>
                </a:gridCol>
                <a:gridCol w="434845">
                  <a:extLst>
                    <a:ext uri="{9D8B030D-6E8A-4147-A177-3AD203B41FA5}">
                      <a16:colId xmlns:a16="http://schemas.microsoft.com/office/drawing/2014/main" val="1382006667"/>
                    </a:ext>
                  </a:extLst>
                </a:gridCol>
                <a:gridCol w="434845">
                  <a:extLst>
                    <a:ext uri="{9D8B030D-6E8A-4147-A177-3AD203B41FA5}">
                      <a16:colId xmlns:a16="http://schemas.microsoft.com/office/drawing/2014/main" val="2564081559"/>
                    </a:ext>
                  </a:extLst>
                </a:gridCol>
                <a:gridCol w="434845">
                  <a:extLst>
                    <a:ext uri="{9D8B030D-6E8A-4147-A177-3AD203B41FA5}">
                      <a16:colId xmlns:a16="http://schemas.microsoft.com/office/drawing/2014/main" val="3826013980"/>
                    </a:ext>
                  </a:extLst>
                </a:gridCol>
                <a:gridCol w="434845">
                  <a:extLst>
                    <a:ext uri="{9D8B030D-6E8A-4147-A177-3AD203B41FA5}">
                      <a16:colId xmlns:a16="http://schemas.microsoft.com/office/drawing/2014/main" val="2164978950"/>
                    </a:ext>
                  </a:extLst>
                </a:gridCol>
                <a:gridCol w="434845">
                  <a:extLst>
                    <a:ext uri="{9D8B030D-6E8A-4147-A177-3AD203B41FA5}">
                      <a16:colId xmlns:a16="http://schemas.microsoft.com/office/drawing/2014/main" val="2004389224"/>
                    </a:ext>
                  </a:extLst>
                </a:gridCol>
                <a:gridCol w="434845">
                  <a:extLst>
                    <a:ext uri="{9D8B030D-6E8A-4147-A177-3AD203B41FA5}">
                      <a16:colId xmlns:a16="http://schemas.microsoft.com/office/drawing/2014/main" val="1956336782"/>
                    </a:ext>
                  </a:extLst>
                </a:gridCol>
                <a:gridCol w="434845">
                  <a:extLst>
                    <a:ext uri="{9D8B030D-6E8A-4147-A177-3AD203B41FA5}">
                      <a16:colId xmlns:a16="http://schemas.microsoft.com/office/drawing/2014/main" val="398071318"/>
                    </a:ext>
                  </a:extLst>
                </a:gridCol>
              </a:tblGrid>
              <a:tr h="440281">
                <a:tc>
                  <a:txBody>
                    <a:bodyPr/>
                    <a:lstStyle/>
                    <a:p>
                      <a:pPr algn="ctr" fontAlgn="ctr"/>
                      <a:r>
                        <a:rPr lang="en-US" sz="900" u="none" strike="noStrike">
                          <a:effectLst/>
                        </a:rPr>
                        <a:t>Component</a:t>
                      </a:r>
                      <a:endParaRPr lang="en-US" sz="900" b="0" i="0" u="none" strike="noStrike">
                        <a:solidFill>
                          <a:srgbClr val="ECECEC"/>
                        </a:solidFill>
                        <a:effectLst/>
                        <a:latin typeface="Cairo" pitchFamily="2" charset="-78"/>
                        <a:cs typeface="Cairo" pitchFamily="2" charset="-78"/>
                      </a:endParaRPr>
                    </a:p>
                  </a:txBody>
                  <a:tcPr marL="5436" marR="5436" marT="5436" marB="0" anchor="ctr"/>
                </a:tc>
                <a:tc gridSpan="4">
                  <a:txBody>
                    <a:bodyPr/>
                    <a:lstStyle/>
                    <a:p>
                      <a:pPr algn="ctr" fontAlgn="ctr"/>
                      <a:r>
                        <a:rPr lang="en-US" sz="900" u="none" strike="noStrike">
                          <a:effectLst/>
                        </a:rPr>
                        <a:t> </a:t>
                      </a:r>
                      <a:endParaRPr lang="en-US" sz="900" b="0" i="0" u="none" strike="noStrike">
                        <a:solidFill>
                          <a:srgbClr val="ECECEC"/>
                        </a:solidFill>
                        <a:effectLst/>
                        <a:latin typeface="Cairo" pitchFamily="2" charset="-78"/>
                        <a:cs typeface="Cairo" pitchFamily="2" charset="-78"/>
                      </a:endParaRPr>
                    </a:p>
                  </a:txBody>
                  <a:tcPr marL="5436" marR="5436" marT="5436"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algn="ctr" fontAlgn="ctr"/>
                      <a:r>
                        <a:rPr lang="en-US" sz="900" u="none" strike="noStrike">
                          <a:effectLst/>
                        </a:rPr>
                        <a:t>Component</a:t>
                      </a:r>
                      <a:endParaRPr lang="en-US" sz="900" b="0" i="0" u="none" strike="noStrike">
                        <a:solidFill>
                          <a:srgbClr val="ECECEC"/>
                        </a:solidFill>
                        <a:effectLst/>
                        <a:latin typeface="Cairo" pitchFamily="2" charset="-78"/>
                        <a:cs typeface="Cairo" pitchFamily="2" charset="-78"/>
                      </a:endParaRPr>
                    </a:p>
                  </a:txBody>
                  <a:tcPr marL="5436" marR="5436" marT="5436" marB="0" anchor="ctr"/>
                </a:tc>
                <a:tc hMerge="1">
                  <a:txBody>
                    <a:bodyPr/>
                    <a:lstStyle/>
                    <a:p>
                      <a:endParaRPr lang="en-US"/>
                    </a:p>
                  </a:txBody>
                  <a:tcPr/>
                </a:tc>
                <a:tc gridSpan="17">
                  <a:txBody>
                    <a:bodyPr/>
                    <a:lstStyle/>
                    <a:p>
                      <a:pPr algn="ctr" fontAlgn="ctr"/>
                      <a:r>
                        <a:rPr lang="en-US" sz="900" u="none" strike="noStrike">
                          <a:effectLst/>
                        </a:rPr>
                        <a:t> </a:t>
                      </a:r>
                      <a:endParaRPr lang="en-US" sz="900" b="0" i="0" u="none" strike="noStrike">
                        <a:solidFill>
                          <a:srgbClr val="ECECEC"/>
                        </a:solidFill>
                        <a:effectLst/>
                        <a:latin typeface="Cairo" pitchFamily="2" charset="-78"/>
                        <a:cs typeface="Cairo" pitchFamily="2" charset="-78"/>
                      </a:endParaRPr>
                    </a:p>
                  </a:txBody>
                  <a:tcPr marL="5436" marR="5436" marT="5436"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39311368"/>
                  </a:ext>
                </a:extLst>
              </a:tr>
              <a:tr h="364183">
                <a:tc>
                  <a:txBody>
                    <a:bodyPr/>
                    <a:lstStyle/>
                    <a:p>
                      <a:pPr algn="ctr" fontAlgn="ctr"/>
                      <a:r>
                        <a:rPr lang="en-US" sz="1000" u="none" strike="noStrike">
                          <a:effectLst/>
                        </a:rPr>
                        <a:t>U1</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U2</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U3</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U4</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U5</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U6</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U7</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U8</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U9</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U10</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U11</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U12</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U13</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U14</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U15</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U16</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U17</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U18</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U19</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U20</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U21</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U22</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U23</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tc>
                  <a:txBody>
                    <a:bodyPr/>
                    <a:lstStyle/>
                    <a:p>
                      <a:pPr algn="ctr" fontAlgn="ctr"/>
                      <a:r>
                        <a:rPr lang="en-US" sz="1000" u="none" strike="noStrike">
                          <a:effectLst/>
                        </a:rPr>
                        <a:t>U24</a:t>
                      </a:r>
                      <a:endParaRPr lang="en-US" sz="1000" b="0" i="0" u="none" strike="noStrike">
                        <a:solidFill>
                          <a:srgbClr val="ECECEC"/>
                        </a:solidFill>
                        <a:effectLst/>
                        <a:latin typeface="Cairo Medium" pitchFamily="2" charset="-78"/>
                        <a:cs typeface="Cairo Medium" pitchFamily="2" charset="-78"/>
                      </a:endParaRPr>
                    </a:p>
                  </a:txBody>
                  <a:tcPr marL="5436" marR="5436" marT="5436" marB="0" anchor="ctr"/>
                </a:tc>
                <a:extLst>
                  <a:ext uri="{0D108BD9-81ED-4DB2-BD59-A6C34878D82A}">
                    <a16:rowId xmlns:a16="http://schemas.microsoft.com/office/drawing/2014/main" val="864083598"/>
                  </a:ext>
                </a:extLst>
              </a:tr>
              <a:tr h="467459">
                <a:tc gridSpan="3">
                  <a:txBody>
                    <a:bodyPr/>
                    <a:lstStyle/>
                    <a:p>
                      <a:pPr algn="ctr" fontAlgn="ctr"/>
                      <a:r>
                        <a:rPr lang="en-US" sz="1100" u="none" strike="noStrike">
                          <a:effectLst/>
                        </a:rPr>
                        <a:t>E1</a:t>
                      </a:r>
                      <a:endParaRPr lang="en-US" sz="1100" b="0" i="0" u="none" strike="noStrike">
                        <a:solidFill>
                          <a:srgbClr val="ECECEC"/>
                        </a:solidFill>
                        <a:effectLst/>
                        <a:latin typeface="Cairo SemiBold" pitchFamily="2" charset="-78"/>
                        <a:cs typeface="Cairo SemiBold" pitchFamily="2" charset="-78"/>
                      </a:endParaRPr>
                    </a:p>
                  </a:txBody>
                  <a:tcPr marL="5436" marR="5436" marT="5436" marB="0" anchor="ctr"/>
                </a:tc>
                <a:tc hMerge="1">
                  <a:txBody>
                    <a:bodyPr/>
                    <a:lstStyle/>
                    <a:p>
                      <a:endParaRPr lang="en-US"/>
                    </a:p>
                  </a:txBody>
                  <a:tcPr/>
                </a:tc>
                <a:tc hMerge="1">
                  <a:txBody>
                    <a:bodyPr/>
                    <a:lstStyle/>
                    <a:p>
                      <a:endParaRPr lang="en-US"/>
                    </a:p>
                  </a:txBody>
                  <a:tcPr/>
                </a:tc>
                <a:tc gridSpan="3">
                  <a:txBody>
                    <a:bodyPr/>
                    <a:lstStyle/>
                    <a:p>
                      <a:pPr algn="ctr" fontAlgn="ctr"/>
                      <a:r>
                        <a:rPr lang="en-US" sz="1100" u="none" strike="noStrike">
                          <a:effectLst/>
                        </a:rPr>
                        <a:t>E2</a:t>
                      </a:r>
                      <a:endParaRPr lang="en-US" sz="1100" b="0" i="0" u="none" strike="noStrike">
                        <a:solidFill>
                          <a:srgbClr val="ECECEC"/>
                        </a:solidFill>
                        <a:effectLst/>
                        <a:latin typeface="Cairo SemiBold" pitchFamily="2" charset="-78"/>
                        <a:cs typeface="Cairo SemiBold" pitchFamily="2" charset="-78"/>
                      </a:endParaRPr>
                    </a:p>
                  </a:txBody>
                  <a:tcPr marL="5436" marR="5436" marT="5436" marB="0" anchor="ctr"/>
                </a:tc>
                <a:tc hMerge="1">
                  <a:txBody>
                    <a:bodyPr/>
                    <a:lstStyle/>
                    <a:p>
                      <a:endParaRPr lang="en-US"/>
                    </a:p>
                  </a:txBody>
                  <a:tcPr/>
                </a:tc>
                <a:tc hMerge="1">
                  <a:txBody>
                    <a:bodyPr/>
                    <a:lstStyle/>
                    <a:p>
                      <a:endParaRPr lang="en-US"/>
                    </a:p>
                  </a:txBody>
                  <a:tcPr/>
                </a:tc>
                <a:tc gridSpan="3">
                  <a:txBody>
                    <a:bodyPr/>
                    <a:lstStyle/>
                    <a:p>
                      <a:pPr algn="ctr" fontAlgn="ctr"/>
                      <a:r>
                        <a:rPr lang="en-US" sz="1100" u="none" strike="noStrike">
                          <a:effectLst/>
                        </a:rPr>
                        <a:t>E3</a:t>
                      </a:r>
                      <a:endParaRPr lang="en-US" sz="1100" b="0" i="0" u="none" strike="noStrike">
                        <a:solidFill>
                          <a:srgbClr val="ECECEC"/>
                        </a:solidFill>
                        <a:effectLst/>
                        <a:latin typeface="Cairo SemiBold" pitchFamily="2" charset="-78"/>
                        <a:cs typeface="Cairo SemiBold" pitchFamily="2" charset="-78"/>
                      </a:endParaRPr>
                    </a:p>
                  </a:txBody>
                  <a:tcPr marL="5436" marR="5436" marT="5436" marB="0" anchor="ctr"/>
                </a:tc>
                <a:tc hMerge="1">
                  <a:txBody>
                    <a:bodyPr/>
                    <a:lstStyle/>
                    <a:p>
                      <a:endParaRPr lang="en-US"/>
                    </a:p>
                  </a:txBody>
                  <a:tcPr/>
                </a:tc>
                <a:tc hMerge="1">
                  <a:txBody>
                    <a:bodyPr/>
                    <a:lstStyle/>
                    <a:p>
                      <a:endParaRPr lang="en-US"/>
                    </a:p>
                  </a:txBody>
                  <a:tcPr/>
                </a:tc>
                <a:tc gridSpan="3">
                  <a:txBody>
                    <a:bodyPr/>
                    <a:lstStyle/>
                    <a:p>
                      <a:pPr algn="ctr" fontAlgn="ctr"/>
                      <a:r>
                        <a:rPr lang="en-US" sz="1100" u="none" strike="noStrike">
                          <a:effectLst/>
                        </a:rPr>
                        <a:t>E4</a:t>
                      </a:r>
                      <a:endParaRPr lang="en-US" sz="1100" b="0" i="0" u="none" strike="noStrike">
                        <a:solidFill>
                          <a:srgbClr val="ECECEC"/>
                        </a:solidFill>
                        <a:effectLst/>
                        <a:latin typeface="Cairo SemiBold" pitchFamily="2" charset="-78"/>
                        <a:cs typeface="Cairo SemiBold" pitchFamily="2" charset="-78"/>
                      </a:endParaRPr>
                    </a:p>
                  </a:txBody>
                  <a:tcPr marL="5436" marR="5436" marT="5436" marB="0" anchor="ctr"/>
                </a:tc>
                <a:tc hMerge="1">
                  <a:txBody>
                    <a:bodyPr/>
                    <a:lstStyle/>
                    <a:p>
                      <a:endParaRPr lang="en-US"/>
                    </a:p>
                  </a:txBody>
                  <a:tcPr/>
                </a:tc>
                <a:tc hMerge="1">
                  <a:txBody>
                    <a:bodyPr/>
                    <a:lstStyle/>
                    <a:p>
                      <a:endParaRPr lang="en-US"/>
                    </a:p>
                  </a:txBody>
                  <a:tcPr/>
                </a:tc>
                <a:tc gridSpan="3">
                  <a:txBody>
                    <a:bodyPr/>
                    <a:lstStyle/>
                    <a:p>
                      <a:pPr algn="ctr" fontAlgn="ctr"/>
                      <a:r>
                        <a:rPr lang="en-US" sz="1100" u="none" strike="noStrike">
                          <a:effectLst/>
                        </a:rPr>
                        <a:t>E5</a:t>
                      </a:r>
                      <a:endParaRPr lang="en-US" sz="1100" b="0" i="0" u="none" strike="noStrike">
                        <a:solidFill>
                          <a:srgbClr val="ECECEC"/>
                        </a:solidFill>
                        <a:effectLst/>
                        <a:latin typeface="Cairo SemiBold" pitchFamily="2" charset="-78"/>
                        <a:cs typeface="Cairo SemiBold" pitchFamily="2" charset="-78"/>
                      </a:endParaRPr>
                    </a:p>
                  </a:txBody>
                  <a:tcPr marL="5436" marR="5436" marT="5436" marB="0" anchor="ctr"/>
                </a:tc>
                <a:tc hMerge="1">
                  <a:txBody>
                    <a:bodyPr/>
                    <a:lstStyle/>
                    <a:p>
                      <a:endParaRPr lang="en-US"/>
                    </a:p>
                  </a:txBody>
                  <a:tcPr/>
                </a:tc>
                <a:tc hMerge="1">
                  <a:txBody>
                    <a:bodyPr/>
                    <a:lstStyle/>
                    <a:p>
                      <a:endParaRPr lang="en-US"/>
                    </a:p>
                  </a:txBody>
                  <a:tcPr/>
                </a:tc>
                <a:tc gridSpan="3">
                  <a:txBody>
                    <a:bodyPr/>
                    <a:lstStyle/>
                    <a:p>
                      <a:pPr algn="ctr" fontAlgn="ctr"/>
                      <a:r>
                        <a:rPr lang="en-US" sz="1100" u="none" strike="noStrike">
                          <a:effectLst/>
                        </a:rPr>
                        <a:t>E6</a:t>
                      </a:r>
                      <a:endParaRPr lang="en-US" sz="1100" b="0" i="0" u="none" strike="noStrike">
                        <a:solidFill>
                          <a:srgbClr val="ECECEC"/>
                        </a:solidFill>
                        <a:effectLst/>
                        <a:latin typeface="Cairo SemiBold" pitchFamily="2" charset="-78"/>
                        <a:cs typeface="Cairo SemiBold" pitchFamily="2" charset="-78"/>
                      </a:endParaRPr>
                    </a:p>
                  </a:txBody>
                  <a:tcPr marL="5436" marR="5436" marT="5436" marB="0" anchor="ctr"/>
                </a:tc>
                <a:tc hMerge="1">
                  <a:txBody>
                    <a:bodyPr/>
                    <a:lstStyle/>
                    <a:p>
                      <a:endParaRPr lang="en-US"/>
                    </a:p>
                  </a:txBody>
                  <a:tcPr/>
                </a:tc>
                <a:tc hMerge="1">
                  <a:txBody>
                    <a:bodyPr/>
                    <a:lstStyle/>
                    <a:p>
                      <a:endParaRPr lang="en-US"/>
                    </a:p>
                  </a:txBody>
                  <a:tcPr/>
                </a:tc>
                <a:tc gridSpan="3">
                  <a:txBody>
                    <a:bodyPr/>
                    <a:lstStyle/>
                    <a:p>
                      <a:pPr algn="ctr" fontAlgn="ctr"/>
                      <a:r>
                        <a:rPr lang="en-US" sz="1100" u="none" strike="noStrike">
                          <a:effectLst/>
                        </a:rPr>
                        <a:t>E7</a:t>
                      </a:r>
                      <a:endParaRPr lang="en-US" sz="1100" b="0" i="0" u="none" strike="noStrike">
                        <a:solidFill>
                          <a:srgbClr val="ECECEC"/>
                        </a:solidFill>
                        <a:effectLst/>
                        <a:latin typeface="Cairo SemiBold" pitchFamily="2" charset="-78"/>
                        <a:cs typeface="Cairo SemiBold" pitchFamily="2" charset="-78"/>
                      </a:endParaRPr>
                    </a:p>
                  </a:txBody>
                  <a:tcPr marL="5436" marR="5436" marT="5436" marB="0" anchor="ctr"/>
                </a:tc>
                <a:tc hMerge="1">
                  <a:txBody>
                    <a:bodyPr/>
                    <a:lstStyle/>
                    <a:p>
                      <a:endParaRPr lang="en-US"/>
                    </a:p>
                  </a:txBody>
                  <a:tcPr/>
                </a:tc>
                <a:tc hMerge="1">
                  <a:txBody>
                    <a:bodyPr/>
                    <a:lstStyle/>
                    <a:p>
                      <a:endParaRPr lang="en-US"/>
                    </a:p>
                  </a:txBody>
                  <a:tcPr/>
                </a:tc>
                <a:tc gridSpan="3">
                  <a:txBody>
                    <a:bodyPr/>
                    <a:lstStyle/>
                    <a:p>
                      <a:pPr algn="ctr" fontAlgn="ctr"/>
                      <a:r>
                        <a:rPr lang="en-US" sz="1100" u="none" strike="noStrike">
                          <a:effectLst/>
                        </a:rPr>
                        <a:t>E8</a:t>
                      </a:r>
                      <a:endParaRPr lang="en-US" sz="1100" b="0" i="0" u="none" strike="noStrike">
                        <a:solidFill>
                          <a:srgbClr val="ECECEC"/>
                        </a:solidFill>
                        <a:effectLst/>
                        <a:latin typeface="Cairo SemiBold" pitchFamily="2" charset="-78"/>
                        <a:cs typeface="Cairo SemiBold" pitchFamily="2" charset="-78"/>
                      </a:endParaRPr>
                    </a:p>
                  </a:txBody>
                  <a:tcPr marL="5436" marR="5436" marT="5436"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1023174"/>
                  </a:ext>
                </a:extLst>
              </a:tr>
              <a:tr h="462023">
                <a:tc gridSpan="6">
                  <a:txBody>
                    <a:bodyPr/>
                    <a:lstStyle/>
                    <a:p>
                      <a:pPr algn="ctr" fontAlgn="ctr"/>
                      <a:r>
                        <a:rPr lang="en-US" sz="1300" u="none" strike="noStrike">
                          <a:effectLst/>
                        </a:rPr>
                        <a:t>TH1</a:t>
                      </a:r>
                      <a:endParaRPr lang="en-US" sz="1300" b="1" i="0" u="none" strike="noStrike">
                        <a:solidFill>
                          <a:srgbClr val="ECECEC"/>
                        </a:solidFill>
                        <a:effectLst/>
                        <a:latin typeface="Cairo ExtraBold" pitchFamily="2" charset="-78"/>
                        <a:cs typeface="Cairo ExtraBold" pitchFamily="2" charset="-78"/>
                      </a:endParaRPr>
                    </a:p>
                  </a:txBody>
                  <a:tcPr marL="5436" marR="5436" marT="5436"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300" u="none" strike="noStrike">
                          <a:effectLst/>
                        </a:rPr>
                        <a:t>TH2</a:t>
                      </a:r>
                      <a:endParaRPr lang="en-US" sz="1300" b="1" i="0" u="none" strike="noStrike">
                        <a:solidFill>
                          <a:srgbClr val="ECECEC"/>
                        </a:solidFill>
                        <a:effectLst/>
                        <a:latin typeface="Cairo ExtraBold" pitchFamily="2" charset="-78"/>
                        <a:cs typeface="Cairo ExtraBold" pitchFamily="2" charset="-78"/>
                      </a:endParaRPr>
                    </a:p>
                  </a:txBody>
                  <a:tcPr marL="5436" marR="5436" marT="5436"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300" u="none" strike="noStrike">
                          <a:effectLst/>
                        </a:rPr>
                        <a:t>TH3</a:t>
                      </a:r>
                      <a:endParaRPr lang="en-US" sz="1300" b="1" i="0" u="none" strike="noStrike">
                        <a:solidFill>
                          <a:srgbClr val="ECECEC"/>
                        </a:solidFill>
                        <a:effectLst/>
                        <a:latin typeface="Cairo ExtraBold" pitchFamily="2" charset="-78"/>
                        <a:cs typeface="Cairo ExtraBold" pitchFamily="2" charset="-78"/>
                      </a:endParaRPr>
                    </a:p>
                  </a:txBody>
                  <a:tcPr marL="5436" marR="5436" marT="5436"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algn="ctr" fontAlgn="ctr"/>
                      <a:r>
                        <a:rPr lang="en-US" sz="1300" u="none" strike="noStrike">
                          <a:effectLst/>
                        </a:rPr>
                        <a:t>TH4</a:t>
                      </a:r>
                      <a:endParaRPr lang="en-US" sz="1300" b="1" i="0" u="none" strike="noStrike">
                        <a:solidFill>
                          <a:srgbClr val="ECECEC"/>
                        </a:solidFill>
                        <a:effectLst/>
                        <a:latin typeface="Cairo ExtraBold" pitchFamily="2" charset="-78"/>
                        <a:cs typeface="Cairo ExtraBold" pitchFamily="2" charset="-78"/>
                      </a:endParaRPr>
                    </a:p>
                  </a:txBody>
                  <a:tcPr marL="5436" marR="5436" marT="5436"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5787992"/>
                  </a:ext>
                </a:extLst>
              </a:tr>
              <a:tr h="462023">
                <a:tc gridSpan="24">
                  <a:txBody>
                    <a:bodyPr/>
                    <a:lstStyle/>
                    <a:p>
                      <a:pPr algn="ctr" fontAlgn="ctr"/>
                      <a:r>
                        <a:rPr lang="en-US" sz="1400" u="none" strike="noStrike">
                          <a:effectLst/>
                        </a:rPr>
                        <a:t>Product Vision</a:t>
                      </a:r>
                      <a:endParaRPr lang="en-US" sz="1400" b="1" i="0" u="none" strike="noStrike">
                        <a:solidFill>
                          <a:srgbClr val="ECECEC"/>
                        </a:solidFill>
                        <a:effectLst/>
                        <a:latin typeface="Cairo Black" pitchFamily="2" charset="-78"/>
                        <a:cs typeface="Cairo Black" pitchFamily="2" charset="-78"/>
                      </a:endParaRPr>
                    </a:p>
                  </a:txBody>
                  <a:tcPr marL="5436" marR="5436" marT="5436"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0229316"/>
                  </a:ext>
                </a:extLst>
              </a:tr>
            </a:tbl>
          </a:graphicData>
        </a:graphic>
      </p:graphicFrame>
    </p:spTree>
    <p:extLst>
      <p:ext uri="{BB962C8B-B14F-4D97-AF65-F5344CB8AC3E}">
        <p14:creationId xmlns:p14="http://schemas.microsoft.com/office/powerpoint/2010/main" val="3796695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F327-95EB-FD1A-9896-A662763DB58F}"/>
              </a:ext>
            </a:extLst>
          </p:cNvPr>
          <p:cNvSpPr>
            <a:spLocks noGrp="1"/>
          </p:cNvSpPr>
          <p:nvPr>
            <p:ph type="ctrTitle"/>
          </p:nvPr>
        </p:nvSpPr>
        <p:spPr/>
        <p:txBody>
          <a:bodyPr/>
          <a:lstStyle/>
          <a:p>
            <a:br>
              <a:rPr lang="en-US" cap="all"/>
            </a:br>
            <a:r>
              <a:rPr lang="en-US" cap="all"/>
              <a:t>4. Analysis</a:t>
            </a:r>
            <a:endParaRPr lang="en-US"/>
          </a:p>
        </p:txBody>
      </p:sp>
      <p:sp>
        <p:nvSpPr>
          <p:cNvPr id="3" name="Subtitle 2">
            <a:extLst>
              <a:ext uri="{FF2B5EF4-FFF2-40B4-BE49-F238E27FC236}">
                <a16:creationId xmlns:a16="http://schemas.microsoft.com/office/drawing/2014/main" id="{9F03B7D3-B7C2-120C-E2B8-83E52DE39FCB}"/>
              </a:ext>
            </a:extLst>
          </p:cNvPr>
          <p:cNvSpPr>
            <a:spLocks noGrp="1"/>
          </p:cNvSpPr>
          <p:nvPr>
            <p:ph type="subTitle" idx="1"/>
          </p:nvPr>
        </p:nvSpPr>
        <p:spPr/>
        <p:txBody>
          <a:bodyPr/>
          <a:lstStyle/>
          <a:p>
            <a:r>
              <a:rPr lang="en-US"/>
              <a:t>More brainstorming &amp; User stories refinement to develop the technical solution from the theoretical solution  </a:t>
            </a:r>
          </a:p>
          <a:p>
            <a:endParaRPr lang="en-US"/>
          </a:p>
        </p:txBody>
      </p:sp>
    </p:spTree>
    <p:extLst>
      <p:ext uri="{BB962C8B-B14F-4D97-AF65-F5344CB8AC3E}">
        <p14:creationId xmlns:p14="http://schemas.microsoft.com/office/powerpoint/2010/main" val="111234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6809-6EC0-283A-DF94-91D55AC3B88E}"/>
              </a:ext>
            </a:extLst>
          </p:cNvPr>
          <p:cNvSpPr>
            <a:spLocks noGrp="1"/>
          </p:cNvSpPr>
          <p:nvPr>
            <p:ph type="ctrTitle"/>
          </p:nvPr>
        </p:nvSpPr>
        <p:spPr>
          <a:xfrm>
            <a:off x="755904" y="1770951"/>
            <a:ext cx="10680192" cy="2621154"/>
          </a:xfrm>
        </p:spPr>
        <p:txBody>
          <a:bodyPr>
            <a:normAutofit/>
          </a:bodyPr>
          <a:lstStyle/>
          <a:p>
            <a:pPr>
              <a:lnSpc>
                <a:spcPct val="150000"/>
              </a:lnSpc>
            </a:pPr>
            <a:r>
              <a:rPr lang="en-US"/>
              <a:t>Selecting Underlying</a:t>
            </a:r>
            <a:br>
              <a:rPr lang="en-US"/>
            </a:br>
            <a:r>
              <a:rPr lang="en-US"/>
              <a:t>Software Engineering Method &amp; Process </a:t>
            </a:r>
          </a:p>
        </p:txBody>
      </p:sp>
    </p:spTree>
    <p:extLst>
      <p:ext uri="{BB962C8B-B14F-4D97-AF65-F5344CB8AC3E}">
        <p14:creationId xmlns:p14="http://schemas.microsoft.com/office/powerpoint/2010/main" val="2518482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693F-6355-59A7-76F5-8816E563B9DF}"/>
              </a:ext>
            </a:extLst>
          </p:cNvPr>
          <p:cNvSpPr>
            <a:spLocks noGrp="1"/>
          </p:cNvSpPr>
          <p:nvPr>
            <p:ph type="ctrTitle"/>
          </p:nvPr>
        </p:nvSpPr>
        <p:spPr/>
        <p:txBody>
          <a:bodyPr/>
          <a:lstStyle/>
          <a:p>
            <a:br>
              <a:rPr lang="en-US"/>
            </a:br>
            <a:r>
              <a:rPr lang="en-US"/>
              <a:t>Extracting Components from user stories</a:t>
            </a:r>
            <a:br>
              <a:rPr lang="en-US"/>
            </a:br>
            <a:endParaRPr lang="en-US"/>
          </a:p>
        </p:txBody>
      </p:sp>
    </p:spTree>
    <p:extLst>
      <p:ext uri="{BB962C8B-B14F-4D97-AF65-F5344CB8AC3E}">
        <p14:creationId xmlns:p14="http://schemas.microsoft.com/office/powerpoint/2010/main" val="1075797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3853E-E8B8-E270-E138-CC651B75AC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6D819-E9CD-6ECB-0FF7-0EFE713F8C23}"/>
              </a:ext>
            </a:extLst>
          </p:cNvPr>
          <p:cNvSpPr>
            <a:spLocks noGrp="1"/>
          </p:cNvSpPr>
          <p:nvPr>
            <p:ph type="ctrTitle"/>
          </p:nvPr>
        </p:nvSpPr>
        <p:spPr/>
        <p:txBody>
          <a:bodyPr/>
          <a:lstStyle/>
          <a:p>
            <a:br>
              <a:rPr lang="en-US"/>
            </a:br>
            <a:r>
              <a:rPr lang="en-US"/>
              <a:t>Make mind maps to group components with the same context.</a:t>
            </a:r>
          </a:p>
        </p:txBody>
      </p:sp>
    </p:spTree>
    <p:extLst>
      <p:ext uri="{BB962C8B-B14F-4D97-AF65-F5344CB8AC3E}">
        <p14:creationId xmlns:p14="http://schemas.microsoft.com/office/powerpoint/2010/main" val="2959934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BE5C-D3F6-A20B-B321-516F0D533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F58883-348C-3195-6003-FAC5CA49BE55}"/>
              </a:ext>
            </a:extLst>
          </p:cNvPr>
          <p:cNvSpPr>
            <a:spLocks noGrp="1"/>
          </p:cNvSpPr>
          <p:nvPr>
            <p:ph type="ctrTitle"/>
          </p:nvPr>
        </p:nvSpPr>
        <p:spPr/>
        <p:txBody>
          <a:bodyPr/>
          <a:lstStyle/>
          <a:p>
            <a:br>
              <a:rPr lang="en-US"/>
            </a:br>
            <a:r>
              <a:rPr lang="en-US"/>
              <a:t>Make mind maps to group components with the same context.</a:t>
            </a:r>
          </a:p>
        </p:txBody>
      </p:sp>
    </p:spTree>
    <p:extLst>
      <p:ext uri="{BB962C8B-B14F-4D97-AF65-F5344CB8AC3E}">
        <p14:creationId xmlns:p14="http://schemas.microsoft.com/office/powerpoint/2010/main" val="1215428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AFBF6-FB40-D922-EDF3-3954B958CF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61AC2-279A-DDE4-AE9A-4B5C3BB56231}"/>
              </a:ext>
            </a:extLst>
          </p:cNvPr>
          <p:cNvSpPr>
            <a:spLocks noGrp="1"/>
          </p:cNvSpPr>
          <p:nvPr>
            <p:ph type="ctrTitle"/>
          </p:nvPr>
        </p:nvSpPr>
        <p:spPr/>
        <p:txBody>
          <a:bodyPr/>
          <a:lstStyle/>
          <a:p>
            <a:br>
              <a:rPr lang="en-US" cap="all"/>
            </a:br>
            <a:r>
              <a:rPr lang="en-US" cap="all"/>
              <a:t>5.1. Software Architecture </a:t>
            </a:r>
            <a:endParaRPr lang="en-US"/>
          </a:p>
        </p:txBody>
      </p:sp>
      <p:sp>
        <p:nvSpPr>
          <p:cNvPr id="3" name="Subtitle 2">
            <a:extLst>
              <a:ext uri="{FF2B5EF4-FFF2-40B4-BE49-F238E27FC236}">
                <a16:creationId xmlns:a16="http://schemas.microsoft.com/office/drawing/2014/main" id="{79F54554-D75B-5798-3877-E68E91207F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35736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F5219-615B-E4A8-7EB4-D34973C91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D2E92-4442-F80C-0989-62738E0E2A2A}"/>
              </a:ext>
            </a:extLst>
          </p:cNvPr>
          <p:cNvSpPr>
            <a:spLocks noGrp="1"/>
          </p:cNvSpPr>
          <p:nvPr>
            <p:ph type="ctrTitle"/>
          </p:nvPr>
        </p:nvSpPr>
        <p:spPr/>
        <p:txBody>
          <a:bodyPr/>
          <a:lstStyle/>
          <a:p>
            <a:r>
              <a:rPr lang="en-US" cap="all"/>
              <a:t>C4 Model</a:t>
            </a:r>
            <a:endParaRPr lang="en-US"/>
          </a:p>
        </p:txBody>
      </p:sp>
      <p:sp>
        <p:nvSpPr>
          <p:cNvPr id="3" name="Subtitle 2">
            <a:extLst>
              <a:ext uri="{FF2B5EF4-FFF2-40B4-BE49-F238E27FC236}">
                <a16:creationId xmlns:a16="http://schemas.microsoft.com/office/drawing/2014/main" id="{4D01493D-2738-EB9A-68E1-81781CDC30D1}"/>
              </a:ext>
            </a:extLst>
          </p:cNvPr>
          <p:cNvSpPr>
            <a:spLocks noGrp="1"/>
          </p:cNvSpPr>
          <p:nvPr>
            <p:ph type="subTitle" idx="1"/>
          </p:nvPr>
        </p:nvSpPr>
        <p:spPr>
          <a:xfrm>
            <a:off x="1914648" y="3843708"/>
            <a:ext cx="7588155" cy="1414091"/>
          </a:xfrm>
        </p:spPr>
        <p:txBody>
          <a:bodyPr/>
          <a:lstStyle/>
          <a:p>
            <a:pPr lvl="2"/>
            <a:r>
              <a:rPr lang="en-US"/>
              <a:t>C4 vs UML - Why use it</a:t>
            </a:r>
            <a:endParaRPr lang="en-US" sz="2800"/>
          </a:p>
        </p:txBody>
      </p:sp>
    </p:spTree>
    <p:extLst>
      <p:ext uri="{BB962C8B-B14F-4D97-AF65-F5344CB8AC3E}">
        <p14:creationId xmlns:p14="http://schemas.microsoft.com/office/powerpoint/2010/main" val="1619809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F7510ED-1C98-782E-F15B-1CC17E1C3D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7264" y="0"/>
            <a:ext cx="7197471" cy="6858000"/>
          </a:xfrm>
          <a:prstGeom prst="rect">
            <a:avLst/>
          </a:prstGeom>
        </p:spPr>
      </p:pic>
    </p:spTree>
    <p:extLst>
      <p:ext uri="{BB962C8B-B14F-4D97-AF65-F5344CB8AC3E}">
        <p14:creationId xmlns:p14="http://schemas.microsoft.com/office/powerpoint/2010/main" val="35316925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3309-609A-4A5B-4BEA-DFEDD8FDDD47}"/>
              </a:ext>
            </a:extLst>
          </p:cNvPr>
          <p:cNvSpPr>
            <a:spLocks noGrp="1"/>
          </p:cNvSpPr>
          <p:nvPr>
            <p:ph type="ctrTitle"/>
          </p:nvPr>
        </p:nvSpPr>
        <p:spPr/>
        <p:txBody>
          <a:bodyPr/>
          <a:lstStyle/>
          <a:p>
            <a:pPr marL="285750" indent="-285750" algn="l">
              <a:buFont typeface="Arial"/>
              <a:buChar char="•"/>
            </a:pPr>
            <a:endParaRPr lang="en-US" sz="1000">
              <a:latin typeface="Aptos"/>
            </a:endParaRPr>
          </a:p>
          <a:p>
            <a:endParaRPr lang="en-US"/>
          </a:p>
        </p:txBody>
      </p:sp>
      <p:pic>
        <p:nvPicPr>
          <p:cNvPr id="6" name="Graphic 5">
            <a:extLst>
              <a:ext uri="{FF2B5EF4-FFF2-40B4-BE49-F238E27FC236}">
                <a16:creationId xmlns:a16="http://schemas.microsoft.com/office/drawing/2014/main" id="{A92914CC-BE4A-7D4F-3ED3-8CB3E2FE33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72530" y="0"/>
            <a:ext cx="7046940" cy="6858000"/>
          </a:xfrm>
          <a:prstGeom prst="rect">
            <a:avLst/>
          </a:prstGeom>
        </p:spPr>
      </p:pic>
    </p:spTree>
    <p:extLst>
      <p:ext uri="{BB962C8B-B14F-4D97-AF65-F5344CB8AC3E}">
        <p14:creationId xmlns:p14="http://schemas.microsoft.com/office/powerpoint/2010/main" val="4218464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C5C9327E-90C4-C4AF-9BC0-C8F071AD91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8471" y="0"/>
            <a:ext cx="3995057" cy="6858000"/>
          </a:xfrm>
          <a:prstGeom prst="rect">
            <a:avLst/>
          </a:prstGeom>
        </p:spPr>
      </p:pic>
    </p:spTree>
    <p:extLst>
      <p:ext uri="{BB962C8B-B14F-4D97-AF65-F5344CB8AC3E}">
        <p14:creationId xmlns:p14="http://schemas.microsoft.com/office/powerpoint/2010/main" val="1338590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88BC6-E78F-358B-E66C-E891177045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2B1878-7FA3-AFF3-202A-D94479D7B858}"/>
              </a:ext>
            </a:extLst>
          </p:cNvPr>
          <p:cNvSpPr>
            <a:spLocks noGrp="1"/>
          </p:cNvSpPr>
          <p:nvPr>
            <p:ph type="ctrTitle"/>
          </p:nvPr>
        </p:nvSpPr>
        <p:spPr/>
        <p:txBody>
          <a:bodyPr/>
          <a:lstStyle/>
          <a:p>
            <a:br>
              <a:rPr lang="en-US" cap="all"/>
            </a:br>
            <a:r>
              <a:rPr lang="en-US" cap="all"/>
              <a:t>5.2. DB Scheme</a:t>
            </a:r>
            <a:endParaRPr lang="en-US"/>
          </a:p>
        </p:txBody>
      </p:sp>
      <p:sp>
        <p:nvSpPr>
          <p:cNvPr id="3" name="Subtitle 2">
            <a:extLst>
              <a:ext uri="{FF2B5EF4-FFF2-40B4-BE49-F238E27FC236}">
                <a16:creationId xmlns:a16="http://schemas.microsoft.com/office/drawing/2014/main" id="{17E7D676-CF09-5952-B0A6-EB42F1A9D9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101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C575C20-4BB2-7EA7-7218-A2463C8019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2932" y="0"/>
            <a:ext cx="10606135" cy="6858000"/>
          </a:xfrm>
          <a:prstGeom prst="rect">
            <a:avLst/>
          </a:prstGeom>
        </p:spPr>
      </p:pic>
    </p:spTree>
    <p:extLst>
      <p:ext uri="{BB962C8B-B14F-4D97-AF65-F5344CB8AC3E}">
        <p14:creationId xmlns:p14="http://schemas.microsoft.com/office/powerpoint/2010/main" val="63261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t;img alt=&quot;Engineering Software Products: An Introduction to Modern Software Engineering, Ian Sommerville&quot;&gt;">
            <a:extLst>
              <a:ext uri="{FF2B5EF4-FFF2-40B4-BE49-F238E27FC236}">
                <a16:creationId xmlns:a16="http://schemas.microsoft.com/office/drawing/2014/main" id="{AC59C8F1-311F-06F8-FFCA-B1A39D7CDBB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52800" y="-4761"/>
            <a:ext cx="5486400" cy="6862762"/>
          </a:xfrm>
          <a:prstGeom prst="rect">
            <a:avLst/>
          </a:prstGeom>
          <a:noFill/>
          <a:ln>
            <a:noFill/>
          </a:ln>
        </p:spPr>
      </p:pic>
    </p:spTree>
    <p:extLst>
      <p:ext uri="{BB962C8B-B14F-4D97-AF65-F5344CB8AC3E}">
        <p14:creationId xmlns:p14="http://schemas.microsoft.com/office/powerpoint/2010/main" val="438965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0D55B-B5F2-A0B5-B8D0-EBA6319A5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2A4F62-C891-271D-817D-2016629AC61E}"/>
              </a:ext>
            </a:extLst>
          </p:cNvPr>
          <p:cNvSpPr>
            <a:spLocks noGrp="1"/>
          </p:cNvSpPr>
          <p:nvPr>
            <p:ph type="ctrTitle"/>
          </p:nvPr>
        </p:nvSpPr>
        <p:spPr/>
        <p:txBody>
          <a:bodyPr/>
          <a:lstStyle/>
          <a:p>
            <a:r>
              <a:rPr lang="en-US" cap="all"/>
              <a:t> </a:t>
            </a:r>
            <a:br>
              <a:rPr lang="en-US" cap="all"/>
            </a:br>
            <a:r>
              <a:rPr lang="en-US" cap="all"/>
              <a:t>4. Development </a:t>
            </a:r>
            <a:endParaRPr lang="en-US"/>
          </a:p>
        </p:txBody>
      </p:sp>
      <p:sp>
        <p:nvSpPr>
          <p:cNvPr id="3" name="Subtitle 2">
            <a:extLst>
              <a:ext uri="{FF2B5EF4-FFF2-40B4-BE49-F238E27FC236}">
                <a16:creationId xmlns:a16="http://schemas.microsoft.com/office/drawing/2014/main" id="{9E7FDE3A-8EA6-8459-7128-B5E9042D111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60904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64D04-AFBD-4B0D-CDD7-0F4C4A5AB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F979C-47B4-250C-00AB-2EDBE898CBFD}"/>
              </a:ext>
            </a:extLst>
          </p:cNvPr>
          <p:cNvSpPr>
            <a:spLocks noGrp="1"/>
          </p:cNvSpPr>
          <p:nvPr>
            <p:ph type="ctrTitle"/>
          </p:nvPr>
        </p:nvSpPr>
        <p:spPr>
          <a:xfrm>
            <a:off x="2301923" y="1122363"/>
            <a:ext cx="7588155" cy="770445"/>
          </a:xfrm>
        </p:spPr>
        <p:txBody>
          <a:bodyPr>
            <a:normAutofit fontScale="90000"/>
          </a:bodyPr>
          <a:lstStyle/>
          <a:p>
            <a:r>
              <a:rPr lang="en-US" cap="all" dirty="0"/>
              <a:t> </a:t>
            </a:r>
            <a:br>
              <a:rPr lang="en-US" cap="all" dirty="0"/>
            </a:br>
            <a:r>
              <a:rPr lang="en-US" cap="all" dirty="0"/>
              <a:t>4. 1. DB Development </a:t>
            </a:r>
            <a:endParaRPr lang="en-US" dirty="0"/>
          </a:p>
        </p:txBody>
      </p:sp>
      <p:sp>
        <p:nvSpPr>
          <p:cNvPr id="3" name="Subtitle 2">
            <a:extLst>
              <a:ext uri="{FF2B5EF4-FFF2-40B4-BE49-F238E27FC236}">
                <a16:creationId xmlns:a16="http://schemas.microsoft.com/office/drawing/2014/main" id="{3F1375BA-ACFF-BFB0-5517-87983C0898A3}"/>
              </a:ext>
            </a:extLst>
          </p:cNvPr>
          <p:cNvSpPr>
            <a:spLocks noGrp="1"/>
          </p:cNvSpPr>
          <p:nvPr>
            <p:ph type="subTitle" idx="1"/>
          </p:nvPr>
        </p:nvSpPr>
        <p:spPr>
          <a:xfrm>
            <a:off x="2301923" y="2414016"/>
            <a:ext cx="7588155" cy="2843783"/>
          </a:xfrm>
        </p:spPr>
        <p:txBody>
          <a:bodyPr>
            <a:normAutofit lnSpcReduction="10000"/>
          </a:bodyPr>
          <a:lstStyle/>
          <a:p>
            <a:pPr algn="l"/>
            <a:r>
              <a:rPr lang="en-US" dirty="0"/>
              <a:t>Tools:</a:t>
            </a:r>
          </a:p>
          <a:p>
            <a:pPr marL="742950" lvl="1" indent="-285750" algn="l">
              <a:buFont typeface="Arial" panose="020B0604020202020204" pitchFamily="34" charset="0"/>
              <a:buChar char="•"/>
            </a:pPr>
            <a:r>
              <a:rPr lang="en-US" dirty="0"/>
              <a:t>Build.AI </a:t>
            </a:r>
          </a:p>
          <a:p>
            <a:pPr marL="742950" lvl="1" indent="-285750" algn="l">
              <a:buFont typeface="Arial" panose="020B0604020202020204" pitchFamily="34" charset="0"/>
              <a:buChar char="•"/>
            </a:pPr>
            <a:r>
              <a:rPr lang="en-US" dirty="0"/>
              <a:t>VSCode SQLSERVER Extension: </a:t>
            </a:r>
          </a:p>
          <a:p>
            <a:pPr marL="1200150" lvl="2" indent="-285750" algn="l">
              <a:buFont typeface="Arial" panose="020B0604020202020204" pitchFamily="34" charset="0"/>
              <a:buChar char="•"/>
            </a:pPr>
            <a:r>
              <a:rPr lang="en-US" dirty="0"/>
              <a:t>For DB Management</a:t>
            </a:r>
          </a:p>
          <a:p>
            <a:pPr marL="742950" lvl="1" indent="-285750" algn="l">
              <a:buFont typeface="Arial" panose="020B0604020202020204" pitchFamily="34" charset="0"/>
              <a:buChar char="•"/>
            </a:pPr>
            <a:r>
              <a:rPr lang="en-US" dirty="0"/>
              <a:t>VSCode Database Project: For</a:t>
            </a:r>
          </a:p>
          <a:p>
            <a:pPr lvl="1" algn="l"/>
            <a:r>
              <a:rPr lang="en-US" dirty="0"/>
              <a:t>	version control, managing schema changes, and syncing with the database.</a:t>
            </a:r>
          </a:p>
        </p:txBody>
      </p:sp>
    </p:spTree>
    <p:extLst>
      <p:ext uri="{BB962C8B-B14F-4D97-AF65-F5344CB8AC3E}">
        <p14:creationId xmlns:p14="http://schemas.microsoft.com/office/powerpoint/2010/main" val="3026277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0C008-1469-3B49-429D-4863B32A6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B9C91-552F-FEB5-0110-C85B8EA029ED}"/>
              </a:ext>
            </a:extLst>
          </p:cNvPr>
          <p:cNvSpPr>
            <a:spLocks noGrp="1"/>
          </p:cNvSpPr>
          <p:nvPr>
            <p:ph type="ctrTitle"/>
          </p:nvPr>
        </p:nvSpPr>
        <p:spPr/>
        <p:txBody>
          <a:bodyPr/>
          <a:lstStyle/>
          <a:p>
            <a:r>
              <a:rPr lang="en-US" cap="all" dirty="0"/>
              <a:t> </a:t>
            </a:r>
            <a:br>
              <a:rPr lang="en-US" cap="all" dirty="0"/>
            </a:br>
            <a:r>
              <a:rPr lang="en-US" cap="all" dirty="0"/>
              <a:t>4. 2. API Development </a:t>
            </a:r>
            <a:endParaRPr lang="en-US" dirty="0"/>
          </a:p>
        </p:txBody>
      </p:sp>
      <p:sp>
        <p:nvSpPr>
          <p:cNvPr id="3" name="Subtitle 2">
            <a:extLst>
              <a:ext uri="{FF2B5EF4-FFF2-40B4-BE49-F238E27FC236}">
                <a16:creationId xmlns:a16="http://schemas.microsoft.com/office/drawing/2014/main" id="{024E90EB-A9DF-7428-A531-B46BB01A905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4046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6F971-FE3B-185D-86C9-9C1A841EEB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86CF5A-9944-096A-43E8-6DF077AC3CF3}"/>
              </a:ext>
            </a:extLst>
          </p:cNvPr>
          <p:cNvSpPr>
            <a:spLocks noGrp="1"/>
          </p:cNvSpPr>
          <p:nvPr>
            <p:ph type="ctrTitle"/>
          </p:nvPr>
        </p:nvSpPr>
        <p:spPr/>
        <p:txBody>
          <a:bodyPr>
            <a:normAutofit/>
          </a:bodyPr>
          <a:lstStyle/>
          <a:p>
            <a:r>
              <a:rPr lang="en-US">
                <a:latin typeface="+mn-lt"/>
                <a:ea typeface="+mn-ea"/>
                <a:cs typeface="+mn-cs"/>
              </a:rPr>
              <a:t>DTOs</a:t>
            </a:r>
            <a:endParaRPr lang="en-US">
              <a:ea typeface="+mn-ea"/>
              <a:cs typeface="+mn-cs"/>
            </a:endParaRPr>
          </a:p>
        </p:txBody>
      </p:sp>
      <p:sp>
        <p:nvSpPr>
          <p:cNvPr id="3" name="Subtitle 2">
            <a:extLst>
              <a:ext uri="{FF2B5EF4-FFF2-40B4-BE49-F238E27FC236}">
                <a16:creationId xmlns:a16="http://schemas.microsoft.com/office/drawing/2014/main" id="{94FB62D2-766B-EEBF-448D-5444C9150E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890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AEA30-5025-4564-67A5-2901857E58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27B51-2157-71E7-0FED-576C40DE0299}"/>
              </a:ext>
            </a:extLst>
          </p:cNvPr>
          <p:cNvSpPr>
            <a:spLocks noGrp="1"/>
          </p:cNvSpPr>
          <p:nvPr>
            <p:ph type="ctrTitle"/>
          </p:nvPr>
        </p:nvSpPr>
        <p:spPr/>
        <p:txBody>
          <a:bodyPr>
            <a:normAutofit/>
          </a:bodyPr>
          <a:lstStyle/>
          <a:p>
            <a:r>
              <a:rPr lang="en-US">
                <a:latin typeface="+mn-lt"/>
                <a:ea typeface="+mn-ea"/>
                <a:cs typeface="+mn-cs"/>
              </a:rPr>
              <a:t>Mappers</a:t>
            </a:r>
            <a:endParaRPr lang="en-US">
              <a:ea typeface="+mn-ea"/>
              <a:cs typeface="+mn-cs"/>
            </a:endParaRPr>
          </a:p>
        </p:txBody>
      </p:sp>
      <p:sp>
        <p:nvSpPr>
          <p:cNvPr id="3" name="Subtitle 2">
            <a:extLst>
              <a:ext uri="{FF2B5EF4-FFF2-40B4-BE49-F238E27FC236}">
                <a16:creationId xmlns:a16="http://schemas.microsoft.com/office/drawing/2014/main" id="{10BB92AB-0A5D-69A0-1748-C04FD8339A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3538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96FFF-6914-163A-C7B9-F5AEDFA7D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F97484-F386-B0AA-A211-7372AE9D45DF}"/>
              </a:ext>
            </a:extLst>
          </p:cNvPr>
          <p:cNvSpPr>
            <a:spLocks noGrp="1"/>
          </p:cNvSpPr>
          <p:nvPr>
            <p:ph type="ctrTitle"/>
          </p:nvPr>
        </p:nvSpPr>
        <p:spPr/>
        <p:txBody>
          <a:bodyPr>
            <a:normAutofit/>
          </a:bodyPr>
          <a:lstStyle/>
          <a:p>
            <a:r>
              <a:rPr lang="en-US">
                <a:latin typeface="+mn-lt"/>
                <a:ea typeface="+mn-ea"/>
                <a:cs typeface="+mn-cs"/>
              </a:rPr>
              <a:t>Repositories Interface</a:t>
            </a:r>
            <a:endParaRPr lang="en-US">
              <a:ea typeface="+mn-ea"/>
              <a:cs typeface="+mn-cs"/>
            </a:endParaRPr>
          </a:p>
        </p:txBody>
      </p:sp>
      <p:sp>
        <p:nvSpPr>
          <p:cNvPr id="3" name="Subtitle 2">
            <a:extLst>
              <a:ext uri="{FF2B5EF4-FFF2-40B4-BE49-F238E27FC236}">
                <a16:creationId xmlns:a16="http://schemas.microsoft.com/office/drawing/2014/main" id="{11F8B0FC-BFFA-A730-D1CA-547D65A1F2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8703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F2CED-DC18-B72F-351E-87A5266D6A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6C60DD-591B-266D-80D2-5B0B0308FE9D}"/>
              </a:ext>
            </a:extLst>
          </p:cNvPr>
          <p:cNvSpPr>
            <a:spLocks noGrp="1"/>
          </p:cNvSpPr>
          <p:nvPr>
            <p:ph type="ctrTitle"/>
          </p:nvPr>
        </p:nvSpPr>
        <p:spPr/>
        <p:txBody>
          <a:bodyPr>
            <a:normAutofit/>
          </a:bodyPr>
          <a:lstStyle/>
          <a:p>
            <a:r>
              <a:rPr lang="en-US">
                <a:latin typeface="+mn-lt"/>
                <a:ea typeface="+mn-ea"/>
                <a:cs typeface="+mn-cs"/>
              </a:rPr>
              <a:t>Repositories</a:t>
            </a:r>
            <a:endParaRPr lang="en-US">
              <a:ea typeface="+mn-ea"/>
              <a:cs typeface="+mn-cs"/>
            </a:endParaRPr>
          </a:p>
        </p:txBody>
      </p:sp>
      <p:sp>
        <p:nvSpPr>
          <p:cNvPr id="3" name="Subtitle 2">
            <a:extLst>
              <a:ext uri="{FF2B5EF4-FFF2-40B4-BE49-F238E27FC236}">
                <a16:creationId xmlns:a16="http://schemas.microsoft.com/office/drawing/2014/main" id="{1B39F0F5-6811-5560-202F-1F9CA3BD78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897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88BC2-6695-2082-55A8-26717EF864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C9DF13-E374-CDB9-72E7-AD8E2B1C60FA}"/>
              </a:ext>
            </a:extLst>
          </p:cNvPr>
          <p:cNvSpPr>
            <a:spLocks noGrp="1"/>
          </p:cNvSpPr>
          <p:nvPr>
            <p:ph type="ctrTitle"/>
          </p:nvPr>
        </p:nvSpPr>
        <p:spPr/>
        <p:txBody>
          <a:bodyPr>
            <a:normAutofit/>
          </a:bodyPr>
          <a:lstStyle/>
          <a:p>
            <a:r>
              <a:rPr lang="en-US">
                <a:latin typeface="+mn-lt"/>
                <a:ea typeface="+mn-ea"/>
                <a:cs typeface="+mn-cs"/>
              </a:rPr>
              <a:t>Controllers</a:t>
            </a:r>
            <a:endParaRPr lang="en-US">
              <a:ea typeface="+mn-ea"/>
              <a:cs typeface="+mn-cs"/>
            </a:endParaRPr>
          </a:p>
        </p:txBody>
      </p:sp>
      <p:sp>
        <p:nvSpPr>
          <p:cNvPr id="3" name="Subtitle 2">
            <a:extLst>
              <a:ext uri="{FF2B5EF4-FFF2-40B4-BE49-F238E27FC236}">
                <a16:creationId xmlns:a16="http://schemas.microsoft.com/office/drawing/2014/main" id="{FF7A179F-43B2-7482-B17B-AEB81B7134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46148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DC5D4-8274-A482-F1E5-2831D5F109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DD402B-9515-301B-C59D-946B69543EAA}"/>
              </a:ext>
            </a:extLst>
          </p:cNvPr>
          <p:cNvSpPr>
            <a:spLocks noGrp="1"/>
          </p:cNvSpPr>
          <p:nvPr>
            <p:ph type="ctrTitle"/>
          </p:nvPr>
        </p:nvSpPr>
        <p:spPr/>
        <p:txBody>
          <a:bodyPr>
            <a:normAutofit/>
          </a:bodyPr>
          <a:lstStyle/>
          <a:p>
            <a:pPr algn="l"/>
            <a:r>
              <a:rPr lang="en-US">
                <a:latin typeface="+mn-lt"/>
                <a:ea typeface="+mn-ea"/>
                <a:cs typeface="+mn-cs"/>
              </a:rPr>
              <a:t>Dependencies Injection in </a:t>
            </a:r>
            <a:r>
              <a:rPr lang="en-US" err="1">
                <a:latin typeface="+mn-lt"/>
                <a:ea typeface="+mn-ea"/>
                <a:cs typeface="+mn-cs"/>
              </a:rPr>
              <a:t>program.cs</a:t>
            </a:r>
            <a:r>
              <a:rPr lang="en-US">
                <a:latin typeface="+mn-lt"/>
                <a:ea typeface="+mn-ea"/>
                <a:cs typeface="+mn-cs"/>
              </a:rPr>
              <a:t> file</a:t>
            </a:r>
          </a:p>
        </p:txBody>
      </p:sp>
      <p:sp>
        <p:nvSpPr>
          <p:cNvPr id="3" name="Subtitle 2">
            <a:extLst>
              <a:ext uri="{FF2B5EF4-FFF2-40B4-BE49-F238E27FC236}">
                <a16:creationId xmlns:a16="http://schemas.microsoft.com/office/drawing/2014/main" id="{A75A3E44-C78D-D3AB-2F97-72120DC90C9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8263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39740-5EA1-0C20-DA1A-1A0744C42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1C5EE9-8138-8846-1244-3CDAC7A941BD}"/>
              </a:ext>
            </a:extLst>
          </p:cNvPr>
          <p:cNvSpPr>
            <a:spLocks noGrp="1"/>
          </p:cNvSpPr>
          <p:nvPr>
            <p:ph type="ctrTitle"/>
          </p:nvPr>
        </p:nvSpPr>
        <p:spPr>
          <a:xfrm>
            <a:off x="2301923" y="874961"/>
            <a:ext cx="7588155" cy="839855"/>
          </a:xfrm>
        </p:spPr>
        <p:txBody>
          <a:bodyPr>
            <a:normAutofit/>
          </a:bodyPr>
          <a:lstStyle/>
          <a:p>
            <a:r>
              <a:rPr lang="en-US">
                <a:latin typeface="+mn-lt"/>
                <a:ea typeface="+mn-ea"/>
                <a:cs typeface="+mn-cs"/>
              </a:rPr>
              <a:t>Containerization</a:t>
            </a:r>
            <a:endParaRPr lang="en-US">
              <a:ea typeface="+mn-ea"/>
              <a:cs typeface="+mn-cs"/>
            </a:endParaRPr>
          </a:p>
        </p:txBody>
      </p:sp>
    </p:spTree>
    <p:extLst>
      <p:ext uri="{BB962C8B-B14F-4D97-AF65-F5344CB8AC3E}">
        <p14:creationId xmlns:p14="http://schemas.microsoft.com/office/powerpoint/2010/main" val="267669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3869F-B20C-0D62-1CC4-43C26A8F60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B5EA341-C812-BF41-B724-80F337FCF34F}"/>
              </a:ext>
            </a:extLst>
          </p:cNvPr>
          <p:cNvSpPr txBox="1"/>
          <p:nvPr/>
        </p:nvSpPr>
        <p:spPr>
          <a:xfrm>
            <a:off x="2011680" y="902557"/>
            <a:ext cx="9070848" cy="4981557"/>
          </a:xfrm>
          <a:prstGeom prst="rect">
            <a:avLst/>
          </a:prstGeom>
          <a:noFill/>
        </p:spPr>
        <p:txBody>
          <a:bodyPr wrap="square" rtlCol="0" anchor="ctr">
            <a:spAutoFit/>
          </a:bodyPr>
          <a:lstStyle/>
          <a:p>
            <a:pPr marL="285750" indent="-285750">
              <a:lnSpc>
                <a:spcPct val="150000"/>
              </a:lnSpc>
              <a:buFont typeface="Arial" panose="020B0604020202020204" pitchFamily="34" charset="0"/>
              <a:buChar char="•"/>
            </a:pPr>
            <a:r>
              <a:rPr lang="en-US" sz="3600"/>
              <a:t> Software products</a:t>
            </a:r>
          </a:p>
          <a:p>
            <a:pPr marL="285750" indent="-285750">
              <a:lnSpc>
                <a:spcPct val="150000"/>
              </a:lnSpc>
              <a:buFont typeface="Arial" panose="020B0604020202020204" pitchFamily="34" charset="0"/>
              <a:buChar char="•"/>
            </a:pPr>
            <a:r>
              <a:rPr lang="en-US" sz="3600"/>
              <a:t> Agile software engineering, features, scenarios and user stories.</a:t>
            </a:r>
          </a:p>
          <a:p>
            <a:pPr marL="285750" indent="-285750">
              <a:lnSpc>
                <a:spcPct val="150000"/>
              </a:lnSpc>
              <a:buFont typeface="Arial" panose="020B0604020202020204" pitchFamily="34" charset="0"/>
              <a:buChar char="•"/>
            </a:pPr>
            <a:r>
              <a:rPr lang="en-US" sz="3600"/>
              <a:t>software architecture</a:t>
            </a:r>
          </a:p>
          <a:p>
            <a:pPr marL="285750" indent="-285750">
              <a:lnSpc>
                <a:spcPct val="150000"/>
              </a:lnSpc>
              <a:buFont typeface="Arial" panose="020B0604020202020204" pitchFamily="34" charset="0"/>
              <a:buChar char="•"/>
            </a:pPr>
            <a:r>
              <a:rPr lang="en-US" sz="3600"/>
              <a:t>cloud-based software</a:t>
            </a:r>
          </a:p>
          <a:p>
            <a:pPr marL="285750" indent="-285750">
              <a:lnSpc>
                <a:spcPct val="150000"/>
              </a:lnSpc>
              <a:buFont typeface="Arial" panose="020B0604020202020204" pitchFamily="34" charset="0"/>
              <a:buChar char="•"/>
            </a:pPr>
            <a:r>
              <a:rPr lang="en-US" sz="3600"/>
              <a:t>DevOps and code management.</a:t>
            </a:r>
          </a:p>
        </p:txBody>
      </p:sp>
    </p:spTree>
    <p:extLst>
      <p:ext uri="{BB962C8B-B14F-4D97-AF65-F5344CB8AC3E}">
        <p14:creationId xmlns:p14="http://schemas.microsoft.com/office/powerpoint/2010/main" val="1489432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CBC76-D950-E7FB-0D95-D46892A21C1E}"/>
              </a:ext>
            </a:extLst>
          </p:cNvPr>
          <p:cNvSpPr>
            <a:spLocks noGrp="1"/>
          </p:cNvSpPr>
          <p:nvPr>
            <p:ph type="ctrTitle"/>
          </p:nvPr>
        </p:nvSpPr>
        <p:spPr/>
        <p:txBody>
          <a:bodyPr/>
          <a:lstStyle/>
          <a:p>
            <a:r>
              <a:rPr lang="en-US" cap="all" dirty="0"/>
              <a:t>4.3. UI Design</a:t>
            </a:r>
            <a:endParaRPr lang="en-US" dirty="0"/>
          </a:p>
        </p:txBody>
      </p:sp>
      <p:sp>
        <p:nvSpPr>
          <p:cNvPr id="3" name="Subtitle 2">
            <a:extLst>
              <a:ext uri="{FF2B5EF4-FFF2-40B4-BE49-F238E27FC236}">
                <a16:creationId xmlns:a16="http://schemas.microsoft.com/office/drawing/2014/main" id="{53E1F50F-1017-D06C-AB20-18BA6F6BD6A5}"/>
              </a:ext>
            </a:extLst>
          </p:cNvPr>
          <p:cNvSpPr>
            <a:spLocks noGrp="1"/>
          </p:cNvSpPr>
          <p:nvPr>
            <p:ph type="subTitle" idx="1"/>
          </p:nvPr>
        </p:nvSpPr>
        <p:spPr/>
        <p:txBody>
          <a:bodyPr/>
          <a:lstStyle/>
          <a:p>
            <a:r>
              <a:rPr lang="en-US" dirty="0"/>
              <a:t>Go to Figma</a:t>
            </a:r>
          </a:p>
        </p:txBody>
      </p:sp>
    </p:spTree>
    <p:extLst>
      <p:ext uri="{BB962C8B-B14F-4D97-AF65-F5344CB8AC3E}">
        <p14:creationId xmlns:p14="http://schemas.microsoft.com/office/powerpoint/2010/main" val="2439518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1F75-66EC-5777-F073-3E432905992F}"/>
              </a:ext>
            </a:extLst>
          </p:cNvPr>
          <p:cNvSpPr>
            <a:spLocks noGrp="1"/>
          </p:cNvSpPr>
          <p:nvPr>
            <p:ph type="ctrTitle"/>
          </p:nvPr>
        </p:nvSpPr>
        <p:spPr/>
        <p:txBody>
          <a:bodyPr/>
          <a:lstStyle/>
          <a:p>
            <a:r>
              <a:rPr lang="en-US" dirty="0"/>
              <a:t>Frontend Implementation</a:t>
            </a:r>
          </a:p>
        </p:txBody>
      </p:sp>
      <p:sp>
        <p:nvSpPr>
          <p:cNvPr id="3" name="Subtitle 2">
            <a:extLst>
              <a:ext uri="{FF2B5EF4-FFF2-40B4-BE49-F238E27FC236}">
                <a16:creationId xmlns:a16="http://schemas.microsoft.com/office/drawing/2014/main" id="{CAB2DF41-B134-27F8-6DE6-4FA7E16B97C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6671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837A-C38C-2B1B-9741-434BDD6F909B}"/>
              </a:ext>
            </a:extLst>
          </p:cNvPr>
          <p:cNvSpPr>
            <a:spLocks noGrp="1"/>
          </p:cNvSpPr>
          <p:nvPr>
            <p:ph type="ctrTitle"/>
          </p:nvPr>
        </p:nvSpPr>
        <p:spPr>
          <a:xfrm>
            <a:off x="2301923" y="628587"/>
            <a:ext cx="7588155" cy="797877"/>
          </a:xfrm>
        </p:spPr>
        <p:txBody>
          <a:bodyPr/>
          <a:lstStyle/>
          <a:p>
            <a:r>
              <a:rPr lang="en-US" dirty="0"/>
              <a:t>DEPLOYMENT </a:t>
            </a:r>
          </a:p>
        </p:txBody>
      </p:sp>
      <p:sp>
        <p:nvSpPr>
          <p:cNvPr id="3" name="Subtitle 2">
            <a:extLst>
              <a:ext uri="{FF2B5EF4-FFF2-40B4-BE49-F238E27FC236}">
                <a16:creationId xmlns:a16="http://schemas.microsoft.com/office/drawing/2014/main" id="{38AF49C5-CEF3-29F2-1FB6-DB44742FC036}"/>
              </a:ext>
            </a:extLst>
          </p:cNvPr>
          <p:cNvSpPr>
            <a:spLocks noGrp="1"/>
          </p:cNvSpPr>
          <p:nvPr>
            <p:ph type="subTitle" idx="1"/>
          </p:nvPr>
        </p:nvSpPr>
        <p:spPr>
          <a:xfrm>
            <a:off x="2155619" y="2234364"/>
            <a:ext cx="7588155" cy="3544644"/>
          </a:xfrm>
        </p:spPr>
        <p:txBody>
          <a:bodyPr>
            <a:noAutofit/>
          </a:bodyPr>
          <a:lstStyle/>
          <a:p>
            <a:pPr marL="285750" indent="-285750" algn="l">
              <a:buFont typeface="Arial" panose="020B0604020202020204" pitchFamily="34" charset="0"/>
              <a:buChar char="•"/>
            </a:pPr>
            <a:r>
              <a:rPr lang="en-US" sz="1600" dirty="0"/>
              <a:t>Free service monthly limited hosting</a:t>
            </a:r>
            <a:endParaRPr lang="en-US" sz="2000" dirty="0"/>
          </a:p>
          <a:p>
            <a:pPr marL="285750" indent="-285750" algn="l">
              <a:buFont typeface="Arial" panose="020B0604020202020204" pitchFamily="34" charset="0"/>
              <a:buChar char="•"/>
            </a:pPr>
            <a:r>
              <a:rPr lang="en-US" sz="1600" dirty="0"/>
              <a:t>100$ credit for students</a:t>
            </a:r>
            <a:endParaRPr lang="en-US" sz="2000" dirty="0"/>
          </a:p>
          <a:p>
            <a:pPr marL="285750" lvl="0" indent="-285750" algn="l">
              <a:buFont typeface="Arial" panose="020B0604020202020204" pitchFamily="34" charset="0"/>
              <a:buChar char="•"/>
            </a:pPr>
            <a:r>
              <a:rPr lang="en-US" sz="1600" dirty="0"/>
              <a:t>Database Deployment</a:t>
            </a:r>
            <a:endParaRPr lang="en-US" sz="2000" dirty="0"/>
          </a:p>
          <a:p>
            <a:pPr marL="800100" lvl="1" indent="-342900" algn="l">
              <a:buFont typeface="Arial" panose="020B0604020202020204" pitchFamily="34" charset="0"/>
              <a:buChar char="•"/>
            </a:pPr>
            <a:r>
              <a:rPr lang="en-US" sz="1600" dirty="0"/>
              <a:t>Azure SQL Database (Serverless)  </a:t>
            </a:r>
            <a:endParaRPr lang="en-US" sz="2400" dirty="0"/>
          </a:p>
          <a:p>
            <a:pPr marL="285750" lvl="0" indent="-285750" algn="l">
              <a:buFont typeface="Arial" panose="020B0604020202020204" pitchFamily="34" charset="0"/>
              <a:buChar char="•"/>
            </a:pPr>
            <a:r>
              <a:rPr lang="en-US" sz="1600" dirty="0"/>
              <a:t>API Deployment</a:t>
            </a:r>
            <a:endParaRPr lang="en-US" sz="2000" dirty="0"/>
          </a:p>
          <a:p>
            <a:pPr marL="800100" lvl="1" indent="-342900" algn="l">
              <a:buFont typeface="Arial" panose="020B0604020202020204" pitchFamily="34" charset="0"/>
              <a:buChar char="•"/>
            </a:pPr>
            <a:r>
              <a:rPr lang="en-US" sz="1600" dirty="0"/>
              <a:t>Azure App Service</a:t>
            </a:r>
            <a:endParaRPr lang="en-US" sz="2400" dirty="0"/>
          </a:p>
          <a:p>
            <a:pPr marL="285750" lvl="0" indent="-285750" algn="l">
              <a:buFont typeface="Arial" panose="020B0604020202020204" pitchFamily="34" charset="0"/>
              <a:buChar char="•"/>
            </a:pPr>
            <a:r>
              <a:rPr lang="en-US" sz="1600" dirty="0"/>
              <a:t>CD/CI Pipelines </a:t>
            </a:r>
            <a:endParaRPr lang="en-US" sz="2000" dirty="0"/>
          </a:p>
          <a:p>
            <a:pPr marL="800100" lvl="1" indent="-342900" algn="l">
              <a:buFont typeface="Arial" panose="020B0604020202020204" pitchFamily="34" charset="0"/>
              <a:buChar char="•"/>
            </a:pPr>
            <a:r>
              <a:rPr lang="en-US" sz="1600" dirty="0"/>
              <a:t>GitHub action</a:t>
            </a:r>
            <a:endParaRPr lang="en-US" sz="2400" dirty="0"/>
          </a:p>
          <a:p>
            <a:pPr marL="800100" lvl="1" indent="-342900" algn="l">
              <a:buFont typeface="Arial" panose="020B0604020202020204" pitchFamily="34" charset="0"/>
              <a:buChar char="•"/>
            </a:pPr>
            <a:r>
              <a:rPr lang="en-US" sz="1600" dirty="0"/>
              <a:t>Script</a:t>
            </a:r>
            <a:endParaRPr lang="en-US" sz="2400" dirty="0"/>
          </a:p>
        </p:txBody>
      </p:sp>
    </p:spTree>
    <p:extLst>
      <p:ext uri="{BB962C8B-B14F-4D97-AF65-F5344CB8AC3E}">
        <p14:creationId xmlns:p14="http://schemas.microsoft.com/office/powerpoint/2010/main" val="1299527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D3AA-FFDF-DEC5-0A17-34900889380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21E3ACF-66E0-E79E-3476-B72910827B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555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2EC1-D6EF-AD96-6E52-79EB9E09C4E1}"/>
              </a:ext>
            </a:extLst>
          </p:cNvPr>
          <p:cNvSpPr>
            <a:spLocks noGrp="1"/>
          </p:cNvSpPr>
          <p:nvPr>
            <p:ph type="ctrTitle"/>
          </p:nvPr>
        </p:nvSpPr>
        <p:spPr>
          <a:xfrm>
            <a:off x="2121409" y="2286001"/>
            <a:ext cx="8088710" cy="1448372"/>
          </a:xfrm>
        </p:spPr>
        <p:txBody>
          <a:bodyPr>
            <a:normAutofit/>
          </a:bodyPr>
          <a:lstStyle/>
          <a:p>
            <a:r>
              <a:rPr lang="en-US"/>
              <a:t>Software</a:t>
            </a:r>
            <a:br>
              <a:rPr lang="en-US"/>
            </a:br>
            <a:r>
              <a:rPr lang="en-US"/>
              <a:t>Product based vs Project based</a:t>
            </a:r>
          </a:p>
        </p:txBody>
      </p:sp>
    </p:spTree>
    <p:extLst>
      <p:ext uri="{BB962C8B-B14F-4D97-AF65-F5344CB8AC3E}">
        <p14:creationId xmlns:p14="http://schemas.microsoft.com/office/powerpoint/2010/main" val="152181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EFF76-00E5-8F7D-E7C6-9513C1F3F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2B4A8A-5792-3AEA-763D-4BE6B3151BA6}"/>
              </a:ext>
            </a:extLst>
          </p:cNvPr>
          <p:cNvSpPr>
            <a:spLocks noGrp="1"/>
          </p:cNvSpPr>
          <p:nvPr>
            <p:ph type="ctrTitle"/>
          </p:nvPr>
        </p:nvSpPr>
        <p:spPr>
          <a:xfrm>
            <a:off x="2121409" y="2286001"/>
            <a:ext cx="8088710" cy="1448372"/>
          </a:xfrm>
        </p:spPr>
        <p:txBody>
          <a:bodyPr>
            <a:normAutofit fontScale="90000"/>
          </a:bodyPr>
          <a:lstStyle/>
          <a:p>
            <a:pPr lvl="0"/>
            <a:r>
              <a:rPr lang="en-US"/>
              <a:t>Selecting </a:t>
            </a:r>
            <a:br>
              <a:rPr lang="en-US"/>
            </a:br>
            <a:r>
              <a:rPr lang="en-US"/>
              <a:t>Product Management Methodology</a:t>
            </a:r>
          </a:p>
        </p:txBody>
      </p:sp>
    </p:spTree>
    <p:extLst>
      <p:ext uri="{BB962C8B-B14F-4D97-AF65-F5344CB8AC3E}">
        <p14:creationId xmlns:p14="http://schemas.microsoft.com/office/powerpoint/2010/main" val="250110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84269-1A2F-17D8-FB7D-B967EBC7DF3E}"/>
              </a:ext>
            </a:extLst>
          </p:cNvPr>
          <p:cNvSpPr>
            <a:spLocks noGrp="1"/>
          </p:cNvSpPr>
          <p:nvPr>
            <p:ph type="ctrTitle"/>
          </p:nvPr>
        </p:nvSpPr>
        <p:spPr/>
        <p:txBody>
          <a:bodyPr/>
          <a:lstStyle/>
          <a:p>
            <a:r>
              <a:rPr lang="en-US"/>
              <a:t>Agile Mindset </a:t>
            </a:r>
          </a:p>
        </p:txBody>
      </p:sp>
      <p:sp>
        <p:nvSpPr>
          <p:cNvPr id="3" name="Subtitle 2">
            <a:extLst>
              <a:ext uri="{FF2B5EF4-FFF2-40B4-BE49-F238E27FC236}">
                <a16:creationId xmlns:a16="http://schemas.microsoft.com/office/drawing/2014/main" id="{46473884-9850-BED7-342A-B6C67B5DC1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1954530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82a61f-bdf0-48d7-9372-a6c68b81264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F9E92E7B5051489174BB047DA83127" ma:contentTypeVersion="14" ma:contentTypeDescription="Create a new document." ma:contentTypeScope="" ma:versionID="5a9ceb691645e7df139b4ef1e0de11e3">
  <xsd:schema xmlns:xsd="http://www.w3.org/2001/XMLSchema" xmlns:xs="http://www.w3.org/2001/XMLSchema" xmlns:p="http://schemas.microsoft.com/office/2006/metadata/properties" xmlns:ns3="9182a61f-bdf0-48d7-9372-a6c68b812643" xmlns:ns4="f7094b03-926c-444b-b1be-f68383c1f852" targetNamespace="http://schemas.microsoft.com/office/2006/metadata/properties" ma:root="true" ma:fieldsID="6e15bace64a6d53d01f5c2635b754521" ns3:_="" ns4:_="">
    <xsd:import namespace="9182a61f-bdf0-48d7-9372-a6c68b812643"/>
    <xsd:import namespace="f7094b03-926c-444b-b1be-f68383c1f852"/>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82a61f-bdf0-48d7-9372-a6c68b8126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7094b03-926c-444b-b1be-f68383c1f85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228C26-69E3-4215-9B4B-E0BD499A6E17}">
  <ds:schemaRefs>
    <ds:schemaRef ds:uri="http://www.w3.org/XML/1998/namespace"/>
    <ds:schemaRef ds:uri="http://purl.org/dc/elements/1.1/"/>
    <ds:schemaRef ds:uri="f7094b03-926c-444b-b1be-f68383c1f852"/>
    <ds:schemaRef ds:uri="http://schemas.microsoft.com/office/infopath/2007/PartnerControls"/>
    <ds:schemaRef ds:uri="http://schemas.openxmlformats.org/package/2006/metadata/core-properties"/>
    <ds:schemaRef ds:uri="http://schemas.microsoft.com/office/2006/documentManagement/types"/>
    <ds:schemaRef ds:uri="9182a61f-bdf0-48d7-9372-a6c68b812643"/>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C13F6A26-E99F-4623-929A-523EEF72DD39}">
  <ds:schemaRefs>
    <ds:schemaRef ds:uri="9182a61f-bdf0-48d7-9372-a6c68b812643"/>
    <ds:schemaRef ds:uri="f7094b03-926c-444b-b1be-f68383c1f85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BB8545B-5BBA-4960-AC11-4F63C52AFC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TotalTime>
  <Words>1502</Words>
  <Application>Microsoft Office PowerPoint</Application>
  <PresentationFormat>Widescreen</PresentationFormat>
  <Paragraphs>232</Paragraphs>
  <Slides>63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Aptos</vt:lpstr>
      <vt:lpstr>Arial</vt:lpstr>
      <vt:lpstr>Cairo</vt:lpstr>
      <vt:lpstr>Cairo Black</vt:lpstr>
      <vt:lpstr>Cairo ExtraBold</vt:lpstr>
      <vt:lpstr>Cairo Medium</vt:lpstr>
      <vt:lpstr>Cairo SemiBold</vt:lpstr>
      <vt:lpstr>Neue Haas Grotesk Text Pro</vt:lpstr>
      <vt:lpstr>VanillaVTI</vt:lpstr>
      <vt:lpstr>PureLearn</vt:lpstr>
      <vt:lpstr>Introducing Our Team</vt:lpstr>
      <vt:lpstr>Selecting Methodologies &amp; Underlying Principles </vt:lpstr>
      <vt:lpstr>Selecting Underlying Software Engineering Method &amp; Process </vt:lpstr>
      <vt:lpstr>PowerPoint Presentation</vt:lpstr>
      <vt:lpstr>PowerPoint Presentation</vt:lpstr>
      <vt:lpstr>Software Product based vs Project based</vt:lpstr>
      <vt:lpstr>Selecting  Product Management Methodology</vt:lpstr>
      <vt:lpstr>Agile Mindset </vt:lpstr>
      <vt:lpstr>PowerPoint Presentation</vt:lpstr>
      <vt:lpstr>Scrum Framework </vt:lpstr>
      <vt:lpstr>PowerPoint Presentation</vt:lpstr>
      <vt:lpstr>UX Process </vt:lpstr>
      <vt:lpstr>PowerPoint Presentation</vt:lpstr>
      <vt:lpstr>Selecting Problem &amp; Our Vision </vt:lpstr>
      <vt:lpstr> We Select Self-Learning Process </vt:lpstr>
      <vt:lpstr> Self-Learning Process </vt:lpstr>
      <vt:lpstr> Self-Learning Process </vt:lpstr>
      <vt:lpstr> Self-Learning Process </vt:lpstr>
      <vt:lpstr> Product Vision </vt:lpstr>
      <vt:lpstr>Vision statement</vt:lpstr>
      <vt:lpstr>Mission statement</vt:lpstr>
      <vt:lpstr>Let’s Start our Journey of PureLearn Engineering Phases </vt:lpstr>
      <vt:lpstr>1. Empathize </vt:lpstr>
      <vt:lpstr>Discussions with real people</vt:lpstr>
      <vt:lpstr>2. Define</vt:lpstr>
      <vt:lpstr>Personas</vt:lpstr>
      <vt:lpstr>Personas</vt:lpstr>
      <vt:lpstr>Personas</vt:lpstr>
      <vt:lpstr>Personas</vt:lpstr>
      <vt:lpstr>Personas</vt:lpstr>
      <vt:lpstr>3. Ideate</vt:lpstr>
      <vt:lpstr>Prompt</vt:lpstr>
      <vt:lpstr>PowerPoint Presentation</vt:lpstr>
      <vt:lpstr>Themes</vt:lpstr>
      <vt:lpstr>Epics</vt:lpstr>
      <vt:lpstr>User Stories</vt:lpstr>
      <vt:lpstr>Top-Down Approach</vt:lpstr>
      <vt:lpstr> 4. Analysis</vt:lpstr>
      <vt:lpstr> Extracting Components from user stories </vt:lpstr>
      <vt:lpstr> Make mind maps to group components with the same context.</vt:lpstr>
      <vt:lpstr> Make mind maps to group components with the same context.</vt:lpstr>
      <vt:lpstr> 5.1. Software Architecture </vt:lpstr>
      <vt:lpstr>C4 Model</vt:lpstr>
      <vt:lpstr>PowerPoint Presentation</vt:lpstr>
      <vt:lpstr> </vt:lpstr>
      <vt:lpstr>PowerPoint Presentation</vt:lpstr>
      <vt:lpstr> 5.2. DB Scheme</vt:lpstr>
      <vt:lpstr>PowerPoint Presentation</vt:lpstr>
      <vt:lpstr>  4. Development </vt:lpstr>
      <vt:lpstr>  4. 1. DB Development </vt:lpstr>
      <vt:lpstr>  4. 2. API Development </vt:lpstr>
      <vt:lpstr>DTOs</vt:lpstr>
      <vt:lpstr>Mappers</vt:lpstr>
      <vt:lpstr>Repositories Interface</vt:lpstr>
      <vt:lpstr>Repositories</vt:lpstr>
      <vt:lpstr>Controllers</vt:lpstr>
      <vt:lpstr>Dependencies Injection in program.cs file</vt:lpstr>
      <vt:lpstr>Containerization</vt:lpstr>
      <vt:lpstr>4.3. UI Design</vt:lpstr>
      <vt:lpstr>Frontend Implementation</vt:lpstr>
      <vt:lpstr>DEPLOYMENT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احمد ابراهيم متولى نجم ( 322223887 )</dc:creator>
  <cp:lastModifiedBy>احمد ابراهيم متولى نجم ( 322223887 )</cp:lastModifiedBy>
  <cp:revision>2</cp:revision>
  <dcterms:created xsi:type="dcterms:W3CDTF">2025-06-22T02:01:39Z</dcterms:created>
  <dcterms:modified xsi:type="dcterms:W3CDTF">2025-06-29T03:34:03Z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0x010100EBF9E92E7B5051489174BB047DA83127</vt:lpwstr>
  </property>
</Properties>
</file>