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0" r:id="rId5"/>
    <p:sldId id="261" r:id="rId6"/>
    <p:sldId id="262" r:id="rId7"/>
    <p:sldId id="263" r:id="rId8"/>
    <p:sldId id="264" r:id="rId9"/>
    <p:sldId id="265" r:id="rId10"/>
    <p:sldId id="266" r:id="rId11"/>
    <p:sldId id="269" r:id="rId12"/>
    <p:sldId id="271" r:id="rId13"/>
    <p:sldId id="272" r:id="rId14"/>
    <p:sldId id="273" r:id="rId15"/>
    <p:sldId id="274" r:id="rId16"/>
    <p:sldId id="268" r:id="rId17"/>
    <p:sldId id="270"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AE7319-B870-4779-ABDB-14943A3DDA2E}"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E316A-7C16-4856-917E-630E06CB948B}" type="slidenum">
              <a:rPr lang="en-US" smtClean="0"/>
              <a:t>‹#›</a:t>
            </a:fld>
            <a:endParaRPr lang="en-US"/>
          </a:p>
        </p:txBody>
      </p:sp>
    </p:spTree>
    <p:extLst>
      <p:ext uri="{BB962C8B-B14F-4D97-AF65-F5344CB8AC3E}">
        <p14:creationId xmlns:p14="http://schemas.microsoft.com/office/powerpoint/2010/main" val="903361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AE7319-B870-4779-ABDB-14943A3DDA2E}"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FE316A-7C16-4856-917E-630E06CB948B}" type="slidenum">
              <a:rPr lang="en-US" smtClean="0"/>
              <a:t>‹#›</a:t>
            </a:fld>
            <a:endParaRPr lang="en-US"/>
          </a:p>
        </p:txBody>
      </p:sp>
    </p:spTree>
    <p:extLst>
      <p:ext uri="{BB962C8B-B14F-4D97-AF65-F5344CB8AC3E}">
        <p14:creationId xmlns:p14="http://schemas.microsoft.com/office/powerpoint/2010/main" val="1529116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2AE7319-B870-4779-ABDB-14943A3DDA2E}"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E316A-7C16-4856-917E-630E06CB948B}" type="slidenum">
              <a:rPr lang="en-US" smtClean="0"/>
              <a:t>‹#›</a:t>
            </a:fld>
            <a:endParaRPr lang="en-US"/>
          </a:p>
        </p:txBody>
      </p:sp>
    </p:spTree>
    <p:extLst>
      <p:ext uri="{BB962C8B-B14F-4D97-AF65-F5344CB8AC3E}">
        <p14:creationId xmlns:p14="http://schemas.microsoft.com/office/powerpoint/2010/main" val="38665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2AE7319-B870-4779-ABDB-14943A3DDA2E}"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E316A-7C16-4856-917E-630E06CB948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14505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AE7319-B870-4779-ABDB-14943A3DDA2E}"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E316A-7C16-4856-917E-630E06CB948B}" type="slidenum">
              <a:rPr lang="en-US" smtClean="0"/>
              <a:t>‹#›</a:t>
            </a:fld>
            <a:endParaRPr lang="en-US"/>
          </a:p>
        </p:txBody>
      </p:sp>
    </p:spTree>
    <p:extLst>
      <p:ext uri="{BB962C8B-B14F-4D97-AF65-F5344CB8AC3E}">
        <p14:creationId xmlns:p14="http://schemas.microsoft.com/office/powerpoint/2010/main" val="565185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AE7319-B870-4779-ABDB-14943A3DDA2E}" type="datetimeFigureOut">
              <a:rPr lang="en-US" smtClean="0"/>
              <a:t>10/6/2020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E316A-7C16-4856-917E-630E06CB948B}" type="slidenum">
              <a:rPr lang="en-US" smtClean="0"/>
              <a:t>‹#›</a:t>
            </a:fld>
            <a:endParaRPr lang="en-US"/>
          </a:p>
        </p:txBody>
      </p:sp>
    </p:spTree>
    <p:extLst>
      <p:ext uri="{BB962C8B-B14F-4D97-AF65-F5344CB8AC3E}">
        <p14:creationId xmlns:p14="http://schemas.microsoft.com/office/powerpoint/2010/main" val="713063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AE7319-B870-4779-ABDB-14943A3DDA2E}" type="datetimeFigureOut">
              <a:rPr lang="en-US" smtClean="0"/>
              <a:t>10/6/2020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E316A-7C16-4856-917E-630E06CB948B}" type="slidenum">
              <a:rPr lang="en-US" smtClean="0"/>
              <a:t>‹#›</a:t>
            </a:fld>
            <a:endParaRPr lang="en-US"/>
          </a:p>
        </p:txBody>
      </p:sp>
    </p:spTree>
    <p:extLst>
      <p:ext uri="{BB962C8B-B14F-4D97-AF65-F5344CB8AC3E}">
        <p14:creationId xmlns:p14="http://schemas.microsoft.com/office/powerpoint/2010/main" val="2815014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AE7319-B870-4779-ABDB-14943A3DDA2E}"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E316A-7C16-4856-917E-630E06CB948B}" type="slidenum">
              <a:rPr lang="en-US" smtClean="0"/>
              <a:t>‹#›</a:t>
            </a:fld>
            <a:endParaRPr lang="en-US"/>
          </a:p>
        </p:txBody>
      </p:sp>
    </p:spTree>
    <p:extLst>
      <p:ext uri="{BB962C8B-B14F-4D97-AF65-F5344CB8AC3E}">
        <p14:creationId xmlns:p14="http://schemas.microsoft.com/office/powerpoint/2010/main" val="2445093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AE7319-B870-4779-ABDB-14943A3DDA2E}"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E316A-7C16-4856-917E-630E06CB948B}" type="slidenum">
              <a:rPr lang="en-US" smtClean="0"/>
              <a:t>‹#›</a:t>
            </a:fld>
            <a:endParaRPr lang="en-US"/>
          </a:p>
        </p:txBody>
      </p:sp>
    </p:spTree>
    <p:extLst>
      <p:ext uri="{BB962C8B-B14F-4D97-AF65-F5344CB8AC3E}">
        <p14:creationId xmlns:p14="http://schemas.microsoft.com/office/powerpoint/2010/main" val="26235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2AE7319-B870-4779-ABDB-14943A3DDA2E}"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E316A-7C16-4856-917E-630E06CB948B}" type="slidenum">
              <a:rPr lang="en-US" smtClean="0"/>
              <a:t>‹#›</a:t>
            </a:fld>
            <a:endParaRPr lang="en-US"/>
          </a:p>
        </p:txBody>
      </p:sp>
    </p:spTree>
    <p:extLst>
      <p:ext uri="{BB962C8B-B14F-4D97-AF65-F5344CB8AC3E}">
        <p14:creationId xmlns:p14="http://schemas.microsoft.com/office/powerpoint/2010/main" val="39904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AE7319-B870-4779-ABDB-14943A3DDA2E}"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E316A-7C16-4856-917E-630E06CB948B}" type="slidenum">
              <a:rPr lang="en-US" smtClean="0"/>
              <a:t>‹#›</a:t>
            </a:fld>
            <a:endParaRPr lang="en-US"/>
          </a:p>
        </p:txBody>
      </p:sp>
    </p:spTree>
    <p:extLst>
      <p:ext uri="{BB962C8B-B14F-4D97-AF65-F5344CB8AC3E}">
        <p14:creationId xmlns:p14="http://schemas.microsoft.com/office/powerpoint/2010/main" val="2728301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AE7319-B870-4779-ABDB-14943A3DDA2E}"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FE316A-7C16-4856-917E-630E06CB948B}" type="slidenum">
              <a:rPr lang="en-US" smtClean="0"/>
              <a:t>‹#›</a:t>
            </a:fld>
            <a:endParaRPr lang="en-US"/>
          </a:p>
        </p:txBody>
      </p:sp>
    </p:spTree>
    <p:extLst>
      <p:ext uri="{BB962C8B-B14F-4D97-AF65-F5344CB8AC3E}">
        <p14:creationId xmlns:p14="http://schemas.microsoft.com/office/powerpoint/2010/main" val="342595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AE7319-B870-4779-ABDB-14943A3DDA2E}" type="datetimeFigureOut">
              <a:rPr lang="en-US" smtClean="0"/>
              <a:t>10/6/2020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FE316A-7C16-4856-917E-630E06CB948B}" type="slidenum">
              <a:rPr lang="en-US" smtClean="0"/>
              <a:t>‹#›</a:t>
            </a:fld>
            <a:endParaRPr lang="en-US"/>
          </a:p>
        </p:txBody>
      </p:sp>
    </p:spTree>
    <p:extLst>
      <p:ext uri="{BB962C8B-B14F-4D97-AF65-F5344CB8AC3E}">
        <p14:creationId xmlns:p14="http://schemas.microsoft.com/office/powerpoint/2010/main" val="337850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2AE7319-B870-4779-ABDB-14943A3DDA2E}" type="datetimeFigureOut">
              <a:rPr lang="en-US" smtClean="0"/>
              <a:t>10/6/2020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CFE316A-7C16-4856-917E-630E06CB948B}" type="slidenum">
              <a:rPr lang="en-US" smtClean="0"/>
              <a:t>‹#›</a:t>
            </a:fld>
            <a:endParaRPr lang="en-US"/>
          </a:p>
        </p:txBody>
      </p:sp>
    </p:spTree>
    <p:extLst>
      <p:ext uri="{BB962C8B-B14F-4D97-AF65-F5344CB8AC3E}">
        <p14:creationId xmlns:p14="http://schemas.microsoft.com/office/powerpoint/2010/main" val="592324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2AE7319-B870-4779-ABDB-14943A3DDA2E}" type="datetimeFigureOut">
              <a:rPr lang="en-US" smtClean="0"/>
              <a:t>10/6/2020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CFE316A-7C16-4856-917E-630E06CB948B}" type="slidenum">
              <a:rPr lang="en-US" smtClean="0"/>
              <a:t>‹#›</a:t>
            </a:fld>
            <a:endParaRPr lang="en-US"/>
          </a:p>
        </p:txBody>
      </p:sp>
    </p:spTree>
    <p:extLst>
      <p:ext uri="{BB962C8B-B14F-4D97-AF65-F5344CB8AC3E}">
        <p14:creationId xmlns:p14="http://schemas.microsoft.com/office/powerpoint/2010/main" val="2150558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2AE7319-B870-4779-ABDB-14943A3DDA2E}" type="datetimeFigureOut">
              <a:rPr lang="en-US" smtClean="0"/>
              <a:t>10/6/2020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CFE316A-7C16-4856-917E-630E06CB948B}" type="slidenum">
              <a:rPr lang="en-US" smtClean="0"/>
              <a:t>‹#›</a:t>
            </a:fld>
            <a:endParaRPr lang="en-US"/>
          </a:p>
        </p:txBody>
      </p:sp>
    </p:spTree>
    <p:extLst>
      <p:ext uri="{BB962C8B-B14F-4D97-AF65-F5344CB8AC3E}">
        <p14:creationId xmlns:p14="http://schemas.microsoft.com/office/powerpoint/2010/main" val="256593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AE7319-B870-4779-ABDB-14943A3DDA2E}"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FE316A-7C16-4856-917E-630E06CB948B}" type="slidenum">
              <a:rPr lang="en-US" smtClean="0"/>
              <a:t>‹#›</a:t>
            </a:fld>
            <a:endParaRPr lang="en-US"/>
          </a:p>
        </p:txBody>
      </p:sp>
    </p:spTree>
    <p:extLst>
      <p:ext uri="{BB962C8B-B14F-4D97-AF65-F5344CB8AC3E}">
        <p14:creationId xmlns:p14="http://schemas.microsoft.com/office/powerpoint/2010/main" val="2964218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2AE7319-B870-4779-ABDB-14943A3DDA2E}" type="datetimeFigureOut">
              <a:rPr lang="en-US" smtClean="0"/>
              <a:t>10/6/2020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CFE316A-7C16-4856-917E-630E06CB948B}" type="slidenum">
              <a:rPr lang="en-US" smtClean="0"/>
              <a:t>‹#›</a:t>
            </a:fld>
            <a:endParaRPr lang="en-US"/>
          </a:p>
        </p:txBody>
      </p:sp>
    </p:spTree>
    <p:extLst>
      <p:ext uri="{BB962C8B-B14F-4D97-AF65-F5344CB8AC3E}">
        <p14:creationId xmlns:p14="http://schemas.microsoft.com/office/powerpoint/2010/main" val="173036094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08379"/>
          </a:xfrm>
        </p:spPr>
        <p:txBody>
          <a:bodyPr/>
          <a:lstStyle/>
          <a:p>
            <a:pPr algn="ctr"/>
            <a:br>
              <a:rPr lang="en-US" dirty="0">
                <a:solidFill>
                  <a:srgbClr val="FF0000"/>
                </a:solidFill>
                <a:latin typeface="Times New Roman" panose="02020603050405020304" pitchFamily="18" charset="0"/>
                <a:cs typeface="Times New Roman" panose="02020603050405020304" pitchFamily="18" charset="0"/>
              </a:rPr>
            </a:br>
            <a:br>
              <a:rPr lang="en-US" dirty="0">
                <a:solidFill>
                  <a:srgbClr val="FF0000"/>
                </a:solidFill>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ENGLISH </a:t>
            </a:r>
            <a:br>
              <a:rPr lang="en-US" dirty="0">
                <a:solidFill>
                  <a:srgbClr val="FF0000"/>
                </a:solidFill>
                <a:latin typeface="Times New Roman" panose="02020603050405020304" pitchFamily="18" charset="0"/>
                <a:cs typeface="Times New Roman" panose="02020603050405020304" pitchFamily="18" charset="0"/>
              </a:rPr>
            </a:br>
            <a:br>
              <a:rPr lang="en-US" dirty="0">
                <a:solidFill>
                  <a:srgbClr val="FF0000"/>
                </a:solidFill>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UNIT 1  </a:t>
            </a:r>
            <a:br>
              <a:rPr lang="en-US" dirty="0">
                <a:solidFill>
                  <a:srgbClr val="FF0000"/>
                </a:solidFill>
                <a:latin typeface="Times New Roman" panose="02020603050405020304" pitchFamily="18" charset="0"/>
                <a:cs typeface="Times New Roman" panose="02020603050405020304" pitchFamily="18" charset="0"/>
              </a:rPr>
            </a:br>
            <a:br>
              <a:rPr lang="en-US" dirty="0">
                <a:solidFill>
                  <a:srgbClr val="FF0000"/>
                </a:solidFill>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VOCABULARY</a:t>
            </a:r>
          </a:p>
        </p:txBody>
      </p:sp>
    </p:spTree>
    <p:extLst>
      <p:ext uri="{BB962C8B-B14F-4D97-AF65-F5344CB8AC3E}">
        <p14:creationId xmlns:p14="http://schemas.microsoft.com/office/powerpoint/2010/main" val="980265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57718"/>
          </a:xfrm>
        </p:spPr>
        <p:txBody>
          <a:bodyPr/>
          <a:lstStyle/>
          <a:p>
            <a:r>
              <a:rPr lang="en-US" sz="3600" dirty="0">
                <a:latin typeface="Times New Roman" panose="02020603050405020304" pitchFamily="18" charset="0"/>
                <a:cs typeface="Times New Roman" panose="02020603050405020304" pitchFamily="18" charset="0"/>
              </a:rPr>
              <a:t>Practice Q &amp; A - Synonyms, antonyms, and standard abbreviations</a:t>
            </a:r>
            <a:br>
              <a:rPr lang="en-US" sz="4400"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103312" y="1774210"/>
            <a:ext cx="8946541" cy="4474190"/>
          </a:xfrm>
        </p:spPr>
        <p:txBody>
          <a:bodyPr>
            <a:normAutofit/>
          </a:bodyPr>
          <a:lstStyle/>
          <a:p>
            <a:pPr marL="0" indent="0" algn="just">
              <a:spcBef>
                <a:spcPts val="0"/>
              </a:spcBef>
              <a:buNone/>
            </a:pPr>
            <a:r>
              <a:rPr lang="en-US" sz="2200" dirty="0">
                <a:latin typeface="Times New Roman" panose="02020603050405020304" pitchFamily="18" charset="0"/>
                <a:ea typeface="Times New Roman" panose="02020603050405020304" pitchFamily="18" charset="0"/>
                <a:cs typeface="Times New Roman" panose="02020603050405020304" pitchFamily="18" charset="0"/>
              </a:rPr>
              <a:t>What is the full form of:</a:t>
            </a:r>
          </a:p>
          <a:p>
            <a:pPr marL="0" lvl="0" indent="0">
              <a:buNone/>
            </a:pPr>
            <a:r>
              <a:rPr lang="en-US" sz="2200" dirty="0">
                <a:latin typeface="Times New Roman" panose="02020603050405020304" pitchFamily="18" charset="0"/>
                <a:cs typeface="Times New Roman" panose="02020603050405020304" pitchFamily="18" charset="0"/>
              </a:rPr>
              <a:t>1) ATM   2) URL   3) JPEG   4) GIF   5) PIN</a:t>
            </a:r>
          </a:p>
          <a:p>
            <a:pPr marL="0" indent="0">
              <a:buNone/>
            </a:pPr>
            <a:r>
              <a:rPr lang="en-US" sz="2200" dirty="0">
                <a:latin typeface="Times New Roman" panose="02020603050405020304" pitchFamily="18" charset="0"/>
                <a:cs typeface="Times New Roman" panose="02020603050405020304" pitchFamily="18" charset="0"/>
              </a:rPr>
              <a:t>Choose the correct synonym/antonym for the given words and write an example for each. </a:t>
            </a:r>
          </a:p>
          <a:p>
            <a:pPr lvl="0"/>
            <a:r>
              <a:rPr lang="en-US" sz="2200" dirty="0">
                <a:latin typeface="Times New Roman" panose="02020603050405020304" pitchFamily="18" charset="0"/>
                <a:cs typeface="Times New Roman" panose="02020603050405020304" pitchFamily="18" charset="0"/>
              </a:rPr>
              <a:t>What is an antonym for “Dismantle”? ( Remake, Assemble, Strike, Clothe)</a:t>
            </a:r>
          </a:p>
          <a:p>
            <a:pPr lvl="0"/>
            <a:r>
              <a:rPr lang="en-US" sz="2200" dirty="0">
                <a:latin typeface="Times New Roman" panose="02020603050405020304" pitchFamily="18" charset="0"/>
                <a:cs typeface="Times New Roman" panose="02020603050405020304" pitchFamily="18" charset="0"/>
              </a:rPr>
              <a:t>What is a synonym for “Moist”? (Damp, Swimming, Dry, Parched)</a:t>
            </a:r>
          </a:p>
          <a:p>
            <a:pPr lvl="0"/>
            <a:r>
              <a:rPr lang="en-US" sz="2200" dirty="0">
                <a:latin typeface="Times New Roman" panose="02020603050405020304" pitchFamily="18" charset="0"/>
                <a:cs typeface="Times New Roman" panose="02020603050405020304" pitchFamily="18" charset="0"/>
              </a:rPr>
              <a:t>What is a synonym for “Noticeable”? (Unavailable, Awake, Conspicuous, Hidden)</a:t>
            </a:r>
          </a:p>
          <a:p>
            <a:r>
              <a:rPr lang="en-US" sz="2200" dirty="0">
                <a:latin typeface="Times New Roman" panose="02020603050405020304" pitchFamily="18" charset="0"/>
                <a:cs typeface="Times New Roman" panose="02020603050405020304" pitchFamily="18" charset="0"/>
              </a:rPr>
              <a:t>What is an antonym for “Terminate”? (Halt, End, Stop, Begin)</a:t>
            </a:r>
          </a:p>
          <a:p>
            <a:pPr lvl="0"/>
            <a:r>
              <a:rPr lang="en-US" sz="2200" dirty="0">
                <a:latin typeface="Times New Roman" panose="02020603050405020304" pitchFamily="18" charset="0"/>
                <a:cs typeface="Times New Roman" panose="02020603050405020304" pitchFamily="18" charset="0"/>
              </a:rPr>
              <a:t>Write an antonym for “Abundant”? (Scarce, Luxuriant, Plentiful, Triple)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48160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9"/>
            <a:ext cx="9404723" cy="680046"/>
          </a:xfrm>
        </p:spPr>
        <p:txBody>
          <a:bodyPr/>
          <a:lstStyle/>
          <a:p>
            <a:r>
              <a:rPr lang="en-US" sz="3600" dirty="0">
                <a:latin typeface="Times New Roman" panose="02020603050405020304" pitchFamily="18" charset="0"/>
                <a:cs typeface="Times New Roman" panose="02020603050405020304" pitchFamily="18" charset="0"/>
              </a:rPr>
              <a:t>Answers</a:t>
            </a:r>
          </a:p>
        </p:txBody>
      </p:sp>
      <p:sp>
        <p:nvSpPr>
          <p:cNvPr id="3" name="Content Placeholder 2"/>
          <p:cNvSpPr>
            <a:spLocks noGrp="1"/>
          </p:cNvSpPr>
          <p:nvPr>
            <p:ph idx="1"/>
          </p:nvPr>
        </p:nvSpPr>
        <p:spPr>
          <a:xfrm>
            <a:off x="1103312" y="1296538"/>
            <a:ext cx="8946541" cy="4951862"/>
          </a:xfrm>
        </p:spPr>
        <p:txBody>
          <a:bodyPr>
            <a:normAutofit fontScale="92500" lnSpcReduction="10000"/>
          </a:bodyPr>
          <a:lstStyle/>
          <a:p>
            <a:r>
              <a:rPr lang="en-US" sz="2400" i="1" dirty="0">
                <a:latin typeface="Times New Roman" panose="02020603050405020304" pitchFamily="18" charset="0"/>
                <a:cs typeface="Times New Roman" panose="02020603050405020304" pitchFamily="18" charset="0"/>
              </a:rPr>
              <a:t>ATM - </a:t>
            </a:r>
            <a:r>
              <a:rPr lang="en-US" sz="2400" b="1" i="1" dirty="0">
                <a:latin typeface="Times New Roman" panose="02020603050405020304" pitchFamily="18" charset="0"/>
                <a:cs typeface="Times New Roman" panose="02020603050405020304" pitchFamily="18" charset="0"/>
              </a:rPr>
              <a:t>automated teller machine</a:t>
            </a:r>
          </a:p>
          <a:p>
            <a:r>
              <a:rPr lang="en-US" sz="2400" b="1" i="1" dirty="0">
                <a:latin typeface="Times New Roman" panose="02020603050405020304" pitchFamily="18" charset="0"/>
                <a:cs typeface="Times New Roman" panose="02020603050405020304" pitchFamily="18" charset="0"/>
              </a:rPr>
              <a:t>URL   - Uniform Resource Locator</a:t>
            </a:r>
          </a:p>
          <a:p>
            <a:r>
              <a:rPr lang="en-US" sz="2400" b="1" i="1" dirty="0">
                <a:latin typeface="Times New Roman" panose="02020603050405020304" pitchFamily="18" charset="0"/>
                <a:cs typeface="Times New Roman" panose="02020603050405020304" pitchFamily="18" charset="0"/>
              </a:rPr>
              <a:t>JPEG</a:t>
            </a:r>
            <a:r>
              <a:rPr lang="en-US" sz="2400" i="1" dirty="0">
                <a:latin typeface="Times New Roman" panose="02020603050405020304" pitchFamily="18" charset="0"/>
                <a:cs typeface="Times New Roman" panose="02020603050405020304" pitchFamily="18" charset="0"/>
              </a:rPr>
              <a:t> - Joint Photographic Experts Group</a:t>
            </a:r>
          </a:p>
          <a:p>
            <a:r>
              <a:rPr lang="en-US" sz="2400" i="1" dirty="0">
                <a:latin typeface="Times New Roman" panose="02020603050405020304" pitchFamily="18" charset="0"/>
                <a:cs typeface="Times New Roman" panose="02020603050405020304" pitchFamily="18" charset="0"/>
              </a:rPr>
              <a:t>GIF    - </a:t>
            </a:r>
            <a:r>
              <a:rPr lang="en-US" sz="2400" b="1" i="1" dirty="0">
                <a:latin typeface="Times New Roman" panose="02020603050405020304" pitchFamily="18" charset="0"/>
                <a:cs typeface="Times New Roman" panose="02020603050405020304" pitchFamily="18" charset="0"/>
              </a:rPr>
              <a:t>Graphics Interchange Format</a:t>
            </a:r>
            <a:endParaRPr lang="en-US" sz="2400" i="1"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PIN    - </a:t>
            </a:r>
            <a:r>
              <a:rPr lang="en-US" sz="2400" b="1" i="1" dirty="0">
                <a:latin typeface="Times New Roman" panose="02020603050405020304" pitchFamily="18" charset="0"/>
                <a:cs typeface="Times New Roman" panose="02020603050405020304" pitchFamily="18" charset="0"/>
              </a:rPr>
              <a:t>Postal Index Number</a:t>
            </a:r>
          </a:p>
          <a:p>
            <a:pPr marL="0" indent="0">
              <a:buNone/>
            </a:pPr>
            <a:endParaRPr lang="en-US" sz="2400" b="1" i="1" dirty="0">
              <a:latin typeface="Times New Roman" panose="02020603050405020304" pitchFamily="18" charset="0"/>
              <a:cs typeface="Times New Roman" panose="02020603050405020304" pitchFamily="18" charset="0"/>
            </a:endParaRPr>
          </a:p>
          <a:p>
            <a:pPr lvl="0"/>
            <a:r>
              <a:rPr lang="en-US" sz="2400" i="1" dirty="0">
                <a:latin typeface="Times New Roman" panose="02020603050405020304" pitchFamily="18" charset="0"/>
                <a:cs typeface="Times New Roman" panose="02020603050405020304" pitchFamily="18" charset="0"/>
              </a:rPr>
              <a:t>Dismantle – Assemble</a:t>
            </a:r>
          </a:p>
          <a:p>
            <a:pPr lvl="0"/>
            <a:r>
              <a:rPr lang="en-US" sz="2400" i="1" dirty="0">
                <a:latin typeface="Times New Roman" panose="02020603050405020304" pitchFamily="18" charset="0"/>
                <a:cs typeface="Times New Roman" panose="02020603050405020304" pitchFamily="18" charset="0"/>
              </a:rPr>
              <a:t>Moist – Damp</a:t>
            </a:r>
          </a:p>
          <a:p>
            <a:pPr lvl="0"/>
            <a:r>
              <a:rPr lang="en-US" sz="2400" i="1" dirty="0">
                <a:latin typeface="Times New Roman" panose="02020603050405020304" pitchFamily="18" charset="0"/>
                <a:cs typeface="Times New Roman" panose="02020603050405020304" pitchFamily="18" charset="0"/>
              </a:rPr>
              <a:t>Noticeable – Conspicuous</a:t>
            </a:r>
          </a:p>
          <a:p>
            <a:pPr lvl="0"/>
            <a:r>
              <a:rPr lang="en-US" sz="2400" i="1" dirty="0">
                <a:latin typeface="Times New Roman" panose="02020603050405020304" pitchFamily="18" charset="0"/>
                <a:cs typeface="Times New Roman" panose="02020603050405020304" pitchFamily="18" charset="0"/>
              </a:rPr>
              <a:t>Terminate – Begin</a:t>
            </a:r>
          </a:p>
          <a:p>
            <a:pPr lvl="0"/>
            <a:r>
              <a:rPr lang="en-US" sz="2400" i="1" dirty="0">
                <a:latin typeface="Times New Roman" panose="02020603050405020304" pitchFamily="18" charset="0"/>
                <a:cs typeface="Times New Roman" panose="02020603050405020304" pitchFamily="18" charset="0"/>
              </a:rPr>
              <a:t>Abundant – Scare</a:t>
            </a:r>
          </a:p>
          <a:p>
            <a:pPr marL="0" indent="0">
              <a:buNone/>
            </a:pPr>
            <a:endParaRPr lang="en-US" b="1" dirty="0"/>
          </a:p>
          <a:p>
            <a:pPr marL="0" indent="0">
              <a:buNone/>
            </a:pPr>
            <a:endParaRPr lang="en-US" dirty="0"/>
          </a:p>
          <a:p>
            <a:endParaRPr lang="en-US" dirty="0"/>
          </a:p>
        </p:txBody>
      </p:sp>
    </p:spTree>
    <p:extLst>
      <p:ext uri="{BB962C8B-B14F-4D97-AF65-F5344CB8AC3E}">
        <p14:creationId xmlns:p14="http://schemas.microsoft.com/office/powerpoint/2010/main" val="4114322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53869"/>
          </a:xfrm>
        </p:spPr>
        <p:txBody>
          <a:bodyPr/>
          <a:lstStyle/>
          <a:p>
            <a:r>
              <a:rPr lang="en-IN" sz="3600" dirty="0">
                <a:latin typeface="Times New Roman" panose="02020603050405020304" pitchFamily="18" charset="0"/>
                <a:cs typeface="Times New Roman" panose="02020603050405020304" pitchFamily="18" charset="0"/>
              </a:rPr>
              <a:t>Phonetic Transcription </a:t>
            </a:r>
          </a:p>
        </p:txBody>
      </p:sp>
      <p:sp>
        <p:nvSpPr>
          <p:cNvPr id="3" name="Content Placeholder 2"/>
          <p:cNvSpPr>
            <a:spLocks noGrp="1"/>
          </p:cNvSpPr>
          <p:nvPr>
            <p:ph idx="1"/>
          </p:nvPr>
        </p:nvSpPr>
        <p:spPr>
          <a:xfrm>
            <a:off x="498764" y="2052918"/>
            <a:ext cx="9551089" cy="4195481"/>
          </a:xfrm>
        </p:spPr>
        <p:txBody>
          <a:bodyPr>
            <a:normAutofit fontScale="92500" lnSpcReduction="10000"/>
          </a:bodyPr>
          <a:lstStyle/>
          <a:p>
            <a:r>
              <a:rPr lang="en-IN" sz="2600" dirty="0">
                <a:latin typeface="Times New Roman" panose="02020603050405020304" pitchFamily="18" charset="0"/>
                <a:cs typeface="Times New Roman" panose="02020603050405020304" pitchFamily="18" charset="0"/>
              </a:rPr>
              <a:t>Scientific study of speech sounds is called ‘Phonetics’</a:t>
            </a:r>
          </a:p>
          <a:p>
            <a:r>
              <a:rPr lang="en-IN" sz="2600" dirty="0">
                <a:latin typeface="Times New Roman" panose="02020603050405020304" pitchFamily="18" charset="0"/>
                <a:cs typeface="Times New Roman" panose="02020603050405020304" pitchFamily="18" charset="0"/>
              </a:rPr>
              <a:t>There are 44 </a:t>
            </a:r>
            <a:r>
              <a:rPr lang="en-IN" sz="2600" b="1" dirty="0">
                <a:latin typeface="Times New Roman" panose="02020603050405020304" pitchFamily="18" charset="0"/>
                <a:cs typeface="Times New Roman" panose="02020603050405020304" pitchFamily="18" charset="0"/>
              </a:rPr>
              <a:t>speech sounds</a:t>
            </a:r>
          </a:p>
          <a:p>
            <a:endParaRPr lang="en-IN" sz="2600" b="1" dirty="0">
              <a:latin typeface="Times New Roman" panose="02020603050405020304" pitchFamily="18" charset="0"/>
              <a:cs typeface="Times New Roman" panose="02020603050405020304" pitchFamily="18" charset="0"/>
            </a:endParaRPr>
          </a:p>
          <a:p>
            <a:pPr marL="0" indent="0">
              <a:buNone/>
            </a:pPr>
            <a:endParaRPr lang="en-IN" sz="2600" b="1" dirty="0">
              <a:latin typeface="Times New Roman" panose="02020603050405020304" pitchFamily="18" charset="0"/>
              <a:cs typeface="Times New Roman" panose="02020603050405020304" pitchFamily="18" charset="0"/>
            </a:endParaRPr>
          </a:p>
          <a:p>
            <a:endParaRPr lang="en-IN" sz="2600" b="1" dirty="0">
              <a:latin typeface="Times New Roman" panose="02020603050405020304" pitchFamily="18" charset="0"/>
              <a:cs typeface="Times New Roman" panose="02020603050405020304" pitchFamily="18" charset="0"/>
            </a:endParaRPr>
          </a:p>
          <a:p>
            <a:pPr marL="0" indent="0">
              <a:buNone/>
            </a:pPr>
            <a:endParaRPr lang="en-IN" sz="2600" dirty="0">
              <a:latin typeface="Times New Roman" panose="02020603050405020304" pitchFamily="18" charset="0"/>
              <a:cs typeface="Times New Roman" panose="02020603050405020304" pitchFamily="18" charset="0"/>
            </a:endParaRPr>
          </a:p>
          <a:p>
            <a:endParaRPr lang="en-IN" sz="2600" b="1" dirty="0">
              <a:latin typeface="Times New Roman" panose="02020603050405020304" pitchFamily="18" charset="0"/>
              <a:cs typeface="Times New Roman" panose="02020603050405020304" pitchFamily="18" charset="0"/>
            </a:endParaRPr>
          </a:p>
          <a:p>
            <a:endParaRPr lang="en-IN" sz="2600" b="1" dirty="0">
              <a:latin typeface="Times New Roman" panose="02020603050405020304" pitchFamily="18" charset="0"/>
              <a:cs typeface="Times New Roman" panose="02020603050405020304" pitchFamily="18" charset="0"/>
            </a:endParaRPr>
          </a:p>
          <a:p>
            <a:r>
              <a:rPr lang="en-IN" sz="2600" dirty="0">
                <a:latin typeface="Times New Roman" panose="02020603050405020304" pitchFamily="18" charset="0"/>
                <a:cs typeface="Times New Roman" panose="02020603050405020304" pitchFamily="18" charset="0"/>
              </a:rPr>
              <a:t>Each phonetic symbol is associated with a particular English sound</a:t>
            </a:r>
            <a:endParaRPr lang="en-IN" sz="2600" b="1"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5" name="TextBox 4"/>
          <p:cNvSpPr txBox="1"/>
          <p:nvPr/>
        </p:nvSpPr>
        <p:spPr>
          <a:xfrm>
            <a:off x="1108364" y="3906798"/>
            <a:ext cx="2992582" cy="369332"/>
          </a:xfrm>
          <a:prstGeom prst="rect">
            <a:avLst/>
          </a:prstGeom>
          <a:noFill/>
        </p:spPr>
        <p:txBody>
          <a:bodyPr wrap="square" rtlCol="0">
            <a:spAutoFit/>
          </a:bodyPr>
          <a:lstStyle/>
          <a:p>
            <a:r>
              <a:rPr lang="en-IN" dirty="0"/>
              <a:t>Vowels (20)</a:t>
            </a:r>
          </a:p>
        </p:txBody>
      </p:sp>
      <p:sp>
        <p:nvSpPr>
          <p:cNvPr id="6" name="TextBox 5"/>
          <p:cNvSpPr txBox="1"/>
          <p:nvPr/>
        </p:nvSpPr>
        <p:spPr>
          <a:xfrm>
            <a:off x="4544290" y="3906798"/>
            <a:ext cx="3089564" cy="369332"/>
          </a:xfrm>
          <a:prstGeom prst="rect">
            <a:avLst/>
          </a:prstGeom>
          <a:noFill/>
        </p:spPr>
        <p:txBody>
          <a:bodyPr wrap="square" rtlCol="0">
            <a:spAutoFit/>
          </a:bodyPr>
          <a:lstStyle/>
          <a:p>
            <a:r>
              <a:rPr lang="en-IN" dirty="0"/>
              <a:t>Consonants (24)</a:t>
            </a:r>
          </a:p>
        </p:txBody>
      </p:sp>
      <p:cxnSp>
        <p:nvCxnSpPr>
          <p:cNvPr id="8" name="Straight Arrow Connector 7"/>
          <p:cNvCxnSpPr/>
          <p:nvPr/>
        </p:nvCxnSpPr>
        <p:spPr>
          <a:xfrm flipH="1">
            <a:off x="2521528" y="2881745"/>
            <a:ext cx="942108" cy="8587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463636" y="2881745"/>
            <a:ext cx="2355273" cy="8587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8764" y="4627419"/>
            <a:ext cx="3117272" cy="646331"/>
          </a:xfrm>
          <a:prstGeom prst="rect">
            <a:avLst/>
          </a:prstGeom>
          <a:noFill/>
        </p:spPr>
        <p:txBody>
          <a:bodyPr wrap="square" rtlCol="0">
            <a:spAutoFit/>
          </a:bodyPr>
          <a:lstStyle/>
          <a:p>
            <a:pPr marL="342900" indent="-342900">
              <a:buAutoNum type="arabicPeriod"/>
            </a:pPr>
            <a:r>
              <a:rPr lang="en-IN" dirty="0"/>
              <a:t>Pure Vowel sounds (12) </a:t>
            </a:r>
          </a:p>
          <a:p>
            <a:pPr marL="342900" indent="-342900">
              <a:buAutoNum type="arabicPeriod"/>
            </a:pPr>
            <a:r>
              <a:rPr lang="en-IN" dirty="0"/>
              <a:t>Diphthongs  (8)</a:t>
            </a:r>
          </a:p>
        </p:txBody>
      </p:sp>
      <p:cxnSp>
        <p:nvCxnSpPr>
          <p:cNvPr id="14" name="Straight Arrow Connector 13"/>
          <p:cNvCxnSpPr/>
          <p:nvPr/>
        </p:nvCxnSpPr>
        <p:spPr>
          <a:xfrm flipH="1">
            <a:off x="1676400" y="4276130"/>
            <a:ext cx="13855" cy="3512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2537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84763"/>
          </a:xfrm>
        </p:spPr>
        <p:txBody>
          <a:bodyPr/>
          <a:lstStyle/>
          <a:p>
            <a:r>
              <a:rPr lang="en-IN" sz="3600" dirty="0">
                <a:latin typeface="Times New Roman" panose="02020603050405020304" pitchFamily="18" charset="0"/>
                <a:cs typeface="Times New Roman" panose="02020603050405020304" pitchFamily="18" charset="0"/>
              </a:rPr>
              <a:t>Vowel sounds - Pure Vowels (12)</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08940206"/>
              </p:ext>
            </p:extLst>
          </p:nvPr>
        </p:nvGraphicFramePr>
        <p:xfrm>
          <a:off x="941697" y="1337480"/>
          <a:ext cx="9108768" cy="5186150"/>
        </p:xfrm>
        <a:graphic>
          <a:graphicData uri="http://schemas.openxmlformats.org/drawingml/2006/table">
            <a:tbl>
              <a:tblPr firstRow="1" bandRow="1">
                <a:tableStyleId>{5C22544A-7EE6-4342-B048-85BDC9FD1C3A}</a:tableStyleId>
              </a:tblPr>
              <a:tblGrid>
                <a:gridCol w="2277192">
                  <a:extLst>
                    <a:ext uri="{9D8B030D-6E8A-4147-A177-3AD203B41FA5}">
                      <a16:colId xmlns:a16="http://schemas.microsoft.com/office/drawing/2014/main" val="20000"/>
                    </a:ext>
                  </a:extLst>
                </a:gridCol>
                <a:gridCol w="2277192">
                  <a:extLst>
                    <a:ext uri="{9D8B030D-6E8A-4147-A177-3AD203B41FA5}">
                      <a16:colId xmlns:a16="http://schemas.microsoft.com/office/drawing/2014/main" val="20001"/>
                    </a:ext>
                  </a:extLst>
                </a:gridCol>
                <a:gridCol w="2277192">
                  <a:extLst>
                    <a:ext uri="{9D8B030D-6E8A-4147-A177-3AD203B41FA5}">
                      <a16:colId xmlns:a16="http://schemas.microsoft.com/office/drawing/2014/main" val="20002"/>
                    </a:ext>
                  </a:extLst>
                </a:gridCol>
                <a:gridCol w="2277192">
                  <a:extLst>
                    <a:ext uri="{9D8B030D-6E8A-4147-A177-3AD203B41FA5}">
                      <a16:colId xmlns:a16="http://schemas.microsoft.com/office/drawing/2014/main" val="20003"/>
                    </a:ext>
                  </a:extLst>
                </a:gridCol>
              </a:tblGrid>
              <a:tr h="671257">
                <a:tc>
                  <a:txBody>
                    <a:bodyPr/>
                    <a:lstStyle/>
                    <a:p>
                      <a:r>
                        <a:rPr lang="en-IN" dirty="0"/>
                        <a:t>Short Sound</a:t>
                      </a:r>
                    </a:p>
                  </a:txBody>
                  <a:tcPr/>
                </a:tc>
                <a:tc>
                  <a:txBody>
                    <a:bodyPr/>
                    <a:lstStyle/>
                    <a:p>
                      <a:r>
                        <a:rPr lang="en-IN" dirty="0"/>
                        <a:t>Word Examples </a:t>
                      </a:r>
                    </a:p>
                  </a:txBody>
                  <a:tcPr/>
                </a:tc>
                <a:tc>
                  <a:txBody>
                    <a:bodyPr/>
                    <a:lstStyle/>
                    <a:p>
                      <a:r>
                        <a:rPr lang="en-IN" dirty="0"/>
                        <a:t>Long sound </a:t>
                      </a:r>
                    </a:p>
                  </a:txBody>
                  <a:tcPr/>
                </a:tc>
                <a:tc>
                  <a:txBody>
                    <a:bodyPr/>
                    <a:lstStyle/>
                    <a:p>
                      <a:r>
                        <a:rPr lang="en-IN" dirty="0"/>
                        <a:t>Word Examples </a:t>
                      </a:r>
                    </a:p>
                  </a:txBody>
                  <a:tcPr/>
                </a:tc>
                <a:extLst>
                  <a:ext uri="{0D108BD9-81ED-4DB2-BD59-A6C34878D82A}">
                    <a16:rowId xmlns:a16="http://schemas.microsoft.com/office/drawing/2014/main" val="10000"/>
                  </a:ext>
                </a:extLst>
              </a:tr>
              <a:tr h="671257">
                <a:tc>
                  <a:txBody>
                    <a:bodyPr/>
                    <a:lstStyle/>
                    <a:p>
                      <a:r>
                        <a:rPr lang="en-IN" sz="1800" b="0" i="0" kern="1200" dirty="0">
                          <a:solidFill>
                            <a:schemeClr val="dk1"/>
                          </a:solidFill>
                          <a:effectLst/>
                          <a:latin typeface="+mn-lt"/>
                          <a:ea typeface="+mn-ea"/>
                          <a:cs typeface="+mn-cs"/>
                        </a:rPr>
                        <a:t>/ʌ/</a:t>
                      </a:r>
                      <a:endParaRPr lang="en-IN" dirty="0"/>
                    </a:p>
                  </a:txBody>
                  <a:tcPr/>
                </a:tc>
                <a:tc>
                  <a:txBody>
                    <a:bodyPr/>
                    <a:lstStyle/>
                    <a:p>
                      <a:r>
                        <a:rPr lang="en-IN" dirty="0"/>
                        <a:t>Fun, Cup,</a:t>
                      </a:r>
                      <a:r>
                        <a:rPr lang="en-IN" baseline="0" dirty="0"/>
                        <a:t>  Butter</a:t>
                      </a:r>
                      <a:endParaRPr lang="en-IN" dirty="0"/>
                    </a:p>
                  </a:txBody>
                  <a:tcPr/>
                </a:tc>
                <a:tc>
                  <a:txBody>
                    <a:bodyPr/>
                    <a:lstStyle/>
                    <a:p>
                      <a:r>
                        <a:rPr lang="en-IN" dirty="0"/>
                        <a:t>/a:/</a:t>
                      </a:r>
                    </a:p>
                  </a:txBody>
                  <a:tcPr/>
                </a:tc>
                <a:tc>
                  <a:txBody>
                    <a:bodyPr/>
                    <a:lstStyle/>
                    <a:p>
                      <a:r>
                        <a:rPr lang="en-IN" dirty="0"/>
                        <a:t>Fast, cart, heart</a:t>
                      </a:r>
                    </a:p>
                  </a:txBody>
                  <a:tcPr/>
                </a:tc>
                <a:extLst>
                  <a:ext uri="{0D108BD9-81ED-4DB2-BD59-A6C34878D82A}">
                    <a16:rowId xmlns:a16="http://schemas.microsoft.com/office/drawing/2014/main" val="10001"/>
                  </a:ext>
                </a:extLst>
              </a:tr>
              <a:tr h="671257">
                <a:tc>
                  <a:txBody>
                    <a:bodyPr/>
                    <a:lstStyle/>
                    <a:p>
                      <a:r>
                        <a:rPr lang="en-IN" sz="1800" b="0" i="0" kern="1200" dirty="0">
                          <a:solidFill>
                            <a:schemeClr val="dk1"/>
                          </a:solidFill>
                          <a:effectLst/>
                          <a:latin typeface="+mn-lt"/>
                          <a:ea typeface="+mn-ea"/>
                          <a:cs typeface="+mn-cs"/>
                        </a:rPr>
                        <a:t>/ə/</a:t>
                      </a:r>
                      <a:endParaRPr lang="en-IN" dirty="0"/>
                    </a:p>
                  </a:txBody>
                  <a:tcPr/>
                </a:tc>
                <a:tc>
                  <a:txBody>
                    <a:bodyPr/>
                    <a:lstStyle/>
                    <a:p>
                      <a:r>
                        <a:rPr lang="en-IN" dirty="0"/>
                        <a:t>Alive, mother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/ə:/</a:t>
                      </a:r>
                      <a:endParaRPr lang="en-IN" dirty="0"/>
                    </a:p>
                  </a:txBody>
                  <a:tcPr/>
                </a:tc>
                <a:tc>
                  <a:txBody>
                    <a:bodyPr/>
                    <a:lstStyle/>
                    <a:p>
                      <a:r>
                        <a:rPr lang="en-IN" dirty="0"/>
                        <a:t>Nurse, Turn</a:t>
                      </a:r>
                    </a:p>
                  </a:txBody>
                  <a:tcPr/>
                </a:tc>
                <a:extLst>
                  <a:ext uri="{0D108BD9-81ED-4DB2-BD59-A6C34878D82A}">
                    <a16:rowId xmlns:a16="http://schemas.microsoft.com/office/drawing/2014/main" val="10002"/>
                  </a:ext>
                </a:extLst>
              </a:tr>
              <a:tr h="671257">
                <a:tc>
                  <a:txBody>
                    <a:bodyPr/>
                    <a:lstStyle/>
                    <a:p>
                      <a:r>
                        <a:rPr lang="en-IN" dirty="0"/>
                        <a:t>/i/</a:t>
                      </a:r>
                    </a:p>
                  </a:txBody>
                  <a:tcPr/>
                </a:tc>
                <a:tc>
                  <a:txBody>
                    <a:bodyPr/>
                    <a:lstStyle/>
                    <a:p>
                      <a:r>
                        <a:rPr lang="en-IN" dirty="0"/>
                        <a:t>It, pink, sink</a:t>
                      </a:r>
                    </a:p>
                  </a:txBody>
                  <a:tcPr/>
                </a:tc>
                <a:tc>
                  <a:txBody>
                    <a:bodyPr/>
                    <a:lstStyle/>
                    <a:p>
                      <a:r>
                        <a:rPr lang="en-IN" dirty="0"/>
                        <a:t>/i:/</a:t>
                      </a:r>
                    </a:p>
                  </a:txBody>
                  <a:tcPr/>
                </a:tc>
                <a:tc>
                  <a:txBody>
                    <a:bodyPr/>
                    <a:lstStyle/>
                    <a:p>
                      <a:r>
                        <a:rPr lang="en-IN" dirty="0"/>
                        <a:t>Heat, Need</a:t>
                      </a:r>
                    </a:p>
                  </a:txBody>
                  <a:tcPr/>
                </a:tc>
                <a:extLst>
                  <a:ext uri="{0D108BD9-81ED-4DB2-BD59-A6C34878D82A}">
                    <a16:rowId xmlns:a16="http://schemas.microsoft.com/office/drawing/2014/main" val="10003"/>
                  </a:ext>
                </a:extLst>
              </a:tr>
              <a:tr h="671257">
                <a:tc>
                  <a:txBody>
                    <a:bodyPr/>
                    <a:lstStyle/>
                    <a:p>
                      <a:r>
                        <a:rPr lang="en-IN" sz="1800" b="0" i="0" kern="1200" dirty="0">
                          <a:solidFill>
                            <a:schemeClr val="dk1"/>
                          </a:solidFill>
                          <a:effectLst/>
                          <a:latin typeface="+mn-lt"/>
                          <a:ea typeface="+mn-ea"/>
                          <a:cs typeface="+mn-cs"/>
                        </a:rPr>
                        <a:t>/ʊ/</a:t>
                      </a:r>
                      <a:endParaRPr lang="en-IN" dirty="0"/>
                    </a:p>
                  </a:txBody>
                  <a:tcPr/>
                </a:tc>
                <a:tc>
                  <a:txBody>
                    <a:bodyPr/>
                    <a:lstStyle/>
                    <a:p>
                      <a:r>
                        <a:rPr lang="en-IN" dirty="0"/>
                        <a:t>Put, book</a:t>
                      </a:r>
                    </a:p>
                  </a:txBody>
                  <a:tcPr/>
                </a:tc>
                <a:tc>
                  <a:txBody>
                    <a:bodyPr/>
                    <a:lstStyle/>
                    <a:p>
                      <a:r>
                        <a:rPr lang="en-IN" sz="1800" b="0" i="0" kern="1200" dirty="0">
                          <a:solidFill>
                            <a:schemeClr val="dk1"/>
                          </a:solidFill>
                          <a:effectLst/>
                          <a:latin typeface="+mn-lt"/>
                          <a:ea typeface="+mn-ea"/>
                          <a:cs typeface="+mn-cs"/>
                        </a:rPr>
                        <a:t>/u:/</a:t>
                      </a:r>
                      <a:endParaRPr lang="en-IN" dirty="0"/>
                    </a:p>
                  </a:txBody>
                  <a:tcPr/>
                </a:tc>
                <a:tc>
                  <a:txBody>
                    <a:bodyPr/>
                    <a:lstStyle/>
                    <a:p>
                      <a:r>
                        <a:rPr lang="en-IN" dirty="0"/>
                        <a:t>Boot, Lose</a:t>
                      </a:r>
                    </a:p>
                  </a:txBody>
                  <a:tcPr/>
                </a:tc>
                <a:extLst>
                  <a:ext uri="{0D108BD9-81ED-4DB2-BD59-A6C34878D82A}">
                    <a16:rowId xmlns:a16="http://schemas.microsoft.com/office/drawing/2014/main" val="10004"/>
                  </a:ext>
                </a:extLst>
              </a:tr>
              <a:tr h="671257">
                <a:tc>
                  <a:txBody>
                    <a:bodyPr/>
                    <a:lstStyle/>
                    <a:p>
                      <a:r>
                        <a:rPr lang="en-IN" sz="1800" b="0" i="0" kern="1200" dirty="0">
                          <a:solidFill>
                            <a:schemeClr val="dk1"/>
                          </a:solidFill>
                          <a:effectLst/>
                          <a:latin typeface="+mn-lt"/>
                          <a:ea typeface="+mn-ea"/>
                          <a:cs typeface="+mn-cs"/>
                        </a:rPr>
                        <a:t>/ɔ/</a:t>
                      </a:r>
                      <a:endParaRPr lang="en-IN" dirty="0"/>
                    </a:p>
                  </a:txBody>
                  <a:tcPr/>
                </a:tc>
                <a:tc>
                  <a:txBody>
                    <a:bodyPr/>
                    <a:lstStyle/>
                    <a:p>
                      <a:r>
                        <a:rPr lang="en-IN" dirty="0"/>
                        <a:t>Top, Watch, Rob</a:t>
                      </a:r>
                    </a:p>
                  </a:txBody>
                  <a:tcPr/>
                </a:tc>
                <a:tc>
                  <a:txBody>
                    <a:bodyPr/>
                    <a:lstStyle/>
                    <a:p>
                      <a:r>
                        <a:rPr lang="en-IN" sz="1800" b="0" i="0" kern="1200" dirty="0">
                          <a:solidFill>
                            <a:schemeClr val="dk1"/>
                          </a:solidFill>
                          <a:effectLst/>
                          <a:latin typeface="+mn-lt"/>
                          <a:ea typeface="+mn-ea"/>
                          <a:cs typeface="+mn-cs"/>
                        </a:rPr>
                        <a:t>/ɔ:/</a:t>
                      </a:r>
                      <a:endParaRPr lang="en-IN" dirty="0"/>
                    </a:p>
                  </a:txBody>
                  <a:tcPr/>
                </a:tc>
                <a:tc>
                  <a:txBody>
                    <a:bodyPr/>
                    <a:lstStyle/>
                    <a:p>
                      <a:r>
                        <a:rPr lang="en-IN" dirty="0"/>
                        <a:t>Talk, Jaw</a:t>
                      </a:r>
                    </a:p>
                  </a:txBody>
                  <a:tcPr/>
                </a:tc>
                <a:extLst>
                  <a:ext uri="{0D108BD9-81ED-4DB2-BD59-A6C34878D82A}">
                    <a16:rowId xmlns:a16="http://schemas.microsoft.com/office/drawing/2014/main" val="10005"/>
                  </a:ext>
                </a:extLst>
              </a:tr>
              <a:tr h="1158608">
                <a:tc gridSpan="4">
                  <a:txBody>
                    <a:bodyPr/>
                    <a:lstStyle/>
                    <a:p>
                      <a:r>
                        <a:rPr lang="en-IN" dirty="0"/>
                        <a:t>/e/ -- Went,</a:t>
                      </a:r>
                      <a:r>
                        <a:rPr lang="en-IN" baseline="0" dirty="0"/>
                        <a:t> Send</a:t>
                      </a:r>
                    </a:p>
                    <a:p>
                      <a:r>
                        <a:rPr lang="en-IN" baseline="0" dirty="0"/>
                        <a:t>/</a:t>
                      </a:r>
                      <a:r>
                        <a:rPr lang="en-IN" sz="1800" b="0" i="0" kern="1200" dirty="0">
                          <a:solidFill>
                            <a:schemeClr val="dk1"/>
                          </a:solidFill>
                          <a:effectLst/>
                          <a:latin typeface="+mn-lt"/>
                          <a:ea typeface="+mn-ea"/>
                          <a:cs typeface="+mn-cs"/>
                        </a:rPr>
                        <a:t>æ/- app , apple, nap, cat </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67185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6524"/>
          </a:xfrm>
        </p:spPr>
        <p:txBody>
          <a:bodyPr/>
          <a:lstStyle/>
          <a:p>
            <a:r>
              <a:rPr lang="en-IN" sz="3600" dirty="0">
                <a:latin typeface="Times New Roman" panose="02020603050405020304" pitchFamily="18" charset="0"/>
                <a:cs typeface="Times New Roman" panose="02020603050405020304" pitchFamily="18" charset="0"/>
              </a:rPr>
              <a:t>Diphthongs</a:t>
            </a:r>
            <a:r>
              <a:rPr lang="en-IN" dirty="0"/>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41964587"/>
              </p:ext>
            </p:extLst>
          </p:nvPr>
        </p:nvGraphicFramePr>
        <p:xfrm>
          <a:off x="777921" y="1419368"/>
          <a:ext cx="9567081" cy="4776716"/>
        </p:xfrm>
        <a:graphic>
          <a:graphicData uri="http://schemas.openxmlformats.org/drawingml/2006/table">
            <a:tbl>
              <a:tblPr firstRow="1" bandRow="1">
                <a:tableStyleId>{5C22544A-7EE6-4342-B048-85BDC9FD1C3A}</a:tableStyleId>
              </a:tblPr>
              <a:tblGrid>
                <a:gridCol w="2316463">
                  <a:extLst>
                    <a:ext uri="{9D8B030D-6E8A-4147-A177-3AD203B41FA5}">
                      <a16:colId xmlns:a16="http://schemas.microsoft.com/office/drawing/2014/main" val="20000"/>
                    </a:ext>
                  </a:extLst>
                </a:gridCol>
                <a:gridCol w="7250618">
                  <a:extLst>
                    <a:ext uri="{9D8B030D-6E8A-4147-A177-3AD203B41FA5}">
                      <a16:colId xmlns:a16="http://schemas.microsoft.com/office/drawing/2014/main" val="20001"/>
                    </a:ext>
                  </a:extLst>
                </a:gridCol>
              </a:tblGrid>
              <a:tr h="944846">
                <a:tc>
                  <a:txBody>
                    <a:bodyPr/>
                    <a:lstStyle/>
                    <a:p>
                      <a:r>
                        <a:rPr lang="en-IN" dirty="0"/>
                        <a:t>IPA symbol </a:t>
                      </a:r>
                    </a:p>
                  </a:txBody>
                  <a:tcPr/>
                </a:tc>
                <a:tc>
                  <a:txBody>
                    <a:bodyPr/>
                    <a:lstStyle/>
                    <a:p>
                      <a:r>
                        <a:rPr lang="en-IN" dirty="0"/>
                        <a:t>Word examples</a:t>
                      </a:r>
                    </a:p>
                  </a:txBody>
                  <a:tcPr/>
                </a:tc>
                <a:extLst>
                  <a:ext uri="{0D108BD9-81ED-4DB2-BD59-A6C34878D82A}">
                    <a16:rowId xmlns:a16="http://schemas.microsoft.com/office/drawing/2014/main" val="10000"/>
                  </a:ext>
                </a:extLst>
              </a:tr>
              <a:tr h="547410">
                <a:tc>
                  <a:txBody>
                    <a:bodyPr/>
                    <a:lstStyle/>
                    <a:p>
                      <a:r>
                        <a:rPr lang="en-IN" sz="1800" b="0" i="0" kern="1200" dirty="0" err="1">
                          <a:solidFill>
                            <a:schemeClr val="dk1"/>
                          </a:solidFill>
                          <a:effectLst/>
                          <a:latin typeface="+mn-lt"/>
                          <a:ea typeface="+mn-ea"/>
                          <a:cs typeface="+mn-cs"/>
                        </a:rPr>
                        <a:t>ɪə</a:t>
                      </a:r>
                      <a:endParaRPr lang="en-IN" dirty="0"/>
                    </a:p>
                  </a:txBody>
                  <a:tcPr/>
                </a:tc>
                <a:tc>
                  <a:txBody>
                    <a:bodyPr/>
                    <a:lstStyle/>
                    <a:p>
                      <a:r>
                        <a:rPr lang="en-IN" dirty="0"/>
                        <a:t>Near, here</a:t>
                      </a:r>
                    </a:p>
                  </a:txBody>
                  <a:tcPr/>
                </a:tc>
                <a:extLst>
                  <a:ext uri="{0D108BD9-81ED-4DB2-BD59-A6C34878D82A}">
                    <a16:rowId xmlns:a16="http://schemas.microsoft.com/office/drawing/2014/main" val="10001"/>
                  </a:ext>
                </a:extLst>
              </a:tr>
              <a:tr h="5474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b="0" i="0" kern="1200" dirty="0" err="1">
                          <a:solidFill>
                            <a:schemeClr val="dk1"/>
                          </a:solidFill>
                          <a:effectLst/>
                          <a:latin typeface="+mn-lt"/>
                          <a:ea typeface="+mn-ea"/>
                          <a:cs typeface="+mn-cs"/>
                        </a:rPr>
                        <a:t>uə</a:t>
                      </a:r>
                      <a:endParaRPr lang="en-IN" dirty="0"/>
                    </a:p>
                  </a:txBody>
                  <a:tcPr/>
                </a:tc>
                <a:tc>
                  <a:txBody>
                    <a:bodyPr/>
                    <a:lstStyle/>
                    <a:p>
                      <a:r>
                        <a:rPr lang="en-IN" dirty="0"/>
                        <a:t>Poor,</a:t>
                      </a:r>
                      <a:r>
                        <a:rPr lang="en-IN" baseline="0" dirty="0"/>
                        <a:t> Tour</a:t>
                      </a:r>
                      <a:endParaRPr lang="en-IN" dirty="0"/>
                    </a:p>
                  </a:txBody>
                  <a:tcPr/>
                </a:tc>
                <a:extLst>
                  <a:ext uri="{0D108BD9-81ED-4DB2-BD59-A6C34878D82A}">
                    <a16:rowId xmlns:a16="http://schemas.microsoft.com/office/drawing/2014/main" val="10002"/>
                  </a:ext>
                </a:extLst>
              </a:tr>
              <a:tr h="547410">
                <a:tc>
                  <a:txBody>
                    <a:bodyPr/>
                    <a:lstStyle/>
                    <a:p>
                      <a:r>
                        <a:rPr lang="en-IN" sz="1800" b="0" i="0" kern="1200" dirty="0" err="1">
                          <a:solidFill>
                            <a:schemeClr val="dk1"/>
                          </a:solidFill>
                          <a:effectLst/>
                          <a:latin typeface="+mn-lt"/>
                          <a:ea typeface="+mn-ea"/>
                          <a:cs typeface="+mn-cs"/>
                        </a:rPr>
                        <a:t>eɪ</a:t>
                      </a:r>
                      <a:endParaRPr lang="en-IN" dirty="0"/>
                    </a:p>
                  </a:txBody>
                  <a:tcPr/>
                </a:tc>
                <a:tc>
                  <a:txBody>
                    <a:bodyPr/>
                    <a:lstStyle/>
                    <a:p>
                      <a:r>
                        <a:rPr lang="en-IN" dirty="0"/>
                        <a:t>Face, Cake</a:t>
                      </a:r>
                    </a:p>
                  </a:txBody>
                  <a:tcPr/>
                </a:tc>
                <a:extLst>
                  <a:ext uri="{0D108BD9-81ED-4DB2-BD59-A6C34878D82A}">
                    <a16:rowId xmlns:a16="http://schemas.microsoft.com/office/drawing/2014/main" val="10003"/>
                  </a:ext>
                </a:extLst>
              </a:tr>
              <a:tr h="547410">
                <a:tc>
                  <a:txBody>
                    <a:bodyPr/>
                    <a:lstStyle/>
                    <a:p>
                      <a:r>
                        <a:rPr lang="en-IN" sz="1800" b="0" i="0" kern="1200" dirty="0" err="1">
                          <a:solidFill>
                            <a:schemeClr val="dk1"/>
                          </a:solidFill>
                          <a:effectLst/>
                          <a:latin typeface="+mn-lt"/>
                          <a:ea typeface="+mn-ea"/>
                          <a:cs typeface="+mn-cs"/>
                        </a:rPr>
                        <a:t>aɪ</a:t>
                      </a:r>
                      <a:endParaRPr lang="en-IN" dirty="0"/>
                    </a:p>
                  </a:txBody>
                  <a:tcPr/>
                </a:tc>
                <a:tc>
                  <a:txBody>
                    <a:bodyPr/>
                    <a:lstStyle/>
                    <a:p>
                      <a:r>
                        <a:rPr lang="en-IN" dirty="0"/>
                        <a:t>My, Fly</a:t>
                      </a:r>
                    </a:p>
                  </a:txBody>
                  <a:tcPr/>
                </a:tc>
                <a:extLst>
                  <a:ext uri="{0D108BD9-81ED-4DB2-BD59-A6C34878D82A}">
                    <a16:rowId xmlns:a16="http://schemas.microsoft.com/office/drawing/2014/main" val="10004"/>
                  </a:ext>
                </a:extLst>
              </a:tr>
              <a:tr h="547410">
                <a:tc>
                  <a:txBody>
                    <a:bodyPr/>
                    <a:lstStyle/>
                    <a:p>
                      <a:r>
                        <a:rPr lang="en-IN" sz="1800" b="0" i="0" kern="1200" dirty="0" err="1">
                          <a:solidFill>
                            <a:schemeClr val="dk1"/>
                          </a:solidFill>
                          <a:effectLst/>
                          <a:latin typeface="+mn-lt"/>
                          <a:ea typeface="+mn-ea"/>
                          <a:cs typeface="+mn-cs"/>
                        </a:rPr>
                        <a:t>əʊ</a:t>
                      </a:r>
                      <a:endParaRPr lang="en-IN" dirty="0"/>
                    </a:p>
                  </a:txBody>
                  <a:tcPr/>
                </a:tc>
                <a:tc>
                  <a:txBody>
                    <a:bodyPr/>
                    <a:lstStyle/>
                    <a:p>
                      <a:r>
                        <a:rPr lang="en-IN" dirty="0"/>
                        <a:t>No, Don’t, Alone</a:t>
                      </a:r>
                    </a:p>
                  </a:txBody>
                  <a:tcPr/>
                </a:tc>
                <a:extLst>
                  <a:ext uri="{0D108BD9-81ED-4DB2-BD59-A6C34878D82A}">
                    <a16:rowId xmlns:a16="http://schemas.microsoft.com/office/drawing/2014/main" val="10005"/>
                  </a:ext>
                </a:extLst>
              </a:tr>
              <a:tr h="547410">
                <a:tc>
                  <a:txBody>
                    <a:bodyPr/>
                    <a:lstStyle/>
                    <a:p>
                      <a:r>
                        <a:rPr lang="en-IN" sz="1800" b="0" i="0" kern="1200" dirty="0" err="1">
                          <a:solidFill>
                            <a:schemeClr val="dk1"/>
                          </a:solidFill>
                          <a:effectLst/>
                          <a:latin typeface="+mn-lt"/>
                          <a:ea typeface="+mn-ea"/>
                          <a:cs typeface="+mn-cs"/>
                        </a:rPr>
                        <a:t>aʊ</a:t>
                      </a:r>
                      <a:endParaRPr lang="en-IN" dirty="0"/>
                    </a:p>
                  </a:txBody>
                  <a:tcPr/>
                </a:tc>
                <a:tc>
                  <a:txBody>
                    <a:bodyPr/>
                    <a:lstStyle/>
                    <a:p>
                      <a:r>
                        <a:rPr lang="en-IN" dirty="0"/>
                        <a:t>How,</a:t>
                      </a:r>
                      <a:r>
                        <a:rPr lang="en-IN" baseline="0" dirty="0"/>
                        <a:t> House</a:t>
                      </a:r>
                      <a:endParaRPr lang="en-IN" dirty="0"/>
                    </a:p>
                  </a:txBody>
                  <a:tcPr/>
                </a:tc>
                <a:extLst>
                  <a:ext uri="{0D108BD9-81ED-4DB2-BD59-A6C34878D82A}">
                    <a16:rowId xmlns:a16="http://schemas.microsoft.com/office/drawing/2014/main" val="10006"/>
                  </a:ext>
                </a:extLst>
              </a:tr>
              <a:tr h="547410">
                <a:tc>
                  <a:txBody>
                    <a:bodyPr/>
                    <a:lstStyle/>
                    <a:p>
                      <a:r>
                        <a:rPr lang="en-IN" sz="1800" b="0" i="0" kern="1200" dirty="0" err="1">
                          <a:solidFill>
                            <a:schemeClr val="dk1"/>
                          </a:solidFill>
                          <a:effectLst/>
                          <a:latin typeface="+mn-lt"/>
                          <a:ea typeface="+mn-ea"/>
                          <a:cs typeface="+mn-cs"/>
                        </a:rPr>
                        <a:t>ɔɪ</a:t>
                      </a:r>
                      <a:endParaRPr lang="en-IN" dirty="0"/>
                    </a:p>
                  </a:txBody>
                  <a:tcPr/>
                </a:tc>
                <a:tc>
                  <a:txBody>
                    <a:bodyPr/>
                    <a:lstStyle/>
                    <a:p>
                      <a:r>
                        <a:rPr lang="en-IN" dirty="0"/>
                        <a:t>Joy, Toy</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69135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9228"/>
          </a:xfrm>
        </p:spPr>
        <p:txBody>
          <a:bodyPr/>
          <a:lstStyle/>
          <a:p>
            <a:r>
              <a:rPr lang="en-IN" sz="3600" dirty="0">
                <a:latin typeface="Times New Roman" panose="02020603050405020304" pitchFamily="18" charset="0"/>
                <a:cs typeface="Times New Roman" panose="02020603050405020304" pitchFamily="18" charset="0"/>
              </a:rPr>
              <a:t>Consonants (24)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04172643"/>
              </p:ext>
            </p:extLst>
          </p:nvPr>
        </p:nvGraphicFramePr>
        <p:xfrm>
          <a:off x="764276" y="1241946"/>
          <a:ext cx="9300044" cy="5160558"/>
        </p:xfrm>
        <a:graphic>
          <a:graphicData uri="http://schemas.openxmlformats.org/drawingml/2006/table">
            <a:tbl>
              <a:tblPr firstRow="1" bandRow="1">
                <a:tableStyleId>{5C22544A-7EE6-4342-B048-85BDC9FD1C3A}</a:tableStyleId>
              </a:tblPr>
              <a:tblGrid>
                <a:gridCol w="2325011">
                  <a:extLst>
                    <a:ext uri="{9D8B030D-6E8A-4147-A177-3AD203B41FA5}">
                      <a16:colId xmlns:a16="http://schemas.microsoft.com/office/drawing/2014/main" val="20000"/>
                    </a:ext>
                  </a:extLst>
                </a:gridCol>
                <a:gridCol w="2325011">
                  <a:extLst>
                    <a:ext uri="{9D8B030D-6E8A-4147-A177-3AD203B41FA5}">
                      <a16:colId xmlns:a16="http://schemas.microsoft.com/office/drawing/2014/main" val="20001"/>
                    </a:ext>
                  </a:extLst>
                </a:gridCol>
                <a:gridCol w="2325011">
                  <a:extLst>
                    <a:ext uri="{9D8B030D-6E8A-4147-A177-3AD203B41FA5}">
                      <a16:colId xmlns:a16="http://schemas.microsoft.com/office/drawing/2014/main" val="20002"/>
                    </a:ext>
                  </a:extLst>
                </a:gridCol>
                <a:gridCol w="2325011">
                  <a:extLst>
                    <a:ext uri="{9D8B030D-6E8A-4147-A177-3AD203B41FA5}">
                      <a16:colId xmlns:a16="http://schemas.microsoft.com/office/drawing/2014/main" val="20003"/>
                    </a:ext>
                  </a:extLst>
                </a:gridCol>
              </a:tblGrid>
              <a:tr h="396966">
                <a:tc>
                  <a:txBody>
                    <a:bodyPr/>
                    <a:lstStyle/>
                    <a:p>
                      <a:r>
                        <a:rPr lang="en-IN" dirty="0"/>
                        <a:t>IPA Symbol</a:t>
                      </a:r>
                    </a:p>
                  </a:txBody>
                  <a:tcPr/>
                </a:tc>
                <a:tc>
                  <a:txBody>
                    <a:bodyPr/>
                    <a:lstStyle/>
                    <a:p>
                      <a:r>
                        <a:rPr lang="en-IN" dirty="0"/>
                        <a:t>Word Examples</a:t>
                      </a:r>
                    </a:p>
                  </a:txBody>
                  <a:tcPr/>
                </a:tc>
                <a:tc>
                  <a:txBody>
                    <a:bodyPr/>
                    <a:lstStyle/>
                    <a:p>
                      <a:r>
                        <a:rPr lang="en-IN" dirty="0"/>
                        <a:t>IPA Symbol</a:t>
                      </a:r>
                    </a:p>
                  </a:txBody>
                  <a:tcPr/>
                </a:tc>
                <a:tc>
                  <a:txBody>
                    <a:bodyPr/>
                    <a:lstStyle/>
                    <a:p>
                      <a:r>
                        <a:rPr lang="en-IN" dirty="0"/>
                        <a:t>Word Examples</a:t>
                      </a:r>
                    </a:p>
                  </a:txBody>
                  <a:tcPr/>
                </a:tc>
                <a:extLst>
                  <a:ext uri="{0D108BD9-81ED-4DB2-BD59-A6C34878D82A}">
                    <a16:rowId xmlns:a16="http://schemas.microsoft.com/office/drawing/2014/main" val="10000"/>
                  </a:ext>
                </a:extLst>
              </a:tr>
              <a:tr h="396966">
                <a:tc>
                  <a:txBody>
                    <a:bodyPr/>
                    <a:lstStyle/>
                    <a:p>
                      <a:r>
                        <a:rPr lang="en-IN" dirty="0"/>
                        <a:t>/p/</a:t>
                      </a:r>
                    </a:p>
                  </a:txBody>
                  <a:tcPr/>
                </a:tc>
                <a:tc>
                  <a:txBody>
                    <a:bodyPr/>
                    <a:lstStyle/>
                    <a:p>
                      <a:r>
                        <a:rPr lang="en-IN" dirty="0"/>
                        <a:t>Pen, Pepper</a:t>
                      </a:r>
                    </a:p>
                  </a:txBody>
                  <a:tcPr/>
                </a:tc>
                <a:tc>
                  <a:txBody>
                    <a:bodyPr/>
                    <a:lstStyle/>
                    <a:p>
                      <a:r>
                        <a:rPr lang="en-IN" dirty="0"/>
                        <a:t>/n/</a:t>
                      </a:r>
                    </a:p>
                  </a:txBody>
                  <a:tcPr/>
                </a:tc>
                <a:tc>
                  <a:txBody>
                    <a:bodyPr/>
                    <a:lstStyle/>
                    <a:p>
                      <a:r>
                        <a:rPr lang="en-IN" dirty="0"/>
                        <a:t>Nose</a:t>
                      </a:r>
                      <a:r>
                        <a:rPr lang="en-IN" baseline="0" dirty="0"/>
                        <a:t> , nice</a:t>
                      </a:r>
                      <a:endParaRPr lang="en-IN" dirty="0"/>
                    </a:p>
                  </a:txBody>
                  <a:tcPr/>
                </a:tc>
                <a:extLst>
                  <a:ext uri="{0D108BD9-81ED-4DB2-BD59-A6C34878D82A}">
                    <a16:rowId xmlns:a16="http://schemas.microsoft.com/office/drawing/2014/main" val="10001"/>
                  </a:ext>
                </a:extLst>
              </a:tr>
              <a:tr h="396966">
                <a:tc>
                  <a:txBody>
                    <a:bodyPr/>
                    <a:lstStyle/>
                    <a:p>
                      <a:r>
                        <a:rPr lang="en-IN" dirty="0"/>
                        <a:t>/b/</a:t>
                      </a:r>
                    </a:p>
                  </a:txBody>
                  <a:tcPr/>
                </a:tc>
                <a:tc>
                  <a:txBody>
                    <a:bodyPr/>
                    <a:lstStyle/>
                    <a:p>
                      <a:r>
                        <a:rPr lang="en-IN" dirty="0"/>
                        <a:t>Bomb, Book</a:t>
                      </a:r>
                    </a:p>
                  </a:txBody>
                  <a:tcPr/>
                </a:tc>
                <a:tc>
                  <a:txBody>
                    <a:bodyPr/>
                    <a:lstStyle/>
                    <a:p>
                      <a:r>
                        <a:rPr lang="en-IN" dirty="0"/>
                        <a:t>/</a:t>
                      </a:r>
                      <a:r>
                        <a:rPr lang="en-IN" sz="1800" b="0" i="0" kern="1200" dirty="0">
                          <a:solidFill>
                            <a:schemeClr val="dk1"/>
                          </a:solidFill>
                          <a:effectLst/>
                          <a:latin typeface="+mn-lt"/>
                          <a:ea typeface="+mn-ea"/>
                          <a:cs typeface="+mn-cs"/>
                        </a:rPr>
                        <a:t>ŋ/</a:t>
                      </a:r>
                      <a:endParaRPr lang="en-IN" dirty="0"/>
                    </a:p>
                  </a:txBody>
                  <a:tcPr/>
                </a:tc>
                <a:tc>
                  <a:txBody>
                    <a:bodyPr/>
                    <a:lstStyle/>
                    <a:p>
                      <a:r>
                        <a:rPr lang="en-IN" dirty="0"/>
                        <a:t>King, ring, sing</a:t>
                      </a:r>
                    </a:p>
                  </a:txBody>
                  <a:tcPr/>
                </a:tc>
                <a:extLst>
                  <a:ext uri="{0D108BD9-81ED-4DB2-BD59-A6C34878D82A}">
                    <a16:rowId xmlns:a16="http://schemas.microsoft.com/office/drawing/2014/main" val="10002"/>
                  </a:ext>
                </a:extLst>
              </a:tr>
              <a:tr h="396966">
                <a:tc>
                  <a:txBody>
                    <a:bodyPr/>
                    <a:lstStyle/>
                    <a:p>
                      <a:r>
                        <a:rPr lang="en-IN" dirty="0"/>
                        <a:t>/t/</a:t>
                      </a:r>
                    </a:p>
                  </a:txBody>
                  <a:tcPr/>
                </a:tc>
                <a:tc>
                  <a:txBody>
                    <a:bodyPr/>
                    <a:lstStyle/>
                    <a:p>
                      <a:r>
                        <a:rPr lang="en-IN" dirty="0"/>
                        <a:t>Tree, Train</a:t>
                      </a:r>
                    </a:p>
                  </a:txBody>
                  <a:tcPr/>
                </a:tc>
                <a:tc>
                  <a:txBody>
                    <a:bodyPr/>
                    <a:lstStyle/>
                    <a:p>
                      <a:r>
                        <a:rPr lang="en-IN" dirty="0"/>
                        <a:t>/</a:t>
                      </a:r>
                      <a:r>
                        <a:rPr lang="el-GR" sz="1800" b="0" i="0" kern="1200" dirty="0">
                          <a:solidFill>
                            <a:schemeClr val="dk1"/>
                          </a:solidFill>
                          <a:effectLst/>
                          <a:latin typeface="+mn-lt"/>
                          <a:ea typeface="+mn-ea"/>
                          <a:cs typeface="+mn-cs"/>
                        </a:rPr>
                        <a:t>θ</a:t>
                      </a:r>
                      <a:r>
                        <a:rPr lang="en-IN" sz="1800" b="0" i="0" kern="1200" dirty="0">
                          <a:solidFill>
                            <a:schemeClr val="dk1"/>
                          </a:solidFill>
                          <a:effectLst/>
                          <a:latin typeface="+mn-lt"/>
                          <a:ea typeface="+mn-ea"/>
                          <a:cs typeface="+mn-cs"/>
                        </a:rPr>
                        <a:t>/</a:t>
                      </a:r>
                      <a:endParaRPr lang="en-IN" dirty="0"/>
                    </a:p>
                  </a:txBody>
                  <a:tcPr/>
                </a:tc>
                <a:tc>
                  <a:txBody>
                    <a:bodyPr/>
                    <a:lstStyle/>
                    <a:p>
                      <a:r>
                        <a:rPr lang="en-IN" dirty="0"/>
                        <a:t>Thick</a:t>
                      </a:r>
                      <a:r>
                        <a:rPr lang="en-IN" baseline="0" dirty="0"/>
                        <a:t> , thin</a:t>
                      </a:r>
                      <a:endParaRPr lang="en-IN" dirty="0"/>
                    </a:p>
                  </a:txBody>
                  <a:tcPr/>
                </a:tc>
                <a:extLst>
                  <a:ext uri="{0D108BD9-81ED-4DB2-BD59-A6C34878D82A}">
                    <a16:rowId xmlns:a16="http://schemas.microsoft.com/office/drawing/2014/main" val="10003"/>
                  </a:ext>
                </a:extLst>
              </a:tr>
              <a:tr h="396966">
                <a:tc>
                  <a:txBody>
                    <a:bodyPr/>
                    <a:lstStyle/>
                    <a:p>
                      <a:r>
                        <a:rPr lang="en-IN" dirty="0"/>
                        <a:t>/d/</a:t>
                      </a:r>
                    </a:p>
                  </a:txBody>
                  <a:tcPr/>
                </a:tc>
                <a:tc>
                  <a:txBody>
                    <a:bodyPr/>
                    <a:lstStyle/>
                    <a:p>
                      <a:r>
                        <a:rPr lang="en-IN" dirty="0"/>
                        <a:t>Dog, dark</a:t>
                      </a:r>
                    </a:p>
                  </a:txBody>
                  <a:tcPr/>
                </a:tc>
                <a:tc>
                  <a:txBody>
                    <a:bodyPr/>
                    <a:lstStyle/>
                    <a:p>
                      <a:r>
                        <a:rPr lang="en-IN" dirty="0"/>
                        <a:t>/</a:t>
                      </a:r>
                      <a:r>
                        <a:rPr lang="en-IN" sz="1800" b="0" i="0" kern="1200" dirty="0">
                          <a:solidFill>
                            <a:schemeClr val="dk1"/>
                          </a:solidFill>
                          <a:effectLst/>
                          <a:latin typeface="+mn-lt"/>
                          <a:ea typeface="+mn-ea"/>
                          <a:cs typeface="+mn-cs"/>
                        </a:rPr>
                        <a:t>ð/</a:t>
                      </a:r>
                      <a:endParaRPr lang="en-IN" dirty="0"/>
                    </a:p>
                  </a:txBody>
                  <a:tcPr/>
                </a:tc>
                <a:tc>
                  <a:txBody>
                    <a:bodyPr/>
                    <a:lstStyle/>
                    <a:p>
                      <a:r>
                        <a:rPr lang="en-IN" dirty="0"/>
                        <a:t>That, this</a:t>
                      </a:r>
                    </a:p>
                  </a:txBody>
                  <a:tcPr/>
                </a:tc>
                <a:extLst>
                  <a:ext uri="{0D108BD9-81ED-4DB2-BD59-A6C34878D82A}">
                    <a16:rowId xmlns:a16="http://schemas.microsoft.com/office/drawing/2014/main" val="10004"/>
                  </a:ext>
                </a:extLst>
              </a:tr>
              <a:tr h="396966">
                <a:tc>
                  <a:txBody>
                    <a:bodyPr/>
                    <a:lstStyle/>
                    <a:p>
                      <a:r>
                        <a:rPr lang="en-IN" dirty="0"/>
                        <a:t>/k/</a:t>
                      </a:r>
                    </a:p>
                  </a:txBody>
                  <a:tcPr/>
                </a:tc>
                <a:tc>
                  <a:txBody>
                    <a:bodyPr/>
                    <a:lstStyle/>
                    <a:p>
                      <a:r>
                        <a:rPr lang="en-IN" dirty="0"/>
                        <a:t>King, kick</a:t>
                      </a:r>
                    </a:p>
                  </a:txBody>
                  <a:tcPr/>
                </a:tc>
                <a:tc>
                  <a:txBody>
                    <a:bodyPr/>
                    <a:lstStyle/>
                    <a:p>
                      <a:r>
                        <a:rPr lang="en-IN" dirty="0"/>
                        <a:t>/s/</a:t>
                      </a:r>
                    </a:p>
                  </a:txBody>
                  <a:tcPr/>
                </a:tc>
                <a:tc>
                  <a:txBody>
                    <a:bodyPr/>
                    <a:lstStyle/>
                    <a:p>
                      <a:r>
                        <a:rPr lang="en-IN" dirty="0"/>
                        <a:t>Salt, snake</a:t>
                      </a:r>
                    </a:p>
                  </a:txBody>
                  <a:tcPr/>
                </a:tc>
                <a:extLst>
                  <a:ext uri="{0D108BD9-81ED-4DB2-BD59-A6C34878D82A}">
                    <a16:rowId xmlns:a16="http://schemas.microsoft.com/office/drawing/2014/main" val="10005"/>
                  </a:ext>
                </a:extLst>
              </a:tr>
              <a:tr h="396966">
                <a:tc>
                  <a:txBody>
                    <a:bodyPr/>
                    <a:lstStyle/>
                    <a:p>
                      <a:r>
                        <a:rPr lang="en-IN" dirty="0"/>
                        <a:t>/g/</a:t>
                      </a:r>
                    </a:p>
                  </a:txBody>
                  <a:tcPr/>
                </a:tc>
                <a:tc>
                  <a:txBody>
                    <a:bodyPr/>
                    <a:lstStyle/>
                    <a:p>
                      <a:r>
                        <a:rPr lang="en-IN" dirty="0"/>
                        <a:t>Gun, gang</a:t>
                      </a:r>
                    </a:p>
                  </a:txBody>
                  <a:tcPr/>
                </a:tc>
                <a:tc>
                  <a:txBody>
                    <a:bodyPr/>
                    <a:lstStyle/>
                    <a:p>
                      <a:r>
                        <a:rPr lang="en-IN" dirty="0"/>
                        <a:t>/</a:t>
                      </a:r>
                      <a:r>
                        <a:rPr lang="en-IN" sz="1800" b="0" i="0" kern="1200" dirty="0">
                          <a:solidFill>
                            <a:schemeClr val="dk1"/>
                          </a:solidFill>
                          <a:effectLst/>
                          <a:latin typeface="+mn-lt"/>
                          <a:ea typeface="+mn-ea"/>
                          <a:cs typeface="+mn-cs"/>
                        </a:rPr>
                        <a:t>z/</a:t>
                      </a:r>
                      <a:endParaRPr lang="en-IN" dirty="0"/>
                    </a:p>
                  </a:txBody>
                  <a:tcPr/>
                </a:tc>
                <a:tc>
                  <a:txBody>
                    <a:bodyPr/>
                    <a:lstStyle/>
                    <a:p>
                      <a:r>
                        <a:rPr lang="en-IN" dirty="0"/>
                        <a:t>Crazy, lazy, zoo</a:t>
                      </a:r>
                    </a:p>
                  </a:txBody>
                  <a:tcPr/>
                </a:tc>
                <a:extLst>
                  <a:ext uri="{0D108BD9-81ED-4DB2-BD59-A6C34878D82A}">
                    <a16:rowId xmlns:a16="http://schemas.microsoft.com/office/drawing/2014/main" val="10006"/>
                  </a:ext>
                </a:extLst>
              </a:tr>
              <a:tr h="396966">
                <a:tc>
                  <a:txBody>
                    <a:bodyPr/>
                    <a:lstStyle/>
                    <a:p>
                      <a:r>
                        <a:rPr lang="en-IN" dirty="0"/>
                        <a:t>/f/</a:t>
                      </a:r>
                    </a:p>
                  </a:txBody>
                  <a:tcPr/>
                </a:tc>
                <a:tc>
                  <a:txBody>
                    <a:bodyPr/>
                    <a:lstStyle/>
                    <a:p>
                      <a:r>
                        <a:rPr lang="en-IN" dirty="0"/>
                        <a:t>Fan, Friday</a:t>
                      </a:r>
                    </a:p>
                  </a:txBody>
                  <a:tcPr/>
                </a:tc>
                <a:tc>
                  <a:txBody>
                    <a:bodyPr/>
                    <a:lstStyle/>
                    <a:p>
                      <a:r>
                        <a:rPr lang="en-IN" dirty="0"/>
                        <a:t>/</a:t>
                      </a:r>
                      <a:r>
                        <a:rPr lang="en-IN" sz="1800" b="0" i="0" kern="1200" dirty="0">
                          <a:solidFill>
                            <a:schemeClr val="dk1"/>
                          </a:solidFill>
                          <a:effectLst/>
                          <a:latin typeface="+mn-lt"/>
                          <a:ea typeface="+mn-ea"/>
                          <a:cs typeface="+mn-cs"/>
                        </a:rPr>
                        <a:t>ʃ/</a:t>
                      </a:r>
                      <a:endParaRPr lang="en-IN" dirty="0"/>
                    </a:p>
                  </a:txBody>
                  <a:tcPr/>
                </a:tc>
                <a:tc>
                  <a:txBody>
                    <a:bodyPr/>
                    <a:lstStyle/>
                    <a:p>
                      <a:r>
                        <a:rPr lang="en-IN" dirty="0"/>
                        <a:t>Ship, Shine</a:t>
                      </a:r>
                    </a:p>
                  </a:txBody>
                  <a:tcPr/>
                </a:tc>
                <a:extLst>
                  <a:ext uri="{0D108BD9-81ED-4DB2-BD59-A6C34878D82A}">
                    <a16:rowId xmlns:a16="http://schemas.microsoft.com/office/drawing/2014/main" val="10007"/>
                  </a:ext>
                </a:extLst>
              </a:tr>
              <a:tr h="396966">
                <a:tc>
                  <a:txBody>
                    <a:bodyPr/>
                    <a:lstStyle/>
                    <a:p>
                      <a:r>
                        <a:rPr lang="en-IN" dirty="0"/>
                        <a:t>/m/</a:t>
                      </a:r>
                    </a:p>
                  </a:txBody>
                  <a:tcPr/>
                </a:tc>
                <a:tc>
                  <a:txBody>
                    <a:bodyPr/>
                    <a:lstStyle/>
                    <a:p>
                      <a:r>
                        <a:rPr lang="en-IN" dirty="0"/>
                        <a:t>Mom, math</a:t>
                      </a:r>
                    </a:p>
                  </a:txBody>
                  <a:tcPr/>
                </a:tc>
                <a:tc>
                  <a:txBody>
                    <a:bodyPr/>
                    <a:lstStyle/>
                    <a:p>
                      <a:r>
                        <a:rPr lang="en-IN" dirty="0"/>
                        <a:t>/</a:t>
                      </a:r>
                      <a:r>
                        <a:rPr lang="en-IN" sz="1800" b="0" i="0" kern="1200" dirty="0">
                          <a:solidFill>
                            <a:schemeClr val="dk1"/>
                          </a:solidFill>
                          <a:effectLst/>
                          <a:latin typeface="+mn-lt"/>
                          <a:ea typeface="+mn-ea"/>
                          <a:cs typeface="+mn-cs"/>
                        </a:rPr>
                        <a:t>ʒ/</a:t>
                      </a:r>
                      <a:endParaRPr lang="en-IN" dirty="0"/>
                    </a:p>
                  </a:txBody>
                  <a:tcPr/>
                </a:tc>
                <a:tc>
                  <a:txBody>
                    <a:bodyPr/>
                    <a:lstStyle/>
                    <a:p>
                      <a:r>
                        <a:rPr lang="en-IN" dirty="0"/>
                        <a:t>Pleasure, measure</a:t>
                      </a:r>
                    </a:p>
                  </a:txBody>
                  <a:tcPr/>
                </a:tc>
                <a:extLst>
                  <a:ext uri="{0D108BD9-81ED-4DB2-BD59-A6C34878D82A}">
                    <a16:rowId xmlns:a16="http://schemas.microsoft.com/office/drawing/2014/main" val="10008"/>
                  </a:ext>
                </a:extLst>
              </a:tr>
              <a:tr h="396966">
                <a:tc>
                  <a:txBody>
                    <a:bodyPr/>
                    <a:lstStyle/>
                    <a:p>
                      <a:r>
                        <a:rPr lang="en-IN" dirty="0"/>
                        <a:t>/h/</a:t>
                      </a:r>
                    </a:p>
                  </a:txBody>
                  <a:tcPr/>
                </a:tc>
                <a:tc>
                  <a:txBody>
                    <a:bodyPr/>
                    <a:lstStyle/>
                    <a:p>
                      <a:r>
                        <a:rPr lang="en-IN" dirty="0"/>
                        <a:t>Honey, hope</a:t>
                      </a:r>
                    </a:p>
                  </a:txBody>
                  <a:tcPr/>
                </a:tc>
                <a:tc>
                  <a:txBody>
                    <a:bodyPr/>
                    <a:lstStyle/>
                    <a:p>
                      <a:r>
                        <a:rPr lang="en-IN" dirty="0"/>
                        <a:t>/</a:t>
                      </a:r>
                      <a:r>
                        <a:rPr lang="en-IN" sz="1800" b="0" i="0" kern="1200" dirty="0" err="1">
                          <a:solidFill>
                            <a:schemeClr val="dk1"/>
                          </a:solidFill>
                          <a:effectLst/>
                          <a:latin typeface="+mn-lt"/>
                          <a:ea typeface="+mn-ea"/>
                          <a:cs typeface="+mn-cs"/>
                        </a:rPr>
                        <a:t>ʈʃ</a:t>
                      </a:r>
                      <a:r>
                        <a:rPr lang="en-IN" sz="1800" b="0" i="0" kern="1200" dirty="0">
                          <a:solidFill>
                            <a:schemeClr val="dk1"/>
                          </a:solidFill>
                          <a:effectLst/>
                          <a:latin typeface="+mn-lt"/>
                          <a:ea typeface="+mn-ea"/>
                          <a:cs typeface="+mn-cs"/>
                        </a:rPr>
                        <a:t>/</a:t>
                      </a:r>
                      <a:endParaRPr lang="en-IN" dirty="0"/>
                    </a:p>
                  </a:txBody>
                  <a:tcPr/>
                </a:tc>
                <a:tc>
                  <a:txBody>
                    <a:bodyPr/>
                    <a:lstStyle/>
                    <a:p>
                      <a:r>
                        <a:rPr lang="en-IN" dirty="0"/>
                        <a:t>Chair, chain</a:t>
                      </a:r>
                    </a:p>
                  </a:txBody>
                  <a:tcPr/>
                </a:tc>
                <a:extLst>
                  <a:ext uri="{0D108BD9-81ED-4DB2-BD59-A6C34878D82A}">
                    <a16:rowId xmlns:a16="http://schemas.microsoft.com/office/drawing/2014/main" val="10009"/>
                  </a:ext>
                </a:extLst>
              </a:tr>
              <a:tr h="396966">
                <a:tc>
                  <a:txBody>
                    <a:bodyPr/>
                    <a:lstStyle/>
                    <a:p>
                      <a:r>
                        <a:rPr lang="en-IN" dirty="0"/>
                        <a:t>/l/</a:t>
                      </a:r>
                    </a:p>
                  </a:txBody>
                  <a:tcPr/>
                </a:tc>
                <a:tc>
                  <a:txBody>
                    <a:bodyPr/>
                    <a:lstStyle/>
                    <a:p>
                      <a:r>
                        <a:rPr lang="en-IN" dirty="0"/>
                        <a:t>Lamp, Lilly</a:t>
                      </a:r>
                    </a:p>
                  </a:txBody>
                  <a:tcPr/>
                </a:tc>
                <a:tc>
                  <a:txBody>
                    <a:bodyPr/>
                    <a:lstStyle/>
                    <a:p>
                      <a:r>
                        <a:rPr lang="en-IN" dirty="0"/>
                        <a:t>/</a:t>
                      </a:r>
                      <a:r>
                        <a:rPr lang="en-IN" sz="1800" b="0" i="0" kern="1200" dirty="0" err="1">
                          <a:solidFill>
                            <a:schemeClr val="dk1"/>
                          </a:solidFill>
                          <a:effectLst/>
                          <a:latin typeface="+mn-lt"/>
                          <a:ea typeface="+mn-ea"/>
                          <a:cs typeface="+mn-cs"/>
                        </a:rPr>
                        <a:t>dʒ</a:t>
                      </a:r>
                      <a:r>
                        <a:rPr lang="en-IN" sz="1800" b="0" i="0" kern="1200" dirty="0">
                          <a:solidFill>
                            <a:schemeClr val="dk1"/>
                          </a:solidFill>
                          <a:effectLst/>
                          <a:latin typeface="+mn-lt"/>
                          <a:ea typeface="+mn-ea"/>
                          <a:cs typeface="+mn-cs"/>
                        </a:rPr>
                        <a:t>/</a:t>
                      </a:r>
                      <a:endParaRPr lang="en-IN" dirty="0"/>
                    </a:p>
                  </a:txBody>
                  <a:tcPr/>
                </a:tc>
                <a:tc>
                  <a:txBody>
                    <a:bodyPr/>
                    <a:lstStyle/>
                    <a:p>
                      <a:r>
                        <a:rPr lang="en-IN" dirty="0"/>
                        <a:t>Jungle</a:t>
                      </a:r>
                    </a:p>
                  </a:txBody>
                  <a:tcPr/>
                </a:tc>
                <a:extLst>
                  <a:ext uri="{0D108BD9-81ED-4DB2-BD59-A6C34878D82A}">
                    <a16:rowId xmlns:a16="http://schemas.microsoft.com/office/drawing/2014/main" val="10010"/>
                  </a:ext>
                </a:extLst>
              </a:tr>
              <a:tr h="396966">
                <a:tc>
                  <a:txBody>
                    <a:bodyPr/>
                    <a:lstStyle/>
                    <a:p>
                      <a:r>
                        <a:rPr lang="en-IN" dirty="0"/>
                        <a:t>/r/</a:t>
                      </a:r>
                    </a:p>
                  </a:txBody>
                  <a:tcPr/>
                </a:tc>
                <a:tc>
                  <a:txBody>
                    <a:bodyPr/>
                    <a:lstStyle/>
                    <a:p>
                      <a:r>
                        <a:rPr lang="en-IN" dirty="0"/>
                        <a:t>Road, ride</a:t>
                      </a:r>
                    </a:p>
                  </a:txBody>
                  <a:tcPr/>
                </a:tc>
                <a:tc>
                  <a:txBody>
                    <a:bodyPr/>
                    <a:lstStyle/>
                    <a:p>
                      <a:r>
                        <a:rPr lang="en-IN" dirty="0"/>
                        <a:t>/j/</a:t>
                      </a:r>
                    </a:p>
                  </a:txBody>
                  <a:tcPr/>
                </a:tc>
                <a:tc>
                  <a:txBody>
                    <a:bodyPr/>
                    <a:lstStyle/>
                    <a:p>
                      <a:r>
                        <a:rPr lang="en-IN" dirty="0"/>
                        <a:t>Yes, Yellow</a:t>
                      </a:r>
                    </a:p>
                  </a:txBody>
                  <a:tcPr/>
                </a:tc>
                <a:extLst>
                  <a:ext uri="{0D108BD9-81ED-4DB2-BD59-A6C34878D82A}">
                    <a16:rowId xmlns:a16="http://schemas.microsoft.com/office/drawing/2014/main" val="10011"/>
                  </a:ext>
                </a:extLst>
              </a:tr>
              <a:tr h="396966">
                <a:tc>
                  <a:txBody>
                    <a:bodyPr/>
                    <a:lstStyle/>
                    <a:p>
                      <a:r>
                        <a:rPr lang="en-IN" dirty="0"/>
                        <a:t>/w/</a:t>
                      </a:r>
                    </a:p>
                  </a:txBody>
                  <a:tcPr/>
                </a:tc>
                <a:tc>
                  <a:txBody>
                    <a:bodyPr/>
                    <a:lstStyle/>
                    <a:p>
                      <a:r>
                        <a:rPr lang="en-IN" dirty="0"/>
                        <a:t>Walk, wall</a:t>
                      </a:r>
                    </a:p>
                  </a:txBody>
                  <a:tcPr/>
                </a:tc>
                <a:tc>
                  <a:txBody>
                    <a:bodyPr/>
                    <a:lstStyle/>
                    <a:p>
                      <a:r>
                        <a:rPr lang="en-IN" dirty="0"/>
                        <a:t>/v/</a:t>
                      </a:r>
                    </a:p>
                  </a:txBody>
                  <a:tcPr/>
                </a:tc>
                <a:tc>
                  <a:txBody>
                    <a:bodyPr/>
                    <a:lstStyle/>
                    <a:p>
                      <a:r>
                        <a:rPr lang="en-IN" dirty="0"/>
                        <a:t>Village, View</a:t>
                      </a: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745062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30172"/>
          </a:xfrm>
        </p:spPr>
        <p:txBody>
          <a:bodyPr/>
          <a:lstStyle/>
          <a:p>
            <a:r>
              <a:rPr lang="en-US" sz="3600" dirty="0">
                <a:latin typeface="Times New Roman" panose="02020603050405020304" pitchFamily="18" charset="0"/>
                <a:cs typeface="Times New Roman" panose="02020603050405020304" pitchFamily="18" charset="0"/>
              </a:rPr>
              <a:t>Practice Q &amp; A - Phonetic transcriptions</a:t>
            </a:r>
            <a:r>
              <a:rPr lang="en-US" sz="4400" dirty="0">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a:xfrm>
            <a:off x="1103312" y="1460310"/>
            <a:ext cx="8946541" cy="4788089"/>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1) Write at least one example word for each of the following phonetic symbols. Underline the letters in those words which are represented by the given symbols.</a:t>
            </a:r>
          </a:p>
          <a:p>
            <a:pPr marL="0" indent="0">
              <a:buNone/>
            </a:pPr>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tʃ</a:t>
            </a:r>
            <a:r>
              <a:rPr lang="en-US" sz="2400" dirty="0">
                <a:latin typeface="Times New Roman" panose="02020603050405020304" pitchFamily="18" charset="0"/>
                <a:cs typeface="Times New Roman" panose="02020603050405020304" pitchFamily="18" charset="0"/>
              </a:rPr>
              <a:t>/               2) /j/           3) /ʌ/            4)/θ/          5) /ŋ/</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2) Identify the following phonetically transcribed words.</a:t>
            </a:r>
          </a:p>
          <a:p>
            <a:pPr lvl="0"/>
            <a:r>
              <a:rPr lang="en-US" sz="2400" dirty="0" err="1">
                <a:latin typeface="Times New Roman" panose="02020603050405020304" pitchFamily="18" charset="0"/>
                <a:cs typeface="Times New Roman" panose="02020603050405020304" pitchFamily="18" charset="0"/>
              </a:rPr>
              <a:t>mɪstʃɪvəs</a:t>
            </a:r>
            <a:r>
              <a:rPr lang="en-US" sz="2400" dirty="0">
                <a:latin typeface="Times New Roman" panose="02020603050405020304" pitchFamily="18" charset="0"/>
                <a:cs typeface="Times New Roman" panose="02020603050405020304" pitchFamily="18" charset="0"/>
              </a:rPr>
              <a:t>/</a:t>
            </a:r>
          </a:p>
          <a:p>
            <a:pPr lvl="0"/>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ɪɡzæmɪneɪʃ</a:t>
            </a:r>
            <a:r>
              <a:rPr lang="en-US" sz="2400" dirty="0">
                <a:latin typeface="Times New Roman" panose="02020603050405020304" pitchFamily="18" charset="0"/>
                <a:cs typeface="Times New Roman" panose="02020603050405020304" pitchFamily="18" charset="0"/>
              </a:rPr>
              <a:t>(ə)n/</a:t>
            </a:r>
          </a:p>
          <a:p>
            <a:pPr lvl="0"/>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kɜːn</a:t>
            </a:r>
            <a:r>
              <a:rPr lang="en-US" sz="2400" dirty="0">
                <a:latin typeface="Times New Roman" panose="02020603050405020304" pitchFamily="18" charset="0"/>
                <a:cs typeface="Times New Roman" panose="02020603050405020304" pitchFamily="18" charset="0"/>
              </a:rPr>
              <a:t>(ə)l/</a:t>
            </a:r>
          </a:p>
          <a:p>
            <a:pPr lvl="0"/>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təˈmɒrəʊ</a:t>
            </a:r>
            <a:r>
              <a:rPr lang="en-US" sz="2400" dirty="0">
                <a:latin typeface="Times New Roman" panose="02020603050405020304" pitchFamily="18"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349667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39103"/>
          </a:xfrm>
        </p:spPr>
        <p:txBody>
          <a:bodyPr/>
          <a:lstStyle/>
          <a:p>
            <a:r>
              <a:rPr lang="en-US" sz="3600" dirty="0">
                <a:latin typeface="Times New Roman" panose="02020603050405020304" pitchFamily="18" charset="0"/>
                <a:cs typeface="Times New Roman" panose="02020603050405020304" pitchFamily="18" charset="0"/>
              </a:rPr>
              <a:t>Answers</a:t>
            </a:r>
          </a:p>
        </p:txBody>
      </p:sp>
      <p:sp>
        <p:nvSpPr>
          <p:cNvPr id="3" name="Content Placeholder 2"/>
          <p:cNvSpPr>
            <a:spLocks noGrp="1"/>
          </p:cNvSpPr>
          <p:nvPr>
            <p:ph idx="1"/>
          </p:nvPr>
        </p:nvSpPr>
        <p:spPr>
          <a:xfrm>
            <a:off x="1103312" y="1187356"/>
            <a:ext cx="8946541" cy="5061044"/>
          </a:xfrm>
        </p:spPr>
        <p:txBody>
          <a:bodyPr>
            <a:normAutofit fontScale="92500" lnSpcReduction="20000"/>
          </a:bodyPr>
          <a:lstStyle/>
          <a:p>
            <a:pPr marL="0" indent="0">
              <a:buNone/>
            </a:pPr>
            <a:r>
              <a:rPr lang="en-US" sz="2400" u="sng" dirty="0">
                <a:latin typeface="Times New Roman" panose="02020603050405020304" pitchFamily="18" charset="0"/>
                <a:cs typeface="Times New Roman" panose="02020603050405020304" pitchFamily="18" charset="0"/>
              </a:rPr>
              <a:t>1)</a:t>
            </a:r>
          </a:p>
          <a:p>
            <a:r>
              <a:rPr lang="en-US" sz="2400" u="sng" dirty="0">
                <a:latin typeface="Times New Roman" panose="02020603050405020304" pitchFamily="18" charset="0"/>
                <a:cs typeface="Times New Roman" panose="02020603050405020304" pitchFamily="18" charset="0"/>
              </a:rPr>
              <a:t>Ch</a:t>
            </a:r>
            <a:r>
              <a:rPr lang="en-US" sz="2400" dirty="0">
                <a:latin typeface="Times New Roman" panose="02020603050405020304" pitchFamily="18" charset="0"/>
                <a:cs typeface="Times New Roman" panose="02020603050405020304" pitchFamily="18" charset="0"/>
              </a:rPr>
              <a:t>ur</a:t>
            </a:r>
            <a:r>
              <a:rPr lang="en-US" sz="2400" u="sng" dirty="0">
                <a:latin typeface="Times New Roman" panose="02020603050405020304" pitchFamily="18" charset="0"/>
                <a:cs typeface="Times New Roman" panose="02020603050405020304" pitchFamily="18" charset="0"/>
              </a:rPr>
              <a:t>ch</a:t>
            </a:r>
            <a:endParaRPr lang="en-US" sz="2400" dirty="0">
              <a:latin typeface="Times New Roman" panose="02020603050405020304" pitchFamily="18" charset="0"/>
              <a:cs typeface="Times New Roman" panose="02020603050405020304" pitchFamily="18" charset="0"/>
            </a:endParaRPr>
          </a:p>
          <a:p>
            <a:r>
              <a:rPr lang="en-US" sz="2400" u="sng"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et</a:t>
            </a:r>
          </a:p>
          <a:p>
            <a:r>
              <a:rPr lang="en-US" sz="2400" dirty="0">
                <a:latin typeface="Times New Roman" panose="02020603050405020304" pitchFamily="18" charset="0"/>
                <a:cs typeface="Times New Roman" panose="02020603050405020304" pitchFamily="18" charset="0"/>
              </a:rPr>
              <a:t>H</a:t>
            </a:r>
            <a:r>
              <a:rPr lang="en-US" sz="2400" u="sng" dirty="0">
                <a:latin typeface="Times New Roman" panose="02020603050405020304" pitchFamily="18" charset="0"/>
                <a:cs typeface="Times New Roman" panose="02020603050405020304" pitchFamily="18" charset="0"/>
              </a:rPr>
              <a:t>u</a:t>
            </a:r>
            <a:r>
              <a:rPr lang="en-US" sz="2400" dirty="0">
                <a:latin typeface="Times New Roman" panose="02020603050405020304" pitchFamily="18" charset="0"/>
                <a:cs typeface="Times New Roman" panose="02020603050405020304" pitchFamily="18" charset="0"/>
              </a:rPr>
              <a:t>t</a:t>
            </a:r>
          </a:p>
          <a:p>
            <a:r>
              <a:rPr lang="en-US" sz="2400" u="sng"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ing</a:t>
            </a:r>
          </a:p>
          <a:p>
            <a:r>
              <a:rPr lang="en-US" sz="2400" dirty="0">
                <a:latin typeface="Times New Roman" panose="02020603050405020304" pitchFamily="18" charset="0"/>
                <a:cs typeface="Times New Roman" panose="02020603050405020304" pitchFamily="18" charset="0"/>
              </a:rPr>
              <a:t>Ri</a:t>
            </a:r>
            <a:r>
              <a:rPr lang="en-US" sz="2400" u="sng" dirty="0">
                <a:latin typeface="Times New Roman" panose="02020603050405020304" pitchFamily="18" charset="0"/>
                <a:cs typeface="Times New Roman" panose="02020603050405020304" pitchFamily="18" charset="0"/>
              </a:rPr>
              <a:t>ng</a:t>
            </a:r>
          </a:p>
          <a:p>
            <a:pPr marL="0" indent="0">
              <a:buNone/>
            </a:pPr>
            <a:endParaRPr lang="en-US" sz="2400" u="sng" dirty="0">
              <a:latin typeface="Times New Roman" panose="02020603050405020304" pitchFamily="18" charset="0"/>
              <a:cs typeface="Times New Roman" panose="02020603050405020304" pitchFamily="18" charset="0"/>
            </a:endParaRPr>
          </a:p>
          <a:p>
            <a:pPr marL="0" indent="0">
              <a:buNone/>
            </a:pPr>
            <a:r>
              <a:rPr lang="en-US" sz="2400" u="sng" dirty="0">
                <a:latin typeface="Times New Roman" panose="02020603050405020304" pitchFamily="18" charset="0"/>
                <a:cs typeface="Times New Roman" panose="02020603050405020304" pitchFamily="18" charset="0"/>
              </a:rPr>
              <a:t>2)</a:t>
            </a:r>
          </a:p>
          <a:p>
            <a:r>
              <a:rPr lang="en-US" sz="2400" dirty="0">
                <a:latin typeface="Times New Roman" panose="02020603050405020304" pitchFamily="18" charset="0"/>
                <a:cs typeface="Times New Roman" panose="02020603050405020304" pitchFamily="18" charset="0"/>
              </a:rPr>
              <a:t>Mischievous</a:t>
            </a:r>
          </a:p>
          <a:p>
            <a:r>
              <a:rPr lang="en-US" sz="2400" dirty="0">
                <a:latin typeface="Times New Roman" panose="02020603050405020304" pitchFamily="18" charset="0"/>
                <a:cs typeface="Times New Roman" panose="02020603050405020304" pitchFamily="18" charset="0"/>
              </a:rPr>
              <a:t>Examination</a:t>
            </a:r>
          </a:p>
          <a:p>
            <a:r>
              <a:rPr lang="en-US" sz="2400" dirty="0">
                <a:latin typeface="Times New Roman" panose="02020603050405020304" pitchFamily="18" charset="0"/>
                <a:cs typeface="Times New Roman" panose="02020603050405020304" pitchFamily="18" charset="0"/>
              </a:rPr>
              <a:t>Colonel. </a:t>
            </a:r>
          </a:p>
          <a:p>
            <a:r>
              <a:rPr lang="en-US" sz="2400" dirty="0">
                <a:latin typeface="Times New Roman" panose="02020603050405020304" pitchFamily="18" charset="0"/>
                <a:cs typeface="Times New Roman" panose="02020603050405020304" pitchFamily="18" charset="0"/>
              </a:rPr>
              <a:t>Tomorrow</a:t>
            </a:r>
          </a:p>
          <a:p>
            <a:pPr marL="0" indent="0">
              <a:buNone/>
            </a:pPr>
            <a:endParaRPr lang="en-US" dirty="0"/>
          </a:p>
        </p:txBody>
      </p:sp>
    </p:spTree>
    <p:extLst>
      <p:ext uri="{BB962C8B-B14F-4D97-AF65-F5344CB8AC3E}">
        <p14:creationId xmlns:p14="http://schemas.microsoft.com/office/powerpoint/2010/main" val="2050799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29802"/>
            <a:ext cx="9136434" cy="2756847"/>
          </a:xfrm>
        </p:spPr>
        <p:txBody>
          <a:bodyPr/>
          <a:lstStyle/>
          <a:p>
            <a:pPr algn="ctr"/>
            <a:r>
              <a:rPr lang="en-US" sz="3600" dirty="0">
                <a:solidFill>
                  <a:srgbClr val="FF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15839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TOPICS TO BE COVERED</a:t>
            </a:r>
          </a:p>
        </p:txBody>
      </p:sp>
      <p:sp>
        <p:nvSpPr>
          <p:cNvPr id="3" name="Content Placeholder 2"/>
          <p:cNvSpPr>
            <a:spLocks noGrp="1"/>
          </p:cNvSpPr>
          <p:nvPr>
            <p:ph idx="1"/>
          </p:nvPr>
        </p:nvSpPr>
        <p:spPr/>
        <p:txBody>
          <a:bodyPr>
            <a:normAutofit/>
          </a:bodyPr>
          <a:lstStyle/>
          <a:p>
            <a:r>
              <a:rPr lang="en-US" sz="2600" dirty="0">
                <a:latin typeface="Times New Roman" panose="02020603050405020304" pitchFamily="18" charset="0"/>
                <a:cs typeface="Times New Roman" panose="02020603050405020304" pitchFamily="18" charset="0"/>
              </a:rPr>
              <a:t>Prefixes and Suffixes </a:t>
            </a:r>
          </a:p>
          <a:p>
            <a:r>
              <a:rPr lang="en-US" sz="2600" dirty="0">
                <a:latin typeface="Times New Roman" panose="02020603050405020304" pitchFamily="18" charset="0"/>
                <a:cs typeface="Times New Roman" panose="02020603050405020304" pitchFamily="18" charset="0"/>
              </a:rPr>
              <a:t>Synonyms, antonyms, and standard abbreviations</a:t>
            </a:r>
          </a:p>
          <a:p>
            <a:r>
              <a:rPr lang="en-US" sz="2600" dirty="0">
                <a:latin typeface="Times New Roman" panose="02020603050405020304" pitchFamily="18" charset="0"/>
                <a:cs typeface="Times New Roman" panose="02020603050405020304" pitchFamily="18" charset="0"/>
              </a:rPr>
              <a:t>Phonetic transcriptions.</a:t>
            </a:r>
          </a:p>
        </p:txBody>
      </p:sp>
    </p:spTree>
    <p:extLst>
      <p:ext uri="{BB962C8B-B14F-4D97-AF65-F5344CB8AC3E}">
        <p14:creationId xmlns:p14="http://schemas.microsoft.com/office/powerpoint/2010/main" val="3968035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Prefixes</a:t>
            </a:r>
            <a:br>
              <a:rPr lang="en-US" sz="3600" dirty="0">
                <a:latin typeface="Times New Roman" panose="02020603050405020304" pitchFamily="18" charset="0"/>
                <a:cs typeface="Times New Roman" panose="02020603050405020304" pitchFamily="18" charset="0"/>
              </a:rPr>
            </a:br>
            <a:endParaRPr lang="en-US" sz="3600" dirty="0"/>
          </a:p>
        </p:txBody>
      </p:sp>
      <p:sp>
        <p:nvSpPr>
          <p:cNvPr id="3" name="Content Placeholder 2"/>
          <p:cNvSpPr>
            <a:spLocks noGrp="1"/>
          </p:cNvSpPr>
          <p:nvPr>
            <p:ph idx="1"/>
          </p:nvPr>
        </p:nvSpPr>
        <p:spPr>
          <a:xfrm>
            <a:off x="1103312" y="1433016"/>
            <a:ext cx="8946541" cy="4815384"/>
          </a:xfrm>
        </p:spPr>
        <p:txBody>
          <a:bodyPr>
            <a:noAutofit/>
          </a:bodyPr>
          <a:lstStyle/>
          <a:p>
            <a:pPr marL="0" indent="0">
              <a:buNone/>
            </a:pPr>
            <a:r>
              <a:rPr lang="en-US" sz="2600" i="1" u="sng" dirty="0">
                <a:latin typeface="Times New Roman" panose="02020603050405020304" pitchFamily="18" charset="0"/>
                <a:cs typeface="Times New Roman" panose="02020603050405020304" pitchFamily="18" charset="0"/>
              </a:rPr>
              <a:t>Meaning</a:t>
            </a:r>
          </a:p>
          <a:p>
            <a:pPr marL="0" indent="0">
              <a:buNone/>
            </a:pPr>
            <a:r>
              <a:rPr lang="en-US" sz="2600" i="1" dirty="0">
                <a:latin typeface="Times New Roman" panose="02020603050405020304" pitchFamily="18" charset="0"/>
                <a:cs typeface="Times New Roman" panose="02020603050405020304" pitchFamily="18" charset="0"/>
              </a:rPr>
              <a:t>A prefix is a group of letters (or an affix) that is added to the beginning of a word and completely changes the meaning. </a:t>
            </a:r>
          </a:p>
          <a:p>
            <a:pPr marL="0" indent="0">
              <a:buNone/>
            </a:pPr>
            <a:endParaRPr lang="en-US" sz="2600" i="1" dirty="0">
              <a:latin typeface="Times New Roman" panose="02020603050405020304" pitchFamily="18" charset="0"/>
              <a:cs typeface="Times New Roman" panose="02020603050405020304" pitchFamily="18" charset="0"/>
            </a:endParaRPr>
          </a:p>
          <a:p>
            <a:pPr marL="0" indent="0">
              <a:buNone/>
            </a:pPr>
            <a:r>
              <a:rPr lang="en-US" sz="2600" i="1" dirty="0">
                <a:latin typeface="Times New Roman" panose="02020603050405020304" pitchFamily="18" charset="0"/>
                <a:cs typeface="Times New Roman" panose="02020603050405020304" pitchFamily="18" charset="0"/>
              </a:rPr>
              <a:t>For Example:-</a:t>
            </a:r>
          </a:p>
          <a:p>
            <a:pPr marL="0" indent="0">
              <a:buNone/>
            </a:pPr>
            <a:r>
              <a:rPr lang="en-US" sz="2600" i="1" dirty="0">
                <a:latin typeface="Times New Roman" panose="02020603050405020304" pitchFamily="18" charset="0"/>
                <a:cs typeface="Times New Roman" panose="02020603050405020304" pitchFamily="18" charset="0"/>
              </a:rPr>
              <a:t>Cover – Uncover</a:t>
            </a:r>
          </a:p>
          <a:p>
            <a:pPr marL="0" indent="0">
              <a:buNone/>
            </a:pPr>
            <a:r>
              <a:rPr lang="en-US" sz="2600" i="1" dirty="0">
                <a:latin typeface="Times New Roman" panose="02020603050405020304" pitchFamily="18" charset="0"/>
                <a:cs typeface="Times New Roman" panose="02020603050405020304" pitchFamily="18" charset="0"/>
              </a:rPr>
              <a:t>View – Review</a:t>
            </a:r>
          </a:p>
          <a:p>
            <a:pPr marL="0" indent="0">
              <a:buNone/>
            </a:pPr>
            <a:r>
              <a:rPr lang="en-US" sz="2600" i="1" dirty="0">
                <a:latin typeface="Times New Roman" panose="02020603050405020304" pitchFamily="18" charset="0"/>
                <a:cs typeface="Times New Roman" panose="02020603050405020304" pitchFamily="18" charset="0"/>
              </a:rPr>
              <a:t>Respect – Disrespect</a:t>
            </a:r>
          </a:p>
          <a:p>
            <a:pPr marL="0" indent="0">
              <a:buNone/>
            </a:pPr>
            <a:r>
              <a:rPr lang="en-US" sz="2600" i="1" dirty="0">
                <a:latin typeface="Times New Roman" panose="02020603050405020304" pitchFamily="18" charset="0"/>
                <a:cs typeface="Times New Roman" panose="02020603050405020304" pitchFamily="18" charset="0"/>
              </a:rPr>
              <a:t>Take      - Mistake</a:t>
            </a:r>
          </a:p>
          <a:p>
            <a:pPr marL="0" indent="0">
              <a:buNone/>
            </a:pPr>
            <a:r>
              <a:rPr lang="en-US" sz="2600" i="1" dirty="0">
                <a:latin typeface="Times New Roman" panose="02020603050405020304" pitchFamily="18" charset="0"/>
                <a:cs typeface="Times New Roman" panose="02020603050405020304" pitchFamily="18" charset="0"/>
              </a:rPr>
              <a:t>Happy - Unhappy</a:t>
            </a:r>
          </a:p>
        </p:txBody>
      </p:sp>
    </p:spTree>
    <p:extLst>
      <p:ext uri="{BB962C8B-B14F-4D97-AF65-F5344CB8AC3E}">
        <p14:creationId xmlns:p14="http://schemas.microsoft.com/office/powerpoint/2010/main" val="4145371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1115"/>
          </a:xfrm>
        </p:spPr>
        <p:txBody>
          <a:bodyPr/>
          <a:lstStyle/>
          <a:p>
            <a:r>
              <a:rPr lang="en-US" sz="3600" dirty="0">
                <a:latin typeface="Times New Roman" panose="02020603050405020304" pitchFamily="18" charset="0"/>
                <a:cs typeface="Times New Roman" panose="02020603050405020304" pitchFamily="18" charset="0"/>
              </a:rPr>
              <a:t>Suffixes</a:t>
            </a:r>
          </a:p>
        </p:txBody>
      </p:sp>
      <p:sp>
        <p:nvSpPr>
          <p:cNvPr id="3" name="Content Placeholder 2"/>
          <p:cNvSpPr>
            <a:spLocks noGrp="1"/>
          </p:cNvSpPr>
          <p:nvPr>
            <p:ph idx="1"/>
          </p:nvPr>
        </p:nvSpPr>
        <p:spPr>
          <a:xfrm>
            <a:off x="1103312" y="1323833"/>
            <a:ext cx="8946541" cy="5172501"/>
          </a:xfrm>
        </p:spPr>
        <p:txBody>
          <a:bodyPr>
            <a:noAutofit/>
          </a:bodyPr>
          <a:lstStyle/>
          <a:p>
            <a:pPr marL="0" indent="0">
              <a:buNone/>
            </a:pPr>
            <a:r>
              <a:rPr lang="en-US" sz="2800" i="1" u="sng" dirty="0">
                <a:latin typeface="Times New Roman" panose="02020603050405020304" pitchFamily="18" charset="0"/>
                <a:cs typeface="Times New Roman" panose="02020603050405020304" pitchFamily="18" charset="0"/>
              </a:rPr>
              <a:t>Meaning</a:t>
            </a:r>
          </a:p>
          <a:p>
            <a:pPr marL="0" indent="0">
              <a:buNone/>
            </a:pPr>
            <a:r>
              <a:rPr lang="en-US" sz="2800" i="1" dirty="0">
                <a:latin typeface="Times New Roman" panose="02020603050405020304" pitchFamily="18" charset="0"/>
                <a:cs typeface="Times New Roman" panose="02020603050405020304" pitchFamily="18" charset="0"/>
              </a:rPr>
              <a:t>A suffix is an affix that's added to the end of a word.</a:t>
            </a:r>
          </a:p>
          <a:p>
            <a:pPr marL="0" indent="0">
              <a:buNone/>
            </a:pPr>
            <a:endParaRPr lang="en-US" sz="2800" i="1" dirty="0">
              <a:latin typeface="Times New Roman" panose="02020603050405020304" pitchFamily="18" charset="0"/>
              <a:cs typeface="Times New Roman" panose="02020603050405020304" pitchFamily="18" charset="0"/>
            </a:endParaRPr>
          </a:p>
          <a:p>
            <a:pPr marL="0" indent="0">
              <a:buNone/>
            </a:pPr>
            <a:r>
              <a:rPr lang="en-US" sz="2800" i="1" dirty="0">
                <a:latin typeface="Times New Roman" panose="02020603050405020304" pitchFamily="18" charset="0"/>
                <a:cs typeface="Times New Roman" panose="02020603050405020304" pitchFamily="18" charset="0"/>
              </a:rPr>
              <a:t>For Example:-</a:t>
            </a:r>
          </a:p>
          <a:p>
            <a:pPr marL="0" indent="0">
              <a:buNone/>
            </a:pPr>
            <a:r>
              <a:rPr lang="en-US" sz="2800" i="1" dirty="0">
                <a:latin typeface="Times New Roman" panose="02020603050405020304" pitchFamily="18" charset="0"/>
                <a:cs typeface="Times New Roman" panose="02020603050405020304" pitchFamily="18" charset="0"/>
              </a:rPr>
              <a:t>Appoint – Appointment</a:t>
            </a:r>
          </a:p>
          <a:p>
            <a:pPr marL="0" indent="0">
              <a:buNone/>
            </a:pPr>
            <a:r>
              <a:rPr lang="en-US" sz="2800" i="1" dirty="0">
                <a:latin typeface="Times New Roman" panose="02020603050405020304" pitchFamily="18" charset="0"/>
                <a:cs typeface="Times New Roman" panose="02020603050405020304" pitchFamily="18" charset="0"/>
              </a:rPr>
              <a:t>Teach     - Teacher</a:t>
            </a:r>
          </a:p>
          <a:p>
            <a:pPr marL="0" indent="0">
              <a:buNone/>
            </a:pPr>
            <a:r>
              <a:rPr lang="en-US" sz="2800" i="1" dirty="0">
                <a:latin typeface="Times New Roman" panose="02020603050405020304" pitchFamily="18" charset="0"/>
                <a:cs typeface="Times New Roman" panose="02020603050405020304" pitchFamily="18" charset="0"/>
              </a:rPr>
              <a:t>Create    - Creative</a:t>
            </a:r>
          </a:p>
          <a:p>
            <a:pPr marL="0" indent="0">
              <a:buNone/>
            </a:pPr>
            <a:r>
              <a:rPr lang="en-US" sz="2800" i="1" dirty="0">
                <a:latin typeface="Times New Roman" panose="02020603050405020304" pitchFamily="18" charset="0"/>
                <a:cs typeface="Times New Roman" panose="02020603050405020304" pitchFamily="18" charset="0"/>
              </a:rPr>
              <a:t>Mean      - Meaning</a:t>
            </a:r>
          </a:p>
        </p:txBody>
      </p:sp>
    </p:spTree>
    <p:extLst>
      <p:ext uri="{BB962C8B-B14F-4D97-AF65-F5344CB8AC3E}">
        <p14:creationId xmlns:p14="http://schemas.microsoft.com/office/powerpoint/2010/main" val="1036333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6524"/>
          </a:xfrm>
        </p:spPr>
        <p:txBody>
          <a:bodyPr/>
          <a:lstStyle/>
          <a:p>
            <a:r>
              <a:rPr lang="en-US" sz="3600" dirty="0">
                <a:latin typeface="Times New Roman" panose="02020603050405020304" pitchFamily="18" charset="0"/>
                <a:cs typeface="Times New Roman" panose="02020603050405020304" pitchFamily="18" charset="0"/>
              </a:rPr>
              <a:t>Practice Q &amp; A – Prefixes &amp; Suffixes</a:t>
            </a:r>
          </a:p>
        </p:txBody>
      </p:sp>
      <p:sp>
        <p:nvSpPr>
          <p:cNvPr id="3" name="Content Placeholder 2"/>
          <p:cNvSpPr>
            <a:spLocks noGrp="1"/>
          </p:cNvSpPr>
          <p:nvPr>
            <p:ph idx="1"/>
          </p:nvPr>
        </p:nvSpPr>
        <p:spPr>
          <a:xfrm>
            <a:off x="1103312" y="1473958"/>
            <a:ext cx="8946541" cy="4774441"/>
          </a:xfrm>
        </p:spPr>
        <p:txBody>
          <a:bodyPr>
            <a:noAutofit/>
          </a:bodyPr>
          <a:lstStyle/>
          <a:p>
            <a:pPr lvl="0"/>
            <a:r>
              <a:rPr lang="en-IN" dirty="0">
                <a:latin typeface="Times New Roman" panose="02020603050405020304" pitchFamily="18" charset="0"/>
                <a:cs typeface="Times New Roman" panose="02020603050405020304" pitchFamily="18" charset="0"/>
              </a:rPr>
              <a:t>You can’t just believe it. The plot was _____ (believable)</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I saw her just a few days ago, still, I miss her. It looks like she just _______ (appeared)</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I am sorry; I didn’t mean to hurt you. I must have ______ you. (Understood)</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He was sitting _____ on his seat in the train.(comfort) </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This word is very difficult to spell ,and even worse ,it’s __________(pronounced)</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He’s lost his book again .I don’t know where he has _____ it this time .(place)</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He didn’t pass his exam .He was _______ for the second time. (succeed)</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Some of the shanty towns are dreadfully _____.(crowd)</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The team that he supported were able to win the ______.(Champion)</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You need to be a highly trained _______ to understand this report .(economy)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808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6649"/>
          </a:xfrm>
        </p:spPr>
        <p:txBody>
          <a:bodyPr/>
          <a:lstStyle/>
          <a:p>
            <a:r>
              <a:rPr lang="en-US" sz="3600" dirty="0">
                <a:latin typeface="Times New Roman" panose="02020603050405020304" pitchFamily="18" charset="0"/>
                <a:cs typeface="Times New Roman" panose="02020603050405020304" pitchFamily="18" charset="0"/>
              </a:rPr>
              <a:t>Answers</a:t>
            </a:r>
          </a:p>
        </p:txBody>
      </p:sp>
      <p:sp>
        <p:nvSpPr>
          <p:cNvPr id="3" name="Content Placeholder 2"/>
          <p:cNvSpPr>
            <a:spLocks noGrp="1"/>
          </p:cNvSpPr>
          <p:nvPr>
            <p:ph idx="1"/>
          </p:nvPr>
        </p:nvSpPr>
        <p:spPr>
          <a:xfrm>
            <a:off x="1103312" y="1692322"/>
            <a:ext cx="8946541" cy="4556077"/>
          </a:xfrm>
        </p:spPr>
        <p:txBody>
          <a:bodyPr>
            <a:noAutofit/>
          </a:bodyPr>
          <a:lstStyle/>
          <a:p>
            <a:pPr lvl="0"/>
            <a:r>
              <a:rPr lang="en-US" sz="2200" dirty="0">
                <a:latin typeface="Times New Roman" panose="02020603050405020304" pitchFamily="18" charset="0"/>
                <a:cs typeface="Times New Roman" panose="02020603050405020304" pitchFamily="18" charset="0"/>
              </a:rPr>
              <a:t>Unbelievable</a:t>
            </a:r>
          </a:p>
          <a:p>
            <a:pPr lvl="0"/>
            <a:r>
              <a:rPr lang="en-US" sz="2200" dirty="0">
                <a:latin typeface="Times New Roman" panose="02020603050405020304" pitchFamily="18" charset="0"/>
                <a:cs typeface="Times New Roman" panose="02020603050405020304" pitchFamily="18" charset="0"/>
              </a:rPr>
              <a:t>Disappeared</a:t>
            </a:r>
          </a:p>
          <a:p>
            <a:pPr lvl="0"/>
            <a:r>
              <a:rPr lang="en-US" sz="2200" dirty="0">
                <a:latin typeface="Times New Roman" panose="02020603050405020304" pitchFamily="18" charset="0"/>
                <a:cs typeface="Times New Roman" panose="02020603050405020304" pitchFamily="18" charset="0"/>
              </a:rPr>
              <a:t>Misunderstood</a:t>
            </a:r>
          </a:p>
          <a:p>
            <a:pPr lvl="0"/>
            <a:r>
              <a:rPr lang="en-US" sz="2200" dirty="0">
                <a:latin typeface="Times New Roman" panose="02020603050405020304" pitchFamily="18" charset="0"/>
                <a:cs typeface="Times New Roman" panose="02020603050405020304" pitchFamily="18" charset="0"/>
              </a:rPr>
              <a:t>Comfortably</a:t>
            </a:r>
          </a:p>
          <a:p>
            <a:pPr lvl="0"/>
            <a:r>
              <a:rPr lang="en-US" sz="2200" dirty="0">
                <a:latin typeface="Times New Roman" panose="02020603050405020304" pitchFamily="18" charset="0"/>
                <a:cs typeface="Times New Roman" panose="02020603050405020304" pitchFamily="18" charset="0"/>
              </a:rPr>
              <a:t>Mispronounced</a:t>
            </a:r>
          </a:p>
          <a:p>
            <a:pPr lvl="0"/>
            <a:r>
              <a:rPr lang="en-US" sz="2200" dirty="0">
                <a:latin typeface="Times New Roman" panose="02020603050405020304" pitchFamily="18" charset="0"/>
                <a:cs typeface="Times New Roman" panose="02020603050405020304" pitchFamily="18" charset="0"/>
              </a:rPr>
              <a:t>Misplaced</a:t>
            </a:r>
          </a:p>
          <a:p>
            <a:pPr lvl="0"/>
            <a:r>
              <a:rPr lang="en-US" sz="2200" dirty="0">
                <a:latin typeface="Times New Roman" panose="02020603050405020304" pitchFamily="18" charset="0"/>
                <a:cs typeface="Times New Roman" panose="02020603050405020304" pitchFamily="18" charset="0"/>
              </a:rPr>
              <a:t>Unsuccessful</a:t>
            </a:r>
          </a:p>
          <a:p>
            <a:pPr lvl="0"/>
            <a:r>
              <a:rPr lang="en-US" sz="2200" dirty="0">
                <a:latin typeface="Times New Roman" panose="02020603050405020304" pitchFamily="18" charset="0"/>
                <a:cs typeface="Times New Roman" panose="02020603050405020304" pitchFamily="18" charset="0"/>
              </a:rPr>
              <a:t>Crowded</a:t>
            </a:r>
          </a:p>
          <a:p>
            <a:pPr lvl="0"/>
            <a:r>
              <a:rPr lang="en-US" sz="2200" dirty="0">
                <a:latin typeface="Times New Roman" panose="02020603050405020304" pitchFamily="18" charset="0"/>
                <a:cs typeface="Times New Roman" panose="02020603050405020304" pitchFamily="18" charset="0"/>
              </a:rPr>
              <a:t>Championship</a:t>
            </a:r>
          </a:p>
          <a:p>
            <a:pPr lvl="0"/>
            <a:r>
              <a:rPr lang="en-US" sz="2200" dirty="0">
                <a:latin typeface="Times New Roman" panose="02020603050405020304" pitchFamily="18" charset="0"/>
                <a:cs typeface="Times New Roman" panose="02020603050405020304" pitchFamily="18" charset="0"/>
              </a:rPr>
              <a:t>Economically or Economist</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629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98410"/>
          </a:xfrm>
        </p:spPr>
        <p:txBody>
          <a:bodyPr/>
          <a:lstStyle/>
          <a:p>
            <a:r>
              <a:rPr lang="en-US" sz="3600" dirty="0">
                <a:latin typeface="Times New Roman" panose="02020603050405020304" pitchFamily="18" charset="0"/>
                <a:cs typeface="Times New Roman" panose="02020603050405020304" pitchFamily="18" charset="0"/>
              </a:rPr>
              <a:t>Synonyms</a:t>
            </a:r>
            <a:endParaRPr lang="en-US" sz="3600" dirty="0"/>
          </a:p>
        </p:txBody>
      </p:sp>
      <p:sp>
        <p:nvSpPr>
          <p:cNvPr id="3" name="Content Placeholder 2"/>
          <p:cNvSpPr>
            <a:spLocks noGrp="1"/>
          </p:cNvSpPr>
          <p:nvPr>
            <p:ph idx="1"/>
          </p:nvPr>
        </p:nvSpPr>
        <p:spPr>
          <a:xfrm>
            <a:off x="1103312" y="1351128"/>
            <a:ext cx="8946541" cy="5145206"/>
          </a:xfrm>
        </p:spPr>
        <p:txBody>
          <a:bodyPr>
            <a:normAutofit fontScale="32500" lnSpcReduction="20000"/>
          </a:bodyPr>
          <a:lstStyle/>
          <a:p>
            <a:pPr marL="0" indent="0">
              <a:buNone/>
            </a:pPr>
            <a:r>
              <a:rPr lang="en-US" sz="6800" b="1" i="1" u="sng" dirty="0">
                <a:latin typeface="Times New Roman" panose="02020603050405020304" pitchFamily="18" charset="0"/>
                <a:cs typeface="Times New Roman" panose="02020603050405020304" pitchFamily="18" charset="0"/>
              </a:rPr>
              <a:t>Meaning</a:t>
            </a:r>
          </a:p>
          <a:p>
            <a:pPr marL="0" indent="0">
              <a:buNone/>
            </a:pPr>
            <a:r>
              <a:rPr lang="en-US" sz="6800" i="1" dirty="0">
                <a:latin typeface="Times New Roman" panose="02020603050405020304" pitchFamily="18" charset="0"/>
                <a:cs typeface="Times New Roman" panose="02020603050405020304" pitchFamily="18" charset="0"/>
              </a:rPr>
              <a:t>Synonyms are words that have the same or a similar meaning.</a:t>
            </a:r>
          </a:p>
          <a:p>
            <a:pPr marL="0" indent="0">
              <a:buNone/>
            </a:pPr>
            <a:endParaRPr lang="en-US" sz="6800" i="1" dirty="0">
              <a:latin typeface="Times New Roman" panose="02020603050405020304" pitchFamily="18" charset="0"/>
              <a:cs typeface="Times New Roman" panose="02020603050405020304" pitchFamily="18" charset="0"/>
            </a:endParaRPr>
          </a:p>
          <a:p>
            <a:pPr marL="0" indent="0">
              <a:buNone/>
            </a:pPr>
            <a:r>
              <a:rPr lang="en-US" sz="6800" i="1" dirty="0">
                <a:latin typeface="Times New Roman" panose="02020603050405020304" pitchFamily="18" charset="0"/>
                <a:cs typeface="Times New Roman" panose="02020603050405020304" pitchFamily="18" charset="0"/>
              </a:rPr>
              <a:t>For Example:-</a:t>
            </a:r>
          </a:p>
          <a:p>
            <a:pPr marL="0" indent="0">
              <a:buNone/>
            </a:pPr>
            <a:r>
              <a:rPr lang="en-US" sz="6800" i="1" dirty="0">
                <a:latin typeface="Times New Roman" panose="02020603050405020304" pitchFamily="18" charset="0"/>
                <a:cs typeface="Times New Roman" panose="02020603050405020304" pitchFamily="18" charset="0"/>
              </a:rPr>
              <a:t>Synonyms can provide you with variety in speech or writing. There are endless examples of synonyms, making it easy for you to avoid overusing the same word and sounding repetitive. Some examples of synonyms include the following: </a:t>
            </a:r>
          </a:p>
          <a:p>
            <a:r>
              <a:rPr lang="en-US" sz="6800" i="1" dirty="0">
                <a:latin typeface="Times New Roman" panose="02020603050405020304" pitchFamily="18" charset="0"/>
                <a:cs typeface="Times New Roman" panose="02020603050405020304" pitchFamily="18" charset="0"/>
              </a:rPr>
              <a:t>Amazing      -  astounding, surprising, stunning </a:t>
            </a:r>
          </a:p>
          <a:p>
            <a:r>
              <a:rPr lang="en-US" sz="6800" i="1" dirty="0">
                <a:latin typeface="Times New Roman" panose="02020603050405020304" pitchFamily="18" charset="0"/>
                <a:cs typeface="Times New Roman" panose="02020603050405020304" pitchFamily="18" charset="0"/>
              </a:rPr>
              <a:t>Benefit         - profit, revenue, yield</a:t>
            </a:r>
          </a:p>
          <a:p>
            <a:r>
              <a:rPr lang="en-US" sz="6800" i="1" dirty="0">
                <a:latin typeface="Times New Roman" panose="02020603050405020304" pitchFamily="18" charset="0"/>
                <a:cs typeface="Times New Roman" panose="02020603050405020304" pitchFamily="18" charset="0"/>
              </a:rPr>
              <a:t>Brave           - courageous, valiant, heroic </a:t>
            </a:r>
          </a:p>
          <a:p>
            <a:r>
              <a:rPr lang="en-US" sz="6800" i="1" dirty="0">
                <a:latin typeface="Times New Roman" panose="02020603050405020304" pitchFamily="18" charset="0"/>
                <a:cs typeface="Times New Roman" panose="02020603050405020304" pitchFamily="18" charset="0"/>
              </a:rPr>
              <a:t>Destitute      - poor, bankrupt, impoverished</a:t>
            </a:r>
          </a:p>
          <a:p>
            <a:r>
              <a:rPr lang="en-US" sz="6800" i="1" dirty="0">
                <a:latin typeface="Times New Roman" panose="02020603050405020304" pitchFamily="18" charset="0"/>
                <a:cs typeface="Times New Roman" panose="02020603050405020304" pitchFamily="18" charset="0"/>
              </a:rPr>
              <a:t>Vacant          - empty, deserted, uninhabited</a:t>
            </a:r>
          </a:p>
          <a:p>
            <a:pPr marL="0" indent="0">
              <a:buNone/>
            </a:pPr>
            <a:endParaRPr lang="en-US" sz="6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3228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9354"/>
          </a:xfrm>
        </p:spPr>
        <p:txBody>
          <a:bodyPr/>
          <a:lstStyle/>
          <a:p>
            <a:r>
              <a:rPr lang="en-US" sz="3600" dirty="0">
                <a:latin typeface="Times New Roman" panose="02020603050405020304" pitchFamily="18" charset="0"/>
                <a:cs typeface="Times New Roman" panose="02020603050405020304" pitchFamily="18" charset="0"/>
              </a:rPr>
              <a:t>Antonyms</a:t>
            </a:r>
            <a:endParaRPr lang="en-US" sz="3600" dirty="0"/>
          </a:p>
        </p:txBody>
      </p:sp>
      <p:sp>
        <p:nvSpPr>
          <p:cNvPr id="3" name="Content Placeholder 2"/>
          <p:cNvSpPr>
            <a:spLocks noGrp="1"/>
          </p:cNvSpPr>
          <p:nvPr>
            <p:ph idx="1"/>
          </p:nvPr>
        </p:nvSpPr>
        <p:spPr>
          <a:xfrm>
            <a:off x="1103312" y="1296538"/>
            <a:ext cx="8946541" cy="4951862"/>
          </a:xfrm>
        </p:spPr>
        <p:txBody>
          <a:bodyPr>
            <a:normAutofit fontScale="55000" lnSpcReduction="20000"/>
          </a:bodyPr>
          <a:lstStyle/>
          <a:p>
            <a:pPr marL="0" indent="0">
              <a:buNone/>
            </a:pPr>
            <a:r>
              <a:rPr lang="en-US" sz="3600" b="1" i="1" u="sng" dirty="0">
                <a:latin typeface="Times New Roman" panose="02020603050405020304" pitchFamily="18" charset="0"/>
                <a:cs typeface="Times New Roman" panose="02020603050405020304" pitchFamily="18" charset="0"/>
              </a:rPr>
              <a:t>Meaning</a:t>
            </a:r>
          </a:p>
          <a:p>
            <a:pPr marL="0" indent="0">
              <a:buNone/>
            </a:pPr>
            <a:r>
              <a:rPr lang="en-US" sz="3600" i="1" dirty="0">
                <a:latin typeface="Times New Roman" panose="02020603050405020304" pitchFamily="18" charset="0"/>
                <a:cs typeface="Times New Roman" panose="02020603050405020304" pitchFamily="18" charset="0"/>
              </a:rPr>
              <a:t>Antonyms are words that have opposite meanings.</a:t>
            </a:r>
          </a:p>
          <a:p>
            <a:pPr marL="0" indent="0">
              <a:buNone/>
            </a:pPr>
            <a:endParaRPr lang="en-US" sz="3600" i="1" dirty="0">
              <a:latin typeface="Times New Roman" panose="02020603050405020304" pitchFamily="18" charset="0"/>
              <a:cs typeface="Times New Roman" panose="02020603050405020304" pitchFamily="18" charset="0"/>
            </a:endParaRPr>
          </a:p>
          <a:p>
            <a:pPr marL="0" indent="0">
              <a:buNone/>
            </a:pPr>
            <a:r>
              <a:rPr lang="en-US" sz="3600" i="1" dirty="0">
                <a:latin typeface="Times New Roman" panose="02020603050405020304" pitchFamily="18" charset="0"/>
                <a:cs typeface="Times New Roman" panose="02020603050405020304" pitchFamily="18" charset="0"/>
              </a:rPr>
              <a:t>For Example:-</a:t>
            </a:r>
          </a:p>
          <a:p>
            <a:pPr marL="0" indent="0">
              <a:buNone/>
            </a:pPr>
            <a:r>
              <a:rPr lang="en-US" sz="3600" i="1" dirty="0">
                <a:latin typeface="Times New Roman" panose="02020603050405020304" pitchFamily="18" charset="0"/>
                <a:cs typeface="Times New Roman" panose="02020603050405020304" pitchFamily="18" charset="0"/>
              </a:rPr>
              <a:t>An antonym is the opposite of another word. Antonyms can be used to help show contrast between two things or give clues to exactly what is meant. Below are some examples of antonyms:</a:t>
            </a:r>
          </a:p>
          <a:p>
            <a:pPr marL="0" indent="0">
              <a:buNone/>
            </a:pPr>
            <a:endParaRPr lang="en-US" sz="3600" i="1" dirty="0">
              <a:latin typeface="Times New Roman" panose="02020603050405020304" pitchFamily="18" charset="0"/>
              <a:cs typeface="Times New Roman" panose="02020603050405020304" pitchFamily="18" charset="0"/>
            </a:endParaRPr>
          </a:p>
          <a:p>
            <a:r>
              <a:rPr lang="en-US" sz="3600" i="1" dirty="0">
                <a:latin typeface="Times New Roman" panose="02020603050405020304" pitchFamily="18" charset="0"/>
                <a:cs typeface="Times New Roman" panose="02020603050405020304" pitchFamily="18" charset="0"/>
              </a:rPr>
              <a:t>Achieve – Fail</a:t>
            </a:r>
          </a:p>
          <a:p>
            <a:r>
              <a:rPr lang="en-US" sz="3600" i="1" dirty="0">
                <a:latin typeface="Times New Roman" panose="02020603050405020304" pitchFamily="18" charset="0"/>
                <a:cs typeface="Times New Roman" panose="02020603050405020304" pitchFamily="18" charset="0"/>
              </a:rPr>
              <a:t>Idle – Active</a:t>
            </a:r>
          </a:p>
          <a:p>
            <a:r>
              <a:rPr lang="en-US" sz="3600" i="1" dirty="0">
                <a:latin typeface="Times New Roman" panose="02020603050405020304" pitchFamily="18" charset="0"/>
                <a:cs typeface="Times New Roman" panose="02020603050405020304" pitchFamily="18" charset="0"/>
              </a:rPr>
              <a:t>Afraid – Confident</a:t>
            </a:r>
          </a:p>
          <a:p>
            <a:r>
              <a:rPr lang="en-US" sz="3600" i="1" dirty="0">
                <a:latin typeface="Times New Roman" panose="02020603050405020304" pitchFamily="18" charset="0"/>
                <a:cs typeface="Times New Roman" panose="02020603050405020304" pitchFamily="18" charset="0"/>
              </a:rPr>
              <a:t> Ancient – Modern</a:t>
            </a:r>
          </a:p>
          <a:p>
            <a:r>
              <a:rPr lang="en-US" sz="3600" i="1" dirty="0">
                <a:latin typeface="Times New Roman" panose="02020603050405020304" pitchFamily="18" charset="0"/>
                <a:cs typeface="Times New Roman" panose="02020603050405020304" pitchFamily="18" charset="0"/>
              </a:rPr>
              <a:t> Arrive – Depart</a:t>
            </a:r>
          </a:p>
          <a:p>
            <a:r>
              <a:rPr lang="en-US" sz="3600" i="1" dirty="0">
                <a:latin typeface="Times New Roman" panose="02020603050405020304" pitchFamily="18" charset="0"/>
                <a:cs typeface="Times New Roman" panose="02020603050405020304" pitchFamily="18" charset="0"/>
              </a:rPr>
              <a:t> Arrogant – Humble</a:t>
            </a:r>
          </a:p>
          <a:p>
            <a:pPr marL="0" indent="0">
              <a:buNone/>
            </a:pPr>
            <a:endParaRPr lang="en-US" dirty="0"/>
          </a:p>
        </p:txBody>
      </p:sp>
    </p:spTree>
    <p:extLst>
      <p:ext uri="{BB962C8B-B14F-4D97-AF65-F5344CB8AC3E}">
        <p14:creationId xmlns:p14="http://schemas.microsoft.com/office/powerpoint/2010/main" val="802410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80046"/>
          </a:xfrm>
        </p:spPr>
        <p:txBody>
          <a:bodyPr/>
          <a:lstStyle/>
          <a:p>
            <a:r>
              <a:rPr lang="en-US" sz="3600" dirty="0">
                <a:latin typeface="Times New Roman" panose="02020603050405020304" pitchFamily="18" charset="0"/>
                <a:cs typeface="Times New Roman" panose="02020603050405020304" pitchFamily="18" charset="0"/>
              </a:rPr>
              <a:t>Standard Abbreviations</a:t>
            </a:r>
            <a:endParaRPr lang="en-US" sz="3600" dirty="0"/>
          </a:p>
        </p:txBody>
      </p:sp>
      <p:sp>
        <p:nvSpPr>
          <p:cNvPr id="3" name="Content Placeholder 2"/>
          <p:cNvSpPr>
            <a:spLocks noGrp="1"/>
          </p:cNvSpPr>
          <p:nvPr>
            <p:ph idx="1"/>
          </p:nvPr>
        </p:nvSpPr>
        <p:spPr>
          <a:xfrm>
            <a:off x="1103312" y="1282890"/>
            <a:ext cx="8946541" cy="4965509"/>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Meaning</a:t>
            </a:r>
          </a:p>
          <a:p>
            <a:pPr marL="0" indent="0">
              <a:buNone/>
            </a:pPr>
            <a:r>
              <a:rPr lang="en-US" sz="2400" dirty="0">
                <a:latin typeface="Times New Roman" panose="02020603050405020304" pitchFamily="18" charset="0"/>
                <a:cs typeface="Times New Roman" panose="02020603050405020304" pitchFamily="18" charset="0"/>
              </a:rPr>
              <a:t>An abbreviation (from </a:t>
            </a:r>
            <a:r>
              <a:rPr lang="en-US" sz="2400" dirty="0" err="1">
                <a:latin typeface="Times New Roman" panose="02020603050405020304" pitchFamily="18" charset="0"/>
                <a:cs typeface="Times New Roman" panose="02020603050405020304" pitchFamily="18" charset="0"/>
              </a:rPr>
              <a:t>latin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brevis</a:t>
            </a:r>
            <a:r>
              <a:rPr lang="en-US" sz="2400" dirty="0">
                <a:latin typeface="Times New Roman" panose="02020603050405020304" pitchFamily="18" charset="0"/>
                <a:cs typeface="Times New Roman" panose="02020603050405020304" pitchFamily="18" charset="0"/>
              </a:rPr>
              <a:t>, meaning short )is a shortened form of a word or phrase. It consists of a group of letters taken from the word or phrase.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For Example:-</a:t>
            </a:r>
          </a:p>
          <a:p>
            <a:r>
              <a:rPr lang="en-US" sz="2400" dirty="0">
                <a:latin typeface="Times New Roman" panose="02020603050405020304" pitchFamily="18" charset="0"/>
                <a:cs typeface="Times New Roman" panose="02020603050405020304" pitchFamily="18" charset="0"/>
              </a:rPr>
              <a:t>adj. - adjective, adjectival</a:t>
            </a:r>
          </a:p>
          <a:p>
            <a:r>
              <a:rPr lang="en-US" sz="2400" dirty="0" err="1">
                <a:latin typeface="Times New Roman" panose="02020603050405020304" pitchFamily="18" charset="0"/>
                <a:cs typeface="Times New Roman" panose="02020603050405020304" pitchFamily="18" charset="0"/>
              </a:rPr>
              <a:t>Advoc</a:t>
            </a:r>
            <a:r>
              <a:rPr lang="en-US" sz="2400" dirty="0">
                <a:latin typeface="Times New Roman" panose="02020603050405020304" pitchFamily="18" charset="0"/>
                <a:cs typeface="Times New Roman" panose="02020603050405020304" pitchFamily="18" charset="0"/>
              </a:rPr>
              <a:t>. - advocate </a:t>
            </a:r>
          </a:p>
          <a:p>
            <a:r>
              <a:rPr lang="en-US" sz="2400" dirty="0">
                <a:latin typeface="Times New Roman" panose="02020603050405020304" pitchFamily="18" charset="0"/>
                <a:cs typeface="Times New Roman" panose="02020603050405020304" pitchFamily="18" charset="0"/>
              </a:rPr>
              <a:t>Agric. - agriculture, agricultural </a:t>
            </a:r>
          </a:p>
          <a:p>
            <a:r>
              <a:rPr lang="en-US" sz="2400" dirty="0">
                <a:latin typeface="Times New Roman" panose="02020603050405020304" pitchFamily="18" charset="0"/>
                <a:cs typeface="Times New Roman" panose="02020603050405020304" pitchFamily="18" charset="0"/>
              </a:rPr>
              <a:t>B.C. - Before Christ</a:t>
            </a:r>
          </a:p>
          <a:p>
            <a:r>
              <a:rPr lang="en-US" sz="2400" dirty="0" err="1">
                <a:latin typeface="Times New Roman" panose="02020603050405020304" pitchFamily="18" charset="0"/>
                <a:cs typeface="Times New Roman" panose="02020603050405020304" pitchFamily="18" charset="0"/>
              </a:rPr>
              <a:t>betw</a:t>
            </a:r>
            <a:r>
              <a:rPr lang="en-US" sz="2400" dirty="0">
                <a:latin typeface="Times New Roman" panose="02020603050405020304" pitchFamily="18" charset="0"/>
                <a:cs typeface="Times New Roman" panose="02020603050405020304" pitchFamily="18" charset="0"/>
              </a:rPr>
              <a:t>. - between</a:t>
            </a:r>
          </a:p>
          <a:p>
            <a:pPr marL="0" indent="0">
              <a:buNone/>
            </a:pPr>
            <a:endParaRPr lang="en-US" dirty="0"/>
          </a:p>
        </p:txBody>
      </p:sp>
    </p:spTree>
    <p:extLst>
      <p:ext uri="{BB962C8B-B14F-4D97-AF65-F5344CB8AC3E}">
        <p14:creationId xmlns:p14="http://schemas.microsoft.com/office/powerpoint/2010/main" val="1754210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206</TotalTime>
  <Words>1143</Words>
  <Application>Microsoft Office PowerPoint</Application>
  <PresentationFormat>Widescreen</PresentationFormat>
  <Paragraphs>237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Times New Roman</vt:lpstr>
      <vt:lpstr>Wingdings 3</vt:lpstr>
      <vt:lpstr>Ion</vt:lpstr>
      <vt:lpstr>  ENGLISH   UNIT 1    VOCABULARY</vt:lpstr>
      <vt:lpstr>TOPICS TO BE COVERED</vt:lpstr>
      <vt:lpstr>Prefixes </vt:lpstr>
      <vt:lpstr>Suffixes</vt:lpstr>
      <vt:lpstr>Practice Q &amp; A – Prefixes &amp; Suffixes</vt:lpstr>
      <vt:lpstr>Answers</vt:lpstr>
      <vt:lpstr>Synonyms</vt:lpstr>
      <vt:lpstr>Antonyms</vt:lpstr>
      <vt:lpstr>Standard Abbreviations</vt:lpstr>
      <vt:lpstr>Practice Q &amp; A - Synonyms, antonyms, and standard abbreviations </vt:lpstr>
      <vt:lpstr>Answers</vt:lpstr>
      <vt:lpstr>Phonetic Transcription </vt:lpstr>
      <vt:lpstr>Vowel sounds - Pure Vowels (12)</vt:lpstr>
      <vt:lpstr>Diphthongs </vt:lpstr>
      <vt:lpstr>Consonants (24) </vt:lpstr>
      <vt:lpstr>Practice Q &amp; A - Phonetic transcriptions.</vt:lpstr>
      <vt:lpstr>Answers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UNIT 1    VOCABULARY</dc:title>
  <dc:creator>Hardeep Kaur</dc:creator>
  <cp:lastModifiedBy>Priya Chakraborty</cp:lastModifiedBy>
  <cp:revision>20</cp:revision>
  <dcterms:created xsi:type="dcterms:W3CDTF">2020-07-28T07:11:02Z</dcterms:created>
  <dcterms:modified xsi:type="dcterms:W3CDTF">2020-10-06T06:47:29Z</dcterms:modified>
</cp:coreProperties>
</file>