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7" r:id="rId2"/>
    <p:sldId id="259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93FD-7B7A-4513-9EBB-DF9C46A040F6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BBAD-5056-43A5-8CC7-BECD2217FC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60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BBAD-5056-43A5-8CC7-BECD2217FC3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80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9A8C54-265B-4C7A-B89C-60E986CCEF3C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75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76.png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11.wmf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png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188640"/>
            <a:ext cx="5093873" cy="83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206" y="109570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2348880"/>
            <a:ext cx="5184576" cy="13681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2: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Matrices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538214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VEERESH MALAGI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48"/>
          <p:cNvSpPr>
            <a:spLocks noChangeArrowheads="1"/>
          </p:cNvSpPr>
          <p:nvPr/>
        </p:nvSpPr>
        <p:spPr bwMode="auto">
          <a:xfrm>
            <a:off x="-19702" y="260648"/>
            <a:ext cx="48077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5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Show that the following system of equation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does not possess any solution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2580965"/>
              </p:ext>
            </p:extLst>
          </p:nvPr>
        </p:nvGraphicFramePr>
        <p:xfrm>
          <a:off x="4860032" y="332656"/>
          <a:ext cx="1368152" cy="835420"/>
        </p:xfrm>
        <a:graphic>
          <a:graphicData uri="http://schemas.openxmlformats.org/presentationml/2006/ole">
            <p:oleObj spid="_x0000_s5408" name="Equation" r:id="rId4" imgW="1079280" imgH="660240" progId="Equation.3">
              <p:embed/>
            </p:oleObj>
          </a:graphicData>
        </a:graphic>
      </p:graphicFrame>
      <p:sp>
        <p:nvSpPr>
          <p:cNvPr id="21" name="Rectangle 249"/>
          <p:cNvSpPr>
            <a:spLocks noChangeArrowheads="1"/>
          </p:cNvSpPr>
          <p:nvPr/>
        </p:nvSpPr>
        <p:spPr bwMode="auto">
          <a:xfrm>
            <a:off x="1828800" y="111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51"/>
          <p:cNvSpPr>
            <a:spLocks noChangeArrowheads="1"/>
          </p:cNvSpPr>
          <p:nvPr/>
        </p:nvSpPr>
        <p:spPr bwMode="auto">
          <a:xfrm>
            <a:off x="20149" y="1120191"/>
            <a:ext cx="13551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67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3667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0654057"/>
              </p:ext>
            </p:extLst>
          </p:nvPr>
        </p:nvGraphicFramePr>
        <p:xfrm>
          <a:off x="1115616" y="1268760"/>
          <a:ext cx="4362914" cy="936104"/>
        </p:xfrm>
        <a:graphic>
          <a:graphicData uri="http://schemas.openxmlformats.org/presentationml/2006/ole">
            <p:oleObj spid="_x0000_s5409" name="Equation" r:id="rId5" imgW="3314520" imgH="711000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7303929"/>
              </p:ext>
            </p:extLst>
          </p:nvPr>
        </p:nvGraphicFramePr>
        <p:xfrm>
          <a:off x="1043608" y="2204864"/>
          <a:ext cx="3492388" cy="332608"/>
        </p:xfrm>
        <a:graphic>
          <a:graphicData uri="http://schemas.openxmlformats.org/presentationml/2006/ole">
            <p:oleObj spid="_x0000_s5410" name="Equation" r:id="rId6" imgW="2400120" imgH="228600" progId="Equation.3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6187522"/>
              </p:ext>
            </p:extLst>
          </p:nvPr>
        </p:nvGraphicFramePr>
        <p:xfrm>
          <a:off x="1043608" y="2636912"/>
          <a:ext cx="2376264" cy="792088"/>
        </p:xfrm>
        <a:graphic>
          <a:graphicData uri="http://schemas.openxmlformats.org/presentationml/2006/ole">
            <p:oleObj spid="_x0000_s5411" name="Equation" r:id="rId7" imgW="2133360" imgH="71100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105200"/>
              </p:ext>
            </p:extLst>
          </p:nvPr>
        </p:nvGraphicFramePr>
        <p:xfrm>
          <a:off x="1451653" y="3573016"/>
          <a:ext cx="1248139" cy="288032"/>
        </p:xfrm>
        <a:graphic>
          <a:graphicData uri="http://schemas.openxmlformats.org/presentationml/2006/ole">
            <p:oleObj spid="_x0000_s5412" name="Equation" r:id="rId8" imgW="990360" imgH="228600" progId="Equation.3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8811094"/>
              </p:ext>
            </p:extLst>
          </p:nvPr>
        </p:nvGraphicFramePr>
        <p:xfrm>
          <a:off x="899591" y="4005064"/>
          <a:ext cx="2347975" cy="792088"/>
        </p:xfrm>
        <a:graphic>
          <a:graphicData uri="http://schemas.openxmlformats.org/presentationml/2006/ole">
            <p:oleObj spid="_x0000_s5413" name="Equation" r:id="rId9" imgW="2108160" imgH="7110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28"/>
              <p:cNvSpPr/>
              <p:nvPr/>
            </p:nvSpPr>
            <p:spPr>
              <a:xfrm>
                <a:off x="899592" y="4818494"/>
                <a:ext cx="7272808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</m:e>
                    </m:d>
                    <m:r>
                      <a:rPr lang="en-US" i="1"/>
                      <m:t>=2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  <m:r>
                          <a:rPr lang="en-US" i="1"/>
                          <m:t> :</m:t>
                        </m:r>
                        <m:r>
                          <a:rPr lang="en-US" i="1"/>
                          <m:t>𝐵</m:t>
                        </m:r>
                      </m:e>
                    </m:d>
                    <m:r>
                      <a:rPr lang="en-US" i="1"/>
                      <m:t>=3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Also, the number of independent variables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3.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</m:e>
                    </m:d>
                    <m:r>
                      <a:rPr lang="en-US" i="1"/>
                      <m:t>≠</m:t>
                    </m:r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  <m:r>
                          <a:rPr lang="en-US" i="1"/>
                          <m:t> :</m:t>
                        </m:r>
                        <m:r>
                          <a:rPr lang="en-US" i="1"/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, the given system of equations is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inconsistent.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18494"/>
                <a:ext cx="7272808" cy="1338828"/>
              </a:xfrm>
              <a:prstGeom prst="rect">
                <a:avLst/>
              </a:prstGeom>
              <a:blipFill rotWithShape="1">
                <a:blip r:embed="rId10"/>
                <a:stretch>
                  <a:fillRect l="-754"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075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4660760"/>
              </p:ext>
            </p:extLst>
          </p:nvPr>
        </p:nvGraphicFramePr>
        <p:xfrm>
          <a:off x="2915816" y="409981"/>
          <a:ext cx="288032" cy="282715"/>
        </p:xfrm>
        <a:graphic>
          <a:graphicData uri="http://schemas.openxmlformats.org/presentationml/2006/ole">
            <p:oleObj spid="_x0000_s6612" name="Equation" r:id="rId4" imgW="139579" imgH="177646" progId="Equation.3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9007309"/>
              </p:ext>
            </p:extLst>
          </p:nvPr>
        </p:nvGraphicFramePr>
        <p:xfrm>
          <a:off x="3563888" y="445257"/>
          <a:ext cx="247439" cy="247439"/>
        </p:xfrm>
        <a:graphic>
          <a:graphicData uri="http://schemas.openxmlformats.org/presentationml/2006/ole">
            <p:oleObj spid="_x0000_s6613" name="Equation" r:id="rId5" imgW="152268" imgH="164957" progId="Equation.3">
              <p:embed/>
            </p:oleObj>
          </a:graphicData>
        </a:graphic>
      </p:graphicFrame>
      <p:sp>
        <p:nvSpPr>
          <p:cNvPr id="32" name="Rectangle 376"/>
          <p:cNvSpPr>
            <a:spLocks noChangeArrowheads="1"/>
          </p:cNvSpPr>
          <p:nvPr/>
        </p:nvSpPr>
        <p:spPr bwMode="auto">
          <a:xfrm>
            <a:off x="0" y="332656"/>
            <a:ext cx="73912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   Investigate the values of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  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such that the system of equations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8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9721802"/>
              </p:ext>
            </p:extLst>
          </p:nvPr>
        </p:nvGraphicFramePr>
        <p:xfrm>
          <a:off x="611561" y="836712"/>
          <a:ext cx="3672408" cy="254867"/>
        </p:xfrm>
        <a:graphic>
          <a:graphicData uri="http://schemas.openxmlformats.org/presentationml/2006/ole">
            <p:oleObj spid="_x0000_s6614" name="Equation" r:id="rId6" imgW="3022560" imgH="20304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>
          <a:xfrm>
            <a:off x="539552" y="105273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Unique solution 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Infinite Solution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No solution.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5976" y="683404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 have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5"/>
          <p:cNvSpPr>
            <a:spLocks noChangeArrowheads="1"/>
          </p:cNvSpPr>
          <p:nvPr/>
        </p:nvSpPr>
        <p:spPr bwMode="auto">
          <a:xfrm>
            <a:off x="36004" y="1509100"/>
            <a:ext cx="984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4476187"/>
              </p:ext>
            </p:extLst>
          </p:nvPr>
        </p:nvGraphicFramePr>
        <p:xfrm>
          <a:off x="539552" y="1847654"/>
          <a:ext cx="3225800" cy="711200"/>
        </p:xfrm>
        <a:graphic>
          <a:graphicData uri="http://schemas.openxmlformats.org/presentationml/2006/ole">
            <p:oleObj spid="_x0000_s6615" name="Equation" r:id="rId7" imgW="3225600" imgH="711000" progId="Equation.3">
              <p:embed/>
            </p:oleObj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4905578"/>
              </p:ext>
            </p:extLst>
          </p:nvPr>
        </p:nvGraphicFramePr>
        <p:xfrm>
          <a:off x="4027756" y="1628800"/>
          <a:ext cx="2128420" cy="236491"/>
        </p:xfrm>
        <a:graphic>
          <a:graphicData uri="http://schemas.openxmlformats.org/presentationml/2006/ole">
            <p:oleObj spid="_x0000_s6616" name="Equation" r:id="rId8" imgW="2057400" imgH="228600" progId="Equation.3">
              <p:embed/>
            </p:oleObj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9136706"/>
              </p:ext>
            </p:extLst>
          </p:nvPr>
        </p:nvGraphicFramePr>
        <p:xfrm>
          <a:off x="3890644" y="1916832"/>
          <a:ext cx="2006600" cy="711200"/>
        </p:xfrm>
        <a:graphic>
          <a:graphicData uri="http://schemas.openxmlformats.org/presentationml/2006/ole">
            <p:oleObj spid="_x0000_s6617" name="Equation" r:id="rId9" imgW="2006280" imgH="711000" progId="Equation.3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9536540"/>
              </p:ext>
            </p:extLst>
          </p:nvPr>
        </p:nvGraphicFramePr>
        <p:xfrm>
          <a:off x="6804248" y="1628800"/>
          <a:ext cx="1213445" cy="321206"/>
        </p:xfrm>
        <a:graphic>
          <a:graphicData uri="http://schemas.openxmlformats.org/presentationml/2006/ole">
            <p:oleObj spid="_x0000_s6618" name="Equation" r:id="rId10" imgW="863280" imgH="228600" progId="Equation.3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446852"/>
              </p:ext>
            </p:extLst>
          </p:nvPr>
        </p:nvGraphicFramePr>
        <p:xfrm>
          <a:off x="6588224" y="1916832"/>
          <a:ext cx="2095500" cy="711200"/>
        </p:xfrm>
        <a:graphic>
          <a:graphicData uri="http://schemas.openxmlformats.org/presentationml/2006/ole">
            <p:oleObj spid="_x0000_s6619" name="Equation" r:id="rId11" imgW="2095200" imgH="711000" progId="Equation.3">
              <p:embed/>
            </p:oleObj>
          </a:graphicData>
        </a:graphic>
      </p:graphicFrame>
      <p:pic>
        <p:nvPicPr>
          <p:cNvPr id="6548" name="Picture 40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8064896" cy="97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70" name="Picture 42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7584713" cy="123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71" name="Picture 42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29200"/>
            <a:ext cx="7134546" cy="14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646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64"/>
          <p:cNvSpPr>
            <a:spLocks noChangeArrowheads="1"/>
          </p:cNvSpPr>
          <p:nvPr/>
        </p:nvSpPr>
        <p:spPr bwMode="auto">
          <a:xfrm>
            <a:off x="138591" y="118373"/>
            <a:ext cx="34252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  Test for consistency and solve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0779108"/>
              </p:ext>
            </p:extLst>
          </p:nvPr>
        </p:nvGraphicFramePr>
        <p:xfrm>
          <a:off x="3707904" y="188640"/>
          <a:ext cx="1276036" cy="1088728"/>
        </p:xfrm>
        <a:graphic>
          <a:graphicData uri="http://schemas.openxmlformats.org/presentationml/2006/ole">
            <p:oleObj spid="_x0000_s7490" name="Equation" r:id="rId4" imgW="1040948" imgH="888614" progId="Equation.3">
              <p:embed/>
            </p:oleObj>
          </a:graphicData>
        </a:graphic>
      </p:graphicFrame>
      <p:sp>
        <p:nvSpPr>
          <p:cNvPr id="17" name="Rectangle 265"/>
          <p:cNvSpPr>
            <a:spLocks noChangeArrowheads="1"/>
          </p:cNvSpPr>
          <p:nvPr/>
        </p:nvSpPr>
        <p:spPr bwMode="auto">
          <a:xfrm>
            <a:off x="1828800" y="1343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67"/>
          <p:cNvSpPr>
            <a:spLocks noChangeArrowheads="1"/>
          </p:cNvSpPr>
          <p:nvPr/>
        </p:nvSpPr>
        <p:spPr bwMode="auto">
          <a:xfrm>
            <a:off x="40295" y="1402348"/>
            <a:ext cx="984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3824875"/>
              </p:ext>
            </p:extLst>
          </p:nvPr>
        </p:nvGraphicFramePr>
        <p:xfrm>
          <a:off x="7334250" y="3122613"/>
          <a:ext cx="114300" cy="1347787"/>
        </p:xfrm>
        <a:graphic>
          <a:graphicData uri="http://schemas.openxmlformats.org/presentationml/2006/ole">
            <p:oleObj spid="_x0000_s7491" name="Equation" r:id="rId5" imgW="114120" imgH="1346040" progId="Equation.3">
              <p:embed/>
            </p:oleObj>
          </a:graphicData>
        </a:graphic>
      </p:graphicFrame>
      <p:sp>
        <p:nvSpPr>
          <p:cNvPr id="20" name="Rectangle 268"/>
          <p:cNvSpPr>
            <a:spLocks noChangeArrowheads="1"/>
          </p:cNvSpPr>
          <p:nvPr/>
        </p:nvSpPr>
        <p:spPr bwMode="auto">
          <a:xfrm>
            <a:off x="0" y="4905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6879891"/>
              </p:ext>
            </p:extLst>
          </p:nvPr>
        </p:nvGraphicFramePr>
        <p:xfrm>
          <a:off x="1031043" y="1402348"/>
          <a:ext cx="3187700" cy="914400"/>
        </p:xfrm>
        <a:graphic>
          <a:graphicData uri="http://schemas.openxmlformats.org/presentationml/2006/ole">
            <p:oleObj spid="_x0000_s7492" name="Equation" r:id="rId6" imgW="3187440" imgH="91440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8237536"/>
              </p:ext>
            </p:extLst>
          </p:nvPr>
        </p:nvGraphicFramePr>
        <p:xfrm>
          <a:off x="723900" y="2492896"/>
          <a:ext cx="2209800" cy="228600"/>
        </p:xfrm>
        <a:graphic>
          <a:graphicData uri="http://schemas.openxmlformats.org/presentationml/2006/ole">
            <p:oleObj spid="_x0000_s7493" name="Equation" r:id="rId7" imgW="2209680" imgH="228600" progId="Equation.3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9515090"/>
              </p:ext>
            </p:extLst>
          </p:nvPr>
        </p:nvGraphicFramePr>
        <p:xfrm>
          <a:off x="917789" y="2780928"/>
          <a:ext cx="1866900" cy="914400"/>
        </p:xfrm>
        <a:graphic>
          <a:graphicData uri="http://schemas.openxmlformats.org/presentationml/2006/ole">
            <p:oleObj spid="_x0000_s7494" name="Equation" r:id="rId8" imgW="1866600" imgH="914400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3695448"/>
              </p:ext>
            </p:extLst>
          </p:nvPr>
        </p:nvGraphicFramePr>
        <p:xfrm>
          <a:off x="899592" y="3789040"/>
          <a:ext cx="596900" cy="215900"/>
        </p:xfrm>
        <a:graphic>
          <a:graphicData uri="http://schemas.openxmlformats.org/presentationml/2006/ole">
            <p:oleObj spid="_x0000_s7495" name="Equation" r:id="rId9" imgW="596880" imgH="215640" progId="Equation.3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705164"/>
              </p:ext>
            </p:extLst>
          </p:nvPr>
        </p:nvGraphicFramePr>
        <p:xfrm>
          <a:off x="507960" y="4149080"/>
          <a:ext cx="1828800" cy="914400"/>
        </p:xfrm>
        <a:graphic>
          <a:graphicData uri="http://schemas.openxmlformats.org/presentationml/2006/ole">
            <p:oleObj spid="_x0000_s7496" name="Equation" r:id="rId10" imgW="1828800" imgH="91440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5363693"/>
              </p:ext>
            </p:extLst>
          </p:nvPr>
        </p:nvGraphicFramePr>
        <p:xfrm>
          <a:off x="530198" y="5229200"/>
          <a:ext cx="2298700" cy="228600"/>
        </p:xfrm>
        <a:graphic>
          <a:graphicData uri="http://schemas.openxmlformats.org/presentationml/2006/ole">
            <p:oleObj spid="_x0000_s7497" name="Equation" r:id="rId11" imgW="2298600" imgH="228600" progId="Equation.3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4411872"/>
              </p:ext>
            </p:extLst>
          </p:nvPr>
        </p:nvGraphicFramePr>
        <p:xfrm>
          <a:off x="683568" y="5610944"/>
          <a:ext cx="1612900" cy="914400"/>
        </p:xfrm>
        <a:graphic>
          <a:graphicData uri="http://schemas.openxmlformats.org/presentationml/2006/ole">
            <p:oleObj spid="_x0000_s7498" name="Equation" r:id="rId12" imgW="1612800" imgH="9144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28"/>
              <p:cNvSpPr/>
              <p:nvPr/>
            </p:nvSpPr>
            <p:spPr>
              <a:xfrm>
                <a:off x="4499992" y="1273984"/>
                <a:ext cx="4572000" cy="16694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</m:e>
                    </m:d>
                    <m:r>
                      <a:rPr lang="en-US" sz="1400" i="1"/>
                      <m:t>=2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  <m:r>
                          <a:rPr lang="en-US" sz="1400" i="1"/>
                          <m:t> :</m:t>
                        </m:r>
                        <m:r>
                          <a:rPr lang="en-US" sz="1400" i="1"/>
                          <m:t>𝐵</m:t>
                        </m:r>
                      </m:e>
                    </m:d>
                    <m:r>
                      <a:rPr lang="en-US" sz="1400" i="1"/>
                      <m:t>=2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that is, 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2.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Also, the number of independent variables 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= 3.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</m:e>
                    </m:d>
                    <m:r>
                      <a:rPr lang="en-US" sz="1400" i="1"/>
                      <m:t>=</m:t>
                    </m:r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  <m:r>
                          <a:rPr lang="en-US" sz="1400" i="1"/>
                          <m:t> :</m:t>
                        </m:r>
                        <m:r>
                          <a:rPr lang="en-US" sz="1400" i="1"/>
                          <m:t>𝐵</m:t>
                        </m:r>
                      </m:e>
                    </m:d>
                    <m:r>
                      <a:rPr lang="en-US" sz="1400" i="1"/>
                      <m:t>=2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&lt; 3 (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r &lt; n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the given system of equations is </a:t>
                </a:r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consistent 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will have </a:t>
                </a:r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infinite solution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273984"/>
                <a:ext cx="4572000" cy="1669496"/>
              </a:xfrm>
              <a:prstGeom prst="rect">
                <a:avLst/>
              </a:prstGeom>
              <a:blipFill rotWithShape="1">
                <a:blip r:embed="rId13"/>
                <a:stretch>
                  <a:fillRect l="-267" r="-1600" b="-25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486494" y="2924944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Here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- 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1 and hence one of the variables can take arbitrary values.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We now have,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2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0088408"/>
              </p:ext>
            </p:extLst>
          </p:nvPr>
        </p:nvGraphicFramePr>
        <p:xfrm>
          <a:off x="5869086" y="3645024"/>
          <a:ext cx="1747023" cy="520636"/>
        </p:xfrm>
        <a:graphic>
          <a:graphicData uri="http://schemas.openxmlformats.org/presentationml/2006/ole">
            <p:oleObj spid="_x0000_s7499" name="Equation" r:id="rId14" imgW="1435100" imgH="431800" progId="Equation.3">
              <p:embed/>
            </p:oleObj>
          </a:graphicData>
        </a:graphic>
      </p:graphicFrame>
      <p:sp>
        <p:nvSpPr>
          <p:cNvPr id="33" name="Rectangle 271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Rectangle 33"/>
              <p:cNvSpPr/>
              <p:nvPr/>
            </p:nvSpPr>
            <p:spPr>
              <a:xfrm>
                <a:off x="4139952" y="4225295"/>
                <a:ext cx="4918542" cy="2516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5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Let   </a:t>
                </a:r>
                <a:r>
                  <a:rPr lang="en-US" sz="15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z </a:t>
                </a:r>
                <a:r>
                  <a:rPr lang="en-US" sz="15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= k </a:t>
                </a:r>
                <a:r>
                  <a:rPr lang="en-US" sz="15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5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be </a:t>
                </a: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arbitrary,</a:t>
                </a:r>
                <a:endParaRPr lang="en-IN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Therefore, from (2), </a:t>
                </a:r>
                <a:endParaRPr lang="en-US" sz="15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</a:rPr>
                      <m:t>𝑦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+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𝑘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=0</m:t>
                    </m:r>
                  </m:oMath>
                </a14:m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or 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</a:rPr>
                      <m:t>𝑦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=−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𝑘</m:t>
                    </m:r>
                  </m:oMath>
                </a14:m>
                <a:endParaRPr lang="en-IN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Substitute this value in (1), we get</a:t>
                </a:r>
                <a:endParaRPr lang="en-IN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5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5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5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 = </a:t>
                </a: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1.</a:t>
                </a:r>
                <a:endParaRPr lang="en-IN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Thus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</a:rPr>
                      <m:t>𝑥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=1, 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𝑦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=−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𝑘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, 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𝑧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=</m:t>
                    </m:r>
                    <m:r>
                      <a:rPr lang="en-US" sz="1500" i="1">
                        <a:solidFill>
                          <a:srgbClr val="0070C0"/>
                        </a:solidFill>
                      </a:rPr>
                      <m:t>𝑘</m:t>
                    </m:r>
                  </m:oMath>
                </a14:m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represents infinite solutions, since </a:t>
                </a:r>
                <a:r>
                  <a:rPr lang="en-US" sz="15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15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is arbitrary.</a:t>
                </a:r>
                <a:endParaRPr lang="en-IN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225295"/>
                <a:ext cx="4918542" cy="2516073"/>
              </a:xfrm>
              <a:prstGeom prst="rect">
                <a:avLst/>
              </a:prstGeom>
              <a:blipFill rotWithShape="1">
                <a:blip r:embed="rId15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1990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04864"/>
            <a:ext cx="6512511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55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353292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Consistency of a system of linear equations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53197" y="892260"/>
            <a:ext cx="64315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Consider a system of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‘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linear equations in 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‘</a:t>
            </a:r>
            <a:r>
              <a:rPr lang="en-US" sz="16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’</a:t>
            </a:r>
            <a:r>
              <a:rPr lang="en-US" sz="16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unknowns 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follows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-56844" y="1340768"/>
            <a:ext cx="9741412" cy="1570273"/>
            <a:chOff x="323528" y="2254771"/>
            <a:chExt cx="9144000" cy="1052314"/>
          </a:xfrm>
        </p:grpSpPr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85393477"/>
                </p:ext>
              </p:extLst>
            </p:nvPr>
          </p:nvGraphicFramePr>
          <p:xfrm>
            <a:off x="1945242" y="2254771"/>
            <a:ext cx="2409825" cy="238125"/>
          </p:xfrm>
          <a:graphic>
            <a:graphicData uri="http://schemas.openxmlformats.org/presentationml/2006/ole">
              <p:oleObj spid="_x0000_s9330" name="Equation" r:id="rId4" imgW="2412720" imgH="228600" progId="Equation.3">
                <p:embed/>
              </p:oleObj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6809297"/>
                </p:ext>
              </p:extLst>
            </p:nvPr>
          </p:nvGraphicFramePr>
          <p:xfrm>
            <a:off x="1907704" y="2564904"/>
            <a:ext cx="2581275" cy="238125"/>
          </p:xfrm>
          <a:graphic>
            <a:graphicData uri="http://schemas.openxmlformats.org/presentationml/2006/ole">
              <p:oleObj spid="_x0000_s9331" name="Equation" r:id="rId5" imgW="2578100" imgH="228600" progId="Equation.3">
                <p:embed/>
              </p:oleObj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87960515"/>
                </p:ext>
              </p:extLst>
            </p:nvPr>
          </p:nvGraphicFramePr>
          <p:xfrm>
            <a:off x="1935469" y="3068960"/>
            <a:ext cx="2543175" cy="238125"/>
          </p:xfrm>
          <a:graphic>
            <a:graphicData uri="http://schemas.openxmlformats.org/presentationml/2006/ole">
              <p:oleObj spid="_x0000_s9332" name="Equation" r:id="rId6" imgW="2552700" imgH="228600" progId="Equation.3">
                <p:embed/>
              </p:oleObj>
            </a:graphicData>
          </a:graphic>
        </p:graphicFrame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3528" y="2780928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	  	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Times New Roman" pitchFamily="18" charset="0"/>
                  <a:cs typeface="Times New Roman" pitchFamily="18" charset="0"/>
                </a:rPr>
                <a:t>………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Times New Roman" pitchFamily="18" charset="0"/>
                  <a:cs typeface="Times New Roman" pitchFamily="18" charset="0"/>
                </a:rPr>
                <a:t>……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..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Times New Roman" pitchFamily="18" charset="0"/>
                  <a:cs typeface="Times New Roman" pitchFamily="18" charset="0"/>
                </a:rPr>
                <a:t>………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Times New Roman" pitchFamily="18" charset="0"/>
                  <a:cs typeface="Times New Roman" pitchFamily="18" charset="0"/>
                </a:rPr>
                <a:t>……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..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	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475202" y="53777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49" name="Picture 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930703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7" name="Group 46"/>
          <p:cNvGrpSpPr/>
          <p:nvPr/>
        </p:nvGrpSpPr>
        <p:grpSpPr>
          <a:xfrm>
            <a:off x="356200" y="3787006"/>
            <a:ext cx="8352928" cy="2308324"/>
            <a:chOff x="356200" y="3787006"/>
            <a:chExt cx="8352928" cy="2308324"/>
          </a:xfrm>
        </p:grpSpPr>
        <p:sp>
          <p:nvSpPr>
            <p:cNvPr id="42" name="Rectangle 41"/>
            <p:cNvSpPr/>
            <p:nvPr/>
          </p:nvSpPr>
          <p:spPr>
            <a:xfrm>
              <a:off x="356200" y="3787006"/>
              <a:ext cx="835292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buFont typeface="Arial" pitchFamily="34" charset="0"/>
                <a:buChar char="•"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If 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                      are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all zero, the system is said to be homogeneous.  Otherwise, it is said to be Non-homogeneous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marL="285750" indent="-285750" algn="just">
                <a:buFont typeface="Arial" pitchFamily="34" charset="0"/>
                <a:buChar char="•"/>
              </a:pP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The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set of 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values                    which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satisfy all the equations simultaneously is called a solution of the system of equations.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marL="285750" lvl="0" indent="-285750" algn="just">
                <a:buFont typeface="Arial" pitchFamily="34" charset="0"/>
                <a:buChar char="•"/>
              </a:pP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285750" lvl="0" indent="-285750" algn="just">
                <a:buFont typeface="Arial" pitchFamily="34" charset="0"/>
                <a:buChar char="•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system of linear equations is said to be 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consistent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if it possess a solution.  Otherwise it is said to be 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inconsistent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20146350"/>
                </p:ext>
              </p:extLst>
            </p:nvPr>
          </p:nvGraphicFramePr>
          <p:xfrm>
            <a:off x="971600" y="3849351"/>
            <a:ext cx="1270851" cy="299729"/>
          </p:xfrm>
          <a:graphic>
            <a:graphicData uri="http://schemas.openxmlformats.org/presentationml/2006/ole">
              <p:oleObj spid="_x0000_s9333" name="Equation" r:id="rId8" imgW="1002865" imgH="228501" progId="Equation.3">
                <p:embed/>
              </p:oleObj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283286524"/>
                </p:ext>
              </p:extLst>
            </p:nvPr>
          </p:nvGraphicFramePr>
          <p:xfrm>
            <a:off x="2411760" y="4637238"/>
            <a:ext cx="936104" cy="303930"/>
          </p:xfrm>
          <a:graphic>
            <a:graphicData uri="http://schemas.openxmlformats.org/presentationml/2006/ole">
              <p:oleObj spid="_x0000_s9334" name="Equation" r:id="rId9" imgW="736600" imgH="2286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0190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62068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above system of equations can be written in the  matrix equation A X = B, where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1012024"/>
              </p:ext>
            </p:extLst>
          </p:nvPr>
        </p:nvGraphicFramePr>
        <p:xfrm>
          <a:off x="1763688" y="1124744"/>
          <a:ext cx="3790501" cy="1152128"/>
        </p:xfrm>
        <a:graphic>
          <a:graphicData uri="http://schemas.openxmlformats.org/presentationml/2006/ole">
            <p:oleObj spid="_x0000_s10273" name="Equation" r:id="rId4" imgW="3136900" imgH="939800" progId="Equation.3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251520" y="2967335"/>
            <a:ext cx="8784976" cy="3139321"/>
            <a:chOff x="251520" y="2967335"/>
            <a:chExt cx="8784976" cy="3139321"/>
          </a:xfrm>
        </p:grpSpPr>
        <p:sp>
          <p:nvSpPr>
            <p:cNvPr id="7" name="Rectangle 6"/>
            <p:cNvSpPr/>
            <p:nvPr/>
          </p:nvSpPr>
          <p:spPr>
            <a:xfrm>
              <a:off x="251520" y="2967335"/>
              <a:ext cx="8784976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itchFamily="34" charset="0"/>
                <a:buChar char="•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		        is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 solution of the homogeneous system of equations and is called a 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trivial solution. </a:t>
              </a:r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  <a:p>
              <a:pPr marL="285750" lvl="0" indent="-285750" algn="just">
                <a:buFont typeface="Arial" pitchFamily="34" charset="0"/>
                <a:buChar char="•"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If at least one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= 1, 2, …,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 is not equal to zero then it is called a 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non trivial solution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lvl="0" algn="just"/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The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concept of the rank of a matrix helps us to conclude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	(i).  Whether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the system is consistent or not.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	(ii). Whether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the system possess unique solution or many solution.	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marL="285750" lvl="0" indent="-285750" algn="just">
                <a:buFont typeface="Arial" pitchFamily="34" charset="0"/>
                <a:buChar char="•"/>
              </a:pP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70890978"/>
                </p:ext>
              </p:extLst>
            </p:nvPr>
          </p:nvGraphicFramePr>
          <p:xfrm>
            <a:off x="578768" y="3046859"/>
            <a:ext cx="1977008" cy="247126"/>
          </p:xfrm>
          <a:graphic>
            <a:graphicData uri="http://schemas.openxmlformats.org/presentationml/2006/ole">
              <p:oleObj spid="_x0000_s10274" name="Equation" r:id="rId5" imgW="1905000" imgH="2286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27003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07504" y="44624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 for consistency and types of solution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46738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Consider a system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equations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unknowns represented in the matrix form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AX = 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1364996"/>
              </p:ext>
            </p:extLst>
          </p:nvPr>
        </p:nvGraphicFramePr>
        <p:xfrm>
          <a:off x="1907705" y="836712"/>
          <a:ext cx="3168352" cy="963025"/>
        </p:xfrm>
        <a:graphic>
          <a:graphicData uri="http://schemas.openxmlformats.org/presentationml/2006/ole">
            <p:oleObj spid="_x0000_s1319" name="Equation" r:id="rId5" imgW="3136900" imgH="93980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179512" y="1844824"/>
            <a:ext cx="8263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called the coefficient matrix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matrix formed by appending to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 extra column consistent of the elements of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called 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augmented matrix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denoted by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A: B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0739212"/>
              </p:ext>
            </p:extLst>
          </p:nvPr>
        </p:nvGraphicFramePr>
        <p:xfrm>
          <a:off x="2051720" y="2675821"/>
          <a:ext cx="3168352" cy="983960"/>
        </p:xfrm>
        <a:graphic>
          <a:graphicData uri="http://schemas.openxmlformats.org/presentationml/2006/ole">
            <p:oleObj spid="_x0000_s1320" name="Equation" r:id="rId6" imgW="3060700" imgH="939800" progId="Equation.3">
              <p:embed/>
            </p:oleObj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-13855" y="3717032"/>
            <a:ext cx="9073008" cy="369332"/>
            <a:chOff x="-108520" y="5013176"/>
            <a:chExt cx="9073008" cy="369332"/>
          </a:xfrm>
        </p:grpSpPr>
        <p:sp>
          <p:nvSpPr>
            <p:cNvPr id="19" name="Rectangle 196"/>
            <p:cNvSpPr>
              <a:spLocks noChangeArrowheads="1"/>
            </p:cNvSpPr>
            <p:nvPr/>
          </p:nvSpPr>
          <p:spPr bwMode="auto">
            <a:xfrm>
              <a:off x="-108520" y="5013176"/>
              <a:ext cx="80089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The system of equations represented by the matrix equation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AX = B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is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consistent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if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42333280"/>
                </p:ext>
              </p:extLst>
            </p:nvPr>
          </p:nvGraphicFramePr>
          <p:xfrm>
            <a:off x="7740352" y="5080723"/>
            <a:ext cx="1224136" cy="292493"/>
          </p:xfrm>
          <a:graphic>
            <a:graphicData uri="http://schemas.openxmlformats.org/presentationml/2006/ole">
              <p:oleObj spid="_x0000_s1321" r:id="rId7" imgW="1066337" imgH="253890" progId="">
                <p:embed/>
              </p:oleObj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184731" y="4149080"/>
            <a:ext cx="7964103" cy="646331"/>
            <a:chOff x="184731" y="5309006"/>
            <a:chExt cx="7964103" cy="646331"/>
          </a:xfrm>
        </p:grpSpPr>
        <p:sp>
          <p:nvSpPr>
            <p:cNvPr id="24" name="Rectangle 201"/>
            <p:cNvSpPr>
              <a:spLocks noChangeArrowheads="1"/>
            </p:cNvSpPr>
            <p:nvPr/>
          </p:nvSpPr>
          <p:spPr bwMode="auto">
            <a:xfrm>
              <a:off x="184731" y="5309006"/>
              <a:ext cx="796410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Suppose	                    </a:t>
              </a:r>
              <a:r>
                <a:rPr lang="en-US" dirty="0" smtClean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=</a:t>
              </a:r>
              <a:r>
                <a:rPr lang="en-US" i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r, </a:t>
              </a:r>
              <a:r>
                <a:rPr lang="en-US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then the condition for two types of solution are as follows.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37275992"/>
                </p:ext>
              </p:extLst>
            </p:nvPr>
          </p:nvGraphicFramePr>
          <p:xfrm>
            <a:off x="1115617" y="5404073"/>
            <a:ext cx="1152128" cy="275287"/>
          </p:xfrm>
          <a:graphic>
            <a:graphicData uri="http://schemas.openxmlformats.org/presentationml/2006/ole">
              <p:oleObj spid="_x0000_s1322" r:id="rId8" imgW="1066337" imgH="253890" progId="">
                <p:embed/>
              </p:oleObj>
            </a:graphicData>
          </a:graphic>
        </p:graphicFrame>
      </p:grpSp>
      <p:sp>
        <p:nvSpPr>
          <p:cNvPr id="35" name="Rectangle 2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7" name="Group 36"/>
          <p:cNvGrpSpPr/>
          <p:nvPr/>
        </p:nvGrpSpPr>
        <p:grpSpPr>
          <a:xfrm>
            <a:off x="755576" y="4610745"/>
            <a:ext cx="7016664" cy="584775"/>
            <a:chOff x="755576" y="4610745"/>
            <a:chExt cx="7016664" cy="584775"/>
          </a:xfrm>
        </p:grpSpPr>
        <p:sp>
          <p:nvSpPr>
            <p:cNvPr id="34" name="Rectangle 33"/>
            <p:cNvSpPr/>
            <p:nvPr/>
          </p:nvSpPr>
          <p:spPr>
            <a:xfrm>
              <a:off x="755576" y="4610745"/>
              <a:ext cx="70166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1.  Unique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Solution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:                         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where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is the number of unknowns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).</a:t>
              </a:r>
            </a:p>
            <a:p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122772839"/>
                </p:ext>
              </p:extLst>
            </p:nvPr>
          </p:nvGraphicFramePr>
          <p:xfrm>
            <a:off x="2699792" y="4658692"/>
            <a:ext cx="1182214" cy="282476"/>
          </p:xfrm>
          <a:graphic>
            <a:graphicData uri="http://schemas.openxmlformats.org/presentationml/2006/ole">
              <p:oleObj spid="_x0000_s1323" r:id="rId9" imgW="1066337" imgH="253890" progId="">
                <p:embed/>
              </p:oleObj>
            </a:graphicData>
          </a:graphic>
        </p:graphicFrame>
      </p:grpSp>
      <p:sp>
        <p:nvSpPr>
          <p:cNvPr id="40" name="Rectangle 2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2" name="Group 41"/>
          <p:cNvGrpSpPr/>
          <p:nvPr/>
        </p:nvGrpSpPr>
        <p:grpSpPr>
          <a:xfrm>
            <a:off x="755576" y="5013176"/>
            <a:ext cx="8463279" cy="861774"/>
            <a:chOff x="789241" y="5033302"/>
            <a:chExt cx="8463279" cy="861774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9" name="Rectangle 38"/>
                <p:cNvSpPr/>
                <p:nvPr/>
              </p:nvSpPr>
              <p:spPr>
                <a:xfrm>
                  <a:off x="789241" y="5033302"/>
                  <a:ext cx="8463279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 algn="just">
                    <a:buAutoNum type="arabicPeriod" startAt="2"/>
                  </a:pPr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Infinite </a:t>
                  </a:r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Solution</a:t>
                  </a:r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:</a:t>
                  </a:r>
                  <a:r>
                    <a:rPr lang="en-US" sz="1600" dirty="0"/>
                    <a:t/>
                  </a:r>
                  <a:r>
                    <a:rPr lang="en-US" sz="1600" dirty="0" smtClean="0"/>
                    <a:t/>
                  </a:r>
                  <a:r>
                    <a:rPr lang="en-US" sz="1600" dirty="0" smtClean="0">
                      <a:latin typeface="Times New Roman" pitchFamily="18" charset="0"/>
                      <a:cs typeface="Times New Roman" pitchFamily="18" charset="0"/>
                    </a:rPr>
                    <a:t>= </a:t>
                  </a:r>
                  <a:r>
                    <a:rPr lang="en-US" sz="1600" i="1" dirty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en-US" sz="1600" dirty="0">
                      <a:latin typeface="Times New Roman" pitchFamily="18" charset="0"/>
                      <a:cs typeface="Times New Roman" pitchFamily="18" charset="0"/>
                    </a:rPr>
                    <a:t>&lt;</a:t>
                  </a:r>
                  <a:r>
                    <a:rPr lang="en-US" sz="1600" i="1" dirty="0"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sz="1600" dirty="0">
                      <a:latin typeface="Times New Roman" pitchFamily="18" charset="0"/>
                      <a:cs typeface="Times New Roman" pitchFamily="18" charset="0"/>
                    </a:rPr>
                    <a:t>,</a:t>
                  </a:r>
                  <a:endParaRPr lang="en-US" sz="1600" b="1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just"/>
                  <a:r>
                    <a:rPr lang="en-US" sz="1600" dirty="0" smtClean="0">
                      <a:latin typeface="Times New Roman" pitchFamily="18" charset="0"/>
                      <a:cs typeface="Times New Roman" pitchFamily="18" charset="0"/>
                    </a:rPr>
                    <a:t>	In </a:t>
                  </a:r>
                  <a:r>
                    <a:rPr lang="en-US" sz="1600" dirty="0">
                      <a:latin typeface="Times New Roman" pitchFamily="18" charset="0"/>
                      <a:cs typeface="Times New Roman" pitchFamily="18" charset="0"/>
                    </a:rPr>
                    <a:t>case (</a:t>
                  </a:r>
                  <a:r>
                    <a:rPr lang="en-US" sz="1600" i="1" dirty="0">
                      <a:latin typeface="Times New Roman" pitchFamily="18" charset="0"/>
                      <a:cs typeface="Times New Roman" pitchFamily="18" charset="0"/>
                    </a:rPr>
                    <a:t>n - r</a:t>
                  </a:r>
                  <a:r>
                    <a:rPr lang="en-US" sz="1600" dirty="0">
                      <a:latin typeface="Times New Roman" pitchFamily="18" charset="0"/>
                      <a:cs typeface="Times New Roman" pitchFamily="18" charset="0"/>
                    </a:rPr>
                    <a:t>) unknowns can take arbitrary value, Obviously </a:t>
                  </a:r>
                  <a14:m>
                    <m:oMath xmlns:m="http://schemas.openxmlformats.org/officeDocument/2006/math">
                      <m:r>
                        <a:rPr lang="en-US" sz="1600" i="1"/>
                        <m:t>𝜌</m:t>
                      </m:r>
                      <m:r>
                        <a:rPr lang="en-US" sz="1600" i="1"/>
                        <m:t>[</m:t>
                      </m:r>
                      <m:r>
                        <a:rPr lang="en-US" sz="1600" i="1"/>
                        <m:t>𝐴</m:t>
                      </m:r>
                      <m:r>
                        <a:rPr lang="en-US" sz="1600" i="1"/>
                        <m:t>]≠</m:t>
                      </m:r>
                      <m:r>
                        <a:rPr lang="en-US" sz="1600" i="1"/>
                        <m:t>𝜌</m:t>
                      </m:r>
                      <m:r>
                        <a:rPr lang="en-US" sz="1600" i="1"/>
                        <m:t>[</m:t>
                      </m:r>
                      <m:r>
                        <a:rPr lang="en-US" sz="1600" i="1"/>
                        <m:t>𝐴</m:t>
                      </m:r>
                      <m:r>
                        <a:rPr lang="en-US" sz="1600" i="1"/>
                        <m:t>:</m:t>
                      </m:r>
                      <m:r>
                        <a:rPr lang="en-US" sz="1600" i="1"/>
                        <m:t>𝐵</m:t>
                      </m:r>
                      <m:r>
                        <a:rPr lang="en-US" sz="1600" i="1"/>
                        <m:t>]</m:t>
                      </m:r>
                    </m:oMath>
                  </a14:m>
                  <a:r>
                    <a:rPr lang="en-US" sz="1600" dirty="0">
                      <a:latin typeface="Times New Roman" pitchFamily="18" charset="0"/>
                      <a:cs typeface="Times New Roman" pitchFamily="18" charset="0"/>
                    </a:rPr>
                    <a:t> implies that </a:t>
                  </a:r>
                  <a:endParaRPr lang="en-US" sz="16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just"/>
                  <a:r>
                    <a:rPr lang="en-US" sz="1600" dirty="0" smtClean="0">
                      <a:latin typeface="Times New Roman" pitchFamily="18" charset="0"/>
                      <a:cs typeface="Times New Roman" pitchFamily="18" charset="0"/>
                    </a:rPr>
                    <a:t>the </a:t>
                  </a:r>
                  <a:r>
                    <a:rPr lang="en-US" sz="1600" dirty="0">
                      <a:latin typeface="Times New Roman" pitchFamily="18" charset="0"/>
                      <a:cs typeface="Times New Roman" pitchFamily="18" charset="0"/>
                    </a:rPr>
                    <a:t>system in </a:t>
                  </a:r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inconsistent </a:t>
                  </a:r>
                  <a:r>
                    <a:rPr lang="en-US" sz="1600" dirty="0">
                      <a:latin typeface="Times New Roman" pitchFamily="18" charset="0"/>
                      <a:cs typeface="Times New Roman" pitchFamily="18" charset="0"/>
                    </a:rPr>
                    <a:t>(does not possess a solution).</a:t>
                  </a:r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/>
                  </a:r>
                  <a:endParaRPr lang="en-I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41" y="5033302"/>
                  <a:ext cx="8463279" cy="86177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32" t="-2817" b="-42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graphicFrame>
              <p:nvGraphicFramePr>
                <p:cNvPr id="41" name="Object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93510293"/>
                    </p:ext>
                  </p:extLst>
                </p:nvPr>
              </p:nvGraphicFramePr>
              <p:xfrm>
                <a:off x="2873216" y="5066932"/>
                <a:ext cx="1281855" cy="30628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24" r:id="rId14" imgW="1066337" imgH="253890" progId="Equation.DSMT4">
                        <p:embed/>
                      </p:oleObj>
                    </mc:Choice>
                    <mc:Fallback>
                      <p:oleObj r:id="rId14" imgW="1066337" imgH="253890" progId="Equation.DSMT4">
                        <p:embed/>
                        <p:pic>
                          <p:nvPicPr>
                            <p:cNvPr id="0" name="Object 2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3216" y="5066932"/>
                              <a:ext cx="1281855" cy="30628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1" name="Object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893510293"/>
                    </p:ext>
                  </p:extLst>
                </p:nvPr>
              </p:nvGraphicFramePr>
              <p:xfrm>
                <a:off x="2873216" y="5066932"/>
                <a:ext cx="1281855" cy="306284"/>
              </p:xfrm>
              <a:graphic>
                <a:graphicData uri="http://schemas.openxmlformats.org/presentationml/2006/ole">
                  <p:oleObj spid="_x0000_s1324" r:id="rId16" imgW="1066337" imgH="253890" progId="">
                    <p:embed/>
                  </p:oleObj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xmlns="" val="26782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11560" y="889844"/>
            <a:ext cx="79208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Working procedure for problems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first form the augmented matrix [A: B] and we can clearly identify the portion of the coefficient matrix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it.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reduce the matrix [A: B] to an echelon form by elementary row transformations. This will enable us to immediately write down the rank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also [A: B], with the result we can decide the consistency aspect of the system of equations.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echelon form of [A: B] is converted back to the equation form and the solution will emerge easily.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36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-180528" y="-34935"/>
            <a:ext cx="5544616" cy="1231687"/>
            <a:chOff x="-180528" y="-34935"/>
            <a:chExt cx="5544616" cy="123168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-180528" y="-34935"/>
              <a:ext cx="423321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Problems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4572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	1. Test for consistency and solve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4572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18839949"/>
                </p:ext>
              </p:extLst>
            </p:nvPr>
          </p:nvGraphicFramePr>
          <p:xfrm>
            <a:off x="4067944" y="245327"/>
            <a:ext cx="1296144" cy="951425"/>
          </p:xfrm>
          <a:graphic>
            <a:graphicData uri="http://schemas.openxmlformats.org/presentationml/2006/ole">
              <p:oleObj spid="_x0000_s11349" name="Equation" r:id="rId4" imgW="889000" imgH="660400" progId="Equation.3">
                <p:embed/>
              </p:oleObj>
            </a:graphicData>
          </a:graphic>
        </p:graphicFrame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28800" y="111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540" y="1146230"/>
            <a:ext cx="984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8432354"/>
              </p:ext>
            </p:extLst>
          </p:nvPr>
        </p:nvGraphicFramePr>
        <p:xfrm>
          <a:off x="500777" y="3933056"/>
          <a:ext cx="1879600" cy="711200"/>
        </p:xfrm>
        <a:graphic>
          <a:graphicData uri="http://schemas.openxmlformats.org/presentationml/2006/ole">
            <p:oleObj spid="_x0000_s11350" name="Equation" r:id="rId5" imgW="1879560" imgH="7110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744919"/>
              </p:ext>
            </p:extLst>
          </p:nvPr>
        </p:nvGraphicFramePr>
        <p:xfrm>
          <a:off x="755576" y="3501008"/>
          <a:ext cx="838200" cy="228600"/>
        </p:xfrm>
        <a:graphic>
          <a:graphicData uri="http://schemas.openxmlformats.org/presentationml/2006/ole">
            <p:oleObj spid="_x0000_s11351" name="Equation" r:id="rId6" imgW="838080" imgH="2286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61793"/>
              </p:ext>
            </p:extLst>
          </p:nvPr>
        </p:nvGraphicFramePr>
        <p:xfrm>
          <a:off x="504822" y="2708920"/>
          <a:ext cx="1993900" cy="711200"/>
        </p:xfrm>
        <a:graphic>
          <a:graphicData uri="http://schemas.openxmlformats.org/presentationml/2006/ole">
            <p:oleObj spid="_x0000_s11352" name="Equation" r:id="rId7" imgW="1993680" imgH="7110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2530811"/>
              </p:ext>
            </p:extLst>
          </p:nvPr>
        </p:nvGraphicFramePr>
        <p:xfrm>
          <a:off x="323528" y="2276872"/>
          <a:ext cx="3392377" cy="288032"/>
        </p:xfrm>
        <a:graphic>
          <a:graphicData uri="http://schemas.openxmlformats.org/presentationml/2006/ole">
            <p:oleObj spid="_x0000_s11353" name="Equation" r:id="rId8" imgW="2692080" imgH="2286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8471372"/>
              </p:ext>
            </p:extLst>
          </p:nvPr>
        </p:nvGraphicFramePr>
        <p:xfrm>
          <a:off x="931044" y="1412776"/>
          <a:ext cx="3136900" cy="711200"/>
        </p:xfrm>
        <a:graphic>
          <a:graphicData uri="http://schemas.openxmlformats.org/presentationml/2006/ole">
            <p:oleObj spid="_x0000_s11354" name="Equation" r:id="rId9" imgW="3136680" imgH="71100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172732" y="530498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15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need not make the leading non zero entry in every row 1 as we can decide on the rank of the matrices A and [A: B] at this stage.</a:t>
            </a:r>
            <a:r>
              <a:rPr lang="en-US" sz="1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1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4499992" y="1325667"/>
                <a:ext cx="4572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Both A and [A : B] matrices have all the three rows non zero.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</m:e>
                    </m:d>
                    <m:r>
                      <a:rPr lang="en-US" sz="1400" i="1"/>
                      <m:t>=3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  <m:r>
                          <a:rPr lang="en-US" sz="1400" i="1"/>
                          <m:t> :</m:t>
                        </m:r>
                        <m:r>
                          <a:rPr lang="en-US" sz="1400" i="1"/>
                          <m:t>𝐵</m:t>
                        </m:r>
                      </m:e>
                    </m:d>
                    <m:r>
                      <a:rPr lang="en-US" sz="1400" i="1"/>
                      <m:t>=3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that is, 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3.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Also, the number of independent variables 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= 3.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</m:e>
                    </m:d>
                    <m:r>
                      <a:rPr lang="en-US" sz="1400" i="1"/>
                      <m:t>=</m:t>
                    </m:r>
                    <m:r>
                      <a:rPr lang="en-US" sz="14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400" i="1"/>
                        </m:ctrlPr>
                      </m:dPr>
                      <m:e>
                        <m:r>
                          <a:rPr lang="en-US" sz="1400" i="1"/>
                          <m:t>𝐴</m:t>
                        </m:r>
                        <m:r>
                          <a:rPr lang="en-US" sz="1400" i="1"/>
                          <m:t> :</m:t>
                        </m:r>
                        <m:r>
                          <a:rPr lang="en-US" sz="1400" i="1"/>
                          <m:t>𝐵</m:t>
                        </m:r>
                      </m:e>
                    </m:d>
                    <m:r>
                      <a:rPr lang="en-US" sz="1400" i="1"/>
                      <m:t>=3</m:t>
                    </m:r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r = n = 3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) the given system of equations is </a:t>
                </a:r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consistent 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will have </a:t>
                </a:r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unique solution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325667"/>
                <a:ext cx="4572000" cy="2031325"/>
              </a:xfrm>
              <a:prstGeom prst="rect">
                <a:avLst/>
              </a:prstGeom>
              <a:blipFill rotWithShape="1">
                <a:blip r:embed="rId10"/>
                <a:stretch>
                  <a:fillRect l="-267" r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635896" y="3429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Let us now convert the prevailing form of [A : B] into a set of equations as follows,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4519715"/>
              </p:ext>
            </p:extLst>
          </p:nvPr>
        </p:nvGraphicFramePr>
        <p:xfrm>
          <a:off x="5902424" y="3923903"/>
          <a:ext cx="1371600" cy="657225"/>
        </p:xfrm>
        <a:graphic>
          <a:graphicData uri="http://schemas.openxmlformats.org/presentationml/2006/ole">
            <p:oleObj spid="_x0000_s11355" name="Equation" r:id="rId11" imgW="1371600" imgH="6604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4752528" y="4653136"/>
                <a:ext cx="4572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From (3), </a:t>
                </a:r>
                <a:r>
                  <a:rPr lang="en-US" sz="14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z = </a:t>
                </a: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3, </a:t>
                </a:r>
                <a:endParaRPr lang="en-US" sz="1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Substitute </a:t>
                </a: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this value in (2), we get</a:t>
                </a:r>
                <a:endParaRPr lang="en-IN" sz="1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4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y = </a:t>
                </a: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endParaRPr lang="en-US" sz="1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Finally </a:t>
                </a: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substituting these values in (1), we </a:t>
                </a:r>
                <a:r>
                  <a:rPr lang="en-US" sz="1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get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4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= 1.</a:t>
                </a:r>
                <a:endParaRPr lang="en-IN" sz="1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</a:rPr>
                      <m:t>𝑥</m:t>
                    </m:r>
                    <m:r>
                      <a:rPr lang="en-US" sz="1400" i="1">
                        <a:solidFill>
                          <a:srgbClr val="0070C0"/>
                        </a:solidFill>
                      </a:rPr>
                      <m:t>=1, </m:t>
                    </m:r>
                    <m:r>
                      <a:rPr lang="en-US" sz="1400" i="1">
                        <a:solidFill>
                          <a:srgbClr val="0070C0"/>
                        </a:solidFill>
                      </a:rPr>
                      <m:t>𝑦</m:t>
                    </m:r>
                    <m:r>
                      <a:rPr lang="en-US" sz="1400" i="1">
                        <a:solidFill>
                          <a:srgbClr val="0070C0"/>
                        </a:solidFill>
                      </a:rPr>
                      <m:t>=2, </m:t>
                    </m:r>
                    <m:r>
                      <a:rPr lang="en-US" sz="1400" i="1">
                        <a:solidFill>
                          <a:srgbClr val="0070C0"/>
                        </a:solidFill>
                      </a:rPr>
                      <m:t>𝑧</m:t>
                    </m:r>
                    <m:r>
                      <a:rPr lang="en-US" sz="1400" i="1">
                        <a:solidFill>
                          <a:srgbClr val="0070C0"/>
                        </a:solidFill>
                      </a:rPr>
                      <m:t>=3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is the unique solution.</a:t>
                </a:r>
                <a:endParaRPr lang="en-IN" sz="1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528" y="4653136"/>
                <a:ext cx="4572000" cy="2031325"/>
              </a:xfrm>
              <a:prstGeom prst="rect">
                <a:avLst/>
              </a:prstGeom>
              <a:blipFill rotWithShape="1">
                <a:blip r:embed="rId1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724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-1116632" y="262389"/>
            <a:ext cx="6048672" cy="769958"/>
            <a:chOff x="-1116632" y="262389"/>
            <a:chExt cx="6048672" cy="769958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-1116632" y="262389"/>
              <a:ext cx="481029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1371600" marR="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2.   Test for consistency and solve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4572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83399805"/>
                </p:ext>
              </p:extLst>
            </p:nvPr>
          </p:nvGraphicFramePr>
          <p:xfrm>
            <a:off x="3745607" y="332656"/>
            <a:ext cx="1186433" cy="699691"/>
          </p:xfrm>
          <a:graphic>
            <a:graphicData uri="http://schemas.openxmlformats.org/presentationml/2006/ole">
              <p:oleObj spid="_x0000_s12360" name="Equation" r:id="rId4" imgW="1117600" imgH="660400" progId="Equation.3">
                <p:embed/>
              </p:oleObj>
            </a:graphicData>
          </a:graphic>
        </p:graphicFrame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28800" y="111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496" y="1052736"/>
            <a:ext cx="13612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95375" y="304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2056694"/>
              </p:ext>
            </p:extLst>
          </p:nvPr>
        </p:nvGraphicFramePr>
        <p:xfrm>
          <a:off x="716131" y="1571625"/>
          <a:ext cx="3251200" cy="711200"/>
        </p:xfrm>
        <a:graphic>
          <a:graphicData uri="http://schemas.openxmlformats.org/presentationml/2006/ole">
            <p:oleObj spid="_x0000_s12361" name="Equation" r:id="rId5" imgW="3251160" imgH="7110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580835"/>
              </p:ext>
            </p:extLst>
          </p:nvPr>
        </p:nvGraphicFramePr>
        <p:xfrm>
          <a:off x="539552" y="2420888"/>
          <a:ext cx="2260600" cy="228600"/>
        </p:xfrm>
        <a:graphic>
          <a:graphicData uri="http://schemas.openxmlformats.org/presentationml/2006/ole">
            <p:oleObj spid="_x0000_s12362" name="Equation" r:id="rId6" imgW="226044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9287491"/>
              </p:ext>
            </p:extLst>
          </p:nvPr>
        </p:nvGraphicFramePr>
        <p:xfrm>
          <a:off x="694071" y="2794000"/>
          <a:ext cx="2019300" cy="711200"/>
        </p:xfrm>
        <a:graphic>
          <a:graphicData uri="http://schemas.openxmlformats.org/presentationml/2006/ole">
            <p:oleObj spid="_x0000_s12363" name="Equation" r:id="rId7" imgW="2019240" imgH="7110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1252757"/>
              </p:ext>
            </p:extLst>
          </p:nvPr>
        </p:nvGraphicFramePr>
        <p:xfrm>
          <a:off x="724515" y="3573016"/>
          <a:ext cx="914400" cy="228600"/>
        </p:xfrm>
        <a:graphic>
          <a:graphicData uri="http://schemas.openxmlformats.org/presentationml/2006/ole">
            <p:oleObj spid="_x0000_s12364" name="Equation" r:id="rId8" imgW="914400" imgH="2286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1199615"/>
              </p:ext>
            </p:extLst>
          </p:nvPr>
        </p:nvGraphicFramePr>
        <p:xfrm>
          <a:off x="716131" y="3861048"/>
          <a:ext cx="2019300" cy="711200"/>
        </p:xfrm>
        <a:graphic>
          <a:graphicData uri="http://schemas.openxmlformats.org/presentationml/2006/ole">
            <p:oleObj spid="_x0000_s12365" name="Equation" r:id="rId9" imgW="2019240" imgH="7110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35496" y="4653136"/>
                <a:ext cx="4896544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</m:e>
                    </m:d>
                    <m:r>
                      <a:rPr lang="en-US" i="1"/>
                      <m:t>=2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  <m:r>
                          <a:rPr lang="en-US" i="1"/>
                          <m:t> :</m:t>
                        </m:r>
                        <m:r>
                          <a:rPr lang="en-US" i="1"/>
                          <m:t>𝐵</m:t>
                        </m:r>
                      </m:e>
                    </m:d>
                    <m:r>
                      <a:rPr lang="en-US" i="1"/>
                      <m:t>=2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that is,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2.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Also, the number of independent variables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3.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  <m:r>
                          <a:rPr lang="en-US" i="1"/>
                          <m:t> :</m:t>
                        </m:r>
                        <m:r>
                          <a:rPr lang="en-US" i="1"/>
                          <m:t>𝐵</m:t>
                        </m:r>
                      </m:e>
                    </m:d>
                    <m:r>
                      <a:rPr lang="en-US" i="1"/>
                      <m:t>=2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&lt; 3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r &lt; 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the given system of equations is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consistent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will have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infinite solution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896544" cy="2169825"/>
              </a:xfrm>
              <a:prstGeom prst="rect">
                <a:avLst/>
              </a:prstGeom>
              <a:blipFill rotWithShape="1">
                <a:blip r:embed="rId10"/>
                <a:stretch>
                  <a:fillRect l="-1121" r="-2117" b="-1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302224" y="15716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Here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n - 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= 1 and hence one of the variables can take arbitrary values.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We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now have,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0199401"/>
              </p:ext>
            </p:extLst>
          </p:nvPr>
        </p:nvGraphicFramePr>
        <p:xfrm>
          <a:off x="6035434" y="2132856"/>
          <a:ext cx="1992950" cy="864865"/>
        </p:xfrm>
        <a:graphic>
          <a:graphicData uri="http://schemas.openxmlformats.org/presentationml/2006/ole">
            <p:oleObj spid="_x0000_s12366" name="Equation" r:id="rId11" imgW="1511300" imgH="6604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5076056" y="3068960"/>
                <a:ext cx="4572000" cy="33861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16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 = k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be arbitrary,</a:t>
                </a:r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Therefore, from (2), </a:t>
                </a:r>
                <a:endPara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−3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𝑦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−5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𝑘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=−21</m:t>
                    </m:r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or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𝑦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−21−5</m:t>
                        </m:r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𝑘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3</m:t>
                        </m:r>
                      </m:den>
                    </m:f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=7−</m:t>
                    </m:r>
                    <m:f>
                      <m:fPr>
                        <m:ctrlPr>
                          <a:rPr lang="en-I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5</m:t>
                        </m:r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𝑘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3</m:t>
                        </m:r>
                      </m:den>
                    </m:f>
                  </m:oMath>
                </a14:m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Substitute this value in (1), we get</a:t>
                </a:r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6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x = k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/3.</a:t>
                </a:r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Thus </a:t>
                </a:r>
                <a:endPara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𝑥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𝑘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3</m:t>
                        </m:r>
                      </m:den>
                    </m:f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, 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𝑦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=7−</m:t>
                    </m:r>
                    <m:f>
                      <m:fPr>
                        <m:ctrlPr>
                          <a:rPr lang="en-I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5</m:t>
                        </m:r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𝑘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3</m:t>
                        </m:r>
                      </m:den>
                    </m:f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, 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𝑧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</m:t>
                    </m:r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represents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infinite solutions, since </a:t>
                </a:r>
                <a:r>
                  <a:rPr lang="en-US" sz="16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is arbitrary.</a:t>
                </a:r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068960"/>
                <a:ext cx="4572000" cy="3386183"/>
              </a:xfrm>
              <a:prstGeom prst="rect">
                <a:avLst/>
              </a:prstGeom>
              <a:blipFill rotWithShape="1">
                <a:blip r:embed="rId1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294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-1116687" y="35332"/>
            <a:ext cx="4752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 Test for consistency and solve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6497439"/>
              </p:ext>
            </p:extLst>
          </p:nvPr>
        </p:nvGraphicFramePr>
        <p:xfrm>
          <a:off x="3707959" y="112727"/>
          <a:ext cx="1349727" cy="795993"/>
        </p:xfrm>
        <a:graphic>
          <a:graphicData uri="http://schemas.openxmlformats.org/presentationml/2006/ole">
            <p:oleObj spid="_x0000_s3164" name="Equation" r:id="rId4" imgW="1117600" imgH="660400" progId="Equation.3">
              <p:embed/>
            </p:oleObj>
          </a:graphicData>
        </a:graphic>
      </p:graphicFrame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828800" y="111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12540" y="916941"/>
            <a:ext cx="12634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1095375" y="304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332220"/>
              </p:ext>
            </p:extLst>
          </p:nvPr>
        </p:nvGraphicFramePr>
        <p:xfrm>
          <a:off x="1176908" y="1277640"/>
          <a:ext cx="3467100" cy="711200"/>
        </p:xfrm>
        <a:graphic>
          <a:graphicData uri="http://schemas.openxmlformats.org/presentationml/2006/ole">
            <p:oleObj spid="_x0000_s3165" name="Equation" r:id="rId5" imgW="3466800" imgH="7110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996188"/>
              </p:ext>
            </p:extLst>
          </p:nvPr>
        </p:nvGraphicFramePr>
        <p:xfrm>
          <a:off x="1403648" y="2204864"/>
          <a:ext cx="2260600" cy="228600"/>
        </p:xfrm>
        <a:graphic>
          <a:graphicData uri="http://schemas.openxmlformats.org/presentationml/2006/ole">
            <p:oleObj spid="_x0000_s3166" name="Equation" r:id="rId6" imgW="2260440" imgH="2286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3250670"/>
              </p:ext>
            </p:extLst>
          </p:nvPr>
        </p:nvGraphicFramePr>
        <p:xfrm>
          <a:off x="1116304" y="2565400"/>
          <a:ext cx="2159000" cy="711200"/>
        </p:xfrm>
        <a:graphic>
          <a:graphicData uri="http://schemas.openxmlformats.org/presentationml/2006/ole">
            <p:oleObj spid="_x0000_s3167" name="Equation" r:id="rId7" imgW="2158920" imgH="7110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3477386"/>
              </p:ext>
            </p:extLst>
          </p:nvPr>
        </p:nvGraphicFramePr>
        <p:xfrm>
          <a:off x="1095375" y="3505200"/>
          <a:ext cx="863600" cy="228600"/>
        </p:xfrm>
        <a:graphic>
          <a:graphicData uri="http://schemas.openxmlformats.org/presentationml/2006/ole">
            <p:oleObj spid="_x0000_s3168" name="Equation" r:id="rId8" imgW="863280" imgH="22860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7508340"/>
              </p:ext>
            </p:extLst>
          </p:nvPr>
        </p:nvGraphicFramePr>
        <p:xfrm>
          <a:off x="1110655" y="3861048"/>
          <a:ext cx="2159000" cy="711200"/>
        </p:xfrm>
        <a:graphic>
          <a:graphicData uri="http://schemas.openxmlformats.org/presentationml/2006/ole">
            <p:oleObj spid="_x0000_s3169" name="Equation" r:id="rId9" imgW="2158920" imgH="7110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1315022" y="4843026"/>
                <a:ext cx="633670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</m:e>
                    </m:d>
                    <m:r>
                      <a:rPr lang="en-US" i="1"/>
                      <m:t>=2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  <m:r>
                          <a:rPr lang="en-US" i="1"/>
                          <m:t> :</m:t>
                        </m:r>
                        <m:r>
                          <a:rPr lang="en-US" i="1"/>
                          <m:t>𝐵</m:t>
                        </m:r>
                      </m:e>
                    </m:d>
                    <m:r>
                      <a:rPr lang="en-US" i="1"/>
                      <m:t>=3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Also, the number of independent variables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3.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</m:e>
                    </m:d>
                    <m:r>
                      <a:rPr lang="en-US" i="1"/>
                      <m:t>≠</m:t>
                    </m:r>
                    <m:r>
                      <a:rPr lang="en-US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  <m:r>
                          <a:rPr lang="en-US" i="1"/>
                          <m:t> :</m:t>
                        </m:r>
                        <m:r>
                          <a:rPr lang="en-US" i="1"/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, the given system of equations is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inconsistent.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22" y="4843026"/>
                <a:ext cx="6336704" cy="1754326"/>
              </a:xfrm>
              <a:prstGeom prst="rect">
                <a:avLst/>
              </a:prstGeom>
              <a:blipFill rotWithShape="1">
                <a:blip r:embed="rId10"/>
                <a:stretch>
                  <a:fillRect l="-866" r="-1636" b="-1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151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29"/>
          <p:cNvSpPr>
            <a:spLocks noChangeArrowheads="1"/>
          </p:cNvSpPr>
          <p:nvPr/>
        </p:nvSpPr>
        <p:spPr bwMode="auto">
          <a:xfrm>
            <a:off x="-252536" y="44624"/>
            <a:ext cx="38869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  Test for consistency and solve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0095253"/>
              </p:ext>
            </p:extLst>
          </p:nvPr>
        </p:nvGraphicFramePr>
        <p:xfrm>
          <a:off x="3707904" y="141387"/>
          <a:ext cx="1304925" cy="695325"/>
        </p:xfrm>
        <a:graphic>
          <a:graphicData uri="http://schemas.openxmlformats.org/presentationml/2006/ole">
            <p:oleObj spid="_x0000_s4379" name="Equation" r:id="rId4" imgW="1308100" imgH="685800" progId="Equation.3">
              <p:embed/>
            </p:oleObj>
          </a:graphicData>
        </a:graphic>
      </p:graphicFrame>
      <p:sp>
        <p:nvSpPr>
          <p:cNvPr id="8" name="Rectangle 231"/>
          <p:cNvSpPr>
            <a:spLocks noChangeArrowheads="1"/>
          </p:cNvSpPr>
          <p:nvPr/>
        </p:nvSpPr>
        <p:spPr bwMode="auto">
          <a:xfrm>
            <a:off x="12540" y="968043"/>
            <a:ext cx="984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6262095"/>
              </p:ext>
            </p:extLst>
          </p:nvPr>
        </p:nvGraphicFramePr>
        <p:xfrm>
          <a:off x="683568" y="1306597"/>
          <a:ext cx="3263900" cy="711200"/>
        </p:xfrm>
        <a:graphic>
          <a:graphicData uri="http://schemas.openxmlformats.org/presentationml/2006/ole">
            <p:oleObj spid="_x0000_s4380" name="Equation" r:id="rId5" imgW="3263760" imgH="711000" progId="Equation.3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6872750"/>
              </p:ext>
            </p:extLst>
          </p:nvPr>
        </p:nvGraphicFramePr>
        <p:xfrm>
          <a:off x="755576" y="2204864"/>
          <a:ext cx="2400300" cy="228600"/>
        </p:xfrm>
        <a:graphic>
          <a:graphicData uri="http://schemas.openxmlformats.org/presentationml/2006/ole">
            <p:oleObj spid="_x0000_s4381" name="Equation" r:id="rId6" imgW="2400120" imgH="228600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4872904"/>
              </p:ext>
            </p:extLst>
          </p:nvPr>
        </p:nvGraphicFramePr>
        <p:xfrm>
          <a:off x="776545" y="2492896"/>
          <a:ext cx="1828800" cy="711200"/>
        </p:xfrm>
        <a:graphic>
          <a:graphicData uri="http://schemas.openxmlformats.org/presentationml/2006/ole">
            <p:oleObj spid="_x0000_s4382" name="Equation" r:id="rId7" imgW="1828800" imgH="711000" progId="Equation.3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5445329"/>
              </p:ext>
            </p:extLst>
          </p:nvPr>
        </p:nvGraphicFramePr>
        <p:xfrm>
          <a:off x="827584" y="3356992"/>
          <a:ext cx="1143000" cy="228600"/>
        </p:xfrm>
        <a:graphic>
          <a:graphicData uri="http://schemas.openxmlformats.org/presentationml/2006/ole">
            <p:oleObj spid="_x0000_s4383" name="Equation" r:id="rId8" imgW="1143000" imgH="22860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4500629"/>
              </p:ext>
            </p:extLst>
          </p:nvPr>
        </p:nvGraphicFramePr>
        <p:xfrm>
          <a:off x="539552" y="3645024"/>
          <a:ext cx="2247900" cy="711200"/>
        </p:xfrm>
        <a:graphic>
          <a:graphicData uri="http://schemas.openxmlformats.org/presentationml/2006/ole">
            <p:oleObj spid="_x0000_s4384" name="Equation" r:id="rId9" imgW="2247840" imgH="7110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72008" y="4846619"/>
                <a:ext cx="4572000" cy="18947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sz="16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600" i="1"/>
                        </m:ctrlPr>
                      </m:dPr>
                      <m:e>
                        <m:r>
                          <a:rPr lang="en-US" sz="1600" i="1"/>
                          <m:t>𝐴</m:t>
                        </m:r>
                      </m:e>
                    </m:d>
                    <m:r>
                      <a:rPr lang="en-US" sz="1600" i="1"/>
                      <m:t>=3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600" i="1"/>
                        </m:ctrlPr>
                      </m:dPr>
                      <m:e>
                        <m:r>
                          <a:rPr lang="en-US" sz="1600" i="1"/>
                          <m:t>𝐴</m:t>
                        </m:r>
                        <m:r>
                          <a:rPr lang="en-US" sz="1600" i="1"/>
                          <m:t> :</m:t>
                        </m:r>
                        <m:r>
                          <a:rPr lang="en-US" sz="1600" i="1"/>
                          <m:t>𝐵</m:t>
                        </m:r>
                      </m:e>
                    </m:d>
                    <m:r>
                      <a:rPr lang="en-US" sz="1600" i="1"/>
                      <m:t>=3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that is,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3.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Also, the number of independent variables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 3.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6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600" i="1"/>
                        </m:ctrlPr>
                      </m:dPr>
                      <m:e>
                        <m:r>
                          <a:rPr lang="en-US" sz="1600" i="1"/>
                          <m:t>𝐴</m:t>
                        </m:r>
                      </m:e>
                    </m:d>
                    <m:r>
                      <a:rPr lang="en-US" sz="1600" i="1"/>
                      <m:t>=</m:t>
                    </m:r>
                    <m:r>
                      <a:rPr lang="en-US" sz="1600" i="1"/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IN" sz="1600" i="1"/>
                        </m:ctrlPr>
                      </m:dPr>
                      <m:e>
                        <m:r>
                          <a:rPr lang="en-US" sz="1600" i="1"/>
                          <m:t>𝐴</m:t>
                        </m:r>
                        <m:r>
                          <a:rPr lang="en-US" sz="1600" i="1"/>
                          <m:t> :</m:t>
                        </m:r>
                        <m:r>
                          <a:rPr lang="en-US" sz="1600" i="1"/>
                          <m:t>𝐵</m:t>
                        </m:r>
                      </m:e>
                    </m:d>
                    <m:r>
                      <a:rPr lang="en-US" sz="1600" i="1"/>
                      <m:t>=3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r = n = 3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the given system of equations is 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consistent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will have 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unique solution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4846619"/>
                <a:ext cx="4572000" cy="1894749"/>
              </a:xfrm>
              <a:prstGeom prst="rect">
                <a:avLst/>
              </a:prstGeom>
              <a:blipFill rotWithShape="1">
                <a:blip r:embed="rId10"/>
                <a:stretch>
                  <a:fillRect l="-800" r="-1867" b="-3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302224" y="130659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Let us now convert the prevailing form of [A : B] into a set of equations as follows,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1160456"/>
              </p:ext>
            </p:extLst>
          </p:nvPr>
        </p:nvGraphicFramePr>
        <p:xfrm>
          <a:off x="5809828" y="2167537"/>
          <a:ext cx="1714500" cy="695325"/>
        </p:xfrm>
        <a:graphic>
          <a:graphicData uri="http://schemas.openxmlformats.org/presentationml/2006/ole">
            <p:oleObj spid="_x0000_s4385" name="Equation" r:id="rId11" imgW="1714500" imgH="6858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4644008" y="2924944"/>
                <a:ext cx="4572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From (3),     </a:t>
                </a:r>
                <a:r>
                  <a:rPr lang="en-US" sz="1600" i="1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1600" i="1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6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1, </a:t>
                </a:r>
                <a:endPara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Substitute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this value in (2), we get</a:t>
                </a:r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600" i="1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1600" i="1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6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endPara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Finally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substituting these values in (1), we get </a:t>
                </a:r>
                <a:endPara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600" i="1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 3.</a:t>
                </a:r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=3,  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=2,  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is the unique solution.</a:t>
                </a:r>
                <a:endPara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924944"/>
                <a:ext cx="4572000" cy="2308324"/>
              </a:xfrm>
              <a:prstGeom prst="rect">
                <a:avLst/>
              </a:prstGeom>
              <a:blipFill rotWithShape="1">
                <a:blip r:embed="rId12"/>
                <a:stretch>
                  <a:fillRect l="-800" b="-7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661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2" grpId="0" animBg="1"/>
    </p:bldLst>
  </p:timing>
</p:sld>
</file>

<file path=ppt/theme/theme1.xml><?xml version="1.0" encoding="utf-8"?>
<a:theme xmlns:a="http://schemas.openxmlformats.org/drawingml/2006/main" name="Slipstrea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472</TotalTime>
  <Words>403</Words>
  <Application>Microsoft Office PowerPoint</Application>
  <PresentationFormat>On-screen Show (4:3)</PresentationFormat>
  <Paragraphs>83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Slipstream</vt:lpstr>
      <vt:lpstr>Equation</vt:lpstr>
      <vt:lpstr>Module 2: Matrices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Calculus</dc:title>
  <dc:creator>HP</dc:creator>
  <cp:lastModifiedBy>veeresh malagi</cp:lastModifiedBy>
  <cp:revision>41</cp:revision>
  <dcterms:created xsi:type="dcterms:W3CDTF">2020-11-03T04:53:16Z</dcterms:created>
  <dcterms:modified xsi:type="dcterms:W3CDTF">2020-11-11T05:59:23Z</dcterms:modified>
</cp:coreProperties>
</file>