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19"/>
  </p:notesMasterIdLst>
  <p:sldIdLst>
    <p:sldId id="258" r:id="rId2"/>
    <p:sldId id="257" r:id="rId3"/>
    <p:sldId id="267" r:id="rId4"/>
    <p:sldId id="259" r:id="rId5"/>
    <p:sldId id="272" r:id="rId6"/>
    <p:sldId id="273" r:id="rId7"/>
    <p:sldId id="260" r:id="rId8"/>
    <p:sldId id="261" r:id="rId9"/>
    <p:sldId id="262" r:id="rId10"/>
    <p:sldId id="277" r:id="rId11"/>
    <p:sldId id="278" r:id="rId12"/>
    <p:sldId id="279" r:id="rId13"/>
    <p:sldId id="281" r:id="rId14"/>
    <p:sldId id="275" r:id="rId15"/>
    <p:sldId id="283" r:id="rId16"/>
    <p:sldId id="284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757058E8-31EA-4E4C-BCB3-F1033F6698D7}">
          <p14:sldIdLst>
            <p14:sldId id="258"/>
            <p14:sldId id="257"/>
            <p14:sldId id="267"/>
            <p14:sldId id="259"/>
            <p14:sldId id="272"/>
            <p14:sldId id="273"/>
            <p14:sldId id="260"/>
            <p14:sldId id="261"/>
            <p14:sldId id="262"/>
            <p14:sldId id="277"/>
            <p14:sldId id="278"/>
            <p14:sldId id="279"/>
            <p14:sldId id="281"/>
            <p14:sldId id="275"/>
            <p14:sldId id="283"/>
            <p14:sldId id="284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561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6950D-6C9F-4F8B-8001-A3A89097870A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62521-4984-4D76-951B-9DF00ED678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1301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ECDC7-031D-4A28-87D0-6933FFA3BD5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7822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D57DF2-E059-4882-9DF0-90BE2C4040BD}" type="datetimeFigureOut">
              <a:rPr lang="en-IN" smtClean="0"/>
              <a:pPr/>
              <a:t>18-10-2020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B10EC8A-E1A0-4C94-82AC-694E679DFCB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image" Target="../media/image59.wmf"/><Relationship Id="rId3" Type="http://schemas.openxmlformats.org/officeDocument/2006/relationships/image" Target="../media/image51.emf"/><Relationship Id="rId7" Type="http://schemas.openxmlformats.org/officeDocument/2006/relationships/image" Target="../media/image53.emf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57.wmf"/><Relationship Id="rId5" Type="http://schemas.openxmlformats.org/officeDocument/2006/relationships/image" Target="../media/image52.emf"/><Relationship Id="rId15" Type="http://schemas.openxmlformats.org/officeDocument/2006/relationships/image" Target="../media/image61.png"/><Relationship Id="rId10" Type="http://schemas.openxmlformats.org/officeDocument/2006/relationships/image" Target="../media/image56.wmf"/><Relationship Id="rId4" Type="http://schemas.openxmlformats.org/officeDocument/2006/relationships/image" Target="../media/image2.png"/><Relationship Id="rId9" Type="http://schemas.openxmlformats.org/officeDocument/2006/relationships/image" Target="../media/image55.wmf"/><Relationship Id="rId1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2.png"/><Relationship Id="rId11" Type="http://schemas.openxmlformats.org/officeDocument/2006/relationships/oleObject" Target="../embeddings/oleObject6.bin"/><Relationship Id="rId5" Type="http://schemas.openxmlformats.org/officeDocument/2006/relationships/image" Target="../media/image24.png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71.png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5.emf"/><Relationship Id="rId7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image" Target="../media/image15.png"/><Relationship Id="rId9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wmf"/><Relationship Id="rId5" Type="http://schemas.openxmlformats.org/officeDocument/2006/relationships/image" Target="../media/image23.png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800" y="260648"/>
            <a:ext cx="4357718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8"/>
          <p:cNvSpPr txBox="1"/>
          <p:nvPr/>
        </p:nvSpPr>
        <p:spPr>
          <a:xfrm>
            <a:off x="466875" y="980728"/>
            <a:ext cx="82102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Department of Mathematics</a:t>
            </a:r>
            <a: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/>
            </a:r>
            <a:br>
              <a:rPr lang="en-US" altLang="en-US" sz="2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</a:b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Jain Global campus,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Jakkasandra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Post,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Kanakapura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Taluk, </a:t>
            </a:r>
            <a:r>
              <a:rPr lang="en-US" altLang="en-US" sz="1400" dirty="0" err="1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Ramanagara</a:t>
            </a:r>
            <a:r>
              <a:rPr lang="en-US" altLang="en-US" sz="1400" dirty="0">
                <a:solidFill>
                  <a:srgbClr val="7030A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District -562112</a:t>
            </a:r>
            <a:endParaRPr lang="en-US" sz="1200" noProof="1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87624" y="2348880"/>
            <a:ext cx="7528880" cy="136815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Algerian" pitchFamily="82" charset="0"/>
              </a:rPr>
              <a:t>Module 1:</a:t>
            </a:r>
            <a:br>
              <a:rPr lang="en-IN" dirty="0" smtClean="0">
                <a:latin typeface="Algerian" pitchFamily="82" charset="0"/>
              </a:rPr>
            </a:b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Mean Value Theorems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826246" y="4119463"/>
            <a:ext cx="8210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Prof. </a:t>
            </a:r>
            <a:r>
              <a:rPr lang="en-US" altLang="en-US" sz="2400" dirty="0" err="1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Ramesha</a:t>
            </a:r>
            <a:r>
              <a:rPr lang="en-US" altLang="en-US" sz="2400" dirty="0" smtClean="0">
                <a:solidFill>
                  <a:srgbClr val="0070C0"/>
                </a:solidFill>
                <a:latin typeface="Times New Roman" pitchFamily="18" charset="0"/>
                <a:ea typeface="ＭＳ Ｐゴシック" panose="020B0600070205080204" pitchFamily="34" charset="-128"/>
                <a:cs typeface="Times New Roman" pitchFamily="18" charset="0"/>
              </a:rPr>
              <a:t> M</a:t>
            </a:r>
          </a:p>
          <a:p>
            <a:pPr algn="ctr"/>
            <a:r>
              <a:rPr lang="en-US" sz="1500" noProof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Mathematics</a:t>
            </a:r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/>
            <a:r>
              <a:rPr lang="en-US" sz="15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FET, Jain(Deemed-to-be-University)</a:t>
            </a:r>
            <a:endParaRPr lang="en-US" sz="1500" noProof="1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500" noProof="1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33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043608" y="1628800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195736" y="2564904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564904"/>
                <a:ext cx="44916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891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178623" y="2996952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3" y="2996952"/>
                <a:ext cx="44916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891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99592" y="694437"/>
                <a:ext cx="806489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 startAt="3"/>
                </a:pP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Verify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Lagrange’s Mean Value Theorem for the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IN" sz="15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sz="15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15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sz="15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15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IN" sz="15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IN" sz="15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IN" sz="1500" b="0" i="1" smtClean="0">
                        <a:latin typeface="Cambria Math"/>
                        <a:cs typeface="Times New Roman" pitchFamily="18" charset="0"/>
                      </a:rPr>
                      <m:t>−1)(</m:t>
                    </m:r>
                    <m:r>
                      <a:rPr lang="en-IN" sz="15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IN" sz="1500" b="0" i="1" smtClean="0">
                        <a:latin typeface="Cambria Math"/>
                        <a:cs typeface="Times New Roman" pitchFamily="18" charset="0"/>
                      </a:rPr>
                      <m:t>−2)</m:t>
                    </m:r>
                  </m:oMath>
                </a14:m>
                <a:r>
                  <a:rPr lang="en-US" sz="15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</a:p>
              <a:p>
                <a:r>
                  <a:rPr lang="en-US" sz="15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             in [0</a:t>
                </a:r>
                <a:r>
                  <a:rPr lang="en-US" b="1" i="1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1/2]</a:t>
                </a:r>
                <a:endParaRPr lang="en-IN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694437"/>
                <a:ext cx="8064896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29" t="-4717" r="-68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2267744" y="2204864"/>
                <a:ext cx="29996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continuous 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in [1, 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1/2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].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204864"/>
                <a:ext cx="299966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07" t="-8333" r="-3252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2555776" y="2492896"/>
                <a:ext cx="4783169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−6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+2</m:t>
                    </m:r>
                  </m:oMath>
                </a14:m>
                <a:r>
                  <a:rPr lang="en-IN" dirty="0" smtClean="0"/>
                  <a:t/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is defined,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1/2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differentiable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1/2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492896"/>
                <a:ext cx="4783169" cy="1200329"/>
              </a:xfrm>
              <a:prstGeom prst="rect">
                <a:avLst/>
              </a:prstGeom>
              <a:blipFill rotWithShape="1">
                <a:blip r:embed="rId7"/>
                <a:stretch>
                  <a:fillRect l="-1019" r="-1401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547664" y="3635732"/>
            <a:ext cx="626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conditions of Lagrange’s Mean Value Theorem are satisfied,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35696" y="4067780"/>
            <a:ext cx="5844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therefore there exist 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 ‘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c’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that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77634" y="6215110"/>
            <a:ext cx="7308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Hence Lagrange’s Mean Value Theorem is verified.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09703" y="4509120"/>
                <a:ext cx="7696619" cy="15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(0)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−0</m:t>
                        </m:r>
                      </m:den>
                    </m:f>
                  </m:oMath>
                </a14:m>
                <a:r>
                  <a:rPr lang="en-US" dirty="0" smtClean="0"/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en-US" dirty="0" smtClean="0"/>
                  <a:t/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−6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+2</m:t>
                    </m:r>
                    <m:r>
                      <a:rPr lang="en-US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dirty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b="0" dirty="0" smtClean="0"/>
                  <a:t/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                12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</a:rPr>
                      <m:t>24</m:t>
                    </m:r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5=0 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𝑐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≈0.24 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𝑎𝑛𝑑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 1.76                                    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𝐻𝑒𝑟𝑒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 0.24∈(0, 1/2)                             </m:t>
                      </m:r>
                    </m:oMath>
                  </m:oMathPara>
                </a14:m>
                <a:endParaRPr lang="en-IN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03" y="4509120"/>
                <a:ext cx="7696619" cy="1558055"/>
              </a:xfrm>
              <a:prstGeom prst="rect">
                <a:avLst/>
              </a:prstGeom>
              <a:blipFill rotWithShape="1">
                <a:blip r:embed="rId8"/>
                <a:stretch>
                  <a:fillRect l="-633" b="-5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81093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899592" y="548680"/>
                <a:ext cx="8244408" cy="397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4.   Verify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Lagrange’s Mean Value Theorem for the function </a:t>
                </a:r>
                <a14:m>
                  <m:oMath xmlns:m="http://schemas.openxmlformats.org/officeDocument/2006/math">
                    <m:r>
                      <a:rPr lang="en-IN" sz="15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sz="15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15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sz="1500" i="1">
                        <a:latin typeface="Cambria Math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sz="1500" b="1" dirty="0" smtClean="0"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1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1500" b="1" i="1" dirty="0" smtClean="0">
                            <a:latin typeface="Cambria Math"/>
                            <a:cs typeface="Times New Roman" pitchFamily="18" charset="0"/>
                          </a:rPr>
                          <m:t>𝒄𝒐𝒔</m:t>
                        </m:r>
                      </m:e>
                      <m:sup>
                        <m:r>
                          <a:rPr lang="en-IN" sz="1500" b="1" i="1" dirty="0" smtClean="0"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p>
                    </m:sSup>
                    <m:r>
                      <a:rPr lang="en-IN" sz="1500" i="1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US" sz="1500" b="1" dirty="0" smtClean="0">
                    <a:latin typeface="Times New Roman" pitchFamily="18" charset="0"/>
                    <a:cs typeface="Times New Roman" pitchFamily="18" charset="0"/>
                  </a:rPr>
                  <a:t>   in [0,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b="1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1500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𝝅</m:t>
                        </m:r>
                      </m:num>
                      <m:den>
                        <m:r>
                          <a:rPr lang="en-IN" sz="1500" b="1" i="1" smtClean="0"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500" b="1" dirty="0" smtClean="0">
                    <a:latin typeface="Times New Roman" pitchFamily="18" charset="0"/>
                    <a:cs typeface="Times New Roman" pitchFamily="18" charset="0"/>
                  </a:rPr>
                  <a:t>]</a:t>
                </a:r>
                <a:endParaRPr lang="en-IN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48680"/>
                <a:ext cx="8244408" cy="397994"/>
              </a:xfrm>
              <a:prstGeom prst="rect">
                <a:avLst/>
              </a:prstGeom>
              <a:blipFill rotWithShape="1">
                <a:blip r:embed="rId2"/>
                <a:stretch>
                  <a:fillRect l="-666" t="-9231"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484773" y="1628800"/>
                <a:ext cx="2881045" cy="459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continuous 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in [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0,</m:t>
                    </m:r>
                    <m:r>
                      <a:rPr lang="en-IN" b="1" i="1">
                        <a:latin typeface="Cambria Math"/>
                        <a:ea typeface="Cambria Math"/>
                        <a:cs typeface="Times New Roman" pitchFamily="18" charset="0"/>
                      </a:rPr>
                      <m:t>  </m:t>
                    </m:r>
                    <m:f>
                      <m:fPr>
                        <m:ctrlPr>
                          <a:rPr lang="en-US" b="1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𝝅</m:t>
                        </m:r>
                      </m:num>
                      <m:den>
                        <m:r>
                          <a:rPr lang="en-IN" b="1" i="1"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].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773" y="1628800"/>
                <a:ext cx="2881045" cy="459100"/>
              </a:xfrm>
              <a:prstGeom prst="rect">
                <a:avLst/>
              </a:prstGeom>
              <a:blipFill rotWithShape="1">
                <a:blip r:embed="rId3"/>
                <a:stretch>
                  <a:fillRect l="-636" r="-2966" b="-65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555776" y="1916832"/>
                <a:ext cx="5673733" cy="1613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=−2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𝑐𝑜𝑠𝑥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𝑠𝑖𝑛𝑥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=−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𝑠𝑖𝑛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is defined,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0,</m:t>
                        </m:r>
                        <m:r>
                          <a:rPr lang="en-IN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en-US" b="1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IN" b="1" i="1"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differentiable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0,</m:t>
                        </m:r>
                        <m:r>
                          <a:rPr lang="en-IN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en-US" b="1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IN" b="1" i="1">
                                <a:latin typeface="Cambria Math"/>
                                <a:cs typeface="Times New Roman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916832"/>
                <a:ext cx="5673733" cy="1613006"/>
              </a:xfrm>
              <a:prstGeom prst="rect">
                <a:avLst/>
              </a:prstGeom>
              <a:blipFill rotWithShape="1">
                <a:blip r:embed="rId4"/>
                <a:stretch>
                  <a:fillRect l="-859" r="-1074" b="-49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195736" y="2132856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132856"/>
                <a:ext cx="44916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891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178623" y="278092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3" y="2780928"/>
                <a:ext cx="44916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689912" y="3284984"/>
            <a:ext cx="626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conditions of Lagrange’s Mean Value Theorem are satisfied,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835696" y="3789040"/>
                <a:ext cx="5844634" cy="1634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therefore there exist one point ‘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c’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such that</a:t>
                </a:r>
              </a:p>
              <a:p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𝑠𝑖𝑛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𝑐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0−1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/2</m:t>
                        </m:r>
                        <m:r>
                          <m:rPr>
                            <m:nor/>
                          </m:rPr>
                          <a:rPr lang="en-IN" b="0" i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IN" i="0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  or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𝑠𝑖𝑛</m:t>
                    </m:r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2</m:t>
                    </m:r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𝑐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b="0" i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m:rPr>
                            <m:nor/>
                          </m:rPr>
                          <a:rPr lang="en-IN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IN" dirty="0" smtClean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  <a:cs typeface="Times New Roman" pitchFamily="18" charset="0"/>
                      </a:rPr>
                      <m:t>⇒</m:t>
                    </m:r>
                  </m:oMath>
                </a14:m>
                <a:r>
                  <a:rPr lang="en-IN" dirty="0" smtClean="0"/>
                  <a:t/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/>
                      </a:rPr>
                      <m:t>2</m:t>
                    </m:r>
                    <m:r>
                      <a:rPr lang="en-IN" b="0" i="1" dirty="0" smtClean="0">
                        <a:latin typeface="Cambria Math"/>
                      </a:rPr>
                      <m:t>𝑐</m:t>
                    </m:r>
                    <m:r>
                      <a:rPr lang="en-IN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IN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</a:rPr>
                          <m:t>𝑠𝑖𝑛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IN" b="0" i="1" dirty="0" smtClean="0">
                        <a:latin typeface="Cambria Math"/>
                      </a:rPr>
                      <m:t>(2/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IN" dirty="0"/>
              </a:p>
              <a:p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89040"/>
                <a:ext cx="5844634" cy="1634743"/>
              </a:xfrm>
              <a:prstGeom prst="rect">
                <a:avLst/>
              </a:prstGeom>
              <a:blipFill rotWithShape="1">
                <a:blip r:embed="rId7"/>
                <a:stretch>
                  <a:fillRect l="-834" t="-1866" b="-52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655676" y="5723964"/>
            <a:ext cx="7308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Hence Lagrange’s Mean Value Theorem is verified.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3608" y="1196752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679694" y="5229200"/>
                <a:ext cx="5844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Therefore  </a:t>
                </a:r>
                <a:r>
                  <a:rPr lang="en-IN" i="1" dirty="0" smtClean="0">
                    <a:latin typeface="Times New Roman" pitchFamily="18" charset="0"/>
                    <a:cs typeface="Times New Roman" pitchFamily="18" charset="0"/>
                  </a:rPr>
                  <a:t>c 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= 0.345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n-I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 [0,</m:t>
                    </m:r>
                    <m:r>
                      <a:rPr lang="en-IN" i="1" dirty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b="0" i="1" dirty="0" smtClean="0">
                        <a:latin typeface="Cambria Math"/>
                        <a:ea typeface="Cambria Math"/>
                      </a:rPr>
                      <m:t>/2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]</m:t>
                    </m:r>
                  </m:oMath>
                </a14:m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694" y="5229200"/>
                <a:ext cx="584463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939" t="-833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4324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 animBg="1"/>
      <p:bldP spid="11" grpId="0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99592" y="548680"/>
                <a:ext cx="82444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.   Verify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Lagrange’s Mean Value Theorem for the function </a:t>
                </a:r>
                <a14:m>
                  <m:oMath xmlns:m="http://schemas.openxmlformats.org/officeDocument/2006/math">
                    <m:r>
                      <a:rPr lang="en-IN" sz="15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sz="15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15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sz="1500" i="1">
                        <a:latin typeface="Cambria Math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sz="1500" b="1" dirty="0" smtClean="0"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1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1500" b="1" i="1" dirty="0" smtClean="0">
                            <a:latin typeface="Cambria Math"/>
                            <a:cs typeface="Times New Roman" pitchFamily="18" charset="0"/>
                          </a:rPr>
                          <m:t>𝒕𝒂𝒏</m:t>
                        </m:r>
                      </m:e>
                      <m:sup>
                        <m:r>
                          <a:rPr lang="en-IN" sz="1500" b="1" i="1" dirty="0" smtClean="0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1500" b="1" i="1" dirty="0" smtClean="0"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p>
                    </m:sSup>
                    <m:r>
                      <a:rPr lang="en-IN" sz="1500" i="1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en-US" sz="1500" b="1" dirty="0" smtClean="0">
                    <a:latin typeface="Times New Roman" pitchFamily="18" charset="0"/>
                    <a:cs typeface="Times New Roman" pitchFamily="18" charset="0"/>
                  </a:rPr>
                  <a:t>   in [0, 1]</a:t>
                </a:r>
                <a:endParaRPr lang="en-IN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48680"/>
                <a:ext cx="824440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6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484773" y="1628800"/>
                <a:ext cx="28169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continuous 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in [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0,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1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].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773" y="1628800"/>
                <a:ext cx="281692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49" t="-8197" r="-303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43608" y="1196752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555776" y="1916832"/>
                <a:ext cx="430650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=1/(1+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dirty="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is defined,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0,</m:t>
                        </m:r>
                        <m:r>
                          <a:rPr lang="en-IN" b="1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differentiable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0,</m:t>
                        </m:r>
                        <m:r>
                          <a:rPr lang="en-IN" b="1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916832"/>
                <a:ext cx="4306500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132" r="-1697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195736" y="1988840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988840"/>
                <a:ext cx="44916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178623" y="242088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3" y="2420888"/>
                <a:ext cx="44916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689912" y="3068960"/>
            <a:ext cx="626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conditions of Lagrange’s Mean Value Theorem are satisfied,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835696" y="3789040"/>
                <a:ext cx="5844634" cy="2300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therefore there exist one point ‘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c’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such that</a:t>
                </a:r>
              </a:p>
              <a:p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/>
                                <a:cs typeface="Times New Roman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IN" sz="200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−0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      	   or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𝜋</m:t>
                    </m:r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 (1+</m:t>
                    </m:r>
                    <m:sSup>
                      <m:sSup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e>
                      <m:sup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Cambria Math"/>
                    <a:ea typeface="Cambria Math"/>
                    <a:cs typeface="Times New Roman" pitchFamily="18" charset="0"/>
                  </a:rPr>
                  <a:t> = 4</a:t>
                </a:r>
              </a:p>
              <a:p>
                <a:endParaRPr lang="en-IN" dirty="0" smtClean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  <a:cs typeface="Times New Roman" pitchFamily="18" charset="0"/>
                      </a:rPr>
                      <m:t>⇒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/>
                        <a:cs typeface="Times New Roman" pitchFamily="18" charset="0"/>
                      </a:rPr>
                      <m:t>𝑐</m:t>
                    </m:r>
                    <m:r>
                      <a:rPr lang="en-IN" b="0" i="1" dirty="0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b="0" i="1" dirty="0" smtClean="0">
                            <a:latin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dirty="0" smtClean="0">
                            <a:latin typeface="Cambria Math"/>
                            <a:cs typeface="Times New Roman" pitchFamily="18" charset="0"/>
                          </a:rPr>
                          <m:t>(4−</m:t>
                        </m:r>
                        <m:r>
                          <a:rPr lang="en-IN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  <m:r>
                          <a:rPr lang="en-IN" b="0" i="1" dirty="0" smtClean="0">
                            <a:latin typeface="Cambria Math"/>
                            <a:cs typeface="Times New Roman" pitchFamily="18" charset="0"/>
                          </a:rPr>
                          <m:t>)/</m:t>
                        </m:r>
                        <m:r>
                          <a:rPr lang="en-IN" b="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𝜋</m:t>
                        </m:r>
                      </m:e>
                    </m:rad>
                  </m:oMath>
                </a14:m>
                <a:endParaRPr lang="en-IN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  <a:cs typeface="Times New Roman" pitchFamily="18" charset="0"/>
                      </a:rPr>
                      <m:t>⇒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𝑐</m:t>
                    </m:r>
                    <m:r>
                      <a:rPr lang="en-I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≈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0.523 ∈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0, 1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89040"/>
                <a:ext cx="5844634" cy="2300566"/>
              </a:xfrm>
              <a:prstGeom prst="rect">
                <a:avLst/>
              </a:prstGeom>
              <a:blipFill rotWithShape="1">
                <a:blip r:embed="rId7"/>
                <a:stretch>
                  <a:fillRect l="-1043" t="-1326" b="-3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655676" y="6156012"/>
            <a:ext cx="7308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Hence Lagrange’s Mean Value Theorem is verified.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239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72765"/>
            <a:ext cx="10184192" cy="64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44272"/>
            <a:ext cx="9699409" cy="79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187624" y="1484784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10998734"/>
              </p:ext>
            </p:extLst>
          </p:nvPr>
        </p:nvGraphicFramePr>
        <p:xfrm>
          <a:off x="2233520" y="2276872"/>
          <a:ext cx="1531806" cy="648072"/>
        </p:xfrm>
        <a:graphic>
          <a:graphicData uri="http://schemas.openxmlformats.org/presentationml/2006/ole">
            <p:oleObj spid="_x0000_s13347" r:id="rId6" imgW="990600" imgH="419100" progId="Equation.DSMT4">
              <p:embed/>
            </p:oleObj>
          </a:graphicData>
        </a:graphic>
      </p:graphicFrame>
      <p:pic>
        <p:nvPicPr>
          <p:cNvPr id="1332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2"/>
            <a:ext cx="9988965" cy="53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5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272" y="3501008"/>
            <a:ext cx="9465784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75656" y="3934797"/>
            <a:ext cx="712879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Applying Lagrange's mean value theorem for this 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7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in [0, </a:t>
            </a:r>
            <a:r>
              <a:rPr lang="en-US" sz="17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], we have,</a:t>
            </a: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26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95" y="4437112"/>
            <a:ext cx="2314525" cy="2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234" y="4399315"/>
            <a:ext cx="912838" cy="32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1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941168"/>
            <a:ext cx="818377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1" name="Picture 1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5478249"/>
            <a:ext cx="1554062" cy="48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2" name="Picture 2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11" y="5445224"/>
            <a:ext cx="1422237" cy="53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04350" y="4365104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5185784" y="486916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nd hence</a:t>
            </a:r>
            <a:endParaRPr lang="en-IN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3203848" y="4906035"/>
                <a:ext cx="209736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500" b="0" i="1" dirty="0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sz="1500" b="0" i="1" dirty="0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sz="1500" b="0" i="1" dirty="0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1500" b="0" i="1" dirty="0" smtClean="0"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1500" b="0" i="1" dirty="0" smtClean="0">
                          <a:latin typeface="Cambria Math"/>
                          <a:cs typeface="Times New Roman" pitchFamily="18" charset="0"/>
                        </a:rPr>
                        <m:t>&gt;0</m:t>
                      </m:r>
                      <m:r>
                        <a:rPr lang="en-IN" sz="1500" b="0" i="1" dirty="0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IN" sz="1500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1500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sz="1500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sz="1500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1500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𝑐</m:t>
                          </m:r>
                        </m:e>
                      </m:d>
                      <m:r>
                        <a:rPr lang="en-IN" sz="1500" b="0" i="1" dirty="0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&gt;0</m:t>
                      </m:r>
                    </m:oMath>
                  </m:oMathPara>
                </a14:m>
                <a:endParaRPr lang="en-IN" sz="15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906035"/>
                <a:ext cx="2097369" cy="323165"/>
              </a:xfrm>
              <a:prstGeom prst="rect">
                <a:avLst/>
              </a:prstGeom>
              <a:blipFill rotWithShape="1">
                <a:blip r:embed="rId14"/>
                <a:stretch>
                  <a:fillRect t="-3774" r="-1744" b="-188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3906942" y="558924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187624" y="836712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6.</a:t>
            </a:r>
            <a:endParaRPr lang="en-IN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274935" y="4882951"/>
                <a:ext cx="1908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;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935" y="4882951"/>
                <a:ext cx="190827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447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3092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9" grpId="0"/>
      <p:bldP spid="26" grpId="0"/>
      <p:bldP spid="27" grpId="0" animBg="1"/>
      <p:bldP spid="28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043608" y="134076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692696"/>
            <a:ext cx="81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Prove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that                                               where             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using Lagrange’s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mean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theorem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5656" y="1763524"/>
            <a:ext cx="5452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                        ,   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is continuous  in 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dirty="0" smtClean="0"/>
              <a:t>and</a:t>
            </a:r>
            <a:endParaRPr lang="en-IN" i="1" dirty="0"/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286000" y="2204864"/>
                <a:ext cx="4572000" cy="8735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                                   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is differentiable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𝑎</m:t>
                        </m:r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𝑏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04864"/>
                <a:ext cx="4572000" cy="873572"/>
              </a:xfrm>
              <a:prstGeom prst="rect">
                <a:avLst/>
              </a:prstGeom>
              <a:blipFill rotWithShape="1">
                <a:blip r:embed="rId4"/>
                <a:stretch>
                  <a:fillRect l="-267" b="-10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818583" y="269962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583" y="2699628"/>
                <a:ext cx="44916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891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547664" y="3203684"/>
                <a:ext cx="62664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Applying  Lagrange’s mean value theorem ,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in [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a, b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]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203684"/>
                <a:ext cx="626646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75" t="-833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835696" y="3645024"/>
            <a:ext cx="5844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We know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173672"/>
              </p:ext>
            </p:extLst>
          </p:nvPr>
        </p:nvGraphicFramePr>
        <p:xfrm>
          <a:off x="2411760" y="548680"/>
          <a:ext cx="2535753" cy="500478"/>
        </p:xfrm>
        <a:graphic>
          <a:graphicData uri="http://schemas.openxmlformats.org/presentationml/2006/ole">
            <p:oleObj spid="_x0000_s11460" r:id="rId7" imgW="2171700" imgH="431800" progId="Equation.DSMT4">
              <p:embed/>
            </p:oleObj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02242090"/>
              </p:ext>
            </p:extLst>
          </p:nvPr>
        </p:nvGraphicFramePr>
        <p:xfrm>
          <a:off x="5708333" y="764704"/>
          <a:ext cx="1045971" cy="245352"/>
        </p:xfrm>
        <a:graphic>
          <a:graphicData uri="http://schemas.openxmlformats.org/presentationml/2006/ole">
            <p:oleObj spid="_x0000_s11461" r:id="rId8" imgW="774028" imgH="177646" progId="Equation.DSMT4">
              <p:embed/>
            </p:oleObj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43968545"/>
              </p:ext>
            </p:extLst>
          </p:nvPr>
        </p:nvGraphicFramePr>
        <p:xfrm>
          <a:off x="2255539" y="1772816"/>
          <a:ext cx="1380153" cy="360040"/>
        </p:xfrm>
        <a:graphic>
          <a:graphicData uri="http://schemas.openxmlformats.org/presentationml/2006/ole">
            <p:oleObj spid="_x0000_s11462" r:id="rId9" imgW="876300" imgH="228600" progId="Equation.DSMT4">
              <p:embed/>
            </p:oleObj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09128362"/>
              </p:ext>
            </p:extLst>
          </p:nvPr>
        </p:nvGraphicFramePr>
        <p:xfrm>
          <a:off x="2449463" y="2208286"/>
          <a:ext cx="1402458" cy="539407"/>
        </p:xfrm>
        <a:graphic>
          <a:graphicData uri="http://schemas.openxmlformats.org/presentationml/2006/ole">
            <p:oleObj spid="_x0000_s11463" r:id="rId10" imgW="1117600" imgH="431800" progId="Equation.DSMT4">
              <p:embed/>
            </p:oleObj>
          </a:graphicData>
        </a:graphic>
      </p:graphicFrame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26682090"/>
              </p:ext>
            </p:extLst>
          </p:nvPr>
        </p:nvGraphicFramePr>
        <p:xfrm>
          <a:off x="1992263" y="3645024"/>
          <a:ext cx="1732693" cy="504056"/>
        </p:xfrm>
        <a:graphic>
          <a:graphicData uri="http://schemas.openxmlformats.org/presentationml/2006/ole">
            <p:oleObj spid="_x0000_s11464" r:id="rId11" imgW="1574800" imgH="457200" progId="Equation.DSMT4">
              <p:embed/>
            </p:oleObj>
          </a:graphicData>
        </a:graphic>
      </p:graphicFrame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08055774"/>
              </p:ext>
            </p:extLst>
          </p:nvPr>
        </p:nvGraphicFramePr>
        <p:xfrm>
          <a:off x="1405731" y="4671941"/>
          <a:ext cx="1951787" cy="485251"/>
        </p:xfrm>
        <a:graphic>
          <a:graphicData uri="http://schemas.openxmlformats.org/presentationml/2006/ole">
            <p:oleObj spid="_x0000_s11465" r:id="rId12" imgW="1727200" imgH="431800" progId="Equation.DSMT4">
              <p:embed/>
            </p:oleObj>
          </a:graphicData>
        </a:graphic>
      </p:graphicFrame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7782263"/>
              </p:ext>
            </p:extLst>
          </p:nvPr>
        </p:nvGraphicFramePr>
        <p:xfrm>
          <a:off x="3469377" y="4653136"/>
          <a:ext cx="2614791" cy="504056"/>
        </p:xfrm>
        <a:graphic>
          <a:graphicData uri="http://schemas.openxmlformats.org/presentationml/2006/ole">
            <p:oleObj spid="_x0000_s11466" r:id="rId13" imgW="2374900" imgH="457200" progId="Equation.DSMT4">
              <p:embed/>
            </p:oleObj>
          </a:graphicData>
        </a:graphic>
      </p:graphicFrame>
      <p:sp>
        <p:nvSpPr>
          <p:cNvPr id="25" name="Rectangle 24"/>
          <p:cNvSpPr/>
          <p:nvPr/>
        </p:nvSpPr>
        <p:spPr>
          <a:xfrm>
            <a:off x="1475656" y="5229200"/>
            <a:ext cx="503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on multiplying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by (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which is positive, we have</a:t>
            </a:r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18025296"/>
              </p:ext>
            </p:extLst>
          </p:nvPr>
        </p:nvGraphicFramePr>
        <p:xfrm>
          <a:off x="1343819" y="4221088"/>
          <a:ext cx="1515242" cy="328042"/>
        </p:xfrm>
        <a:graphic>
          <a:graphicData uri="http://schemas.openxmlformats.org/presentationml/2006/ole">
            <p:oleObj spid="_x0000_s11467" r:id="rId14" imgW="926698" imgH="203112" progId="Equation.DSMT4">
              <p:embed/>
            </p:oleObj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32467765"/>
              </p:ext>
            </p:extLst>
          </p:nvPr>
        </p:nvGraphicFramePr>
        <p:xfrm>
          <a:off x="2965397" y="4221088"/>
          <a:ext cx="1966643" cy="325193"/>
        </p:xfrm>
        <a:graphic>
          <a:graphicData uri="http://schemas.openxmlformats.org/presentationml/2006/ole">
            <p:oleObj spid="_x0000_s11468" r:id="rId15" imgW="1206500" imgH="203200" progId="Equation.DSMT4">
              <p:embed/>
            </p:oleObj>
          </a:graphicData>
        </a:graphic>
      </p:graphicFrame>
      <p:pic>
        <p:nvPicPr>
          <p:cNvPr id="11291" name="Picture 2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707" y="4221088"/>
            <a:ext cx="2276597" cy="3064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457200" y="65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457200" y="857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33"/>
          <p:cNvSpPr>
            <a:spLocks noChangeArrowheads="1"/>
          </p:cNvSpPr>
          <p:nvPr/>
        </p:nvSpPr>
        <p:spPr bwMode="auto">
          <a:xfrm>
            <a:off x="457200" y="1057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264" name="Object 1126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99097086"/>
              </p:ext>
            </p:extLst>
          </p:nvPr>
        </p:nvGraphicFramePr>
        <p:xfrm>
          <a:off x="2232024" y="5877272"/>
          <a:ext cx="3287676" cy="648072"/>
        </p:xfrm>
        <a:graphic>
          <a:graphicData uri="http://schemas.openxmlformats.org/presentationml/2006/ole">
            <p:oleObj spid="_x0000_s11469" r:id="rId17" imgW="2171700" imgH="4318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97520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6" grpId="0" animBg="1"/>
      <p:bldP spid="9" grpId="0" animBg="1"/>
      <p:bldP spid="17" grpId="0" animBg="1"/>
      <p:bldP spid="18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64704"/>
            <a:ext cx="7848871" cy="574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043608" y="692696"/>
            <a:ext cx="3600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8.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9900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9" y="1052736"/>
            <a:ext cx="905460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1680" y="980728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ii.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6351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8458" y="2967335"/>
            <a:ext cx="4567084" cy="92333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IN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  <a:endParaRPr lang="en-IN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71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1700808"/>
            <a:ext cx="691276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Theorems</a:t>
            </a:r>
          </a:p>
          <a:p>
            <a:pPr lvl="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Lagrange's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Mean Value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theorem</a:t>
            </a:r>
          </a:p>
          <a:p>
            <a:pPr lvl="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Geometrical Interpretation</a:t>
            </a:r>
          </a:p>
          <a:p>
            <a:pPr lvl="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Problems</a:t>
            </a:r>
          </a:p>
          <a:p>
            <a:pPr lvl="0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6"/>
          <p:cNvSpPr txBox="1">
            <a:spLocks/>
          </p:cNvSpPr>
          <p:nvPr/>
        </p:nvSpPr>
        <p:spPr>
          <a:xfrm>
            <a:off x="1023584" y="609359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N" dirty="0" smtClean="0">
                <a:latin typeface="Algerian" pitchFamily="82" charset="0"/>
              </a:rPr>
              <a:t>CONTENTS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4" name="Picture 3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750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023584" y="2337551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4800" b="1" dirty="0">
                <a:effectLst/>
              </a:rPr>
              <a:t>Lagrange’s Mean Value Theorem</a:t>
            </a:r>
            <a:endParaRPr lang="en-IN" sz="4800" dirty="0"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18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 txBox="1">
            <a:spLocks/>
          </p:cNvSpPr>
          <p:nvPr/>
        </p:nvSpPr>
        <p:spPr>
          <a:xfrm>
            <a:off x="1023584" y="908720"/>
            <a:ext cx="7528880" cy="94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Lagrange’s Mean value Theorem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302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96" y="2276872"/>
            <a:ext cx="964130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48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8337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6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620688"/>
            <a:ext cx="10958308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97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80728"/>
            <a:ext cx="12025336" cy="53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99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3084" y="1196752"/>
            <a:ext cx="11435804" cy="110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00" name="Picture 3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881" y="2276872"/>
            <a:ext cx="10125481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02" name="Picture 3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39" y="3717032"/>
            <a:ext cx="11459541" cy="60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03" name="Picture 3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01" y="4005064"/>
            <a:ext cx="10857715" cy="1569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04" name="Picture 4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589240"/>
            <a:ext cx="13107918" cy="1061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1185396" y="260648"/>
            <a:ext cx="80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Proof: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23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99392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187624" y="441834"/>
                <a:ext cx="7724880" cy="7019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000" b="1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Notes:</a:t>
                </a:r>
              </a:p>
              <a:p>
                <a:pPr algn="just"/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 theorem can also be put in the following forms: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000" b="0" i="1" smtClean="0">
                          <a:latin typeface="Cambria Math"/>
                          <a:cs typeface="Times New Roman" pitchFamily="18" charset="0"/>
                        </a:rPr>
                        <m:t>−</m:t>
                      </m:r>
                      <m:r>
                        <a:rPr lang="en-IN" sz="2000" b="0" i="1" smtClean="0">
                          <a:latin typeface="Cambria Math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</m:d>
                      <m:r>
                        <a:rPr lang="en-IN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IN" sz="20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IN" sz="2000" dirty="0" smtClean="0"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</m:e>
                    </m:d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d>
                      <m:d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𝑏</m:t>
                        </m:r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                 ….(1)</a:t>
                </a:r>
              </a:p>
              <a:p>
                <a:pPr algn="ctr">
                  <a:lnSpc>
                    <a:spcPct val="150000"/>
                  </a:lnSpc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Further if the length of the interval [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] is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h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we have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b – a = h  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Or   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b = a + h.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Also if we set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𝜃</m:t>
                    </m:r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h</m:t>
                        </m:r>
                      </m:den>
                    </m:f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𝑐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𝑎</m:t>
                        </m:r>
                      </m:num>
                      <m:den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𝑏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we observe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𝜃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lies between 0 and 1. That is 0 &lt;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𝜃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&lt; 1.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𝑐</m:t>
                    </m:r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𝜃</m:t>
                    </m:r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h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  and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𝑏</m:t>
                    </m:r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𝑎</m:t>
                    </m:r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h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 theorem in the form (1) becomes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000" dirty="0"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h</m:t>
                        </m:r>
                      </m:e>
                    </m:d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</m:e>
                    </m:d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h</m:t>
                    </m:r>
                    <m:sSup>
                      <m:sSup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𝑎</m:t>
                        </m:r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𝜃</m:t>
                        </m:r>
                        <m:r>
                          <a:rPr lang="en-IN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41834"/>
                <a:ext cx="7724880" cy="7019614"/>
              </a:xfrm>
              <a:prstGeom prst="rect">
                <a:avLst/>
              </a:prstGeom>
              <a:blipFill rotWithShape="1">
                <a:blip r:embed="rId3"/>
                <a:stretch>
                  <a:fillRect l="-1894" t="-1128" b="-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13916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1023584" y="620688"/>
            <a:ext cx="7528880" cy="803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Geometrical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Interpretation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" name="Picture 30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3"/>
          <p:cNvSpPr/>
          <p:nvPr/>
        </p:nvSpPr>
        <p:spPr>
          <a:xfrm>
            <a:off x="1187624" y="5661248"/>
            <a:ext cx="7848872" cy="677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Conclusion: </a:t>
            </a:r>
            <a:r>
              <a:rPr lang="en-US" dirty="0">
                <a:solidFill>
                  <a:schemeClr val="tx1"/>
                </a:solidFill>
              </a:rPr>
              <a:t>Therefore there exits at least </a:t>
            </a:r>
            <a:r>
              <a:rPr lang="en-US" dirty="0" smtClean="0">
                <a:solidFill>
                  <a:schemeClr val="tx1"/>
                </a:solidFill>
              </a:rPr>
              <a:t>one point  ‘</a:t>
            </a:r>
            <a:r>
              <a:rPr lang="en-US" i="1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’ (</a:t>
            </a:r>
            <a:r>
              <a:rPr lang="en-US" dirty="0">
                <a:solidFill>
                  <a:schemeClr val="tx1"/>
                </a:solidFill>
              </a:rPr>
              <a:t>say) in between </a:t>
            </a:r>
            <a:r>
              <a:rPr lang="en-US" i="1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i="1" dirty="0" smtClean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 at </a:t>
            </a:r>
            <a:r>
              <a:rPr lang="en-US" dirty="0">
                <a:solidFill>
                  <a:schemeClr val="tx1"/>
                </a:solidFill>
              </a:rPr>
              <a:t>which the tangent at </a:t>
            </a: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en-US" i="1" dirty="0" smtClean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’ is </a:t>
            </a:r>
            <a:r>
              <a:rPr lang="en-US" dirty="0">
                <a:solidFill>
                  <a:schemeClr val="tx1"/>
                </a:solidFill>
              </a:rPr>
              <a:t>parallel to the chord </a:t>
            </a:r>
            <a:r>
              <a:rPr lang="en-US" i="1" dirty="0">
                <a:solidFill>
                  <a:schemeClr val="tx1"/>
                </a:solidFill>
              </a:rPr>
              <a:t>AB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9608" y="1484784"/>
            <a:ext cx="70768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no breaks or gaps in between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given curve and including at the end points, hence the given function is continuous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unique tangent can be drawn at each   and every point in the interval except 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points, the function is differentiable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87030"/>
            <a:ext cx="3456384" cy="2202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741" y="3501008"/>
            <a:ext cx="354617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6936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6"/>
          <p:cNvSpPr txBox="1">
            <a:spLocks/>
          </p:cNvSpPr>
          <p:nvPr/>
        </p:nvSpPr>
        <p:spPr>
          <a:xfrm>
            <a:off x="1023584" y="681367"/>
            <a:ext cx="7528880" cy="5873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400" b="1" dirty="0">
                <a:effectLst/>
              </a:rPr>
              <a:t>Problems on Lagrange's Mean Value theorem:</a:t>
            </a:r>
            <a:endParaRPr lang="en-IN" sz="24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3608" y="1916832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195736" y="2708920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708920"/>
                <a:ext cx="44916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178623" y="314096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23" y="3140968"/>
                <a:ext cx="44916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91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99592" y="1270501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 Verify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Lagrange’s Mean Value Theorem for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function                    in [1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1332941"/>
            <a:ext cx="1080121" cy="29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2267744" y="2204864"/>
                <a:ext cx="2807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continuous 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in [1, </a:t>
                </a:r>
                <a:r>
                  <a:rPr lang="en-IN" i="1" dirty="0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].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204864"/>
                <a:ext cx="280730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34" t="-8333" r="-3037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2555776" y="2492896"/>
                <a:ext cx="3364896" cy="1373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/>
                            <a:cs typeface="Times New Roman" pitchFamily="18" charset="0"/>
                          </a:rPr>
                          <m:t>𝑓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)= </m:t>
                    </m:r>
                    <m:f>
                      <m:fPr>
                        <m:ctrlPr>
                          <a:rPr lang="en-IN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dirty="0" smtClean="0"/>
                  <a:t/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is defined,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1,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differentiable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1,</m:t>
                        </m:r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𝑒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492896"/>
                <a:ext cx="3364896" cy="1373774"/>
              </a:xfrm>
              <a:prstGeom prst="rect">
                <a:avLst/>
              </a:prstGeom>
              <a:blipFill rotWithShape="1">
                <a:blip r:embed="rId7"/>
                <a:stretch>
                  <a:fillRect l="-1449" r="-2899" b="-6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547664" y="3635732"/>
            <a:ext cx="626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conditions of Lagrange’s Mean Value Theorem are satisfied,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35696" y="4067780"/>
            <a:ext cx="5844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therefore there exist 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 ‘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c’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that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26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4725144"/>
            <a:ext cx="2283470" cy="7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7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02" y="4725144"/>
            <a:ext cx="341673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655676" y="5807005"/>
            <a:ext cx="7308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Hence Lagrange’s Mean Value Theorem is verified.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292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PavanKumar\Downloads\SET-JU-Logo-for-NBA-and-ISO-Proc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0148" y="-27384"/>
            <a:ext cx="3000364" cy="71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043608" y="134076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58" y="836712"/>
            <a:ext cx="2288850" cy="27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1600" y="764704"/>
            <a:ext cx="81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Verify </a:t>
            </a: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Lagrange’s Mean Value Theorem for the 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         in [0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4]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5656" y="1763524"/>
            <a:ext cx="6122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is continuous function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 it is an algebraic function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[0, 4]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2348880"/>
            <a:ext cx="2088232" cy="31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286000" y="2204864"/>
                <a:ext cx="4572000" cy="8735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                           is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defined,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4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  <m:r>
                      <a:rPr lang="en-IN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is differentiable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 4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04864"/>
                <a:ext cx="4572000" cy="873572"/>
              </a:xfrm>
              <a:prstGeom prst="rect">
                <a:avLst/>
              </a:prstGeom>
              <a:blipFill rotWithShape="1">
                <a:blip r:embed="rId5"/>
                <a:stretch>
                  <a:fillRect l="-1067" b="-104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818583" y="2699628"/>
                <a:ext cx="4491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583" y="2699628"/>
                <a:ext cx="44916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8919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547664" y="3203684"/>
            <a:ext cx="626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conditions of Lagrange’s Mean Value Theorem are satisfied,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5696" y="3645024"/>
            <a:ext cx="5844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therefore there exist 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point ‘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c’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that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21088"/>
            <a:ext cx="214624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108" y="4221088"/>
            <a:ext cx="308814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869161"/>
            <a:ext cx="2103638" cy="34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057" y="5248645"/>
            <a:ext cx="1779071" cy="77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5" y="5938992"/>
            <a:ext cx="1044116" cy="29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779912" y="5805264"/>
                <a:ext cx="2354362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nd 0.85 both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d>
                      <m:dPr>
                        <m:ctrlP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0, 4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en-IN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805264"/>
                <a:ext cx="2354362" cy="507831"/>
              </a:xfrm>
              <a:prstGeom prst="rect">
                <a:avLst/>
              </a:prstGeom>
              <a:blipFill rotWithShape="1">
                <a:blip r:embed="rId12"/>
                <a:stretch>
                  <a:fillRect l="-2073" r="-1813"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19540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6" grpId="0" animBg="1"/>
      <p:bldP spid="9" grpId="0" animBg="1"/>
      <p:bldP spid="17" grpId="0"/>
      <p:bldP spid="18" grpId="0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1134</TotalTime>
  <Words>412</Words>
  <Application>Microsoft Office PowerPoint</Application>
  <PresentationFormat>On-screen Show (4:3)</PresentationFormat>
  <Paragraphs>91</Paragraphs>
  <Slides>17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Solstice</vt:lpstr>
      <vt:lpstr>MathType 7.0 Equation</vt:lpstr>
      <vt:lpstr>Module 1: Mean Value Theorems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maths</cp:lastModifiedBy>
  <cp:revision>73</cp:revision>
  <dcterms:created xsi:type="dcterms:W3CDTF">2020-10-03T13:49:00Z</dcterms:created>
  <dcterms:modified xsi:type="dcterms:W3CDTF">2020-10-18T18:07:29Z</dcterms:modified>
</cp:coreProperties>
</file>