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96" r:id="rId1"/>
  </p:sldMasterIdLst>
  <p:notesMasterIdLst>
    <p:notesMasterId r:id="rId13"/>
  </p:notesMasterIdLst>
  <p:sldIdLst>
    <p:sldId id="258" r:id="rId2"/>
    <p:sldId id="257" r:id="rId3"/>
    <p:sldId id="267" r:id="rId4"/>
    <p:sldId id="259" r:id="rId5"/>
    <p:sldId id="272" r:id="rId6"/>
    <p:sldId id="285" r:id="rId7"/>
    <p:sldId id="261" r:id="rId8"/>
    <p:sldId id="262" r:id="rId9"/>
    <p:sldId id="277" r:id="rId10"/>
    <p:sldId id="286" r:id="rId11"/>
    <p:sldId id="28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757058E8-31EA-4E4C-BCB3-F1033F6698D7}">
          <p14:sldIdLst>
            <p14:sldId id="258"/>
            <p14:sldId id="257"/>
            <p14:sldId id="267"/>
            <p14:sldId id="259"/>
            <p14:sldId id="272"/>
            <p14:sldId id="285"/>
            <p14:sldId id="261"/>
            <p14:sldId id="262"/>
            <p14:sldId id="277"/>
            <p14:sldId id="286"/>
            <p14:sldId id="28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561" autoAdjust="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6950D-6C9F-4F8B-8001-A3A89097870A}" type="datetimeFigureOut">
              <a:rPr lang="en-IN" smtClean="0"/>
              <a:pPr/>
              <a:t>18-10-2020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62521-4984-4D76-951B-9DF00ED678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13011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ECDC7-031D-4A28-87D0-6933FFA3BD53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78220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18-10-2020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18-10-2020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18-10-2020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18-10-2020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18-10-2020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18-10-2020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18-10-2020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18-10-2020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18-10-2020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18-10-2020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18-10-2020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D57DF2-E059-4882-9DF0-90BE2C4040BD}" type="datetimeFigureOut">
              <a:rPr lang="en-IN" smtClean="0"/>
              <a:pPr/>
              <a:t>18-10-2020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image" Target="../media/image48.emf"/><Relationship Id="rId7" Type="http://schemas.openxmlformats.org/officeDocument/2006/relationships/image" Target="../media/image5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0.emf"/><Relationship Id="rId11" Type="http://schemas.openxmlformats.org/officeDocument/2006/relationships/image" Target="../media/image52.emf"/><Relationship Id="rId5" Type="http://schemas.openxmlformats.org/officeDocument/2006/relationships/image" Target="../media/image49.emf"/><Relationship Id="rId10" Type="http://schemas.openxmlformats.org/officeDocument/2006/relationships/oleObject" Target="../embeddings/oleObject21.bin"/><Relationship Id="rId4" Type="http://schemas.openxmlformats.org/officeDocument/2006/relationships/image" Target="../media/image2.png"/><Relationship Id="rId9" Type="http://schemas.openxmlformats.org/officeDocument/2006/relationships/oleObject" Target="../embeddings/oleObject20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22.emf"/><Relationship Id="rId3" Type="http://schemas.openxmlformats.org/officeDocument/2006/relationships/image" Target="../media/image2.png"/><Relationship Id="rId7" Type="http://schemas.openxmlformats.org/officeDocument/2006/relationships/image" Target="../media/image21.emf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0.emf"/><Relationship Id="rId11" Type="http://schemas.openxmlformats.org/officeDocument/2006/relationships/oleObject" Target="../embeddings/oleObject6.bin"/><Relationship Id="rId5" Type="http://schemas.openxmlformats.org/officeDocument/2006/relationships/image" Target="../media/image19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13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28.emf"/><Relationship Id="rId12" Type="http://schemas.openxmlformats.org/officeDocument/2006/relationships/image" Target="../media/image3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30.emf"/><Relationship Id="rId5" Type="http://schemas.openxmlformats.org/officeDocument/2006/relationships/oleObject" Target="../embeddings/oleObject9.bin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8.bin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13" Type="http://schemas.openxmlformats.org/officeDocument/2006/relationships/oleObject" Target="../embeddings/oleObject18.bin"/><Relationship Id="rId3" Type="http://schemas.openxmlformats.org/officeDocument/2006/relationships/image" Target="../media/image2.png"/><Relationship Id="rId7" Type="http://schemas.openxmlformats.org/officeDocument/2006/relationships/oleObject" Target="../embeddings/oleObject16.bin"/><Relationship Id="rId12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43.e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42.e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41.emf"/><Relationship Id="rId14" Type="http://schemas.openxmlformats.org/officeDocument/2006/relationships/image" Target="../media/image4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71800" y="260648"/>
            <a:ext cx="4357718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28"/>
          <p:cNvSpPr txBox="1"/>
          <p:nvPr/>
        </p:nvSpPr>
        <p:spPr>
          <a:xfrm>
            <a:off x="466875" y="980728"/>
            <a:ext cx="82102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2400" dirty="0" smtClean="0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Department of Mathematics</a:t>
            </a:r>
            <a:r>
              <a:rPr lang="en-US" altLang="en-US" sz="2400" dirty="0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/>
            </a:r>
            <a:br>
              <a:rPr lang="en-US" altLang="en-US" sz="2400" dirty="0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</a:br>
            <a:r>
              <a:rPr lang="en-US" altLang="en-US" sz="1400" dirty="0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Jain Global campus, </a:t>
            </a:r>
            <a:r>
              <a:rPr lang="en-US" altLang="en-US" sz="1400" dirty="0" err="1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Jakkasandra</a:t>
            </a:r>
            <a:r>
              <a:rPr lang="en-US" altLang="en-US" sz="1400" dirty="0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 Post, </a:t>
            </a:r>
            <a:r>
              <a:rPr lang="en-US" altLang="en-US" sz="1400" dirty="0" err="1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Kanakapura</a:t>
            </a:r>
            <a:r>
              <a:rPr lang="en-US" altLang="en-US" sz="1400" dirty="0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 Taluk, </a:t>
            </a:r>
            <a:r>
              <a:rPr lang="en-US" altLang="en-US" sz="1400" dirty="0" err="1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Ramanagara</a:t>
            </a:r>
            <a:r>
              <a:rPr lang="en-US" altLang="en-US" sz="1400" dirty="0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 District -562112</a:t>
            </a:r>
            <a:endParaRPr lang="en-US" sz="1200" noProof="1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87624" y="2348880"/>
            <a:ext cx="7528880" cy="1368152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IN" dirty="0" smtClean="0">
                <a:latin typeface="Algerian" pitchFamily="82" charset="0"/>
              </a:rPr>
              <a:t>Module 1:</a:t>
            </a:r>
            <a:br>
              <a:rPr lang="en-IN" dirty="0" smtClean="0">
                <a:latin typeface="Algerian" pitchFamily="82" charset="0"/>
              </a:rPr>
            </a:b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Mean Value Theorems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8" name="TextBox 28"/>
          <p:cNvSpPr txBox="1"/>
          <p:nvPr/>
        </p:nvSpPr>
        <p:spPr>
          <a:xfrm>
            <a:off x="826246" y="4119463"/>
            <a:ext cx="821025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2400" dirty="0" smtClean="0">
                <a:solidFill>
                  <a:srgbClr val="0070C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Prof. </a:t>
            </a:r>
            <a:r>
              <a:rPr lang="en-US" altLang="en-US" sz="2400" dirty="0" err="1" smtClean="0">
                <a:solidFill>
                  <a:srgbClr val="0070C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Ramesha</a:t>
            </a:r>
            <a:r>
              <a:rPr lang="en-US" altLang="en-US" sz="2400" dirty="0" smtClean="0">
                <a:solidFill>
                  <a:srgbClr val="0070C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 M</a:t>
            </a:r>
            <a:endParaRPr lang="en-US" altLang="en-US" sz="2400" dirty="0" smtClean="0">
              <a:solidFill>
                <a:srgbClr val="0070C0"/>
              </a:solidFill>
              <a:latin typeface="Times New Roman" pitchFamily="18" charset="0"/>
              <a:ea typeface="ＭＳ Ｐゴシック" panose="020B0600070205080204" pitchFamily="34" charset="-128"/>
              <a:cs typeface="Times New Roman" pitchFamily="18" charset="0"/>
            </a:endParaRPr>
          </a:p>
          <a:p>
            <a:pPr algn="ctr"/>
            <a:r>
              <a:rPr lang="en-US" sz="1500" noProof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Department of Mathematics</a:t>
            </a:r>
            <a:r>
              <a:rPr lang="en-US" sz="1500" noProof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algn="ctr"/>
            <a:r>
              <a:rPr lang="en-US" sz="1500" noProof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FET, Jain(Deemed-to-be-University)</a:t>
            </a:r>
            <a:endParaRPr lang="en-US" sz="1500" noProof="1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500" noProof="1" smtClean="0">
              <a:solidFill>
                <a:schemeClr val="accent1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339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71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5" y="692696"/>
            <a:ext cx="8316416" cy="591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16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2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02532"/>
            <a:ext cx="10089035" cy="402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73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33117"/>
            <a:ext cx="9086823" cy="1051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74" name="Picture 1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8059" y="3299023"/>
            <a:ext cx="8735249" cy="1282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19121458"/>
              </p:ext>
            </p:extLst>
          </p:nvPr>
        </p:nvGraphicFramePr>
        <p:xfrm>
          <a:off x="1043608" y="4869160"/>
          <a:ext cx="2068939" cy="543024"/>
        </p:xfrm>
        <a:graphic>
          <a:graphicData uri="http://schemas.openxmlformats.org/presentationml/2006/ole">
            <p:oleObj spid="_x0000_s19497" name="Equation" r:id="rId8" imgW="1536480" imgH="419040" progId="Equation.3">
              <p:embed/>
            </p:oleObj>
          </a:graphicData>
        </a:graphic>
      </p:graphicFrame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43641852"/>
              </p:ext>
            </p:extLst>
          </p:nvPr>
        </p:nvGraphicFramePr>
        <p:xfrm>
          <a:off x="3267776" y="4797152"/>
          <a:ext cx="2052228" cy="648072"/>
        </p:xfrm>
        <a:graphic>
          <a:graphicData uri="http://schemas.openxmlformats.org/presentationml/2006/ole">
            <p:oleObj spid="_x0000_s19498" name="Equation" r:id="rId9" imgW="1447172" imgH="444307" progId="Equation.3">
              <p:embed/>
            </p:oleObj>
          </a:graphicData>
        </a:graphic>
      </p:graphicFrame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194575"/>
              </p:ext>
            </p:extLst>
          </p:nvPr>
        </p:nvGraphicFramePr>
        <p:xfrm>
          <a:off x="5796136" y="4941168"/>
          <a:ext cx="1872208" cy="576064"/>
        </p:xfrm>
        <a:graphic>
          <a:graphicData uri="http://schemas.openxmlformats.org/presentationml/2006/ole">
            <p:oleObj spid="_x0000_s19499" name="Equation" r:id="rId10" imgW="1485900" imgH="457200" progId="Equation.3">
              <p:embed/>
            </p:oleObj>
          </a:graphicData>
        </a:graphic>
      </p:graphicFrame>
      <p:pic>
        <p:nvPicPr>
          <p:cNvPr id="19481" name="Picture 2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5616" y="6093296"/>
            <a:ext cx="914136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1043608" y="1331476"/>
            <a:ext cx="1224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  <a:endParaRPr lang="en-IN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3568" y="68340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4.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79360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4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8458" y="2967335"/>
            <a:ext cx="4567084" cy="92333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IN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THANK YOU</a:t>
            </a:r>
            <a:endParaRPr lang="en-IN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713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31640" y="1700808"/>
            <a:ext cx="6912768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Mean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Value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Theorems</a:t>
            </a:r>
          </a:p>
          <a:p>
            <a:pPr lvl="0"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auchy's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Mean Value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theorem</a:t>
            </a:r>
          </a:p>
          <a:p>
            <a:pPr lvl="0"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Problems</a:t>
            </a:r>
          </a:p>
          <a:p>
            <a:pPr lvl="0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6"/>
          <p:cNvSpPr txBox="1">
            <a:spLocks/>
          </p:cNvSpPr>
          <p:nvPr/>
        </p:nvSpPr>
        <p:spPr>
          <a:xfrm>
            <a:off x="1023584" y="609359"/>
            <a:ext cx="7528880" cy="9474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IN" dirty="0" smtClean="0">
                <a:latin typeface="Algerian" pitchFamily="82" charset="0"/>
              </a:rPr>
              <a:t>CONTENTS</a:t>
            </a:r>
            <a:endParaRPr lang="en-IN" dirty="0">
              <a:latin typeface="Algerian" pitchFamily="82" charset="0"/>
            </a:endParaRPr>
          </a:p>
        </p:txBody>
      </p:sp>
      <p:pic>
        <p:nvPicPr>
          <p:cNvPr id="4" name="Picture 3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0750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>
            <a:spLocks/>
          </p:cNvSpPr>
          <p:nvPr/>
        </p:nvSpPr>
        <p:spPr>
          <a:xfrm>
            <a:off x="1023584" y="2337551"/>
            <a:ext cx="7528880" cy="9474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8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4800" b="1" dirty="0" smtClean="0">
                <a:effectLst/>
              </a:rPr>
              <a:t>Cauchy’s </a:t>
            </a:r>
            <a:r>
              <a:rPr lang="en-US" sz="4800" b="1" dirty="0">
                <a:effectLst/>
              </a:rPr>
              <a:t>Mean Value Theorem</a:t>
            </a:r>
            <a:endParaRPr lang="en-IN" sz="4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185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/>
          <p:cNvSpPr txBox="1">
            <a:spLocks/>
          </p:cNvSpPr>
          <p:nvPr/>
        </p:nvSpPr>
        <p:spPr>
          <a:xfrm>
            <a:off x="1023584" y="908720"/>
            <a:ext cx="7528880" cy="9474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Cauchy’s Mean value Theorem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9" name="Picture 48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64" name="Picture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0139" y="2395538"/>
            <a:ext cx="11422741" cy="3553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3372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Rectangle 42"/>
          <p:cNvSpPr/>
          <p:nvPr/>
        </p:nvSpPr>
        <p:spPr>
          <a:xfrm>
            <a:off x="1185396" y="260648"/>
            <a:ext cx="808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Proof:</a:t>
            </a:r>
            <a:endParaRPr lang="en-IN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1"/>
            <a:ext cx="9167804" cy="591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2817"/>
            <a:ext cx="8960312" cy="578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4351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89834" y="686994"/>
            <a:ext cx="11285707" cy="609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53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3" y="2429473"/>
            <a:ext cx="9793089" cy="1359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64" name="Picture 2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496" y="3794735"/>
            <a:ext cx="9649072" cy="107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65" name="Picture 2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0054" y="4942433"/>
            <a:ext cx="9460658" cy="510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115616" y="1268760"/>
            <a:ext cx="40443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3" name="TextBox 32"/>
          <p:cNvSpPr txBox="1"/>
          <p:nvPr/>
        </p:nvSpPr>
        <p:spPr>
          <a:xfrm>
            <a:off x="1043608" y="1763524"/>
            <a:ext cx="318625" cy="2983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74234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6512" y="1196753"/>
            <a:ext cx="9180512" cy="811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32856"/>
            <a:ext cx="9991826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41620217"/>
              </p:ext>
            </p:extLst>
          </p:nvPr>
        </p:nvGraphicFramePr>
        <p:xfrm>
          <a:off x="1979711" y="4941168"/>
          <a:ext cx="2098519" cy="648072"/>
        </p:xfrm>
        <a:graphic>
          <a:graphicData uri="http://schemas.openxmlformats.org/presentationml/2006/ole">
            <p:oleObj spid="_x0000_s15377" name="Equation" r:id="rId6" imgW="1308100" imgH="419100" progId="Equation.3">
              <p:embed/>
            </p:oleObj>
          </a:graphicData>
        </a:graphic>
      </p:graphicFrame>
      <p:sp>
        <p:nvSpPr>
          <p:cNvPr id="7" name="Rectangle 6"/>
          <p:cNvSpPr/>
          <p:nvPr/>
        </p:nvSpPr>
        <p:spPr>
          <a:xfrm>
            <a:off x="1763688" y="4211796"/>
            <a:ext cx="5688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Equating R.H.S of (2) and (3) we have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851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itle 6"/>
          <p:cNvSpPr txBox="1">
            <a:spLocks/>
          </p:cNvSpPr>
          <p:nvPr/>
        </p:nvSpPr>
        <p:spPr>
          <a:xfrm>
            <a:off x="1023584" y="681367"/>
            <a:ext cx="7528880" cy="5873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400" b="1" dirty="0">
                <a:effectLst/>
              </a:rPr>
              <a:t>Problems on </a:t>
            </a:r>
            <a:r>
              <a:rPr lang="en-US" sz="2400" b="1" dirty="0" smtClean="0">
                <a:effectLst/>
              </a:rPr>
              <a:t>Cauchy's </a:t>
            </a:r>
            <a:r>
              <a:rPr lang="en-US" sz="2400" b="1" dirty="0">
                <a:effectLst/>
              </a:rPr>
              <a:t>Mean Value theorem:</a:t>
            </a:r>
            <a:endParaRPr lang="en-IN" sz="2400" dirty="0"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43608" y="1916832"/>
            <a:ext cx="1224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  <a:endParaRPr lang="en-IN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99592" y="1270501"/>
            <a:ext cx="8244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Verify Cauchy’s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Mean Value Theorem for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function                                                      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in [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a, b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27020147"/>
              </p:ext>
            </p:extLst>
          </p:nvPr>
        </p:nvGraphicFramePr>
        <p:xfrm>
          <a:off x="6778748" y="1304231"/>
          <a:ext cx="1825700" cy="324569"/>
        </p:xfrm>
        <a:graphic>
          <a:graphicData uri="http://schemas.openxmlformats.org/presentationml/2006/ole">
            <p:oleObj spid="_x0000_s16464" r:id="rId4" imgW="1282700" imgH="228600" progId="Equation.DSMT4">
              <p:embed/>
            </p:oleObj>
          </a:graphicData>
        </a:graphic>
      </p:graphicFrame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88840"/>
            <a:ext cx="9112081" cy="645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356992"/>
            <a:ext cx="8712968" cy="513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861048"/>
            <a:ext cx="9360753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39850742"/>
              </p:ext>
            </p:extLst>
          </p:nvPr>
        </p:nvGraphicFramePr>
        <p:xfrm>
          <a:off x="1580001" y="4653136"/>
          <a:ext cx="1983887" cy="648070"/>
        </p:xfrm>
        <a:graphic>
          <a:graphicData uri="http://schemas.openxmlformats.org/presentationml/2006/ole">
            <p:oleObj spid="_x0000_s16465" name="Equation" r:id="rId8" imgW="1422400" imgH="482600" progId="Equation.3">
              <p:embed/>
            </p:oleObj>
          </a:graphicData>
        </a:graphic>
      </p:graphicFrame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66171436"/>
              </p:ext>
            </p:extLst>
          </p:nvPr>
        </p:nvGraphicFramePr>
        <p:xfrm>
          <a:off x="3831211" y="4581128"/>
          <a:ext cx="1676893" cy="951074"/>
        </p:xfrm>
        <a:graphic>
          <a:graphicData uri="http://schemas.openxmlformats.org/presentationml/2006/ole">
            <p:oleObj spid="_x0000_s16466" name="Equation" r:id="rId9" imgW="1282700" imgH="723900" progId="Equation.3">
              <p:embed/>
            </p:oleObj>
          </a:graphicData>
        </a:graphic>
      </p:graphicFrame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51050804"/>
              </p:ext>
            </p:extLst>
          </p:nvPr>
        </p:nvGraphicFramePr>
        <p:xfrm>
          <a:off x="5940152" y="4653136"/>
          <a:ext cx="1440160" cy="390043"/>
        </p:xfrm>
        <a:graphic>
          <a:graphicData uri="http://schemas.openxmlformats.org/presentationml/2006/ole">
            <p:oleObj spid="_x0000_s16467" name="Equation" r:id="rId10" imgW="914400" imgH="241300" progId="Equation.3">
              <p:embed/>
            </p:oleObj>
          </a:graphicData>
        </a:graphic>
      </p:graphicFrame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97068437"/>
              </p:ext>
            </p:extLst>
          </p:nvPr>
        </p:nvGraphicFramePr>
        <p:xfrm>
          <a:off x="1835696" y="5596063"/>
          <a:ext cx="1374801" cy="281209"/>
        </p:xfrm>
        <a:graphic>
          <a:graphicData uri="http://schemas.openxmlformats.org/presentationml/2006/ole">
            <p:oleObj spid="_x0000_s16468" name="Equation" r:id="rId11" imgW="837836" imgH="177723" progId="Equation.3">
              <p:embed/>
            </p:oleObj>
          </a:graphicData>
        </a:graphic>
      </p:graphicFrame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15442975"/>
              </p:ext>
            </p:extLst>
          </p:nvPr>
        </p:nvGraphicFramePr>
        <p:xfrm>
          <a:off x="3491880" y="5517232"/>
          <a:ext cx="2124236" cy="590065"/>
        </p:xfrm>
        <a:graphic>
          <a:graphicData uri="http://schemas.openxmlformats.org/presentationml/2006/ole">
            <p:oleObj spid="_x0000_s16469" name="Equation" r:id="rId12" imgW="1358310" imgH="393529" progId="Equation.3">
              <p:embed/>
            </p:oleObj>
          </a:graphicData>
        </a:graphic>
      </p:graphicFrame>
      <p:sp>
        <p:nvSpPr>
          <p:cNvPr id="27" name="Rectangle 26"/>
          <p:cNvSpPr/>
          <p:nvPr/>
        </p:nvSpPr>
        <p:spPr>
          <a:xfrm>
            <a:off x="1259632" y="6211669"/>
            <a:ext cx="6840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Hence the Cauchy’s mean value theorem is verified.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59632" y="2348880"/>
            <a:ext cx="8541291" cy="1192138"/>
            <a:chOff x="1259632" y="2348880"/>
            <a:chExt cx="8541291" cy="1192138"/>
          </a:xfrm>
        </p:grpSpPr>
        <p:pic>
          <p:nvPicPr>
            <p:cNvPr id="16389" name="Picture 5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348880"/>
              <a:ext cx="8541291" cy="1192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5868144" y="2924944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b="1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b="1" i="1" dirty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b="1" i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en-IN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58292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1043608" y="1340768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  <a:endParaRPr lang="en-IN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1600" y="764704"/>
            <a:ext cx="817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Verify Cauchy’s mean value theorem for the 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functions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and         in  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11150506"/>
              </p:ext>
            </p:extLst>
          </p:nvPr>
        </p:nvGraphicFramePr>
        <p:xfrm>
          <a:off x="6084168" y="836712"/>
          <a:ext cx="529208" cy="231529"/>
        </p:xfrm>
        <a:graphic>
          <a:graphicData uri="http://schemas.openxmlformats.org/presentationml/2006/ole">
            <p:oleObj spid="_x0000_s17478" name="Equation" r:id="rId4" imgW="457200" imgH="228600" progId="Equation.3">
              <p:embed/>
            </p:oleObj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0485991"/>
              </p:ext>
            </p:extLst>
          </p:nvPr>
        </p:nvGraphicFramePr>
        <p:xfrm>
          <a:off x="7020272" y="850041"/>
          <a:ext cx="340108" cy="274703"/>
        </p:xfrm>
        <a:graphic>
          <a:graphicData uri="http://schemas.openxmlformats.org/presentationml/2006/ole">
            <p:oleObj spid="_x0000_s17479" name="Equation" r:id="rId5" imgW="241300" imgH="228600" progId="Equation.3">
              <p:embed/>
            </p:oleObj>
          </a:graphicData>
        </a:graphic>
      </p:graphicFrame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36065351"/>
              </p:ext>
            </p:extLst>
          </p:nvPr>
        </p:nvGraphicFramePr>
        <p:xfrm>
          <a:off x="7740352" y="836712"/>
          <a:ext cx="576064" cy="288032"/>
        </p:xfrm>
        <a:graphic>
          <a:graphicData uri="http://schemas.openxmlformats.org/presentationml/2006/ole">
            <p:oleObj spid="_x0000_s17480" name="Equation" r:id="rId6" imgW="406048" imgH="215713" progId="Equation.3">
              <p:embed/>
            </p:oleObj>
          </a:graphicData>
        </a:graphic>
      </p:graphicFrame>
      <p:pic>
        <p:nvPicPr>
          <p:cNvPr id="17418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04975" y="1844824"/>
            <a:ext cx="9533427" cy="617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9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53716"/>
            <a:ext cx="8977334" cy="1203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15070492"/>
              </p:ext>
            </p:extLst>
          </p:nvPr>
        </p:nvGraphicFramePr>
        <p:xfrm>
          <a:off x="1403647" y="4725144"/>
          <a:ext cx="2261639" cy="648072"/>
        </p:xfrm>
        <a:graphic>
          <a:graphicData uri="http://schemas.openxmlformats.org/presentationml/2006/ole">
            <p:oleObj spid="_x0000_s17481" r:id="rId9" imgW="1600200" imgH="482600" progId="Equation.DSMT4">
              <p:embed/>
            </p:oleObj>
          </a:graphicData>
        </a:graphic>
      </p:graphicFrame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07931340"/>
              </p:ext>
            </p:extLst>
          </p:nvPr>
        </p:nvGraphicFramePr>
        <p:xfrm>
          <a:off x="4695544" y="4725144"/>
          <a:ext cx="1891312" cy="648072"/>
        </p:xfrm>
        <a:graphic>
          <a:graphicData uri="http://schemas.openxmlformats.org/presentationml/2006/ole">
            <p:oleObj spid="_x0000_s17482" r:id="rId10" imgW="1333500" imgH="482600" progId="Equation.DSMT4">
              <p:embed/>
            </p:oleObj>
          </a:graphicData>
        </a:graphic>
      </p:graphicFrame>
      <p:pic>
        <p:nvPicPr>
          <p:cNvPr id="17425" name="Picture 1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5805264"/>
            <a:ext cx="8433125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32" name="Rectangle 31"/>
              <p:cNvSpPr/>
              <p:nvPr/>
            </p:nvSpPr>
            <p:spPr>
              <a:xfrm>
                <a:off x="4266855" y="4859868"/>
                <a:ext cx="4491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⇒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855" y="4859868"/>
                <a:ext cx="449161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3" name="Rectangle 32"/>
              <p:cNvSpPr/>
              <p:nvPr/>
            </p:nvSpPr>
            <p:spPr>
              <a:xfrm>
                <a:off x="1026495" y="4859868"/>
                <a:ext cx="4491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⇒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495" y="4859868"/>
                <a:ext cx="449161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8919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429127" y="3356992"/>
            <a:ext cx="7909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8" name="TextBox 17"/>
              <p:cNvSpPr txBox="1"/>
              <p:nvPr/>
            </p:nvSpPr>
            <p:spPr>
              <a:xfrm>
                <a:off x="1331640" y="3252366"/>
                <a:ext cx="7200800" cy="1256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≠0,  ∀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0, 16</m:t>
                        </m:r>
                      </m:e>
                    </m:d>
                  </m:oMath>
                </a14:m>
                <a:endParaRPr lang="en-US" b="0" dirty="0" smtClean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endParaRPr lang="en-US" b="0" dirty="0" smtClean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N" i="1" smtClean="0">
                        <a:latin typeface="Cambria Math"/>
                        <a:ea typeface="Cambria Math"/>
                      </a:rPr>
                      <m:t>∃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such that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I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𝑐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3252366"/>
                <a:ext cx="7200800" cy="1256754"/>
              </a:xfrm>
              <a:prstGeom prst="rect">
                <a:avLst/>
              </a:prstGeom>
              <a:blipFill rotWithShape="1">
                <a:blip r:embed="rId14"/>
                <a:stretch>
                  <a:fillRect l="-6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19540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2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043608" y="1628800"/>
            <a:ext cx="1224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  <a:endParaRPr lang="en-IN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70874930"/>
              </p:ext>
            </p:extLst>
          </p:nvPr>
        </p:nvGraphicFramePr>
        <p:xfrm>
          <a:off x="6074063" y="836712"/>
          <a:ext cx="370145" cy="210082"/>
        </p:xfrm>
        <a:graphic>
          <a:graphicData uri="http://schemas.openxmlformats.org/presentationml/2006/ole">
            <p:oleObj spid="_x0000_s18492" name="Equation" r:id="rId4" imgW="342751" imgH="203112" progId="Equation.3">
              <p:embed/>
            </p:oleObj>
          </a:graphicData>
        </a:graphic>
      </p:graphicFrame>
      <p:sp>
        <p:nvSpPr>
          <p:cNvPr id="16" name="Rectangle 15"/>
          <p:cNvSpPr/>
          <p:nvPr/>
        </p:nvSpPr>
        <p:spPr>
          <a:xfrm>
            <a:off x="971600" y="692696"/>
            <a:ext cx="817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Verify Cauchy’s mean value theorem for the 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functions 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and          in   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where 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58763894"/>
              </p:ext>
            </p:extLst>
          </p:nvPr>
        </p:nvGraphicFramePr>
        <p:xfrm>
          <a:off x="6904250" y="837937"/>
          <a:ext cx="409140" cy="214799"/>
        </p:xfrm>
        <a:graphic>
          <a:graphicData uri="http://schemas.openxmlformats.org/presentationml/2006/ole">
            <p:oleObj spid="_x0000_s18493" name="Equation" r:id="rId5" imgW="380835" imgH="203112" progId="Equation.3">
              <p:embed/>
            </p:oleObj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53996473"/>
              </p:ext>
            </p:extLst>
          </p:nvPr>
        </p:nvGraphicFramePr>
        <p:xfrm>
          <a:off x="7637499" y="764704"/>
          <a:ext cx="420337" cy="284744"/>
        </p:xfrm>
        <a:graphic>
          <a:graphicData uri="http://schemas.openxmlformats.org/presentationml/2006/ole">
            <p:oleObj spid="_x0000_s18494" name="Equation" r:id="rId6" imgW="304536" imgH="215713" progId="Equation.3">
              <p:embed/>
            </p:oleObj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7810677"/>
              </p:ext>
            </p:extLst>
          </p:nvPr>
        </p:nvGraphicFramePr>
        <p:xfrm>
          <a:off x="1835696" y="1070476"/>
          <a:ext cx="1081168" cy="270292"/>
        </p:xfrm>
        <a:graphic>
          <a:graphicData uri="http://schemas.openxmlformats.org/presentationml/2006/ole">
            <p:oleObj spid="_x0000_s18495" name="Equation" r:id="rId7" imgW="799753" imgH="203112" progId="Equation.3">
              <p:embed/>
            </p:oleObj>
          </a:graphicData>
        </a:graphic>
      </p:graphicFrame>
      <p:pic>
        <p:nvPicPr>
          <p:cNvPr id="18441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962704"/>
            <a:ext cx="8862948" cy="314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42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94158" y="2317452"/>
            <a:ext cx="9374586" cy="607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43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708920"/>
            <a:ext cx="8086775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44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6388" y="3717032"/>
            <a:ext cx="7708140" cy="1080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58386895"/>
              </p:ext>
            </p:extLst>
          </p:nvPr>
        </p:nvGraphicFramePr>
        <p:xfrm>
          <a:off x="1835696" y="4941168"/>
          <a:ext cx="1990653" cy="588541"/>
        </p:xfrm>
        <a:graphic>
          <a:graphicData uri="http://schemas.openxmlformats.org/presentationml/2006/ole">
            <p:oleObj spid="_x0000_s18496" name="Equation" r:id="rId12" imgW="1460160" imgH="431640" progId="Equation.3">
              <p:embed/>
            </p:oleObj>
          </a:graphicData>
        </a:graphic>
      </p:graphicFrame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97480891"/>
              </p:ext>
            </p:extLst>
          </p:nvPr>
        </p:nvGraphicFramePr>
        <p:xfrm>
          <a:off x="4073260" y="5013176"/>
          <a:ext cx="1722876" cy="544066"/>
        </p:xfrm>
        <a:graphic>
          <a:graphicData uri="http://schemas.openxmlformats.org/presentationml/2006/ole">
            <p:oleObj spid="_x0000_s18497" name="Equation" r:id="rId13" imgW="1257300" imgH="419100" progId="Equation.3">
              <p:embed/>
            </p:oleObj>
          </a:graphicData>
        </a:graphic>
      </p:graphicFrame>
      <p:pic>
        <p:nvPicPr>
          <p:cNvPr id="18449" name="Picture 1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5773192"/>
            <a:ext cx="8890616" cy="608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81093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1502</TotalTime>
  <Words>124</Words>
  <Application>Microsoft Office PowerPoint</Application>
  <PresentationFormat>On-screen Show (4:3)</PresentationFormat>
  <Paragraphs>33</Paragraphs>
  <Slides>11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Solstice</vt:lpstr>
      <vt:lpstr>Equation</vt:lpstr>
      <vt:lpstr>MathType 7.0 Equation</vt:lpstr>
      <vt:lpstr>Module 1: Mean Value Theorems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maths</cp:lastModifiedBy>
  <cp:revision>92</cp:revision>
  <dcterms:created xsi:type="dcterms:W3CDTF">2020-10-03T13:49:00Z</dcterms:created>
  <dcterms:modified xsi:type="dcterms:W3CDTF">2020-10-18T18:15:19Z</dcterms:modified>
</cp:coreProperties>
</file>