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3" r:id="rId9"/>
    <p:sldId id="265" r:id="rId10"/>
    <p:sldId id="266" r:id="rId11"/>
    <p:sldId id="267" r:id="rId12"/>
    <p:sldId id="277" r:id="rId13"/>
    <p:sldId id="278" r:id="rId14"/>
    <p:sldId id="279" r:id="rId15"/>
    <p:sldId id="271" r:id="rId16"/>
    <p:sldId id="272" r:id="rId17"/>
    <p:sldId id="273" r:id="rId18"/>
    <p:sldId id="274" r:id="rId19"/>
    <p:sldId id="275" r:id="rId20"/>
    <p:sldId id="276" r:id="rId21"/>
    <p:sldId id="280" r:id="rId22"/>
    <p:sldId id="281" r:id="rId23"/>
    <p:sldId id="282" r:id="rId24"/>
    <p:sldId id="283"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1"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e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19C0A9A-8028-49AA-8DEE-5342E2D856B2}" type="datetimeFigureOut">
              <a:rPr lang="en-US" smtClean="0"/>
              <a:pPr/>
              <a:t>2/4/2019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0D356B1-F77B-40CD-B472-68A011032C7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9C0A9A-8028-49AA-8DEE-5342E2D856B2}"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6B1-F77B-40CD-B472-68A011032C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0D356B1-F77B-40CD-B472-68A011032C7C}"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9C0A9A-8028-49AA-8DEE-5342E2D856B2}"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PH0101   UNIT 2  LECTURE 1</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1ECF910-A232-4596-A7BB-591DE05A5CB0}" type="slidenum">
              <a:rPr lang="en-US"/>
              <a:pPr/>
              <a:t>‹#›</a:t>
            </a:fld>
            <a:endParaRPr lang="en-US"/>
          </a:p>
        </p:txBody>
      </p:sp>
    </p:spTree>
    <p:extLst>
      <p:ext uri="{BB962C8B-B14F-4D97-AF65-F5344CB8AC3E}">
        <p14:creationId xmlns:p14="http://schemas.microsoft.com/office/powerpoint/2010/main" xmlns="" val="315557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19C0A9A-8028-49AA-8DEE-5342E2D856B2}"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0D356B1-F77B-40CD-B472-68A011032C7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19C0A9A-8028-49AA-8DEE-5342E2D856B2}" type="datetimeFigureOut">
              <a:rPr lang="en-US" smtClean="0"/>
              <a:pPr/>
              <a:t>2/4/2019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0D356B1-F77B-40CD-B472-68A011032C7C}"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19C0A9A-8028-49AA-8DEE-5342E2D856B2}"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356B1-F77B-40CD-B472-68A011032C7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19C0A9A-8028-49AA-8DEE-5342E2D856B2}" type="datetimeFigureOut">
              <a:rPr lang="en-US" smtClean="0"/>
              <a:pPr/>
              <a:t>2/4/2019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0D356B1-F77B-40CD-B472-68A011032C7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9C0A9A-8028-49AA-8DEE-5342E2D856B2}"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0D356B1-F77B-40CD-B472-68A011032C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19C0A9A-8028-49AA-8DEE-5342E2D856B2}"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0D356B1-F77B-40CD-B472-68A011032C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0D356B1-F77B-40CD-B472-68A011032C7C}"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19C0A9A-8028-49AA-8DEE-5342E2D856B2}" type="datetimeFigureOut">
              <a:rPr lang="en-US" smtClean="0"/>
              <a:pPr/>
              <a:t>2/4/2019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0D356B1-F77B-40CD-B472-68A011032C7C}"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19C0A9A-8028-49AA-8DEE-5342E2D856B2}" type="datetimeFigureOut">
              <a:rPr lang="en-US" smtClean="0"/>
              <a:pPr/>
              <a:t>2/4/2019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19C0A9A-8028-49AA-8DEE-5342E2D856B2}" type="datetimeFigureOut">
              <a:rPr lang="en-US" smtClean="0"/>
              <a:pPr/>
              <a:t>2/4/2019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0D356B1-F77B-40CD-B472-68A011032C7C}"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7.xml"/><Relationship Id="rId5" Type="http://schemas.openxmlformats.org/officeDocument/2006/relationships/image" Target="../media/image26.gif"/><Relationship Id="rId4" Type="http://schemas.openxmlformats.org/officeDocument/2006/relationships/image" Target="../media/image25.gif"/></Relationships>
</file>

<file path=ppt/slides/_rels/slide1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audio" Target="../media/audio1.wav"/><Relationship Id="rId7"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audio" Target="../media/audio3.wav"/><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audio" Target="../media/audio2.wav"/><Relationship Id="rId4" Type="http://schemas.openxmlformats.org/officeDocument/2006/relationships/audio" Target="../media/audio3.wav"/></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lgn="ctr"/>
            <a:r>
              <a:rPr lang="en-US" dirty="0"/>
              <a:t>Magnetism</a:t>
            </a:r>
          </a:p>
        </p:txBody>
      </p:sp>
      <p:sp>
        <p:nvSpPr>
          <p:cNvPr id="754691" name="Text Box 3"/>
          <p:cNvSpPr txBox="1">
            <a:spLocks noChangeArrowheads="1"/>
          </p:cNvSpPr>
          <p:nvPr/>
        </p:nvSpPr>
        <p:spPr bwMode="auto">
          <a:xfrm>
            <a:off x="762000" y="1600200"/>
            <a:ext cx="83820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n-US" sz="2800" dirty="0">
                <a:effectLst>
                  <a:outerShdw blurRad="38100" dist="38100" dir="2700000" algn="tl">
                    <a:srgbClr val="000000"/>
                  </a:outerShdw>
                </a:effectLst>
              </a:rPr>
              <a:t>Since ancient times, certain materials, called </a:t>
            </a:r>
            <a:r>
              <a:rPr lang="en-US" sz="2800" dirty="0">
                <a:solidFill>
                  <a:srgbClr val="FFFF00"/>
                </a:solidFill>
                <a:effectLst>
                  <a:outerShdw blurRad="38100" dist="38100" dir="2700000" algn="tl">
                    <a:srgbClr val="000000"/>
                  </a:outerShdw>
                </a:effectLst>
              </a:rPr>
              <a:t>magnets</a:t>
            </a:r>
            <a:r>
              <a:rPr lang="en-US" sz="2800" dirty="0">
                <a:effectLst>
                  <a:outerShdw blurRad="38100" dist="38100" dir="2700000" algn="tl">
                    <a:srgbClr val="000000"/>
                  </a:outerShdw>
                </a:effectLst>
              </a:rPr>
              <a:t>, have been known to have the property of attracting tiny pieces of metal. This attractive property is called </a:t>
            </a:r>
            <a:r>
              <a:rPr lang="en-US" sz="2800" dirty="0">
                <a:solidFill>
                  <a:srgbClr val="FFFF00"/>
                </a:solidFill>
                <a:effectLst>
                  <a:outerShdw blurRad="38100" dist="38100" dir="2700000" algn="tl">
                    <a:srgbClr val="000000"/>
                  </a:outerShdw>
                </a:effectLst>
              </a:rPr>
              <a:t>magnetism</a:t>
            </a:r>
            <a:r>
              <a:rPr lang="en-US" sz="2800" dirty="0">
                <a:effectLst>
                  <a:outerShdw blurRad="38100" dist="38100" dir="2700000" algn="tl">
                    <a:srgbClr val="000000"/>
                  </a:outerShdw>
                </a:effectLst>
              </a:rPr>
              <a:t>.</a:t>
            </a:r>
          </a:p>
        </p:txBody>
      </p:sp>
      <p:grpSp>
        <p:nvGrpSpPr>
          <p:cNvPr id="754712" name="Group 24"/>
          <p:cNvGrpSpPr>
            <a:grpSpLocks/>
          </p:cNvGrpSpPr>
          <p:nvPr/>
        </p:nvGrpSpPr>
        <p:grpSpPr bwMode="auto">
          <a:xfrm>
            <a:off x="990600" y="3581400"/>
            <a:ext cx="3581400" cy="2209800"/>
            <a:chOff x="480" y="2256"/>
            <a:chExt cx="2256" cy="1392"/>
          </a:xfrm>
        </p:grpSpPr>
        <p:sp>
          <p:nvSpPr>
            <p:cNvPr id="754702" name="Rectangle 14"/>
            <p:cNvSpPr>
              <a:spLocks noChangeArrowheads="1"/>
            </p:cNvSpPr>
            <p:nvPr/>
          </p:nvSpPr>
          <p:spPr bwMode="auto">
            <a:xfrm>
              <a:off x="480" y="2256"/>
              <a:ext cx="2256" cy="1392"/>
            </a:xfrm>
            <a:prstGeom prst="rect">
              <a:avLst/>
            </a:prstGeom>
            <a:solidFill>
              <a:srgbClr val="CCFFCC"/>
            </a:solidFill>
            <a:ln w="57150">
              <a:solidFill>
                <a:schemeClr val="tx2"/>
              </a:solidFill>
              <a:miter lim="800000"/>
              <a:headEnd/>
              <a:tailEnd/>
            </a:ln>
            <a:effectLst>
              <a:outerShdw dist="107763" dir="2700000" algn="ctr" rotWithShape="0">
                <a:schemeClr val="bg2"/>
              </a:outerShdw>
            </a:effectLst>
          </p:spPr>
          <p:txBody>
            <a:bodyPr anchor="ctr">
              <a:spAutoFit/>
            </a:bodyPr>
            <a:lstStyle/>
            <a:p>
              <a:endParaRPr lang="en-US"/>
            </a:p>
          </p:txBody>
        </p:sp>
        <p:sp>
          <p:nvSpPr>
            <p:cNvPr id="754699" name="Rectangle 11"/>
            <p:cNvSpPr>
              <a:spLocks noChangeArrowheads="1"/>
            </p:cNvSpPr>
            <p:nvPr/>
          </p:nvSpPr>
          <p:spPr bwMode="auto">
            <a:xfrm>
              <a:off x="768" y="3081"/>
              <a:ext cx="1536" cy="192"/>
            </a:xfrm>
            <a:prstGeom prst="rect">
              <a:avLst/>
            </a:prstGeom>
            <a:solidFill>
              <a:schemeClr val="hlink"/>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flatTx/>
            </a:bodyPr>
            <a:lstStyle/>
            <a:p>
              <a:endParaRPr lang="en-US"/>
            </a:p>
          </p:txBody>
        </p:sp>
        <p:sp>
          <p:nvSpPr>
            <p:cNvPr id="754700" name="Text Box 12"/>
            <p:cNvSpPr txBox="1">
              <a:spLocks noChangeArrowheads="1"/>
            </p:cNvSpPr>
            <p:nvPr/>
          </p:nvSpPr>
          <p:spPr bwMode="auto">
            <a:xfrm>
              <a:off x="2028" y="3020"/>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N</a:t>
              </a:r>
            </a:p>
          </p:txBody>
        </p:sp>
        <p:sp>
          <p:nvSpPr>
            <p:cNvPr id="754701" name="Text Box 13"/>
            <p:cNvSpPr txBox="1">
              <a:spLocks noChangeArrowheads="1"/>
            </p:cNvSpPr>
            <p:nvPr/>
          </p:nvSpPr>
          <p:spPr bwMode="auto">
            <a:xfrm>
              <a:off x="768" y="3033"/>
              <a:ext cx="28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S</a:t>
              </a:r>
            </a:p>
          </p:txBody>
        </p:sp>
        <p:sp>
          <p:nvSpPr>
            <p:cNvPr id="754703" name="Text Box 15"/>
            <p:cNvSpPr txBox="1">
              <a:spLocks noChangeArrowheads="1"/>
            </p:cNvSpPr>
            <p:nvPr/>
          </p:nvSpPr>
          <p:spPr bwMode="auto">
            <a:xfrm>
              <a:off x="960" y="2592"/>
              <a:ext cx="129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800">
                  <a:solidFill>
                    <a:srgbClr val="000000"/>
                  </a:solidFill>
                  <a:effectLst/>
                </a:rPr>
                <a:t>Bar Magnet</a:t>
              </a:r>
            </a:p>
          </p:txBody>
        </p:sp>
      </p:grpSp>
      <p:grpSp>
        <p:nvGrpSpPr>
          <p:cNvPr id="754711" name="Group 23"/>
          <p:cNvGrpSpPr>
            <a:grpSpLocks/>
          </p:cNvGrpSpPr>
          <p:nvPr/>
        </p:nvGrpSpPr>
        <p:grpSpPr bwMode="auto">
          <a:xfrm>
            <a:off x="5029200" y="3581400"/>
            <a:ext cx="2792413" cy="2222500"/>
            <a:chOff x="3168" y="2256"/>
            <a:chExt cx="1759" cy="1400"/>
          </a:xfrm>
        </p:grpSpPr>
        <p:pic>
          <p:nvPicPr>
            <p:cNvPr id="754708" name="Picture 2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68" y="2256"/>
              <a:ext cx="1759" cy="1400"/>
            </a:xfrm>
            <a:prstGeom prst="rect">
              <a:avLst/>
            </a:prstGeom>
            <a:noFill/>
            <a:ln w="57150">
              <a:solidFill>
                <a:schemeClr val="tx2"/>
              </a:solidFill>
              <a:miter lim="800000"/>
              <a:headEnd/>
              <a:tailEnd/>
            </a:ln>
            <a:effectLst>
              <a:outerShdw dist="107763" dir="2700000" algn="ctr" rotWithShape="0">
                <a:schemeClr val="bg2"/>
              </a:outerShdw>
            </a:effectLst>
            <a:extLst>
              <a:ext uri="{909E8E84-426E-40DD-AFC4-6F175D3DCCD1}">
                <a14:hiddenFill xmlns:a14="http://schemas.microsoft.com/office/drawing/2010/main" xmlns="">
                  <a:solidFill>
                    <a:schemeClr val="accent1"/>
                  </a:solidFill>
                </a14:hiddenFill>
              </a:ext>
            </a:extLst>
          </p:spPr>
        </p:pic>
        <p:sp>
          <p:nvSpPr>
            <p:cNvPr id="754709" name="Text Box 21"/>
            <p:cNvSpPr txBox="1">
              <a:spLocks noChangeArrowheads="1"/>
            </p:cNvSpPr>
            <p:nvPr/>
          </p:nvSpPr>
          <p:spPr bwMode="auto">
            <a:xfrm>
              <a:off x="3840" y="3216"/>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N</a:t>
              </a:r>
            </a:p>
          </p:txBody>
        </p:sp>
        <p:sp>
          <p:nvSpPr>
            <p:cNvPr id="754710" name="Text Box 22"/>
            <p:cNvSpPr txBox="1">
              <a:spLocks noChangeArrowheads="1"/>
            </p:cNvSpPr>
            <p:nvPr/>
          </p:nvSpPr>
          <p:spPr bwMode="auto">
            <a:xfrm>
              <a:off x="4608" y="2400"/>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S</a:t>
              </a:r>
            </a:p>
          </p:txBody>
        </p:sp>
      </p:grpSp>
    </p:spTree>
    <p:extLst>
      <p:ext uri="{BB962C8B-B14F-4D97-AF65-F5344CB8AC3E}">
        <p14:creationId xmlns:p14="http://schemas.microsoft.com/office/powerpoint/2010/main" xmlns="" val="1176435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54690"/>
                                        </p:tgtEl>
                                        <p:attrNameLst>
                                          <p:attrName>style.visibility</p:attrName>
                                        </p:attrNameLst>
                                      </p:cBhvr>
                                      <p:to>
                                        <p:strVal val="visible"/>
                                      </p:to>
                                    </p:set>
                                    <p:animEffect transition="in" filter="box(out)">
                                      <p:cBhvr>
                                        <p:cTn id="7" dur="500"/>
                                        <p:tgtEl>
                                          <p:spTgt spid="75469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54691"/>
                                        </p:tgtEl>
                                        <p:attrNameLst>
                                          <p:attrName>style.visibility</p:attrName>
                                        </p:attrNameLst>
                                      </p:cBhvr>
                                      <p:to>
                                        <p:strVal val="visible"/>
                                      </p:to>
                                    </p:set>
                                    <p:animEffect transition="in" filter="barn(outVertical)">
                                      <p:cBhvr>
                                        <p:cTn id="11" dur="500"/>
                                        <p:tgtEl>
                                          <p:spTgt spid="754691"/>
                                        </p:tgtEl>
                                      </p:cBhvr>
                                    </p:animEffect>
                                  </p:childTnLst>
                                  <p:subTnLst>
                                    <p:audio>
                                      <p:cMediaNode>
                                        <p:cTn display="0" masterRel="sameClick">
                                          <p:stCondLst>
                                            <p:cond evt="begin" delay="0">
                                              <p:tn val="9"/>
                                            </p:cond>
                                          </p:stCondLst>
                                          <p:endCondLst>
                                            <p:cond evt="onStopAudio" delay="0">
                                              <p:tgtEl>
                                                <p:sldTgt/>
                                              </p:tgtEl>
                                            </p:cond>
                                          </p:endCondLst>
                                        </p:cTn>
                                        <p:tgtEl>
                                          <p:sndTgt r:embed="rId3" name="Jungle Menu Command.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754712"/>
                                        </p:tgtEl>
                                        <p:attrNameLst>
                                          <p:attrName>style.visibility</p:attrName>
                                        </p:attrNameLst>
                                      </p:cBhvr>
                                      <p:to>
                                        <p:strVal val="visible"/>
                                      </p:to>
                                    </p:set>
                                    <p:anim calcmode="lin" valueType="num">
                                      <p:cBhvr additive="base">
                                        <p:cTn id="16" dur="500" fill="hold"/>
                                        <p:tgtEl>
                                          <p:spTgt spid="754712"/>
                                        </p:tgtEl>
                                        <p:attrNameLst>
                                          <p:attrName>ppt_x</p:attrName>
                                        </p:attrNameLst>
                                      </p:cBhvr>
                                      <p:tavLst>
                                        <p:tav tm="0">
                                          <p:val>
                                            <p:strVal val="0-#ppt_w/2"/>
                                          </p:val>
                                        </p:tav>
                                        <p:tav tm="100000">
                                          <p:val>
                                            <p:strVal val="#ppt_x"/>
                                          </p:val>
                                        </p:tav>
                                      </p:tavLst>
                                    </p:anim>
                                    <p:anim calcmode="lin" valueType="num">
                                      <p:cBhvr additive="base">
                                        <p:cTn id="17" dur="500" fill="hold"/>
                                        <p:tgtEl>
                                          <p:spTgt spid="7547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Jungle Menu Command.wav"/>
                                        </p:tgtEl>
                                      </p:cMediaNode>
                                    </p:audio>
                                  </p:sub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754711"/>
                                        </p:tgtEl>
                                        <p:attrNameLst>
                                          <p:attrName>style.visibility</p:attrName>
                                        </p:attrNameLst>
                                      </p:cBhvr>
                                      <p:to>
                                        <p:strVal val="visible"/>
                                      </p:to>
                                    </p:set>
                                    <p:anim calcmode="lin" valueType="num">
                                      <p:cBhvr additive="base">
                                        <p:cTn id="21" dur="500" fill="hold"/>
                                        <p:tgtEl>
                                          <p:spTgt spid="754711"/>
                                        </p:tgtEl>
                                        <p:attrNameLst>
                                          <p:attrName>ppt_x</p:attrName>
                                        </p:attrNameLst>
                                      </p:cBhvr>
                                      <p:tavLst>
                                        <p:tav tm="0">
                                          <p:val>
                                            <p:strVal val="1+#ppt_w/2"/>
                                          </p:val>
                                        </p:tav>
                                        <p:tav tm="100000">
                                          <p:val>
                                            <p:strVal val="#ppt_x"/>
                                          </p:val>
                                        </p:tav>
                                      </p:tavLst>
                                    </p:anim>
                                    <p:anim calcmode="lin" valueType="num">
                                      <p:cBhvr additive="base">
                                        <p:cTn id="22" dur="500" fill="hold"/>
                                        <p:tgtEl>
                                          <p:spTgt spid="754711"/>
                                        </p:tgtEl>
                                        <p:attrNameLst>
                                          <p:attrName>ppt_y</p:attrName>
                                        </p:attrNameLst>
                                      </p:cBhvr>
                                      <p:tavLst>
                                        <p:tav tm="0">
                                          <p:val>
                                            <p:strVal val="#ppt_y"/>
                                          </p:val>
                                        </p:tav>
                                        <p:tav tm="100000">
                                          <p:val>
                                            <p:strVal val="#ppt_y"/>
                                          </p:val>
                                        </p:tav>
                                      </p:tavLst>
                                    </p:anim>
                                  </p:childTnLst>
                                  <p:subTnLst>
                                    <p:cmd type="evt" cmd="onstopaudio">
                                      <p:cBhvr>
                                        <p:cTn display="0" masterRel="sameClick">
                                          <p:stCondLst>
                                            <p:cond evt="begin" delay="0">
                                              <p:tn val="19"/>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autoUpdateAnimBg="0"/>
      <p:bldP spid="75469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26629" name="Rectangle 5"/>
          <p:cNvSpPr>
            <a:spLocks noChangeArrowheads="1"/>
          </p:cNvSpPr>
          <p:nvPr/>
        </p:nvSpPr>
        <p:spPr bwMode="auto">
          <a:xfrm>
            <a:off x="2651125" y="2917825"/>
            <a:ext cx="109855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sz="1100">
                <a:cs typeface="Times New Roman" pitchFamily="18" charset="0"/>
              </a:rPr>
              <a:t>	</a:t>
            </a:r>
            <a:endParaRPr lang="en-US"/>
          </a:p>
        </p:txBody>
      </p:sp>
      <p:sp>
        <p:nvSpPr>
          <p:cNvPr id="26630" name="Rectangle 6"/>
          <p:cNvSpPr>
            <a:spLocks noChangeArrowheads="1"/>
          </p:cNvSpPr>
          <p:nvPr/>
        </p:nvSpPr>
        <p:spPr bwMode="auto">
          <a:xfrm>
            <a:off x="2651125" y="3597275"/>
            <a:ext cx="384175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sz="1100">
                <a:cs typeface="Times New Roman" pitchFamily="18" charset="0"/>
              </a:rPr>
              <a:t>				</a:t>
            </a:r>
            <a:endParaRPr lang="en-US"/>
          </a:p>
        </p:txBody>
      </p:sp>
      <p:sp>
        <p:nvSpPr>
          <p:cNvPr id="26631" name="Rectangle 7"/>
          <p:cNvSpPr>
            <a:spLocks noChangeArrowheads="1"/>
          </p:cNvSpPr>
          <p:nvPr/>
        </p:nvSpPr>
        <p:spPr bwMode="auto">
          <a:xfrm>
            <a:off x="2651125" y="4276725"/>
            <a:ext cx="2333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sz="1400"/>
              <a:t> </a:t>
            </a:r>
            <a:endParaRPr lang="en-US"/>
          </a:p>
        </p:txBody>
      </p:sp>
      <p:sp>
        <p:nvSpPr>
          <p:cNvPr id="26632" name="Rectangle 8"/>
          <p:cNvSpPr>
            <a:spLocks noChangeArrowheads="1"/>
          </p:cNvSpPr>
          <p:nvPr/>
        </p:nvSpPr>
        <p:spPr bwMode="auto">
          <a:xfrm>
            <a:off x="0" y="35972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26633" name="Rectangle 9"/>
          <p:cNvSpPr>
            <a:spLocks noChangeArrowheads="1"/>
          </p:cNvSpPr>
          <p:nvPr/>
        </p:nvSpPr>
        <p:spPr bwMode="auto">
          <a:xfrm>
            <a:off x="1371600" y="5802313"/>
            <a:ext cx="32766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tabLst>
                <a:tab pos="457200" algn="l"/>
              </a:tabLst>
            </a:pPr>
            <a:r>
              <a:rPr lang="en-US" sz="1100">
                <a:cs typeface="Times New Roman" pitchFamily="18" charset="0"/>
              </a:rPr>
              <a:t>		</a:t>
            </a:r>
            <a:endParaRPr lang="en-US" baseline="30000">
              <a:latin typeface="Times New Roman" pitchFamily="18" charset="0"/>
              <a:cs typeface="Times New Roman" pitchFamily="18" charset="0"/>
              <a:sym typeface="Symbol" pitchFamily="18" charset="2"/>
            </a:endParaRPr>
          </a:p>
        </p:txBody>
      </p:sp>
      <p:sp>
        <p:nvSpPr>
          <p:cNvPr id="26640" name="Rectangle 16"/>
          <p:cNvSpPr>
            <a:spLocks noChangeArrowheads="1"/>
          </p:cNvSpPr>
          <p:nvPr/>
        </p:nvSpPr>
        <p:spPr bwMode="auto">
          <a:xfrm>
            <a:off x="533400" y="1447800"/>
            <a:ext cx="8077200" cy="4848225"/>
          </a:xfrm>
          <a:prstGeom prst="rect">
            <a:avLst/>
          </a:prstGeom>
          <a:solidFill>
            <a:srgbClr val="CCFFFF"/>
          </a:solidFill>
          <a:ln w="9525">
            <a:solidFill>
              <a:srgbClr val="99336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sz="2400" dirty="0">
                <a:solidFill>
                  <a:srgbClr val="990033"/>
                </a:solidFill>
                <a:sym typeface="SymbolPS" charset="2"/>
              </a:rPr>
              <a:t>It is the measure of degree at which the lines of force can penetrate through the material.</a:t>
            </a:r>
          </a:p>
          <a:p>
            <a:pPr>
              <a:buFont typeface="Wingdings" pitchFamily="2" charset="2"/>
              <a:buChar char="Ø"/>
            </a:pPr>
            <a:endParaRPr lang="en-US" sz="2400" dirty="0">
              <a:solidFill>
                <a:srgbClr val="990033"/>
              </a:solidFill>
              <a:sym typeface="SymbolPS" charset="2"/>
            </a:endParaRPr>
          </a:p>
          <a:p>
            <a:pPr>
              <a:buFont typeface="Wingdings" pitchFamily="2" charset="2"/>
              <a:buChar char="Ø"/>
            </a:pPr>
            <a:r>
              <a:rPr lang="en-US" sz="2400" dirty="0">
                <a:solidFill>
                  <a:srgbClr val="990033"/>
                </a:solidFill>
                <a:sym typeface="SymbolPS" charset="2"/>
              </a:rPr>
              <a:t> It is defined as the ratio of magnetic flux density in the </a:t>
            </a:r>
          </a:p>
          <a:p>
            <a:pPr>
              <a:buFont typeface="Wingdings" pitchFamily="2" charset="2"/>
              <a:buNone/>
            </a:pPr>
            <a:r>
              <a:rPr lang="en-US" sz="2400" dirty="0">
                <a:solidFill>
                  <a:srgbClr val="990033"/>
                </a:solidFill>
                <a:sym typeface="SymbolPS" charset="2"/>
              </a:rPr>
              <a:t>    sample to the applied magnetic field intensity</a:t>
            </a:r>
            <a:r>
              <a:rPr lang="en-US" sz="2400" b="1" dirty="0">
                <a:solidFill>
                  <a:srgbClr val="990033"/>
                </a:solidFill>
                <a:sym typeface="SymbolPS" charset="2"/>
              </a:rPr>
              <a:t>.</a:t>
            </a:r>
          </a:p>
          <a:p>
            <a:pPr>
              <a:buFont typeface="Wingdings" pitchFamily="2" charset="2"/>
              <a:buNone/>
            </a:pPr>
            <a:endParaRPr lang="en-US" sz="2400" b="1" dirty="0">
              <a:solidFill>
                <a:srgbClr val="990033"/>
              </a:solidFill>
              <a:sym typeface="SymbolPS" charset="2"/>
            </a:endParaRPr>
          </a:p>
          <a:p>
            <a:pPr>
              <a:buFont typeface="Wingdings" pitchFamily="2" charset="2"/>
              <a:buNone/>
            </a:pPr>
            <a:endParaRPr lang="en-US" sz="2400" b="1" dirty="0">
              <a:sym typeface="SymbolPS" charset="2"/>
            </a:endParaRPr>
          </a:p>
          <a:p>
            <a:pPr>
              <a:buFont typeface="Wingdings" pitchFamily="2" charset="2"/>
              <a:buNone/>
            </a:pPr>
            <a:endParaRPr lang="en-US" sz="2400" b="1" dirty="0">
              <a:sym typeface="SymbolPS" charset="2"/>
            </a:endParaRPr>
          </a:p>
          <a:p>
            <a:pPr>
              <a:buFont typeface="Wingdings" pitchFamily="2" charset="2"/>
              <a:buNone/>
            </a:pPr>
            <a:endParaRPr lang="en-US" sz="2400" b="1" dirty="0">
              <a:sym typeface="SymbolPS" charset="2"/>
            </a:endParaRPr>
          </a:p>
          <a:p>
            <a:pPr>
              <a:buFont typeface="Wingdings" pitchFamily="2" charset="2"/>
              <a:buNone/>
            </a:pPr>
            <a:endParaRPr lang="en-US" sz="2400" b="1" dirty="0">
              <a:sym typeface="SymbolPS" charset="2"/>
            </a:endParaRPr>
          </a:p>
          <a:p>
            <a:pPr>
              <a:buFont typeface="Wingdings" pitchFamily="2" charset="2"/>
              <a:buNone/>
            </a:pPr>
            <a:endParaRPr lang="en-US" sz="2400" b="1" dirty="0">
              <a:sym typeface="SymbolPS" charset="2"/>
            </a:endParaRPr>
          </a:p>
          <a:p>
            <a:pPr>
              <a:buFont typeface="Wingdings" pitchFamily="2" charset="2"/>
              <a:buNone/>
            </a:pPr>
            <a:endParaRPr lang="en-US" sz="2400" b="1" dirty="0">
              <a:sym typeface="SymbolPS" charset="2"/>
            </a:endParaRPr>
          </a:p>
          <a:p>
            <a:pPr>
              <a:buFont typeface="Wingdings" pitchFamily="2" charset="2"/>
              <a:buNone/>
            </a:pPr>
            <a:endParaRPr lang="en-US" sz="2400" b="1" dirty="0">
              <a:sym typeface="SymbolPS" charset="2"/>
            </a:endParaRPr>
          </a:p>
        </p:txBody>
      </p:sp>
      <p:graphicFrame>
        <p:nvGraphicFramePr>
          <p:cNvPr id="26641" name="Object 17"/>
          <p:cNvGraphicFramePr>
            <a:graphicFrameLocks noChangeAspect="1"/>
          </p:cNvGraphicFramePr>
          <p:nvPr/>
        </p:nvGraphicFramePr>
        <p:xfrm>
          <a:off x="1371600" y="3733800"/>
          <a:ext cx="5715000" cy="1066800"/>
        </p:xfrm>
        <a:graphic>
          <a:graphicData uri="http://schemas.openxmlformats.org/presentationml/2006/ole">
            <p:oleObj spid="_x0000_s5131" name="Microsoft Equation 3.0" r:id="rId3" imgW="1091726" imgH="393529" progId="Equation.3">
              <p:embed/>
            </p:oleObj>
          </a:graphicData>
        </a:graphic>
      </p:graphicFrame>
      <p:sp>
        <p:nvSpPr>
          <p:cNvPr id="26642" name="Rectangle 18"/>
          <p:cNvSpPr>
            <a:spLocks noChangeArrowheads="1"/>
          </p:cNvSpPr>
          <p:nvPr/>
        </p:nvSpPr>
        <p:spPr bwMode="auto">
          <a:xfrm>
            <a:off x="609600" y="4884738"/>
            <a:ext cx="76962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sz="2000" b="1">
                <a:solidFill>
                  <a:srgbClr val="990033"/>
                </a:solidFill>
              </a:rPr>
              <a:t> 	</a:t>
            </a:r>
            <a:r>
              <a:rPr lang="en-US" sz="2400" i="1">
                <a:solidFill>
                  <a:srgbClr val="990033"/>
                </a:solidFill>
                <a:latin typeface="Times New Roman" pitchFamily="18" charset="0"/>
                <a:sym typeface="Symbol" pitchFamily="18" charset="2"/>
              </a:rPr>
              <a:t></a:t>
            </a:r>
            <a:r>
              <a:rPr lang="en-US" sz="2400" i="1">
                <a:solidFill>
                  <a:srgbClr val="990033"/>
                </a:solidFill>
                <a:latin typeface="Times New Roman" pitchFamily="18" charset="0"/>
              </a:rPr>
              <a:t> </a:t>
            </a:r>
            <a:r>
              <a:rPr lang="en-US" sz="2400" i="1" baseline="-25000">
                <a:solidFill>
                  <a:srgbClr val="990033"/>
                </a:solidFill>
                <a:latin typeface="Times New Roman" pitchFamily="18" charset="0"/>
                <a:sym typeface="SymbolPS" charset="2"/>
              </a:rPr>
              <a:t>0</a:t>
            </a:r>
            <a:r>
              <a:rPr lang="en-US" sz="2400" baseline="-25000">
                <a:solidFill>
                  <a:srgbClr val="990033"/>
                </a:solidFill>
                <a:latin typeface="Times New Roman" pitchFamily="18" charset="0"/>
                <a:sym typeface="SymbolPS" charset="2"/>
              </a:rPr>
              <a:t> </a:t>
            </a:r>
            <a:r>
              <a:rPr lang="en-US" sz="2400">
                <a:solidFill>
                  <a:srgbClr val="990033"/>
                </a:solidFill>
                <a:latin typeface="Times New Roman" pitchFamily="18" charset="0"/>
                <a:sym typeface="SymbolPS" charset="2"/>
              </a:rPr>
              <a:t>= permeability of free space = 4</a:t>
            </a:r>
            <a:r>
              <a:rPr lang="en-US" sz="2400">
                <a:solidFill>
                  <a:srgbClr val="990033"/>
                </a:solidFill>
                <a:latin typeface="Times New Roman" pitchFamily="18" charset="0"/>
                <a:sym typeface="Symbol" pitchFamily="18" charset="2"/>
              </a:rPr>
              <a:t></a:t>
            </a:r>
            <a:r>
              <a:rPr lang="en-US" sz="2400" i="1">
                <a:solidFill>
                  <a:srgbClr val="990033"/>
                </a:solidFill>
                <a:latin typeface="Times New Roman" pitchFamily="18" charset="0"/>
              </a:rPr>
              <a:t> </a:t>
            </a:r>
            <a:r>
              <a:rPr lang="en-US" sz="2400" i="1">
                <a:solidFill>
                  <a:srgbClr val="990033"/>
                </a:solidFill>
                <a:latin typeface="Times New Roman" pitchFamily="18" charset="0"/>
                <a:sym typeface="Symbol" pitchFamily="18" charset="2"/>
              </a:rPr>
              <a:t></a:t>
            </a:r>
            <a:r>
              <a:rPr lang="en-US" sz="2400" i="1">
                <a:solidFill>
                  <a:srgbClr val="990033"/>
                </a:solidFill>
                <a:latin typeface="Times New Roman" pitchFamily="18" charset="0"/>
              </a:rPr>
              <a:t> 10</a:t>
            </a:r>
            <a:r>
              <a:rPr lang="en-US" sz="2400" i="1">
                <a:solidFill>
                  <a:srgbClr val="990033"/>
                </a:solidFill>
                <a:latin typeface="Times New Roman" pitchFamily="18" charset="0"/>
                <a:sym typeface="Symbol" pitchFamily="18" charset="2"/>
              </a:rPr>
              <a:t> – 7  H m </a:t>
            </a:r>
            <a:r>
              <a:rPr lang="en-US" sz="2400" i="1" baseline="30000">
                <a:solidFill>
                  <a:srgbClr val="990033"/>
                </a:solidFill>
                <a:latin typeface="Times New Roman" pitchFamily="18" charset="0"/>
                <a:sym typeface="Symbol" pitchFamily="18" charset="2"/>
              </a:rPr>
              <a:t>– 1</a:t>
            </a:r>
            <a:r>
              <a:rPr lang="en-US" sz="2400" i="1">
                <a:solidFill>
                  <a:srgbClr val="990033"/>
                </a:solidFill>
                <a:latin typeface="Times New Roman" pitchFamily="18" charset="0"/>
                <a:sym typeface="Symbol" pitchFamily="18" charset="2"/>
              </a:rPr>
              <a:t>   </a:t>
            </a:r>
          </a:p>
          <a:p>
            <a:pPr>
              <a:buFont typeface="Wingdings" pitchFamily="2" charset="2"/>
              <a:buNone/>
            </a:pPr>
            <a:endParaRPr lang="en-US" sz="2400" i="1">
              <a:solidFill>
                <a:srgbClr val="990033"/>
              </a:solidFill>
              <a:latin typeface="Times New Roman" pitchFamily="18" charset="0"/>
              <a:sym typeface="Symbol" pitchFamily="18" charset="2"/>
            </a:endParaRPr>
          </a:p>
          <a:p>
            <a:pPr>
              <a:buFont typeface="Wingdings" pitchFamily="2" charset="2"/>
              <a:buChar char="Ø"/>
            </a:pPr>
            <a:r>
              <a:rPr lang="en-US" sz="2400" i="1">
                <a:solidFill>
                  <a:srgbClr val="990033"/>
                </a:solidFill>
                <a:latin typeface="Times New Roman" pitchFamily="18" charset="0"/>
                <a:sym typeface="Symbol" pitchFamily="18" charset="2"/>
              </a:rPr>
              <a:t>	 </a:t>
            </a:r>
            <a:r>
              <a:rPr lang="en-US" i="1">
                <a:solidFill>
                  <a:srgbClr val="990033"/>
                </a:solidFill>
                <a:sym typeface="Symbol" pitchFamily="18" charset="2"/>
              </a:rPr>
              <a:t></a:t>
            </a:r>
            <a:r>
              <a:rPr lang="en-US" sz="2400" i="1">
                <a:solidFill>
                  <a:srgbClr val="990033"/>
                </a:solidFill>
                <a:latin typeface="Times New Roman" pitchFamily="18" charset="0"/>
              </a:rPr>
              <a:t> </a:t>
            </a:r>
            <a:r>
              <a:rPr lang="en-US" sz="2400" i="1" baseline="-25000">
                <a:solidFill>
                  <a:srgbClr val="990033"/>
                </a:solidFill>
                <a:latin typeface="Times New Roman" pitchFamily="18" charset="0"/>
                <a:sym typeface="SymbolPS" charset="2"/>
              </a:rPr>
              <a:t>r</a:t>
            </a:r>
            <a:r>
              <a:rPr lang="en-US" sz="2400" baseline="-25000">
                <a:solidFill>
                  <a:srgbClr val="990033"/>
                </a:solidFill>
                <a:latin typeface="Times New Roman" pitchFamily="18" charset="0"/>
                <a:sym typeface="SymbolPS" charset="2"/>
              </a:rPr>
              <a:t> </a:t>
            </a:r>
            <a:r>
              <a:rPr lang="en-US" sz="2400">
                <a:solidFill>
                  <a:srgbClr val="990033"/>
                </a:solidFill>
                <a:latin typeface="Times New Roman" pitchFamily="18" charset="0"/>
                <a:sym typeface="SymbolPS" charset="2"/>
              </a:rPr>
              <a:t>= relative permeability of the medium</a:t>
            </a:r>
          </a:p>
        </p:txBody>
      </p:sp>
      <p:sp>
        <p:nvSpPr>
          <p:cNvPr id="26643" name="Text Box 19"/>
          <p:cNvSpPr txBox="1">
            <a:spLocks noChangeArrowheads="1"/>
          </p:cNvSpPr>
          <p:nvPr/>
        </p:nvSpPr>
        <p:spPr bwMode="auto">
          <a:xfrm>
            <a:off x="1219200" y="319040"/>
            <a:ext cx="69342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sz="4000" b="1" dirty="0">
                <a:solidFill>
                  <a:srgbClr val="990000"/>
                </a:solidFill>
                <a:latin typeface="Times New Roman" pitchFamily="18" charset="0"/>
              </a:rPr>
              <a:t>Magnetic permeability (</a:t>
            </a:r>
            <a:r>
              <a:rPr lang="en-US" sz="4000" b="1" dirty="0">
                <a:solidFill>
                  <a:srgbClr val="990000"/>
                </a:solidFill>
                <a:latin typeface="Times New Roman" pitchFamily="18" charset="0"/>
                <a:sym typeface="Symbol" pitchFamily="18" charset="2"/>
              </a:rPr>
              <a:t></a:t>
            </a:r>
            <a:r>
              <a:rPr lang="en-US" sz="4000" b="1" dirty="0">
                <a:solidFill>
                  <a:srgbClr val="990000"/>
                </a:solidFill>
                <a:latin typeface="Times New Roman" pitchFamily="18" charset="0"/>
              </a:rPr>
              <a:t>)</a:t>
            </a:r>
          </a:p>
        </p:txBody>
      </p:sp>
    </p:spTree>
    <p:extLst>
      <p:ext uri="{BB962C8B-B14F-4D97-AF65-F5344CB8AC3E}">
        <p14:creationId xmlns:p14="http://schemas.microsoft.com/office/powerpoint/2010/main" xmlns="" val="803274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62200" y="609600"/>
            <a:ext cx="4953000" cy="60960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3200" b="1" i="1" smtClean="0">
                <a:solidFill>
                  <a:srgbClr val="FF0000"/>
                </a:solidFill>
              </a:rPr>
              <a:t>Biot – Savart Law</a:t>
            </a:r>
            <a:endParaRPr lang="en-US" sz="4000">
              <a:solidFill>
                <a:srgbClr val="FF0000"/>
              </a:solidFill>
            </a:endParaRPr>
          </a:p>
        </p:txBody>
      </p:sp>
      <p:sp>
        <p:nvSpPr>
          <p:cNvPr id="3" name="Rectangle 3"/>
          <p:cNvSpPr txBox="1">
            <a:spLocks noChangeArrowheads="1"/>
          </p:cNvSpPr>
          <p:nvPr/>
        </p:nvSpPr>
        <p:spPr>
          <a:xfrm>
            <a:off x="304800" y="1143000"/>
            <a:ext cx="8534400" cy="5105400"/>
          </a:xfrm>
          <a:prstGeom prst="rect">
            <a:avLst/>
          </a:prstGeom>
          <a:solidFill>
            <a:srgbClr val="99CCFF"/>
          </a:solidFill>
          <a:ln>
            <a:solidFill>
              <a:srgbClr val="FF0000"/>
            </a:solidFill>
            <a:miter lim="800000"/>
            <a:headEnd/>
            <a:tailEnd/>
          </a:ln>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buFont typeface="Wingdings" pitchFamily="2" charset="2"/>
              <a:buChar char="Ø"/>
            </a:pPr>
            <a:r>
              <a:rPr lang="en-US" sz="2400" smtClean="0"/>
              <a:t>Biot - Savart law is used to calculate the magnetic field due to a current carrying conductor. </a:t>
            </a:r>
          </a:p>
          <a:p>
            <a:pPr>
              <a:buFont typeface="Wingdings" pitchFamily="2" charset="2"/>
              <a:buChar char="Ø"/>
            </a:pPr>
            <a:r>
              <a:rPr lang="en-US" sz="2400" smtClean="0"/>
              <a:t>According to this law, the magnitude of the magnetic field at any point  P due to a small current element </a:t>
            </a:r>
            <a:r>
              <a:rPr lang="en-US" sz="2400" i="1" smtClean="0"/>
              <a:t>I.dl </a:t>
            </a:r>
            <a:r>
              <a:rPr lang="en-US" sz="2400" smtClean="0"/>
              <a:t>( </a:t>
            </a:r>
            <a:r>
              <a:rPr lang="en-US" sz="2400" i="1" smtClean="0"/>
              <a:t>I</a:t>
            </a:r>
            <a:r>
              <a:rPr lang="en-US" sz="2400" smtClean="0"/>
              <a:t> = current through the element, </a:t>
            </a:r>
            <a:r>
              <a:rPr lang="en-US" sz="2400" i="1" smtClean="0"/>
              <a:t>dl</a:t>
            </a:r>
            <a:r>
              <a:rPr lang="en-US" sz="2400" smtClean="0"/>
              <a:t> = length of the element) is,</a:t>
            </a:r>
            <a:endParaRPr lang="en-US" sz="2400" dirty="0"/>
          </a:p>
        </p:txBody>
      </p:sp>
      <p:graphicFrame>
        <p:nvGraphicFramePr>
          <p:cNvPr id="4" name="Object 4"/>
          <p:cNvGraphicFramePr>
            <a:graphicFrameLocks noChangeAspect="1"/>
          </p:cNvGraphicFramePr>
          <p:nvPr/>
        </p:nvGraphicFramePr>
        <p:xfrm>
          <a:off x="6172200" y="3352800"/>
          <a:ext cx="2590800" cy="2819400"/>
        </p:xfrm>
        <a:graphic>
          <a:graphicData uri="http://schemas.openxmlformats.org/presentationml/2006/ole">
            <p:oleObj spid="_x0000_s6186" name="CorelDRAW" r:id="rId3" imgW="2226600" imgH="2935800" progId="">
              <p:embed/>
            </p:oleObj>
          </a:graphicData>
        </a:graphic>
      </p:graphicFrame>
      <p:graphicFrame>
        <p:nvGraphicFramePr>
          <p:cNvPr id="5" name="Object 6"/>
          <p:cNvGraphicFramePr>
            <a:graphicFrameLocks noChangeAspect="1"/>
          </p:cNvGraphicFramePr>
          <p:nvPr/>
        </p:nvGraphicFramePr>
        <p:xfrm>
          <a:off x="533400" y="3581400"/>
          <a:ext cx="2590800" cy="1066800"/>
        </p:xfrm>
        <a:graphic>
          <a:graphicData uri="http://schemas.openxmlformats.org/presentationml/2006/ole">
            <p:oleObj spid="_x0000_s6187" name="Equation" r:id="rId4" imgW="838200" imgH="381000" progId="Equation.3">
              <p:embed/>
            </p:oleObj>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xmlns="" val="571208327"/>
              </p:ext>
            </p:extLst>
          </p:nvPr>
        </p:nvGraphicFramePr>
        <p:xfrm>
          <a:off x="3101975" y="3622675"/>
          <a:ext cx="3016250" cy="1136650"/>
        </p:xfrm>
        <a:graphic>
          <a:graphicData uri="http://schemas.openxmlformats.org/presentationml/2006/ole">
            <p:oleObj spid="_x0000_s6188" name="Equation" r:id="rId5" imgW="1206360" imgH="406080" progId="Equation.3">
              <p:embed/>
            </p:oleObj>
          </a:graphicData>
        </a:graphic>
      </p:graphicFrame>
      <p:graphicFrame>
        <p:nvGraphicFramePr>
          <p:cNvPr id="7" name="Object 10"/>
          <p:cNvGraphicFramePr>
            <a:graphicFrameLocks noChangeAspect="1"/>
          </p:cNvGraphicFramePr>
          <p:nvPr/>
        </p:nvGraphicFramePr>
        <p:xfrm>
          <a:off x="1752600" y="4876800"/>
          <a:ext cx="4114800" cy="1219200"/>
        </p:xfrm>
        <a:graphic>
          <a:graphicData uri="http://schemas.openxmlformats.org/presentationml/2006/ole">
            <p:oleObj spid="_x0000_s6189" name="Microsoft Equation 3.0" r:id="rId6" imgW="952087" imgH="418918" progId="Equation.3">
              <p:embed/>
            </p:oleObj>
          </a:graphicData>
        </a:graphic>
      </p:graphicFrame>
      <p:sp>
        <p:nvSpPr>
          <p:cNvPr id="8" name="Rectangle 12"/>
          <p:cNvSpPr>
            <a:spLocks noChangeArrowheads="1"/>
          </p:cNvSpPr>
          <p:nvPr/>
        </p:nvSpPr>
        <p:spPr bwMode="auto">
          <a:xfrm>
            <a:off x="304800" y="5257800"/>
            <a:ext cx="1676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sz="2400">
                <a:solidFill>
                  <a:srgbClr val="CC00FF"/>
                </a:solidFill>
              </a:rPr>
              <a:t>In vector notation,</a:t>
            </a:r>
            <a:r>
              <a:rPr lang="en-US">
                <a:solidFill>
                  <a:srgbClr val="CC00FF"/>
                </a:solidFill>
              </a:rPr>
              <a:t> </a:t>
            </a:r>
          </a:p>
        </p:txBody>
      </p:sp>
    </p:spTree>
    <p:extLst>
      <p:ext uri="{BB962C8B-B14F-4D97-AF65-F5344CB8AC3E}">
        <p14:creationId xmlns:p14="http://schemas.microsoft.com/office/powerpoint/2010/main" xmlns="" val="1779737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28600"/>
            <a:ext cx="7523213" cy="584775"/>
          </a:xfrm>
          <a:prstGeom prst="rect">
            <a:avLst/>
          </a:prstGeom>
        </p:spPr>
        <p:txBody>
          <a:bodyPr wrap="none">
            <a:spAutoFit/>
          </a:bodyPr>
          <a:lstStyle/>
          <a:p>
            <a:r>
              <a:rPr lang="en-US" sz="3200" b="1" dirty="0">
                <a:solidFill>
                  <a:srgbClr val="002060"/>
                </a:solidFill>
              </a:rPr>
              <a:t>Scalar Product and Vector Product</a:t>
            </a:r>
            <a:endParaRPr lang="en-US" sz="3200" dirty="0">
              <a:solidFill>
                <a:srgbClr val="002060"/>
              </a:solidFill>
            </a:endParaRPr>
          </a:p>
        </p:txBody>
      </p:sp>
      <p:sp>
        <p:nvSpPr>
          <p:cNvPr id="3" name="Rectangle 2"/>
          <p:cNvSpPr/>
          <p:nvPr/>
        </p:nvSpPr>
        <p:spPr>
          <a:xfrm>
            <a:off x="152400" y="914400"/>
            <a:ext cx="8839200" cy="1107996"/>
          </a:xfrm>
          <a:prstGeom prst="rect">
            <a:avLst/>
          </a:prstGeom>
        </p:spPr>
        <p:txBody>
          <a:bodyPr wrap="square">
            <a:spAutoFit/>
          </a:bodyPr>
          <a:lstStyle/>
          <a:p>
            <a:pPr algn="just"/>
            <a:r>
              <a:rPr lang="en-US" sz="2200" dirty="0"/>
              <a:t>Vectors can be multiplied in two different ways: the scalar and vector product. As the name says, a scalar product of two vectors results in a scalar quantity, and a vector product in a vector quantity.</a:t>
            </a:r>
          </a:p>
        </p:txBody>
      </p:sp>
      <p:sp>
        <p:nvSpPr>
          <p:cNvPr id="4" name="Rectangle 3"/>
          <p:cNvSpPr/>
          <p:nvPr/>
        </p:nvSpPr>
        <p:spPr>
          <a:xfrm>
            <a:off x="188794" y="2133600"/>
            <a:ext cx="2297424" cy="400110"/>
          </a:xfrm>
          <a:prstGeom prst="rect">
            <a:avLst/>
          </a:prstGeom>
        </p:spPr>
        <p:txBody>
          <a:bodyPr wrap="none">
            <a:spAutoFit/>
          </a:bodyPr>
          <a:lstStyle/>
          <a:p>
            <a:r>
              <a:rPr lang="en-US" sz="2000" b="1" dirty="0">
                <a:solidFill>
                  <a:srgbClr val="002060"/>
                </a:solidFill>
              </a:rPr>
              <a:t>Scalar Product: </a:t>
            </a:r>
          </a:p>
        </p:txBody>
      </p:sp>
      <p:sp>
        <p:nvSpPr>
          <p:cNvPr id="6" name="Rectangle 5"/>
          <p:cNvSpPr/>
          <p:nvPr/>
        </p:nvSpPr>
        <p:spPr>
          <a:xfrm>
            <a:off x="304800" y="2533710"/>
            <a:ext cx="8610600" cy="646331"/>
          </a:xfrm>
          <a:prstGeom prst="rect">
            <a:avLst/>
          </a:prstGeom>
        </p:spPr>
        <p:txBody>
          <a:bodyPr wrap="square">
            <a:spAutoFit/>
          </a:bodyPr>
          <a:lstStyle/>
          <a:p>
            <a:r>
              <a:rPr lang="en-US" dirty="0"/>
              <a:t>The result of this product is a scalar quantity. The scalar product between two vector is denoted by a thick dot:</a:t>
            </a:r>
          </a:p>
        </p:txBody>
      </p:sp>
      <p:pic>
        <p:nvPicPr>
          <p:cNvPr id="10259" name="Picture 19"/>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9985" t="57617" r="46303" b="35634"/>
          <a:stretch/>
        </p:blipFill>
        <p:spPr bwMode="auto">
          <a:xfrm>
            <a:off x="2378868" y="3240134"/>
            <a:ext cx="4386263" cy="493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Rectangle 16"/>
          <p:cNvSpPr/>
          <p:nvPr/>
        </p:nvSpPr>
        <p:spPr>
          <a:xfrm>
            <a:off x="304800" y="3733800"/>
            <a:ext cx="2492990" cy="430887"/>
          </a:xfrm>
          <a:prstGeom prst="rect">
            <a:avLst/>
          </a:prstGeom>
        </p:spPr>
        <p:txBody>
          <a:bodyPr wrap="none">
            <a:spAutoFit/>
          </a:bodyPr>
          <a:lstStyle/>
          <a:p>
            <a:r>
              <a:rPr lang="en-US" sz="2200" b="1" dirty="0">
                <a:solidFill>
                  <a:srgbClr val="002060"/>
                </a:solidFill>
              </a:rPr>
              <a:t>Vector Product:</a:t>
            </a:r>
          </a:p>
        </p:txBody>
      </p:sp>
      <p:sp>
        <p:nvSpPr>
          <p:cNvPr id="18" name="Rectangle 17"/>
          <p:cNvSpPr/>
          <p:nvPr/>
        </p:nvSpPr>
        <p:spPr>
          <a:xfrm>
            <a:off x="228600" y="4267200"/>
            <a:ext cx="8610600" cy="1107996"/>
          </a:xfrm>
          <a:prstGeom prst="rect">
            <a:avLst/>
          </a:prstGeom>
        </p:spPr>
        <p:txBody>
          <a:bodyPr wrap="square">
            <a:spAutoFit/>
          </a:bodyPr>
          <a:lstStyle/>
          <a:p>
            <a:pPr algn="just"/>
            <a:r>
              <a:rPr lang="en-US" sz="2200" dirty="0"/>
              <a:t>The result of this product is a vector quantity. The vector product between two vector is denoted by a cross (the product is sometimes also called "cross-product"):</a:t>
            </a:r>
          </a:p>
        </p:txBody>
      </p:sp>
      <p:pic>
        <p:nvPicPr>
          <p:cNvPr id="10260" name="Picture 20"/>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4861" t="39505" r="47273" b="50794"/>
          <a:stretch/>
        </p:blipFill>
        <p:spPr bwMode="auto">
          <a:xfrm>
            <a:off x="2146679" y="5361547"/>
            <a:ext cx="4926842" cy="7096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3224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59"/>
                                        </p:tgtEl>
                                        <p:attrNameLst>
                                          <p:attrName>style.visibility</p:attrName>
                                        </p:attrNameLst>
                                      </p:cBhvr>
                                      <p:to>
                                        <p:strVal val="visible"/>
                                      </p:to>
                                    </p:set>
                                    <p:anim calcmode="lin" valueType="num">
                                      <p:cBhvr additive="base">
                                        <p:cTn id="17" dur="500" fill="hold"/>
                                        <p:tgtEl>
                                          <p:spTgt spid="10259"/>
                                        </p:tgtEl>
                                        <p:attrNameLst>
                                          <p:attrName>ppt_x</p:attrName>
                                        </p:attrNameLst>
                                      </p:cBhvr>
                                      <p:tavLst>
                                        <p:tav tm="0">
                                          <p:val>
                                            <p:strVal val="#ppt_x"/>
                                          </p:val>
                                        </p:tav>
                                        <p:tav tm="100000">
                                          <p:val>
                                            <p:strVal val="#ppt_x"/>
                                          </p:val>
                                        </p:tav>
                                      </p:tavLst>
                                    </p:anim>
                                    <p:anim calcmode="lin" valueType="num">
                                      <p:cBhvr additive="base">
                                        <p:cTn id="18" dur="500" fill="hold"/>
                                        <p:tgtEl>
                                          <p:spTgt spid="1025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60"/>
                                        </p:tgtEl>
                                        <p:attrNameLst>
                                          <p:attrName>style.visibility</p:attrName>
                                        </p:attrNameLst>
                                      </p:cBhvr>
                                      <p:to>
                                        <p:strVal val="visible"/>
                                      </p:to>
                                    </p:set>
                                    <p:anim calcmode="lin" valueType="num">
                                      <p:cBhvr additive="base">
                                        <p:cTn id="31" dur="500" fill="hold"/>
                                        <p:tgtEl>
                                          <p:spTgt spid="10260"/>
                                        </p:tgtEl>
                                        <p:attrNameLst>
                                          <p:attrName>ppt_x</p:attrName>
                                        </p:attrNameLst>
                                      </p:cBhvr>
                                      <p:tavLst>
                                        <p:tav tm="0">
                                          <p:val>
                                            <p:strVal val="#ppt_x"/>
                                          </p:val>
                                        </p:tav>
                                        <p:tav tm="100000">
                                          <p:val>
                                            <p:strVal val="#ppt_x"/>
                                          </p:val>
                                        </p:tav>
                                      </p:tavLst>
                                    </p:anim>
                                    <p:anim calcmode="lin" valueType="num">
                                      <p:cBhvr additive="base">
                                        <p:cTn id="32" dur="500" fill="hold"/>
                                        <p:tgtEl>
                                          <p:spTgt spid="10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57600" y="457200"/>
            <a:ext cx="1792478" cy="461665"/>
          </a:xfrm>
          <a:prstGeom prst="rect">
            <a:avLst/>
          </a:prstGeom>
        </p:spPr>
        <p:txBody>
          <a:bodyPr wrap="none">
            <a:spAutoFit/>
          </a:bodyPr>
          <a:lstStyle/>
          <a:p>
            <a:r>
              <a:rPr lang="en-US" sz="2400" b="1" dirty="0">
                <a:solidFill>
                  <a:srgbClr val="002060"/>
                </a:solidFill>
              </a:rPr>
              <a:t>Operators</a:t>
            </a:r>
            <a:endParaRPr lang="en-US" sz="2400" dirty="0">
              <a:solidFill>
                <a:srgbClr val="002060"/>
              </a:solidFill>
            </a:endParaRPr>
          </a:p>
        </p:txBody>
      </p:sp>
      <p:sp>
        <p:nvSpPr>
          <p:cNvPr id="8" name="Rectangle 7"/>
          <p:cNvSpPr/>
          <p:nvPr/>
        </p:nvSpPr>
        <p:spPr>
          <a:xfrm>
            <a:off x="533400" y="936262"/>
            <a:ext cx="8229600" cy="646331"/>
          </a:xfrm>
          <a:prstGeom prst="rect">
            <a:avLst/>
          </a:prstGeom>
        </p:spPr>
        <p:txBody>
          <a:bodyPr wrap="square">
            <a:spAutoFit/>
          </a:bodyPr>
          <a:lstStyle/>
          <a:p>
            <a:pPr algn="just"/>
            <a:r>
              <a:rPr lang="en-US" b="1" dirty="0"/>
              <a:t>Del:</a:t>
            </a:r>
            <a:r>
              <a:rPr lang="en-US" dirty="0"/>
              <a:t> it is commonly symbolized by the inverted capital Greek letter delta, is considered as an </a:t>
            </a:r>
            <a:r>
              <a:rPr lang="en-US" i="1" dirty="0"/>
              <a:t>operator </a:t>
            </a:r>
            <a:r>
              <a:rPr lang="en-US" dirty="0"/>
              <a:t>with the following definition:</a:t>
            </a:r>
          </a:p>
        </p:txBody>
      </p:sp>
      <p:pic>
        <p:nvPicPr>
          <p:cNvPr id="14" name="Picture 13" descr="http://www2.sjs.org/raulston/mvc.10/Topic.6.Lab.8_files/image006.gif"/>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676400"/>
            <a:ext cx="3886199" cy="1371600"/>
          </a:xfrm>
          <a:prstGeom prst="rect">
            <a:avLst/>
          </a:prstGeom>
          <a:noFill/>
          <a:ln>
            <a:noFill/>
          </a:ln>
        </p:spPr>
      </p:pic>
      <p:sp>
        <p:nvSpPr>
          <p:cNvPr id="9" name="TextBox 8"/>
          <p:cNvSpPr txBox="1"/>
          <p:nvPr/>
        </p:nvSpPr>
        <p:spPr>
          <a:xfrm>
            <a:off x="5334000" y="1836003"/>
            <a:ext cx="3579826" cy="830997"/>
          </a:xfrm>
          <a:prstGeom prst="rect">
            <a:avLst/>
          </a:prstGeom>
          <a:noFill/>
        </p:spPr>
        <p:txBody>
          <a:bodyPr wrap="none" rtlCol="0">
            <a:spAutoFit/>
          </a:bodyPr>
          <a:lstStyle/>
          <a:p>
            <a:r>
              <a:rPr lang="en-US" sz="2400" dirty="0"/>
              <a:t>i</a:t>
            </a:r>
            <a:r>
              <a:rPr lang="en-US" sz="2400" dirty="0" smtClean="0"/>
              <a:t>, j, &amp; k are the directions</a:t>
            </a:r>
          </a:p>
          <a:p>
            <a:r>
              <a:rPr lang="en-US" sz="2400" dirty="0" smtClean="0"/>
              <a:t>x, y, z are the variables</a:t>
            </a:r>
            <a:endParaRPr lang="en-US" sz="2400" dirty="0"/>
          </a:p>
        </p:txBody>
      </p:sp>
      <p:sp>
        <p:nvSpPr>
          <p:cNvPr id="11" name="Rectangle 10"/>
          <p:cNvSpPr/>
          <p:nvPr/>
        </p:nvSpPr>
        <p:spPr>
          <a:xfrm>
            <a:off x="609600" y="3105835"/>
            <a:ext cx="8153400" cy="369332"/>
          </a:xfrm>
          <a:prstGeom prst="rect">
            <a:avLst/>
          </a:prstGeom>
        </p:spPr>
        <p:txBody>
          <a:bodyPr wrap="square">
            <a:spAutoFit/>
          </a:bodyPr>
          <a:lstStyle/>
          <a:p>
            <a:r>
              <a:rPr lang="en-US" b="1" dirty="0"/>
              <a:t>Gradient:</a:t>
            </a:r>
            <a:r>
              <a:rPr lang="en-US" dirty="0"/>
              <a:t> when </a:t>
            </a:r>
            <a:r>
              <a:rPr lang="en-US" b="1" dirty="0"/>
              <a:t>del</a:t>
            </a:r>
            <a:r>
              <a:rPr lang="en-US" dirty="0"/>
              <a:t> is combined with the scalar function </a:t>
            </a:r>
            <a:r>
              <a:rPr lang="en-US" i="1" dirty="0"/>
              <a:t>f</a:t>
            </a:r>
            <a:r>
              <a:rPr lang="en-US" b="1" dirty="0"/>
              <a:t>, </a:t>
            </a:r>
            <a:r>
              <a:rPr lang="en-US" dirty="0"/>
              <a:t> we get Gradient.  </a:t>
            </a:r>
          </a:p>
        </p:txBody>
      </p:sp>
      <p:pic>
        <p:nvPicPr>
          <p:cNvPr id="17" name="Picture 16" descr="http://www2.sjs.org/raulston/mvc.10/Topic.6.Lab.8_files/image008.gif"/>
          <p:cNvPicPr/>
          <p:nvPr/>
        </p:nvPicPr>
        <p:blipFill rotWithShape="1">
          <a:blip r:embed="rId3">
            <a:extLst>
              <a:ext uri="{28A0092B-C50C-407E-A947-70E740481C1C}">
                <a14:useLocalDpi xmlns:a14="http://schemas.microsoft.com/office/drawing/2010/main" xmlns="" val="0"/>
              </a:ext>
            </a:extLst>
          </a:blip>
          <a:srcRect t="7928" b="36217"/>
          <a:stretch/>
        </p:blipFill>
        <p:spPr bwMode="auto">
          <a:xfrm>
            <a:off x="457200" y="3603009"/>
            <a:ext cx="2514598" cy="729692"/>
          </a:xfrm>
          <a:prstGeom prst="rect">
            <a:avLst/>
          </a:prstGeom>
          <a:noFill/>
          <a:ln>
            <a:noFill/>
          </a:ln>
        </p:spPr>
      </p:pic>
      <p:pic>
        <p:nvPicPr>
          <p:cNvPr id="18" name="Picture 17" descr="http://www2.sjs.org/raulston/mvc.10/Topic.6.Lab.8_files/image010.gif"/>
          <p:cNvPicPr/>
          <p:nvPr/>
        </p:nvPicPr>
        <p:blipFill>
          <a:blip r:embed="rId4">
            <a:extLst>
              <a:ext uri="{28A0092B-C50C-407E-A947-70E740481C1C}">
                <a14:useLocalDpi xmlns:a14="http://schemas.microsoft.com/office/drawing/2010/main" xmlns="" val="0"/>
              </a:ext>
            </a:extLst>
          </a:blip>
          <a:srcRect/>
          <a:stretch>
            <a:fillRect/>
          </a:stretch>
        </p:blipFill>
        <p:spPr bwMode="auto">
          <a:xfrm>
            <a:off x="3733802" y="3570701"/>
            <a:ext cx="2590798" cy="762000"/>
          </a:xfrm>
          <a:prstGeom prst="rect">
            <a:avLst/>
          </a:prstGeom>
          <a:noFill/>
          <a:ln>
            <a:noFill/>
          </a:ln>
        </p:spPr>
      </p:pic>
      <p:sp>
        <p:nvSpPr>
          <p:cNvPr id="12" name="Rectangle 10"/>
          <p:cNvSpPr>
            <a:spLocks noChangeArrowheads="1"/>
          </p:cNvSpPr>
          <p:nvPr/>
        </p:nvSpPr>
        <p:spPr bwMode="auto">
          <a:xfrm>
            <a:off x="114300" y="5106369"/>
            <a:ext cx="57531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mj-lt"/>
                <a:ea typeface="Calibri" pitchFamily="34" charset="0"/>
                <a:cs typeface="Times New Roman" pitchFamily="18" charset="0"/>
              </a:rPr>
              <a:t>another way of writing gradient is             </a:t>
            </a:r>
            <a:endParaRPr kumimoji="0" lang="en-US" sz="6000" b="0" i="0" u="none" strike="noStrike" cap="none" normalizeH="0" baseline="0" dirty="0" smtClean="0">
              <a:ln>
                <a:noFill/>
              </a:ln>
              <a:solidFill>
                <a:schemeClr val="tx1"/>
              </a:solidFill>
              <a:effectLst/>
              <a:latin typeface="+mj-lt"/>
              <a:cs typeface="Arial" pitchFamily="34" charset="0"/>
            </a:endParaRPr>
          </a:p>
        </p:txBody>
      </p:sp>
      <p:pic>
        <p:nvPicPr>
          <p:cNvPr id="11273" name="Picture 28" descr="Description: http://www2.sjs.org/raulston/mvc.10/Topic.6.Lab.8_files/image012.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630186" y="4876801"/>
            <a:ext cx="2330240" cy="1038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1195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048" y="228600"/>
            <a:ext cx="8763000" cy="830997"/>
          </a:xfrm>
          <a:prstGeom prst="rect">
            <a:avLst/>
          </a:prstGeom>
        </p:spPr>
        <p:txBody>
          <a:bodyPr wrap="square">
            <a:spAutoFit/>
          </a:bodyPr>
          <a:lstStyle/>
          <a:p>
            <a:r>
              <a:rPr lang="en-US" sz="2400" b="1" dirty="0"/>
              <a:t>Divergence:</a:t>
            </a:r>
            <a:r>
              <a:rPr lang="en-US" sz="2400" dirty="0"/>
              <a:t> it is also known as del dot, a dot product of del with </a:t>
            </a:r>
            <a:r>
              <a:rPr lang="en-US" sz="2400" dirty="0" smtClean="0"/>
              <a:t>vector, </a:t>
            </a:r>
            <a:r>
              <a:rPr lang="en-US" sz="2400" dirty="0"/>
              <a:t>w</a:t>
            </a:r>
            <a:r>
              <a:rPr lang="en-US" sz="2400" dirty="0" smtClean="0"/>
              <a:t>hich </a:t>
            </a:r>
            <a:r>
              <a:rPr lang="en-US" sz="2400" dirty="0"/>
              <a:t>is given by </a:t>
            </a:r>
          </a:p>
        </p:txBody>
      </p:sp>
      <p:pic>
        <p:nvPicPr>
          <p:cNvPr id="3" name="Picture 2" descr="http://www2.sjs.org/raulston/mvc.10/Topic.6.Lab.8_files/image016.gif"/>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990600"/>
            <a:ext cx="5029200" cy="1066800"/>
          </a:xfrm>
          <a:prstGeom prst="rect">
            <a:avLst/>
          </a:prstGeom>
          <a:noFill/>
          <a:ln>
            <a:noFill/>
          </a:ln>
        </p:spPr>
      </p:pic>
      <p:sp>
        <p:nvSpPr>
          <p:cNvPr id="4" name="Rectangle 3"/>
          <p:cNvSpPr/>
          <p:nvPr/>
        </p:nvSpPr>
        <p:spPr>
          <a:xfrm>
            <a:off x="304800" y="2967335"/>
            <a:ext cx="8624248" cy="830997"/>
          </a:xfrm>
          <a:prstGeom prst="rect">
            <a:avLst/>
          </a:prstGeom>
        </p:spPr>
        <p:txBody>
          <a:bodyPr wrap="square">
            <a:spAutoFit/>
          </a:bodyPr>
          <a:lstStyle/>
          <a:p>
            <a:r>
              <a:rPr lang="en-US" sz="2400" b="1" dirty="0"/>
              <a:t>Curl: </a:t>
            </a:r>
            <a:r>
              <a:rPr lang="en-US" sz="2400" dirty="0"/>
              <a:t>it is also known as del cross, a cross product of del with vector. Which is given by </a:t>
            </a:r>
          </a:p>
        </p:txBody>
      </p:sp>
      <p:pic>
        <p:nvPicPr>
          <p:cNvPr id="5" name="Picture 4" descr="http://tutorial.math.lamar.edu/Classes/CalcIII/CurlDivergence_files/eq0008MP.gif"/>
          <p:cNvPicPr/>
          <p:nvPr/>
        </p:nvPicPr>
        <p:blipFill>
          <a:blip r:embed="rId3">
            <a:extLst>
              <a:ext uri="{28A0092B-C50C-407E-A947-70E740481C1C}">
                <a14:useLocalDpi xmlns:a14="http://schemas.microsoft.com/office/drawing/2010/main" xmlns="" val="0"/>
              </a:ext>
            </a:extLst>
          </a:blip>
          <a:srcRect/>
          <a:stretch>
            <a:fillRect/>
          </a:stretch>
        </p:blipFill>
        <p:spPr bwMode="auto">
          <a:xfrm>
            <a:off x="2514600" y="3886200"/>
            <a:ext cx="4114800" cy="2286002"/>
          </a:xfrm>
          <a:prstGeom prst="rect">
            <a:avLst/>
          </a:prstGeom>
          <a:noFill/>
          <a:ln>
            <a:noFill/>
          </a:ln>
        </p:spPr>
      </p:pic>
    </p:spTree>
    <p:extLst>
      <p:ext uri="{BB962C8B-B14F-4D97-AF65-F5344CB8AC3E}">
        <p14:creationId xmlns:p14="http://schemas.microsoft.com/office/powerpoint/2010/main" xmlns="" val="47504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219200" y="838200"/>
            <a:ext cx="6934200" cy="91440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2800" b="1" smtClean="0">
                <a:solidFill>
                  <a:schemeClr val="tx1"/>
                </a:solidFill>
                <a:latin typeface="Times New Roman" pitchFamily="18" charset="0"/>
              </a:rPr>
              <a:t>Divergence, Curl and Gradient Operations</a:t>
            </a:r>
            <a:endParaRPr lang="en-US" sz="2800" b="1">
              <a:solidFill>
                <a:schemeClr val="tx1"/>
              </a:solidFill>
              <a:latin typeface="Times New Roman" pitchFamily="18" charset="0"/>
            </a:endParaRPr>
          </a:p>
        </p:txBody>
      </p:sp>
      <p:sp>
        <p:nvSpPr>
          <p:cNvPr id="4" name="Rectangle 3"/>
          <p:cNvSpPr txBox="1">
            <a:spLocks noChangeArrowheads="1"/>
          </p:cNvSpPr>
          <p:nvPr/>
        </p:nvSpPr>
        <p:spPr>
          <a:xfrm>
            <a:off x="304800" y="1524000"/>
            <a:ext cx="8534400" cy="4648200"/>
          </a:xfrm>
          <a:prstGeom prst="rect">
            <a:avLst/>
          </a:prstGeom>
          <a:solidFill>
            <a:srgbClr val="CC99FF"/>
          </a:solidFill>
          <a:ln>
            <a:solidFill>
              <a:srgbClr val="00FFFF"/>
            </a:solidFill>
            <a:miter lim="800000"/>
            <a:headEnd/>
            <a:tailEnd/>
          </a:ln>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buFontTx/>
              <a:buNone/>
            </a:pPr>
            <a:r>
              <a:rPr lang="en-US" b="1" smtClean="0">
                <a:latin typeface="Times New Roman" pitchFamily="18" charset="0"/>
              </a:rPr>
              <a:t>  </a:t>
            </a:r>
            <a:r>
              <a:rPr lang="en-US" b="1" smtClean="0">
                <a:solidFill>
                  <a:srgbClr val="000066"/>
                </a:solidFill>
                <a:latin typeface="Times New Roman" pitchFamily="18" charset="0"/>
              </a:rPr>
              <a:t>(i) Divergence</a:t>
            </a:r>
          </a:p>
          <a:p>
            <a:pPr>
              <a:buFont typeface="Wingdings" pitchFamily="2" charset="2"/>
              <a:buChar char="Ø"/>
            </a:pPr>
            <a:r>
              <a:rPr lang="en-US" sz="2800" smtClean="0">
                <a:latin typeface="Times New Roman" pitchFamily="18" charset="0"/>
              </a:rPr>
              <a:t>  The divergence of a vector </a:t>
            </a:r>
            <a:r>
              <a:rPr lang="en-US" sz="2800" b="1" smtClean="0">
                <a:latin typeface="Times New Roman" pitchFamily="18" charset="0"/>
              </a:rPr>
              <a:t>V </a:t>
            </a:r>
            <a:r>
              <a:rPr lang="en-US" sz="2800" smtClean="0">
                <a:latin typeface="Times New Roman" pitchFamily="18" charset="0"/>
              </a:rPr>
              <a:t>written as div </a:t>
            </a:r>
            <a:r>
              <a:rPr lang="en-US" sz="2800" b="1" smtClean="0">
                <a:latin typeface="Times New Roman" pitchFamily="18" charset="0"/>
              </a:rPr>
              <a:t>V</a:t>
            </a:r>
            <a:r>
              <a:rPr lang="en-US" sz="2800" smtClean="0">
                <a:latin typeface="Times New Roman" pitchFamily="18" charset="0"/>
              </a:rPr>
              <a:t> represents the  </a:t>
            </a:r>
          </a:p>
          <a:p>
            <a:pPr>
              <a:buFont typeface="Wingdings" pitchFamily="2" charset="2"/>
              <a:buNone/>
            </a:pPr>
            <a:r>
              <a:rPr lang="en-US" sz="2800" smtClean="0">
                <a:latin typeface="Times New Roman" pitchFamily="18" charset="0"/>
              </a:rPr>
              <a:t>       scalar quantity.</a:t>
            </a: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smtClean="0">
              <a:latin typeface="Times New Roman" pitchFamily="18" charset="0"/>
            </a:endParaRPr>
          </a:p>
          <a:p>
            <a:pPr>
              <a:buFont typeface="Wingdings" pitchFamily="2" charset="2"/>
              <a:buNone/>
            </a:pPr>
            <a:endParaRPr lang="en-US" sz="2800">
              <a:latin typeface="Times New Roman" pitchFamily="18" charset="0"/>
            </a:endParaRPr>
          </a:p>
        </p:txBody>
      </p:sp>
      <p:sp>
        <p:nvSpPr>
          <p:cNvPr id="5"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 name="Object 4"/>
          <p:cNvGraphicFramePr>
            <a:graphicFrameLocks noChangeAspect="1"/>
          </p:cNvGraphicFramePr>
          <p:nvPr/>
        </p:nvGraphicFramePr>
        <p:xfrm>
          <a:off x="3352800" y="2895600"/>
          <a:ext cx="4114800" cy="990600"/>
        </p:xfrm>
        <a:graphic>
          <a:graphicData uri="http://schemas.openxmlformats.org/presentationml/2006/ole">
            <p:oleObj spid="_x0000_s7182" name="Equation" r:id="rId3" imgW="1066800" imgH="419100" progId="Equation.3">
              <p:embed/>
            </p:oleObj>
          </a:graphicData>
        </a:graphic>
      </p:graphicFrame>
      <p:sp>
        <p:nvSpPr>
          <p:cNvPr id="7" name="Rectangle 6"/>
          <p:cNvSpPr>
            <a:spLocks noChangeArrowheads="1"/>
          </p:cNvSpPr>
          <p:nvPr/>
        </p:nvSpPr>
        <p:spPr bwMode="auto">
          <a:xfrm>
            <a:off x="457200" y="3086100"/>
            <a:ext cx="2667000" cy="519113"/>
          </a:xfrm>
          <a:prstGeom prst="rect">
            <a:avLst/>
          </a:prstGeom>
          <a:solidFill>
            <a:srgbClr val="00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sz="2800">
                <a:solidFill>
                  <a:srgbClr val="990000"/>
                </a:solidFill>
              </a:rPr>
              <a:t>div </a:t>
            </a:r>
            <a:r>
              <a:rPr lang="en-US" sz="2800" b="1">
                <a:solidFill>
                  <a:srgbClr val="990000"/>
                </a:solidFill>
              </a:rPr>
              <a:t>V</a:t>
            </a:r>
            <a:r>
              <a:rPr lang="en-US" sz="2800">
                <a:solidFill>
                  <a:srgbClr val="990000"/>
                </a:solidFill>
              </a:rPr>
              <a:t> = </a:t>
            </a:r>
            <a:r>
              <a:rPr lang="en-US" sz="2800">
                <a:solidFill>
                  <a:srgbClr val="990000"/>
                </a:solidFill>
                <a:sym typeface="Symbol" pitchFamily="18" charset="2"/>
              </a:rPr>
              <a:t></a:t>
            </a:r>
            <a:r>
              <a:rPr lang="en-US" sz="2800">
                <a:solidFill>
                  <a:srgbClr val="990000"/>
                </a:solidFill>
              </a:rPr>
              <a:t> </a:t>
            </a:r>
            <a:r>
              <a:rPr lang="en-US" sz="2800">
                <a:solidFill>
                  <a:srgbClr val="990000"/>
                </a:solidFill>
                <a:sym typeface="Symbol" pitchFamily="18" charset="2"/>
              </a:rPr>
              <a:t></a:t>
            </a:r>
            <a:r>
              <a:rPr lang="en-US" sz="2800">
                <a:solidFill>
                  <a:srgbClr val="990000"/>
                </a:solidFill>
              </a:rPr>
              <a:t> </a:t>
            </a:r>
            <a:r>
              <a:rPr lang="en-US" sz="2800" b="1">
                <a:solidFill>
                  <a:srgbClr val="990000"/>
                </a:solidFill>
                <a:sym typeface="Symbol" pitchFamily="18" charset="2"/>
              </a:rPr>
              <a:t>V =</a:t>
            </a:r>
            <a:r>
              <a:rPr lang="en-US">
                <a:solidFill>
                  <a:srgbClr val="CC3399"/>
                </a:solidFill>
                <a:sym typeface="Symbol" pitchFamily="18" charset="2"/>
              </a:rPr>
              <a:t> </a:t>
            </a:r>
          </a:p>
        </p:txBody>
      </p:sp>
      <p:graphicFrame>
        <p:nvGraphicFramePr>
          <p:cNvPr id="8" name="Object 7"/>
          <p:cNvGraphicFramePr>
            <a:graphicFrameLocks noChangeAspect="1"/>
          </p:cNvGraphicFramePr>
          <p:nvPr/>
        </p:nvGraphicFramePr>
        <p:xfrm>
          <a:off x="762000" y="3962400"/>
          <a:ext cx="7543800" cy="1998663"/>
        </p:xfrm>
        <a:graphic>
          <a:graphicData uri="http://schemas.openxmlformats.org/presentationml/2006/ole">
            <p:oleObj spid="_x0000_s7183" name="CorelDRAW" r:id="rId4" imgW="5460480" imgH="2039760" progId="">
              <p:embed/>
            </p:oleObj>
          </a:graphicData>
        </a:graphic>
      </p:graphicFrame>
    </p:spTree>
    <p:extLst>
      <p:ext uri="{BB962C8B-B14F-4D97-AF65-F5344CB8AC3E}">
        <p14:creationId xmlns:p14="http://schemas.microsoft.com/office/powerpoint/2010/main" xmlns="" val="1932260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4788" y="609600"/>
            <a:ext cx="7848600" cy="45720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000" b="1" dirty="0" smtClean="0">
                <a:solidFill>
                  <a:srgbClr val="669900"/>
                </a:solidFill>
                <a:latin typeface="Times New Roman" pitchFamily="18" charset="0"/>
              </a:rPr>
              <a:t/>
            </a:r>
            <a:br>
              <a:rPr lang="en-US" sz="4000" b="1" dirty="0" smtClean="0">
                <a:solidFill>
                  <a:srgbClr val="669900"/>
                </a:solidFill>
                <a:latin typeface="Times New Roman" pitchFamily="18" charset="0"/>
              </a:rPr>
            </a:br>
            <a:endParaRPr lang="en-US" sz="4000" b="1" dirty="0">
              <a:solidFill>
                <a:srgbClr val="669900"/>
              </a:solidFill>
              <a:latin typeface="Times New Roman" pitchFamily="18" charset="0"/>
            </a:endParaRPr>
          </a:p>
        </p:txBody>
      </p:sp>
      <p:pic>
        <p:nvPicPr>
          <p:cNvPr id="3" name="Picture 8" descr="Picture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a:xfrm>
            <a:off x="609600" y="1295400"/>
            <a:ext cx="8001000" cy="4876800"/>
          </a:xfrm>
          <a:prstGeom prst="rect">
            <a:avLst/>
          </a:prstGeom>
          <a:noFill/>
          <a:ln w="34925">
            <a:solidFill>
              <a:srgbClr val="0000FF"/>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4" name="Rectangle 2"/>
          <p:cNvSpPr txBox="1">
            <a:spLocks noChangeArrowheads="1"/>
          </p:cNvSpPr>
          <p:nvPr/>
        </p:nvSpPr>
        <p:spPr>
          <a:xfrm>
            <a:off x="682388" y="348018"/>
            <a:ext cx="7848600" cy="45720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3200" b="1" smtClean="0">
                <a:solidFill>
                  <a:srgbClr val="669900"/>
                </a:solidFill>
                <a:latin typeface="Times New Roman" pitchFamily="18" charset="0"/>
              </a:rPr>
              <a:t>Example for</a:t>
            </a:r>
            <a:r>
              <a:rPr lang="en-US" sz="4000" b="1" smtClean="0">
                <a:solidFill>
                  <a:srgbClr val="669900"/>
                </a:solidFill>
                <a:latin typeface="Times New Roman" pitchFamily="18" charset="0"/>
              </a:rPr>
              <a:t> </a:t>
            </a:r>
            <a:r>
              <a:rPr lang="en-US" sz="3200" b="1" smtClean="0">
                <a:solidFill>
                  <a:srgbClr val="669900"/>
                </a:solidFill>
                <a:latin typeface="Times New Roman" pitchFamily="18" charset="0"/>
              </a:rPr>
              <a:t>Divergence</a:t>
            </a:r>
            <a:r>
              <a:rPr lang="en-US" sz="4000" b="1" smtClean="0">
                <a:solidFill>
                  <a:srgbClr val="669900"/>
                </a:solidFill>
                <a:latin typeface="Times New Roman" pitchFamily="18" charset="0"/>
              </a:rPr>
              <a:t/>
            </a:r>
            <a:br>
              <a:rPr lang="en-US" sz="4000" b="1" smtClean="0">
                <a:solidFill>
                  <a:srgbClr val="669900"/>
                </a:solidFill>
                <a:latin typeface="Times New Roman" pitchFamily="18" charset="0"/>
              </a:rPr>
            </a:br>
            <a:endParaRPr lang="en-US" sz="4000" b="1" dirty="0">
              <a:solidFill>
                <a:srgbClr val="669900"/>
              </a:solidFill>
              <a:latin typeface="Times New Roman" pitchFamily="18" charset="0"/>
            </a:endParaRPr>
          </a:p>
        </p:txBody>
      </p:sp>
    </p:spTree>
    <p:extLst>
      <p:ext uri="{BB962C8B-B14F-4D97-AF65-F5344CB8AC3E}">
        <p14:creationId xmlns:p14="http://schemas.microsoft.com/office/powerpoint/2010/main" xmlns="" val="2118824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5633" y="76200"/>
            <a:ext cx="8229600" cy="45720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3200" b="1" dirty="0" smtClean="0">
                <a:solidFill>
                  <a:srgbClr val="993300"/>
                </a:solidFill>
                <a:latin typeface="Times New Roman" pitchFamily="18" charset="0"/>
              </a:rPr>
              <a:t> Physical significance of divergence</a:t>
            </a:r>
            <a:endParaRPr lang="en-US" sz="3200" b="1" dirty="0">
              <a:solidFill>
                <a:srgbClr val="993300"/>
              </a:solidFill>
              <a:latin typeface="Times New Roman" pitchFamily="18" charset="0"/>
            </a:endParaRPr>
          </a:p>
        </p:txBody>
      </p:sp>
      <p:sp>
        <p:nvSpPr>
          <p:cNvPr id="3" name="Rectangle 3"/>
          <p:cNvSpPr txBox="1">
            <a:spLocks noChangeArrowheads="1"/>
          </p:cNvSpPr>
          <p:nvPr/>
        </p:nvSpPr>
        <p:spPr>
          <a:xfrm>
            <a:off x="380999" y="609600"/>
            <a:ext cx="8334233" cy="5715000"/>
          </a:xfrm>
          <a:prstGeom prst="rect">
            <a:avLst/>
          </a:prstGeom>
          <a:solidFill>
            <a:srgbClr val="00FFCC"/>
          </a:solidFill>
          <a:ln>
            <a:solidFill>
              <a:srgbClr val="808000"/>
            </a:solidFill>
            <a:miter lim="800000"/>
            <a:headEnd/>
            <a:tailEnd/>
          </a:ln>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gn="just">
              <a:lnSpc>
                <a:spcPct val="80000"/>
              </a:lnSpc>
              <a:buFont typeface="Wingdings" pitchFamily="2" charset="2"/>
              <a:buChar char="Ø"/>
            </a:pPr>
            <a:endParaRPr lang="en-US" sz="2400" dirty="0" smtClean="0"/>
          </a:p>
          <a:p>
            <a:pPr algn="just">
              <a:spcBef>
                <a:spcPts val="276"/>
              </a:spcBef>
              <a:buFont typeface="Wingdings" pitchFamily="2" charset="2"/>
              <a:buChar char="Ø"/>
            </a:pPr>
            <a:r>
              <a:rPr lang="en-US" sz="2400" dirty="0" smtClean="0"/>
              <a:t>Physically the divergence of a vector quantity represents the rate of change of the field strength in the direction of the field. </a:t>
            </a:r>
          </a:p>
          <a:p>
            <a:pPr algn="just">
              <a:spcBef>
                <a:spcPts val="276"/>
              </a:spcBef>
              <a:buFont typeface="Wingdings" pitchFamily="2" charset="2"/>
              <a:buChar char="Ø"/>
            </a:pPr>
            <a:r>
              <a:rPr lang="en-US" sz="2400" dirty="0" smtClean="0"/>
              <a:t>If the divergence of the vector field is positive at a point then something is diverging from a small volume surrounding with the point as a source. </a:t>
            </a:r>
          </a:p>
          <a:p>
            <a:pPr algn="just">
              <a:spcBef>
                <a:spcPts val="276"/>
              </a:spcBef>
              <a:buFont typeface="Wingdings" pitchFamily="2" charset="2"/>
              <a:buChar char="Ø"/>
            </a:pPr>
            <a:r>
              <a:rPr lang="en-US" sz="2400" dirty="0" smtClean="0"/>
              <a:t>If it </a:t>
            </a:r>
            <a:r>
              <a:rPr lang="en-US" sz="2400" dirty="0" smtClean="0"/>
              <a:t>is negative</a:t>
            </a:r>
            <a:r>
              <a:rPr lang="en-US" sz="2400" dirty="0" smtClean="0"/>
              <a:t>, then something is converging into the small volume surrounding that point is acting as sink. </a:t>
            </a:r>
          </a:p>
          <a:p>
            <a:pPr algn="just">
              <a:spcBef>
                <a:spcPts val="276"/>
              </a:spcBef>
              <a:buFont typeface="Wingdings" pitchFamily="2" charset="2"/>
              <a:buChar char="Ø"/>
            </a:pPr>
            <a:r>
              <a:rPr lang="en-US" sz="2400" dirty="0" smtClean="0"/>
              <a:t>if the divergence at a point is zero then the rate at which something entering a small volume surrounding that point is equal to the rate at which it is leaving that volume. </a:t>
            </a:r>
          </a:p>
          <a:p>
            <a:pPr algn="just">
              <a:spcBef>
                <a:spcPts val="276"/>
              </a:spcBef>
              <a:buFont typeface="Wingdings" pitchFamily="2" charset="2"/>
              <a:buChar char="Ø"/>
            </a:pPr>
            <a:r>
              <a:rPr lang="en-US" sz="2400" dirty="0" smtClean="0"/>
              <a:t>The vector field whose divergence is zero is called </a:t>
            </a:r>
            <a:r>
              <a:rPr lang="en-US" sz="2400" b="1" i="1" dirty="0" err="1" smtClean="0"/>
              <a:t>solenoidal</a:t>
            </a:r>
            <a:r>
              <a:rPr lang="en-US" sz="2400" b="1" i="1" dirty="0" smtClean="0"/>
              <a:t>.</a:t>
            </a:r>
            <a:endParaRPr lang="en-US" sz="2400" b="1" i="1" dirty="0"/>
          </a:p>
        </p:txBody>
      </p:sp>
    </p:spTree>
    <p:extLst>
      <p:ext uri="{BB962C8B-B14F-4D97-AF65-F5344CB8AC3E}">
        <p14:creationId xmlns:p14="http://schemas.microsoft.com/office/powerpoint/2010/main" xmlns="" val="2051113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09600" y="381000"/>
            <a:ext cx="8229600" cy="30480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3200" b="1" dirty="0" smtClean="0">
                <a:solidFill>
                  <a:srgbClr val="CC0000"/>
                </a:solidFill>
                <a:latin typeface="Times New Roman" pitchFamily="18" charset="0"/>
              </a:rPr>
              <a:t>Curl of a Vector field</a:t>
            </a:r>
            <a:endParaRPr lang="en-US" sz="3200" b="1" dirty="0">
              <a:solidFill>
                <a:srgbClr val="CC0000"/>
              </a:solidFill>
              <a:latin typeface="Times New Roman" pitchFamily="18" charset="0"/>
            </a:endParaRPr>
          </a:p>
        </p:txBody>
      </p:sp>
      <p:sp>
        <p:nvSpPr>
          <p:cNvPr id="8" name="Rectangle 3"/>
          <p:cNvSpPr txBox="1">
            <a:spLocks noChangeArrowheads="1"/>
          </p:cNvSpPr>
          <p:nvPr/>
        </p:nvSpPr>
        <p:spPr>
          <a:xfrm>
            <a:off x="381000" y="1066800"/>
            <a:ext cx="8458200" cy="5211763"/>
          </a:xfrm>
          <a:prstGeom prst="rect">
            <a:avLst/>
          </a:prstGeom>
          <a:solidFill>
            <a:srgbClr val="00FFCC"/>
          </a:solidFill>
          <a:ln>
            <a:solidFill>
              <a:srgbClr val="993300"/>
            </a:solidFill>
            <a:miter lim="800000"/>
            <a:headEnd/>
            <a:tailEnd/>
          </a:ln>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buFontTx/>
              <a:buNone/>
            </a:pPr>
            <a:endParaRPr lang="en-US" smtClean="0"/>
          </a:p>
          <a:p>
            <a:pPr>
              <a:buFontTx/>
              <a:buNone/>
            </a:pPr>
            <a:r>
              <a:rPr lang="en-US" sz="2800" smtClean="0"/>
              <a:t>     </a:t>
            </a:r>
          </a:p>
          <a:p>
            <a:pPr>
              <a:buFontTx/>
              <a:buNone/>
            </a:pPr>
            <a:r>
              <a:rPr lang="en-US" sz="2400" smtClean="0">
                <a:solidFill>
                  <a:srgbClr val="FF3399"/>
                </a:solidFill>
                <a:latin typeface="Times New Roman" pitchFamily="18" charset="0"/>
              </a:rPr>
              <a:t>    </a:t>
            </a:r>
            <a:r>
              <a:rPr lang="en-US" sz="2400" smtClean="0">
                <a:latin typeface="Times New Roman" pitchFamily="18" charset="0"/>
              </a:rPr>
              <a:t>Curl </a:t>
            </a:r>
            <a:r>
              <a:rPr lang="en-US" sz="2400" b="1" smtClean="0">
                <a:latin typeface="Times New Roman" pitchFamily="18" charset="0"/>
              </a:rPr>
              <a:t>V</a:t>
            </a:r>
            <a:r>
              <a:rPr lang="en-US" sz="2400" b="1" smtClean="0">
                <a:solidFill>
                  <a:srgbClr val="990099"/>
                </a:solidFill>
                <a:latin typeface="Times New Roman" pitchFamily="18" charset="0"/>
              </a:rPr>
              <a:t> </a:t>
            </a:r>
            <a:r>
              <a:rPr lang="en-US" sz="2400" smtClean="0">
                <a:solidFill>
                  <a:srgbClr val="990099"/>
                </a:solidFill>
                <a:latin typeface="Times New Roman" pitchFamily="18" charset="0"/>
              </a:rPr>
              <a:t>=</a:t>
            </a:r>
            <a:r>
              <a:rPr lang="en-US" sz="2400" smtClean="0">
                <a:latin typeface="Times New Roman" pitchFamily="18" charset="0"/>
              </a:rPr>
              <a:t> </a:t>
            </a:r>
            <a:endParaRPr lang="en-US" sz="2400">
              <a:latin typeface="Times New Roman" pitchFamily="18" charset="0"/>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 name="Object 4"/>
          <p:cNvGraphicFramePr>
            <a:graphicFrameLocks noChangeAspect="1"/>
          </p:cNvGraphicFramePr>
          <p:nvPr/>
        </p:nvGraphicFramePr>
        <p:xfrm>
          <a:off x="2108200" y="1371600"/>
          <a:ext cx="5435600" cy="2112963"/>
        </p:xfrm>
        <a:graphic>
          <a:graphicData uri="http://schemas.openxmlformats.org/presentationml/2006/ole">
            <p:oleObj spid="_x0000_s8200" name="Equation" r:id="rId3" imgW="1358640" imgH="965160" progId="Equation.3">
              <p:embed/>
            </p:oleObj>
          </a:graphicData>
        </a:graphic>
      </p:graphicFrame>
      <p:sp>
        <p:nvSpPr>
          <p:cNvPr id="11" name="Rectangle 6"/>
          <p:cNvSpPr>
            <a:spLocks noChangeArrowheads="1"/>
          </p:cNvSpPr>
          <p:nvPr/>
        </p:nvSpPr>
        <p:spPr bwMode="auto">
          <a:xfrm>
            <a:off x="533400" y="3566547"/>
            <a:ext cx="8229600" cy="2677656"/>
          </a:xfrm>
          <a:prstGeom prst="rect">
            <a:avLst/>
          </a:prstGeom>
          <a:solidFill>
            <a:srgbClr val="00FFCC"/>
          </a:solidFill>
          <a:ln>
            <a:noFill/>
          </a:ln>
          <a:effectLst/>
          <a:extLst>
            <a:ext uri="{91240B29-F687-4F45-9708-019B960494DF}">
              <a14:hiddenLine xmlns:a14="http://schemas.microsoft.com/office/drawing/2010/main" xmlns="" w="9525">
                <a:solidFill>
                  <a:srgbClr val="FF66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a:buFont typeface="Wingdings" pitchFamily="2" charset="2"/>
              <a:buChar char="Ø"/>
            </a:pPr>
            <a:r>
              <a:rPr lang="en-US" sz="2400" dirty="0"/>
              <a:t>Physically, the curl of a vector field represents the rate of change of the field strength in a direction at right angles to the field and is a measure of rotation of something in a small volume surrounding a particular point. </a:t>
            </a:r>
          </a:p>
          <a:p>
            <a:pPr algn="just">
              <a:buFont typeface="Wingdings" pitchFamily="2" charset="2"/>
              <a:buNone/>
            </a:pPr>
            <a:endParaRPr lang="en-US" sz="2400" dirty="0"/>
          </a:p>
          <a:p>
            <a:pPr algn="just">
              <a:buFont typeface="Wingdings" pitchFamily="2" charset="2"/>
              <a:buChar char="Ø"/>
            </a:pPr>
            <a:r>
              <a:rPr lang="en-US" sz="2400" dirty="0"/>
              <a:t>For streamline motions and conservative fields, the curl is zero while it is maximum near the whirlpools </a:t>
            </a:r>
          </a:p>
        </p:txBody>
      </p:sp>
    </p:spTree>
    <p:extLst>
      <p:ext uri="{BB962C8B-B14F-4D97-AF65-F5344CB8AC3E}">
        <p14:creationId xmlns:p14="http://schemas.microsoft.com/office/powerpoint/2010/main" xmlns="" val="4041063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txBox="1">
            <a:spLocks noChangeArrowheads="1"/>
          </p:cNvSpPr>
          <p:nvPr/>
        </p:nvSpPr>
        <p:spPr>
          <a:xfrm>
            <a:off x="304800" y="609600"/>
            <a:ext cx="8839200" cy="60960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3200" b="1" smtClean="0">
                <a:solidFill>
                  <a:srgbClr val="990000"/>
                </a:solidFill>
              </a:rPr>
              <a:t>Representation of Curl</a:t>
            </a:r>
            <a:endParaRPr lang="en-US" sz="3200" b="1">
              <a:solidFill>
                <a:srgbClr val="990000"/>
              </a:solidFill>
            </a:endParaRPr>
          </a:p>
        </p:txBody>
      </p:sp>
      <p:graphicFrame>
        <p:nvGraphicFramePr>
          <p:cNvPr id="3" name="Object 4"/>
          <p:cNvGraphicFramePr>
            <a:graphicFrameLocks noChangeAspect="1"/>
          </p:cNvGraphicFramePr>
          <p:nvPr/>
        </p:nvGraphicFramePr>
        <p:xfrm>
          <a:off x="381000" y="1371600"/>
          <a:ext cx="2362200" cy="2057400"/>
        </p:xfrm>
        <a:graphic>
          <a:graphicData uri="http://schemas.openxmlformats.org/presentationml/2006/ole">
            <p:oleObj spid="_x0000_s9233" name="CorelDRAW" r:id="rId3" imgW="1880640" imgH="1117080" progId="">
              <p:embed/>
            </p:oleObj>
          </a:graphicData>
        </a:graphic>
      </p:graphicFrame>
      <p:graphicFrame>
        <p:nvGraphicFramePr>
          <p:cNvPr id="4" name="Object 7"/>
          <p:cNvGraphicFramePr>
            <a:graphicFrameLocks noChangeAspect="1"/>
          </p:cNvGraphicFramePr>
          <p:nvPr/>
        </p:nvGraphicFramePr>
        <p:xfrm>
          <a:off x="3048000" y="1371600"/>
          <a:ext cx="2590800" cy="2209800"/>
        </p:xfrm>
        <a:graphic>
          <a:graphicData uri="http://schemas.openxmlformats.org/presentationml/2006/ole">
            <p:oleObj spid="_x0000_s9234" name="CorelDRAW" r:id="rId4" imgW="1869840" imgH="1117080" progId="">
              <p:embed/>
            </p:oleObj>
          </a:graphicData>
        </a:graphic>
      </p:graphicFrame>
      <p:graphicFrame>
        <p:nvGraphicFramePr>
          <p:cNvPr id="5" name="Object 10"/>
          <p:cNvGraphicFramePr>
            <a:graphicFrameLocks noChangeAspect="1"/>
          </p:cNvGraphicFramePr>
          <p:nvPr/>
        </p:nvGraphicFramePr>
        <p:xfrm>
          <a:off x="5943600" y="1447800"/>
          <a:ext cx="2895600" cy="2209800"/>
        </p:xfrm>
        <a:graphic>
          <a:graphicData uri="http://schemas.openxmlformats.org/presentationml/2006/ole">
            <p:oleObj spid="_x0000_s9235" name="CorelDRAW" r:id="rId5" imgW="2505240" imgH="784080" progId="">
              <p:embed/>
            </p:oleObj>
          </a:graphicData>
        </a:graphic>
      </p:graphicFrame>
      <p:sp>
        <p:nvSpPr>
          <p:cNvPr id="6" name="Rectangle 13"/>
          <p:cNvSpPr>
            <a:spLocks noChangeArrowheads="1"/>
          </p:cNvSpPr>
          <p:nvPr/>
        </p:nvSpPr>
        <p:spPr bwMode="auto">
          <a:xfrm>
            <a:off x="6019800" y="3962400"/>
            <a:ext cx="2667000"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76176" bIns="114264" anchor="ctr">
            <a:spAutoFit/>
          </a:bodyPr>
          <a:lstStyle/>
          <a:p>
            <a:pPr algn="ctr">
              <a:tabLst>
                <a:tab pos="285750" algn="l"/>
                <a:tab pos="457200" algn="l"/>
                <a:tab pos="1600200" algn="l"/>
                <a:tab pos="1828800" algn="l"/>
                <a:tab pos="2057400" algn="l"/>
              </a:tabLst>
            </a:pPr>
            <a:r>
              <a:rPr lang="en-US"/>
              <a:t> </a:t>
            </a:r>
            <a:r>
              <a:rPr lang="en-US" sz="2000" b="1">
                <a:solidFill>
                  <a:srgbClr val="FF0000"/>
                </a:solidFill>
                <a:latin typeface="Times New Roman" pitchFamily="18" charset="0"/>
              </a:rPr>
              <a:t>(</a:t>
            </a:r>
            <a:r>
              <a:rPr lang="en-US" sz="2000">
                <a:solidFill>
                  <a:srgbClr val="FF0000"/>
                </a:solidFill>
                <a:latin typeface="Times New Roman" pitchFamily="18" charset="0"/>
              </a:rPr>
              <a:t>III) direction of curl</a:t>
            </a:r>
          </a:p>
        </p:txBody>
      </p:sp>
      <p:sp>
        <p:nvSpPr>
          <p:cNvPr id="7" name="Rectangle 14"/>
          <p:cNvSpPr>
            <a:spLocks noChangeArrowheads="1"/>
          </p:cNvSpPr>
          <p:nvPr/>
        </p:nvSpPr>
        <p:spPr bwMode="auto">
          <a:xfrm>
            <a:off x="3124200" y="3581400"/>
            <a:ext cx="2743200"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76176" bIns="114264" anchor="ctr">
            <a:spAutoFit/>
          </a:bodyPr>
          <a:lstStyle/>
          <a:p>
            <a:pPr>
              <a:tabLst>
                <a:tab pos="285750" algn="l"/>
                <a:tab pos="457200" algn="l"/>
                <a:tab pos="1600200" algn="l"/>
                <a:tab pos="1828800" algn="l"/>
                <a:tab pos="2057400" algn="l"/>
              </a:tabLst>
            </a:pPr>
            <a:r>
              <a:rPr lang="en-US"/>
              <a:t> </a:t>
            </a:r>
            <a:r>
              <a:rPr lang="en-US" b="1">
                <a:solidFill>
                  <a:srgbClr val="CC00CC"/>
                </a:solidFill>
              </a:rPr>
              <a:t>(</a:t>
            </a:r>
            <a:r>
              <a:rPr lang="en-US" sz="2000">
                <a:solidFill>
                  <a:srgbClr val="CC00CC"/>
                </a:solidFill>
                <a:latin typeface="Times New Roman" pitchFamily="18" charset="0"/>
              </a:rPr>
              <a:t>II) Rotation of the paddle wheel showing the existence of curl</a:t>
            </a:r>
          </a:p>
        </p:txBody>
      </p:sp>
      <p:sp>
        <p:nvSpPr>
          <p:cNvPr id="8" name="Rectangle 15"/>
          <p:cNvSpPr>
            <a:spLocks noChangeArrowheads="1"/>
          </p:cNvSpPr>
          <p:nvPr/>
        </p:nvSpPr>
        <p:spPr bwMode="auto">
          <a:xfrm>
            <a:off x="228600" y="3581400"/>
            <a:ext cx="2743200"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76176" bIns="114264" anchor="ctr">
            <a:spAutoFit/>
          </a:bodyPr>
          <a:lstStyle/>
          <a:p>
            <a:pPr>
              <a:tabLst>
                <a:tab pos="285750" algn="l"/>
                <a:tab pos="457200" algn="l"/>
                <a:tab pos="1600200" algn="l"/>
                <a:tab pos="1828800" algn="l"/>
                <a:tab pos="2057400" algn="l"/>
              </a:tabLst>
            </a:pPr>
            <a:r>
              <a:rPr lang="en-US"/>
              <a:t> </a:t>
            </a:r>
            <a:r>
              <a:rPr lang="en-US" b="1"/>
              <a:t>(</a:t>
            </a:r>
            <a:r>
              <a:rPr lang="en-US" sz="2000">
                <a:solidFill>
                  <a:srgbClr val="993366"/>
                </a:solidFill>
                <a:latin typeface="Times New Roman" pitchFamily="18" charset="0"/>
              </a:rPr>
              <a:t>I) No rotation  of the paddle wheel represents zero curl</a:t>
            </a:r>
          </a:p>
        </p:txBody>
      </p:sp>
      <p:sp>
        <p:nvSpPr>
          <p:cNvPr id="9" name="Rectangle 16"/>
          <p:cNvSpPr>
            <a:spLocks noChangeArrowheads="1"/>
          </p:cNvSpPr>
          <p:nvPr/>
        </p:nvSpPr>
        <p:spPr bwMode="auto">
          <a:xfrm>
            <a:off x="304800" y="4899025"/>
            <a:ext cx="8458200" cy="1196975"/>
          </a:xfrm>
          <a:prstGeom prst="rect">
            <a:avLst/>
          </a:prstGeom>
          <a:solidFill>
            <a:srgbClr val="FFFF99"/>
          </a:solidFill>
          <a:ln w="9525">
            <a:solidFill>
              <a:srgbClr val="33996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sz="2400"/>
              <a:t>For vector fields whose curl is zero there is no rotation of the paddle wheel when it is placed in the field, Such fields are called </a:t>
            </a:r>
            <a:r>
              <a:rPr lang="en-US" sz="2400" i="1"/>
              <a:t>irrotational</a:t>
            </a:r>
            <a:r>
              <a:rPr lang="en-US" sz="2400" b="1"/>
              <a:t> </a:t>
            </a:r>
          </a:p>
        </p:txBody>
      </p:sp>
    </p:spTree>
    <p:extLst>
      <p:ext uri="{BB962C8B-B14F-4D97-AF65-F5344CB8AC3E}">
        <p14:creationId xmlns:p14="http://schemas.microsoft.com/office/powerpoint/2010/main" xmlns="" val="462763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762000" y="-152400"/>
            <a:ext cx="7315200" cy="1143000"/>
          </a:xfrm>
        </p:spPr>
        <p:txBody>
          <a:bodyPr/>
          <a:lstStyle/>
          <a:p>
            <a:pPr algn="ctr"/>
            <a:r>
              <a:rPr lang="en-US" dirty="0"/>
              <a:t>Magnetic Poles</a:t>
            </a:r>
          </a:p>
        </p:txBody>
      </p:sp>
      <p:sp>
        <p:nvSpPr>
          <p:cNvPr id="758834" name="Text Box 50"/>
          <p:cNvSpPr txBox="1">
            <a:spLocks noChangeArrowheads="1"/>
          </p:cNvSpPr>
          <p:nvPr/>
        </p:nvSpPr>
        <p:spPr bwMode="auto">
          <a:xfrm>
            <a:off x="4191000" y="1524000"/>
            <a:ext cx="46482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sz="2800">
                <a:effectLst>
                  <a:outerShdw blurRad="38100" dist="38100" dir="2700000" algn="tl">
                    <a:srgbClr val="000000"/>
                  </a:outerShdw>
                </a:effectLst>
              </a:rPr>
              <a:t>The </a:t>
            </a:r>
            <a:r>
              <a:rPr lang="en-US" sz="2800">
                <a:solidFill>
                  <a:srgbClr val="FFFF00"/>
                </a:solidFill>
                <a:effectLst>
                  <a:outerShdw blurRad="38100" dist="38100" dir="2700000" algn="tl">
                    <a:srgbClr val="000000"/>
                  </a:outerShdw>
                </a:effectLst>
              </a:rPr>
              <a:t>strength</a:t>
            </a:r>
            <a:r>
              <a:rPr lang="en-US" sz="2800">
                <a:effectLst>
                  <a:outerShdw blurRad="38100" dist="38100" dir="2700000" algn="tl">
                    <a:srgbClr val="000000"/>
                  </a:outerShdw>
                </a:effectLst>
              </a:rPr>
              <a:t> of a magnet is concentrated at the ends, called north and south “</a:t>
            </a:r>
            <a:r>
              <a:rPr lang="en-US" sz="2800">
                <a:solidFill>
                  <a:srgbClr val="FFFF00"/>
                </a:solidFill>
                <a:effectLst>
                  <a:outerShdw blurRad="38100" dist="38100" dir="2700000" algn="tl">
                    <a:srgbClr val="000000"/>
                  </a:outerShdw>
                </a:effectLst>
              </a:rPr>
              <a:t>poles</a:t>
            </a:r>
            <a:r>
              <a:rPr lang="en-US" sz="2800">
                <a:effectLst>
                  <a:outerShdw blurRad="38100" dist="38100" dir="2700000" algn="tl">
                    <a:srgbClr val="000000"/>
                  </a:outerShdw>
                </a:effectLst>
              </a:rPr>
              <a:t>” of the magnet.</a:t>
            </a:r>
          </a:p>
        </p:txBody>
      </p:sp>
      <p:sp>
        <p:nvSpPr>
          <p:cNvPr id="758835" name="Text Box 51"/>
          <p:cNvSpPr txBox="1">
            <a:spLocks noChangeArrowheads="1"/>
          </p:cNvSpPr>
          <p:nvPr/>
        </p:nvSpPr>
        <p:spPr bwMode="auto">
          <a:xfrm>
            <a:off x="609600" y="4343400"/>
            <a:ext cx="36576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sz="2800">
                <a:effectLst>
                  <a:outerShdw blurRad="38100" dist="38100" dir="2700000" algn="tl">
                    <a:srgbClr val="000000"/>
                  </a:outerShdw>
                </a:effectLst>
              </a:rPr>
              <a:t>A suspended magnet: </a:t>
            </a:r>
            <a:r>
              <a:rPr lang="en-US" sz="2800">
                <a:solidFill>
                  <a:srgbClr val="FFFF00"/>
                </a:solidFill>
                <a:effectLst>
                  <a:outerShdw blurRad="38100" dist="38100" dir="2700000" algn="tl">
                    <a:srgbClr val="000000"/>
                  </a:outerShdw>
                </a:effectLst>
              </a:rPr>
              <a:t>N</a:t>
            </a:r>
            <a:r>
              <a:rPr lang="en-US" sz="2800">
                <a:effectLst>
                  <a:outerShdw blurRad="38100" dist="38100" dir="2700000" algn="tl">
                    <a:srgbClr val="000000"/>
                  </a:outerShdw>
                </a:effectLst>
              </a:rPr>
              <a:t>-seeking end and  </a:t>
            </a:r>
            <a:r>
              <a:rPr lang="en-US" sz="2800">
                <a:solidFill>
                  <a:srgbClr val="FFFF00"/>
                </a:solidFill>
                <a:effectLst>
                  <a:outerShdw blurRad="38100" dist="38100" dir="2700000" algn="tl">
                    <a:srgbClr val="000000"/>
                  </a:outerShdw>
                </a:effectLst>
              </a:rPr>
              <a:t>S</a:t>
            </a:r>
            <a:r>
              <a:rPr lang="en-US" sz="2800">
                <a:effectLst>
                  <a:outerShdw blurRad="38100" dist="38100" dir="2700000" algn="tl">
                    <a:srgbClr val="000000"/>
                  </a:outerShdw>
                </a:effectLst>
              </a:rPr>
              <a:t>-seeking end are </a:t>
            </a:r>
            <a:r>
              <a:rPr lang="en-US" sz="2800">
                <a:solidFill>
                  <a:srgbClr val="FFFF00"/>
                </a:solidFill>
                <a:effectLst>
                  <a:outerShdw blurRad="38100" dist="38100" dir="2700000" algn="tl">
                    <a:srgbClr val="000000"/>
                  </a:outerShdw>
                </a:effectLst>
              </a:rPr>
              <a:t>N</a:t>
            </a:r>
            <a:r>
              <a:rPr lang="en-US" sz="2800">
                <a:effectLst>
                  <a:outerShdw blurRad="38100" dist="38100" dir="2700000" algn="tl">
                    <a:srgbClr val="000000"/>
                  </a:outerShdw>
                </a:effectLst>
              </a:rPr>
              <a:t> and </a:t>
            </a:r>
            <a:r>
              <a:rPr lang="en-US" sz="2800">
                <a:solidFill>
                  <a:srgbClr val="FFFF00"/>
                </a:solidFill>
                <a:effectLst>
                  <a:outerShdw blurRad="38100" dist="38100" dir="2700000" algn="tl">
                    <a:srgbClr val="000000"/>
                  </a:outerShdw>
                </a:effectLst>
              </a:rPr>
              <a:t>S</a:t>
            </a:r>
            <a:r>
              <a:rPr lang="en-US" sz="2800">
                <a:effectLst>
                  <a:outerShdw blurRad="38100" dist="38100" dir="2700000" algn="tl">
                    <a:srgbClr val="000000"/>
                  </a:outerShdw>
                </a:effectLst>
              </a:rPr>
              <a:t> </a:t>
            </a:r>
            <a:r>
              <a:rPr lang="en-US" sz="2800">
                <a:solidFill>
                  <a:srgbClr val="FFFF00"/>
                </a:solidFill>
                <a:effectLst>
                  <a:outerShdw blurRad="38100" dist="38100" dir="2700000" algn="tl">
                    <a:srgbClr val="000000"/>
                  </a:outerShdw>
                </a:effectLst>
              </a:rPr>
              <a:t>poles</a:t>
            </a:r>
            <a:r>
              <a:rPr lang="en-US" sz="2800">
                <a:effectLst>
                  <a:outerShdw blurRad="38100" dist="38100" dir="2700000" algn="tl">
                    <a:srgbClr val="000000"/>
                  </a:outerShdw>
                </a:effectLst>
              </a:rPr>
              <a:t>.</a:t>
            </a:r>
          </a:p>
        </p:txBody>
      </p:sp>
      <p:grpSp>
        <p:nvGrpSpPr>
          <p:cNvPr id="758838" name="Group 54"/>
          <p:cNvGrpSpPr>
            <a:grpSpLocks/>
          </p:cNvGrpSpPr>
          <p:nvPr/>
        </p:nvGrpSpPr>
        <p:grpSpPr bwMode="auto">
          <a:xfrm>
            <a:off x="4267200" y="3733800"/>
            <a:ext cx="4419600" cy="2590800"/>
            <a:chOff x="2688" y="2352"/>
            <a:chExt cx="2784" cy="1632"/>
          </a:xfrm>
        </p:grpSpPr>
        <p:sp>
          <p:nvSpPr>
            <p:cNvPr id="758804" name="Rectangle 20"/>
            <p:cNvSpPr>
              <a:spLocks noChangeArrowheads="1"/>
            </p:cNvSpPr>
            <p:nvPr/>
          </p:nvSpPr>
          <p:spPr bwMode="auto">
            <a:xfrm>
              <a:off x="2688" y="2352"/>
              <a:ext cx="2784" cy="1632"/>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anchor="ctr">
              <a:spAutoFit/>
            </a:bodyPr>
            <a:lstStyle/>
            <a:p>
              <a:endParaRPr lang="en-US"/>
            </a:p>
          </p:txBody>
        </p:sp>
        <p:sp>
          <p:nvSpPr>
            <p:cNvPr id="758799" name="Text Box 15"/>
            <p:cNvSpPr txBox="1">
              <a:spLocks noChangeArrowheads="1"/>
            </p:cNvSpPr>
            <p:nvPr/>
          </p:nvSpPr>
          <p:spPr bwMode="auto">
            <a:xfrm>
              <a:off x="3840" y="3408"/>
              <a:ext cx="3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outerShdw blurRad="38100" dist="38100" dir="2700000" algn="tl">
                      <a:srgbClr val="000000"/>
                    </a:outerShdw>
                  </a:effectLst>
                </a:rPr>
                <a:t>N</a:t>
              </a:r>
            </a:p>
          </p:txBody>
        </p:sp>
        <p:sp>
          <p:nvSpPr>
            <p:cNvPr id="758800" name="Text Box 16"/>
            <p:cNvSpPr txBox="1">
              <a:spLocks noChangeArrowheads="1"/>
            </p:cNvSpPr>
            <p:nvPr/>
          </p:nvSpPr>
          <p:spPr bwMode="auto">
            <a:xfrm>
              <a:off x="2880" y="3408"/>
              <a:ext cx="3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outerShdw blurRad="38100" dist="38100" dir="2700000" algn="tl">
                      <a:srgbClr val="000000"/>
                    </a:outerShdw>
                  </a:effectLst>
                </a:rPr>
                <a:t>S</a:t>
              </a:r>
            </a:p>
          </p:txBody>
        </p:sp>
        <p:sp>
          <p:nvSpPr>
            <p:cNvPr id="758801" name="Rectangle 17"/>
            <p:cNvSpPr>
              <a:spLocks noChangeArrowheads="1"/>
            </p:cNvSpPr>
            <p:nvPr/>
          </p:nvSpPr>
          <p:spPr bwMode="auto">
            <a:xfrm>
              <a:off x="3120" y="2544"/>
              <a:ext cx="768" cy="144"/>
            </a:xfrm>
            <a:prstGeom prst="rect">
              <a:avLst/>
            </a:prstGeom>
            <a:solidFill>
              <a:schemeClr val="accent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58802" name="AutoShape 18"/>
            <p:cNvSpPr>
              <a:spLocks noChangeArrowheads="1"/>
            </p:cNvSpPr>
            <p:nvPr/>
          </p:nvSpPr>
          <p:spPr bwMode="auto">
            <a:xfrm flipV="1">
              <a:off x="3443" y="2628"/>
              <a:ext cx="144" cy="144"/>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8803" name="Line 19"/>
            <p:cNvSpPr>
              <a:spLocks noChangeShapeType="1"/>
            </p:cNvSpPr>
            <p:nvPr/>
          </p:nvSpPr>
          <p:spPr bwMode="auto">
            <a:xfrm flipV="1">
              <a:off x="3526" y="2713"/>
              <a:ext cx="0" cy="81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11" name="Rectangle 27"/>
            <p:cNvSpPr>
              <a:spLocks noChangeArrowheads="1"/>
            </p:cNvSpPr>
            <p:nvPr/>
          </p:nvSpPr>
          <p:spPr bwMode="auto">
            <a:xfrm>
              <a:off x="3168" y="3504"/>
              <a:ext cx="672" cy="96"/>
            </a:xfrm>
            <a:prstGeom prst="rect">
              <a:avLst/>
            </a:prstGeom>
            <a:solidFill>
              <a:schemeClr val="tx1"/>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8812" name="AutoShape 28"/>
            <p:cNvSpPr>
              <a:spLocks noChangeArrowheads="1"/>
            </p:cNvSpPr>
            <p:nvPr/>
          </p:nvSpPr>
          <p:spPr bwMode="auto">
            <a:xfrm>
              <a:off x="4176" y="2496"/>
              <a:ext cx="1200" cy="1152"/>
            </a:xfrm>
            <a:custGeom>
              <a:avLst/>
              <a:gdLst>
                <a:gd name="G0" fmla="+- 9053 0 0"/>
                <a:gd name="G1" fmla="+- 21600 0 9053"/>
                <a:gd name="G2" fmla="+- 21600 0 905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053" y="10800"/>
                  </a:moveTo>
                  <a:cubicBezTo>
                    <a:pt x="9053" y="11765"/>
                    <a:pt x="9835" y="12547"/>
                    <a:pt x="10800" y="12547"/>
                  </a:cubicBezTo>
                  <a:cubicBezTo>
                    <a:pt x="11765" y="12547"/>
                    <a:pt x="12547" y="11765"/>
                    <a:pt x="12547" y="10800"/>
                  </a:cubicBezTo>
                  <a:cubicBezTo>
                    <a:pt x="12547" y="9835"/>
                    <a:pt x="11765" y="9053"/>
                    <a:pt x="10800" y="9053"/>
                  </a:cubicBezTo>
                  <a:cubicBezTo>
                    <a:pt x="9835" y="9053"/>
                    <a:pt x="9053" y="9835"/>
                    <a:pt x="9053" y="10800"/>
                  </a:cubicBezTo>
                  <a:close/>
                </a:path>
              </a:pathLst>
            </a:custGeom>
            <a:solidFill>
              <a:schemeClr val="tx1"/>
            </a:solidFill>
            <a:ln w="381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58813" name="Text Box 29"/>
            <p:cNvSpPr txBox="1">
              <a:spLocks noChangeArrowheads="1"/>
            </p:cNvSpPr>
            <p:nvPr/>
          </p:nvSpPr>
          <p:spPr bwMode="auto">
            <a:xfrm>
              <a:off x="5171" y="2963"/>
              <a:ext cx="24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solidFill>
                    <a:srgbClr val="000000"/>
                  </a:solidFill>
                  <a:effectLst/>
                </a:rPr>
                <a:t>N</a:t>
              </a:r>
            </a:p>
          </p:txBody>
        </p:sp>
        <p:sp>
          <p:nvSpPr>
            <p:cNvPr id="758814" name="Text Box 30"/>
            <p:cNvSpPr txBox="1">
              <a:spLocks noChangeArrowheads="1"/>
            </p:cNvSpPr>
            <p:nvPr/>
          </p:nvSpPr>
          <p:spPr bwMode="auto">
            <a:xfrm>
              <a:off x="4656" y="3360"/>
              <a:ext cx="24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solidFill>
                    <a:srgbClr val="000000"/>
                  </a:solidFill>
                  <a:effectLst/>
                </a:rPr>
                <a:t>E</a:t>
              </a:r>
            </a:p>
          </p:txBody>
        </p:sp>
        <p:sp>
          <p:nvSpPr>
            <p:cNvPr id="758815" name="Text Box 31"/>
            <p:cNvSpPr txBox="1">
              <a:spLocks noChangeArrowheads="1"/>
            </p:cNvSpPr>
            <p:nvPr/>
          </p:nvSpPr>
          <p:spPr bwMode="auto">
            <a:xfrm>
              <a:off x="4656" y="2544"/>
              <a:ext cx="24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solidFill>
                    <a:srgbClr val="000000"/>
                  </a:solidFill>
                  <a:effectLst/>
                </a:rPr>
                <a:t>W</a:t>
              </a:r>
            </a:p>
          </p:txBody>
        </p:sp>
        <p:sp>
          <p:nvSpPr>
            <p:cNvPr id="758816" name="Text Box 32"/>
            <p:cNvSpPr txBox="1">
              <a:spLocks noChangeArrowheads="1"/>
            </p:cNvSpPr>
            <p:nvPr/>
          </p:nvSpPr>
          <p:spPr bwMode="auto">
            <a:xfrm>
              <a:off x="4151" y="2962"/>
              <a:ext cx="24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solidFill>
                    <a:srgbClr val="000000"/>
                  </a:solidFill>
                  <a:effectLst/>
                </a:rPr>
                <a:t>S</a:t>
              </a:r>
            </a:p>
          </p:txBody>
        </p:sp>
        <p:sp>
          <p:nvSpPr>
            <p:cNvPr id="758817" name="AutoShape 33"/>
            <p:cNvSpPr>
              <a:spLocks noChangeArrowheads="1"/>
            </p:cNvSpPr>
            <p:nvPr/>
          </p:nvSpPr>
          <p:spPr bwMode="auto">
            <a:xfrm>
              <a:off x="3744" y="3168"/>
              <a:ext cx="336" cy="144"/>
            </a:xfrm>
            <a:prstGeom prst="rightArrow">
              <a:avLst>
                <a:gd name="adj1" fmla="val 50000"/>
                <a:gd name="adj2" fmla="val 58333"/>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58821" name="Line 37"/>
            <p:cNvSpPr>
              <a:spLocks noChangeShapeType="1"/>
            </p:cNvSpPr>
            <p:nvPr/>
          </p:nvSpPr>
          <p:spPr bwMode="auto">
            <a:xfrm>
              <a:off x="4762" y="2544"/>
              <a:ext cx="0" cy="110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2" name="Line 38"/>
            <p:cNvSpPr>
              <a:spLocks noChangeShapeType="1"/>
            </p:cNvSpPr>
            <p:nvPr/>
          </p:nvSpPr>
          <p:spPr bwMode="auto">
            <a:xfrm rot="-5400000">
              <a:off x="4776" y="2520"/>
              <a:ext cx="0" cy="110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3" name="Line 39"/>
            <p:cNvSpPr>
              <a:spLocks noChangeShapeType="1"/>
            </p:cNvSpPr>
            <p:nvPr/>
          </p:nvSpPr>
          <p:spPr bwMode="auto">
            <a:xfrm flipH="1">
              <a:off x="4368" y="2688"/>
              <a:ext cx="816" cy="76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4" name="Line 40"/>
            <p:cNvSpPr>
              <a:spLocks noChangeShapeType="1"/>
            </p:cNvSpPr>
            <p:nvPr/>
          </p:nvSpPr>
          <p:spPr bwMode="auto">
            <a:xfrm>
              <a:off x="4368" y="2688"/>
              <a:ext cx="816" cy="76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5" name="Line 41"/>
            <p:cNvSpPr>
              <a:spLocks noChangeShapeType="1"/>
            </p:cNvSpPr>
            <p:nvPr/>
          </p:nvSpPr>
          <p:spPr bwMode="auto">
            <a:xfrm flipH="1">
              <a:off x="4512" y="2500"/>
              <a:ext cx="526" cy="114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6" name="Line 42"/>
            <p:cNvSpPr>
              <a:spLocks noChangeShapeType="1"/>
            </p:cNvSpPr>
            <p:nvPr/>
          </p:nvSpPr>
          <p:spPr bwMode="auto">
            <a:xfrm>
              <a:off x="4512" y="2544"/>
              <a:ext cx="480" cy="1056"/>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7" name="Line 43"/>
            <p:cNvSpPr>
              <a:spLocks noChangeShapeType="1"/>
            </p:cNvSpPr>
            <p:nvPr/>
          </p:nvSpPr>
          <p:spPr bwMode="auto">
            <a:xfrm flipV="1">
              <a:off x="4224" y="2832"/>
              <a:ext cx="1104" cy="48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8" name="Line 44"/>
            <p:cNvSpPr>
              <a:spLocks noChangeShapeType="1"/>
            </p:cNvSpPr>
            <p:nvPr/>
          </p:nvSpPr>
          <p:spPr bwMode="auto">
            <a:xfrm flipH="1" flipV="1">
              <a:off x="4224" y="2832"/>
              <a:ext cx="1104" cy="48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29" name="Text Box 45"/>
            <p:cNvSpPr txBox="1">
              <a:spLocks noChangeArrowheads="1"/>
            </p:cNvSpPr>
            <p:nvPr/>
          </p:nvSpPr>
          <p:spPr bwMode="auto">
            <a:xfrm>
              <a:off x="3744" y="2880"/>
              <a:ext cx="3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outerShdw blurRad="38100" dist="38100" dir="2700000" algn="tl">
                      <a:srgbClr val="000000"/>
                    </a:outerShdw>
                  </a:effectLst>
                </a:rPr>
                <a:t>N</a:t>
              </a:r>
            </a:p>
          </p:txBody>
        </p:sp>
        <p:sp>
          <p:nvSpPr>
            <p:cNvPr id="758831" name="Text Box 47"/>
            <p:cNvSpPr txBox="1">
              <a:spLocks noChangeArrowheads="1"/>
            </p:cNvSpPr>
            <p:nvPr/>
          </p:nvSpPr>
          <p:spPr bwMode="auto">
            <a:xfrm>
              <a:off x="4272" y="3648"/>
              <a:ext cx="115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outerShdw blurRad="38100" dist="38100" dir="2700000" algn="tl">
                      <a:srgbClr val="000000"/>
                    </a:outerShdw>
                  </a:effectLst>
                </a:rPr>
                <a:t>Compass</a:t>
              </a:r>
            </a:p>
          </p:txBody>
        </p:sp>
        <p:sp>
          <p:nvSpPr>
            <p:cNvPr id="758832" name="Text Box 48"/>
            <p:cNvSpPr txBox="1">
              <a:spLocks noChangeArrowheads="1"/>
            </p:cNvSpPr>
            <p:nvPr/>
          </p:nvSpPr>
          <p:spPr bwMode="auto">
            <a:xfrm>
              <a:off x="2976" y="3648"/>
              <a:ext cx="115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outerShdw blurRad="38100" dist="38100" dir="2700000" algn="tl">
                      <a:srgbClr val="000000"/>
                    </a:outerShdw>
                  </a:effectLst>
                </a:rPr>
                <a:t>Bar magnet</a:t>
              </a:r>
            </a:p>
          </p:txBody>
        </p:sp>
        <p:sp>
          <p:nvSpPr>
            <p:cNvPr id="758818" name="AutoShape 34"/>
            <p:cNvSpPr>
              <a:spLocks noChangeArrowheads="1"/>
            </p:cNvSpPr>
            <p:nvPr/>
          </p:nvSpPr>
          <p:spPr bwMode="auto">
            <a:xfrm rot="-5400000">
              <a:off x="4548" y="2903"/>
              <a:ext cx="96" cy="336"/>
            </a:xfrm>
            <a:prstGeom prst="triangle">
              <a:avLst>
                <a:gd name="adj" fmla="val 50000"/>
              </a:avLst>
            </a:prstGeom>
            <a:solidFill>
              <a:schemeClr val="hlink"/>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8819" name="AutoShape 35"/>
            <p:cNvSpPr>
              <a:spLocks noChangeArrowheads="1"/>
            </p:cNvSpPr>
            <p:nvPr/>
          </p:nvSpPr>
          <p:spPr bwMode="auto">
            <a:xfrm rot="16200000" flipV="1">
              <a:off x="4884" y="2903"/>
              <a:ext cx="96" cy="336"/>
            </a:xfrm>
            <a:prstGeom prst="triangle">
              <a:avLst>
                <a:gd name="adj" fmla="val 50000"/>
              </a:avLst>
            </a:prstGeom>
            <a:solidFill>
              <a:srgbClr val="FF33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pSp>
      <p:grpSp>
        <p:nvGrpSpPr>
          <p:cNvPr id="758842" name="Group 58"/>
          <p:cNvGrpSpPr>
            <a:grpSpLocks/>
          </p:cNvGrpSpPr>
          <p:nvPr/>
        </p:nvGrpSpPr>
        <p:grpSpPr bwMode="auto">
          <a:xfrm>
            <a:off x="762000" y="1447800"/>
            <a:ext cx="3027363" cy="2586038"/>
            <a:chOff x="480" y="912"/>
            <a:chExt cx="1907" cy="1629"/>
          </a:xfrm>
        </p:grpSpPr>
        <p:grpSp>
          <p:nvGrpSpPr>
            <p:cNvPr id="758836" name="Group 52"/>
            <p:cNvGrpSpPr>
              <a:grpSpLocks/>
            </p:cNvGrpSpPr>
            <p:nvPr/>
          </p:nvGrpSpPr>
          <p:grpSpPr bwMode="auto">
            <a:xfrm>
              <a:off x="528" y="912"/>
              <a:ext cx="1859" cy="1629"/>
              <a:chOff x="528" y="912"/>
              <a:chExt cx="1859" cy="1629"/>
            </a:xfrm>
          </p:grpSpPr>
          <p:pic>
            <p:nvPicPr>
              <p:cNvPr id="758790"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28" y="912"/>
                <a:ext cx="1859" cy="1629"/>
              </a:xfrm>
              <a:prstGeom prst="rect">
                <a:avLst/>
              </a:prstGeom>
              <a:noFill/>
              <a:ln w="38100">
                <a:solidFill>
                  <a:srgbClr val="000000"/>
                </a:solidFill>
                <a:miter lim="800000"/>
                <a:headEnd/>
                <a:tailEnd/>
              </a:ln>
              <a:effectLst>
                <a:outerShdw dist="107763" dir="2700000" algn="ctr" rotWithShape="0">
                  <a:schemeClr val="bg2"/>
                </a:outerShdw>
              </a:effectLst>
              <a:extLst>
                <a:ext uri="{909E8E84-426E-40DD-AFC4-6F175D3DCCD1}">
                  <a14:hiddenFill xmlns:a14="http://schemas.microsoft.com/office/drawing/2010/main" xmlns="">
                    <a:solidFill>
                      <a:schemeClr val="accent1"/>
                    </a:solidFill>
                  </a14:hiddenFill>
                </a:ext>
              </a:extLst>
            </p:spPr>
          </p:pic>
          <p:sp>
            <p:nvSpPr>
              <p:cNvPr id="758791" name="Text Box 7"/>
              <p:cNvSpPr txBox="1">
                <a:spLocks noChangeArrowheads="1"/>
              </p:cNvSpPr>
              <p:nvPr/>
            </p:nvSpPr>
            <p:spPr bwMode="auto">
              <a:xfrm>
                <a:off x="632" y="2246"/>
                <a:ext cx="364"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S</a:t>
                </a:r>
              </a:p>
            </p:txBody>
          </p:sp>
          <p:sp>
            <p:nvSpPr>
              <p:cNvPr id="758792" name="Text Box 8"/>
              <p:cNvSpPr txBox="1">
                <a:spLocks noChangeArrowheads="1"/>
              </p:cNvSpPr>
              <p:nvPr/>
            </p:nvSpPr>
            <p:spPr bwMode="auto">
              <a:xfrm>
                <a:off x="1933" y="1733"/>
                <a:ext cx="364"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N</a:t>
                </a:r>
              </a:p>
            </p:txBody>
          </p:sp>
          <p:sp>
            <p:nvSpPr>
              <p:cNvPr id="758793" name="Rectangle 9"/>
              <p:cNvSpPr>
                <a:spLocks noChangeArrowheads="1"/>
              </p:cNvSpPr>
              <p:nvPr/>
            </p:nvSpPr>
            <p:spPr bwMode="auto">
              <a:xfrm>
                <a:off x="1048" y="1015"/>
                <a:ext cx="833" cy="154"/>
              </a:xfrm>
              <a:prstGeom prst="rect">
                <a:avLst/>
              </a:prstGeom>
              <a:solidFill>
                <a:schemeClr val="accent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58795" name="AutoShape 11"/>
              <p:cNvSpPr>
                <a:spLocks noChangeArrowheads="1"/>
              </p:cNvSpPr>
              <p:nvPr/>
            </p:nvSpPr>
            <p:spPr bwMode="auto">
              <a:xfrm flipV="1">
                <a:off x="1398" y="1104"/>
                <a:ext cx="157" cy="154"/>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8794" name="Line 10"/>
              <p:cNvSpPr>
                <a:spLocks noChangeShapeType="1"/>
              </p:cNvSpPr>
              <p:nvPr/>
            </p:nvSpPr>
            <p:spPr bwMode="auto">
              <a:xfrm flipV="1">
                <a:off x="1488" y="1195"/>
                <a:ext cx="0" cy="87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pSp>
        <p:sp>
          <p:nvSpPr>
            <p:cNvPr id="758839" name="Rectangle 55"/>
            <p:cNvSpPr>
              <a:spLocks noChangeArrowheads="1"/>
            </p:cNvSpPr>
            <p:nvPr/>
          </p:nvSpPr>
          <p:spPr bwMode="auto">
            <a:xfrm>
              <a:off x="480" y="1248"/>
              <a:ext cx="903" cy="51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r>
                <a:rPr lang="en-US">
                  <a:solidFill>
                    <a:srgbClr val="000000"/>
                  </a:solidFill>
                  <a:effectLst/>
                </a:rPr>
                <a:t>Iron filings</a:t>
              </a:r>
            </a:p>
          </p:txBody>
        </p:sp>
        <p:sp>
          <p:nvSpPr>
            <p:cNvPr id="758840" name="Line 56"/>
            <p:cNvSpPr>
              <a:spLocks noChangeShapeType="1"/>
            </p:cNvSpPr>
            <p:nvPr/>
          </p:nvSpPr>
          <p:spPr bwMode="auto">
            <a:xfrm flipH="1">
              <a:off x="768" y="1776"/>
              <a:ext cx="144" cy="19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8841" name="Line 57"/>
            <p:cNvSpPr>
              <a:spLocks noChangeShapeType="1"/>
            </p:cNvSpPr>
            <p:nvPr/>
          </p:nvSpPr>
          <p:spPr bwMode="auto">
            <a:xfrm>
              <a:off x="1200" y="1536"/>
              <a:ext cx="816" cy="48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xmlns="" val="3036597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58786"/>
                                        </p:tgtEl>
                                        <p:attrNameLst>
                                          <p:attrName>style.visibility</p:attrName>
                                        </p:attrNameLst>
                                      </p:cBhvr>
                                      <p:to>
                                        <p:strVal val="visible"/>
                                      </p:to>
                                    </p:set>
                                    <p:anim calcmode="lin" valueType="num">
                                      <p:cBhvr additive="base">
                                        <p:cTn id="7" dur="500" fill="hold"/>
                                        <p:tgtEl>
                                          <p:spTgt spid="758786"/>
                                        </p:tgtEl>
                                        <p:attrNameLst>
                                          <p:attrName>ppt_x</p:attrName>
                                        </p:attrNameLst>
                                      </p:cBhvr>
                                      <p:tavLst>
                                        <p:tav tm="0">
                                          <p:val>
                                            <p:strVal val="0-#ppt_w/2"/>
                                          </p:val>
                                        </p:tav>
                                        <p:tav tm="100000">
                                          <p:val>
                                            <p:strVal val="#ppt_x"/>
                                          </p:val>
                                        </p:tav>
                                      </p:tavLst>
                                    </p:anim>
                                    <p:anim calcmode="lin" valueType="num">
                                      <p:cBhvr additive="base">
                                        <p:cTn id="8" dur="500" fill="hold"/>
                                        <p:tgtEl>
                                          <p:spTgt spid="7587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758842"/>
                                        </p:tgtEl>
                                        <p:attrNameLst>
                                          <p:attrName>style.visibility</p:attrName>
                                        </p:attrNameLst>
                                      </p:cBhvr>
                                      <p:to>
                                        <p:strVal val="visible"/>
                                      </p:to>
                                    </p:set>
                                    <p:animEffect transition="in" filter="dissolve">
                                      <p:cBhvr>
                                        <p:cTn id="12" dur="500"/>
                                        <p:tgtEl>
                                          <p:spTgt spid="75884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nodeType="afterGroup">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758834"/>
                                        </p:tgtEl>
                                        <p:attrNameLst>
                                          <p:attrName>style.visibility</p:attrName>
                                        </p:attrNameLst>
                                      </p:cBhvr>
                                      <p:to>
                                        <p:strVal val="visible"/>
                                      </p:to>
                                    </p:set>
                                    <p:anim calcmode="lin" valueType="num">
                                      <p:cBhvr additive="base">
                                        <p:cTn id="16" dur="500" fill="hold"/>
                                        <p:tgtEl>
                                          <p:spTgt spid="758834"/>
                                        </p:tgtEl>
                                        <p:attrNameLst>
                                          <p:attrName>ppt_x</p:attrName>
                                        </p:attrNameLst>
                                      </p:cBhvr>
                                      <p:tavLst>
                                        <p:tav tm="0">
                                          <p:val>
                                            <p:strVal val="1+#ppt_w/2"/>
                                          </p:val>
                                        </p:tav>
                                        <p:tav tm="100000">
                                          <p:val>
                                            <p:strVal val="#ppt_x"/>
                                          </p:val>
                                        </p:tav>
                                      </p:tavLst>
                                    </p:anim>
                                    <p:anim calcmode="lin" valueType="num">
                                      <p:cBhvr additive="base">
                                        <p:cTn id="17" dur="500" fill="hold"/>
                                        <p:tgtEl>
                                          <p:spTgt spid="7588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Jungle Menu Command.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58835"/>
                                        </p:tgtEl>
                                        <p:attrNameLst>
                                          <p:attrName>style.visibility</p:attrName>
                                        </p:attrNameLst>
                                      </p:cBhvr>
                                      <p:to>
                                        <p:strVal val="visible"/>
                                      </p:to>
                                    </p:set>
                                    <p:anim calcmode="lin" valueType="num">
                                      <p:cBhvr additive="base">
                                        <p:cTn id="22" dur="500" fill="hold"/>
                                        <p:tgtEl>
                                          <p:spTgt spid="758835"/>
                                        </p:tgtEl>
                                        <p:attrNameLst>
                                          <p:attrName>ppt_x</p:attrName>
                                        </p:attrNameLst>
                                      </p:cBhvr>
                                      <p:tavLst>
                                        <p:tav tm="0">
                                          <p:val>
                                            <p:strVal val="0-#ppt_w/2"/>
                                          </p:val>
                                        </p:tav>
                                        <p:tav tm="100000">
                                          <p:val>
                                            <p:strVal val="#ppt_x"/>
                                          </p:val>
                                        </p:tav>
                                      </p:tavLst>
                                    </p:anim>
                                    <p:anim calcmode="lin" valueType="num">
                                      <p:cBhvr additive="base">
                                        <p:cTn id="23" dur="500" fill="hold"/>
                                        <p:tgtEl>
                                          <p:spTgt spid="758835"/>
                                        </p:tgtEl>
                                        <p:attrNameLst>
                                          <p:attrName>ppt_y</p:attrName>
                                        </p:attrNameLst>
                                      </p:cBhvr>
                                      <p:tavLst>
                                        <p:tav tm="0">
                                          <p:val>
                                            <p:strVal val="#ppt_y"/>
                                          </p:val>
                                        </p:tav>
                                        <p:tav tm="100000">
                                          <p:val>
                                            <p:strVal val="#ppt_y"/>
                                          </p:val>
                                        </p:tav>
                                      </p:tavLst>
                                    </p:anim>
                                  </p:childTnLst>
                                  <p:subTnLst>
                                    <p:cmd type="evt" cmd="onstopaudio">
                                      <p:cBhvr>
                                        <p:cTn display="0" masterRel="sameClick">
                                          <p:stCondLst>
                                            <p:cond evt="begin" delay="0">
                                              <p:tn val="20"/>
                                            </p:cond>
                                          </p:stCondLst>
                                        </p:cTn>
                                        <p:tgtEl>
                                          <p:sldTgt/>
                                        </p:tgtEl>
                                      </p:cBhvr>
                                    </p:cmd>
                                  </p:subTnLst>
                                </p:cTn>
                              </p:par>
                            </p:childTnLst>
                          </p:cTn>
                        </p:par>
                        <p:par>
                          <p:cTn id="24" fill="hold" nodeType="afterGroup">
                            <p:stCondLst>
                              <p:cond delay="500"/>
                            </p:stCondLst>
                            <p:childTnLst>
                              <p:par>
                                <p:cTn id="25" presetID="9" presetClass="entr" presetSubtype="0" fill="hold" nodeType="afterEffect">
                                  <p:stCondLst>
                                    <p:cond delay="0"/>
                                  </p:stCondLst>
                                  <p:childTnLst>
                                    <p:set>
                                      <p:cBhvr>
                                        <p:cTn id="26" dur="1" fill="hold">
                                          <p:stCondLst>
                                            <p:cond delay="0"/>
                                          </p:stCondLst>
                                        </p:cTn>
                                        <p:tgtEl>
                                          <p:spTgt spid="758838"/>
                                        </p:tgtEl>
                                        <p:attrNameLst>
                                          <p:attrName>style.visibility</p:attrName>
                                        </p:attrNameLst>
                                      </p:cBhvr>
                                      <p:to>
                                        <p:strVal val="visible"/>
                                      </p:to>
                                    </p:set>
                                    <p:animEffect transition="in" filter="dissolve">
                                      <p:cBhvr>
                                        <p:cTn id="27" dur="500"/>
                                        <p:tgtEl>
                                          <p:spTgt spid="758838"/>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6" grpId="0" autoUpdateAnimBg="0"/>
      <p:bldP spid="758834" grpId="0" autoUpdateAnimBg="0"/>
      <p:bldP spid="75883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533400"/>
            <a:ext cx="6934200" cy="461665"/>
          </a:xfrm>
          <a:prstGeom prst="rect">
            <a:avLst/>
          </a:prstGeom>
        </p:spPr>
        <p:txBody>
          <a:bodyPr wrap="square">
            <a:spAutoFit/>
          </a:bodyPr>
          <a:lstStyle/>
          <a:p>
            <a:r>
              <a:rPr lang="en-US" sz="2400" b="1" dirty="0">
                <a:solidFill>
                  <a:srgbClr val="002060"/>
                </a:solidFill>
              </a:rPr>
              <a:t>The Experiments of Faraday and Henry</a:t>
            </a:r>
            <a:endParaRPr lang="en-US" sz="2400" dirty="0">
              <a:solidFill>
                <a:srgbClr val="002060"/>
              </a:solidFill>
            </a:endParaRPr>
          </a:p>
        </p:txBody>
      </p:sp>
      <p:sp>
        <p:nvSpPr>
          <p:cNvPr id="3" name="Rectangle 2"/>
          <p:cNvSpPr/>
          <p:nvPr/>
        </p:nvSpPr>
        <p:spPr>
          <a:xfrm>
            <a:off x="2133600" y="1219199"/>
            <a:ext cx="4650632" cy="461665"/>
          </a:xfrm>
          <a:prstGeom prst="rect">
            <a:avLst/>
          </a:prstGeom>
        </p:spPr>
        <p:txBody>
          <a:bodyPr wrap="none">
            <a:spAutoFit/>
          </a:bodyPr>
          <a:lstStyle/>
          <a:p>
            <a:r>
              <a:rPr lang="en-US" sz="2400" b="1" u="sng" dirty="0">
                <a:solidFill>
                  <a:srgbClr val="002060"/>
                </a:solidFill>
                <a:effectLst>
                  <a:outerShdw blurRad="38100" dist="38100" dir="2700000" algn="tl">
                    <a:srgbClr val="000000">
                      <a:alpha val="43137"/>
                    </a:srgbClr>
                  </a:outerShdw>
                </a:effectLst>
              </a:rPr>
              <a:t>Magnet and coil Experiment</a:t>
            </a:r>
            <a:endParaRPr lang="en-US" sz="2400" b="1" dirty="0">
              <a:solidFill>
                <a:srgbClr val="002060"/>
              </a:solidFill>
              <a:effectLst>
                <a:outerShdw blurRad="38100" dist="38100" dir="2700000" algn="tl">
                  <a:srgbClr val="000000">
                    <a:alpha val="43137"/>
                  </a:srgbClr>
                </a:outerShdw>
              </a:effectLst>
            </a:endParaRPr>
          </a:p>
        </p:txBody>
      </p:sp>
      <p:sp>
        <p:nvSpPr>
          <p:cNvPr id="5" name="Rectangle 4"/>
          <p:cNvSpPr/>
          <p:nvPr/>
        </p:nvSpPr>
        <p:spPr>
          <a:xfrm>
            <a:off x="4267200" y="1981200"/>
            <a:ext cx="4648200" cy="3816429"/>
          </a:xfrm>
          <a:prstGeom prst="rect">
            <a:avLst/>
          </a:prstGeom>
        </p:spPr>
        <p:txBody>
          <a:bodyPr wrap="square">
            <a:spAutoFit/>
          </a:bodyPr>
          <a:lstStyle/>
          <a:p>
            <a:pPr algn="just"/>
            <a:r>
              <a:rPr lang="en-US" sz="2200" spc="50" dirty="0"/>
              <a:t>When the North-pole of a bar magnet is moved towards the coil or loop, the galvanometer connected to the coil shows deflection. It confirms the flow of electric current in the coil. It is also noted that the deflection lasts as long as the bar magnet is in motion. No deflection is shown by the galvanometer when the magnet does not move. </a:t>
            </a:r>
          </a:p>
        </p:txBody>
      </p:sp>
      <p:pic>
        <p:nvPicPr>
          <p:cNvPr id="6" name="Picture 5" descr="http://www.cbseguess.com/ebooks/xii/physics/images/77.jpg"/>
          <p:cNvPicPr/>
          <p:nvPr/>
        </p:nvPicPr>
        <p:blipFill rotWithShape="1">
          <a:blip r:embed="rId2">
            <a:extLst>
              <a:ext uri="{28A0092B-C50C-407E-A947-70E740481C1C}">
                <a14:useLocalDpi xmlns:a14="http://schemas.microsoft.com/office/drawing/2010/main" xmlns="" val="0"/>
              </a:ext>
            </a:extLst>
          </a:blip>
          <a:srcRect l="2986" t="12808" r="2640" b="4100"/>
          <a:stretch/>
        </p:blipFill>
        <p:spPr bwMode="auto">
          <a:xfrm>
            <a:off x="423081" y="2594212"/>
            <a:ext cx="3739486" cy="2358788"/>
          </a:xfrm>
          <a:prstGeom prst="rect">
            <a:avLst/>
          </a:prstGeom>
          <a:noFill/>
          <a:ln>
            <a:noFill/>
          </a:ln>
        </p:spPr>
      </p:pic>
    </p:spTree>
    <p:extLst>
      <p:ext uri="{BB962C8B-B14F-4D97-AF65-F5344CB8AC3E}">
        <p14:creationId xmlns:p14="http://schemas.microsoft.com/office/powerpoint/2010/main" xmlns="" val="353095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cbseguess.com/ebooks/xii/physics/images/78.jpg"/>
          <p:cNvPicPr/>
          <p:nvPr/>
        </p:nvPicPr>
        <p:blipFill rotWithShape="1">
          <a:blip r:embed="rId2">
            <a:extLst>
              <a:ext uri="{28A0092B-C50C-407E-A947-70E740481C1C}">
                <a14:useLocalDpi xmlns:a14="http://schemas.microsoft.com/office/drawing/2010/main" xmlns="" val="0"/>
              </a:ext>
            </a:extLst>
          </a:blip>
          <a:srcRect l="4450" t="12808" r="5013" b="7726"/>
          <a:stretch/>
        </p:blipFill>
        <p:spPr bwMode="auto">
          <a:xfrm>
            <a:off x="533400" y="1676400"/>
            <a:ext cx="3657600" cy="2668136"/>
          </a:xfrm>
          <a:prstGeom prst="rect">
            <a:avLst/>
          </a:prstGeom>
          <a:noFill/>
          <a:ln>
            <a:noFill/>
          </a:ln>
        </p:spPr>
      </p:pic>
      <p:sp>
        <p:nvSpPr>
          <p:cNvPr id="4" name="Rectangle 3"/>
          <p:cNvSpPr/>
          <p:nvPr/>
        </p:nvSpPr>
        <p:spPr>
          <a:xfrm>
            <a:off x="4191000" y="2415064"/>
            <a:ext cx="4572000" cy="1477328"/>
          </a:xfrm>
          <a:prstGeom prst="rect">
            <a:avLst/>
          </a:prstGeom>
        </p:spPr>
        <p:txBody>
          <a:bodyPr>
            <a:spAutoFit/>
          </a:bodyPr>
          <a:lstStyle/>
          <a:p>
            <a:pPr algn="just"/>
            <a:r>
              <a:rPr lang="en-US" dirty="0"/>
              <a:t>When the North-pole of the bar magnet is moved away from the coil, the galvanometer shows deflection in the opposite direction. It indicates that the current flows in the reverse direction. </a:t>
            </a:r>
          </a:p>
        </p:txBody>
      </p:sp>
    </p:spTree>
    <p:extLst>
      <p:ext uri="{BB962C8B-B14F-4D97-AF65-F5344CB8AC3E}">
        <p14:creationId xmlns:p14="http://schemas.microsoft.com/office/powerpoint/2010/main" xmlns="" val="3801519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73882"/>
            <a:ext cx="8534400" cy="3046988"/>
          </a:xfrm>
          <a:prstGeom prst="rect">
            <a:avLst/>
          </a:prstGeom>
        </p:spPr>
        <p:txBody>
          <a:bodyPr wrap="square">
            <a:spAutoFit/>
          </a:bodyPr>
          <a:lstStyle/>
          <a:p>
            <a:pPr algn="just"/>
            <a:r>
              <a:rPr lang="en-US" sz="2400" dirty="0"/>
              <a:t>If the same experiment is repeated with the South-pole of the bar magnet, the deflections shown by the galvanometer are just opposite to that observed with the North-pole for similar movements (towards the coil or away from the coil). In other words, if the South-pole is moved towards the coil, we will get the result shown in figure 1(b). If the South-pole is moved away from the coil, we will get the result </a:t>
            </a:r>
            <a:r>
              <a:rPr lang="en-US" sz="2400" dirty="0" smtClean="0"/>
              <a:t> as shown </a:t>
            </a:r>
            <a:r>
              <a:rPr lang="en-US" sz="2400" dirty="0"/>
              <a:t>in figure 1(a</a:t>
            </a:r>
            <a:r>
              <a:rPr lang="en-US" sz="2400" dirty="0" smtClean="0"/>
              <a:t>)</a:t>
            </a:r>
            <a:endParaRPr lang="en-US" sz="2400" dirty="0"/>
          </a:p>
        </p:txBody>
      </p:sp>
      <p:pic>
        <p:nvPicPr>
          <p:cNvPr id="4" name="Picture 3" descr="http://www.cbseguess.com/ebooks/xii/physics/images/77.jpg"/>
          <p:cNvPicPr/>
          <p:nvPr/>
        </p:nvPicPr>
        <p:blipFill rotWithShape="1">
          <a:blip r:embed="rId2">
            <a:extLst>
              <a:ext uri="{28A0092B-C50C-407E-A947-70E740481C1C}">
                <a14:useLocalDpi xmlns:a14="http://schemas.microsoft.com/office/drawing/2010/main" xmlns="" val="0"/>
              </a:ext>
            </a:extLst>
          </a:blip>
          <a:srcRect l="2986" t="12808" r="2640" b="4100"/>
          <a:stretch/>
        </p:blipFill>
        <p:spPr bwMode="auto">
          <a:xfrm>
            <a:off x="575481" y="3737212"/>
            <a:ext cx="3739486" cy="2358788"/>
          </a:xfrm>
          <a:prstGeom prst="rect">
            <a:avLst/>
          </a:prstGeom>
          <a:noFill/>
          <a:ln>
            <a:noFill/>
          </a:ln>
        </p:spPr>
      </p:pic>
      <p:pic>
        <p:nvPicPr>
          <p:cNvPr id="5" name="Picture 4" descr="http://www.cbseguess.com/ebooks/xii/physics/images/78.jpg"/>
          <p:cNvPicPr/>
          <p:nvPr/>
        </p:nvPicPr>
        <p:blipFill rotWithShape="1">
          <a:blip r:embed="rId3">
            <a:extLst>
              <a:ext uri="{28A0092B-C50C-407E-A947-70E740481C1C}">
                <a14:useLocalDpi xmlns:a14="http://schemas.microsoft.com/office/drawing/2010/main" xmlns="" val="0"/>
              </a:ext>
            </a:extLst>
          </a:blip>
          <a:srcRect l="4450" t="12808" r="5013" b="7726"/>
          <a:stretch/>
        </p:blipFill>
        <p:spPr bwMode="auto">
          <a:xfrm>
            <a:off x="4724400" y="3301915"/>
            <a:ext cx="3657600" cy="2668136"/>
          </a:xfrm>
          <a:prstGeom prst="rect">
            <a:avLst/>
          </a:prstGeom>
          <a:noFill/>
          <a:ln>
            <a:noFill/>
          </a:ln>
        </p:spPr>
      </p:pic>
    </p:spTree>
    <p:extLst>
      <p:ext uri="{BB962C8B-B14F-4D97-AF65-F5344CB8AC3E}">
        <p14:creationId xmlns:p14="http://schemas.microsoft.com/office/powerpoint/2010/main" xmlns="" val="215566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463" y="304800"/>
            <a:ext cx="8686800" cy="3046988"/>
          </a:xfrm>
          <a:prstGeom prst="rect">
            <a:avLst/>
          </a:prstGeom>
        </p:spPr>
        <p:txBody>
          <a:bodyPr wrap="square">
            <a:spAutoFit/>
          </a:bodyPr>
          <a:lstStyle/>
          <a:p>
            <a:pPr algn="just"/>
            <a:r>
              <a:rPr lang="en-US" sz="2400" dirty="0"/>
              <a:t>The deflection, and consequently current becomes larger if the magnet is moved towards or away from the coil at a quicker rate.</a:t>
            </a:r>
          </a:p>
          <a:p>
            <a:pPr algn="just"/>
            <a:r>
              <a:rPr lang="en-US" sz="2400" dirty="0"/>
              <a:t>Now, if the coil is moved towards or away from the stationary magnet, the same results are produced. It establishes that electric current in the coil is induced due to the relative motion between the magnet and the coil. It does not matter which is moving.</a:t>
            </a:r>
          </a:p>
        </p:txBody>
      </p:sp>
      <p:pic>
        <p:nvPicPr>
          <p:cNvPr id="3" name="Picture 2" descr="http://www.cbseguess.com/ebooks/xii/physics/images/77.jpg"/>
          <p:cNvPicPr/>
          <p:nvPr/>
        </p:nvPicPr>
        <p:blipFill rotWithShape="1">
          <a:blip r:embed="rId2">
            <a:extLst>
              <a:ext uri="{28A0092B-C50C-407E-A947-70E740481C1C}">
                <a14:useLocalDpi xmlns:a14="http://schemas.microsoft.com/office/drawing/2010/main" xmlns="" val="0"/>
              </a:ext>
            </a:extLst>
          </a:blip>
          <a:srcRect l="2986" t="12808" r="2640" b="4100"/>
          <a:stretch/>
        </p:blipFill>
        <p:spPr bwMode="auto">
          <a:xfrm>
            <a:off x="575481" y="3737212"/>
            <a:ext cx="3739486" cy="2358788"/>
          </a:xfrm>
          <a:prstGeom prst="rect">
            <a:avLst/>
          </a:prstGeom>
          <a:noFill/>
          <a:ln>
            <a:noFill/>
          </a:ln>
        </p:spPr>
      </p:pic>
      <p:pic>
        <p:nvPicPr>
          <p:cNvPr id="4" name="Picture 3" descr="http://www.cbseguess.com/ebooks/xii/physics/images/78.jpg"/>
          <p:cNvPicPr/>
          <p:nvPr/>
        </p:nvPicPr>
        <p:blipFill rotWithShape="1">
          <a:blip r:embed="rId3">
            <a:extLst>
              <a:ext uri="{28A0092B-C50C-407E-A947-70E740481C1C}">
                <a14:useLocalDpi xmlns:a14="http://schemas.microsoft.com/office/drawing/2010/main" xmlns="" val="0"/>
              </a:ext>
            </a:extLst>
          </a:blip>
          <a:srcRect l="4450" t="12808" r="5013" b="7726"/>
          <a:stretch/>
        </p:blipFill>
        <p:spPr bwMode="auto">
          <a:xfrm>
            <a:off x="4724400" y="3301915"/>
            <a:ext cx="3657600" cy="2668136"/>
          </a:xfrm>
          <a:prstGeom prst="rect">
            <a:avLst/>
          </a:prstGeom>
          <a:noFill/>
          <a:ln>
            <a:noFill/>
          </a:ln>
        </p:spPr>
      </p:pic>
    </p:spTree>
    <p:extLst>
      <p:ext uri="{BB962C8B-B14F-4D97-AF65-F5344CB8AC3E}">
        <p14:creationId xmlns:p14="http://schemas.microsoft.com/office/powerpoint/2010/main" xmlns="" val="49224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24135"/>
            <a:ext cx="4150495" cy="461665"/>
          </a:xfrm>
          <a:prstGeom prst="rect">
            <a:avLst/>
          </a:prstGeom>
        </p:spPr>
        <p:txBody>
          <a:bodyPr wrap="none">
            <a:spAutoFit/>
          </a:bodyPr>
          <a:lstStyle/>
          <a:p>
            <a:r>
              <a:rPr lang="en-US" sz="2400" b="1" dirty="0" smtClean="0">
                <a:solidFill>
                  <a:srgbClr val="002060"/>
                </a:solidFill>
                <a:effectLst>
                  <a:outerShdw blurRad="38100" dist="38100" dir="2700000" algn="tl">
                    <a:srgbClr val="000000">
                      <a:alpha val="43137"/>
                    </a:srgbClr>
                  </a:outerShdw>
                </a:effectLst>
              </a:rPr>
              <a:t>Coil </a:t>
            </a:r>
            <a:r>
              <a:rPr lang="en-US" sz="2400" b="1" dirty="0">
                <a:solidFill>
                  <a:srgbClr val="002060"/>
                </a:solidFill>
                <a:effectLst>
                  <a:outerShdw blurRad="38100" dist="38100" dir="2700000" algn="tl">
                    <a:srgbClr val="000000">
                      <a:alpha val="43137"/>
                    </a:srgbClr>
                  </a:outerShdw>
                </a:effectLst>
              </a:rPr>
              <a:t>and </a:t>
            </a:r>
            <a:r>
              <a:rPr lang="en-US" sz="2400" b="1" dirty="0" smtClean="0">
                <a:solidFill>
                  <a:srgbClr val="002060"/>
                </a:solidFill>
                <a:effectLst>
                  <a:outerShdw blurRad="38100" dist="38100" dir="2700000" algn="tl">
                    <a:srgbClr val="000000">
                      <a:alpha val="43137"/>
                    </a:srgbClr>
                  </a:outerShdw>
                </a:effectLst>
              </a:rPr>
              <a:t>Coil </a:t>
            </a:r>
            <a:r>
              <a:rPr lang="en-US" sz="2400" b="1" dirty="0">
                <a:solidFill>
                  <a:srgbClr val="002060"/>
                </a:solidFill>
                <a:effectLst>
                  <a:outerShdw blurRad="38100" dist="38100" dir="2700000" algn="tl">
                    <a:srgbClr val="000000">
                      <a:alpha val="43137"/>
                    </a:srgbClr>
                  </a:outerShdw>
                </a:effectLst>
              </a:rPr>
              <a:t>Experiment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r="79701" b="71095"/>
          <a:stretch/>
        </p:blipFill>
        <p:spPr>
          <a:xfrm>
            <a:off x="1828800" y="667362"/>
            <a:ext cx="5239776" cy="3286332"/>
          </a:xfrm>
          <a:prstGeom prst="rect">
            <a:avLst/>
          </a:prstGeom>
        </p:spPr>
      </p:pic>
      <p:sp>
        <p:nvSpPr>
          <p:cNvPr id="5" name="Rectangle 4"/>
          <p:cNvSpPr/>
          <p:nvPr/>
        </p:nvSpPr>
        <p:spPr>
          <a:xfrm>
            <a:off x="381000" y="3886200"/>
            <a:ext cx="8458200" cy="2308324"/>
          </a:xfrm>
          <a:prstGeom prst="rect">
            <a:avLst/>
          </a:prstGeom>
        </p:spPr>
        <p:txBody>
          <a:bodyPr wrap="square">
            <a:spAutoFit/>
          </a:bodyPr>
          <a:lstStyle/>
          <a:p>
            <a:pPr algn="just"/>
            <a:r>
              <a:rPr lang="en-US" sz="2400" dirty="0"/>
              <a:t>If a </a:t>
            </a:r>
            <a:r>
              <a:rPr lang="en-US" sz="2400" dirty="0" smtClean="0"/>
              <a:t>second </a:t>
            </a:r>
            <a:r>
              <a:rPr lang="en-US" sz="2400" dirty="0"/>
              <a:t>coil Y carrying a steady current drawn from a battery is moved towards the coil X connected to a galvanometer, then the galvanometer shows a deflection. This confirms that an electric current is induced in coil X. See figure 2(a). The deflection in the galvanometer lasts as long as the coil Y is in motion.</a:t>
            </a:r>
          </a:p>
        </p:txBody>
      </p:sp>
    </p:spTree>
    <p:extLst>
      <p:ext uri="{BB962C8B-B14F-4D97-AF65-F5344CB8AC3E}">
        <p14:creationId xmlns:p14="http://schemas.microsoft.com/office/powerpoint/2010/main" xmlns="" val="1691140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5477"/>
            <a:ext cx="8686800" cy="1938992"/>
          </a:xfrm>
          <a:prstGeom prst="rect">
            <a:avLst/>
          </a:prstGeom>
        </p:spPr>
        <p:txBody>
          <a:bodyPr wrap="square">
            <a:spAutoFit/>
          </a:bodyPr>
          <a:lstStyle/>
          <a:p>
            <a:pPr algn="just"/>
            <a:r>
              <a:rPr lang="en-US" sz="2400" dirty="0"/>
              <a:t>When coil Y is moved away from the coil X, the galvanometer shows a deflection in the opposite direction. See figure 2(b). It is also noted that the deflection lasts as long as the coil Y is in motion. No deflection is shown by the galvanometer when the coil Y does not move</a:t>
            </a:r>
            <a:r>
              <a:rPr lang="en-US" sz="2400" dirty="0" smtClean="0"/>
              <a:t>.</a:t>
            </a:r>
            <a:endParaRPr lang="en-US" sz="24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r="80149" b="70756"/>
          <a:stretch/>
        </p:blipFill>
        <p:spPr>
          <a:xfrm>
            <a:off x="1447800" y="281658"/>
            <a:ext cx="5320352" cy="3452142"/>
          </a:xfrm>
          <a:prstGeom prst="rect">
            <a:avLst/>
          </a:prstGeom>
        </p:spPr>
      </p:pic>
    </p:spTree>
    <p:extLst>
      <p:ext uri="{BB962C8B-B14F-4D97-AF65-F5344CB8AC3E}">
        <p14:creationId xmlns:p14="http://schemas.microsoft.com/office/powerpoint/2010/main" xmlns="" val="167700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404" y="3277612"/>
            <a:ext cx="7879396" cy="3046988"/>
          </a:xfrm>
          <a:prstGeom prst="rect">
            <a:avLst/>
          </a:prstGeom>
        </p:spPr>
        <p:txBody>
          <a:bodyPr wrap="square">
            <a:spAutoFit/>
          </a:bodyPr>
          <a:lstStyle/>
          <a:p>
            <a:pPr algn="just"/>
            <a:r>
              <a:rPr lang="en-US" sz="2400" dirty="0"/>
              <a:t>Now, if the coil X is moved towards or away from the stationary coil Y, the same results are produced. It establishes that electric current in the coil X is induced due to the relative motion between the two coils. It does not matter which is moving.</a:t>
            </a:r>
          </a:p>
          <a:p>
            <a:pPr algn="just"/>
            <a:r>
              <a:rPr lang="en-US" sz="2400" dirty="0"/>
              <a:t>In both the cases, the deflection, and consequently current becomes larger if a coil is moved towards or away from the other coil at a quicker rate.</a:t>
            </a:r>
          </a:p>
        </p:txBody>
      </p:sp>
      <p:grpSp>
        <p:nvGrpSpPr>
          <p:cNvPr id="6" name="Group 5"/>
          <p:cNvGrpSpPr/>
          <p:nvPr/>
        </p:nvGrpSpPr>
        <p:grpSpPr>
          <a:xfrm>
            <a:off x="838200" y="609600"/>
            <a:ext cx="7642702" cy="2644650"/>
            <a:chOff x="533400" y="914400"/>
            <a:chExt cx="6835298" cy="2035050"/>
          </a:xfrm>
        </p:grpSpPr>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r="79701" b="71095"/>
            <a:stretch/>
          </p:blipFill>
          <p:spPr>
            <a:xfrm>
              <a:off x="533400" y="914400"/>
              <a:ext cx="3080638" cy="193214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r="80149" b="70756"/>
            <a:stretch/>
          </p:blipFill>
          <p:spPr>
            <a:xfrm>
              <a:off x="4232330" y="914400"/>
              <a:ext cx="3136368" cy="2035050"/>
            </a:xfrm>
            <a:prstGeom prst="rect">
              <a:avLst/>
            </a:prstGeom>
          </p:spPr>
        </p:pic>
      </p:grpSp>
    </p:spTree>
    <p:extLst>
      <p:ext uri="{BB962C8B-B14F-4D97-AF65-F5344CB8AC3E}">
        <p14:creationId xmlns:p14="http://schemas.microsoft.com/office/powerpoint/2010/main" xmlns="" val="3467423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a:xfrm>
            <a:off x="914400" y="-228600"/>
            <a:ext cx="7315200" cy="1143000"/>
          </a:xfrm>
        </p:spPr>
        <p:txBody>
          <a:bodyPr/>
          <a:lstStyle/>
          <a:p>
            <a:pPr algn="ctr"/>
            <a:r>
              <a:rPr lang="en-US" dirty="0"/>
              <a:t>Magnetic Attraction-Repulsion</a:t>
            </a:r>
          </a:p>
        </p:txBody>
      </p:sp>
      <p:grpSp>
        <p:nvGrpSpPr>
          <p:cNvPr id="760880" name="Group 48"/>
          <p:cNvGrpSpPr>
            <a:grpSpLocks/>
          </p:cNvGrpSpPr>
          <p:nvPr/>
        </p:nvGrpSpPr>
        <p:grpSpPr bwMode="auto">
          <a:xfrm>
            <a:off x="1143000" y="1219200"/>
            <a:ext cx="2971800" cy="3352800"/>
            <a:chOff x="720" y="1296"/>
            <a:chExt cx="1872" cy="2112"/>
          </a:xfrm>
        </p:grpSpPr>
        <p:sp>
          <p:nvSpPr>
            <p:cNvPr id="760836" name="Rectangle 4"/>
            <p:cNvSpPr>
              <a:spLocks noChangeArrowheads="1"/>
            </p:cNvSpPr>
            <p:nvPr/>
          </p:nvSpPr>
          <p:spPr bwMode="auto">
            <a:xfrm>
              <a:off x="720" y="1296"/>
              <a:ext cx="1872" cy="2112"/>
            </a:xfrm>
            <a:prstGeom prst="rect">
              <a:avLst/>
            </a:prstGeom>
            <a:solidFill>
              <a:srgbClr val="CCFFCC"/>
            </a:solidFill>
            <a:ln w="38100">
              <a:solidFill>
                <a:schemeClr val="accent1"/>
              </a:solidFill>
              <a:miter lim="800000"/>
              <a:headEnd/>
              <a:tailEnd/>
            </a:ln>
            <a:effectLst>
              <a:outerShdw dist="107763" dir="2700000" algn="ctr" rotWithShape="0">
                <a:schemeClr val="bg2"/>
              </a:outerShdw>
            </a:effectLst>
          </p:spPr>
          <p:txBody>
            <a:bodyPr anchor="ctr">
              <a:spAutoFit/>
            </a:bodyPr>
            <a:lstStyle/>
            <a:p>
              <a:endParaRPr lang="en-US"/>
            </a:p>
          </p:txBody>
        </p:sp>
        <p:sp>
          <p:nvSpPr>
            <p:cNvPr id="760839" name="Rectangle 7"/>
            <p:cNvSpPr>
              <a:spLocks noChangeArrowheads="1"/>
            </p:cNvSpPr>
            <p:nvPr/>
          </p:nvSpPr>
          <p:spPr bwMode="auto">
            <a:xfrm>
              <a:off x="1152" y="1488"/>
              <a:ext cx="768" cy="144"/>
            </a:xfrm>
            <a:prstGeom prst="rect">
              <a:avLst/>
            </a:prstGeom>
            <a:solidFill>
              <a:schemeClr val="accent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0840" name="AutoShape 8"/>
            <p:cNvSpPr>
              <a:spLocks noChangeArrowheads="1"/>
            </p:cNvSpPr>
            <p:nvPr/>
          </p:nvSpPr>
          <p:spPr bwMode="auto">
            <a:xfrm flipV="1">
              <a:off x="1475" y="1572"/>
              <a:ext cx="144" cy="144"/>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60841" name="Line 9"/>
            <p:cNvSpPr>
              <a:spLocks noChangeShapeType="1"/>
            </p:cNvSpPr>
            <p:nvPr/>
          </p:nvSpPr>
          <p:spPr bwMode="auto">
            <a:xfrm flipV="1">
              <a:off x="1558" y="1657"/>
              <a:ext cx="0" cy="81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pSp>
      <p:grpSp>
        <p:nvGrpSpPr>
          <p:cNvPr id="760917" name="Group 85"/>
          <p:cNvGrpSpPr>
            <a:grpSpLocks/>
          </p:cNvGrpSpPr>
          <p:nvPr/>
        </p:nvGrpSpPr>
        <p:grpSpPr bwMode="auto">
          <a:xfrm>
            <a:off x="1295400" y="2209800"/>
            <a:ext cx="2362200" cy="2228850"/>
            <a:chOff x="3360" y="2016"/>
            <a:chExt cx="1488" cy="1404"/>
          </a:xfrm>
        </p:grpSpPr>
        <p:sp>
          <p:nvSpPr>
            <p:cNvPr id="760905" name="Text Box 73"/>
            <p:cNvSpPr txBox="1">
              <a:spLocks noChangeArrowheads="1"/>
            </p:cNvSpPr>
            <p:nvPr/>
          </p:nvSpPr>
          <p:spPr bwMode="auto">
            <a:xfrm>
              <a:off x="4128" y="2112"/>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N</a:t>
              </a:r>
            </a:p>
          </p:txBody>
        </p:sp>
        <p:sp>
          <p:nvSpPr>
            <p:cNvPr id="760906" name="Text Box 74"/>
            <p:cNvSpPr txBox="1">
              <a:spLocks noChangeArrowheads="1"/>
            </p:cNvSpPr>
            <p:nvPr/>
          </p:nvSpPr>
          <p:spPr bwMode="auto">
            <a:xfrm>
              <a:off x="3360" y="2448"/>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S</a:t>
              </a:r>
            </a:p>
          </p:txBody>
        </p:sp>
        <p:sp>
          <p:nvSpPr>
            <p:cNvPr id="760907" name="Text Box 75"/>
            <p:cNvSpPr txBox="1">
              <a:spLocks noChangeArrowheads="1"/>
            </p:cNvSpPr>
            <p:nvPr/>
          </p:nvSpPr>
          <p:spPr bwMode="auto">
            <a:xfrm>
              <a:off x="4272" y="2640"/>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N</a:t>
              </a:r>
            </a:p>
          </p:txBody>
        </p:sp>
        <p:grpSp>
          <p:nvGrpSpPr>
            <p:cNvPr id="760908" name="Group 76"/>
            <p:cNvGrpSpPr>
              <a:grpSpLocks/>
            </p:cNvGrpSpPr>
            <p:nvPr/>
          </p:nvGrpSpPr>
          <p:grpSpPr bwMode="auto">
            <a:xfrm rot="3523919" flipH="1">
              <a:off x="4297" y="2903"/>
              <a:ext cx="924" cy="109"/>
              <a:chOff x="2688" y="2976"/>
              <a:chExt cx="924" cy="109"/>
            </a:xfrm>
          </p:grpSpPr>
          <p:sp>
            <p:nvSpPr>
              <p:cNvPr id="760909" name="Rectangle 77"/>
              <p:cNvSpPr>
                <a:spLocks noChangeArrowheads="1"/>
              </p:cNvSpPr>
              <p:nvPr/>
            </p:nvSpPr>
            <p:spPr bwMode="auto">
              <a:xfrm>
                <a:off x="2688" y="2976"/>
                <a:ext cx="912" cy="96"/>
              </a:xfrm>
              <a:prstGeom prst="rect">
                <a:avLst/>
              </a:prstGeom>
              <a:solidFill>
                <a:schemeClr val="tx1"/>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0910" name="Rectangle 78"/>
              <p:cNvSpPr>
                <a:spLocks noChangeArrowheads="1"/>
              </p:cNvSpPr>
              <p:nvPr/>
            </p:nvSpPr>
            <p:spPr bwMode="auto">
              <a:xfrm>
                <a:off x="3132" y="2989"/>
                <a:ext cx="480" cy="96"/>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pSp>
        <p:grpSp>
          <p:nvGrpSpPr>
            <p:cNvPr id="760911" name="Group 79"/>
            <p:cNvGrpSpPr>
              <a:grpSpLocks/>
            </p:cNvGrpSpPr>
            <p:nvPr/>
          </p:nvGrpSpPr>
          <p:grpSpPr bwMode="auto">
            <a:xfrm rot="-1285703">
              <a:off x="3648" y="2544"/>
              <a:ext cx="924" cy="109"/>
              <a:chOff x="2688" y="2976"/>
              <a:chExt cx="924" cy="109"/>
            </a:xfrm>
          </p:grpSpPr>
          <p:sp>
            <p:nvSpPr>
              <p:cNvPr id="760912" name="Rectangle 80"/>
              <p:cNvSpPr>
                <a:spLocks noChangeArrowheads="1"/>
              </p:cNvSpPr>
              <p:nvPr/>
            </p:nvSpPr>
            <p:spPr bwMode="auto">
              <a:xfrm>
                <a:off x="2688" y="2976"/>
                <a:ext cx="912" cy="96"/>
              </a:xfrm>
              <a:prstGeom prst="rect">
                <a:avLst/>
              </a:prstGeom>
              <a:solidFill>
                <a:schemeClr val="tx1"/>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0913" name="Rectangle 81"/>
              <p:cNvSpPr>
                <a:spLocks noChangeArrowheads="1"/>
              </p:cNvSpPr>
              <p:nvPr/>
            </p:nvSpPr>
            <p:spPr bwMode="auto">
              <a:xfrm>
                <a:off x="3132" y="2989"/>
                <a:ext cx="480" cy="96"/>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pSp>
        <p:sp>
          <p:nvSpPr>
            <p:cNvPr id="760915" name="AutoShape 83"/>
            <p:cNvSpPr>
              <a:spLocks noChangeArrowheads="1"/>
            </p:cNvSpPr>
            <p:nvPr/>
          </p:nvSpPr>
          <p:spPr bwMode="auto">
            <a:xfrm flipH="1">
              <a:off x="4416" y="2016"/>
              <a:ext cx="432" cy="528"/>
            </a:xfrm>
            <a:custGeom>
              <a:avLst/>
              <a:gdLst>
                <a:gd name="G0" fmla="+- 15150 0 0"/>
                <a:gd name="G1" fmla="+- 4418 0 0"/>
                <a:gd name="G2" fmla="+- 12158 0 4418"/>
                <a:gd name="G3" fmla="+- G2 0 4418"/>
                <a:gd name="G4" fmla="*/ G3 32768 32059"/>
                <a:gd name="G5" fmla="*/ G4 1 2"/>
                <a:gd name="G6" fmla="+- 21600 0 15150"/>
                <a:gd name="G7" fmla="*/ G6 4418 6079"/>
                <a:gd name="G8" fmla="+- G7 15150 0"/>
                <a:gd name="T0" fmla="*/ 15150 w 21600"/>
                <a:gd name="T1" fmla="*/ 0 h 21600"/>
                <a:gd name="T2" fmla="*/ 15150 w 21600"/>
                <a:gd name="T3" fmla="*/ 12158 h 21600"/>
                <a:gd name="T4" fmla="*/ 1698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4418"/>
                  </a:lnTo>
                  <a:lnTo>
                    <a:pt x="12427" y="4418"/>
                  </a:lnTo>
                  <a:cubicBezTo>
                    <a:pt x="5564" y="4418"/>
                    <a:pt x="0" y="7883"/>
                    <a:pt x="0" y="12158"/>
                  </a:cubicBezTo>
                  <a:lnTo>
                    <a:pt x="0" y="21600"/>
                  </a:lnTo>
                  <a:lnTo>
                    <a:pt x="3395" y="21600"/>
                  </a:lnTo>
                  <a:lnTo>
                    <a:pt x="3395" y="12158"/>
                  </a:lnTo>
                  <a:cubicBezTo>
                    <a:pt x="3395" y="9718"/>
                    <a:pt x="7439" y="7740"/>
                    <a:pt x="12427" y="7740"/>
                  </a:cubicBezTo>
                  <a:lnTo>
                    <a:pt x="15150" y="7740"/>
                  </a:lnTo>
                  <a:lnTo>
                    <a:pt x="15150" y="12158"/>
                  </a:lnTo>
                  <a:close/>
                </a:path>
              </a:pathLst>
            </a:custGeom>
            <a:solidFill>
              <a:schemeClr val="tx2"/>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grpSp>
        <p:nvGrpSpPr>
          <p:cNvPr id="760979" name="Group 147"/>
          <p:cNvGrpSpPr>
            <a:grpSpLocks/>
          </p:cNvGrpSpPr>
          <p:nvPr/>
        </p:nvGrpSpPr>
        <p:grpSpPr bwMode="auto">
          <a:xfrm>
            <a:off x="4724400" y="1219200"/>
            <a:ext cx="2971800" cy="3962400"/>
            <a:chOff x="2976" y="1296"/>
            <a:chExt cx="1872" cy="2496"/>
          </a:xfrm>
        </p:grpSpPr>
        <p:sp>
          <p:nvSpPr>
            <p:cNvPr id="760940" name="Rectangle 108"/>
            <p:cNvSpPr>
              <a:spLocks noChangeArrowheads="1"/>
            </p:cNvSpPr>
            <p:nvPr/>
          </p:nvSpPr>
          <p:spPr bwMode="auto">
            <a:xfrm>
              <a:off x="2976" y="1296"/>
              <a:ext cx="1872" cy="2496"/>
            </a:xfrm>
            <a:prstGeom prst="rect">
              <a:avLst/>
            </a:prstGeom>
            <a:solidFill>
              <a:srgbClr val="CCFFCC"/>
            </a:solidFill>
            <a:ln w="38100">
              <a:solidFill>
                <a:schemeClr val="accent1"/>
              </a:solidFill>
              <a:miter lim="800000"/>
              <a:headEnd/>
              <a:tailEnd/>
            </a:ln>
            <a:effectLst>
              <a:outerShdw dist="107763" dir="2700000" algn="ctr" rotWithShape="0">
                <a:schemeClr val="bg2"/>
              </a:outerShdw>
            </a:effectLst>
          </p:spPr>
          <p:txBody>
            <a:bodyPr anchor="ctr">
              <a:spAutoFit/>
            </a:bodyPr>
            <a:lstStyle/>
            <a:p>
              <a:endParaRPr lang="en-US"/>
            </a:p>
          </p:txBody>
        </p:sp>
        <p:sp>
          <p:nvSpPr>
            <p:cNvPr id="760941" name="Rectangle 109"/>
            <p:cNvSpPr>
              <a:spLocks noChangeArrowheads="1"/>
            </p:cNvSpPr>
            <p:nvPr/>
          </p:nvSpPr>
          <p:spPr bwMode="auto">
            <a:xfrm>
              <a:off x="3408" y="1488"/>
              <a:ext cx="768" cy="144"/>
            </a:xfrm>
            <a:prstGeom prst="rect">
              <a:avLst/>
            </a:prstGeom>
            <a:solidFill>
              <a:schemeClr val="accent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0942" name="AutoShape 110"/>
            <p:cNvSpPr>
              <a:spLocks noChangeArrowheads="1"/>
            </p:cNvSpPr>
            <p:nvPr/>
          </p:nvSpPr>
          <p:spPr bwMode="auto">
            <a:xfrm flipV="1">
              <a:off x="3731" y="1572"/>
              <a:ext cx="144" cy="144"/>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2"/>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60943" name="Line 111"/>
            <p:cNvSpPr>
              <a:spLocks noChangeShapeType="1"/>
            </p:cNvSpPr>
            <p:nvPr/>
          </p:nvSpPr>
          <p:spPr bwMode="auto">
            <a:xfrm flipV="1">
              <a:off x="3814" y="1657"/>
              <a:ext cx="0" cy="81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pSp>
      <p:grpSp>
        <p:nvGrpSpPr>
          <p:cNvPr id="760995" name="Group 163"/>
          <p:cNvGrpSpPr>
            <a:grpSpLocks/>
          </p:cNvGrpSpPr>
          <p:nvPr/>
        </p:nvGrpSpPr>
        <p:grpSpPr bwMode="auto">
          <a:xfrm>
            <a:off x="5334000" y="2286000"/>
            <a:ext cx="2136775" cy="2584450"/>
            <a:chOff x="3166" y="2580"/>
            <a:chExt cx="1346" cy="1628"/>
          </a:xfrm>
        </p:grpSpPr>
        <p:sp>
          <p:nvSpPr>
            <p:cNvPr id="760996" name="Text Box 164"/>
            <p:cNvSpPr txBox="1">
              <a:spLocks noChangeArrowheads="1"/>
            </p:cNvSpPr>
            <p:nvPr/>
          </p:nvSpPr>
          <p:spPr bwMode="auto">
            <a:xfrm>
              <a:off x="3888" y="2868"/>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N</a:t>
              </a:r>
            </a:p>
          </p:txBody>
        </p:sp>
        <p:sp>
          <p:nvSpPr>
            <p:cNvPr id="760997" name="Text Box 165"/>
            <p:cNvSpPr txBox="1">
              <a:spLocks noChangeArrowheads="1"/>
            </p:cNvSpPr>
            <p:nvPr/>
          </p:nvSpPr>
          <p:spPr bwMode="auto">
            <a:xfrm>
              <a:off x="3168" y="2580"/>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S</a:t>
              </a:r>
            </a:p>
          </p:txBody>
        </p:sp>
        <p:sp>
          <p:nvSpPr>
            <p:cNvPr id="760998" name="Text Box 166"/>
            <p:cNvSpPr txBox="1">
              <a:spLocks noChangeArrowheads="1"/>
            </p:cNvSpPr>
            <p:nvPr/>
          </p:nvSpPr>
          <p:spPr bwMode="auto">
            <a:xfrm>
              <a:off x="4080" y="3264"/>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S</a:t>
              </a:r>
            </a:p>
          </p:txBody>
        </p:sp>
        <p:grpSp>
          <p:nvGrpSpPr>
            <p:cNvPr id="760999" name="Group 167"/>
            <p:cNvGrpSpPr>
              <a:grpSpLocks/>
            </p:cNvGrpSpPr>
            <p:nvPr/>
          </p:nvGrpSpPr>
          <p:grpSpPr bwMode="auto">
            <a:xfrm rot="3523919" flipV="1">
              <a:off x="3780" y="3691"/>
              <a:ext cx="924" cy="109"/>
              <a:chOff x="2688" y="2976"/>
              <a:chExt cx="924" cy="109"/>
            </a:xfrm>
          </p:grpSpPr>
          <p:sp>
            <p:nvSpPr>
              <p:cNvPr id="761000" name="Rectangle 168"/>
              <p:cNvSpPr>
                <a:spLocks noChangeArrowheads="1"/>
              </p:cNvSpPr>
              <p:nvPr/>
            </p:nvSpPr>
            <p:spPr bwMode="auto">
              <a:xfrm>
                <a:off x="2688" y="2976"/>
                <a:ext cx="912" cy="96"/>
              </a:xfrm>
              <a:prstGeom prst="rect">
                <a:avLst/>
              </a:prstGeom>
              <a:solidFill>
                <a:schemeClr val="tx1"/>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1001" name="Rectangle 169"/>
              <p:cNvSpPr>
                <a:spLocks noChangeArrowheads="1"/>
              </p:cNvSpPr>
              <p:nvPr/>
            </p:nvSpPr>
            <p:spPr bwMode="auto">
              <a:xfrm>
                <a:off x="3132" y="2989"/>
                <a:ext cx="480" cy="96"/>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pSp>
        <p:sp>
          <p:nvSpPr>
            <p:cNvPr id="761002" name="Rectangle 170"/>
            <p:cNvSpPr>
              <a:spLocks noChangeArrowheads="1"/>
            </p:cNvSpPr>
            <p:nvPr/>
          </p:nvSpPr>
          <p:spPr bwMode="auto">
            <a:xfrm rot="1285703" flipV="1">
              <a:off x="3166" y="3022"/>
              <a:ext cx="912" cy="96"/>
            </a:xfrm>
            <a:prstGeom prst="rect">
              <a:avLst/>
            </a:prstGeom>
            <a:solidFill>
              <a:schemeClr val="tx1"/>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1003" name="Rectangle 171"/>
            <p:cNvSpPr>
              <a:spLocks noChangeArrowheads="1"/>
            </p:cNvSpPr>
            <p:nvPr/>
          </p:nvSpPr>
          <p:spPr bwMode="auto">
            <a:xfrm rot="1285703" flipV="1">
              <a:off x="3599" y="3104"/>
              <a:ext cx="480" cy="97"/>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1004" name="AutoShape 172"/>
            <p:cNvSpPr>
              <a:spLocks noChangeArrowheads="1"/>
            </p:cNvSpPr>
            <p:nvPr/>
          </p:nvSpPr>
          <p:spPr bwMode="auto">
            <a:xfrm rot="-5400000" flipH="1" flipV="1">
              <a:off x="4032" y="2772"/>
              <a:ext cx="432" cy="528"/>
            </a:xfrm>
            <a:custGeom>
              <a:avLst/>
              <a:gdLst>
                <a:gd name="G0" fmla="+- 15150 0 0"/>
                <a:gd name="G1" fmla="+- 4418 0 0"/>
                <a:gd name="G2" fmla="+- 12158 0 4418"/>
                <a:gd name="G3" fmla="+- G2 0 4418"/>
                <a:gd name="G4" fmla="*/ G3 32768 32059"/>
                <a:gd name="G5" fmla="*/ G4 1 2"/>
                <a:gd name="G6" fmla="+- 21600 0 15150"/>
                <a:gd name="G7" fmla="*/ G6 4418 6079"/>
                <a:gd name="G8" fmla="+- G7 15150 0"/>
                <a:gd name="T0" fmla="*/ 15150 w 21600"/>
                <a:gd name="T1" fmla="*/ 0 h 21600"/>
                <a:gd name="T2" fmla="*/ 15150 w 21600"/>
                <a:gd name="T3" fmla="*/ 12158 h 21600"/>
                <a:gd name="T4" fmla="*/ 1698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4418"/>
                  </a:lnTo>
                  <a:lnTo>
                    <a:pt x="12427" y="4418"/>
                  </a:lnTo>
                  <a:cubicBezTo>
                    <a:pt x="5564" y="4418"/>
                    <a:pt x="0" y="7883"/>
                    <a:pt x="0" y="12158"/>
                  </a:cubicBezTo>
                  <a:lnTo>
                    <a:pt x="0" y="21600"/>
                  </a:lnTo>
                  <a:lnTo>
                    <a:pt x="3395" y="21600"/>
                  </a:lnTo>
                  <a:lnTo>
                    <a:pt x="3395" y="12158"/>
                  </a:lnTo>
                  <a:cubicBezTo>
                    <a:pt x="3395" y="9718"/>
                    <a:pt x="7439" y="7740"/>
                    <a:pt x="12427" y="7740"/>
                  </a:cubicBezTo>
                  <a:lnTo>
                    <a:pt x="15150" y="7740"/>
                  </a:lnTo>
                  <a:lnTo>
                    <a:pt x="15150" y="12158"/>
                  </a:lnTo>
                  <a:close/>
                </a:path>
              </a:pathLst>
            </a:custGeom>
            <a:solidFill>
              <a:schemeClr val="tx2"/>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grpSp>
        <p:nvGrpSpPr>
          <p:cNvPr id="761005" name="Group 173"/>
          <p:cNvGrpSpPr>
            <a:grpSpLocks/>
          </p:cNvGrpSpPr>
          <p:nvPr/>
        </p:nvGrpSpPr>
        <p:grpSpPr bwMode="auto">
          <a:xfrm>
            <a:off x="5257800" y="2514600"/>
            <a:ext cx="1600200" cy="614363"/>
            <a:chOff x="1056" y="2160"/>
            <a:chExt cx="1008" cy="387"/>
          </a:xfrm>
        </p:grpSpPr>
        <p:sp>
          <p:nvSpPr>
            <p:cNvPr id="761006" name="Rectangle 174"/>
            <p:cNvSpPr>
              <a:spLocks noChangeArrowheads="1"/>
            </p:cNvSpPr>
            <p:nvPr/>
          </p:nvSpPr>
          <p:spPr bwMode="auto">
            <a:xfrm>
              <a:off x="1104" y="2448"/>
              <a:ext cx="912" cy="96"/>
            </a:xfrm>
            <a:prstGeom prst="rect">
              <a:avLst/>
            </a:prstGeom>
            <a:solidFill>
              <a:schemeClr val="tx1"/>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1007" name="Rectangle 175"/>
            <p:cNvSpPr>
              <a:spLocks noChangeArrowheads="1"/>
            </p:cNvSpPr>
            <p:nvPr/>
          </p:nvSpPr>
          <p:spPr bwMode="auto">
            <a:xfrm>
              <a:off x="1555" y="2449"/>
              <a:ext cx="473" cy="98"/>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1008" name="Text Box 176"/>
            <p:cNvSpPr txBox="1">
              <a:spLocks noChangeArrowheads="1"/>
            </p:cNvSpPr>
            <p:nvPr/>
          </p:nvSpPr>
          <p:spPr bwMode="auto">
            <a:xfrm>
              <a:off x="1776" y="2160"/>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N</a:t>
              </a:r>
            </a:p>
          </p:txBody>
        </p:sp>
        <p:sp>
          <p:nvSpPr>
            <p:cNvPr id="761009" name="Text Box 177"/>
            <p:cNvSpPr txBox="1">
              <a:spLocks noChangeArrowheads="1"/>
            </p:cNvSpPr>
            <p:nvPr/>
          </p:nvSpPr>
          <p:spPr bwMode="auto">
            <a:xfrm>
              <a:off x="1056" y="2160"/>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S</a:t>
              </a:r>
            </a:p>
          </p:txBody>
        </p:sp>
      </p:grpSp>
      <p:grpSp>
        <p:nvGrpSpPr>
          <p:cNvPr id="761020" name="Group 188"/>
          <p:cNvGrpSpPr>
            <a:grpSpLocks/>
          </p:cNvGrpSpPr>
          <p:nvPr/>
        </p:nvGrpSpPr>
        <p:grpSpPr bwMode="auto">
          <a:xfrm>
            <a:off x="1676400" y="2590800"/>
            <a:ext cx="1600200" cy="614363"/>
            <a:chOff x="1056" y="2160"/>
            <a:chExt cx="1008" cy="387"/>
          </a:xfrm>
        </p:grpSpPr>
        <p:sp>
          <p:nvSpPr>
            <p:cNvPr id="761021" name="Rectangle 189"/>
            <p:cNvSpPr>
              <a:spLocks noChangeArrowheads="1"/>
            </p:cNvSpPr>
            <p:nvPr/>
          </p:nvSpPr>
          <p:spPr bwMode="auto">
            <a:xfrm>
              <a:off x="1104" y="2448"/>
              <a:ext cx="912" cy="96"/>
            </a:xfrm>
            <a:prstGeom prst="rect">
              <a:avLst/>
            </a:prstGeom>
            <a:solidFill>
              <a:schemeClr val="tx1"/>
            </a:solidFill>
            <a:ln w="190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1022" name="Rectangle 190"/>
            <p:cNvSpPr>
              <a:spLocks noChangeArrowheads="1"/>
            </p:cNvSpPr>
            <p:nvPr/>
          </p:nvSpPr>
          <p:spPr bwMode="auto">
            <a:xfrm>
              <a:off x="1555" y="2449"/>
              <a:ext cx="473" cy="98"/>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61023" name="Text Box 191"/>
            <p:cNvSpPr txBox="1">
              <a:spLocks noChangeArrowheads="1"/>
            </p:cNvSpPr>
            <p:nvPr/>
          </p:nvSpPr>
          <p:spPr bwMode="auto">
            <a:xfrm>
              <a:off x="1776" y="2160"/>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N</a:t>
              </a:r>
            </a:p>
          </p:txBody>
        </p:sp>
        <p:sp>
          <p:nvSpPr>
            <p:cNvPr id="761024" name="Text Box 192"/>
            <p:cNvSpPr txBox="1">
              <a:spLocks noChangeArrowheads="1"/>
            </p:cNvSpPr>
            <p:nvPr/>
          </p:nvSpPr>
          <p:spPr bwMode="auto">
            <a:xfrm>
              <a:off x="1056" y="2160"/>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kumimoji="0" lang="en-US" sz="2800">
                  <a:solidFill>
                    <a:srgbClr val="000000"/>
                  </a:solidFill>
                  <a:effectLst/>
                </a:rPr>
                <a:t>S</a:t>
              </a:r>
            </a:p>
          </p:txBody>
        </p:sp>
      </p:grpSp>
      <p:sp>
        <p:nvSpPr>
          <p:cNvPr id="761025" name="Text Box 193"/>
          <p:cNvSpPr txBox="1">
            <a:spLocks noChangeArrowheads="1"/>
          </p:cNvSpPr>
          <p:nvPr/>
        </p:nvSpPr>
        <p:spPr bwMode="auto">
          <a:xfrm>
            <a:off x="1219200" y="5029200"/>
            <a:ext cx="28956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800">
                <a:effectLst>
                  <a:outerShdw blurRad="38100" dist="38100" dir="2700000" algn="tl">
                    <a:srgbClr val="000000"/>
                  </a:outerShdw>
                </a:effectLst>
              </a:rPr>
              <a:t>Magnetic Forces: </a:t>
            </a:r>
            <a:r>
              <a:rPr lang="en-US" sz="2800">
                <a:solidFill>
                  <a:srgbClr val="FFFF00"/>
                </a:solidFill>
                <a:effectLst>
                  <a:outerShdw blurRad="38100" dist="38100" dir="2700000" algn="tl">
                    <a:srgbClr val="000000"/>
                  </a:outerShdw>
                </a:effectLst>
              </a:rPr>
              <a:t>Like Poles Repel</a:t>
            </a:r>
          </a:p>
        </p:txBody>
      </p:sp>
      <p:sp>
        <p:nvSpPr>
          <p:cNvPr id="761026" name="Text Box 194"/>
          <p:cNvSpPr txBox="1">
            <a:spLocks noChangeArrowheads="1"/>
          </p:cNvSpPr>
          <p:nvPr/>
        </p:nvSpPr>
        <p:spPr bwMode="auto">
          <a:xfrm>
            <a:off x="4648200" y="5410200"/>
            <a:ext cx="3429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800">
                <a:solidFill>
                  <a:srgbClr val="FFFF00"/>
                </a:solidFill>
                <a:effectLst>
                  <a:outerShdw blurRad="38100" dist="38100" dir="2700000" algn="tl">
                    <a:srgbClr val="000000"/>
                  </a:outerShdw>
                </a:effectLst>
              </a:rPr>
              <a:t>Unlike Poles Attract</a:t>
            </a:r>
          </a:p>
        </p:txBody>
      </p:sp>
    </p:spTree>
    <p:extLst>
      <p:ext uri="{BB962C8B-B14F-4D97-AF65-F5344CB8AC3E}">
        <p14:creationId xmlns:p14="http://schemas.microsoft.com/office/powerpoint/2010/main" xmlns="" val="3559095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60834"/>
                                        </p:tgtEl>
                                        <p:attrNameLst>
                                          <p:attrName>style.visibility</p:attrName>
                                        </p:attrNameLst>
                                      </p:cBhvr>
                                      <p:to>
                                        <p:strVal val="visible"/>
                                      </p:to>
                                    </p:set>
                                    <p:animEffect transition="in" filter="box(out)">
                                      <p:cBhvr>
                                        <p:cTn id="7" dur="500"/>
                                        <p:tgtEl>
                                          <p:spTgt spid="760834"/>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760880"/>
                                        </p:tgtEl>
                                        <p:attrNameLst>
                                          <p:attrName>style.visibility</p:attrName>
                                        </p:attrNameLst>
                                      </p:cBhvr>
                                      <p:to>
                                        <p:strVal val="visible"/>
                                      </p:to>
                                    </p:set>
                                    <p:anim calcmode="lin" valueType="num">
                                      <p:cBhvr additive="base">
                                        <p:cTn id="11" dur="500" fill="hold"/>
                                        <p:tgtEl>
                                          <p:spTgt spid="760880"/>
                                        </p:tgtEl>
                                        <p:attrNameLst>
                                          <p:attrName>ppt_x</p:attrName>
                                        </p:attrNameLst>
                                      </p:cBhvr>
                                      <p:tavLst>
                                        <p:tav tm="0">
                                          <p:val>
                                            <p:strVal val="0-#ppt_w/2"/>
                                          </p:val>
                                        </p:tav>
                                        <p:tav tm="100000">
                                          <p:val>
                                            <p:strVal val="#ppt_x"/>
                                          </p:val>
                                        </p:tav>
                                      </p:tavLst>
                                    </p:anim>
                                    <p:anim calcmode="lin" valueType="num">
                                      <p:cBhvr additive="base">
                                        <p:cTn id="12" dur="500" fill="hold"/>
                                        <p:tgtEl>
                                          <p:spTgt spid="7608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Jungle Menu Command.wav"/>
                                        </p:tgtEl>
                                      </p:cMediaNode>
                                    </p:audio>
                                  </p:sub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761025"/>
                                        </p:tgtEl>
                                        <p:attrNameLst>
                                          <p:attrName>style.visibility</p:attrName>
                                        </p:attrNameLst>
                                      </p:cBhvr>
                                      <p:to>
                                        <p:strVal val="visible"/>
                                      </p:to>
                                    </p:set>
                                    <p:anim calcmode="lin" valueType="num">
                                      <p:cBhvr additive="base">
                                        <p:cTn id="16" dur="500" fill="hold"/>
                                        <p:tgtEl>
                                          <p:spTgt spid="761025"/>
                                        </p:tgtEl>
                                        <p:attrNameLst>
                                          <p:attrName>ppt_x</p:attrName>
                                        </p:attrNameLst>
                                      </p:cBhvr>
                                      <p:tavLst>
                                        <p:tav tm="0">
                                          <p:val>
                                            <p:strVal val="0-#ppt_w/2"/>
                                          </p:val>
                                        </p:tav>
                                        <p:tav tm="100000">
                                          <p:val>
                                            <p:strVal val="#ppt_x"/>
                                          </p:val>
                                        </p:tav>
                                      </p:tavLst>
                                    </p:anim>
                                    <p:anim calcmode="lin" valueType="num">
                                      <p:cBhvr additive="base">
                                        <p:cTn id="17" dur="500" fill="hold"/>
                                        <p:tgtEl>
                                          <p:spTgt spid="7610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Jungle Menu Command.wav"/>
                                        </p:tgtEl>
                                      </p:cMediaNode>
                                    </p:audio>
                                  </p:subTnLst>
                                </p:cTn>
                              </p:par>
                            </p:childTnLst>
                          </p:cTn>
                        </p:par>
                        <p:par>
                          <p:cTn id="18" fill="hold" nodeType="afterGroup">
                            <p:stCondLst>
                              <p:cond delay="1500"/>
                            </p:stCondLst>
                            <p:childTnLst>
                              <p:par>
                                <p:cTn id="19" presetID="1" presetClass="entr" presetSubtype="0" fill="hold" nodeType="afterEffect">
                                  <p:stCondLst>
                                    <p:cond delay="0"/>
                                  </p:stCondLst>
                                  <p:childTnLst>
                                    <p:set>
                                      <p:cBhvr>
                                        <p:cTn id="20" dur="1" fill="hold">
                                          <p:stCondLst>
                                            <p:cond delay="499"/>
                                          </p:stCondLst>
                                        </p:cTn>
                                        <p:tgtEl>
                                          <p:spTgt spid="761020"/>
                                        </p:tgtEl>
                                        <p:attrNameLst>
                                          <p:attrName>style.visibility</p:attrName>
                                        </p:attrNameLst>
                                      </p:cBhvr>
                                      <p:to>
                                        <p:strVal val="visible"/>
                                      </p:to>
                                    </p:set>
                                  </p:childTnLst>
                                  <p:subTnLst>
                                    <p:set>
                                      <p:cBhvr override="childStyle">
                                        <p:cTn dur="1" fill="hold" display="0" masterRel="nextClick" afterEffect="1"/>
                                        <p:tgtEl>
                                          <p:spTgt spid="76102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60917"/>
                                        </p:tgtEl>
                                        <p:attrNameLst>
                                          <p:attrName>style.visibility</p:attrName>
                                        </p:attrNameLst>
                                      </p:cBhvr>
                                      <p:to>
                                        <p:strVal val="visible"/>
                                      </p:to>
                                    </p:set>
                                    <p:animEffect transition="in" filter="dissolve">
                                      <p:cBhvr>
                                        <p:cTn id="25" dur="500"/>
                                        <p:tgtEl>
                                          <p:spTgt spid="760917"/>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 fill="hold" nodeType="clickEffect">
                                  <p:stCondLst>
                                    <p:cond delay="0"/>
                                  </p:stCondLst>
                                  <p:childTnLst>
                                    <p:set>
                                      <p:cBhvr>
                                        <p:cTn id="29" dur="1" fill="hold">
                                          <p:stCondLst>
                                            <p:cond delay="0"/>
                                          </p:stCondLst>
                                        </p:cTn>
                                        <p:tgtEl>
                                          <p:spTgt spid="760979"/>
                                        </p:tgtEl>
                                        <p:attrNameLst>
                                          <p:attrName>style.visibility</p:attrName>
                                        </p:attrNameLst>
                                      </p:cBhvr>
                                      <p:to>
                                        <p:strVal val="visible"/>
                                      </p:to>
                                    </p:set>
                                    <p:anim calcmode="lin" valueType="num">
                                      <p:cBhvr>
                                        <p:cTn id="30" dur="500" fill="hold"/>
                                        <p:tgtEl>
                                          <p:spTgt spid="760979"/>
                                        </p:tgtEl>
                                        <p:attrNameLst>
                                          <p:attrName>ppt_x</p:attrName>
                                        </p:attrNameLst>
                                      </p:cBhvr>
                                      <p:tavLst>
                                        <p:tav tm="0">
                                          <p:val>
                                            <p:strVal val="#ppt_x"/>
                                          </p:val>
                                        </p:tav>
                                        <p:tav tm="100000">
                                          <p:val>
                                            <p:strVal val="#ppt_x"/>
                                          </p:val>
                                        </p:tav>
                                      </p:tavLst>
                                    </p:anim>
                                    <p:anim calcmode="lin" valueType="num">
                                      <p:cBhvr>
                                        <p:cTn id="31" dur="500" fill="hold"/>
                                        <p:tgtEl>
                                          <p:spTgt spid="760979"/>
                                        </p:tgtEl>
                                        <p:attrNameLst>
                                          <p:attrName>ppt_y</p:attrName>
                                        </p:attrNameLst>
                                      </p:cBhvr>
                                      <p:tavLst>
                                        <p:tav tm="0">
                                          <p:val>
                                            <p:strVal val="#ppt_y-#ppt_h/2"/>
                                          </p:val>
                                        </p:tav>
                                        <p:tav tm="100000">
                                          <p:val>
                                            <p:strVal val="#ppt_y"/>
                                          </p:val>
                                        </p:tav>
                                      </p:tavLst>
                                    </p:anim>
                                    <p:anim calcmode="lin" valueType="num">
                                      <p:cBhvr>
                                        <p:cTn id="32" dur="500" fill="hold"/>
                                        <p:tgtEl>
                                          <p:spTgt spid="760979"/>
                                        </p:tgtEl>
                                        <p:attrNameLst>
                                          <p:attrName>ppt_w</p:attrName>
                                        </p:attrNameLst>
                                      </p:cBhvr>
                                      <p:tavLst>
                                        <p:tav tm="0">
                                          <p:val>
                                            <p:strVal val="#ppt_w"/>
                                          </p:val>
                                        </p:tav>
                                        <p:tav tm="100000">
                                          <p:val>
                                            <p:strVal val="#ppt_w"/>
                                          </p:val>
                                        </p:tav>
                                      </p:tavLst>
                                    </p:anim>
                                    <p:anim calcmode="lin" valueType="num">
                                      <p:cBhvr>
                                        <p:cTn id="33" dur="500" fill="hold"/>
                                        <p:tgtEl>
                                          <p:spTgt spid="76097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8"/>
                                            </p:cond>
                                          </p:stCondLst>
                                          <p:endCondLst>
                                            <p:cond evt="onStopAudio" delay="0">
                                              <p:tgtEl>
                                                <p:sldTgt/>
                                              </p:tgtEl>
                                            </p:cond>
                                          </p:endCondLst>
                                        </p:cTn>
                                        <p:tgtEl>
                                          <p:sndTgt r:embed="rId2" name="Jungle Menu Command.wav"/>
                                        </p:tgtEl>
                                      </p:cMediaNode>
                                    </p:audio>
                                  </p:subTnLst>
                                </p:cTn>
                              </p:par>
                            </p:childTnLst>
                          </p:cTn>
                        </p:par>
                        <p:par>
                          <p:cTn id="34" fill="hold" nodeType="afterGroup">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761026"/>
                                        </p:tgtEl>
                                        <p:attrNameLst>
                                          <p:attrName>style.visibility</p:attrName>
                                        </p:attrNameLst>
                                      </p:cBhvr>
                                      <p:to>
                                        <p:strVal val="visible"/>
                                      </p:to>
                                    </p:set>
                                    <p:anim calcmode="lin" valueType="num">
                                      <p:cBhvr additive="base">
                                        <p:cTn id="37" dur="500" fill="hold"/>
                                        <p:tgtEl>
                                          <p:spTgt spid="761026"/>
                                        </p:tgtEl>
                                        <p:attrNameLst>
                                          <p:attrName>ppt_x</p:attrName>
                                        </p:attrNameLst>
                                      </p:cBhvr>
                                      <p:tavLst>
                                        <p:tav tm="0">
                                          <p:val>
                                            <p:strVal val="1+#ppt_w/2"/>
                                          </p:val>
                                        </p:tav>
                                        <p:tav tm="100000">
                                          <p:val>
                                            <p:strVal val="#ppt_x"/>
                                          </p:val>
                                        </p:tav>
                                      </p:tavLst>
                                    </p:anim>
                                    <p:anim calcmode="lin" valueType="num">
                                      <p:cBhvr additive="base">
                                        <p:cTn id="38" dur="500" fill="hold"/>
                                        <p:tgtEl>
                                          <p:spTgt spid="7610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Jungle Menu Command.wav"/>
                                        </p:tgtEl>
                                      </p:cMediaNode>
                                    </p:audio>
                                  </p:subTnLst>
                                </p:cTn>
                              </p:par>
                            </p:childTnLst>
                          </p:cTn>
                        </p:par>
                        <p:par>
                          <p:cTn id="39" fill="hold" nodeType="afterGroup">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61005"/>
                                        </p:tgtEl>
                                        <p:attrNameLst>
                                          <p:attrName>style.visibility</p:attrName>
                                        </p:attrNameLst>
                                      </p:cBhvr>
                                      <p:to>
                                        <p:strVal val="visible"/>
                                      </p:to>
                                    </p:set>
                                  </p:childTnLst>
                                  <p:subTnLst>
                                    <p:set>
                                      <p:cBhvr override="childStyle">
                                        <p:cTn dur="1" fill="hold" display="0" masterRel="nextClick" afterEffect="1"/>
                                        <p:tgtEl>
                                          <p:spTgt spid="761005"/>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60995"/>
                                        </p:tgtEl>
                                        <p:attrNameLst>
                                          <p:attrName>style.visibility</p:attrName>
                                        </p:attrNameLst>
                                      </p:cBhvr>
                                      <p:to>
                                        <p:strVal val="visible"/>
                                      </p:to>
                                    </p:set>
                                    <p:animEffect transition="in" filter="dissolve">
                                      <p:cBhvr>
                                        <p:cTn id="46" dur="500"/>
                                        <p:tgtEl>
                                          <p:spTgt spid="760995"/>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4" grpId="0" autoUpdateAnimBg="0"/>
      <p:bldP spid="761025" grpId="0" autoUpdateAnimBg="0"/>
      <p:bldP spid="7610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914400" y="0"/>
            <a:ext cx="7315200" cy="1143000"/>
          </a:xfrm>
        </p:spPr>
        <p:txBody>
          <a:bodyPr/>
          <a:lstStyle/>
          <a:p>
            <a:pPr algn="ctr"/>
            <a:r>
              <a:rPr lang="en-US" dirty="0"/>
              <a:t>Magnetic Field Lines</a:t>
            </a:r>
          </a:p>
        </p:txBody>
      </p:sp>
      <p:grpSp>
        <p:nvGrpSpPr>
          <p:cNvPr id="759890" name="Group 82"/>
          <p:cNvGrpSpPr>
            <a:grpSpLocks/>
          </p:cNvGrpSpPr>
          <p:nvPr/>
        </p:nvGrpSpPr>
        <p:grpSpPr bwMode="auto">
          <a:xfrm>
            <a:off x="4419600" y="1600200"/>
            <a:ext cx="4230688" cy="2914650"/>
            <a:chOff x="2736" y="1632"/>
            <a:chExt cx="2665" cy="1836"/>
          </a:xfrm>
        </p:grpSpPr>
        <p:pic>
          <p:nvPicPr>
            <p:cNvPr id="759891" name="Picture 8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36" y="1632"/>
              <a:ext cx="2665" cy="1836"/>
            </a:xfrm>
            <a:prstGeom prst="rect">
              <a:avLst/>
            </a:prstGeom>
            <a:noFill/>
            <a:ln w="38100">
              <a:solidFill>
                <a:srgbClr val="000000"/>
              </a:solidFill>
              <a:miter lim="800000"/>
              <a:headEnd/>
              <a:tailEnd/>
            </a:ln>
            <a:effectLst>
              <a:outerShdw dist="107763" dir="2700000" algn="ctr" rotWithShape="0">
                <a:schemeClr val="bg2"/>
              </a:outerShdw>
            </a:effectLst>
            <a:extLst>
              <a:ext uri="{909E8E84-426E-40DD-AFC4-6F175D3DCCD1}">
                <a14:hiddenFill xmlns:a14="http://schemas.microsoft.com/office/drawing/2010/main" xmlns="">
                  <a:solidFill>
                    <a:schemeClr val="accent1"/>
                  </a:solidFill>
                </a14:hiddenFill>
              </a:ext>
            </a:extLst>
          </p:spPr>
        </p:pic>
        <p:sp>
          <p:nvSpPr>
            <p:cNvPr id="759892" name="Rectangle 84"/>
            <p:cNvSpPr>
              <a:spLocks noChangeArrowheads="1"/>
            </p:cNvSpPr>
            <p:nvPr/>
          </p:nvSpPr>
          <p:spPr bwMode="auto">
            <a:xfrm>
              <a:off x="3360" y="2448"/>
              <a:ext cx="672" cy="192"/>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9893" name="Rectangle 85"/>
            <p:cNvSpPr>
              <a:spLocks noChangeArrowheads="1"/>
            </p:cNvSpPr>
            <p:nvPr/>
          </p:nvSpPr>
          <p:spPr bwMode="auto">
            <a:xfrm>
              <a:off x="4032" y="2448"/>
              <a:ext cx="697" cy="192"/>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59894" name="Text Box 86"/>
            <p:cNvSpPr txBox="1">
              <a:spLocks noChangeArrowheads="1"/>
            </p:cNvSpPr>
            <p:nvPr/>
          </p:nvSpPr>
          <p:spPr bwMode="auto">
            <a:xfrm>
              <a:off x="3360" y="2400"/>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rPr>
                <a:t>N</a:t>
              </a:r>
            </a:p>
          </p:txBody>
        </p:sp>
        <p:sp>
          <p:nvSpPr>
            <p:cNvPr id="759895" name="Text Box 87"/>
            <p:cNvSpPr txBox="1">
              <a:spLocks noChangeArrowheads="1"/>
            </p:cNvSpPr>
            <p:nvPr/>
          </p:nvSpPr>
          <p:spPr bwMode="auto">
            <a:xfrm>
              <a:off x="4464" y="2400"/>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S</a:t>
              </a:r>
            </a:p>
          </p:txBody>
        </p:sp>
      </p:grpSp>
      <p:sp>
        <p:nvSpPr>
          <p:cNvPr id="759897" name="Line 89"/>
          <p:cNvSpPr>
            <a:spLocks noChangeShapeType="1"/>
          </p:cNvSpPr>
          <p:nvPr/>
        </p:nvSpPr>
        <p:spPr bwMode="auto">
          <a:xfrm flipV="1">
            <a:off x="5486400" y="1752600"/>
            <a:ext cx="457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9901" name="Line 93"/>
          <p:cNvSpPr>
            <a:spLocks noChangeShapeType="1"/>
          </p:cNvSpPr>
          <p:nvPr/>
        </p:nvSpPr>
        <p:spPr bwMode="auto">
          <a:xfrm>
            <a:off x="7239000" y="2286000"/>
            <a:ext cx="457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59902" name="Text Box 94"/>
          <p:cNvSpPr txBox="1">
            <a:spLocks noChangeArrowheads="1"/>
          </p:cNvSpPr>
          <p:nvPr/>
        </p:nvSpPr>
        <p:spPr bwMode="auto">
          <a:xfrm>
            <a:off x="685800" y="1447800"/>
            <a:ext cx="3505200" cy="2227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sz="2800">
                <a:effectLst>
                  <a:outerShdw blurRad="38100" dist="38100" dir="2700000" algn="tl">
                    <a:srgbClr val="000000"/>
                  </a:outerShdw>
                </a:effectLst>
              </a:rPr>
              <a:t>We can describe </a:t>
            </a:r>
            <a:r>
              <a:rPr lang="en-US" sz="2800">
                <a:solidFill>
                  <a:srgbClr val="FFFF00"/>
                </a:solidFill>
                <a:effectLst>
                  <a:outerShdw blurRad="38100" dist="38100" dir="2700000" algn="tl">
                    <a:srgbClr val="000000"/>
                  </a:outerShdw>
                </a:effectLst>
              </a:rPr>
              <a:t>magnetic field lines</a:t>
            </a:r>
            <a:r>
              <a:rPr lang="en-US" sz="2800">
                <a:effectLst>
                  <a:outerShdw blurRad="38100" dist="38100" dir="2700000" algn="tl">
                    <a:srgbClr val="000000"/>
                  </a:outerShdw>
                </a:effectLst>
              </a:rPr>
              <a:t> by imagining a tiny compass placed at nearby points.</a:t>
            </a:r>
          </a:p>
        </p:txBody>
      </p:sp>
      <p:sp>
        <p:nvSpPr>
          <p:cNvPr id="759903" name="Text Box 95"/>
          <p:cNvSpPr txBox="1">
            <a:spLocks noChangeArrowheads="1"/>
          </p:cNvSpPr>
          <p:nvPr/>
        </p:nvSpPr>
        <p:spPr bwMode="auto">
          <a:xfrm>
            <a:off x="685800" y="3886200"/>
            <a:ext cx="3733800" cy="265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sz="2800">
                <a:effectLst>
                  <a:outerShdw blurRad="38100" dist="38100" dir="2700000" algn="tl">
                    <a:srgbClr val="000000"/>
                  </a:outerShdw>
                </a:effectLst>
              </a:rPr>
              <a:t>The </a:t>
            </a:r>
            <a:r>
              <a:rPr lang="en-US" sz="2800">
                <a:solidFill>
                  <a:srgbClr val="FFFF00"/>
                </a:solidFill>
                <a:effectLst>
                  <a:outerShdw blurRad="38100" dist="38100" dir="2700000" algn="tl">
                    <a:srgbClr val="000000"/>
                  </a:outerShdw>
                </a:effectLst>
              </a:rPr>
              <a:t>direction</a:t>
            </a:r>
            <a:r>
              <a:rPr lang="en-US" sz="2800">
                <a:effectLst>
                  <a:outerShdw blurRad="38100" dist="38100" dir="2700000" algn="tl">
                    <a:srgbClr val="000000"/>
                  </a:outerShdw>
                </a:effectLst>
              </a:rPr>
              <a:t> of the magnetic field </a:t>
            </a:r>
            <a:r>
              <a:rPr lang="en-US" sz="2800">
                <a:solidFill>
                  <a:srgbClr val="FFFF00"/>
                </a:solidFill>
                <a:effectLst>
                  <a:outerShdw blurRad="38100" dist="38100" dir="2700000" algn="tl">
                    <a:srgbClr val="000000"/>
                  </a:outerShdw>
                </a:effectLst>
              </a:rPr>
              <a:t>B</a:t>
            </a:r>
            <a:r>
              <a:rPr lang="en-US" sz="2800">
                <a:effectLst>
                  <a:outerShdw blurRad="38100" dist="38100" dir="2700000" algn="tl">
                    <a:srgbClr val="000000"/>
                  </a:outerShdw>
                </a:effectLst>
              </a:rPr>
              <a:t> at any point is the same as the direction indicated by this compass. </a:t>
            </a:r>
          </a:p>
        </p:txBody>
      </p:sp>
      <p:sp>
        <p:nvSpPr>
          <p:cNvPr id="759904" name="Text Box 96"/>
          <p:cNvSpPr txBox="1">
            <a:spLocks noChangeArrowheads="1"/>
          </p:cNvSpPr>
          <p:nvPr/>
        </p:nvSpPr>
        <p:spPr bwMode="auto">
          <a:xfrm>
            <a:off x="4572000" y="4724400"/>
            <a:ext cx="42672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sz="2800">
                <a:effectLst>
                  <a:outerShdw blurRad="38100" dist="38100" dir="2700000" algn="tl">
                    <a:srgbClr val="000000"/>
                  </a:outerShdw>
                </a:effectLst>
              </a:rPr>
              <a:t>Field </a:t>
            </a:r>
            <a:r>
              <a:rPr lang="en-US" sz="2800">
                <a:solidFill>
                  <a:srgbClr val="FFFF00"/>
                </a:solidFill>
                <a:effectLst>
                  <a:outerShdw blurRad="38100" dist="38100" dir="2700000" algn="tl">
                    <a:srgbClr val="000000"/>
                  </a:outerShdw>
                </a:effectLst>
              </a:rPr>
              <a:t>B</a:t>
            </a:r>
            <a:r>
              <a:rPr lang="en-US" sz="2800">
                <a:effectLst>
                  <a:outerShdw blurRad="38100" dist="38100" dir="2700000" algn="tl">
                    <a:srgbClr val="000000"/>
                  </a:outerShdw>
                </a:effectLst>
              </a:rPr>
              <a:t> is </a:t>
            </a:r>
            <a:r>
              <a:rPr lang="en-US" sz="2800">
                <a:solidFill>
                  <a:srgbClr val="FFFF00"/>
                </a:solidFill>
                <a:effectLst>
                  <a:outerShdw blurRad="38100" dist="38100" dir="2700000" algn="tl">
                    <a:srgbClr val="000000"/>
                  </a:outerShdw>
                </a:effectLst>
              </a:rPr>
              <a:t>strong </a:t>
            </a:r>
            <a:r>
              <a:rPr lang="en-US" sz="2800">
                <a:effectLst>
                  <a:outerShdw blurRad="38100" dist="38100" dir="2700000" algn="tl">
                    <a:srgbClr val="000000"/>
                  </a:outerShdw>
                </a:effectLst>
              </a:rPr>
              <a:t>where lines are </a:t>
            </a:r>
            <a:r>
              <a:rPr lang="en-US" sz="2800">
                <a:solidFill>
                  <a:srgbClr val="FFFF00"/>
                </a:solidFill>
                <a:effectLst>
                  <a:outerShdw blurRad="38100" dist="38100" dir="2700000" algn="tl">
                    <a:srgbClr val="000000"/>
                  </a:outerShdw>
                </a:effectLst>
              </a:rPr>
              <a:t>dense</a:t>
            </a:r>
            <a:r>
              <a:rPr lang="en-US" sz="2800">
                <a:effectLst>
                  <a:outerShdw blurRad="38100" dist="38100" dir="2700000" algn="tl">
                    <a:srgbClr val="000000"/>
                  </a:outerShdw>
                </a:effectLst>
              </a:rPr>
              <a:t> and weak where lines are sparse.</a:t>
            </a:r>
          </a:p>
        </p:txBody>
      </p:sp>
      <p:pic>
        <p:nvPicPr>
          <p:cNvPr id="759907" name="Picture 9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2552610">
            <a:off x="5105400" y="1905000"/>
            <a:ext cx="381000"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59908" name="Picture 10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118538">
            <a:off x="6934200" y="2057400"/>
            <a:ext cx="381000"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0165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59810"/>
                                        </p:tgtEl>
                                        <p:attrNameLst>
                                          <p:attrName>style.visibility</p:attrName>
                                        </p:attrNameLst>
                                      </p:cBhvr>
                                      <p:to>
                                        <p:strVal val="visible"/>
                                      </p:to>
                                    </p:set>
                                    <p:animEffect transition="in" filter="box(out)">
                                      <p:cBhvr>
                                        <p:cTn id="7" dur="500"/>
                                        <p:tgtEl>
                                          <p:spTgt spid="75981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759890"/>
                                        </p:tgtEl>
                                        <p:attrNameLst>
                                          <p:attrName>style.visibility</p:attrName>
                                        </p:attrNameLst>
                                      </p:cBhvr>
                                      <p:to>
                                        <p:strVal val="visible"/>
                                      </p:to>
                                    </p:set>
                                    <p:animEffect transition="in" filter="barn(outVertical)">
                                      <p:cBhvr>
                                        <p:cTn id="11" dur="500"/>
                                        <p:tgtEl>
                                          <p:spTgt spid="759890"/>
                                        </p:tgtEl>
                                      </p:cBhvr>
                                    </p:animEffect>
                                  </p:childTnLst>
                                  <p:subTnLst>
                                    <p:audio>
                                      <p:cMediaNode>
                                        <p:cTn display="0" masterRel="sameClick">
                                          <p:stCondLst>
                                            <p:cond evt="begin" delay="0">
                                              <p:tn val="9"/>
                                            </p:cond>
                                          </p:stCondLst>
                                          <p:endCondLst>
                                            <p:cond evt="onStopAudio" delay="0">
                                              <p:tgtEl>
                                                <p:sldTgt/>
                                              </p:tgtEl>
                                            </p:cond>
                                          </p:endCondLst>
                                        </p:cTn>
                                        <p:tgtEl>
                                          <p:sndTgt r:embed="rId3" name="Jungle Menu Command.wav"/>
                                        </p:tgtEl>
                                      </p:cMediaNode>
                                    </p:audio>
                                  </p:subTnLst>
                                </p:cTn>
                              </p:par>
                            </p:childTnLst>
                          </p:cTn>
                        </p:par>
                        <p:par>
                          <p:cTn id="12" fill="hold" nodeType="afterGroup">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759902"/>
                                        </p:tgtEl>
                                        <p:attrNameLst>
                                          <p:attrName>style.visibility</p:attrName>
                                        </p:attrNameLst>
                                      </p:cBhvr>
                                      <p:to>
                                        <p:strVal val="visible"/>
                                      </p:to>
                                    </p:set>
                                    <p:anim calcmode="lin" valueType="num">
                                      <p:cBhvr additive="base">
                                        <p:cTn id="15" dur="500" fill="hold"/>
                                        <p:tgtEl>
                                          <p:spTgt spid="759902"/>
                                        </p:tgtEl>
                                        <p:attrNameLst>
                                          <p:attrName>ppt_x</p:attrName>
                                        </p:attrNameLst>
                                      </p:cBhvr>
                                      <p:tavLst>
                                        <p:tav tm="0">
                                          <p:val>
                                            <p:strVal val="0-#ppt_w/2"/>
                                          </p:val>
                                        </p:tav>
                                        <p:tav tm="100000">
                                          <p:val>
                                            <p:strVal val="#ppt_x"/>
                                          </p:val>
                                        </p:tav>
                                      </p:tavLst>
                                    </p:anim>
                                    <p:anim calcmode="lin" valueType="num">
                                      <p:cBhvr additive="base">
                                        <p:cTn id="16" dur="500" fill="hold"/>
                                        <p:tgtEl>
                                          <p:spTgt spid="7599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Jungle Menu Command.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59903"/>
                                        </p:tgtEl>
                                        <p:attrNameLst>
                                          <p:attrName>style.visibility</p:attrName>
                                        </p:attrNameLst>
                                      </p:cBhvr>
                                      <p:to>
                                        <p:strVal val="visible"/>
                                      </p:to>
                                    </p:set>
                                    <p:animEffect transition="in" filter="dissolve">
                                      <p:cBhvr>
                                        <p:cTn id="21" dur="500"/>
                                        <p:tgtEl>
                                          <p:spTgt spid="759903"/>
                                        </p:tgtEl>
                                      </p:cBhvr>
                                    </p:animEffect>
                                  </p:childTnLst>
                                  <p:subTnLst>
                                    <p:audio>
                                      <p:cMediaNode>
                                        <p:cTn display="0" masterRel="sameClick">
                                          <p:stCondLst>
                                            <p:cond evt="begin" delay="0">
                                              <p:tn val="19"/>
                                            </p:cond>
                                          </p:stCondLst>
                                          <p:endCondLst>
                                            <p:cond evt="onStopAudio" delay="0">
                                              <p:tgtEl>
                                                <p:sldTgt/>
                                              </p:tgtEl>
                                            </p:cond>
                                          </p:endCondLst>
                                        </p:cTn>
                                        <p:tgtEl>
                                          <p:sndTgt r:embed="rId3" name="Jungle Menu Command.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59904"/>
                                        </p:tgtEl>
                                        <p:attrNameLst>
                                          <p:attrName>style.visibility</p:attrName>
                                        </p:attrNameLst>
                                      </p:cBhvr>
                                      <p:to>
                                        <p:strVal val="visible"/>
                                      </p:to>
                                    </p:set>
                                    <p:animEffect transition="in" filter="dissolve">
                                      <p:cBhvr>
                                        <p:cTn id="26" dur="500"/>
                                        <p:tgtEl>
                                          <p:spTgt spid="759904"/>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0" grpId="0" autoUpdateAnimBg="0"/>
      <p:bldP spid="759902" grpId="0" autoUpdateAnimBg="0"/>
      <p:bldP spid="759903" grpId="0" autoUpdateAnimBg="0"/>
      <p:bldP spid="75990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en-US"/>
              <a:t>Field Lines Between Magnets</a:t>
            </a:r>
          </a:p>
        </p:txBody>
      </p:sp>
      <p:grpSp>
        <p:nvGrpSpPr>
          <p:cNvPr id="756747" name="Group 11"/>
          <p:cNvGrpSpPr>
            <a:grpSpLocks/>
          </p:cNvGrpSpPr>
          <p:nvPr/>
        </p:nvGrpSpPr>
        <p:grpSpPr bwMode="auto">
          <a:xfrm>
            <a:off x="1600200" y="1752600"/>
            <a:ext cx="5305425" cy="2389188"/>
            <a:chOff x="912" y="1680"/>
            <a:chExt cx="3342" cy="1505"/>
          </a:xfrm>
        </p:grpSpPr>
        <p:pic>
          <p:nvPicPr>
            <p:cNvPr id="75673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12" y="1680"/>
              <a:ext cx="3342" cy="1505"/>
            </a:xfrm>
            <a:prstGeom prst="rect">
              <a:avLst/>
            </a:prstGeom>
            <a:noFill/>
            <a:ln w="38100">
              <a:solidFill>
                <a:srgbClr val="000000"/>
              </a:solidFill>
              <a:miter lim="800000"/>
              <a:headEnd/>
              <a:tailEnd/>
            </a:ln>
            <a:effectLst>
              <a:outerShdw dist="107763" dir="2700000" algn="ctr" rotWithShape="0">
                <a:schemeClr val="bg2"/>
              </a:outerShdw>
            </a:effectLst>
            <a:extLst>
              <a:ext uri="{909E8E84-426E-40DD-AFC4-6F175D3DCCD1}">
                <a14:hiddenFill xmlns:a14="http://schemas.microsoft.com/office/drawing/2010/main" xmlns="">
                  <a:solidFill>
                    <a:schemeClr val="accent1"/>
                  </a:solidFill>
                </a14:hiddenFill>
              </a:ext>
            </a:extLst>
          </p:spPr>
        </p:pic>
        <p:sp>
          <p:nvSpPr>
            <p:cNvPr id="756740" name="Rectangle 4"/>
            <p:cNvSpPr>
              <a:spLocks noChangeArrowheads="1"/>
            </p:cNvSpPr>
            <p:nvPr/>
          </p:nvSpPr>
          <p:spPr bwMode="auto">
            <a:xfrm>
              <a:off x="1440" y="2352"/>
              <a:ext cx="528" cy="144"/>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6741" name="Rectangle 5"/>
            <p:cNvSpPr>
              <a:spLocks noChangeArrowheads="1"/>
            </p:cNvSpPr>
            <p:nvPr/>
          </p:nvSpPr>
          <p:spPr bwMode="auto">
            <a:xfrm>
              <a:off x="912" y="2352"/>
              <a:ext cx="528" cy="14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6742" name="Rectangle 6"/>
            <p:cNvSpPr>
              <a:spLocks noChangeArrowheads="1"/>
            </p:cNvSpPr>
            <p:nvPr/>
          </p:nvSpPr>
          <p:spPr bwMode="auto">
            <a:xfrm>
              <a:off x="3696" y="2352"/>
              <a:ext cx="528" cy="144"/>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6743" name="Rectangle 7"/>
            <p:cNvSpPr>
              <a:spLocks noChangeArrowheads="1"/>
            </p:cNvSpPr>
            <p:nvPr/>
          </p:nvSpPr>
          <p:spPr bwMode="auto">
            <a:xfrm>
              <a:off x="3168" y="2352"/>
              <a:ext cx="528" cy="14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56745" name="Text Box 9"/>
            <p:cNvSpPr txBox="1">
              <a:spLocks noChangeArrowheads="1"/>
            </p:cNvSpPr>
            <p:nvPr/>
          </p:nvSpPr>
          <p:spPr bwMode="auto">
            <a:xfrm>
              <a:off x="1680" y="2064"/>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800">
                  <a:solidFill>
                    <a:srgbClr val="000000"/>
                  </a:solidFill>
                  <a:effectLst/>
                </a:rPr>
                <a:t>N</a:t>
              </a:r>
            </a:p>
          </p:txBody>
        </p:sp>
        <p:sp>
          <p:nvSpPr>
            <p:cNvPr id="756746" name="Text Box 10"/>
            <p:cNvSpPr txBox="1">
              <a:spLocks noChangeArrowheads="1"/>
            </p:cNvSpPr>
            <p:nvPr/>
          </p:nvSpPr>
          <p:spPr bwMode="auto">
            <a:xfrm>
              <a:off x="3168" y="2064"/>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800">
                  <a:solidFill>
                    <a:srgbClr val="000000"/>
                  </a:solidFill>
                  <a:effectLst/>
                </a:rPr>
                <a:t>S</a:t>
              </a:r>
            </a:p>
          </p:txBody>
        </p:sp>
      </p:grpSp>
      <p:grpSp>
        <p:nvGrpSpPr>
          <p:cNvPr id="756748" name="Group 12"/>
          <p:cNvGrpSpPr>
            <a:grpSpLocks/>
          </p:cNvGrpSpPr>
          <p:nvPr/>
        </p:nvGrpSpPr>
        <p:grpSpPr bwMode="auto">
          <a:xfrm>
            <a:off x="1143000" y="4495800"/>
            <a:ext cx="6264275" cy="1522413"/>
            <a:chOff x="576" y="1776"/>
            <a:chExt cx="3946" cy="959"/>
          </a:xfrm>
        </p:grpSpPr>
        <p:pic>
          <p:nvPicPr>
            <p:cNvPr id="756749" name="Picture 1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76" y="1776"/>
              <a:ext cx="3946" cy="959"/>
            </a:xfrm>
            <a:prstGeom prst="rect">
              <a:avLst/>
            </a:prstGeom>
            <a:noFill/>
            <a:ln w="38100">
              <a:solidFill>
                <a:srgbClr val="000000"/>
              </a:solidFill>
              <a:miter lim="800000"/>
              <a:headEnd/>
              <a:tailEnd/>
            </a:ln>
            <a:effectLst>
              <a:outerShdw dist="107763" dir="2700000" algn="ctr" rotWithShape="0">
                <a:schemeClr val="bg2"/>
              </a:outerShdw>
            </a:effectLst>
            <a:extLst>
              <a:ext uri="{909E8E84-426E-40DD-AFC4-6F175D3DCCD1}">
                <a14:hiddenFill xmlns:a14="http://schemas.microsoft.com/office/drawing/2010/main" xmlns="">
                  <a:solidFill>
                    <a:schemeClr val="accent1"/>
                  </a:solidFill>
                </a14:hiddenFill>
              </a:ext>
            </a:extLst>
          </p:spPr>
        </p:pic>
        <p:sp>
          <p:nvSpPr>
            <p:cNvPr id="756750" name="Text Box 14"/>
            <p:cNvSpPr txBox="1">
              <a:spLocks noChangeArrowheads="1"/>
            </p:cNvSpPr>
            <p:nvPr/>
          </p:nvSpPr>
          <p:spPr bwMode="auto">
            <a:xfrm>
              <a:off x="1632" y="1872"/>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800">
                  <a:solidFill>
                    <a:srgbClr val="000000"/>
                  </a:solidFill>
                  <a:effectLst/>
                </a:rPr>
                <a:t>N</a:t>
              </a:r>
            </a:p>
          </p:txBody>
        </p:sp>
        <p:sp>
          <p:nvSpPr>
            <p:cNvPr id="756751" name="Text Box 15"/>
            <p:cNvSpPr txBox="1">
              <a:spLocks noChangeArrowheads="1"/>
            </p:cNvSpPr>
            <p:nvPr/>
          </p:nvSpPr>
          <p:spPr bwMode="auto">
            <a:xfrm>
              <a:off x="3216" y="1872"/>
              <a:ext cx="2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800">
                  <a:solidFill>
                    <a:srgbClr val="000000"/>
                  </a:solidFill>
                  <a:effectLst/>
                </a:rPr>
                <a:t>N</a:t>
              </a:r>
            </a:p>
          </p:txBody>
        </p:sp>
        <p:sp>
          <p:nvSpPr>
            <p:cNvPr id="756752" name="Rectangle 16"/>
            <p:cNvSpPr>
              <a:spLocks noChangeArrowheads="1"/>
            </p:cNvSpPr>
            <p:nvPr/>
          </p:nvSpPr>
          <p:spPr bwMode="auto">
            <a:xfrm>
              <a:off x="1278" y="2197"/>
              <a:ext cx="582" cy="134"/>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56753" name="Rectangle 17"/>
            <p:cNvSpPr>
              <a:spLocks noChangeArrowheads="1"/>
            </p:cNvSpPr>
            <p:nvPr/>
          </p:nvSpPr>
          <p:spPr bwMode="auto">
            <a:xfrm>
              <a:off x="624" y="2195"/>
              <a:ext cx="638" cy="13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nvGrpSpPr>
            <p:cNvPr id="756754" name="Group 18"/>
            <p:cNvGrpSpPr>
              <a:grpSpLocks/>
            </p:cNvGrpSpPr>
            <p:nvPr/>
          </p:nvGrpSpPr>
          <p:grpSpPr bwMode="auto">
            <a:xfrm flipH="1">
              <a:off x="3264" y="2160"/>
              <a:ext cx="1248" cy="160"/>
              <a:chOff x="3264" y="2160"/>
              <a:chExt cx="1248" cy="160"/>
            </a:xfrm>
          </p:grpSpPr>
          <p:sp>
            <p:nvSpPr>
              <p:cNvPr id="756755" name="Rectangle 19"/>
              <p:cNvSpPr>
                <a:spLocks noChangeArrowheads="1"/>
              </p:cNvSpPr>
              <p:nvPr/>
            </p:nvSpPr>
            <p:spPr bwMode="auto">
              <a:xfrm>
                <a:off x="3919" y="2162"/>
                <a:ext cx="593" cy="158"/>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56756" name="Rectangle 20"/>
              <p:cNvSpPr>
                <a:spLocks noChangeArrowheads="1"/>
              </p:cNvSpPr>
              <p:nvPr/>
            </p:nvSpPr>
            <p:spPr bwMode="auto">
              <a:xfrm>
                <a:off x="3264" y="2160"/>
                <a:ext cx="650" cy="156"/>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grpSp>
      <p:sp>
        <p:nvSpPr>
          <p:cNvPr id="756758" name="Text Box 22"/>
          <p:cNvSpPr txBox="1">
            <a:spLocks noChangeArrowheads="1"/>
          </p:cNvSpPr>
          <p:nvPr/>
        </p:nvSpPr>
        <p:spPr bwMode="auto">
          <a:xfrm>
            <a:off x="1447800" y="1752600"/>
            <a:ext cx="1676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Unlike poles</a:t>
            </a:r>
          </a:p>
        </p:txBody>
      </p:sp>
      <p:sp>
        <p:nvSpPr>
          <p:cNvPr id="756759" name="Text Box 23"/>
          <p:cNvSpPr txBox="1">
            <a:spLocks noChangeArrowheads="1"/>
          </p:cNvSpPr>
          <p:nvPr/>
        </p:nvSpPr>
        <p:spPr bwMode="auto">
          <a:xfrm>
            <a:off x="1371600" y="54102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Like poles</a:t>
            </a:r>
          </a:p>
        </p:txBody>
      </p:sp>
      <p:sp>
        <p:nvSpPr>
          <p:cNvPr id="756760" name="Text Box 24"/>
          <p:cNvSpPr txBox="1">
            <a:spLocks noChangeArrowheads="1"/>
          </p:cNvSpPr>
          <p:nvPr/>
        </p:nvSpPr>
        <p:spPr bwMode="auto">
          <a:xfrm>
            <a:off x="1600200" y="3200400"/>
            <a:ext cx="1828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Leave N and enter S</a:t>
            </a:r>
          </a:p>
        </p:txBody>
      </p:sp>
      <p:sp>
        <p:nvSpPr>
          <p:cNvPr id="756761" name="Text Box 25"/>
          <p:cNvSpPr txBox="1">
            <a:spLocks noChangeArrowheads="1"/>
          </p:cNvSpPr>
          <p:nvPr/>
        </p:nvSpPr>
        <p:spPr bwMode="auto">
          <a:xfrm>
            <a:off x="5257800" y="18288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Attraction</a:t>
            </a:r>
          </a:p>
        </p:txBody>
      </p:sp>
      <p:sp>
        <p:nvSpPr>
          <p:cNvPr id="756762" name="Text Box 26"/>
          <p:cNvSpPr txBox="1">
            <a:spLocks noChangeArrowheads="1"/>
          </p:cNvSpPr>
          <p:nvPr/>
        </p:nvSpPr>
        <p:spPr bwMode="auto">
          <a:xfrm>
            <a:off x="5715000" y="44958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Repulsion</a:t>
            </a:r>
          </a:p>
        </p:txBody>
      </p:sp>
    </p:spTree>
    <p:extLst>
      <p:ext uri="{BB962C8B-B14F-4D97-AF65-F5344CB8AC3E}">
        <p14:creationId xmlns:p14="http://schemas.microsoft.com/office/powerpoint/2010/main" xmlns="" val="2856846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56738"/>
                                        </p:tgtEl>
                                        <p:attrNameLst>
                                          <p:attrName>style.visibility</p:attrName>
                                        </p:attrNameLst>
                                      </p:cBhvr>
                                      <p:to>
                                        <p:strVal val="visible"/>
                                      </p:to>
                                    </p:set>
                                    <p:animEffect transition="in" filter="box(out)">
                                      <p:cBhvr>
                                        <p:cTn id="7" dur="500"/>
                                        <p:tgtEl>
                                          <p:spTgt spid="75673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56747"/>
                                        </p:tgtEl>
                                        <p:attrNameLst>
                                          <p:attrName>style.visibility</p:attrName>
                                        </p:attrNameLst>
                                      </p:cBhvr>
                                      <p:to>
                                        <p:strVal val="visible"/>
                                      </p:to>
                                    </p:set>
                                    <p:animEffect transition="in" filter="wipe(left)">
                                      <p:cBhvr>
                                        <p:cTn id="11" dur="500"/>
                                        <p:tgtEl>
                                          <p:spTgt spid="756747"/>
                                        </p:tgtEl>
                                      </p:cBhvr>
                                    </p:animEffect>
                                  </p:childTnLst>
                                </p:cTn>
                              </p:par>
                            </p:childTnLst>
                          </p:cTn>
                        </p:par>
                        <p:par>
                          <p:cTn id="12" fill="hold" nodeType="afterGroup">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756758"/>
                                        </p:tgtEl>
                                        <p:attrNameLst>
                                          <p:attrName>style.visibility</p:attrName>
                                        </p:attrNameLst>
                                      </p:cBhvr>
                                      <p:to>
                                        <p:strVal val="visible"/>
                                      </p:to>
                                    </p:set>
                                    <p:anim calcmode="lin" valueType="num">
                                      <p:cBhvr additive="base">
                                        <p:cTn id="15" dur="500" fill="hold"/>
                                        <p:tgtEl>
                                          <p:spTgt spid="756758"/>
                                        </p:tgtEl>
                                        <p:attrNameLst>
                                          <p:attrName>ppt_x</p:attrName>
                                        </p:attrNameLst>
                                      </p:cBhvr>
                                      <p:tavLst>
                                        <p:tav tm="0">
                                          <p:val>
                                            <p:strVal val="0-#ppt_w/2"/>
                                          </p:val>
                                        </p:tav>
                                        <p:tav tm="100000">
                                          <p:val>
                                            <p:strVal val="#ppt_x"/>
                                          </p:val>
                                        </p:tav>
                                      </p:tavLst>
                                    </p:anim>
                                    <p:anim calcmode="lin" valueType="num">
                                      <p:cBhvr additive="base">
                                        <p:cTn id="16" dur="500" fill="hold"/>
                                        <p:tgtEl>
                                          <p:spTgt spid="75675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56761"/>
                                        </p:tgtEl>
                                        <p:attrNameLst>
                                          <p:attrName>style.visibility</p:attrName>
                                        </p:attrNameLst>
                                      </p:cBhvr>
                                      <p:to>
                                        <p:strVal val="visible"/>
                                      </p:to>
                                    </p:set>
                                    <p:anim calcmode="lin" valueType="num">
                                      <p:cBhvr additive="base">
                                        <p:cTn id="21" dur="500" fill="hold"/>
                                        <p:tgtEl>
                                          <p:spTgt spid="756761"/>
                                        </p:tgtEl>
                                        <p:attrNameLst>
                                          <p:attrName>ppt_x</p:attrName>
                                        </p:attrNameLst>
                                      </p:cBhvr>
                                      <p:tavLst>
                                        <p:tav tm="0">
                                          <p:val>
                                            <p:strVal val="0-#ppt_w/2"/>
                                          </p:val>
                                        </p:tav>
                                        <p:tav tm="100000">
                                          <p:val>
                                            <p:strVal val="#ppt_x"/>
                                          </p:val>
                                        </p:tav>
                                      </p:tavLst>
                                    </p:anim>
                                    <p:anim calcmode="lin" valueType="num">
                                      <p:cBhvr additive="base">
                                        <p:cTn id="22" dur="500" fill="hold"/>
                                        <p:tgtEl>
                                          <p:spTgt spid="75676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56760"/>
                                        </p:tgtEl>
                                        <p:attrNameLst>
                                          <p:attrName>style.visibility</p:attrName>
                                        </p:attrNameLst>
                                      </p:cBhvr>
                                      <p:to>
                                        <p:strVal val="visible"/>
                                      </p:to>
                                    </p:set>
                                    <p:anim calcmode="lin" valueType="num">
                                      <p:cBhvr additive="base">
                                        <p:cTn id="27" dur="500" fill="hold"/>
                                        <p:tgtEl>
                                          <p:spTgt spid="756760"/>
                                        </p:tgtEl>
                                        <p:attrNameLst>
                                          <p:attrName>ppt_x</p:attrName>
                                        </p:attrNameLst>
                                      </p:cBhvr>
                                      <p:tavLst>
                                        <p:tav tm="0">
                                          <p:val>
                                            <p:strVal val="0-#ppt_w/2"/>
                                          </p:val>
                                        </p:tav>
                                        <p:tav tm="100000">
                                          <p:val>
                                            <p:strVal val="#ppt_x"/>
                                          </p:val>
                                        </p:tav>
                                      </p:tavLst>
                                    </p:anim>
                                    <p:anim calcmode="lin" valueType="num">
                                      <p:cBhvr additive="base">
                                        <p:cTn id="28" dur="500" fill="hold"/>
                                        <p:tgtEl>
                                          <p:spTgt spid="75676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756748"/>
                                        </p:tgtEl>
                                        <p:attrNameLst>
                                          <p:attrName>style.visibility</p:attrName>
                                        </p:attrNameLst>
                                      </p:cBhvr>
                                      <p:to>
                                        <p:strVal val="visible"/>
                                      </p:to>
                                    </p:set>
                                    <p:animEffect transition="in" filter="wipe(right)">
                                      <p:cBhvr>
                                        <p:cTn id="33" dur="500"/>
                                        <p:tgtEl>
                                          <p:spTgt spid="756748"/>
                                        </p:tgtEl>
                                      </p:cBhvr>
                                    </p:animEffect>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par>
                          <p:cTn id="34" fill="hold" nodeType="afterGroup">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756759"/>
                                        </p:tgtEl>
                                        <p:attrNameLst>
                                          <p:attrName>style.visibility</p:attrName>
                                        </p:attrNameLst>
                                      </p:cBhvr>
                                      <p:to>
                                        <p:strVal val="visible"/>
                                      </p:to>
                                    </p:set>
                                    <p:anim calcmode="lin" valueType="num">
                                      <p:cBhvr additive="base">
                                        <p:cTn id="37" dur="500" fill="hold"/>
                                        <p:tgtEl>
                                          <p:spTgt spid="756759"/>
                                        </p:tgtEl>
                                        <p:attrNameLst>
                                          <p:attrName>ppt_x</p:attrName>
                                        </p:attrNameLst>
                                      </p:cBhvr>
                                      <p:tavLst>
                                        <p:tav tm="0">
                                          <p:val>
                                            <p:strVal val="0-#ppt_w/2"/>
                                          </p:val>
                                        </p:tav>
                                        <p:tav tm="100000">
                                          <p:val>
                                            <p:strVal val="#ppt_x"/>
                                          </p:val>
                                        </p:tav>
                                      </p:tavLst>
                                    </p:anim>
                                    <p:anim calcmode="lin" valueType="num">
                                      <p:cBhvr additive="base">
                                        <p:cTn id="38" dur="500" fill="hold"/>
                                        <p:tgtEl>
                                          <p:spTgt spid="75675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6762"/>
                                        </p:tgtEl>
                                        <p:attrNameLst>
                                          <p:attrName>style.visibility</p:attrName>
                                        </p:attrNameLst>
                                      </p:cBhvr>
                                      <p:to>
                                        <p:strVal val="visible"/>
                                      </p:to>
                                    </p:set>
                                    <p:anim calcmode="lin" valueType="num">
                                      <p:cBhvr additive="base">
                                        <p:cTn id="43" dur="500" fill="hold"/>
                                        <p:tgtEl>
                                          <p:spTgt spid="756762"/>
                                        </p:tgtEl>
                                        <p:attrNameLst>
                                          <p:attrName>ppt_x</p:attrName>
                                        </p:attrNameLst>
                                      </p:cBhvr>
                                      <p:tavLst>
                                        <p:tav tm="0">
                                          <p:val>
                                            <p:strVal val="0-#ppt_w/2"/>
                                          </p:val>
                                        </p:tav>
                                        <p:tav tm="100000">
                                          <p:val>
                                            <p:strVal val="#ppt_x"/>
                                          </p:val>
                                        </p:tav>
                                      </p:tavLst>
                                    </p:anim>
                                    <p:anim calcmode="lin" valueType="num">
                                      <p:cBhvr additive="base">
                                        <p:cTn id="44" dur="500" fill="hold"/>
                                        <p:tgtEl>
                                          <p:spTgt spid="7567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8" grpId="0" autoUpdateAnimBg="0"/>
      <p:bldP spid="756758" grpId="0" autoUpdateAnimBg="0"/>
      <p:bldP spid="756759" grpId="0" autoUpdateAnimBg="0"/>
      <p:bldP spid="756760" grpId="0" autoUpdateAnimBg="0"/>
      <p:bldP spid="756761" grpId="0" autoUpdateAnimBg="0"/>
      <p:bldP spid="75676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1" name="Rectangle 3"/>
          <p:cNvSpPr>
            <a:spLocks noGrp="1" noChangeArrowheads="1"/>
          </p:cNvSpPr>
          <p:nvPr>
            <p:ph type="title"/>
          </p:nvPr>
        </p:nvSpPr>
        <p:spPr>
          <a:xfrm>
            <a:off x="914400" y="-228600"/>
            <a:ext cx="7315200" cy="1143000"/>
          </a:xfrm>
        </p:spPr>
        <p:txBody>
          <a:bodyPr/>
          <a:lstStyle/>
          <a:p>
            <a:pPr algn="ctr"/>
            <a:r>
              <a:rPr lang="en-US" dirty="0"/>
              <a:t>The Density of Field Lines</a:t>
            </a:r>
          </a:p>
        </p:txBody>
      </p:sp>
      <p:sp>
        <p:nvSpPr>
          <p:cNvPr id="780297" name="Text Box 9"/>
          <p:cNvSpPr txBox="1">
            <a:spLocks noChangeArrowheads="1"/>
          </p:cNvSpPr>
          <p:nvPr/>
        </p:nvSpPr>
        <p:spPr bwMode="auto">
          <a:xfrm>
            <a:off x="1143000" y="5029200"/>
            <a:ext cx="7162800" cy="984250"/>
          </a:xfrm>
          <a:prstGeom prst="rect">
            <a:avLst/>
          </a:prstGeom>
          <a:solidFill>
            <a:srgbClr val="CCFFCC"/>
          </a:solidFill>
          <a:ln w="38100">
            <a:solidFill>
              <a:srgbClr val="000000"/>
            </a:solidFill>
            <a:miter lim="800000"/>
            <a:headEnd/>
            <a:tailEnd/>
          </a:ln>
          <a:effectLst>
            <a:outerShdw dist="107763" dir="8100000" algn="ctr" rotWithShape="0">
              <a:schemeClr val="bg2"/>
            </a:outerShdw>
          </a:effectLst>
        </p:spPr>
        <p:txBody>
          <a:bodyPr>
            <a:spAutoFit/>
          </a:bodyPr>
          <a:lstStyle/>
          <a:p>
            <a:pPr algn="l"/>
            <a:r>
              <a:rPr kumimoji="0" lang="en-US" sz="2800">
                <a:solidFill>
                  <a:srgbClr val="000000"/>
                </a:solidFill>
                <a:effectLst/>
                <a:latin typeface="Times New Roman" pitchFamily="18" charset="0"/>
              </a:rPr>
              <a:t>Magnetic Field B is sometimes called the </a:t>
            </a:r>
            <a:r>
              <a:rPr kumimoji="0" lang="en-US" sz="2800" u="sng">
                <a:solidFill>
                  <a:srgbClr val="000000"/>
                </a:solidFill>
                <a:effectLst/>
                <a:latin typeface="Times New Roman" pitchFamily="18" charset="0"/>
              </a:rPr>
              <a:t>flux density</a:t>
            </a:r>
            <a:r>
              <a:rPr kumimoji="0" lang="en-US" sz="2800">
                <a:solidFill>
                  <a:srgbClr val="000000"/>
                </a:solidFill>
                <a:effectLst/>
                <a:latin typeface="Times New Roman" pitchFamily="18" charset="0"/>
              </a:rPr>
              <a:t> in Webers per square meter (Wb/m</a:t>
            </a:r>
            <a:r>
              <a:rPr kumimoji="0" lang="en-US" sz="2800" baseline="30000">
                <a:solidFill>
                  <a:srgbClr val="000000"/>
                </a:solidFill>
                <a:effectLst/>
                <a:latin typeface="Times New Roman" pitchFamily="18" charset="0"/>
              </a:rPr>
              <a:t>2</a:t>
            </a:r>
            <a:r>
              <a:rPr kumimoji="0" lang="en-US" sz="2800">
                <a:solidFill>
                  <a:srgbClr val="000000"/>
                </a:solidFill>
                <a:effectLst/>
                <a:latin typeface="Times New Roman" pitchFamily="18" charset="0"/>
              </a:rPr>
              <a:t>).</a:t>
            </a:r>
          </a:p>
        </p:txBody>
      </p:sp>
      <p:grpSp>
        <p:nvGrpSpPr>
          <p:cNvPr id="780337" name="Group 49"/>
          <p:cNvGrpSpPr>
            <a:grpSpLocks/>
          </p:cNvGrpSpPr>
          <p:nvPr/>
        </p:nvGrpSpPr>
        <p:grpSpPr bwMode="auto">
          <a:xfrm>
            <a:off x="990600" y="1143000"/>
            <a:ext cx="3352800" cy="3505200"/>
            <a:chOff x="624" y="720"/>
            <a:chExt cx="2112" cy="2160"/>
          </a:xfrm>
        </p:grpSpPr>
        <p:pic>
          <p:nvPicPr>
            <p:cNvPr id="78029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24" y="720"/>
              <a:ext cx="2082" cy="2160"/>
            </a:xfrm>
            <a:prstGeom prst="rect">
              <a:avLst/>
            </a:prstGeom>
            <a:noFill/>
            <a:ln w="38100">
              <a:solidFill>
                <a:srgbClr val="000000"/>
              </a:solidFill>
              <a:miter lim="800000"/>
              <a:headEnd/>
              <a:tailEnd/>
            </a:ln>
            <a:effectLst>
              <a:outerShdw dist="107763" dir="8100000" algn="ctr" rotWithShape="0">
                <a:schemeClr val="bg2"/>
              </a:outerShdw>
            </a:effectLst>
            <a:extLst>
              <a:ext uri="{909E8E84-426E-40DD-AFC4-6F175D3DCCD1}">
                <a14:hiddenFill xmlns:a14="http://schemas.microsoft.com/office/drawing/2010/main" xmlns="">
                  <a:solidFill>
                    <a:srgbClr val="FFFFFF"/>
                  </a:solidFill>
                </a14:hiddenFill>
              </a:ext>
            </a:extLst>
          </p:spPr>
        </p:pic>
        <p:sp>
          <p:nvSpPr>
            <p:cNvPr id="780293" name="Text Box 5"/>
            <p:cNvSpPr txBox="1">
              <a:spLocks noChangeArrowheads="1"/>
            </p:cNvSpPr>
            <p:nvPr/>
          </p:nvSpPr>
          <p:spPr bwMode="auto">
            <a:xfrm>
              <a:off x="2208" y="768"/>
              <a:ext cx="528" cy="3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sz="2800">
                  <a:solidFill>
                    <a:srgbClr val="000000"/>
                  </a:solidFill>
                  <a:effectLst/>
                  <a:latin typeface="Symbol" pitchFamily="18" charset="2"/>
                </a:rPr>
                <a:t>D</a:t>
              </a:r>
              <a:r>
                <a:rPr kumimoji="0" lang="en-US" sz="2800">
                  <a:solidFill>
                    <a:srgbClr val="000000"/>
                  </a:solidFill>
                  <a:effectLst/>
                </a:rPr>
                <a:t>N</a:t>
              </a:r>
              <a:endParaRPr kumimoji="0" lang="en-US" sz="2800">
                <a:solidFill>
                  <a:srgbClr val="000000"/>
                </a:solidFill>
                <a:effectLst/>
                <a:latin typeface="Symbol" pitchFamily="18" charset="2"/>
              </a:endParaRPr>
            </a:p>
          </p:txBody>
        </p:sp>
        <p:graphicFrame>
          <p:nvGraphicFramePr>
            <p:cNvPr id="780295" name="Object 7"/>
            <p:cNvGraphicFramePr>
              <a:graphicFrameLocks noChangeAspect="1"/>
            </p:cNvGraphicFramePr>
            <p:nvPr/>
          </p:nvGraphicFramePr>
          <p:xfrm>
            <a:off x="1920" y="2352"/>
            <a:ext cx="736" cy="519"/>
          </p:xfrm>
          <a:graphic>
            <a:graphicData uri="http://schemas.openxmlformats.org/presentationml/2006/ole">
              <p:oleObj spid="_x0000_s1044" name="Equation" r:id="rId7" imgW="558558" imgH="393529" progId="">
                <p:embed/>
              </p:oleObj>
            </a:graphicData>
          </a:graphic>
        </p:graphicFrame>
        <p:sp>
          <p:nvSpPr>
            <p:cNvPr id="780296" name="Text Box 8"/>
            <p:cNvSpPr txBox="1">
              <a:spLocks noChangeArrowheads="1"/>
            </p:cNvSpPr>
            <p:nvPr/>
          </p:nvSpPr>
          <p:spPr bwMode="auto">
            <a:xfrm>
              <a:off x="720" y="2544"/>
              <a:ext cx="1104"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a:solidFill>
                    <a:srgbClr val="000000"/>
                  </a:solidFill>
                  <a:effectLst/>
                  <a:latin typeface="Times New Roman" pitchFamily="18" charset="0"/>
                </a:rPr>
                <a:t>Line density</a:t>
              </a:r>
            </a:p>
          </p:txBody>
        </p:sp>
        <p:sp>
          <p:nvSpPr>
            <p:cNvPr id="780298" name="Text Box 10"/>
            <p:cNvSpPr txBox="1">
              <a:spLocks noChangeArrowheads="1"/>
            </p:cNvSpPr>
            <p:nvPr/>
          </p:nvSpPr>
          <p:spPr bwMode="auto">
            <a:xfrm>
              <a:off x="1200" y="1392"/>
              <a:ext cx="528" cy="3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sz="2800">
                  <a:solidFill>
                    <a:srgbClr val="000000"/>
                  </a:solidFill>
                  <a:effectLst/>
                  <a:latin typeface="Symbol" pitchFamily="18" charset="2"/>
                </a:rPr>
                <a:t>D</a:t>
              </a:r>
              <a:r>
                <a:rPr kumimoji="0" lang="en-US" sz="2800">
                  <a:solidFill>
                    <a:srgbClr val="000000"/>
                  </a:solidFill>
                  <a:effectLst/>
                </a:rPr>
                <a:t>A</a:t>
              </a:r>
              <a:endParaRPr kumimoji="0" lang="en-US" sz="2800">
                <a:solidFill>
                  <a:srgbClr val="000000"/>
                </a:solidFill>
                <a:effectLst/>
                <a:latin typeface="Symbol" pitchFamily="18" charset="2"/>
              </a:endParaRPr>
            </a:p>
          </p:txBody>
        </p:sp>
        <p:sp>
          <p:nvSpPr>
            <p:cNvPr id="780305" name="Text Box 17"/>
            <p:cNvSpPr txBox="1">
              <a:spLocks noChangeArrowheads="1"/>
            </p:cNvSpPr>
            <p:nvPr/>
          </p:nvSpPr>
          <p:spPr bwMode="auto">
            <a:xfrm>
              <a:off x="720" y="768"/>
              <a:ext cx="1248"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Electric field</a:t>
              </a:r>
            </a:p>
          </p:txBody>
        </p:sp>
      </p:grpSp>
      <p:grpSp>
        <p:nvGrpSpPr>
          <p:cNvPr id="780338" name="Group 50"/>
          <p:cNvGrpSpPr>
            <a:grpSpLocks/>
          </p:cNvGrpSpPr>
          <p:nvPr/>
        </p:nvGrpSpPr>
        <p:grpSpPr bwMode="auto">
          <a:xfrm>
            <a:off x="4572000" y="1143000"/>
            <a:ext cx="3810000" cy="3505200"/>
            <a:chOff x="2880" y="720"/>
            <a:chExt cx="2400" cy="2208"/>
          </a:xfrm>
        </p:grpSpPr>
        <p:sp>
          <p:nvSpPr>
            <p:cNvPr id="780312" name="Rectangle 24"/>
            <p:cNvSpPr>
              <a:spLocks noChangeArrowheads="1"/>
            </p:cNvSpPr>
            <p:nvPr/>
          </p:nvSpPr>
          <p:spPr bwMode="auto">
            <a:xfrm>
              <a:off x="2880" y="720"/>
              <a:ext cx="2400" cy="2208"/>
            </a:xfrm>
            <a:prstGeom prst="rect">
              <a:avLst/>
            </a:prstGeom>
            <a:solidFill>
              <a:srgbClr val="FFFFCC"/>
            </a:solidFill>
            <a:ln w="38100">
              <a:solidFill>
                <a:srgbClr val="000000"/>
              </a:solidFill>
              <a:miter lim="800000"/>
              <a:headEnd/>
              <a:tailEnd/>
            </a:ln>
            <a:effectLst>
              <a:outerShdw dist="107763" dir="8100000" algn="ctr" rotWithShape="0">
                <a:schemeClr val="bg2"/>
              </a:outerShdw>
            </a:effectLst>
          </p:spPr>
          <p:txBody>
            <a:bodyPr wrap="none" anchor="ctr">
              <a:spAutoFit/>
            </a:bodyPr>
            <a:lstStyle/>
            <a:p>
              <a:endParaRPr lang="en-US"/>
            </a:p>
          </p:txBody>
        </p:sp>
        <p:sp>
          <p:nvSpPr>
            <p:cNvPr id="780307" name="Text Box 19"/>
            <p:cNvSpPr txBox="1">
              <a:spLocks noChangeArrowheads="1"/>
            </p:cNvSpPr>
            <p:nvPr/>
          </p:nvSpPr>
          <p:spPr bwMode="auto">
            <a:xfrm>
              <a:off x="4608" y="1152"/>
              <a:ext cx="528"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sz="3200">
                  <a:solidFill>
                    <a:srgbClr val="000000"/>
                  </a:solidFill>
                  <a:effectLst/>
                  <a:latin typeface="Symbol" pitchFamily="18" charset="2"/>
                </a:rPr>
                <a:t>Df</a:t>
              </a:r>
            </a:p>
          </p:txBody>
        </p:sp>
        <p:graphicFrame>
          <p:nvGraphicFramePr>
            <p:cNvPr id="780308" name="Object 20"/>
            <p:cNvGraphicFramePr>
              <a:graphicFrameLocks noChangeAspect="1"/>
            </p:cNvGraphicFramePr>
            <p:nvPr/>
          </p:nvGraphicFramePr>
          <p:xfrm>
            <a:off x="3072" y="1296"/>
            <a:ext cx="736" cy="519"/>
          </p:xfrm>
          <a:graphic>
            <a:graphicData uri="http://schemas.openxmlformats.org/presentationml/2006/ole">
              <p:oleObj spid="_x0000_s1045" name="Equation" r:id="rId8" imgW="558558" imgH="393529" progId="">
                <p:embed/>
              </p:oleObj>
            </a:graphicData>
          </a:graphic>
        </p:graphicFrame>
        <p:sp>
          <p:nvSpPr>
            <p:cNvPr id="780309" name="Text Box 21"/>
            <p:cNvSpPr txBox="1">
              <a:spLocks noChangeArrowheads="1"/>
            </p:cNvSpPr>
            <p:nvPr/>
          </p:nvSpPr>
          <p:spPr bwMode="auto">
            <a:xfrm>
              <a:off x="3024" y="2544"/>
              <a:ext cx="110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a:solidFill>
                    <a:srgbClr val="000000"/>
                  </a:solidFill>
                  <a:effectLst/>
                  <a:latin typeface="Times New Roman" pitchFamily="18" charset="0"/>
                </a:rPr>
                <a:t>Line density</a:t>
              </a:r>
            </a:p>
          </p:txBody>
        </p:sp>
        <p:sp>
          <p:nvSpPr>
            <p:cNvPr id="780310" name="Text Box 22"/>
            <p:cNvSpPr txBox="1">
              <a:spLocks noChangeArrowheads="1"/>
            </p:cNvSpPr>
            <p:nvPr/>
          </p:nvSpPr>
          <p:spPr bwMode="auto">
            <a:xfrm>
              <a:off x="4032" y="1344"/>
              <a:ext cx="52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sz="2800">
                  <a:solidFill>
                    <a:srgbClr val="000000"/>
                  </a:solidFill>
                  <a:effectLst/>
                  <a:latin typeface="Symbol" pitchFamily="18" charset="2"/>
                </a:rPr>
                <a:t>D</a:t>
              </a:r>
              <a:r>
                <a:rPr kumimoji="0" lang="en-US" sz="2800">
                  <a:solidFill>
                    <a:srgbClr val="000000"/>
                  </a:solidFill>
                  <a:effectLst/>
                </a:rPr>
                <a:t>A</a:t>
              </a:r>
              <a:endParaRPr kumimoji="0" lang="en-US" sz="2800">
                <a:solidFill>
                  <a:srgbClr val="000000"/>
                </a:solidFill>
                <a:effectLst/>
                <a:latin typeface="Symbol" pitchFamily="18" charset="2"/>
              </a:endParaRPr>
            </a:p>
          </p:txBody>
        </p:sp>
        <p:sp>
          <p:nvSpPr>
            <p:cNvPr id="780311" name="Text Box 23"/>
            <p:cNvSpPr txBox="1">
              <a:spLocks noChangeArrowheads="1"/>
            </p:cNvSpPr>
            <p:nvPr/>
          </p:nvSpPr>
          <p:spPr bwMode="auto">
            <a:xfrm>
              <a:off x="2880" y="720"/>
              <a:ext cx="2352"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Magnetic field flux lines </a:t>
              </a:r>
              <a:r>
                <a:rPr lang="en-US" sz="3600">
                  <a:solidFill>
                    <a:srgbClr val="000000"/>
                  </a:solidFill>
                  <a:effectLst/>
                  <a:latin typeface="Symbol" pitchFamily="18" charset="2"/>
                </a:rPr>
                <a:t>f</a:t>
              </a:r>
              <a:endParaRPr lang="en-US" sz="3600">
                <a:solidFill>
                  <a:srgbClr val="000000"/>
                </a:solidFill>
                <a:effectLst/>
              </a:endParaRPr>
            </a:p>
          </p:txBody>
        </p:sp>
        <p:grpSp>
          <p:nvGrpSpPr>
            <p:cNvPr id="780323" name="Group 35"/>
            <p:cNvGrpSpPr>
              <a:grpSpLocks/>
            </p:cNvGrpSpPr>
            <p:nvPr/>
          </p:nvGrpSpPr>
          <p:grpSpPr bwMode="auto">
            <a:xfrm>
              <a:off x="2987" y="1947"/>
              <a:ext cx="864" cy="240"/>
              <a:chOff x="2928" y="2003"/>
              <a:chExt cx="1236" cy="136"/>
            </a:xfrm>
          </p:grpSpPr>
          <p:sp>
            <p:nvSpPr>
              <p:cNvPr id="780317" name="Rectangle 29"/>
              <p:cNvSpPr>
                <a:spLocks noChangeArrowheads="1"/>
              </p:cNvSpPr>
              <p:nvPr/>
            </p:nvSpPr>
            <p:spPr bwMode="auto">
              <a:xfrm>
                <a:off x="3582" y="2005"/>
                <a:ext cx="582" cy="134"/>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0318" name="Rectangle 30"/>
              <p:cNvSpPr>
                <a:spLocks noChangeArrowheads="1"/>
              </p:cNvSpPr>
              <p:nvPr/>
            </p:nvSpPr>
            <p:spPr bwMode="auto">
              <a:xfrm>
                <a:off x="2928" y="2003"/>
                <a:ext cx="638" cy="13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sp>
          <p:nvSpPr>
            <p:cNvPr id="780324" name="Arc 36"/>
            <p:cNvSpPr>
              <a:spLocks/>
            </p:cNvSpPr>
            <p:nvPr/>
          </p:nvSpPr>
          <p:spPr bwMode="auto">
            <a:xfrm flipV="1">
              <a:off x="3888" y="1428"/>
              <a:ext cx="672"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80325" name="Arc 37"/>
            <p:cNvSpPr>
              <a:spLocks/>
            </p:cNvSpPr>
            <p:nvPr/>
          </p:nvSpPr>
          <p:spPr bwMode="auto">
            <a:xfrm flipV="1">
              <a:off x="3888" y="1296"/>
              <a:ext cx="576" cy="660"/>
            </a:xfrm>
            <a:custGeom>
              <a:avLst/>
              <a:gdLst>
                <a:gd name="G0" fmla="+- 0 0 0"/>
                <a:gd name="G1" fmla="+- 21600 0 0"/>
                <a:gd name="G2" fmla="+- 21600 0 0"/>
                <a:gd name="T0" fmla="*/ 0 w 21600"/>
                <a:gd name="T1" fmla="*/ 0 h 24765"/>
                <a:gd name="T2" fmla="*/ 21367 w 21600"/>
                <a:gd name="T3" fmla="*/ 24765 h 24765"/>
                <a:gd name="T4" fmla="*/ 0 w 21600"/>
                <a:gd name="T5" fmla="*/ 21600 h 24765"/>
              </a:gdLst>
              <a:ahLst/>
              <a:cxnLst>
                <a:cxn ang="0">
                  <a:pos x="T0" y="T1"/>
                </a:cxn>
                <a:cxn ang="0">
                  <a:pos x="T2" y="T3"/>
                </a:cxn>
                <a:cxn ang="0">
                  <a:pos x="T4" y="T5"/>
                </a:cxn>
              </a:cxnLst>
              <a:rect l="0" t="0" r="r" b="b"/>
              <a:pathLst>
                <a:path w="21600" h="24765" fill="none" extrusionOk="0">
                  <a:moveTo>
                    <a:pt x="-1" y="0"/>
                  </a:moveTo>
                  <a:cubicBezTo>
                    <a:pt x="11929" y="0"/>
                    <a:pt x="21600" y="9670"/>
                    <a:pt x="21600" y="21600"/>
                  </a:cubicBezTo>
                  <a:cubicBezTo>
                    <a:pt x="21600" y="22659"/>
                    <a:pt x="21522" y="23717"/>
                    <a:pt x="21366" y="24764"/>
                  </a:cubicBezTo>
                </a:path>
                <a:path w="21600" h="24765" stroke="0" extrusionOk="0">
                  <a:moveTo>
                    <a:pt x="-1" y="0"/>
                  </a:moveTo>
                  <a:cubicBezTo>
                    <a:pt x="11929" y="0"/>
                    <a:pt x="21600" y="9670"/>
                    <a:pt x="21600" y="21600"/>
                  </a:cubicBezTo>
                  <a:cubicBezTo>
                    <a:pt x="21600" y="22659"/>
                    <a:pt x="21522" y="23717"/>
                    <a:pt x="21366" y="2476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0326" name="Arc 38"/>
            <p:cNvSpPr>
              <a:spLocks/>
            </p:cNvSpPr>
            <p:nvPr/>
          </p:nvSpPr>
          <p:spPr bwMode="auto">
            <a:xfrm flipV="1">
              <a:off x="3888" y="1524"/>
              <a:ext cx="720"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nvGrpSpPr>
            <p:cNvPr id="780328" name="Group 40"/>
            <p:cNvGrpSpPr>
              <a:grpSpLocks/>
            </p:cNvGrpSpPr>
            <p:nvPr/>
          </p:nvGrpSpPr>
          <p:grpSpPr bwMode="auto">
            <a:xfrm flipV="1">
              <a:off x="3888" y="2076"/>
              <a:ext cx="720" cy="756"/>
              <a:chOff x="3888" y="1296"/>
              <a:chExt cx="720" cy="756"/>
            </a:xfrm>
          </p:grpSpPr>
          <p:sp>
            <p:nvSpPr>
              <p:cNvPr id="780329" name="Arc 41"/>
              <p:cNvSpPr>
                <a:spLocks/>
              </p:cNvSpPr>
              <p:nvPr/>
            </p:nvSpPr>
            <p:spPr bwMode="auto">
              <a:xfrm flipV="1">
                <a:off x="3888" y="1428"/>
                <a:ext cx="672"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80330" name="Arc 42"/>
              <p:cNvSpPr>
                <a:spLocks/>
              </p:cNvSpPr>
              <p:nvPr/>
            </p:nvSpPr>
            <p:spPr bwMode="auto">
              <a:xfrm flipV="1">
                <a:off x="3888" y="1296"/>
                <a:ext cx="576" cy="660"/>
              </a:xfrm>
              <a:custGeom>
                <a:avLst/>
                <a:gdLst>
                  <a:gd name="G0" fmla="+- 0 0 0"/>
                  <a:gd name="G1" fmla="+- 21600 0 0"/>
                  <a:gd name="G2" fmla="+- 21600 0 0"/>
                  <a:gd name="T0" fmla="*/ 0 w 21600"/>
                  <a:gd name="T1" fmla="*/ 0 h 24765"/>
                  <a:gd name="T2" fmla="*/ 21367 w 21600"/>
                  <a:gd name="T3" fmla="*/ 24765 h 24765"/>
                  <a:gd name="T4" fmla="*/ 0 w 21600"/>
                  <a:gd name="T5" fmla="*/ 21600 h 24765"/>
                </a:gdLst>
                <a:ahLst/>
                <a:cxnLst>
                  <a:cxn ang="0">
                    <a:pos x="T0" y="T1"/>
                  </a:cxn>
                  <a:cxn ang="0">
                    <a:pos x="T2" y="T3"/>
                  </a:cxn>
                  <a:cxn ang="0">
                    <a:pos x="T4" y="T5"/>
                  </a:cxn>
                </a:cxnLst>
                <a:rect l="0" t="0" r="r" b="b"/>
                <a:pathLst>
                  <a:path w="21600" h="24765" fill="none" extrusionOk="0">
                    <a:moveTo>
                      <a:pt x="-1" y="0"/>
                    </a:moveTo>
                    <a:cubicBezTo>
                      <a:pt x="11929" y="0"/>
                      <a:pt x="21600" y="9670"/>
                      <a:pt x="21600" y="21600"/>
                    </a:cubicBezTo>
                    <a:cubicBezTo>
                      <a:pt x="21600" y="22659"/>
                      <a:pt x="21522" y="23717"/>
                      <a:pt x="21366" y="24764"/>
                    </a:cubicBezTo>
                  </a:path>
                  <a:path w="21600" h="24765" stroke="0" extrusionOk="0">
                    <a:moveTo>
                      <a:pt x="-1" y="0"/>
                    </a:moveTo>
                    <a:cubicBezTo>
                      <a:pt x="11929" y="0"/>
                      <a:pt x="21600" y="9670"/>
                      <a:pt x="21600" y="21600"/>
                    </a:cubicBezTo>
                    <a:cubicBezTo>
                      <a:pt x="21600" y="22659"/>
                      <a:pt x="21522" y="23717"/>
                      <a:pt x="21366" y="2476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0331" name="Arc 43"/>
              <p:cNvSpPr>
                <a:spLocks/>
              </p:cNvSpPr>
              <p:nvPr/>
            </p:nvSpPr>
            <p:spPr bwMode="auto">
              <a:xfrm flipV="1">
                <a:off x="3888" y="1524"/>
                <a:ext cx="720"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sp>
          <p:nvSpPr>
            <p:cNvPr id="780333" name="Arc 45"/>
            <p:cNvSpPr>
              <a:spLocks/>
            </p:cNvSpPr>
            <p:nvPr/>
          </p:nvSpPr>
          <p:spPr bwMode="auto">
            <a:xfrm>
              <a:off x="3888" y="2064"/>
              <a:ext cx="864" cy="528"/>
            </a:xfrm>
            <a:custGeom>
              <a:avLst/>
              <a:gdLst>
                <a:gd name="G0" fmla="+- 0 0 0"/>
                <a:gd name="G1" fmla="+- 21600 0 0"/>
                <a:gd name="G2" fmla="+- 21600 0 0"/>
                <a:gd name="T0" fmla="*/ 0 w 21502"/>
                <a:gd name="T1" fmla="*/ 0 h 21600"/>
                <a:gd name="T2" fmla="*/ 21502 w 21502"/>
                <a:gd name="T3" fmla="*/ 19544 h 21600"/>
                <a:gd name="T4" fmla="*/ 0 w 21502"/>
                <a:gd name="T5" fmla="*/ 21600 h 21600"/>
              </a:gdLst>
              <a:ahLst/>
              <a:cxnLst>
                <a:cxn ang="0">
                  <a:pos x="T0" y="T1"/>
                </a:cxn>
                <a:cxn ang="0">
                  <a:pos x="T2" y="T3"/>
                </a:cxn>
                <a:cxn ang="0">
                  <a:pos x="T4" y="T5"/>
                </a:cxn>
              </a:cxnLst>
              <a:rect l="0" t="0" r="r" b="b"/>
              <a:pathLst>
                <a:path w="21502" h="21600" fill="none" extrusionOk="0">
                  <a:moveTo>
                    <a:pt x="-1" y="0"/>
                  </a:moveTo>
                  <a:cubicBezTo>
                    <a:pt x="11132" y="0"/>
                    <a:pt x="20442" y="8461"/>
                    <a:pt x="21501" y="19544"/>
                  </a:cubicBezTo>
                </a:path>
                <a:path w="21502" h="21600" stroke="0" extrusionOk="0">
                  <a:moveTo>
                    <a:pt x="-1" y="0"/>
                  </a:moveTo>
                  <a:cubicBezTo>
                    <a:pt x="11132" y="0"/>
                    <a:pt x="20442" y="8461"/>
                    <a:pt x="21501" y="1954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0334" name="Arc 46"/>
            <p:cNvSpPr>
              <a:spLocks/>
            </p:cNvSpPr>
            <p:nvPr/>
          </p:nvSpPr>
          <p:spPr bwMode="auto">
            <a:xfrm flipV="1">
              <a:off x="3888" y="1536"/>
              <a:ext cx="864" cy="528"/>
            </a:xfrm>
            <a:custGeom>
              <a:avLst/>
              <a:gdLst>
                <a:gd name="G0" fmla="+- 0 0 0"/>
                <a:gd name="G1" fmla="+- 21600 0 0"/>
                <a:gd name="G2" fmla="+- 21600 0 0"/>
                <a:gd name="T0" fmla="*/ 0 w 21502"/>
                <a:gd name="T1" fmla="*/ 0 h 21600"/>
                <a:gd name="T2" fmla="*/ 21502 w 21502"/>
                <a:gd name="T3" fmla="*/ 19544 h 21600"/>
                <a:gd name="T4" fmla="*/ 0 w 21502"/>
                <a:gd name="T5" fmla="*/ 21600 h 21600"/>
              </a:gdLst>
              <a:ahLst/>
              <a:cxnLst>
                <a:cxn ang="0">
                  <a:pos x="T0" y="T1"/>
                </a:cxn>
                <a:cxn ang="0">
                  <a:pos x="T2" y="T3"/>
                </a:cxn>
                <a:cxn ang="0">
                  <a:pos x="T4" y="T5"/>
                </a:cxn>
              </a:cxnLst>
              <a:rect l="0" t="0" r="r" b="b"/>
              <a:pathLst>
                <a:path w="21502" h="21600" fill="none" extrusionOk="0">
                  <a:moveTo>
                    <a:pt x="-1" y="0"/>
                  </a:moveTo>
                  <a:cubicBezTo>
                    <a:pt x="11132" y="0"/>
                    <a:pt x="20442" y="8461"/>
                    <a:pt x="21501" y="19544"/>
                  </a:cubicBezTo>
                </a:path>
                <a:path w="21502" h="21600" stroke="0" extrusionOk="0">
                  <a:moveTo>
                    <a:pt x="-1" y="0"/>
                  </a:moveTo>
                  <a:cubicBezTo>
                    <a:pt x="11132" y="0"/>
                    <a:pt x="20442" y="8461"/>
                    <a:pt x="21501" y="1954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0335" name="Line 47"/>
            <p:cNvSpPr>
              <a:spLocks noChangeShapeType="1"/>
            </p:cNvSpPr>
            <p:nvPr/>
          </p:nvSpPr>
          <p:spPr bwMode="auto">
            <a:xfrm>
              <a:off x="3984" y="2064"/>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80336" name="AutoShape 48"/>
            <p:cNvSpPr>
              <a:spLocks noChangeArrowheads="1"/>
            </p:cNvSpPr>
            <p:nvPr/>
          </p:nvSpPr>
          <p:spPr bwMode="auto">
            <a:xfrm rot="1321261" flipH="1">
              <a:off x="4176" y="1728"/>
              <a:ext cx="432" cy="192"/>
            </a:xfrm>
            <a:prstGeom prst="parallelogram">
              <a:avLst>
                <a:gd name="adj" fmla="val 56250"/>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grpSp>
        <p:nvGrpSpPr>
          <p:cNvPr id="780341" name="Group 53"/>
          <p:cNvGrpSpPr>
            <a:grpSpLocks/>
          </p:cNvGrpSpPr>
          <p:nvPr/>
        </p:nvGrpSpPr>
        <p:grpSpPr bwMode="auto">
          <a:xfrm>
            <a:off x="4724400" y="3048000"/>
            <a:ext cx="1371600" cy="457200"/>
            <a:chOff x="2976" y="1920"/>
            <a:chExt cx="864" cy="288"/>
          </a:xfrm>
        </p:grpSpPr>
        <p:sp>
          <p:nvSpPr>
            <p:cNvPr id="780339" name="Text Box 51"/>
            <p:cNvSpPr txBox="1">
              <a:spLocks noChangeArrowheads="1"/>
            </p:cNvSpPr>
            <p:nvPr/>
          </p:nvSpPr>
          <p:spPr bwMode="auto">
            <a:xfrm>
              <a:off x="3600" y="1920"/>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rPr>
                <a:t>N</a:t>
              </a:r>
            </a:p>
          </p:txBody>
        </p:sp>
        <p:sp>
          <p:nvSpPr>
            <p:cNvPr id="780340" name="Text Box 52"/>
            <p:cNvSpPr txBox="1">
              <a:spLocks noChangeArrowheads="1"/>
            </p:cNvSpPr>
            <p:nvPr/>
          </p:nvSpPr>
          <p:spPr bwMode="auto">
            <a:xfrm>
              <a:off x="2976" y="1920"/>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rgbClr val="000000"/>
                  </a:solidFill>
                  <a:effectLst/>
                </a:rPr>
                <a:t>S</a:t>
              </a:r>
            </a:p>
          </p:txBody>
        </p:sp>
      </p:grpSp>
    </p:spTree>
    <p:extLst>
      <p:ext uri="{BB962C8B-B14F-4D97-AF65-F5344CB8AC3E}">
        <p14:creationId xmlns:p14="http://schemas.microsoft.com/office/powerpoint/2010/main" xmlns="" val="577055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80291"/>
                                        </p:tgtEl>
                                        <p:attrNameLst>
                                          <p:attrName>style.visibility</p:attrName>
                                        </p:attrNameLst>
                                      </p:cBhvr>
                                      <p:to>
                                        <p:strVal val="visible"/>
                                      </p:to>
                                    </p:set>
                                    <p:animEffect transition="in" filter="box(out)">
                                      <p:cBhvr>
                                        <p:cTn id="7" dur="500"/>
                                        <p:tgtEl>
                                          <p:spTgt spid="78029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17" presetClass="entr" presetSubtype="1" fill="hold" nodeType="afterEffect">
                                  <p:stCondLst>
                                    <p:cond delay="0"/>
                                  </p:stCondLst>
                                  <p:childTnLst>
                                    <p:set>
                                      <p:cBhvr>
                                        <p:cTn id="10" dur="1" fill="hold">
                                          <p:stCondLst>
                                            <p:cond delay="0"/>
                                          </p:stCondLst>
                                        </p:cTn>
                                        <p:tgtEl>
                                          <p:spTgt spid="780337"/>
                                        </p:tgtEl>
                                        <p:attrNameLst>
                                          <p:attrName>style.visibility</p:attrName>
                                        </p:attrNameLst>
                                      </p:cBhvr>
                                      <p:to>
                                        <p:strVal val="visible"/>
                                      </p:to>
                                    </p:set>
                                    <p:anim calcmode="lin" valueType="num">
                                      <p:cBhvr>
                                        <p:cTn id="11" dur="500" fill="hold"/>
                                        <p:tgtEl>
                                          <p:spTgt spid="780337"/>
                                        </p:tgtEl>
                                        <p:attrNameLst>
                                          <p:attrName>ppt_x</p:attrName>
                                        </p:attrNameLst>
                                      </p:cBhvr>
                                      <p:tavLst>
                                        <p:tav tm="0">
                                          <p:val>
                                            <p:strVal val="#ppt_x"/>
                                          </p:val>
                                        </p:tav>
                                        <p:tav tm="100000">
                                          <p:val>
                                            <p:strVal val="#ppt_x"/>
                                          </p:val>
                                        </p:tav>
                                      </p:tavLst>
                                    </p:anim>
                                    <p:anim calcmode="lin" valueType="num">
                                      <p:cBhvr>
                                        <p:cTn id="12" dur="500" fill="hold"/>
                                        <p:tgtEl>
                                          <p:spTgt spid="780337"/>
                                        </p:tgtEl>
                                        <p:attrNameLst>
                                          <p:attrName>ppt_y</p:attrName>
                                        </p:attrNameLst>
                                      </p:cBhvr>
                                      <p:tavLst>
                                        <p:tav tm="0">
                                          <p:val>
                                            <p:strVal val="#ppt_y-#ppt_h/2"/>
                                          </p:val>
                                        </p:tav>
                                        <p:tav tm="100000">
                                          <p:val>
                                            <p:strVal val="#ppt_y"/>
                                          </p:val>
                                        </p:tav>
                                      </p:tavLst>
                                    </p:anim>
                                    <p:anim calcmode="lin" valueType="num">
                                      <p:cBhvr>
                                        <p:cTn id="13" dur="500" fill="hold"/>
                                        <p:tgtEl>
                                          <p:spTgt spid="780337"/>
                                        </p:tgtEl>
                                        <p:attrNameLst>
                                          <p:attrName>ppt_w</p:attrName>
                                        </p:attrNameLst>
                                      </p:cBhvr>
                                      <p:tavLst>
                                        <p:tav tm="0">
                                          <p:val>
                                            <p:strVal val="#ppt_w"/>
                                          </p:val>
                                        </p:tav>
                                        <p:tav tm="100000">
                                          <p:val>
                                            <p:strVal val="#ppt_w"/>
                                          </p:val>
                                        </p:tav>
                                      </p:tavLst>
                                    </p:anim>
                                    <p:anim calcmode="lin" valueType="num">
                                      <p:cBhvr>
                                        <p:cTn id="14" dur="500" fill="hold"/>
                                        <p:tgtEl>
                                          <p:spTgt spid="7803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4" name="Jungle Menu Command.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nodeType="clickEffect">
                                  <p:stCondLst>
                                    <p:cond delay="0"/>
                                  </p:stCondLst>
                                  <p:childTnLst>
                                    <p:set>
                                      <p:cBhvr>
                                        <p:cTn id="18" dur="1" fill="hold">
                                          <p:stCondLst>
                                            <p:cond delay="0"/>
                                          </p:stCondLst>
                                        </p:cTn>
                                        <p:tgtEl>
                                          <p:spTgt spid="780338"/>
                                        </p:tgtEl>
                                        <p:attrNameLst>
                                          <p:attrName>style.visibility</p:attrName>
                                        </p:attrNameLst>
                                      </p:cBhvr>
                                      <p:to>
                                        <p:strVal val="visible"/>
                                      </p:to>
                                    </p:set>
                                    <p:anim calcmode="lin" valueType="num">
                                      <p:cBhvr>
                                        <p:cTn id="19" dur="500" fill="hold"/>
                                        <p:tgtEl>
                                          <p:spTgt spid="780338"/>
                                        </p:tgtEl>
                                        <p:attrNameLst>
                                          <p:attrName>ppt_x</p:attrName>
                                        </p:attrNameLst>
                                      </p:cBhvr>
                                      <p:tavLst>
                                        <p:tav tm="0">
                                          <p:val>
                                            <p:strVal val="#ppt_x"/>
                                          </p:val>
                                        </p:tav>
                                        <p:tav tm="100000">
                                          <p:val>
                                            <p:strVal val="#ppt_x"/>
                                          </p:val>
                                        </p:tav>
                                      </p:tavLst>
                                    </p:anim>
                                    <p:anim calcmode="lin" valueType="num">
                                      <p:cBhvr>
                                        <p:cTn id="20" dur="500" fill="hold"/>
                                        <p:tgtEl>
                                          <p:spTgt spid="780338"/>
                                        </p:tgtEl>
                                        <p:attrNameLst>
                                          <p:attrName>ppt_y</p:attrName>
                                        </p:attrNameLst>
                                      </p:cBhvr>
                                      <p:tavLst>
                                        <p:tav tm="0">
                                          <p:val>
                                            <p:strVal val="#ppt_y-#ppt_h/2"/>
                                          </p:val>
                                        </p:tav>
                                        <p:tav tm="100000">
                                          <p:val>
                                            <p:strVal val="#ppt_y"/>
                                          </p:val>
                                        </p:tav>
                                      </p:tavLst>
                                    </p:anim>
                                    <p:anim calcmode="lin" valueType="num">
                                      <p:cBhvr>
                                        <p:cTn id="21" dur="500" fill="hold"/>
                                        <p:tgtEl>
                                          <p:spTgt spid="780338"/>
                                        </p:tgtEl>
                                        <p:attrNameLst>
                                          <p:attrName>ppt_w</p:attrName>
                                        </p:attrNameLst>
                                      </p:cBhvr>
                                      <p:tavLst>
                                        <p:tav tm="0">
                                          <p:val>
                                            <p:strVal val="#ppt_w"/>
                                          </p:val>
                                        </p:tav>
                                        <p:tav tm="100000">
                                          <p:val>
                                            <p:strVal val="#ppt_w"/>
                                          </p:val>
                                        </p:tav>
                                      </p:tavLst>
                                    </p:anim>
                                    <p:anim calcmode="lin" valueType="num">
                                      <p:cBhvr>
                                        <p:cTn id="22" dur="500" fill="hold"/>
                                        <p:tgtEl>
                                          <p:spTgt spid="78033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4" name="Jungle Menu Command.wav"/>
                                        </p:tgtEl>
                                      </p:cMediaNode>
                                    </p:audio>
                                  </p:subTnLst>
                                </p:cTn>
                              </p:par>
                            </p:childTnLst>
                          </p:cTn>
                        </p:par>
                        <p:par>
                          <p:cTn id="23" fill="hold" nodeType="afterGroup">
                            <p:stCondLst>
                              <p:cond delay="500"/>
                            </p:stCondLst>
                            <p:childTnLst>
                              <p:par>
                                <p:cTn id="24" presetID="2" presetClass="entr" presetSubtype="4" fill="hold" nodeType="afterEffect">
                                  <p:stCondLst>
                                    <p:cond delay="0"/>
                                  </p:stCondLst>
                                  <p:childTnLst>
                                    <p:set>
                                      <p:cBhvr>
                                        <p:cTn id="25" dur="1" fill="hold">
                                          <p:stCondLst>
                                            <p:cond delay="0"/>
                                          </p:stCondLst>
                                        </p:cTn>
                                        <p:tgtEl>
                                          <p:spTgt spid="780341"/>
                                        </p:tgtEl>
                                        <p:attrNameLst>
                                          <p:attrName>style.visibility</p:attrName>
                                        </p:attrNameLst>
                                      </p:cBhvr>
                                      <p:to>
                                        <p:strVal val="visible"/>
                                      </p:to>
                                    </p:set>
                                    <p:anim calcmode="lin" valueType="num">
                                      <p:cBhvr additive="base">
                                        <p:cTn id="26" dur="500" fill="hold"/>
                                        <p:tgtEl>
                                          <p:spTgt spid="780341"/>
                                        </p:tgtEl>
                                        <p:attrNameLst>
                                          <p:attrName>ppt_x</p:attrName>
                                        </p:attrNameLst>
                                      </p:cBhvr>
                                      <p:tavLst>
                                        <p:tav tm="0">
                                          <p:val>
                                            <p:strVal val="#ppt_x"/>
                                          </p:val>
                                        </p:tav>
                                        <p:tav tm="100000">
                                          <p:val>
                                            <p:strVal val="#ppt_x"/>
                                          </p:val>
                                        </p:tav>
                                      </p:tavLst>
                                    </p:anim>
                                    <p:anim calcmode="lin" valueType="num">
                                      <p:cBhvr additive="base">
                                        <p:cTn id="27" dur="500" fill="hold"/>
                                        <p:tgtEl>
                                          <p:spTgt spid="7803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4" name="Jungle Menu Command.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780297"/>
                                        </p:tgtEl>
                                        <p:attrNameLst>
                                          <p:attrName>style.visibility</p:attrName>
                                        </p:attrNameLst>
                                      </p:cBhvr>
                                      <p:to>
                                        <p:strVal val="visible"/>
                                      </p:to>
                                    </p:set>
                                    <p:anim calcmode="lin" valueType="num">
                                      <p:cBhvr>
                                        <p:cTn id="32" dur="500" fill="hold"/>
                                        <p:tgtEl>
                                          <p:spTgt spid="780297"/>
                                        </p:tgtEl>
                                        <p:attrNameLst>
                                          <p:attrName>ppt_w</p:attrName>
                                        </p:attrNameLst>
                                      </p:cBhvr>
                                      <p:tavLst>
                                        <p:tav tm="0">
                                          <p:val>
                                            <p:fltVal val="0"/>
                                          </p:val>
                                        </p:tav>
                                        <p:tav tm="100000">
                                          <p:val>
                                            <p:strVal val="#ppt_w"/>
                                          </p:val>
                                        </p:tav>
                                      </p:tavLst>
                                    </p:anim>
                                    <p:anim calcmode="lin" valueType="num">
                                      <p:cBhvr>
                                        <p:cTn id="33" dur="500" fill="hold"/>
                                        <p:tgtEl>
                                          <p:spTgt spid="78029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0"/>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autoUpdateAnimBg="0"/>
      <p:bldP spid="78029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5559425"/>
            <a:ext cx="2895600" cy="476250"/>
          </a:xfrm>
        </p:spPr>
        <p:txBody>
          <a:bodyPr/>
          <a:lstStyle/>
          <a:p>
            <a:r>
              <a:rPr lang="en-US"/>
              <a:t>PH0101   UNIT 2  LECTURE 1</a:t>
            </a:r>
          </a:p>
        </p:txBody>
      </p:sp>
      <p:sp>
        <p:nvSpPr>
          <p:cNvPr id="4" name="Slide Number Placeholder 3"/>
          <p:cNvSpPr>
            <a:spLocks noGrp="1"/>
          </p:cNvSpPr>
          <p:nvPr>
            <p:ph type="sldNum" sz="quarter" idx="12"/>
          </p:nvPr>
        </p:nvSpPr>
        <p:spPr>
          <a:xfrm>
            <a:off x="6553200" y="5559425"/>
            <a:ext cx="2133600" cy="476250"/>
          </a:xfrm>
        </p:spPr>
        <p:txBody>
          <a:bodyPr/>
          <a:lstStyle/>
          <a:p>
            <a:fld id="{6A50BB6F-0E69-4E00-A1D0-673A761B75E0}" type="slidenum">
              <a:rPr lang="en-US"/>
              <a:pPr/>
              <a:t>7</a:t>
            </a:fld>
            <a:endParaRPr lang="en-US"/>
          </a:p>
        </p:txBody>
      </p:sp>
      <p:sp>
        <p:nvSpPr>
          <p:cNvPr id="5" name="Rectangle 3"/>
          <p:cNvSpPr>
            <a:spLocks noChangeArrowheads="1"/>
          </p:cNvSpPr>
          <p:nvPr/>
        </p:nvSpPr>
        <p:spPr bwMode="auto">
          <a:xfrm>
            <a:off x="228600" y="633710"/>
            <a:ext cx="8686800" cy="5386090"/>
          </a:xfrm>
          <a:prstGeom prst="rect">
            <a:avLst/>
          </a:prstGeom>
          <a:solidFill>
            <a:srgbClr val="FFFF99"/>
          </a:solidFill>
          <a:ln w="9525">
            <a:solidFill>
              <a:srgbClr val="3366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buFont typeface="Wingdings" pitchFamily="2" charset="2"/>
              <a:buChar char="Ø"/>
            </a:pPr>
            <a:r>
              <a:rPr lang="en-US" sz="2400" dirty="0">
                <a:solidFill>
                  <a:srgbClr val="008000"/>
                </a:solidFill>
              </a:rPr>
              <a:t>It is defined as the total number of magnetic lines of force passing perpendicular through a given area.</a:t>
            </a:r>
          </a:p>
          <a:p>
            <a:pPr marL="342900" indent="-342900"/>
            <a:r>
              <a:rPr lang="en-US" sz="2400" dirty="0">
                <a:solidFill>
                  <a:srgbClr val="008000"/>
                </a:solidFill>
              </a:rPr>
              <a:t>	                   </a:t>
            </a:r>
            <a:r>
              <a:rPr lang="en-US" sz="2400" b="1" dirty="0">
                <a:solidFill>
                  <a:srgbClr val="996600"/>
                </a:solidFill>
              </a:rPr>
              <a:t>Unit: weber</a:t>
            </a:r>
            <a:r>
              <a:rPr lang="en-US" sz="2400" dirty="0">
                <a:solidFill>
                  <a:srgbClr val="008000"/>
                </a:solidFill>
              </a:rPr>
              <a:t>.</a:t>
            </a:r>
          </a:p>
          <a:p>
            <a:pPr marL="342900" indent="-342900">
              <a:buFont typeface="Wingdings" pitchFamily="2" charset="2"/>
              <a:buChar char="Ø"/>
            </a:pPr>
            <a:r>
              <a:rPr lang="en-US" sz="2400" dirty="0">
                <a:solidFill>
                  <a:srgbClr val="008000"/>
                </a:solidFill>
              </a:rPr>
              <a:t>It can also be defined as the total number of lines of force emanating from North Pole.</a:t>
            </a:r>
          </a:p>
          <a:p>
            <a:pPr marL="342900" indent="-342900">
              <a:buFont typeface="Wingdings" pitchFamily="2" charset="2"/>
              <a:buNone/>
            </a:pPr>
            <a:r>
              <a:rPr lang="en-US" sz="2800" b="1" dirty="0">
                <a:solidFill>
                  <a:srgbClr val="0066FF"/>
                </a:solidFill>
              </a:rPr>
              <a:t>Magnetic flux density (or) Magnetic induction (B</a:t>
            </a:r>
            <a:r>
              <a:rPr lang="en-US" sz="2800" b="1" dirty="0" smtClean="0">
                <a:solidFill>
                  <a:srgbClr val="0066FF"/>
                </a:solidFill>
              </a:rPr>
              <a:t>)</a:t>
            </a:r>
            <a:endParaRPr lang="en-US" sz="2400" dirty="0">
              <a:solidFill>
                <a:srgbClr val="0066FF"/>
              </a:solidFill>
            </a:endParaRPr>
          </a:p>
          <a:p>
            <a:pPr marL="342900" indent="-342900">
              <a:buFont typeface="Wingdings" pitchFamily="2" charset="2"/>
              <a:buChar char="Ø"/>
            </a:pPr>
            <a:r>
              <a:rPr lang="en-US" sz="2400" dirty="0">
                <a:solidFill>
                  <a:srgbClr val="990033"/>
                </a:solidFill>
              </a:rPr>
              <a:t>It is defined as the number of Magnetic Lines of force passing through an unit area of cross section. And it is given by,</a:t>
            </a:r>
          </a:p>
          <a:p>
            <a:pPr marL="342900" indent="-342900">
              <a:buFont typeface="Wingdings" pitchFamily="2" charset="2"/>
              <a:buChar char="Ø"/>
            </a:pPr>
            <a:endParaRPr lang="en-US" sz="2400" dirty="0">
              <a:solidFill>
                <a:srgbClr val="990033"/>
              </a:solidFill>
            </a:endParaRPr>
          </a:p>
          <a:p>
            <a:pPr marL="342900" indent="-342900">
              <a:buFont typeface="Wingdings" pitchFamily="2" charset="2"/>
              <a:buChar char="Ø"/>
            </a:pPr>
            <a:endParaRPr lang="en-US" sz="2400" dirty="0">
              <a:solidFill>
                <a:srgbClr val="990033"/>
              </a:solidFill>
            </a:endParaRPr>
          </a:p>
          <a:p>
            <a:pPr marL="342900" indent="-342900">
              <a:buFont typeface="Wingdings" pitchFamily="2" charset="2"/>
              <a:buChar char="Ø"/>
            </a:pPr>
            <a:endParaRPr lang="en-US" sz="2400" dirty="0"/>
          </a:p>
          <a:p>
            <a:pPr marL="342900" indent="-342900"/>
            <a:endParaRPr lang="en-US" sz="2400" dirty="0"/>
          </a:p>
        </p:txBody>
      </p:sp>
      <p:sp>
        <p:nvSpPr>
          <p:cNvPr id="6" name="Rectangle 4"/>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 name="Rectangle 5"/>
          <p:cNvSpPr>
            <a:spLocks noChangeArrowheads="1"/>
          </p:cNvSpPr>
          <p:nvPr/>
        </p:nvSpPr>
        <p:spPr bwMode="auto">
          <a:xfrm>
            <a:off x="2651125" y="2232025"/>
            <a:ext cx="109855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sz="1100">
                <a:cs typeface="Times New Roman" pitchFamily="18" charset="0"/>
              </a:rPr>
              <a:t>	</a:t>
            </a:r>
            <a:endParaRPr lang="en-US"/>
          </a:p>
        </p:txBody>
      </p:sp>
      <p:sp>
        <p:nvSpPr>
          <p:cNvPr id="8" name="Rectangle 6"/>
          <p:cNvSpPr>
            <a:spLocks noChangeArrowheads="1"/>
          </p:cNvSpPr>
          <p:nvPr/>
        </p:nvSpPr>
        <p:spPr bwMode="auto">
          <a:xfrm>
            <a:off x="2651125" y="2911475"/>
            <a:ext cx="384175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sz="1100">
                <a:cs typeface="Times New Roman" pitchFamily="18" charset="0"/>
              </a:rPr>
              <a:t>				</a:t>
            </a:r>
            <a:endParaRPr lang="en-US"/>
          </a:p>
        </p:txBody>
      </p:sp>
      <p:sp>
        <p:nvSpPr>
          <p:cNvPr id="9" name="Rectangle 7"/>
          <p:cNvSpPr>
            <a:spLocks noChangeArrowheads="1"/>
          </p:cNvSpPr>
          <p:nvPr/>
        </p:nvSpPr>
        <p:spPr bwMode="auto">
          <a:xfrm>
            <a:off x="2651125" y="3590925"/>
            <a:ext cx="2333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sz="1400"/>
              <a:t> </a:t>
            </a:r>
            <a:endParaRPr lang="en-US"/>
          </a:p>
        </p:txBody>
      </p:sp>
      <p:sp>
        <p:nvSpPr>
          <p:cNvPr id="10" name="Rectangle 8"/>
          <p:cNvSpPr>
            <a:spLocks noChangeArrowheads="1"/>
          </p:cNvSpPr>
          <p:nvPr/>
        </p:nvSpPr>
        <p:spPr bwMode="auto">
          <a:xfrm>
            <a:off x="0" y="29114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1" name="Rectangle 9"/>
          <p:cNvSpPr>
            <a:spLocks noChangeArrowheads="1"/>
          </p:cNvSpPr>
          <p:nvPr/>
        </p:nvSpPr>
        <p:spPr bwMode="auto">
          <a:xfrm>
            <a:off x="1371600" y="5116513"/>
            <a:ext cx="32766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tabLst>
                <a:tab pos="457200" algn="l"/>
              </a:tabLst>
            </a:pPr>
            <a:r>
              <a:rPr lang="en-US" sz="1100">
                <a:cs typeface="Times New Roman" pitchFamily="18" charset="0"/>
              </a:rPr>
              <a:t>		</a:t>
            </a:r>
            <a:endParaRPr lang="en-US" baseline="30000">
              <a:latin typeface="Times New Roman" pitchFamily="18" charset="0"/>
              <a:cs typeface="Times New Roman" pitchFamily="18" charset="0"/>
              <a:sym typeface="Symbol" pitchFamily="18" charset="2"/>
            </a:endParaRPr>
          </a:p>
        </p:txBody>
      </p:sp>
      <p:sp>
        <p:nvSpPr>
          <p:cNvPr id="12" name="Rectangle 15"/>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 name="Object 14"/>
          <p:cNvGraphicFramePr>
            <a:graphicFrameLocks noChangeAspect="1"/>
          </p:cNvGraphicFramePr>
          <p:nvPr>
            <p:extLst>
              <p:ext uri="{D42A27DB-BD31-4B8C-83A1-F6EECF244321}">
                <p14:modId xmlns:p14="http://schemas.microsoft.com/office/powerpoint/2010/main" xmlns="" val="1641868360"/>
              </p:ext>
            </p:extLst>
          </p:nvPr>
        </p:nvGraphicFramePr>
        <p:xfrm>
          <a:off x="304800" y="4495800"/>
          <a:ext cx="4495800" cy="811213"/>
        </p:xfrm>
        <a:graphic>
          <a:graphicData uri="http://schemas.openxmlformats.org/presentationml/2006/ole">
            <p:oleObj spid="_x0000_s2059" name="Equation" r:id="rId3" imgW="2628900" imgH="406400" progId="Equation.3">
              <p:embed/>
            </p:oleObj>
          </a:graphicData>
        </a:graphic>
      </p:graphicFrame>
      <p:sp>
        <p:nvSpPr>
          <p:cNvPr id="14" name="Text Box 16"/>
          <p:cNvSpPr txBox="1">
            <a:spLocks noChangeArrowheads="1"/>
          </p:cNvSpPr>
          <p:nvPr/>
        </p:nvSpPr>
        <p:spPr bwMode="auto">
          <a:xfrm>
            <a:off x="2286000" y="76200"/>
            <a:ext cx="3962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b="1">
                <a:solidFill>
                  <a:srgbClr val="3333CC"/>
                </a:solidFill>
                <a:latin typeface="Times New Roman" pitchFamily="18" charset="0"/>
              </a:rPr>
              <a:t>Magnetic flux (</a:t>
            </a:r>
            <a:r>
              <a:rPr lang="el-GR" sz="3200" b="1">
                <a:solidFill>
                  <a:srgbClr val="3333CC"/>
                </a:solidFill>
                <a:latin typeface="Times New Roman" pitchFamily="18" charset="0"/>
                <a:sym typeface="SymbolPS" charset="2"/>
              </a:rPr>
              <a:t>φ</a:t>
            </a:r>
            <a:r>
              <a:rPr lang="en-US" sz="3200" b="1">
                <a:solidFill>
                  <a:srgbClr val="3333CC"/>
                </a:solidFill>
                <a:latin typeface="Times New Roman" pitchFamily="18" charset="0"/>
              </a:rPr>
              <a:t>)</a:t>
            </a:r>
            <a:endParaRPr lang="en-US" sz="3200">
              <a:latin typeface="Times New Roman" pitchFamily="18" charset="0"/>
            </a:endParaRPr>
          </a:p>
        </p:txBody>
      </p:sp>
      <p:grpSp>
        <p:nvGrpSpPr>
          <p:cNvPr id="15" name="Group 19"/>
          <p:cNvGrpSpPr>
            <a:grpSpLocks noChangeAspect="1"/>
          </p:cNvGrpSpPr>
          <p:nvPr/>
        </p:nvGrpSpPr>
        <p:grpSpPr bwMode="auto">
          <a:xfrm>
            <a:off x="4876800" y="4419600"/>
            <a:ext cx="3886200" cy="903288"/>
            <a:chOff x="3072" y="3216"/>
            <a:chExt cx="2448" cy="569"/>
          </a:xfrm>
        </p:grpSpPr>
        <p:sp>
          <p:nvSpPr>
            <p:cNvPr id="16" name="AutoShape 18"/>
            <p:cNvSpPr>
              <a:spLocks noChangeAspect="1" noChangeArrowheads="1" noTextEdit="1"/>
            </p:cNvSpPr>
            <p:nvPr/>
          </p:nvSpPr>
          <p:spPr bwMode="auto">
            <a:xfrm>
              <a:off x="3072" y="3216"/>
              <a:ext cx="2448" cy="569"/>
            </a:xfrm>
            <a:prstGeom prst="rect">
              <a:avLst/>
            </a:prstGeom>
            <a:solidFill>
              <a:srgbClr val="00CCFF"/>
            </a:solidFill>
            <a:ln w="9525" algn="ctr">
              <a:solidFill>
                <a:srgbClr val="003366"/>
              </a:solidFill>
              <a:miter lim="800000"/>
              <a:headEnd/>
              <a:tailEnd/>
            </a:ln>
          </p:spPr>
          <p:txBody>
            <a:bodyPr/>
            <a:lstStyle/>
            <a:p>
              <a:endParaRPr lang="en-US"/>
            </a:p>
          </p:txBody>
        </p:sp>
        <p:sp>
          <p:nvSpPr>
            <p:cNvPr id="17" name="Line 20"/>
            <p:cNvSpPr>
              <a:spLocks noChangeShapeType="1"/>
            </p:cNvSpPr>
            <p:nvPr/>
          </p:nvSpPr>
          <p:spPr bwMode="auto">
            <a:xfrm>
              <a:off x="3484" y="3492"/>
              <a:ext cx="192"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 name="Line 21"/>
            <p:cNvSpPr>
              <a:spLocks noChangeShapeType="1"/>
            </p:cNvSpPr>
            <p:nvPr/>
          </p:nvSpPr>
          <p:spPr bwMode="auto">
            <a:xfrm>
              <a:off x="3914" y="3492"/>
              <a:ext cx="1555"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 name="Rectangle 22"/>
            <p:cNvSpPr>
              <a:spLocks noChangeArrowheads="1"/>
            </p:cNvSpPr>
            <p:nvPr/>
          </p:nvSpPr>
          <p:spPr bwMode="auto">
            <a:xfrm>
              <a:off x="5073" y="3521"/>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a:p>
          </p:txBody>
        </p:sp>
        <p:sp>
          <p:nvSpPr>
            <p:cNvPr id="20" name="Rectangle 23"/>
            <p:cNvSpPr>
              <a:spLocks noChangeArrowheads="1"/>
            </p:cNvSpPr>
            <p:nvPr/>
          </p:nvSpPr>
          <p:spPr bwMode="auto">
            <a:xfrm>
              <a:off x="4131" y="3521"/>
              <a:ext cx="109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Pole strength</a:t>
              </a:r>
              <a:endParaRPr lang="en-US"/>
            </a:p>
          </p:txBody>
        </p:sp>
        <p:sp>
          <p:nvSpPr>
            <p:cNvPr id="21" name="Rectangle 24"/>
            <p:cNvSpPr>
              <a:spLocks noChangeArrowheads="1"/>
            </p:cNvSpPr>
            <p:nvPr/>
          </p:nvSpPr>
          <p:spPr bwMode="auto">
            <a:xfrm>
              <a:off x="4476" y="3229"/>
              <a:ext cx="100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experienced</a:t>
              </a:r>
              <a:endParaRPr lang="en-US"/>
            </a:p>
          </p:txBody>
        </p:sp>
        <p:sp>
          <p:nvSpPr>
            <p:cNvPr id="22" name="Rectangle 25"/>
            <p:cNvSpPr>
              <a:spLocks noChangeArrowheads="1"/>
            </p:cNvSpPr>
            <p:nvPr/>
          </p:nvSpPr>
          <p:spPr bwMode="auto">
            <a:xfrm>
              <a:off x="4427" y="3229"/>
              <a:ext cx="5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23" name="Rectangle 26"/>
            <p:cNvSpPr>
              <a:spLocks noChangeArrowheads="1"/>
            </p:cNvSpPr>
            <p:nvPr/>
          </p:nvSpPr>
          <p:spPr bwMode="auto">
            <a:xfrm>
              <a:off x="3929" y="3229"/>
              <a:ext cx="4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Force</a:t>
              </a:r>
              <a:endParaRPr lang="en-US"/>
            </a:p>
          </p:txBody>
        </p:sp>
        <p:sp>
          <p:nvSpPr>
            <p:cNvPr id="24" name="Rectangle 27"/>
            <p:cNvSpPr>
              <a:spLocks noChangeArrowheads="1"/>
            </p:cNvSpPr>
            <p:nvPr/>
          </p:nvSpPr>
          <p:spPr bwMode="auto">
            <a:xfrm>
              <a:off x="3735" y="3336"/>
              <a:ext cx="11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Symbol" pitchFamily="18" charset="2"/>
                </a:rPr>
                <a:t>=</a:t>
              </a:r>
              <a:endParaRPr lang="en-US"/>
            </a:p>
          </p:txBody>
        </p:sp>
        <p:sp>
          <p:nvSpPr>
            <p:cNvPr id="25" name="Rectangle 28"/>
            <p:cNvSpPr>
              <a:spLocks noChangeArrowheads="1"/>
            </p:cNvSpPr>
            <p:nvPr/>
          </p:nvSpPr>
          <p:spPr bwMode="auto">
            <a:xfrm>
              <a:off x="3327" y="3336"/>
              <a:ext cx="11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a:solidFill>
                    <a:srgbClr val="000000"/>
                  </a:solidFill>
                  <a:latin typeface="Symbol" pitchFamily="18" charset="2"/>
                </a:rPr>
                <a:t>=</a:t>
              </a:r>
              <a:endParaRPr lang="en-US"/>
            </a:p>
          </p:txBody>
        </p:sp>
        <p:sp>
          <p:nvSpPr>
            <p:cNvPr id="26" name="Rectangle 29"/>
            <p:cNvSpPr>
              <a:spLocks noChangeArrowheads="1"/>
            </p:cNvSpPr>
            <p:nvPr/>
          </p:nvSpPr>
          <p:spPr bwMode="auto">
            <a:xfrm>
              <a:off x="3501" y="3521"/>
              <a:ext cx="15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i="1">
                  <a:solidFill>
                    <a:srgbClr val="000000"/>
                  </a:solidFill>
                  <a:latin typeface="Times New Roman" pitchFamily="18" charset="0"/>
                </a:rPr>
                <a:t>m</a:t>
              </a:r>
              <a:endParaRPr lang="en-US"/>
            </a:p>
          </p:txBody>
        </p:sp>
        <p:sp>
          <p:nvSpPr>
            <p:cNvPr id="27" name="Rectangle 30"/>
            <p:cNvSpPr>
              <a:spLocks noChangeArrowheads="1"/>
            </p:cNvSpPr>
            <p:nvPr/>
          </p:nvSpPr>
          <p:spPr bwMode="auto">
            <a:xfrm>
              <a:off x="3506" y="3229"/>
              <a:ext cx="1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i="1" dirty="0">
                  <a:solidFill>
                    <a:srgbClr val="000000"/>
                  </a:solidFill>
                  <a:latin typeface="Times New Roman" pitchFamily="18" charset="0"/>
                </a:rPr>
                <a:t>F</a:t>
              </a:r>
              <a:endParaRPr lang="en-US" dirty="0"/>
            </a:p>
          </p:txBody>
        </p:sp>
        <p:sp>
          <p:nvSpPr>
            <p:cNvPr id="28" name="Rectangle 31"/>
            <p:cNvSpPr>
              <a:spLocks noChangeArrowheads="1"/>
            </p:cNvSpPr>
            <p:nvPr/>
          </p:nvSpPr>
          <p:spPr bwMode="auto">
            <a:xfrm>
              <a:off x="3155" y="3360"/>
              <a:ext cx="1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600" i="1">
                  <a:solidFill>
                    <a:srgbClr val="000000"/>
                  </a:solidFill>
                  <a:latin typeface="Times New Roman" pitchFamily="18" charset="0"/>
                </a:rPr>
                <a:t>B</a:t>
              </a:r>
              <a:endParaRPr lang="en-US"/>
            </a:p>
          </p:txBody>
        </p:sp>
      </p:grpSp>
    </p:spTree>
    <p:extLst>
      <p:ext uri="{BB962C8B-B14F-4D97-AF65-F5344CB8AC3E}">
        <p14:creationId xmlns:p14="http://schemas.microsoft.com/office/powerpoint/2010/main" xmlns="" val="29765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838200" y="0"/>
            <a:ext cx="7315200" cy="1143000"/>
          </a:xfrm>
        </p:spPr>
        <p:txBody>
          <a:bodyPr/>
          <a:lstStyle/>
          <a:p>
            <a:pPr algn="ctr"/>
            <a:r>
              <a:rPr lang="en-US"/>
              <a:t>Magnetic Flux Density</a:t>
            </a:r>
          </a:p>
        </p:txBody>
      </p:sp>
      <p:grpSp>
        <p:nvGrpSpPr>
          <p:cNvPr id="783385" name="Group 25"/>
          <p:cNvGrpSpPr>
            <a:grpSpLocks/>
          </p:cNvGrpSpPr>
          <p:nvPr/>
        </p:nvGrpSpPr>
        <p:grpSpPr bwMode="auto">
          <a:xfrm>
            <a:off x="5105400" y="1143000"/>
            <a:ext cx="3581400" cy="2819400"/>
            <a:chOff x="2880" y="672"/>
            <a:chExt cx="2256" cy="1776"/>
          </a:xfrm>
        </p:grpSpPr>
        <p:sp>
          <p:nvSpPr>
            <p:cNvPr id="783364" name="Rectangle 4"/>
            <p:cNvSpPr>
              <a:spLocks noChangeArrowheads="1"/>
            </p:cNvSpPr>
            <p:nvPr/>
          </p:nvSpPr>
          <p:spPr bwMode="auto">
            <a:xfrm>
              <a:off x="2880" y="720"/>
              <a:ext cx="2112" cy="1728"/>
            </a:xfrm>
            <a:prstGeom prst="rect">
              <a:avLst/>
            </a:prstGeom>
            <a:solidFill>
              <a:srgbClr val="FFFFCC"/>
            </a:solidFill>
            <a:ln w="38100">
              <a:solidFill>
                <a:srgbClr val="000000"/>
              </a:solidFill>
              <a:miter lim="800000"/>
              <a:headEnd/>
              <a:tailEnd/>
            </a:ln>
            <a:effectLst>
              <a:outerShdw dist="107763" dir="8100000" algn="ctr" rotWithShape="0">
                <a:schemeClr val="bg2"/>
              </a:outerShdw>
            </a:effectLst>
          </p:spPr>
          <p:txBody>
            <a:bodyPr anchor="ctr">
              <a:spAutoFit/>
            </a:bodyPr>
            <a:lstStyle/>
            <a:p>
              <a:endParaRPr lang="en-US"/>
            </a:p>
          </p:txBody>
        </p:sp>
        <p:sp>
          <p:nvSpPr>
            <p:cNvPr id="783365" name="Text Box 5"/>
            <p:cNvSpPr txBox="1">
              <a:spLocks noChangeArrowheads="1"/>
            </p:cNvSpPr>
            <p:nvPr/>
          </p:nvSpPr>
          <p:spPr bwMode="auto">
            <a:xfrm>
              <a:off x="4608" y="672"/>
              <a:ext cx="528"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sz="3200">
                  <a:solidFill>
                    <a:srgbClr val="000000"/>
                  </a:solidFill>
                  <a:effectLst/>
                  <a:latin typeface="Symbol" pitchFamily="18" charset="2"/>
                </a:rPr>
                <a:t>Df</a:t>
              </a:r>
            </a:p>
          </p:txBody>
        </p:sp>
        <p:sp>
          <p:nvSpPr>
            <p:cNvPr id="783367" name="Text Box 7"/>
            <p:cNvSpPr txBox="1">
              <a:spLocks noChangeArrowheads="1"/>
            </p:cNvSpPr>
            <p:nvPr/>
          </p:nvSpPr>
          <p:spPr bwMode="auto">
            <a:xfrm>
              <a:off x="2976" y="1872"/>
              <a:ext cx="1344" cy="5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a:solidFill>
                    <a:srgbClr val="000000"/>
                  </a:solidFill>
                  <a:effectLst/>
                  <a:latin typeface="Times New Roman" pitchFamily="18" charset="0"/>
                </a:rPr>
                <a:t>Magnetic Flux density:</a:t>
              </a:r>
            </a:p>
          </p:txBody>
        </p:sp>
        <p:sp>
          <p:nvSpPr>
            <p:cNvPr id="783368" name="Text Box 8"/>
            <p:cNvSpPr txBox="1">
              <a:spLocks noChangeArrowheads="1"/>
            </p:cNvSpPr>
            <p:nvPr/>
          </p:nvSpPr>
          <p:spPr bwMode="auto">
            <a:xfrm>
              <a:off x="4032" y="864"/>
              <a:ext cx="52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a:r>
                <a:rPr kumimoji="0" lang="en-US" sz="2800">
                  <a:solidFill>
                    <a:srgbClr val="000000"/>
                  </a:solidFill>
                  <a:effectLst/>
                  <a:latin typeface="Symbol" pitchFamily="18" charset="2"/>
                </a:rPr>
                <a:t>D</a:t>
              </a:r>
              <a:r>
                <a:rPr kumimoji="0" lang="en-US" sz="2800">
                  <a:solidFill>
                    <a:srgbClr val="000000"/>
                  </a:solidFill>
                  <a:effectLst/>
                </a:rPr>
                <a:t>A</a:t>
              </a:r>
              <a:endParaRPr kumimoji="0" lang="en-US" sz="2800">
                <a:solidFill>
                  <a:srgbClr val="000000"/>
                </a:solidFill>
                <a:effectLst/>
                <a:latin typeface="Symbol" pitchFamily="18" charset="2"/>
              </a:endParaRPr>
            </a:p>
          </p:txBody>
        </p:sp>
        <p:grpSp>
          <p:nvGrpSpPr>
            <p:cNvPr id="783370" name="Group 10"/>
            <p:cNvGrpSpPr>
              <a:grpSpLocks/>
            </p:cNvGrpSpPr>
            <p:nvPr/>
          </p:nvGrpSpPr>
          <p:grpSpPr bwMode="auto">
            <a:xfrm>
              <a:off x="2987" y="1467"/>
              <a:ext cx="864" cy="240"/>
              <a:chOff x="2928" y="2003"/>
              <a:chExt cx="1236" cy="136"/>
            </a:xfrm>
          </p:grpSpPr>
          <p:sp>
            <p:nvSpPr>
              <p:cNvPr id="783371" name="Rectangle 11"/>
              <p:cNvSpPr>
                <a:spLocks noChangeArrowheads="1"/>
              </p:cNvSpPr>
              <p:nvPr/>
            </p:nvSpPr>
            <p:spPr bwMode="auto">
              <a:xfrm>
                <a:off x="3582" y="2005"/>
                <a:ext cx="582" cy="134"/>
              </a:xfrm>
              <a:prstGeom prst="rect">
                <a:avLst/>
              </a:prstGeom>
              <a:solidFill>
                <a:srgbClr val="FF0000"/>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3372" name="Rectangle 12"/>
              <p:cNvSpPr>
                <a:spLocks noChangeArrowheads="1"/>
              </p:cNvSpPr>
              <p:nvPr/>
            </p:nvSpPr>
            <p:spPr bwMode="auto">
              <a:xfrm>
                <a:off x="2928" y="2003"/>
                <a:ext cx="638" cy="13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sp>
          <p:nvSpPr>
            <p:cNvPr id="783373" name="Arc 13"/>
            <p:cNvSpPr>
              <a:spLocks/>
            </p:cNvSpPr>
            <p:nvPr/>
          </p:nvSpPr>
          <p:spPr bwMode="auto">
            <a:xfrm flipV="1">
              <a:off x="3888" y="948"/>
              <a:ext cx="672"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83374" name="Arc 14"/>
            <p:cNvSpPr>
              <a:spLocks/>
            </p:cNvSpPr>
            <p:nvPr/>
          </p:nvSpPr>
          <p:spPr bwMode="auto">
            <a:xfrm flipV="1">
              <a:off x="3888" y="816"/>
              <a:ext cx="576" cy="660"/>
            </a:xfrm>
            <a:custGeom>
              <a:avLst/>
              <a:gdLst>
                <a:gd name="G0" fmla="+- 0 0 0"/>
                <a:gd name="G1" fmla="+- 21600 0 0"/>
                <a:gd name="G2" fmla="+- 21600 0 0"/>
                <a:gd name="T0" fmla="*/ 0 w 21600"/>
                <a:gd name="T1" fmla="*/ 0 h 24765"/>
                <a:gd name="T2" fmla="*/ 21367 w 21600"/>
                <a:gd name="T3" fmla="*/ 24765 h 24765"/>
                <a:gd name="T4" fmla="*/ 0 w 21600"/>
                <a:gd name="T5" fmla="*/ 21600 h 24765"/>
              </a:gdLst>
              <a:ahLst/>
              <a:cxnLst>
                <a:cxn ang="0">
                  <a:pos x="T0" y="T1"/>
                </a:cxn>
                <a:cxn ang="0">
                  <a:pos x="T2" y="T3"/>
                </a:cxn>
                <a:cxn ang="0">
                  <a:pos x="T4" y="T5"/>
                </a:cxn>
              </a:cxnLst>
              <a:rect l="0" t="0" r="r" b="b"/>
              <a:pathLst>
                <a:path w="21600" h="24765" fill="none" extrusionOk="0">
                  <a:moveTo>
                    <a:pt x="-1" y="0"/>
                  </a:moveTo>
                  <a:cubicBezTo>
                    <a:pt x="11929" y="0"/>
                    <a:pt x="21600" y="9670"/>
                    <a:pt x="21600" y="21600"/>
                  </a:cubicBezTo>
                  <a:cubicBezTo>
                    <a:pt x="21600" y="22659"/>
                    <a:pt x="21522" y="23717"/>
                    <a:pt x="21366" y="24764"/>
                  </a:cubicBezTo>
                </a:path>
                <a:path w="21600" h="24765" stroke="0" extrusionOk="0">
                  <a:moveTo>
                    <a:pt x="-1" y="0"/>
                  </a:moveTo>
                  <a:cubicBezTo>
                    <a:pt x="11929" y="0"/>
                    <a:pt x="21600" y="9670"/>
                    <a:pt x="21600" y="21600"/>
                  </a:cubicBezTo>
                  <a:cubicBezTo>
                    <a:pt x="21600" y="22659"/>
                    <a:pt x="21522" y="23717"/>
                    <a:pt x="21366" y="2476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3375" name="Arc 15"/>
            <p:cNvSpPr>
              <a:spLocks/>
            </p:cNvSpPr>
            <p:nvPr/>
          </p:nvSpPr>
          <p:spPr bwMode="auto">
            <a:xfrm flipV="1">
              <a:off x="3888" y="1044"/>
              <a:ext cx="720"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nvGrpSpPr>
            <p:cNvPr id="783376" name="Group 16"/>
            <p:cNvGrpSpPr>
              <a:grpSpLocks/>
            </p:cNvGrpSpPr>
            <p:nvPr/>
          </p:nvGrpSpPr>
          <p:grpSpPr bwMode="auto">
            <a:xfrm flipV="1">
              <a:off x="3888" y="1596"/>
              <a:ext cx="720" cy="756"/>
              <a:chOff x="3888" y="1296"/>
              <a:chExt cx="720" cy="756"/>
            </a:xfrm>
          </p:grpSpPr>
          <p:sp>
            <p:nvSpPr>
              <p:cNvPr id="783377" name="Arc 17"/>
              <p:cNvSpPr>
                <a:spLocks/>
              </p:cNvSpPr>
              <p:nvPr/>
            </p:nvSpPr>
            <p:spPr bwMode="auto">
              <a:xfrm flipV="1">
                <a:off x="3888" y="1428"/>
                <a:ext cx="672"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783378" name="Arc 18"/>
              <p:cNvSpPr>
                <a:spLocks/>
              </p:cNvSpPr>
              <p:nvPr/>
            </p:nvSpPr>
            <p:spPr bwMode="auto">
              <a:xfrm flipV="1">
                <a:off x="3888" y="1296"/>
                <a:ext cx="576" cy="660"/>
              </a:xfrm>
              <a:custGeom>
                <a:avLst/>
                <a:gdLst>
                  <a:gd name="G0" fmla="+- 0 0 0"/>
                  <a:gd name="G1" fmla="+- 21600 0 0"/>
                  <a:gd name="G2" fmla="+- 21600 0 0"/>
                  <a:gd name="T0" fmla="*/ 0 w 21600"/>
                  <a:gd name="T1" fmla="*/ 0 h 24765"/>
                  <a:gd name="T2" fmla="*/ 21367 w 21600"/>
                  <a:gd name="T3" fmla="*/ 24765 h 24765"/>
                  <a:gd name="T4" fmla="*/ 0 w 21600"/>
                  <a:gd name="T5" fmla="*/ 21600 h 24765"/>
                </a:gdLst>
                <a:ahLst/>
                <a:cxnLst>
                  <a:cxn ang="0">
                    <a:pos x="T0" y="T1"/>
                  </a:cxn>
                  <a:cxn ang="0">
                    <a:pos x="T2" y="T3"/>
                  </a:cxn>
                  <a:cxn ang="0">
                    <a:pos x="T4" y="T5"/>
                  </a:cxn>
                </a:cxnLst>
                <a:rect l="0" t="0" r="r" b="b"/>
                <a:pathLst>
                  <a:path w="21600" h="24765" fill="none" extrusionOk="0">
                    <a:moveTo>
                      <a:pt x="-1" y="0"/>
                    </a:moveTo>
                    <a:cubicBezTo>
                      <a:pt x="11929" y="0"/>
                      <a:pt x="21600" y="9670"/>
                      <a:pt x="21600" y="21600"/>
                    </a:cubicBezTo>
                    <a:cubicBezTo>
                      <a:pt x="21600" y="22659"/>
                      <a:pt x="21522" y="23717"/>
                      <a:pt x="21366" y="24764"/>
                    </a:cubicBezTo>
                  </a:path>
                  <a:path w="21600" h="24765" stroke="0" extrusionOk="0">
                    <a:moveTo>
                      <a:pt x="-1" y="0"/>
                    </a:moveTo>
                    <a:cubicBezTo>
                      <a:pt x="11929" y="0"/>
                      <a:pt x="21600" y="9670"/>
                      <a:pt x="21600" y="21600"/>
                    </a:cubicBezTo>
                    <a:cubicBezTo>
                      <a:pt x="21600" y="22659"/>
                      <a:pt x="21522" y="23717"/>
                      <a:pt x="21366" y="2476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3379" name="Arc 19"/>
              <p:cNvSpPr>
                <a:spLocks/>
              </p:cNvSpPr>
              <p:nvPr/>
            </p:nvSpPr>
            <p:spPr bwMode="auto">
              <a:xfrm flipV="1">
                <a:off x="3888" y="1524"/>
                <a:ext cx="720"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sp>
          <p:nvSpPr>
            <p:cNvPr id="783380" name="Arc 20"/>
            <p:cNvSpPr>
              <a:spLocks/>
            </p:cNvSpPr>
            <p:nvPr/>
          </p:nvSpPr>
          <p:spPr bwMode="auto">
            <a:xfrm>
              <a:off x="3888" y="1584"/>
              <a:ext cx="864" cy="528"/>
            </a:xfrm>
            <a:custGeom>
              <a:avLst/>
              <a:gdLst>
                <a:gd name="G0" fmla="+- 0 0 0"/>
                <a:gd name="G1" fmla="+- 21600 0 0"/>
                <a:gd name="G2" fmla="+- 21600 0 0"/>
                <a:gd name="T0" fmla="*/ 0 w 21502"/>
                <a:gd name="T1" fmla="*/ 0 h 21600"/>
                <a:gd name="T2" fmla="*/ 21502 w 21502"/>
                <a:gd name="T3" fmla="*/ 19544 h 21600"/>
                <a:gd name="T4" fmla="*/ 0 w 21502"/>
                <a:gd name="T5" fmla="*/ 21600 h 21600"/>
              </a:gdLst>
              <a:ahLst/>
              <a:cxnLst>
                <a:cxn ang="0">
                  <a:pos x="T0" y="T1"/>
                </a:cxn>
                <a:cxn ang="0">
                  <a:pos x="T2" y="T3"/>
                </a:cxn>
                <a:cxn ang="0">
                  <a:pos x="T4" y="T5"/>
                </a:cxn>
              </a:cxnLst>
              <a:rect l="0" t="0" r="r" b="b"/>
              <a:pathLst>
                <a:path w="21502" h="21600" fill="none" extrusionOk="0">
                  <a:moveTo>
                    <a:pt x="-1" y="0"/>
                  </a:moveTo>
                  <a:cubicBezTo>
                    <a:pt x="11132" y="0"/>
                    <a:pt x="20442" y="8461"/>
                    <a:pt x="21501" y="19544"/>
                  </a:cubicBezTo>
                </a:path>
                <a:path w="21502" h="21600" stroke="0" extrusionOk="0">
                  <a:moveTo>
                    <a:pt x="-1" y="0"/>
                  </a:moveTo>
                  <a:cubicBezTo>
                    <a:pt x="11132" y="0"/>
                    <a:pt x="20442" y="8461"/>
                    <a:pt x="21501" y="1954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3381" name="Arc 21"/>
            <p:cNvSpPr>
              <a:spLocks/>
            </p:cNvSpPr>
            <p:nvPr/>
          </p:nvSpPr>
          <p:spPr bwMode="auto">
            <a:xfrm flipV="1">
              <a:off x="3888" y="1056"/>
              <a:ext cx="864" cy="528"/>
            </a:xfrm>
            <a:custGeom>
              <a:avLst/>
              <a:gdLst>
                <a:gd name="G0" fmla="+- 0 0 0"/>
                <a:gd name="G1" fmla="+- 21600 0 0"/>
                <a:gd name="G2" fmla="+- 21600 0 0"/>
                <a:gd name="T0" fmla="*/ 0 w 21502"/>
                <a:gd name="T1" fmla="*/ 0 h 21600"/>
                <a:gd name="T2" fmla="*/ 21502 w 21502"/>
                <a:gd name="T3" fmla="*/ 19544 h 21600"/>
                <a:gd name="T4" fmla="*/ 0 w 21502"/>
                <a:gd name="T5" fmla="*/ 21600 h 21600"/>
              </a:gdLst>
              <a:ahLst/>
              <a:cxnLst>
                <a:cxn ang="0">
                  <a:pos x="T0" y="T1"/>
                </a:cxn>
                <a:cxn ang="0">
                  <a:pos x="T2" y="T3"/>
                </a:cxn>
                <a:cxn ang="0">
                  <a:pos x="T4" y="T5"/>
                </a:cxn>
              </a:cxnLst>
              <a:rect l="0" t="0" r="r" b="b"/>
              <a:pathLst>
                <a:path w="21502" h="21600" fill="none" extrusionOk="0">
                  <a:moveTo>
                    <a:pt x="-1" y="0"/>
                  </a:moveTo>
                  <a:cubicBezTo>
                    <a:pt x="11132" y="0"/>
                    <a:pt x="20442" y="8461"/>
                    <a:pt x="21501" y="19544"/>
                  </a:cubicBezTo>
                </a:path>
                <a:path w="21502" h="21600" stroke="0" extrusionOk="0">
                  <a:moveTo>
                    <a:pt x="-1" y="0"/>
                  </a:moveTo>
                  <a:cubicBezTo>
                    <a:pt x="11132" y="0"/>
                    <a:pt x="20442" y="8461"/>
                    <a:pt x="21501" y="19544"/>
                  </a:cubicBezTo>
                  <a:lnTo>
                    <a:pt x="0" y="21600"/>
                  </a:lnTo>
                  <a:close/>
                </a:path>
              </a:pathLst>
            </a:custGeom>
            <a:noFill/>
            <a:ln w="38100">
              <a:solidFill>
                <a:srgbClr val="00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83382" name="Line 22"/>
            <p:cNvSpPr>
              <a:spLocks noChangeShapeType="1"/>
            </p:cNvSpPr>
            <p:nvPr/>
          </p:nvSpPr>
          <p:spPr bwMode="auto">
            <a:xfrm>
              <a:off x="3984" y="1584"/>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783383" name="AutoShape 23"/>
            <p:cNvSpPr>
              <a:spLocks noChangeArrowheads="1"/>
            </p:cNvSpPr>
            <p:nvPr/>
          </p:nvSpPr>
          <p:spPr bwMode="auto">
            <a:xfrm rot="1321261" flipH="1">
              <a:off x="4176" y="1248"/>
              <a:ext cx="432" cy="192"/>
            </a:xfrm>
            <a:prstGeom prst="parallelogram">
              <a:avLst>
                <a:gd name="adj" fmla="val 56250"/>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aphicFrame>
          <p:nvGraphicFramePr>
            <p:cNvPr id="783384" name="Object 24"/>
            <p:cNvGraphicFramePr>
              <a:graphicFrameLocks noChangeAspect="1"/>
            </p:cNvGraphicFramePr>
            <p:nvPr/>
          </p:nvGraphicFramePr>
          <p:xfrm>
            <a:off x="3216" y="864"/>
            <a:ext cx="586" cy="519"/>
          </p:xfrm>
          <a:graphic>
            <a:graphicData uri="http://schemas.openxmlformats.org/presentationml/2006/ole">
              <p:oleObj spid="_x0000_s3092" name="Equation" r:id="rId6" imgW="444307" imgH="393529" progId="">
                <p:embed/>
              </p:oleObj>
            </a:graphicData>
          </a:graphic>
        </p:graphicFrame>
      </p:grpSp>
      <p:sp>
        <p:nvSpPr>
          <p:cNvPr id="783386" name="Text Box 26"/>
          <p:cNvSpPr txBox="1">
            <a:spLocks noChangeArrowheads="1"/>
          </p:cNvSpPr>
          <p:nvPr/>
        </p:nvSpPr>
        <p:spPr bwMode="auto">
          <a:xfrm>
            <a:off x="533400" y="1143000"/>
            <a:ext cx="3733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33363" indent="-233363" algn="l">
              <a:spcBef>
                <a:spcPct val="0"/>
              </a:spcBef>
              <a:defRPr kumimoji="1" sz="2400">
                <a:solidFill>
                  <a:schemeClr val="tx1"/>
                </a:solidFill>
                <a:latin typeface="Times New Roman" pitchFamily="18" charset="0"/>
              </a:defRPr>
            </a:lvl1pPr>
            <a:lvl2pPr marL="509588"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lgn="ctr">
              <a:spcBef>
                <a:spcPct val="50000"/>
              </a:spcBef>
              <a:buFontTx/>
              <a:buChar char="•"/>
            </a:pPr>
            <a:r>
              <a:rPr lang="en-US">
                <a:effectLst>
                  <a:outerShdw blurRad="38100" dist="38100" dir="2700000" algn="tl">
                    <a:srgbClr val="000000"/>
                  </a:outerShdw>
                </a:effectLst>
                <a:latin typeface="Tahoma" pitchFamily="34" charset="0"/>
              </a:rPr>
              <a:t>Magnetic flux lines are   continuous and closed.</a:t>
            </a:r>
          </a:p>
        </p:txBody>
      </p:sp>
      <p:sp>
        <p:nvSpPr>
          <p:cNvPr id="783387" name="Text Box 27"/>
          <p:cNvSpPr txBox="1">
            <a:spLocks noChangeArrowheads="1"/>
          </p:cNvSpPr>
          <p:nvPr/>
        </p:nvSpPr>
        <p:spPr bwMode="auto">
          <a:xfrm>
            <a:off x="685800" y="2019300"/>
            <a:ext cx="3733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33363" indent="-233363" algn="l">
              <a:spcBef>
                <a:spcPct val="0"/>
              </a:spcBef>
              <a:defRPr kumimoji="1" sz="2400">
                <a:solidFill>
                  <a:schemeClr val="tx1"/>
                </a:solidFill>
                <a:latin typeface="Times New Roman" pitchFamily="18" charset="0"/>
              </a:defRPr>
            </a:lvl1pPr>
            <a:lvl2pPr marL="509588"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0"/>
              </a:spcBef>
              <a:buFontTx/>
              <a:buChar char="•"/>
            </a:pPr>
            <a:r>
              <a:rPr lang="en-US">
                <a:effectLst>
                  <a:outerShdw blurRad="38100" dist="38100" dir="2700000" algn="tl">
                    <a:srgbClr val="000000"/>
                  </a:outerShdw>
                </a:effectLst>
                <a:latin typeface="Tahoma" pitchFamily="34" charset="0"/>
              </a:rPr>
              <a:t>Direction is that of the B vector at any point.</a:t>
            </a:r>
          </a:p>
        </p:txBody>
      </p:sp>
      <p:sp>
        <p:nvSpPr>
          <p:cNvPr id="783388" name="Text Box 28"/>
          <p:cNvSpPr txBox="1">
            <a:spLocks noChangeArrowheads="1"/>
          </p:cNvSpPr>
          <p:nvPr/>
        </p:nvSpPr>
        <p:spPr bwMode="auto">
          <a:xfrm>
            <a:off x="685800" y="2895600"/>
            <a:ext cx="3733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33363" indent="-233363" algn="l">
              <a:spcBef>
                <a:spcPct val="0"/>
              </a:spcBef>
              <a:defRPr kumimoji="1" sz="2400">
                <a:solidFill>
                  <a:schemeClr val="tx1"/>
                </a:solidFill>
                <a:latin typeface="Times New Roman" pitchFamily="18" charset="0"/>
              </a:defRPr>
            </a:lvl1pPr>
            <a:lvl2pPr marL="509588"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0"/>
              </a:spcBef>
              <a:buFontTx/>
              <a:buChar char="•"/>
            </a:pPr>
            <a:r>
              <a:rPr lang="en-US" dirty="0">
                <a:effectLst>
                  <a:outerShdw blurRad="38100" dist="38100" dir="2700000" algn="tl">
                    <a:srgbClr val="000000"/>
                  </a:outerShdw>
                </a:effectLst>
                <a:latin typeface="Tahoma" pitchFamily="34" charset="0"/>
              </a:rPr>
              <a:t>Flux lines are </a:t>
            </a:r>
            <a:r>
              <a:rPr lang="en-US" dirty="0">
                <a:solidFill>
                  <a:srgbClr val="FFFF00"/>
                </a:solidFill>
                <a:effectLst>
                  <a:outerShdw blurRad="38100" dist="38100" dir="2700000" algn="tl">
                    <a:srgbClr val="000000"/>
                  </a:outerShdw>
                </a:effectLst>
                <a:latin typeface="Tahoma" pitchFamily="34" charset="0"/>
              </a:rPr>
              <a:t>NOT</a:t>
            </a:r>
            <a:r>
              <a:rPr lang="en-US" dirty="0">
                <a:effectLst>
                  <a:outerShdw blurRad="38100" dist="38100" dir="2700000" algn="tl">
                    <a:srgbClr val="000000"/>
                  </a:outerShdw>
                </a:effectLst>
                <a:latin typeface="Tahoma" pitchFamily="34" charset="0"/>
              </a:rPr>
              <a:t> in direction of force but </a:t>
            </a:r>
            <a:r>
              <a:rPr lang="en-US" dirty="0">
                <a:solidFill>
                  <a:srgbClr val="FF0000"/>
                </a:solidFill>
                <a:effectLst/>
                <a:latin typeface="Symbol" pitchFamily="18" charset="2"/>
              </a:rPr>
              <a:t>^</a:t>
            </a:r>
            <a:r>
              <a:rPr lang="en-US" dirty="0">
                <a:solidFill>
                  <a:srgbClr val="FF0000"/>
                </a:solidFill>
                <a:effectLst>
                  <a:outerShdw blurRad="38100" dist="38100" dir="2700000" algn="tl">
                    <a:srgbClr val="000000"/>
                  </a:outerShdw>
                </a:effectLst>
                <a:latin typeface="Tahoma" pitchFamily="34" charset="0"/>
              </a:rPr>
              <a:t>.</a:t>
            </a:r>
          </a:p>
        </p:txBody>
      </p:sp>
      <p:graphicFrame>
        <p:nvGraphicFramePr>
          <p:cNvPr id="783389" name="Object 29"/>
          <p:cNvGraphicFramePr>
            <a:graphicFrameLocks noChangeAspect="1"/>
          </p:cNvGraphicFramePr>
          <p:nvPr/>
        </p:nvGraphicFramePr>
        <p:xfrm>
          <a:off x="5410200" y="4114800"/>
          <a:ext cx="2667000" cy="950913"/>
        </p:xfrm>
        <a:graphic>
          <a:graphicData uri="http://schemas.openxmlformats.org/presentationml/2006/ole">
            <p:oleObj spid="_x0000_s3093" name="Equation" r:id="rId7" imgW="1104900" imgH="393700" progId="">
              <p:embed/>
            </p:oleObj>
          </a:graphicData>
        </a:graphic>
      </p:graphicFrame>
      <p:sp>
        <p:nvSpPr>
          <p:cNvPr id="783390" name="Text Box 30"/>
          <p:cNvSpPr txBox="1">
            <a:spLocks noChangeArrowheads="1"/>
          </p:cNvSpPr>
          <p:nvPr/>
        </p:nvSpPr>
        <p:spPr bwMode="auto">
          <a:xfrm>
            <a:off x="1066800" y="4038600"/>
            <a:ext cx="3429000" cy="1041400"/>
          </a:xfrm>
          <a:prstGeom prst="rect">
            <a:avLst/>
          </a:prstGeom>
          <a:solidFill>
            <a:srgbClr val="CCFFCC"/>
          </a:solidFill>
          <a:ln w="38100">
            <a:solidFill>
              <a:srgbClr val="000000"/>
            </a:solidFill>
            <a:miter lim="800000"/>
            <a:headEnd/>
            <a:tailEnd/>
          </a:ln>
          <a:effectLst>
            <a:outerShdw dist="107763" dir="2700000" algn="ctr" rotWithShape="0">
              <a:schemeClr val="bg2"/>
            </a:outerShdw>
          </a:effectLst>
        </p:spPr>
        <p:txBody>
          <a:bodyPr tIns="137160" bIns="137160">
            <a:spAutoFit/>
          </a:bodyPr>
          <a:lstStyle/>
          <a:p>
            <a:r>
              <a:rPr lang="en-US">
                <a:solidFill>
                  <a:srgbClr val="000000"/>
                </a:solidFill>
                <a:effectLst/>
              </a:rPr>
              <a:t>When area A is perpendicular to flux:</a:t>
            </a:r>
          </a:p>
        </p:txBody>
      </p:sp>
      <p:sp>
        <p:nvSpPr>
          <p:cNvPr id="783391" name="Text Box 31"/>
          <p:cNvSpPr txBox="1">
            <a:spLocks noChangeArrowheads="1"/>
          </p:cNvSpPr>
          <p:nvPr/>
        </p:nvSpPr>
        <p:spPr bwMode="auto">
          <a:xfrm>
            <a:off x="762000" y="5486400"/>
            <a:ext cx="7620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effectLst>
                  <a:outerShdw blurRad="38100" dist="38100" dir="2700000" algn="tl">
                    <a:srgbClr val="000000"/>
                  </a:outerShdw>
                </a:effectLst>
              </a:rPr>
              <a:t>The unit of flux density is the </a:t>
            </a:r>
            <a:r>
              <a:rPr lang="en-US">
                <a:solidFill>
                  <a:srgbClr val="FFFF00"/>
                </a:solidFill>
                <a:effectLst>
                  <a:outerShdw blurRad="38100" dist="38100" dir="2700000" algn="tl">
                    <a:srgbClr val="000000"/>
                  </a:outerShdw>
                </a:effectLst>
              </a:rPr>
              <a:t>Weber per square meter</a:t>
            </a:r>
            <a:r>
              <a:rPr lang="en-US">
                <a:effectLst>
                  <a:outerShdw blurRad="38100" dist="38100" dir="2700000" algn="tl">
                    <a:srgbClr val="000000"/>
                  </a:outerShdw>
                </a:effectLst>
              </a:rPr>
              <a:t>.</a:t>
            </a:r>
          </a:p>
        </p:txBody>
      </p:sp>
    </p:spTree>
    <p:extLst>
      <p:ext uri="{BB962C8B-B14F-4D97-AF65-F5344CB8AC3E}">
        <p14:creationId xmlns:p14="http://schemas.microsoft.com/office/powerpoint/2010/main" xmlns="" val="3805444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83362"/>
                                        </p:tgtEl>
                                        <p:attrNameLst>
                                          <p:attrName>style.visibility</p:attrName>
                                        </p:attrNameLst>
                                      </p:cBhvr>
                                      <p:to>
                                        <p:strVal val="visible"/>
                                      </p:to>
                                    </p:set>
                                    <p:animEffect transition="in" filter="box(out)">
                                      <p:cBhvr>
                                        <p:cTn id="7" dur="500"/>
                                        <p:tgtEl>
                                          <p:spTgt spid="78336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783385"/>
                                        </p:tgtEl>
                                        <p:attrNameLst>
                                          <p:attrName>style.visibility</p:attrName>
                                        </p:attrNameLst>
                                      </p:cBhvr>
                                      <p:to>
                                        <p:strVal val="visible"/>
                                      </p:to>
                                    </p:set>
                                    <p:anim calcmode="lin" valueType="num">
                                      <p:cBhvr>
                                        <p:cTn id="11" dur="500" fill="hold"/>
                                        <p:tgtEl>
                                          <p:spTgt spid="783385"/>
                                        </p:tgtEl>
                                        <p:attrNameLst>
                                          <p:attrName>ppt_w</p:attrName>
                                        </p:attrNameLst>
                                      </p:cBhvr>
                                      <p:tavLst>
                                        <p:tav tm="0">
                                          <p:val>
                                            <p:fltVal val="0"/>
                                          </p:val>
                                        </p:tav>
                                        <p:tav tm="100000">
                                          <p:val>
                                            <p:strVal val="#ppt_w"/>
                                          </p:val>
                                        </p:tav>
                                      </p:tavLst>
                                    </p:anim>
                                    <p:anim calcmode="lin" valueType="num">
                                      <p:cBhvr>
                                        <p:cTn id="12" dur="500" fill="hold"/>
                                        <p:tgtEl>
                                          <p:spTgt spid="78338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4"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83386"/>
                                        </p:tgtEl>
                                        <p:attrNameLst>
                                          <p:attrName>style.visibility</p:attrName>
                                        </p:attrNameLst>
                                      </p:cBhvr>
                                      <p:to>
                                        <p:strVal val="visible"/>
                                      </p:to>
                                    </p:set>
                                    <p:anim calcmode="lin" valueType="num">
                                      <p:cBhvr additive="base">
                                        <p:cTn id="17" dur="500" fill="hold"/>
                                        <p:tgtEl>
                                          <p:spTgt spid="783386"/>
                                        </p:tgtEl>
                                        <p:attrNameLst>
                                          <p:attrName>ppt_x</p:attrName>
                                        </p:attrNameLst>
                                      </p:cBhvr>
                                      <p:tavLst>
                                        <p:tav tm="0">
                                          <p:val>
                                            <p:strVal val="0-#ppt_w/2"/>
                                          </p:val>
                                        </p:tav>
                                        <p:tav tm="100000">
                                          <p:val>
                                            <p:strVal val="#ppt_x"/>
                                          </p:val>
                                        </p:tav>
                                      </p:tavLst>
                                    </p:anim>
                                    <p:anim calcmode="lin" valueType="num">
                                      <p:cBhvr additive="base">
                                        <p:cTn id="18" dur="500" fill="hold"/>
                                        <p:tgtEl>
                                          <p:spTgt spid="7833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5" name="Jungle Menu Command.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83387"/>
                                        </p:tgtEl>
                                        <p:attrNameLst>
                                          <p:attrName>style.visibility</p:attrName>
                                        </p:attrNameLst>
                                      </p:cBhvr>
                                      <p:to>
                                        <p:strVal val="visible"/>
                                      </p:to>
                                    </p:set>
                                    <p:anim calcmode="lin" valueType="num">
                                      <p:cBhvr additive="base">
                                        <p:cTn id="23" dur="500" fill="hold"/>
                                        <p:tgtEl>
                                          <p:spTgt spid="783387"/>
                                        </p:tgtEl>
                                        <p:attrNameLst>
                                          <p:attrName>ppt_x</p:attrName>
                                        </p:attrNameLst>
                                      </p:cBhvr>
                                      <p:tavLst>
                                        <p:tav tm="0">
                                          <p:val>
                                            <p:strVal val="0-#ppt_w/2"/>
                                          </p:val>
                                        </p:tav>
                                        <p:tav tm="100000">
                                          <p:val>
                                            <p:strVal val="#ppt_x"/>
                                          </p:val>
                                        </p:tav>
                                      </p:tavLst>
                                    </p:anim>
                                    <p:anim calcmode="lin" valueType="num">
                                      <p:cBhvr additive="base">
                                        <p:cTn id="24" dur="500" fill="hold"/>
                                        <p:tgtEl>
                                          <p:spTgt spid="7833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Jungle Menu Command.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83388"/>
                                        </p:tgtEl>
                                        <p:attrNameLst>
                                          <p:attrName>style.visibility</p:attrName>
                                        </p:attrNameLst>
                                      </p:cBhvr>
                                      <p:to>
                                        <p:strVal val="visible"/>
                                      </p:to>
                                    </p:set>
                                    <p:anim calcmode="lin" valueType="num">
                                      <p:cBhvr additive="base">
                                        <p:cTn id="29" dur="500" fill="hold"/>
                                        <p:tgtEl>
                                          <p:spTgt spid="783388"/>
                                        </p:tgtEl>
                                        <p:attrNameLst>
                                          <p:attrName>ppt_x</p:attrName>
                                        </p:attrNameLst>
                                      </p:cBhvr>
                                      <p:tavLst>
                                        <p:tav tm="0">
                                          <p:val>
                                            <p:strVal val="0-#ppt_w/2"/>
                                          </p:val>
                                        </p:tav>
                                        <p:tav tm="100000">
                                          <p:val>
                                            <p:strVal val="#ppt_x"/>
                                          </p:val>
                                        </p:tav>
                                      </p:tavLst>
                                    </p:anim>
                                    <p:anim calcmode="lin" valueType="num">
                                      <p:cBhvr additive="base">
                                        <p:cTn id="30" dur="500" fill="hold"/>
                                        <p:tgtEl>
                                          <p:spTgt spid="7833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5" name="Jungle Menu Command.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83390"/>
                                        </p:tgtEl>
                                        <p:attrNameLst>
                                          <p:attrName>style.visibility</p:attrName>
                                        </p:attrNameLst>
                                      </p:cBhvr>
                                      <p:to>
                                        <p:strVal val="visible"/>
                                      </p:to>
                                    </p:set>
                                    <p:anim calcmode="lin" valueType="num">
                                      <p:cBhvr additive="base">
                                        <p:cTn id="35" dur="500" fill="hold"/>
                                        <p:tgtEl>
                                          <p:spTgt spid="783390"/>
                                        </p:tgtEl>
                                        <p:attrNameLst>
                                          <p:attrName>ppt_x</p:attrName>
                                        </p:attrNameLst>
                                      </p:cBhvr>
                                      <p:tavLst>
                                        <p:tav tm="0">
                                          <p:val>
                                            <p:strVal val="0-#ppt_w/2"/>
                                          </p:val>
                                        </p:tav>
                                        <p:tav tm="100000">
                                          <p:val>
                                            <p:strVal val="#ppt_x"/>
                                          </p:val>
                                        </p:tav>
                                      </p:tavLst>
                                    </p:anim>
                                    <p:anim calcmode="lin" valueType="num">
                                      <p:cBhvr additive="base">
                                        <p:cTn id="36" dur="500" fill="hold"/>
                                        <p:tgtEl>
                                          <p:spTgt spid="7833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5" name="Jungle Menu Command.wav"/>
                                        </p:tgtEl>
                                      </p:cMediaNode>
                                    </p:audio>
                                  </p:subTnLst>
                                </p:cTn>
                              </p:par>
                            </p:childTnLst>
                          </p:cTn>
                        </p:par>
                        <p:par>
                          <p:cTn id="37" fill="hold" nodeType="afterGroup">
                            <p:stCondLst>
                              <p:cond delay="500"/>
                            </p:stCondLst>
                            <p:childTnLst>
                              <p:par>
                                <p:cTn id="38" presetID="2" presetClass="entr" presetSubtype="2" fill="hold" nodeType="afterEffect">
                                  <p:stCondLst>
                                    <p:cond delay="0"/>
                                  </p:stCondLst>
                                  <p:childTnLst>
                                    <p:set>
                                      <p:cBhvr>
                                        <p:cTn id="39" dur="1" fill="hold">
                                          <p:stCondLst>
                                            <p:cond delay="0"/>
                                          </p:stCondLst>
                                        </p:cTn>
                                        <p:tgtEl>
                                          <p:spTgt spid="783389"/>
                                        </p:tgtEl>
                                        <p:attrNameLst>
                                          <p:attrName>style.visibility</p:attrName>
                                        </p:attrNameLst>
                                      </p:cBhvr>
                                      <p:to>
                                        <p:strVal val="visible"/>
                                      </p:to>
                                    </p:set>
                                    <p:anim calcmode="lin" valueType="num">
                                      <p:cBhvr additive="base">
                                        <p:cTn id="40" dur="500" fill="hold"/>
                                        <p:tgtEl>
                                          <p:spTgt spid="783389"/>
                                        </p:tgtEl>
                                        <p:attrNameLst>
                                          <p:attrName>ppt_x</p:attrName>
                                        </p:attrNameLst>
                                      </p:cBhvr>
                                      <p:tavLst>
                                        <p:tav tm="0">
                                          <p:val>
                                            <p:strVal val="1+#ppt_w/2"/>
                                          </p:val>
                                        </p:tav>
                                        <p:tav tm="100000">
                                          <p:val>
                                            <p:strVal val="#ppt_x"/>
                                          </p:val>
                                        </p:tav>
                                      </p:tavLst>
                                    </p:anim>
                                    <p:anim calcmode="lin" valueType="num">
                                      <p:cBhvr additive="base">
                                        <p:cTn id="41" dur="500" fill="hold"/>
                                        <p:tgtEl>
                                          <p:spTgt spid="7833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5" name="Jungle Menu Command.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783391"/>
                                        </p:tgtEl>
                                        <p:attrNameLst>
                                          <p:attrName>style.visibility</p:attrName>
                                        </p:attrNameLst>
                                      </p:cBhvr>
                                      <p:to>
                                        <p:strVal val="visible"/>
                                      </p:to>
                                    </p:set>
                                    <p:anim calcmode="lin" valueType="num">
                                      <p:cBhvr>
                                        <p:cTn id="46" dur="500" fill="hold"/>
                                        <p:tgtEl>
                                          <p:spTgt spid="783391"/>
                                        </p:tgtEl>
                                        <p:attrNameLst>
                                          <p:attrName>ppt_x</p:attrName>
                                        </p:attrNameLst>
                                      </p:cBhvr>
                                      <p:tavLst>
                                        <p:tav tm="0">
                                          <p:val>
                                            <p:strVal val="#ppt_x-#ppt_w/2"/>
                                          </p:val>
                                        </p:tav>
                                        <p:tav tm="100000">
                                          <p:val>
                                            <p:strVal val="#ppt_x"/>
                                          </p:val>
                                        </p:tav>
                                      </p:tavLst>
                                    </p:anim>
                                    <p:anim calcmode="lin" valueType="num">
                                      <p:cBhvr>
                                        <p:cTn id="47" dur="500" fill="hold"/>
                                        <p:tgtEl>
                                          <p:spTgt spid="783391"/>
                                        </p:tgtEl>
                                        <p:attrNameLst>
                                          <p:attrName>ppt_y</p:attrName>
                                        </p:attrNameLst>
                                      </p:cBhvr>
                                      <p:tavLst>
                                        <p:tav tm="0">
                                          <p:val>
                                            <p:strVal val="#ppt_y"/>
                                          </p:val>
                                        </p:tav>
                                        <p:tav tm="100000">
                                          <p:val>
                                            <p:strVal val="#ppt_y"/>
                                          </p:val>
                                        </p:tav>
                                      </p:tavLst>
                                    </p:anim>
                                    <p:anim calcmode="lin" valueType="num">
                                      <p:cBhvr>
                                        <p:cTn id="48" dur="500" fill="hold"/>
                                        <p:tgtEl>
                                          <p:spTgt spid="783391"/>
                                        </p:tgtEl>
                                        <p:attrNameLst>
                                          <p:attrName>ppt_w</p:attrName>
                                        </p:attrNameLst>
                                      </p:cBhvr>
                                      <p:tavLst>
                                        <p:tav tm="0">
                                          <p:val>
                                            <p:fltVal val="0"/>
                                          </p:val>
                                        </p:tav>
                                        <p:tav tm="100000">
                                          <p:val>
                                            <p:strVal val="#ppt_w"/>
                                          </p:val>
                                        </p:tav>
                                      </p:tavLst>
                                    </p:anim>
                                    <p:anim calcmode="lin" valueType="num">
                                      <p:cBhvr>
                                        <p:cTn id="49" dur="500" fill="hold"/>
                                        <p:tgtEl>
                                          <p:spTgt spid="78339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5" name="Jungle Menu Comma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2" grpId="0" autoUpdateAnimBg="0"/>
      <p:bldP spid="783386" grpId="0" autoUpdateAnimBg="0"/>
      <p:bldP spid="783387" grpId="0" autoUpdateAnimBg="0"/>
      <p:bldP spid="783388" grpId="0" autoUpdateAnimBg="0"/>
      <p:bldP spid="783390" grpId="0" animBg="1" autoUpdateAnimBg="0"/>
      <p:bldP spid="78339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7497DBA-8831-4FCB-9F94-0128B58F07FA}" type="slidenum">
              <a:rPr lang="en-US"/>
              <a:pPr/>
              <a:t>9</a:t>
            </a:fld>
            <a:endParaRPr lang="en-US"/>
          </a:p>
        </p:txBody>
      </p:sp>
      <p:sp>
        <p:nvSpPr>
          <p:cNvPr id="59394" name="Rectangle 2"/>
          <p:cNvSpPr>
            <a:spLocks noGrp="1" noChangeArrowheads="1"/>
          </p:cNvSpPr>
          <p:nvPr>
            <p:ph type="title"/>
          </p:nvPr>
        </p:nvSpPr>
        <p:spPr>
          <a:xfrm>
            <a:off x="533400" y="228600"/>
            <a:ext cx="8229600" cy="838200"/>
          </a:xfrm>
        </p:spPr>
        <p:txBody>
          <a:bodyPr/>
          <a:lstStyle/>
          <a:p>
            <a:r>
              <a:rPr lang="en-US" sz="3600" b="1" dirty="0">
                <a:solidFill>
                  <a:srgbClr val="990000"/>
                </a:solidFill>
                <a:latin typeface="Times New Roman" pitchFamily="18" charset="0"/>
              </a:rPr>
              <a:t>Magnetic susceptibility (</a:t>
            </a:r>
            <a:r>
              <a:rPr lang="en-US" sz="3600" b="1" dirty="0">
                <a:solidFill>
                  <a:srgbClr val="990000"/>
                </a:solidFill>
                <a:latin typeface="Times New Roman" pitchFamily="18" charset="0"/>
                <a:sym typeface="Symbol" pitchFamily="18" charset="2"/>
              </a:rPr>
              <a:t></a:t>
            </a:r>
            <a:r>
              <a:rPr lang="en-US" sz="3600" b="1" dirty="0">
                <a:solidFill>
                  <a:srgbClr val="990000"/>
                </a:solidFill>
                <a:latin typeface="Times New Roman" pitchFamily="18" charset="0"/>
              </a:rPr>
              <a:t>)</a:t>
            </a:r>
          </a:p>
        </p:txBody>
      </p:sp>
      <p:sp>
        <p:nvSpPr>
          <p:cNvPr id="59395" name="Rectangle 3"/>
          <p:cNvSpPr>
            <a:spLocks noGrp="1" noChangeArrowheads="1"/>
          </p:cNvSpPr>
          <p:nvPr>
            <p:ph type="body" sz="half" idx="1"/>
          </p:nvPr>
        </p:nvSpPr>
        <p:spPr>
          <a:xfrm>
            <a:off x="457200" y="1828800"/>
            <a:ext cx="8229600" cy="4267200"/>
          </a:xfrm>
          <a:solidFill>
            <a:srgbClr val="99CCFF"/>
          </a:solidFill>
          <a:ln>
            <a:solidFill>
              <a:srgbClr val="800000"/>
            </a:solidFill>
            <a:miter lim="800000"/>
            <a:headEnd/>
            <a:tailEnd/>
          </a:ln>
        </p:spPr>
        <p:txBody>
          <a:bodyPr/>
          <a:lstStyle/>
          <a:p>
            <a:pPr>
              <a:buFont typeface="Wingdings" pitchFamily="2" charset="2"/>
              <a:buChar char="Ø"/>
            </a:pPr>
            <a:r>
              <a:rPr lang="en-US" sz="2400"/>
              <a:t>It is the measure of the ease with which the specimen can be magnetized by the magnetizing force.</a:t>
            </a:r>
          </a:p>
          <a:p>
            <a:pPr>
              <a:buFont typeface="Wingdings" pitchFamily="2" charset="2"/>
              <a:buNone/>
            </a:pPr>
            <a:endParaRPr lang="en-US" sz="2400"/>
          </a:p>
          <a:p>
            <a:pPr>
              <a:buFont typeface="Wingdings" pitchFamily="2" charset="2"/>
              <a:buChar char="Ø"/>
            </a:pPr>
            <a:r>
              <a:rPr lang="en-US" sz="2400"/>
              <a:t>It is defined as the ratio of magnetization produced in a sample to the magnetic field intensity. i.e. magnetization per unit field intensity</a:t>
            </a:r>
          </a:p>
          <a:p>
            <a:pPr>
              <a:buFontTx/>
              <a:buNone/>
            </a:pPr>
            <a:endParaRPr lang="en-US" sz="2400"/>
          </a:p>
          <a:p>
            <a:pPr>
              <a:buFontTx/>
              <a:buNone/>
            </a:pPr>
            <a:endParaRPr lang="en-US" sz="2800"/>
          </a:p>
        </p:txBody>
      </p:sp>
      <p:graphicFrame>
        <p:nvGraphicFramePr>
          <p:cNvPr id="59396" name="Object 4"/>
          <p:cNvGraphicFramePr>
            <a:graphicFrameLocks noGrp="1" noChangeAspect="1"/>
          </p:cNvGraphicFramePr>
          <p:nvPr>
            <p:ph sz="half" idx="2"/>
          </p:nvPr>
        </p:nvGraphicFramePr>
        <p:xfrm>
          <a:off x="2592388" y="4475163"/>
          <a:ext cx="2894012" cy="985837"/>
        </p:xfrm>
        <a:graphic>
          <a:graphicData uri="http://schemas.openxmlformats.org/presentationml/2006/ole">
            <p:oleObj spid="_x0000_s4107" name="Equation" r:id="rId3" imgW="1155700" imgH="393700" progId="Equation.3">
              <p:embed/>
            </p:oleObj>
          </a:graphicData>
        </a:graphic>
      </p:graphicFrame>
    </p:spTree>
    <p:extLst>
      <p:ext uri="{BB962C8B-B14F-4D97-AF65-F5344CB8AC3E}">
        <p14:creationId xmlns:p14="http://schemas.microsoft.com/office/powerpoint/2010/main" xmlns="" val="4157277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122</TotalTime>
  <Words>1458</Words>
  <Application>Microsoft Office PowerPoint</Application>
  <PresentationFormat>On-screen Show (4:3)</PresentationFormat>
  <Paragraphs>182</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0" baseType="lpstr">
      <vt:lpstr>Civic</vt:lpstr>
      <vt:lpstr>Equation</vt:lpstr>
      <vt:lpstr>Microsoft Equation 3.0</vt:lpstr>
      <vt:lpstr>CorelDRAW</vt:lpstr>
      <vt:lpstr>Magnetism</vt:lpstr>
      <vt:lpstr>Magnetic Poles</vt:lpstr>
      <vt:lpstr>Magnetic Attraction-Repulsion</vt:lpstr>
      <vt:lpstr>Magnetic Field Lines</vt:lpstr>
      <vt:lpstr>Field Lines Between Magnets</vt:lpstr>
      <vt:lpstr>The Density of Field Lines</vt:lpstr>
      <vt:lpstr>Slide 7</vt:lpstr>
      <vt:lpstr>Magnetic Flux Density</vt:lpstr>
      <vt:lpstr>Magnetic susceptibility ()</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Magnetism</dc:title>
  <dc:creator>welcome</dc:creator>
  <cp:lastModifiedBy>user</cp:lastModifiedBy>
  <cp:revision>15</cp:revision>
  <dcterms:created xsi:type="dcterms:W3CDTF">2018-08-21T05:56:07Z</dcterms:created>
  <dcterms:modified xsi:type="dcterms:W3CDTF">2019-02-04T10:38:58Z</dcterms:modified>
</cp:coreProperties>
</file>