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ink/ink1.xml" ContentType="application/inkml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96" r:id="rId1"/>
  </p:sldMasterIdLst>
  <p:notesMasterIdLst>
    <p:notesMasterId r:id="rId13"/>
  </p:notesMasterIdLst>
  <p:sldIdLst>
    <p:sldId id="258" r:id="rId2"/>
    <p:sldId id="257" r:id="rId3"/>
    <p:sldId id="267" r:id="rId4"/>
    <p:sldId id="259" r:id="rId5"/>
    <p:sldId id="272" r:id="rId6"/>
    <p:sldId id="285" r:id="rId7"/>
    <p:sldId id="261" r:id="rId8"/>
    <p:sldId id="262" r:id="rId9"/>
    <p:sldId id="277" r:id="rId10"/>
    <p:sldId id="286" r:id="rId11"/>
    <p:sldId id="28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757058E8-31EA-4E4C-BCB3-F1033F6698D7}">
          <p14:sldIdLst>
            <p14:sldId id="258"/>
            <p14:sldId id="257"/>
            <p14:sldId id="267"/>
            <p14:sldId id="259"/>
            <p14:sldId id="272"/>
            <p14:sldId id="285"/>
            <p14:sldId id="261"/>
            <p14:sldId id="262"/>
            <p14:sldId id="277"/>
            <p14:sldId id="286"/>
            <p14:sldId id="28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3561" autoAdjust="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0-10-20T06:36:37.876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C76D78EB-DE8B-4DEF-9443-F622DB4FB5E3}" emma:medium="tactile" emma:mode="ink">
          <msink:context xmlns:msink="http://schemas.microsoft.com/ink/2010/main" type="writingRegion" rotatedBoundingBox="-3271,8120 -3256,8120 -3256,8135 -3271,8135"/>
        </emma:interpretation>
      </emma:emma>
    </inkml:annotationXML>
    <inkml:traceGroup>
      <inkml:annotationXML>
        <emma:emma xmlns:emma="http://www.w3.org/2003/04/emma" version="1.0">
          <emma:interpretation id="{2DB60E50-658A-4143-80DA-55E310A29A05}" emma:medium="tactile" emma:mode="ink">
            <msink:context xmlns:msink="http://schemas.microsoft.com/ink/2010/main" type="paragraph" rotatedBoundingBox="-3271,8120 -3256,8120 -3256,8135 -3271,813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794611C-FF7F-4485-8F45-56FFB03CC489}" emma:medium="tactile" emma:mode="ink">
              <msink:context xmlns:msink="http://schemas.microsoft.com/ink/2010/main" type="line" rotatedBoundingBox="-3271,8120 -3256,8120 -3256,8135 -3271,8135"/>
            </emma:interpretation>
          </emma:emma>
        </inkml:annotationXML>
        <inkml:traceGroup>
          <inkml:annotationXML>
            <emma:emma xmlns:emma="http://www.w3.org/2003/04/emma" version="1.0">
              <emma:interpretation id="{F103DAF1-ECF4-4A03-9714-793B66F7A1D1}" emma:medium="tactile" emma:mode="ink">
                <msink:context xmlns:msink="http://schemas.microsoft.com/ink/2010/main" type="inkWord" rotatedBoundingBox="-3271,8120 -3256,8120 -3256,8135 -3271,8135"/>
              </emma:interpretation>
              <emma:one-of disjunction-type="recognition" id="oneOf0">
                <emma:interpretation id="interp0" emma:lang="en-US" emma:confidence="0.5">
                  <emma:literal>.</emma:literal>
                </emma:interpretation>
                <emma:interpretation id="interp1" emma:lang="en-US" emma:confidence="0">
                  <emma:literal>,</emma:literal>
                </emma:interpretation>
                <emma:interpretation id="interp2" emma:lang="en-US" emma:confidence="0">
                  <emma:literal>\</emma:literal>
                </emma:interpretation>
                <emma:interpretation id="interp3" emma:lang="en-US" emma:confidence="0">
                  <emma:literal>`</emma:literal>
                </emma:interpretation>
                <emma:interpretation id="interp4" emma:lang="en-US" emma:confidence="0">
                  <emma:literal>'</emma:literal>
                </emma:interpretation>
              </emma:one-of>
            </emma:emma>
          </inkml:annotationXML>
          <inkml:trace contextRef="#ctx0" brushRef="#br0">0 0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6950D-6C9F-4F8B-8001-A3A89097870A}" type="datetimeFigureOut">
              <a:rPr lang="en-IN" smtClean="0"/>
              <a:pPr/>
              <a:t>18-11-2020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462521-4984-4D76-951B-9DF00ED6781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13011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ECDC7-031D-4A28-87D0-6933FFA3BD53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78220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57DF2-E059-4882-9DF0-90BE2C4040BD}" type="datetimeFigureOut">
              <a:rPr lang="en-IN" smtClean="0"/>
              <a:pPr/>
              <a:t>18-11-2020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10EC8A-E1A0-4C94-82AC-694E679DFCB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57DF2-E059-4882-9DF0-90BE2C4040BD}" type="datetimeFigureOut">
              <a:rPr lang="en-IN" smtClean="0"/>
              <a:pPr/>
              <a:t>18-11-2020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10EC8A-E1A0-4C94-82AC-694E679DFC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57DF2-E059-4882-9DF0-90BE2C4040BD}" type="datetimeFigureOut">
              <a:rPr lang="en-IN" smtClean="0"/>
              <a:pPr/>
              <a:t>18-11-2020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10EC8A-E1A0-4C94-82AC-694E679DFC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57DF2-E059-4882-9DF0-90BE2C4040BD}" type="datetimeFigureOut">
              <a:rPr lang="en-IN" smtClean="0"/>
              <a:pPr/>
              <a:t>18-11-2020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10EC8A-E1A0-4C94-82AC-694E679DFC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57DF2-E059-4882-9DF0-90BE2C4040BD}" type="datetimeFigureOut">
              <a:rPr lang="en-IN" smtClean="0"/>
              <a:pPr/>
              <a:t>18-11-2020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10EC8A-E1A0-4C94-82AC-694E679DFCB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57DF2-E059-4882-9DF0-90BE2C4040BD}" type="datetimeFigureOut">
              <a:rPr lang="en-IN" smtClean="0"/>
              <a:pPr/>
              <a:t>18-11-2020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10EC8A-E1A0-4C94-82AC-694E679DFC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57DF2-E059-4882-9DF0-90BE2C4040BD}" type="datetimeFigureOut">
              <a:rPr lang="en-IN" smtClean="0"/>
              <a:pPr/>
              <a:t>18-11-2020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10EC8A-E1A0-4C94-82AC-694E679DFC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57DF2-E059-4882-9DF0-90BE2C4040BD}" type="datetimeFigureOut">
              <a:rPr lang="en-IN" smtClean="0"/>
              <a:pPr/>
              <a:t>18-11-2020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10EC8A-E1A0-4C94-82AC-694E679DFC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57DF2-E059-4882-9DF0-90BE2C4040BD}" type="datetimeFigureOut">
              <a:rPr lang="en-IN" smtClean="0"/>
              <a:pPr/>
              <a:t>18-11-2020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10EC8A-E1A0-4C94-82AC-694E679DFCB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57DF2-E059-4882-9DF0-90BE2C4040BD}" type="datetimeFigureOut">
              <a:rPr lang="en-IN" smtClean="0"/>
              <a:pPr/>
              <a:t>18-11-2020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10EC8A-E1A0-4C94-82AC-694E679DFC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57DF2-E059-4882-9DF0-90BE2C4040BD}" type="datetimeFigureOut">
              <a:rPr lang="en-IN" smtClean="0"/>
              <a:pPr/>
              <a:t>18-11-2020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10EC8A-E1A0-4C94-82AC-694E679DFCB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ED57DF2-E059-4882-9DF0-90BE2C4040BD}" type="datetimeFigureOut">
              <a:rPr lang="en-IN" smtClean="0"/>
              <a:pPr/>
              <a:t>18-11-2020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B10EC8A-E1A0-4C94-82AC-694E679DFCB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emf"/><Relationship Id="rId4" Type="http://schemas.openxmlformats.org/officeDocument/2006/relationships/customXml" Target="../ink/ink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image" Target="../media/image49.emf"/><Relationship Id="rId7" Type="http://schemas.openxmlformats.org/officeDocument/2006/relationships/image" Target="../media/image5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1.emf"/><Relationship Id="rId11" Type="http://schemas.openxmlformats.org/officeDocument/2006/relationships/image" Target="../media/image53.emf"/><Relationship Id="rId5" Type="http://schemas.openxmlformats.org/officeDocument/2006/relationships/image" Target="../media/image50.emf"/><Relationship Id="rId10" Type="http://schemas.openxmlformats.org/officeDocument/2006/relationships/oleObject" Target="../embeddings/oleObject21.bin"/><Relationship Id="rId4" Type="http://schemas.openxmlformats.org/officeDocument/2006/relationships/image" Target="../media/image2.png"/><Relationship Id="rId9" Type="http://schemas.openxmlformats.org/officeDocument/2006/relationships/oleObject" Target="../embeddings/oleObject20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23.emf"/><Relationship Id="rId3" Type="http://schemas.openxmlformats.org/officeDocument/2006/relationships/image" Target="../media/image2.png"/><Relationship Id="rId7" Type="http://schemas.openxmlformats.org/officeDocument/2006/relationships/image" Target="../media/image22.emf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1.emf"/><Relationship Id="rId11" Type="http://schemas.openxmlformats.org/officeDocument/2006/relationships/oleObject" Target="../embeddings/oleObject6.bin"/><Relationship Id="rId5" Type="http://schemas.openxmlformats.org/officeDocument/2006/relationships/image" Target="../media/image20.e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13" Type="http://schemas.openxmlformats.org/officeDocument/2006/relationships/oleObject" Target="../embeddings/oleObject111.bin"/><Relationship Id="rId3" Type="http://schemas.openxmlformats.org/officeDocument/2006/relationships/image" Target="../media/image2.png"/><Relationship Id="rId21" Type="http://schemas.openxmlformats.org/officeDocument/2006/relationships/oleObject" Target="../embeddings/oleObject12.bin"/><Relationship Id="rId7" Type="http://schemas.openxmlformats.org/officeDocument/2006/relationships/image" Target="../media/image29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2.png"/><Relationship Id="rId20" Type="http://schemas.openxmlformats.org/officeDocument/2006/relationships/image" Target="../media/image281.wmf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1.bin"/><Relationship Id="rId23" Type="http://schemas.openxmlformats.org/officeDocument/2006/relationships/image" Target="../media/image34.png"/><Relationship Id="rId19" Type="http://schemas.openxmlformats.org/officeDocument/2006/relationships/oleObject" Target="../embeddings/oleObject12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31.emf"/><Relationship Id="rId14" Type="http://schemas.openxmlformats.org/officeDocument/2006/relationships/image" Target="../media/image271.wmf"/><Relationship Id="rId22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13" Type="http://schemas.openxmlformats.org/officeDocument/2006/relationships/oleObject" Target="../embeddings/oleObject18.bin"/><Relationship Id="rId3" Type="http://schemas.openxmlformats.org/officeDocument/2006/relationships/image" Target="../media/image2.png"/><Relationship Id="rId7" Type="http://schemas.openxmlformats.org/officeDocument/2006/relationships/oleObject" Target="../embeddings/oleObject16.bin"/><Relationship Id="rId12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44.e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43.e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42.emf"/><Relationship Id="rId14" Type="http://schemas.openxmlformats.org/officeDocument/2006/relationships/image" Target="../media/image4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PavanKumar\Downloads\SET-JU-Logo-for-NBA-and-ISO-Proces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71800" y="260648"/>
            <a:ext cx="4357718" cy="7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28"/>
          <p:cNvSpPr txBox="1"/>
          <p:nvPr/>
        </p:nvSpPr>
        <p:spPr>
          <a:xfrm>
            <a:off x="466875" y="980728"/>
            <a:ext cx="821025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2400" dirty="0" smtClean="0">
                <a:solidFill>
                  <a:srgbClr val="7030A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Department of Mathematics</a:t>
            </a:r>
            <a:r>
              <a:rPr lang="en-US" altLang="en-US" sz="2400" dirty="0">
                <a:solidFill>
                  <a:srgbClr val="7030A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/>
            </a:r>
            <a:br>
              <a:rPr lang="en-US" altLang="en-US" sz="2400" dirty="0">
                <a:solidFill>
                  <a:srgbClr val="7030A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</a:br>
            <a:r>
              <a:rPr lang="en-US" altLang="en-US" sz="1400" dirty="0">
                <a:solidFill>
                  <a:srgbClr val="7030A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Jain Global campus, </a:t>
            </a:r>
            <a:r>
              <a:rPr lang="en-US" altLang="en-US" sz="1400" dirty="0" err="1">
                <a:solidFill>
                  <a:srgbClr val="7030A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Jakkasandra</a:t>
            </a:r>
            <a:r>
              <a:rPr lang="en-US" altLang="en-US" sz="1400" dirty="0">
                <a:solidFill>
                  <a:srgbClr val="7030A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 Post, </a:t>
            </a:r>
            <a:r>
              <a:rPr lang="en-US" altLang="en-US" sz="1400" dirty="0" err="1">
                <a:solidFill>
                  <a:srgbClr val="7030A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Kanakapura</a:t>
            </a:r>
            <a:r>
              <a:rPr lang="en-US" altLang="en-US" sz="1400" dirty="0">
                <a:solidFill>
                  <a:srgbClr val="7030A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 Taluk, </a:t>
            </a:r>
            <a:r>
              <a:rPr lang="en-US" altLang="en-US" sz="1400" dirty="0" err="1">
                <a:solidFill>
                  <a:srgbClr val="7030A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Ramanagara</a:t>
            </a:r>
            <a:r>
              <a:rPr lang="en-US" altLang="en-US" sz="1400" dirty="0">
                <a:solidFill>
                  <a:srgbClr val="7030A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 District -562112</a:t>
            </a:r>
            <a:endParaRPr lang="en-US" sz="1200" noProof="1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87624" y="2348880"/>
            <a:ext cx="7528880" cy="1368152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IN" dirty="0" smtClean="0">
                <a:latin typeface="Algerian" pitchFamily="82" charset="0"/>
              </a:rPr>
              <a:t>Module 1:</a:t>
            </a:r>
            <a:br>
              <a:rPr lang="en-IN" dirty="0" smtClean="0">
                <a:latin typeface="Algerian" pitchFamily="82" charset="0"/>
              </a:rPr>
            </a:b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Mean Value Theorems</a:t>
            </a:r>
            <a:endParaRPr lang="en-IN" dirty="0">
              <a:latin typeface="Algerian" pitchFamily="82" charset="0"/>
            </a:endParaRPr>
          </a:p>
        </p:txBody>
      </p:sp>
      <p:sp>
        <p:nvSpPr>
          <p:cNvPr id="8" name="TextBox 28"/>
          <p:cNvSpPr txBox="1"/>
          <p:nvPr/>
        </p:nvSpPr>
        <p:spPr>
          <a:xfrm>
            <a:off x="826246" y="4119463"/>
            <a:ext cx="821025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2400" dirty="0" smtClean="0">
                <a:solidFill>
                  <a:srgbClr val="0070C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Prof. </a:t>
            </a:r>
            <a:r>
              <a:rPr lang="en-US" altLang="en-US" sz="2400" dirty="0" smtClean="0">
                <a:solidFill>
                  <a:srgbClr val="0070C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VEERESH MALAGI</a:t>
            </a:r>
            <a:endParaRPr lang="en-US" altLang="en-US" sz="2400" dirty="0" smtClean="0">
              <a:solidFill>
                <a:srgbClr val="0070C0"/>
              </a:solidFill>
              <a:latin typeface="Times New Roman" pitchFamily="18" charset="0"/>
              <a:ea typeface="ＭＳ Ｐゴシック" panose="020B0600070205080204" pitchFamily="34" charset="-128"/>
              <a:cs typeface="Times New Roman" pitchFamily="18" charset="0"/>
            </a:endParaRPr>
          </a:p>
          <a:p>
            <a:pPr algn="ctr"/>
            <a:r>
              <a:rPr lang="en-US" sz="1500" noProof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Department of Mathematics</a:t>
            </a:r>
            <a:r>
              <a:rPr lang="en-US" sz="1500" noProof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algn="ctr"/>
            <a:r>
              <a:rPr lang="en-US" sz="1500" noProof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FET, Jain(Deemed-to-be-University)</a:t>
            </a:r>
            <a:endParaRPr lang="en-US" sz="1500" noProof="1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500" noProof="1" smtClean="0">
              <a:solidFill>
                <a:schemeClr val="accent1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-1177713" y="2923287"/>
              <a:ext cx="360" cy="3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185993" y="2915007"/>
                <a:ext cx="16920" cy="1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163339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71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5" y="692696"/>
            <a:ext cx="8316416" cy="591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16" descr="C:\Users\PavanKumar\Downloads\SET-JU-Logo-for-NBA-and-ISO-Process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80148" y="-27384"/>
            <a:ext cx="3000364" cy="7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2" name="Picture 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02532"/>
            <a:ext cx="10089035" cy="402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73" name="Picture 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33117"/>
            <a:ext cx="9086823" cy="1051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74" name="Picture 1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3299023"/>
            <a:ext cx="8735249" cy="1282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53102066"/>
              </p:ext>
            </p:extLst>
          </p:nvPr>
        </p:nvGraphicFramePr>
        <p:xfrm>
          <a:off x="971600" y="4869160"/>
          <a:ext cx="2068939" cy="543024"/>
        </p:xfrm>
        <a:graphic>
          <a:graphicData uri="http://schemas.openxmlformats.org/presentationml/2006/ole">
            <p:oleObj spid="_x0000_s19518" name="Equation" r:id="rId8" imgW="1536480" imgH="419040" progId="Equation.3">
              <p:embed/>
            </p:oleObj>
          </a:graphicData>
        </a:graphic>
      </p:graphicFrame>
      <p:sp>
        <p:nvSpPr>
          <p:cNvPr id="1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64900984"/>
              </p:ext>
            </p:extLst>
          </p:nvPr>
        </p:nvGraphicFramePr>
        <p:xfrm>
          <a:off x="3203848" y="4797152"/>
          <a:ext cx="2052228" cy="648072"/>
        </p:xfrm>
        <a:graphic>
          <a:graphicData uri="http://schemas.openxmlformats.org/presentationml/2006/ole">
            <p:oleObj spid="_x0000_s19519" name="Equation" r:id="rId9" imgW="1447172" imgH="444307" progId="Equation.3">
              <p:embed/>
            </p:oleObj>
          </a:graphicData>
        </a:graphic>
      </p:graphicFrame>
      <p:sp>
        <p:nvSpPr>
          <p:cNvPr id="21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1778501"/>
              </p:ext>
            </p:extLst>
          </p:nvPr>
        </p:nvGraphicFramePr>
        <p:xfrm>
          <a:off x="1115616" y="5567833"/>
          <a:ext cx="1824038" cy="525463"/>
        </p:xfrm>
        <a:graphic>
          <a:graphicData uri="http://schemas.openxmlformats.org/presentationml/2006/ole">
            <p:oleObj spid="_x0000_s19520" name="Equation" r:id="rId10" imgW="1447560" imgH="419040" progId="Equation.3">
              <p:embed/>
            </p:oleObj>
          </a:graphicData>
        </a:graphic>
      </p:graphicFrame>
      <p:pic>
        <p:nvPicPr>
          <p:cNvPr id="19481" name="Picture 2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15616" y="6093296"/>
            <a:ext cx="9141360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1043608" y="1331476"/>
            <a:ext cx="1224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  <a:endParaRPr lang="en-IN" b="1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83568" y="68340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4.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79360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94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8458" y="2967335"/>
            <a:ext cx="4567084" cy="92333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IN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THANK YOU</a:t>
            </a:r>
            <a:endParaRPr lang="en-IN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51713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31640" y="1700808"/>
            <a:ext cx="6912768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Mean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Value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Theorems</a:t>
            </a:r>
          </a:p>
          <a:p>
            <a:pPr lvl="0"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auchy's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Mean Value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theorem</a:t>
            </a:r>
          </a:p>
          <a:p>
            <a:pPr lvl="0"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Problems</a:t>
            </a:r>
          </a:p>
          <a:p>
            <a:pPr lvl="0"/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6"/>
          <p:cNvSpPr txBox="1">
            <a:spLocks/>
          </p:cNvSpPr>
          <p:nvPr/>
        </p:nvSpPr>
        <p:spPr>
          <a:xfrm>
            <a:off x="1023584" y="609359"/>
            <a:ext cx="7528880" cy="9474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IN" dirty="0" smtClean="0">
                <a:latin typeface="Algerian" pitchFamily="82" charset="0"/>
              </a:rPr>
              <a:t>CONTENTS</a:t>
            </a:r>
            <a:endParaRPr lang="en-IN" dirty="0">
              <a:latin typeface="Algerian" pitchFamily="82" charset="0"/>
            </a:endParaRPr>
          </a:p>
        </p:txBody>
      </p:sp>
      <p:pic>
        <p:nvPicPr>
          <p:cNvPr id="4" name="Picture 3" descr="C:\Users\PavanKumar\Downloads\SET-JU-Logo-for-NBA-and-ISO-Proces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80148" y="-27384"/>
            <a:ext cx="3000364" cy="7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07507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>
            <a:spLocks/>
          </p:cNvSpPr>
          <p:nvPr/>
        </p:nvSpPr>
        <p:spPr>
          <a:xfrm>
            <a:off x="1023584" y="2337551"/>
            <a:ext cx="7528880" cy="9474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8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4800" b="1" dirty="0" smtClean="0">
                <a:effectLst/>
              </a:rPr>
              <a:t>Cauchy’s </a:t>
            </a:r>
            <a:r>
              <a:rPr lang="en-US" sz="4800" b="1" dirty="0">
                <a:effectLst/>
              </a:rPr>
              <a:t>Mean Value Theorem</a:t>
            </a:r>
            <a:endParaRPr lang="en-IN" sz="4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185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/>
          <p:cNvSpPr txBox="1">
            <a:spLocks/>
          </p:cNvSpPr>
          <p:nvPr/>
        </p:nvSpPr>
        <p:spPr>
          <a:xfrm>
            <a:off x="1023584" y="908720"/>
            <a:ext cx="7528880" cy="9474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Cauchy’s Mean value Theorem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9" name="Picture 48" descr="C:\Users\PavanKumar\Downloads\SET-JU-Logo-for-NBA-and-ISO-Proces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80148" y="-27384"/>
            <a:ext cx="3000364" cy="7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64" name="Picture 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0139" y="2395538"/>
            <a:ext cx="11422741" cy="3553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83372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 descr="C:\Users\PavanKumar\Downloads\SET-JU-Logo-for-NBA-and-ISO-Proces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80148" y="-27384"/>
            <a:ext cx="3000364" cy="7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Rectangle 42"/>
          <p:cNvSpPr/>
          <p:nvPr/>
        </p:nvSpPr>
        <p:spPr>
          <a:xfrm>
            <a:off x="1185396" y="260648"/>
            <a:ext cx="808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Proof:</a:t>
            </a:r>
            <a:endParaRPr lang="en-IN" b="1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68761"/>
            <a:ext cx="9167804" cy="591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72817"/>
            <a:ext cx="8960312" cy="578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4351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89834" y="686994"/>
            <a:ext cx="11285707" cy="609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53" name="Picture 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503" y="2429473"/>
            <a:ext cx="9793089" cy="1359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64" name="Picture 2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496" y="3794735"/>
            <a:ext cx="9649072" cy="107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65" name="Picture 2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0054" y="4942433"/>
            <a:ext cx="9460658" cy="510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115616" y="1268760"/>
            <a:ext cx="40443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3" name="TextBox 32"/>
          <p:cNvSpPr txBox="1"/>
          <p:nvPr/>
        </p:nvSpPr>
        <p:spPr>
          <a:xfrm>
            <a:off x="1043608" y="1763524"/>
            <a:ext cx="318625" cy="2983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74234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PavanKumar\Downloads\SET-JU-Logo-for-NBA-and-ISO-Proces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80148" y="-27384"/>
            <a:ext cx="3000364" cy="7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6512" y="1196753"/>
            <a:ext cx="9180512" cy="811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32856"/>
            <a:ext cx="9991826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41620217"/>
              </p:ext>
            </p:extLst>
          </p:nvPr>
        </p:nvGraphicFramePr>
        <p:xfrm>
          <a:off x="1979711" y="4941168"/>
          <a:ext cx="2098519" cy="648072"/>
        </p:xfrm>
        <a:graphic>
          <a:graphicData uri="http://schemas.openxmlformats.org/presentationml/2006/ole">
            <p:oleObj spid="_x0000_s15384" name="Equation" r:id="rId6" imgW="1308100" imgH="419100" progId="Equation.3">
              <p:embed/>
            </p:oleObj>
          </a:graphicData>
        </a:graphic>
      </p:graphicFrame>
      <p:sp>
        <p:nvSpPr>
          <p:cNvPr id="7" name="Rectangle 6"/>
          <p:cNvSpPr/>
          <p:nvPr/>
        </p:nvSpPr>
        <p:spPr>
          <a:xfrm>
            <a:off x="1763688" y="4211796"/>
            <a:ext cx="5688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Equating R.H.S of (2) and (3) we have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851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:\Users\PavanKumar\Downloads\SET-JU-Logo-for-NBA-and-ISO-Proces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80148" y="-27384"/>
            <a:ext cx="3000364" cy="7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itle 6"/>
          <p:cNvSpPr txBox="1">
            <a:spLocks/>
          </p:cNvSpPr>
          <p:nvPr/>
        </p:nvSpPr>
        <p:spPr>
          <a:xfrm>
            <a:off x="1023584" y="681367"/>
            <a:ext cx="7528880" cy="5873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2400" b="1" dirty="0">
                <a:effectLst/>
              </a:rPr>
              <a:t>Problems on </a:t>
            </a:r>
            <a:r>
              <a:rPr lang="en-US" sz="2400" b="1" dirty="0" smtClean="0">
                <a:effectLst/>
              </a:rPr>
              <a:t>Cauchy's </a:t>
            </a:r>
            <a:r>
              <a:rPr lang="en-US" sz="2400" b="1" dirty="0">
                <a:effectLst/>
              </a:rPr>
              <a:t>Mean Value theorem:</a:t>
            </a:r>
            <a:endParaRPr lang="en-IN" sz="2400" dirty="0"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43608" y="1916832"/>
            <a:ext cx="1224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  <a:endParaRPr lang="en-IN" b="1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99592" y="1270501"/>
            <a:ext cx="8244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Verify Cauchy’s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Mean Value Theorem for 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function                                                      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 in [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a, b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]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27020147"/>
              </p:ext>
            </p:extLst>
          </p:nvPr>
        </p:nvGraphicFramePr>
        <p:xfrm>
          <a:off x="6778748" y="1304231"/>
          <a:ext cx="1825700" cy="324569"/>
        </p:xfrm>
        <a:graphic>
          <a:graphicData uri="http://schemas.openxmlformats.org/presentationml/2006/ole">
            <p:oleObj spid="_x0000_s16506" r:id="rId4" imgW="1282700" imgH="228600" progId="">
              <p:embed/>
            </p:oleObj>
          </a:graphicData>
        </a:graphic>
      </p:graphicFrame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88840"/>
            <a:ext cx="9112081" cy="645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3356992"/>
            <a:ext cx="8712968" cy="513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815" y="3861048"/>
            <a:ext cx="9360753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95545053"/>
              </p:ext>
            </p:extLst>
          </p:nvPr>
        </p:nvGraphicFramePr>
        <p:xfrm>
          <a:off x="971600" y="4653136"/>
          <a:ext cx="1983887" cy="648070"/>
        </p:xfrm>
        <a:graphic>
          <a:graphicData uri="http://schemas.openxmlformats.org/presentationml/2006/ole">
            <p:oleObj spid="_x0000_s16507" name="Equation" r:id="rId8" imgW="1422400" imgH="482600" progId="Equation.3">
              <p:embed/>
            </p:oleObj>
          </a:graphicData>
        </a:graphic>
      </p:graphicFrame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35403714"/>
              </p:ext>
            </p:extLst>
          </p:nvPr>
        </p:nvGraphicFramePr>
        <p:xfrm>
          <a:off x="3059832" y="4581128"/>
          <a:ext cx="1676893" cy="951074"/>
        </p:xfrm>
        <a:graphic>
          <a:graphicData uri="http://schemas.openxmlformats.org/presentationml/2006/ole">
            <p:oleObj spid="_x0000_s16508" name="Equation" r:id="rId9" imgW="1282700" imgH="723900" progId="Equation.3">
              <p:embed/>
            </p:oleObj>
          </a:graphicData>
        </a:graphic>
      </p:graphicFrame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18644631"/>
              </p:ext>
            </p:extLst>
          </p:nvPr>
        </p:nvGraphicFramePr>
        <p:xfrm>
          <a:off x="4932040" y="4653136"/>
          <a:ext cx="1440160" cy="390043"/>
        </p:xfrm>
        <a:graphic>
          <a:graphicData uri="http://schemas.openxmlformats.org/presentationml/2006/ole">
            <p:oleObj spid="_x0000_s16509" name="Equation" r:id="rId10" imgW="914400" imgH="241300" progId="Equation.3">
              <p:embed/>
            </p:oleObj>
          </a:graphicData>
        </a:graphic>
      </p:graphicFrame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05597559"/>
              </p:ext>
            </p:extLst>
          </p:nvPr>
        </p:nvGraphicFramePr>
        <p:xfrm>
          <a:off x="1187624" y="5596063"/>
          <a:ext cx="1374801" cy="281209"/>
        </p:xfrm>
        <a:graphic>
          <a:graphicData uri="http://schemas.openxmlformats.org/presentationml/2006/ole">
            <p:oleObj spid="_x0000_s16510" name="Equation" r:id="rId11" imgW="837836" imgH="177723" progId="Equation.3">
              <p:embed/>
            </p:oleObj>
          </a:graphicData>
        </a:graphic>
      </p:graphicFrame>
      <p:sp>
        <p:nvSpPr>
          <p:cNvPr id="25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10406907"/>
              </p:ext>
            </p:extLst>
          </p:nvPr>
        </p:nvGraphicFramePr>
        <p:xfrm>
          <a:off x="2699792" y="5517232"/>
          <a:ext cx="2124236" cy="590065"/>
        </p:xfrm>
        <a:graphic>
          <a:graphicData uri="http://schemas.openxmlformats.org/presentationml/2006/ole">
            <p:oleObj spid="_x0000_s16511" name="Equation" r:id="rId12" imgW="1358310" imgH="393529" progId="Equation.3">
              <p:embed/>
            </p:oleObj>
          </a:graphicData>
        </a:graphic>
      </p:graphicFrame>
      <p:sp>
        <p:nvSpPr>
          <p:cNvPr id="27" name="Rectangle 26"/>
          <p:cNvSpPr/>
          <p:nvPr/>
        </p:nvSpPr>
        <p:spPr>
          <a:xfrm>
            <a:off x="1115616" y="6211669"/>
            <a:ext cx="6840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Hence the Cauchy’s mean value theorem is verified.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67544" y="2348880"/>
            <a:ext cx="8541291" cy="1192138"/>
            <a:chOff x="1259632" y="2348880"/>
            <a:chExt cx="8541291" cy="1192138"/>
          </a:xfrm>
        </p:grpSpPr>
        <p:pic>
          <p:nvPicPr>
            <p:cNvPr id="16389" name="Picture 5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348880"/>
              <a:ext cx="8541291" cy="1192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5868144" y="2924944"/>
              <a:ext cx="6848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b="1" i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b="1" i="1" dirty="0"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b="1" i="1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en-IN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58292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:\Users\PavanKumar\Downloads\SET-JU-Logo-for-NBA-and-ISO-Proces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80148" y="-27384"/>
            <a:ext cx="3000364" cy="7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1043608" y="1340768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  <a:endParaRPr lang="en-IN" b="1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71600" y="764704"/>
            <a:ext cx="817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Verify Cauchy’s mean value theorem for the 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functions 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and         in  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11150506"/>
              </p:ext>
            </p:extLst>
          </p:nvPr>
        </p:nvGraphicFramePr>
        <p:xfrm>
          <a:off x="6084168" y="836712"/>
          <a:ext cx="529208" cy="231529"/>
        </p:xfrm>
        <a:graphic>
          <a:graphicData uri="http://schemas.openxmlformats.org/presentationml/2006/ole">
            <p:oleObj spid="_x0000_s17513" name="Equation" r:id="rId4" imgW="457200" imgH="228600" progId="Equation.3">
              <p:embed/>
            </p:oleObj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0485991"/>
              </p:ext>
            </p:extLst>
          </p:nvPr>
        </p:nvGraphicFramePr>
        <p:xfrm>
          <a:off x="7020272" y="850041"/>
          <a:ext cx="340108" cy="274703"/>
        </p:xfrm>
        <a:graphic>
          <a:graphicData uri="http://schemas.openxmlformats.org/presentationml/2006/ole">
            <p:oleObj spid="_x0000_s17514" name="Equation" r:id="rId5" imgW="241300" imgH="228600" progId="Equation.3">
              <p:embed/>
            </p:oleObj>
          </a:graphicData>
        </a:graphic>
      </p:graphicFrame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36065351"/>
              </p:ext>
            </p:extLst>
          </p:nvPr>
        </p:nvGraphicFramePr>
        <p:xfrm>
          <a:off x="7740352" y="836712"/>
          <a:ext cx="576064" cy="288032"/>
        </p:xfrm>
        <a:graphic>
          <a:graphicData uri="http://schemas.openxmlformats.org/presentationml/2006/ole">
            <p:oleObj spid="_x0000_s17515" name="Equation" r:id="rId6" imgW="406048" imgH="215713" progId="Equation.3">
              <p:embed/>
            </p:oleObj>
          </a:graphicData>
        </a:graphic>
      </p:graphicFrame>
      <p:pic>
        <p:nvPicPr>
          <p:cNvPr id="17418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844824"/>
            <a:ext cx="9533427" cy="617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9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53716"/>
            <a:ext cx="8977334" cy="1203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7425" name="Picture 1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568" y="6237312"/>
            <a:ext cx="8433125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3923928" y="4725144"/>
            <a:ext cx="2320001" cy="648072"/>
            <a:chOff x="4266855" y="4725144"/>
            <a:chExt cx="2320001" cy="648072"/>
          </a:xfrm>
        </p:grpSpPr>
        <mc:AlternateContent xmlns:mc="http://schemas.openxmlformats.org/markup-compatibility/2006">
          <mc:Choice xmlns:a14="http://schemas.microsoft.com/office/drawing/2010/main" xmlns="" Requires="a14">
            <p:graphicFrame>
              <p:nvGraphicFramePr>
                <p:cNvPr id="20" name="Object 19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737715078"/>
                    </p:ext>
                  </p:extLst>
                </p:nvPr>
              </p:nvGraphicFramePr>
              <p:xfrm>
                <a:off x="4695544" y="4725144"/>
                <a:ext cx="1891312" cy="648072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7516" r:id="rId13" imgW="1333500" imgH="482600" progId="Equation.DSMT4">
                        <p:embed/>
                      </p:oleObj>
                    </mc:Choice>
                    <mc:Fallback>
                      <p:oleObj r:id="rId13" imgW="1333500" imgH="482600" progId="Equation.DSMT4">
                        <p:embed/>
                        <p:pic>
                          <p:nvPicPr>
                            <p:cNvPr id="0" name="Object 1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695544" y="4725144"/>
                              <a:ext cx="1891312" cy="648072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>
            <p:graphicFrame>
              <p:nvGraphicFramePr>
                <p:cNvPr id="20" name="Object 19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xmlns="" val="1737715078"/>
                    </p:ext>
                  </p:extLst>
                </p:nvPr>
              </p:nvGraphicFramePr>
              <p:xfrm>
                <a:off x="4695544" y="4725144"/>
                <a:ext cx="1891312" cy="648072"/>
              </p:xfrm>
              <a:graphic>
                <a:graphicData uri="http://schemas.openxmlformats.org/presentationml/2006/ole">
                  <p:oleObj spid="_x0000_s17516" r:id="rId15" imgW="1333500" imgH="482600" progId="">
                    <p:embed/>
                  </p:oleObj>
                </a:graphicData>
              </a:graphic>
            </p:graphicFrame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32" name="Rectangle 31"/>
                <p:cNvSpPr/>
                <p:nvPr/>
              </p:nvSpPr>
              <p:spPr>
                <a:xfrm>
                  <a:off x="4266855" y="4859868"/>
                  <a:ext cx="44916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⇒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6855" y="4859868"/>
                  <a:ext cx="449161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17568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/>
          <p:cNvGrpSpPr/>
          <p:nvPr/>
        </p:nvGrpSpPr>
        <p:grpSpPr>
          <a:xfrm>
            <a:off x="1026495" y="4725144"/>
            <a:ext cx="2638791" cy="648072"/>
            <a:chOff x="1026495" y="4725144"/>
            <a:chExt cx="2638791" cy="648072"/>
          </a:xfrm>
        </p:grpSpPr>
        <mc:AlternateContent xmlns:mc="http://schemas.openxmlformats.org/markup-compatibility/2006">
          <mc:Choice xmlns:a14="http://schemas.microsoft.com/office/drawing/2010/main" xmlns="" Requires="a14">
            <p:graphicFrame>
              <p:nvGraphicFramePr>
                <p:cNvPr id="16" name="Object 15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362996455"/>
                    </p:ext>
                  </p:extLst>
                </p:nvPr>
              </p:nvGraphicFramePr>
              <p:xfrm>
                <a:off x="1403647" y="4725144"/>
                <a:ext cx="2261639" cy="648072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7517" r:id="rId19" imgW="1600200" imgH="482600" progId="Equation.DSMT4">
                        <p:embed/>
                      </p:oleObj>
                    </mc:Choice>
                    <mc:Fallback>
                      <p:oleObj r:id="rId19" imgW="1600200" imgH="482600" progId="Equation.DSMT4">
                        <p:embed/>
                        <p:pic>
                          <p:nvPicPr>
                            <p:cNvPr id="0" name="Object 1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0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403647" y="4725144"/>
                              <a:ext cx="2261639" cy="648072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>
            <p:graphicFrame>
              <p:nvGraphicFramePr>
                <p:cNvPr id="16" name="Object 15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xmlns="" val="3362996455"/>
                    </p:ext>
                  </p:extLst>
                </p:nvPr>
              </p:nvGraphicFramePr>
              <p:xfrm>
                <a:off x="1403647" y="4725144"/>
                <a:ext cx="2261639" cy="648072"/>
              </p:xfrm>
              <a:graphic>
                <a:graphicData uri="http://schemas.openxmlformats.org/presentationml/2006/ole">
                  <p:oleObj spid="_x0000_s17517" r:id="rId21" imgW="1600200" imgH="482600" progId="">
                    <p:embed/>
                  </p:oleObj>
                </a:graphicData>
              </a:graphic>
            </p:graphicFrame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33" name="Rectangle 32"/>
                <p:cNvSpPr/>
                <p:nvPr/>
              </p:nvSpPr>
              <p:spPr>
                <a:xfrm>
                  <a:off x="1026495" y="4859868"/>
                  <a:ext cx="44916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⇒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6495" y="4859868"/>
                  <a:ext cx="449161" cy="369332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 t="-8197" r="-18919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TextBox 4"/>
          <p:cNvSpPr txBox="1"/>
          <p:nvPr/>
        </p:nvSpPr>
        <p:spPr>
          <a:xfrm>
            <a:off x="4429127" y="3356992"/>
            <a:ext cx="7909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8" name="TextBox 17"/>
              <p:cNvSpPr txBox="1"/>
              <p:nvPr/>
            </p:nvSpPr>
            <p:spPr>
              <a:xfrm>
                <a:off x="971600" y="3252366"/>
                <a:ext cx="7200800" cy="12567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rad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≠0,  ∀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0, 16</m:t>
                        </m:r>
                      </m:e>
                    </m:d>
                  </m:oMath>
                </a14:m>
                <a:endParaRPr lang="en-US" b="0" dirty="0" smtClean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endParaRPr lang="en-US" b="0" dirty="0" smtClean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IN" i="1" smtClean="0">
                        <a:latin typeface="Cambria Math"/>
                        <a:ea typeface="Cambria Math"/>
                      </a:rPr>
                      <m:t>∃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IN" dirty="0" smtClean="0">
                    <a:latin typeface="Times New Roman" pitchFamily="18" charset="0"/>
                    <a:cs typeface="Times New Roman" pitchFamily="18" charset="0"/>
                  </a:rPr>
                  <a:t>such that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I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𝑔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𝑐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IN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3252366"/>
                <a:ext cx="7200800" cy="1256754"/>
              </a:xfrm>
              <a:prstGeom prst="rect">
                <a:avLst/>
              </a:prstGeom>
              <a:blipFill rotWithShape="1">
                <a:blip r:embed="rId23"/>
                <a:stretch>
                  <a:fillRect l="-6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195407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:\Users\PavanKumar\Downloads\SET-JU-Logo-for-NBA-and-ISO-Proces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80148" y="-27384"/>
            <a:ext cx="3000364" cy="7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043608" y="1628800"/>
            <a:ext cx="1224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  <a:endParaRPr lang="en-IN" b="1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70874930"/>
              </p:ext>
            </p:extLst>
          </p:nvPr>
        </p:nvGraphicFramePr>
        <p:xfrm>
          <a:off x="6074063" y="836712"/>
          <a:ext cx="370145" cy="210082"/>
        </p:xfrm>
        <a:graphic>
          <a:graphicData uri="http://schemas.openxmlformats.org/presentationml/2006/ole">
            <p:oleObj spid="_x0000_s18534" name="Equation" r:id="rId4" imgW="342751" imgH="203112" progId="Equation.3">
              <p:embed/>
            </p:oleObj>
          </a:graphicData>
        </a:graphic>
      </p:graphicFrame>
      <p:sp>
        <p:nvSpPr>
          <p:cNvPr id="16" name="Rectangle 15"/>
          <p:cNvSpPr/>
          <p:nvPr/>
        </p:nvSpPr>
        <p:spPr>
          <a:xfrm>
            <a:off x="971600" y="692696"/>
            <a:ext cx="817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Verify Cauchy’s mean value theorem for the 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functions  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and          in   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where 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58763894"/>
              </p:ext>
            </p:extLst>
          </p:nvPr>
        </p:nvGraphicFramePr>
        <p:xfrm>
          <a:off x="6904250" y="837937"/>
          <a:ext cx="409140" cy="214799"/>
        </p:xfrm>
        <a:graphic>
          <a:graphicData uri="http://schemas.openxmlformats.org/presentationml/2006/ole">
            <p:oleObj spid="_x0000_s18535" name="Equation" r:id="rId5" imgW="380835" imgH="203112" progId="Equation.3">
              <p:embed/>
            </p:oleObj>
          </a:graphicData>
        </a:graphic>
      </p:graphicFrame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53996473"/>
              </p:ext>
            </p:extLst>
          </p:nvPr>
        </p:nvGraphicFramePr>
        <p:xfrm>
          <a:off x="7637499" y="764704"/>
          <a:ext cx="420337" cy="284744"/>
        </p:xfrm>
        <a:graphic>
          <a:graphicData uri="http://schemas.openxmlformats.org/presentationml/2006/ole">
            <p:oleObj spid="_x0000_s18536" name="Equation" r:id="rId6" imgW="304536" imgH="215713" progId="Equation.3">
              <p:embed/>
            </p:oleObj>
          </a:graphicData>
        </a:graphic>
      </p:graphicFrame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7810677"/>
              </p:ext>
            </p:extLst>
          </p:nvPr>
        </p:nvGraphicFramePr>
        <p:xfrm>
          <a:off x="1835696" y="1070476"/>
          <a:ext cx="1081168" cy="270292"/>
        </p:xfrm>
        <a:graphic>
          <a:graphicData uri="http://schemas.openxmlformats.org/presentationml/2006/ole">
            <p:oleObj spid="_x0000_s18537" name="Equation" r:id="rId7" imgW="799753" imgH="203112" progId="Equation.3">
              <p:embed/>
            </p:oleObj>
          </a:graphicData>
        </a:graphic>
      </p:graphicFrame>
      <p:pic>
        <p:nvPicPr>
          <p:cNvPr id="18441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62704"/>
            <a:ext cx="8862948" cy="314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42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317452"/>
            <a:ext cx="9374586" cy="607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43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2708920"/>
            <a:ext cx="8086775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44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4260" y="3717032"/>
            <a:ext cx="7708140" cy="1080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5423454"/>
              </p:ext>
            </p:extLst>
          </p:nvPr>
        </p:nvGraphicFramePr>
        <p:xfrm>
          <a:off x="1043608" y="4941168"/>
          <a:ext cx="1990653" cy="588541"/>
        </p:xfrm>
        <a:graphic>
          <a:graphicData uri="http://schemas.openxmlformats.org/presentationml/2006/ole">
            <p:oleObj spid="_x0000_s18538" name="Equation" r:id="rId12" imgW="1460160" imgH="431640" progId="Equation.3">
              <p:embed/>
            </p:oleObj>
          </a:graphicData>
        </a:graphic>
      </p:graphicFrame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6590517"/>
              </p:ext>
            </p:extLst>
          </p:nvPr>
        </p:nvGraphicFramePr>
        <p:xfrm>
          <a:off x="3203848" y="5013176"/>
          <a:ext cx="1722876" cy="544066"/>
        </p:xfrm>
        <a:graphic>
          <a:graphicData uri="http://schemas.openxmlformats.org/presentationml/2006/ole">
            <p:oleObj spid="_x0000_s18539" name="Equation" r:id="rId13" imgW="1257300" imgH="419100" progId="Equation.3">
              <p:embed/>
            </p:oleObj>
          </a:graphicData>
        </a:graphic>
      </p:graphicFrame>
      <p:pic>
        <p:nvPicPr>
          <p:cNvPr id="18449" name="Picture 1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5773192"/>
            <a:ext cx="8890616" cy="608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43608" y="2924944"/>
            <a:ext cx="14401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1043608" y="3779748"/>
            <a:ext cx="14401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810935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1738</TotalTime>
  <Words>124</Words>
  <Application>Microsoft Office PowerPoint</Application>
  <PresentationFormat>On-screen Show (4:3)</PresentationFormat>
  <Paragraphs>33</Paragraphs>
  <Slides>11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Solstice</vt:lpstr>
      <vt:lpstr>Equation</vt:lpstr>
      <vt:lpstr>Module 1: Mean Value Theorems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veeresh malagi</cp:lastModifiedBy>
  <cp:revision>98</cp:revision>
  <dcterms:created xsi:type="dcterms:W3CDTF">2020-10-03T13:49:00Z</dcterms:created>
  <dcterms:modified xsi:type="dcterms:W3CDTF">2020-11-18T07:06:34Z</dcterms:modified>
</cp:coreProperties>
</file>