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7" r:id="rId2"/>
    <p:sldId id="259" r:id="rId3"/>
    <p:sldId id="276" r:id="rId4"/>
    <p:sldId id="262" r:id="rId5"/>
    <p:sldId id="263" r:id="rId6"/>
    <p:sldId id="264" r:id="rId7"/>
    <p:sldId id="266" r:id="rId8"/>
    <p:sldId id="275" r:id="rId9"/>
    <p:sldId id="267" r:id="rId10"/>
    <p:sldId id="268" r:id="rId11"/>
    <p:sldId id="272" r:id="rId12"/>
    <p:sldId id="273"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354"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18" Type="http://schemas.openxmlformats.org/officeDocument/2006/relationships/image" Target="../media/image88.wmf"/><Relationship Id="rId3" Type="http://schemas.openxmlformats.org/officeDocument/2006/relationships/image" Target="../media/image73.wmf"/><Relationship Id="rId21" Type="http://schemas.openxmlformats.org/officeDocument/2006/relationships/image" Target="../media/image91.wmf"/><Relationship Id="rId7" Type="http://schemas.openxmlformats.org/officeDocument/2006/relationships/image" Target="../media/image77.wmf"/><Relationship Id="rId12" Type="http://schemas.openxmlformats.org/officeDocument/2006/relationships/image" Target="../media/image82.wmf"/><Relationship Id="rId17" Type="http://schemas.openxmlformats.org/officeDocument/2006/relationships/image" Target="../media/image87.wmf"/><Relationship Id="rId2" Type="http://schemas.openxmlformats.org/officeDocument/2006/relationships/image" Target="../media/image72.wmf"/><Relationship Id="rId16" Type="http://schemas.openxmlformats.org/officeDocument/2006/relationships/image" Target="../media/image86.wmf"/><Relationship Id="rId20" Type="http://schemas.openxmlformats.org/officeDocument/2006/relationships/image" Target="../media/image90.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5" Type="http://schemas.openxmlformats.org/officeDocument/2006/relationships/image" Target="../media/image85.wmf"/><Relationship Id="rId10" Type="http://schemas.openxmlformats.org/officeDocument/2006/relationships/image" Target="../media/image80.wmf"/><Relationship Id="rId19" Type="http://schemas.openxmlformats.org/officeDocument/2006/relationships/image" Target="../media/image89.wmf"/><Relationship Id="rId4" Type="http://schemas.openxmlformats.org/officeDocument/2006/relationships/image" Target="../media/image74.wmf"/><Relationship Id="rId9" Type="http://schemas.openxmlformats.org/officeDocument/2006/relationships/image" Target="../media/image79.wmf"/><Relationship Id="rId14" Type="http://schemas.openxmlformats.org/officeDocument/2006/relationships/image" Target="../media/image84.wmf"/><Relationship Id="rId22" Type="http://schemas.openxmlformats.org/officeDocument/2006/relationships/image" Target="../media/image9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image" Target="../media/image105.wmf"/><Relationship Id="rId18" Type="http://schemas.openxmlformats.org/officeDocument/2006/relationships/image" Target="../media/image110.wmf"/><Relationship Id="rId3" Type="http://schemas.openxmlformats.org/officeDocument/2006/relationships/image" Target="../media/image95.wmf"/><Relationship Id="rId7" Type="http://schemas.openxmlformats.org/officeDocument/2006/relationships/image" Target="../media/image99.wmf"/><Relationship Id="rId12" Type="http://schemas.openxmlformats.org/officeDocument/2006/relationships/image" Target="../media/image104.wmf"/><Relationship Id="rId17" Type="http://schemas.openxmlformats.org/officeDocument/2006/relationships/image" Target="../media/image109.wmf"/><Relationship Id="rId2" Type="http://schemas.openxmlformats.org/officeDocument/2006/relationships/image" Target="../media/image94.wmf"/><Relationship Id="rId16" Type="http://schemas.openxmlformats.org/officeDocument/2006/relationships/image" Target="../media/image108.wmf"/><Relationship Id="rId1" Type="http://schemas.openxmlformats.org/officeDocument/2006/relationships/image" Target="../media/image93.wmf"/><Relationship Id="rId6" Type="http://schemas.openxmlformats.org/officeDocument/2006/relationships/image" Target="../media/image98.wmf"/><Relationship Id="rId11" Type="http://schemas.openxmlformats.org/officeDocument/2006/relationships/image" Target="../media/image103.wmf"/><Relationship Id="rId5" Type="http://schemas.openxmlformats.org/officeDocument/2006/relationships/image" Target="../media/image97.wmf"/><Relationship Id="rId15" Type="http://schemas.openxmlformats.org/officeDocument/2006/relationships/image" Target="../media/image107.wmf"/><Relationship Id="rId10" Type="http://schemas.openxmlformats.org/officeDocument/2006/relationships/image" Target="../media/image102.wmf"/><Relationship Id="rId4" Type="http://schemas.openxmlformats.org/officeDocument/2006/relationships/image" Target="../media/image96.wmf"/><Relationship Id="rId9" Type="http://schemas.openxmlformats.org/officeDocument/2006/relationships/image" Target="../media/image101.wmf"/><Relationship Id="rId14" Type="http://schemas.openxmlformats.org/officeDocument/2006/relationships/image" Target="../media/image10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51.wmf"/><Relationship Id="rId3" Type="http://schemas.openxmlformats.org/officeDocument/2006/relationships/image" Target="../media/image41.wmf"/><Relationship Id="rId7" Type="http://schemas.openxmlformats.org/officeDocument/2006/relationships/image" Target="../media/image45.wmf"/><Relationship Id="rId12" Type="http://schemas.openxmlformats.org/officeDocument/2006/relationships/image" Target="../media/image50.wmf"/><Relationship Id="rId17" Type="http://schemas.openxmlformats.org/officeDocument/2006/relationships/image" Target="../media/image55.wmf"/><Relationship Id="rId2" Type="http://schemas.openxmlformats.org/officeDocument/2006/relationships/image" Target="../media/image40.wmf"/><Relationship Id="rId16" Type="http://schemas.openxmlformats.org/officeDocument/2006/relationships/image" Target="../media/image54.wmf"/><Relationship Id="rId1" Type="http://schemas.openxmlformats.org/officeDocument/2006/relationships/image" Target="../media/image39.w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5" Type="http://schemas.openxmlformats.org/officeDocument/2006/relationships/image" Target="../media/image53.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 Id="rId14"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67.wmf"/><Relationship Id="rId3" Type="http://schemas.openxmlformats.org/officeDocument/2006/relationships/image" Target="../media/image58.wmf"/><Relationship Id="rId7" Type="http://schemas.openxmlformats.org/officeDocument/2006/relationships/image" Target="../media/image61.wmf"/><Relationship Id="rId12" Type="http://schemas.openxmlformats.org/officeDocument/2006/relationships/image" Target="../media/image66.wmf"/><Relationship Id="rId2" Type="http://schemas.openxmlformats.org/officeDocument/2006/relationships/image" Target="../media/image57.wmf"/><Relationship Id="rId16" Type="http://schemas.openxmlformats.org/officeDocument/2006/relationships/image" Target="../media/image70.wmf"/><Relationship Id="rId1" Type="http://schemas.openxmlformats.org/officeDocument/2006/relationships/image" Target="../media/image56.wmf"/><Relationship Id="rId6" Type="http://schemas.openxmlformats.org/officeDocument/2006/relationships/image" Target="../media/image45.wmf"/><Relationship Id="rId11" Type="http://schemas.openxmlformats.org/officeDocument/2006/relationships/image" Target="../media/image65.wmf"/><Relationship Id="rId5" Type="http://schemas.openxmlformats.org/officeDocument/2006/relationships/image" Target="../media/image60.wmf"/><Relationship Id="rId15" Type="http://schemas.openxmlformats.org/officeDocument/2006/relationships/image" Target="../media/image69.wmf"/><Relationship Id="rId10" Type="http://schemas.openxmlformats.org/officeDocument/2006/relationships/image" Target="../media/image64.wmf"/><Relationship Id="rId4" Type="http://schemas.openxmlformats.org/officeDocument/2006/relationships/image" Target="../media/image59.wmf"/><Relationship Id="rId9" Type="http://schemas.openxmlformats.org/officeDocument/2006/relationships/image" Target="../media/image63.wmf"/><Relationship Id="rId14" Type="http://schemas.openxmlformats.org/officeDocument/2006/relationships/image" Target="../media/image6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4593FD-7B7A-4513-9EBB-DF9C46A040F6}" type="datetimeFigureOut">
              <a:rPr lang="en-IN" smtClean="0"/>
              <a:pPr/>
              <a:t>17-11-2020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08BBAD-5056-43A5-8CC7-BECD2217FC31}" type="slidenum">
              <a:rPr lang="en-IN" smtClean="0"/>
              <a:pPr/>
              <a:t>‹#›</a:t>
            </a:fld>
            <a:endParaRPr lang="en-IN"/>
          </a:p>
        </p:txBody>
      </p:sp>
    </p:spTree>
    <p:extLst>
      <p:ext uri="{BB962C8B-B14F-4D97-AF65-F5344CB8AC3E}">
        <p14:creationId xmlns:p14="http://schemas.microsoft.com/office/powerpoint/2010/main" xmlns="" val="686033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C2ECDC7-031D-4A28-87D0-6933FFA3BD53}" type="slidenum">
              <a:rPr lang="en-IN" smtClean="0"/>
              <a:pPr/>
              <a:t>1</a:t>
            </a:fld>
            <a:endParaRPr lang="en-IN"/>
          </a:p>
        </p:txBody>
      </p:sp>
    </p:spTree>
    <p:extLst>
      <p:ext uri="{BB962C8B-B14F-4D97-AF65-F5344CB8AC3E}">
        <p14:creationId xmlns:p14="http://schemas.microsoft.com/office/powerpoint/2010/main" xmlns="" val="417822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9A8C54-265B-4C7A-B89C-60E986CCEF3C}" type="datetimeFigureOut">
              <a:rPr lang="en-IN" smtClean="0"/>
              <a:pPr/>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88D5B-5DA8-4F48-9BEE-354E7667F995}" type="slidenum">
              <a:rPr lang="en-IN" smtClean="0"/>
              <a:pPr/>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A8C54-265B-4C7A-B89C-60E986CCEF3C}" type="datetimeFigureOut">
              <a:rPr lang="en-IN" smtClean="0"/>
              <a:pPr/>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88D5B-5DA8-4F48-9BEE-354E7667F995}"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9A8C54-265B-4C7A-B89C-60E986CCEF3C}" type="datetimeFigureOut">
              <a:rPr lang="en-IN" smtClean="0"/>
              <a:pPr/>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88D5B-5DA8-4F48-9BEE-354E7667F995}"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9A8C54-265B-4C7A-B89C-60E986CCEF3C}" type="datetimeFigureOut">
              <a:rPr lang="en-IN" smtClean="0"/>
              <a:pPr/>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88D5B-5DA8-4F48-9BEE-354E7667F995}"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9A8C54-265B-4C7A-B89C-60E986CCEF3C}" type="datetimeFigureOut">
              <a:rPr lang="en-IN" smtClean="0"/>
              <a:pPr/>
              <a:t>17-11-2020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88D5B-5DA8-4F48-9BEE-354E7667F995}"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C9A8C54-265B-4C7A-B89C-60E986CCEF3C}" type="datetimeFigureOut">
              <a:rPr lang="en-IN" smtClean="0"/>
              <a:pPr/>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D88D5B-5DA8-4F48-9BEE-354E7667F995}"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9A8C54-265B-4C7A-B89C-60E986CCEF3C}" type="datetimeFigureOut">
              <a:rPr lang="en-IN" smtClean="0"/>
              <a:pPr/>
              <a:t>17-11-2020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D88D5B-5DA8-4F48-9BEE-354E7667F995}" type="slidenum">
              <a:rPr lang="en-IN" smtClean="0"/>
              <a:pPr/>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9A8C54-265B-4C7A-B89C-60E986CCEF3C}" type="datetimeFigureOut">
              <a:rPr lang="en-IN" smtClean="0"/>
              <a:pPr/>
              <a:t>17-11-2020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D88D5B-5DA8-4F48-9BEE-354E7667F995}"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A8C54-265B-4C7A-B89C-60E986CCEF3C}" type="datetimeFigureOut">
              <a:rPr lang="en-IN" smtClean="0"/>
              <a:pPr/>
              <a:t>17-11-2020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D88D5B-5DA8-4F48-9BEE-354E7667F995}"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A8C54-265B-4C7A-B89C-60E986CCEF3C}" type="datetimeFigureOut">
              <a:rPr lang="en-IN" smtClean="0"/>
              <a:pPr/>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D88D5B-5DA8-4F48-9BEE-354E7667F995}"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A8C54-265B-4C7A-B89C-60E986CCEF3C}" type="datetimeFigureOut">
              <a:rPr lang="en-IN" smtClean="0"/>
              <a:pPr/>
              <a:t>17-11-2020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D88D5B-5DA8-4F48-9BEE-354E7667F995}" type="slidenum">
              <a:rPr lang="en-IN" smtClean="0"/>
              <a:pPr/>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C9A8C54-265B-4C7A-B89C-60E986CCEF3C}" type="datetimeFigureOut">
              <a:rPr lang="en-IN" smtClean="0"/>
              <a:pPr/>
              <a:t>17-11-2020</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FD88D5B-5DA8-4F48-9BEE-354E7667F99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oleObject" Target="../embeddings/oleObject63.bin"/><Relationship Id="rId18" Type="http://schemas.openxmlformats.org/officeDocument/2006/relationships/oleObject" Target="../embeddings/oleObject68.bin"/><Relationship Id="rId3" Type="http://schemas.openxmlformats.org/officeDocument/2006/relationships/image" Target="../media/image1.png"/><Relationship Id="rId7" Type="http://schemas.openxmlformats.org/officeDocument/2006/relationships/oleObject" Target="../embeddings/oleObject57.bin"/><Relationship Id="rId12" Type="http://schemas.openxmlformats.org/officeDocument/2006/relationships/oleObject" Target="../embeddings/oleObject62.bin"/><Relationship Id="rId17" Type="http://schemas.openxmlformats.org/officeDocument/2006/relationships/oleObject" Target="../embeddings/oleObject67.bin"/><Relationship Id="rId2" Type="http://schemas.openxmlformats.org/officeDocument/2006/relationships/slideLayout" Target="../slideLayouts/slideLayout6.xml"/><Relationship Id="rId16" Type="http://schemas.openxmlformats.org/officeDocument/2006/relationships/oleObject" Target="../embeddings/oleObject66.bin"/><Relationship Id="rId1" Type="http://schemas.openxmlformats.org/officeDocument/2006/relationships/vmlDrawing" Target="../drawings/vmlDrawing9.vml"/><Relationship Id="rId6" Type="http://schemas.openxmlformats.org/officeDocument/2006/relationships/oleObject" Target="../embeddings/oleObject56.bin"/><Relationship Id="rId11" Type="http://schemas.openxmlformats.org/officeDocument/2006/relationships/oleObject" Target="../embeddings/oleObject61.bin"/><Relationship Id="rId5" Type="http://schemas.openxmlformats.org/officeDocument/2006/relationships/oleObject" Target="../embeddings/oleObject55.bin"/><Relationship Id="rId15" Type="http://schemas.openxmlformats.org/officeDocument/2006/relationships/oleObject" Target="../embeddings/oleObject65.bin"/><Relationship Id="rId10" Type="http://schemas.openxmlformats.org/officeDocument/2006/relationships/oleObject" Target="../embeddings/oleObject60.bin"/><Relationship Id="rId19" Type="http://schemas.openxmlformats.org/officeDocument/2006/relationships/oleObject" Target="../embeddings/oleObject69.bin"/><Relationship Id="rId4" Type="http://schemas.openxmlformats.org/officeDocument/2006/relationships/oleObject" Target="../embeddings/oleObject54.bin"/><Relationship Id="rId9" Type="http://schemas.openxmlformats.org/officeDocument/2006/relationships/oleObject" Target="../embeddings/oleObject59.bin"/><Relationship Id="rId14" Type="http://schemas.openxmlformats.org/officeDocument/2006/relationships/oleObject" Target="../embeddings/oleObject6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oleObject" Target="../embeddings/oleObject79.bin"/><Relationship Id="rId18" Type="http://schemas.openxmlformats.org/officeDocument/2006/relationships/oleObject" Target="../embeddings/oleObject84.bin"/><Relationship Id="rId3" Type="http://schemas.openxmlformats.org/officeDocument/2006/relationships/image" Target="../media/image1.png"/><Relationship Id="rId21" Type="http://schemas.openxmlformats.org/officeDocument/2006/relationships/oleObject" Target="../embeddings/oleObject87.bin"/><Relationship Id="rId7" Type="http://schemas.openxmlformats.org/officeDocument/2006/relationships/oleObject" Target="../embeddings/oleObject73.bin"/><Relationship Id="rId12" Type="http://schemas.openxmlformats.org/officeDocument/2006/relationships/oleObject" Target="../embeddings/oleObject78.bin"/><Relationship Id="rId17" Type="http://schemas.openxmlformats.org/officeDocument/2006/relationships/oleObject" Target="../embeddings/oleObject83.bin"/><Relationship Id="rId25" Type="http://schemas.openxmlformats.org/officeDocument/2006/relationships/oleObject" Target="../embeddings/oleObject91.bin"/><Relationship Id="rId2" Type="http://schemas.openxmlformats.org/officeDocument/2006/relationships/slideLayout" Target="../slideLayouts/slideLayout6.xml"/><Relationship Id="rId16" Type="http://schemas.openxmlformats.org/officeDocument/2006/relationships/oleObject" Target="../embeddings/oleObject82.bin"/><Relationship Id="rId20" Type="http://schemas.openxmlformats.org/officeDocument/2006/relationships/oleObject" Target="../embeddings/oleObject86.bin"/><Relationship Id="rId1" Type="http://schemas.openxmlformats.org/officeDocument/2006/relationships/vmlDrawing" Target="../drawings/vmlDrawing10.vml"/><Relationship Id="rId6" Type="http://schemas.openxmlformats.org/officeDocument/2006/relationships/oleObject" Target="../embeddings/oleObject72.bin"/><Relationship Id="rId11" Type="http://schemas.openxmlformats.org/officeDocument/2006/relationships/oleObject" Target="../embeddings/oleObject77.bin"/><Relationship Id="rId24" Type="http://schemas.openxmlformats.org/officeDocument/2006/relationships/oleObject" Target="../embeddings/oleObject90.bin"/><Relationship Id="rId5" Type="http://schemas.openxmlformats.org/officeDocument/2006/relationships/oleObject" Target="../embeddings/oleObject71.bin"/><Relationship Id="rId15" Type="http://schemas.openxmlformats.org/officeDocument/2006/relationships/oleObject" Target="../embeddings/oleObject81.bin"/><Relationship Id="rId23" Type="http://schemas.openxmlformats.org/officeDocument/2006/relationships/oleObject" Target="../embeddings/oleObject89.bin"/><Relationship Id="rId10" Type="http://schemas.openxmlformats.org/officeDocument/2006/relationships/oleObject" Target="../embeddings/oleObject76.bin"/><Relationship Id="rId19" Type="http://schemas.openxmlformats.org/officeDocument/2006/relationships/oleObject" Target="../embeddings/oleObject85.bin"/><Relationship Id="rId4" Type="http://schemas.openxmlformats.org/officeDocument/2006/relationships/oleObject" Target="../embeddings/oleObject70.bin"/><Relationship Id="rId9" Type="http://schemas.openxmlformats.org/officeDocument/2006/relationships/oleObject" Target="../embeddings/oleObject75.bin"/><Relationship Id="rId14" Type="http://schemas.openxmlformats.org/officeDocument/2006/relationships/oleObject" Target="../embeddings/oleObject80.bin"/><Relationship Id="rId22" Type="http://schemas.openxmlformats.org/officeDocument/2006/relationships/oleObject" Target="../embeddings/oleObject8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oleObject" Target="../embeddings/oleObject101.bin"/><Relationship Id="rId18" Type="http://schemas.openxmlformats.org/officeDocument/2006/relationships/oleObject" Target="../embeddings/oleObject106.bin"/><Relationship Id="rId3" Type="http://schemas.openxmlformats.org/officeDocument/2006/relationships/image" Target="../media/image1.png"/><Relationship Id="rId21" Type="http://schemas.openxmlformats.org/officeDocument/2006/relationships/oleObject" Target="../embeddings/oleObject109.bin"/><Relationship Id="rId7" Type="http://schemas.openxmlformats.org/officeDocument/2006/relationships/oleObject" Target="../embeddings/oleObject95.bin"/><Relationship Id="rId12" Type="http://schemas.openxmlformats.org/officeDocument/2006/relationships/oleObject" Target="../embeddings/oleObject100.bin"/><Relationship Id="rId17" Type="http://schemas.openxmlformats.org/officeDocument/2006/relationships/oleObject" Target="../embeddings/oleObject105.bin"/><Relationship Id="rId2" Type="http://schemas.openxmlformats.org/officeDocument/2006/relationships/slideLayout" Target="../slideLayouts/slideLayout6.xml"/><Relationship Id="rId16" Type="http://schemas.openxmlformats.org/officeDocument/2006/relationships/oleObject" Target="../embeddings/oleObject104.bin"/><Relationship Id="rId20" Type="http://schemas.openxmlformats.org/officeDocument/2006/relationships/oleObject" Target="../embeddings/oleObject108.bin"/><Relationship Id="rId1" Type="http://schemas.openxmlformats.org/officeDocument/2006/relationships/vmlDrawing" Target="../drawings/vmlDrawing11.vml"/><Relationship Id="rId6" Type="http://schemas.openxmlformats.org/officeDocument/2006/relationships/oleObject" Target="../embeddings/oleObject94.bin"/><Relationship Id="rId11" Type="http://schemas.openxmlformats.org/officeDocument/2006/relationships/oleObject" Target="../embeddings/oleObject99.bin"/><Relationship Id="rId5" Type="http://schemas.openxmlformats.org/officeDocument/2006/relationships/oleObject" Target="../embeddings/oleObject93.bin"/><Relationship Id="rId15" Type="http://schemas.openxmlformats.org/officeDocument/2006/relationships/oleObject" Target="../embeddings/oleObject103.bin"/><Relationship Id="rId10" Type="http://schemas.openxmlformats.org/officeDocument/2006/relationships/oleObject" Target="../embeddings/oleObject98.bin"/><Relationship Id="rId19" Type="http://schemas.openxmlformats.org/officeDocument/2006/relationships/oleObject" Target="../embeddings/oleObject107.bin"/><Relationship Id="rId4" Type="http://schemas.openxmlformats.org/officeDocument/2006/relationships/oleObject" Target="../embeddings/oleObject92.bin"/><Relationship Id="rId9" Type="http://schemas.openxmlformats.org/officeDocument/2006/relationships/oleObject" Target="../embeddings/oleObject97.bin"/><Relationship Id="rId14" Type="http://schemas.openxmlformats.org/officeDocument/2006/relationships/oleObject" Target="../embeddings/oleObject10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10.bin"/><Relationship Id="rId13" Type="http://schemas.openxmlformats.org/officeDocument/2006/relationships/oleObject" Target="../embeddings/oleObject4.bin"/><Relationship Id="rId18" Type="http://schemas.openxmlformats.org/officeDocument/2006/relationships/image" Target="../media/image710.wmf"/><Relationship Id="rId3" Type="http://schemas.openxmlformats.org/officeDocument/2006/relationships/image" Target="../media/image1.png"/><Relationship Id="rId7" Type="http://schemas.openxmlformats.org/officeDocument/2006/relationships/oleObject" Target="../embeddings/oleObject2.bin"/><Relationship Id="rId12" Type="http://schemas.openxmlformats.org/officeDocument/2006/relationships/image" Target="../media/image510.wmf"/><Relationship Id="rId17" Type="http://schemas.openxmlformats.org/officeDocument/2006/relationships/oleObject" Target="../embeddings/oleObject610.bin"/><Relationship Id="rId2" Type="http://schemas.openxmlformats.org/officeDocument/2006/relationships/slideLayout" Target="../slideLayouts/slideLayout6.xml"/><Relationship Id="rId16" Type="http://schemas.openxmlformats.org/officeDocument/2006/relationships/oleObject" Target="../embeddings/oleObject5.bin"/><Relationship Id="rId20" Type="http://schemas.openxmlformats.org/officeDocument/2006/relationships/image" Target="../media/image9.png"/><Relationship Id="rId1" Type="http://schemas.openxmlformats.org/officeDocument/2006/relationships/vmlDrawing" Target="../drawings/vmlDrawing2.vml"/><Relationship Id="rId6" Type="http://schemas.openxmlformats.org/officeDocument/2006/relationships/image" Target="../media/image310.wmf"/><Relationship Id="rId11" Type="http://schemas.openxmlformats.org/officeDocument/2006/relationships/oleObject" Target="../embeddings/oleObject410.bin"/><Relationship Id="rId5" Type="http://schemas.openxmlformats.org/officeDocument/2006/relationships/oleObject" Target="../embeddings/oleObject210.bin"/><Relationship Id="rId15" Type="http://schemas.openxmlformats.org/officeDocument/2006/relationships/image" Target="../media/image610.wmf"/><Relationship Id="rId10" Type="http://schemas.openxmlformats.org/officeDocument/2006/relationships/oleObject" Target="../embeddings/oleObject3.bin"/><Relationship Id="rId19" Type="http://schemas.openxmlformats.org/officeDocument/2006/relationships/oleObject" Target="../embeddings/oleObject6.bin"/><Relationship Id="rId4" Type="http://schemas.openxmlformats.org/officeDocument/2006/relationships/image" Target="../media/image8.png"/><Relationship Id="rId9" Type="http://schemas.openxmlformats.org/officeDocument/2006/relationships/image" Target="../media/image410.wmf"/><Relationship Id="rId14" Type="http://schemas.openxmlformats.org/officeDocument/2006/relationships/oleObject" Target="../embeddings/oleObject510.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6.bin"/><Relationship Id="rId3" Type="http://schemas.openxmlformats.org/officeDocument/2006/relationships/image" Target="../media/image1.png"/><Relationship Id="rId7" Type="http://schemas.openxmlformats.org/officeDocument/2006/relationships/oleObject" Target="../embeddings/oleObject10.bin"/><Relationship Id="rId12"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oleObject" Target="../embeddings/oleObject14.bin"/><Relationship Id="rId5" Type="http://schemas.openxmlformats.org/officeDocument/2006/relationships/oleObject" Target="../embeddings/oleObject8.bin"/><Relationship Id="rId10" Type="http://schemas.openxmlformats.org/officeDocument/2006/relationships/oleObject" Target="../embeddings/oleObject13.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1.png"/><Relationship Id="rId7"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9.bin"/><Relationship Id="rId5" Type="http://schemas.openxmlformats.org/officeDocument/2006/relationships/oleObject" Target="../embeddings/oleObject18.bin"/><Relationship Id="rId10"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1.png"/><Relationship Id="rId7"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6.bin"/><Relationship Id="rId5" Type="http://schemas.openxmlformats.org/officeDocument/2006/relationships/oleObject" Target="../embeddings/oleObject25.bin"/><Relationship Id="rId10" Type="http://schemas.openxmlformats.org/officeDocument/2006/relationships/oleObject" Target="../embeddings/oleObject30.bin"/><Relationship Id="rId4" Type="http://schemas.openxmlformats.org/officeDocument/2006/relationships/oleObject" Target="../embeddings/oleObject24.bin"/><Relationship Id="rId9"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1.png"/><Relationship Id="rId7"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6.bin"/><Relationship Id="rId18" Type="http://schemas.openxmlformats.org/officeDocument/2006/relationships/oleObject" Target="../embeddings/oleObject51.bin"/><Relationship Id="rId3" Type="http://schemas.openxmlformats.org/officeDocument/2006/relationships/image" Target="../media/image1.png"/><Relationship Id="rId7" Type="http://schemas.openxmlformats.org/officeDocument/2006/relationships/oleObject" Target="../embeddings/oleObject40.bin"/><Relationship Id="rId12" Type="http://schemas.openxmlformats.org/officeDocument/2006/relationships/oleObject" Target="../embeddings/oleObject45.bin"/><Relationship Id="rId17" Type="http://schemas.openxmlformats.org/officeDocument/2006/relationships/oleObject" Target="../embeddings/oleObject50.bin"/><Relationship Id="rId2" Type="http://schemas.openxmlformats.org/officeDocument/2006/relationships/slideLayout" Target="../slideLayouts/slideLayout6.xml"/><Relationship Id="rId16" Type="http://schemas.openxmlformats.org/officeDocument/2006/relationships/oleObject" Target="../embeddings/oleObject49.bin"/><Relationship Id="rId20" Type="http://schemas.openxmlformats.org/officeDocument/2006/relationships/oleObject" Target="../embeddings/oleObject53.bin"/><Relationship Id="rId1" Type="http://schemas.openxmlformats.org/officeDocument/2006/relationships/vmlDrawing" Target="../drawings/vmlDrawing8.vml"/><Relationship Id="rId6" Type="http://schemas.openxmlformats.org/officeDocument/2006/relationships/oleObject" Target="../embeddings/oleObject39.bin"/><Relationship Id="rId11" Type="http://schemas.openxmlformats.org/officeDocument/2006/relationships/oleObject" Target="../embeddings/oleObject44.bin"/><Relationship Id="rId5" Type="http://schemas.openxmlformats.org/officeDocument/2006/relationships/oleObject" Target="../embeddings/oleObject38.bin"/><Relationship Id="rId15" Type="http://schemas.openxmlformats.org/officeDocument/2006/relationships/oleObject" Target="../embeddings/oleObject48.bin"/><Relationship Id="rId10" Type="http://schemas.openxmlformats.org/officeDocument/2006/relationships/oleObject" Target="../embeddings/oleObject43.bin"/><Relationship Id="rId19" Type="http://schemas.openxmlformats.org/officeDocument/2006/relationships/oleObject" Target="../embeddings/oleObject52.bin"/><Relationship Id="rId4" Type="http://schemas.openxmlformats.org/officeDocument/2006/relationships/oleObject" Target="../embeddings/oleObject37.bin"/><Relationship Id="rId9" Type="http://schemas.openxmlformats.org/officeDocument/2006/relationships/oleObject" Target="../embeddings/oleObject42.bin"/><Relationship Id="rId14" Type="http://schemas.openxmlformats.org/officeDocument/2006/relationships/oleObject" Target="../embeddings/oleObject4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PavanKumar\Downloads\SET-JU-Logo-for-NBA-and-ISO-Process.png"/>
          <p:cNvPicPr>
            <a:picLocks noChangeAspect="1" noChangeArrowheads="1"/>
          </p:cNvPicPr>
          <p:nvPr/>
        </p:nvPicPr>
        <p:blipFill>
          <a:blip r:embed="rId3"/>
          <a:srcRect/>
          <a:stretch>
            <a:fillRect/>
          </a:stretch>
        </p:blipFill>
        <p:spPr bwMode="auto">
          <a:xfrm>
            <a:off x="2483768" y="188640"/>
            <a:ext cx="5093873" cy="835060"/>
          </a:xfrm>
          <a:prstGeom prst="rect">
            <a:avLst/>
          </a:prstGeom>
          <a:noFill/>
          <a:ln w="9525">
            <a:noFill/>
            <a:miter lim="800000"/>
            <a:headEnd/>
            <a:tailEnd/>
          </a:ln>
        </p:spPr>
      </p:pic>
      <p:sp>
        <p:nvSpPr>
          <p:cNvPr id="6" name="TextBox 28"/>
          <p:cNvSpPr txBox="1"/>
          <p:nvPr/>
        </p:nvSpPr>
        <p:spPr>
          <a:xfrm>
            <a:off x="466206" y="1095708"/>
            <a:ext cx="8210250" cy="6771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sz="2400" dirty="0" smtClean="0">
                <a:solidFill>
                  <a:srgbClr val="7030A0"/>
                </a:solidFill>
                <a:latin typeface="Times New Roman" pitchFamily="18" charset="0"/>
                <a:ea typeface="ＭＳ Ｐゴシック" panose="020B0600070205080204" pitchFamily="34" charset="-128"/>
                <a:cs typeface="Times New Roman" pitchFamily="18" charset="0"/>
              </a:rPr>
              <a:t>Department of Mathematics</a:t>
            </a:r>
            <a:r>
              <a:rPr lang="en-US" altLang="en-US" sz="2400" dirty="0">
                <a:solidFill>
                  <a:srgbClr val="7030A0"/>
                </a:solidFill>
                <a:latin typeface="Times New Roman" pitchFamily="18" charset="0"/>
                <a:ea typeface="ＭＳ Ｐゴシック" panose="020B0600070205080204" pitchFamily="34" charset="-128"/>
                <a:cs typeface="Times New Roman" pitchFamily="18" charset="0"/>
              </a:rPr>
              <a:t/>
            </a:r>
            <a:br>
              <a:rPr lang="en-US" altLang="en-US" sz="2400" dirty="0">
                <a:solidFill>
                  <a:srgbClr val="7030A0"/>
                </a:solidFill>
                <a:latin typeface="Times New Roman" pitchFamily="18" charset="0"/>
                <a:ea typeface="ＭＳ Ｐゴシック" panose="020B0600070205080204" pitchFamily="34" charset="-128"/>
                <a:cs typeface="Times New Roman" pitchFamily="18" charset="0"/>
              </a:rPr>
            </a:br>
            <a:r>
              <a:rPr lang="en-US" altLang="en-US" sz="1400" dirty="0">
                <a:solidFill>
                  <a:srgbClr val="7030A0"/>
                </a:solidFill>
                <a:latin typeface="Times New Roman" pitchFamily="18" charset="0"/>
                <a:ea typeface="ＭＳ Ｐゴシック" panose="020B0600070205080204" pitchFamily="34" charset="-128"/>
                <a:cs typeface="Times New Roman" pitchFamily="18" charset="0"/>
              </a:rPr>
              <a:t>Jain Global campus, </a:t>
            </a:r>
            <a:r>
              <a:rPr lang="en-US" altLang="en-US" sz="1400" dirty="0" err="1">
                <a:solidFill>
                  <a:srgbClr val="7030A0"/>
                </a:solidFill>
                <a:latin typeface="Times New Roman" pitchFamily="18" charset="0"/>
                <a:ea typeface="ＭＳ Ｐゴシック" panose="020B0600070205080204" pitchFamily="34" charset="-128"/>
                <a:cs typeface="Times New Roman" pitchFamily="18" charset="0"/>
              </a:rPr>
              <a:t>Jakkasandra</a:t>
            </a:r>
            <a:r>
              <a:rPr lang="en-US" altLang="en-US" sz="1400" dirty="0">
                <a:solidFill>
                  <a:srgbClr val="7030A0"/>
                </a:solidFill>
                <a:latin typeface="Times New Roman" pitchFamily="18" charset="0"/>
                <a:ea typeface="ＭＳ Ｐゴシック" panose="020B0600070205080204" pitchFamily="34" charset="-128"/>
                <a:cs typeface="Times New Roman" pitchFamily="18" charset="0"/>
              </a:rPr>
              <a:t> Post, </a:t>
            </a:r>
            <a:r>
              <a:rPr lang="en-US" altLang="en-US" sz="1400" dirty="0" err="1">
                <a:solidFill>
                  <a:srgbClr val="7030A0"/>
                </a:solidFill>
                <a:latin typeface="Times New Roman" pitchFamily="18" charset="0"/>
                <a:ea typeface="ＭＳ Ｐゴシック" panose="020B0600070205080204" pitchFamily="34" charset="-128"/>
                <a:cs typeface="Times New Roman" pitchFamily="18" charset="0"/>
              </a:rPr>
              <a:t>Kanakapura</a:t>
            </a:r>
            <a:r>
              <a:rPr lang="en-US" altLang="en-US" sz="1400" dirty="0">
                <a:solidFill>
                  <a:srgbClr val="7030A0"/>
                </a:solidFill>
                <a:latin typeface="Times New Roman" pitchFamily="18" charset="0"/>
                <a:ea typeface="ＭＳ Ｐゴシック" panose="020B0600070205080204" pitchFamily="34" charset="-128"/>
                <a:cs typeface="Times New Roman" pitchFamily="18" charset="0"/>
              </a:rPr>
              <a:t> Taluk, </a:t>
            </a:r>
            <a:r>
              <a:rPr lang="en-US" altLang="en-US" sz="1400" dirty="0" err="1">
                <a:solidFill>
                  <a:srgbClr val="7030A0"/>
                </a:solidFill>
                <a:latin typeface="Times New Roman" pitchFamily="18" charset="0"/>
                <a:ea typeface="ＭＳ Ｐゴシック" panose="020B0600070205080204" pitchFamily="34" charset="-128"/>
                <a:cs typeface="Times New Roman" pitchFamily="18" charset="0"/>
              </a:rPr>
              <a:t>Ramanagara</a:t>
            </a:r>
            <a:r>
              <a:rPr lang="en-US" altLang="en-US" sz="1400" dirty="0">
                <a:solidFill>
                  <a:srgbClr val="7030A0"/>
                </a:solidFill>
                <a:latin typeface="Times New Roman" pitchFamily="18" charset="0"/>
                <a:ea typeface="ＭＳ Ｐゴシック" panose="020B0600070205080204" pitchFamily="34" charset="-128"/>
                <a:cs typeface="Times New Roman" pitchFamily="18" charset="0"/>
              </a:rPr>
              <a:t> District -562112</a:t>
            </a:r>
            <a:endParaRPr lang="en-US" sz="1200" noProof="1" smtClean="0">
              <a:solidFill>
                <a:srgbClr val="7030A0"/>
              </a:solidFill>
              <a:latin typeface="Times New Roman" pitchFamily="18" charset="0"/>
              <a:cs typeface="Times New Roman" pitchFamily="18" charset="0"/>
            </a:endParaRPr>
          </a:p>
        </p:txBody>
      </p:sp>
      <p:sp>
        <p:nvSpPr>
          <p:cNvPr id="7" name="Title 6"/>
          <p:cNvSpPr>
            <a:spLocks noGrp="1"/>
          </p:cNvSpPr>
          <p:nvPr>
            <p:ph type="title"/>
          </p:nvPr>
        </p:nvSpPr>
        <p:spPr>
          <a:xfrm>
            <a:off x="1835696" y="2348880"/>
            <a:ext cx="5184576" cy="1368152"/>
          </a:xfrm>
          <a:solidFill>
            <a:schemeClr val="accent3">
              <a:lumMod val="40000"/>
              <a:lumOff val="60000"/>
            </a:schemeClr>
          </a:solidFill>
        </p:spPr>
        <p:txBody>
          <a:bodyPr>
            <a:normAutofit fontScale="90000"/>
          </a:bodyPr>
          <a:lstStyle/>
          <a:p>
            <a:pPr algn="ctr"/>
            <a:r>
              <a:rPr lang="en-IN" dirty="0" smtClean="0">
                <a:latin typeface="Algerian" pitchFamily="82" charset="0"/>
              </a:rPr>
              <a:t>Module 2:</a:t>
            </a:r>
            <a:br>
              <a:rPr lang="en-IN" dirty="0" smtClean="0">
                <a:latin typeface="Algerian" pitchFamily="82" charset="0"/>
              </a:rPr>
            </a:br>
            <a:r>
              <a:rPr lang="en-IN" dirty="0" smtClean="0">
                <a:latin typeface="Algerian" pitchFamily="82" charset="0"/>
              </a:rPr>
              <a:t>Matrices</a:t>
            </a:r>
            <a:endParaRPr lang="en-IN" dirty="0">
              <a:latin typeface="Algerian" pitchFamily="82" charset="0"/>
            </a:endParaRPr>
          </a:p>
        </p:txBody>
      </p:sp>
      <p:sp>
        <p:nvSpPr>
          <p:cNvPr id="8" name="TextBox 28"/>
          <p:cNvSpPr txBox="1"/>
          <p:nvPr/>
        </p:nvSpPr>
        <p:spPr>
          <a:xfrm>
            <a:off x="538214" y="4119463"/>
            <a:ext cx="8210250" cy="11541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sz="2400" dirty="0" smtClean="0">
                <a:solidFill>
                  <a:srgbClr val="0070C0"/>
                </a:solidFill>
                <a:latin typeface="Times New Roman" pitchFamily="18" charset="0"/>
                <a:ea typeface="ＭＳ Ｐゴシック" panose="020B0600070205080204" pitchFamily="34" charset="-128"/>
                <a:cs typeface="Times New Roman" pitchFamily="18" charset="0"/>
              </a:rPr>
              <a:t>Prof. </a:t>
            </a:r>
            <a:r>
              <a:rPr lang="en-US" altLang="en-US" sz="2400" dirty="0" smtClean="0">
                <a:solidFill>
                  <a:srgbClr val="0070C0"/>
                </a:solidFill>
                <a:latin typeface="Times New Roman" pitchFamily="18" charset="0"/>
                <a:ea typeface="ＭＳ Ｐゴシック" panose="020B0600070205080204" pitchFamily="34" charset="-128"/>
                <a:cs typeface="Times New Roman" pitchFamily="18" charset="0"/>
              </a:rPr>
              <a:t>VEERESH MALAGI</a:t>
            </a:r>
            <a:endParaRPr lang="en-US" altLang="en-US" sz="2400" dirty="0" smtClean="0">
              <a:solidFill>
                <a:srgbClr val="0070C0"/>
              </a:solidFill>
              <a:latin typeface="Times New Roman" pitchFamily="18" charset="0"/>
              <a:ea typeface="ＭＳ Ｐゴシック" panose="020B0600070205080204" pitchFamily="34" charset="-128"/>
              <a:cs typeface="Times New Roman" pitchFamily="18" charset="0"/>
            </a:endParaRPr>
          </a:p>
          <a:p>
            <a:pPr algn="ctr"/>
            <a:r>
              <a:rPr lang="en-US" sz="1500" noProof="1">
                <a:solidFill>
                  <a:schemeClr val="tx1">
                    <a:lumMod val="85000"/>
                    <a:lumOff val="15000"/>
                  </a:schemeClr>
                </a:solidFill>
                <a:latin typeface="Times New Roman" pitchFamily="18" charset="0"/>
                <a:cs typeface="Times New Roman" pitchFamily="18" charset="0"/>
              </a:rPr>
              <a:t>Department of Mathematics</a:t>
            </a:r>
            <a:r>
              <a:rPr lang="en-US" sz="1500" noProof="1">
                <a:solidFill>
                  <a:schemeClr val="tx1">
                    <a:lumMod val="65000"/>
                    <a:lumOff val="35000"/>
                  </a:schemeClr>
                </a:solidFill>
                <a:latin typeface="Times New Roman" pitchFamily="18" charset="0"/>
                <a:cs typeface="Times New Roman" pitchFamily="18" charset="0"/>
              </a:rPr>
              <a:t>,</a:t>
            </a:r>
          </a:p>
          <a:p>
            <a:pPr algn="ctr"/>
            <a:r>
              <a:rPr lang="en-US" sz="1500" noProof="1">
                <a:solidFill>
                  <a:schemeClr val="tx1">
                    <a:lumMod val="65000"/>
                    <a:lumOff val="35000"/>
                  </a:schemeClr>
                </a:solidFill>
                <a:latin typeface="Times New Roman" pitchFamily="18" charset="0"/>
                <a:cs typeface="Times New Roman" pitchFamily="18" charset="0"/>
              </a:rPr>
              <a:t>FET, Jain(Deemed-to-be-University)</a:t>
            </a:r>
            <a:endParaRPr lang="en-US" sz="1500" noProof="1">
              <a:solidFill>
                <a:schemeClr val="tx1">
                  <a:lumMod val="85000"/>
                  <a:lumOff val="15000"/>
                </a:schemeClr>
              </a:solidFill>
              <a:latin typeface="Times New Roman" pitchFamily="18" charset="0"/>
              <a:cs typeface="Times New Roman" pitchFamily="18" charset="0"/>
            </a:endParaRPr>
          </a:p>
          <a:p>
            <a:pPr algn="ctr"/>
            <a:endParaRPr lang="en-US" sz="1500" noProof="1" smtClean="0">
              <a:solidFill>
                <a:schemeClr val="accent1">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214534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Users\PavanKumar\Downloads\SET-JU-Logo-for-NBA-and-ISO-Process.png"/>
          <p:cNvPicPr>
            <a:picLocks noChangeAspect="1" noChangeArrowheads="1"/>
          </p:cNvPicPr>
          <p:nvPr/>
        </p:nvPicPr>
        <p:blipFill>
          <a:blip r:embed="rId3"/>
          <a:srcRect/>
          <a:stretch>
            <a:fillRect/>
          </a:stretch>
        </p:blipFill>
        <p:spPr bwMode="auto">
          <a:xfrm>
            <a:off x="6588224" y="-27384"/>
            <a:ext cx="2568316" cy="611509"/>
          </a:xfrm>
          <a:prstGeom prst="rect">
            <a:avLst/>
          </a:prstGeom>
          <a:noFill/>
          <a:ln w="9525">
            <a:noFill/>
            <a:miter lim="800000"/>
            <a:headEnd/>
            <a:tailEnd/>
          </a:ln>
        </p:spPr>
      </p:pic>
      <p:sp>
        <p:nvSpPr>
          <p:cNvPr id="17" name="Rectangle 265"/>
          <p:cNvSpPr>
            <a:spLocks noChangeArrowheads="1"/>
          </p:cNvSpPr>
          <p:nvPr/>
        </p:nvSpPr>
        <p:spPr bwMode="auto">
          <a:xfrm>
            <a:off x="1828800" y="13430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267"/>
          <p:cNvSpPr>
            <a:spLocks noChangeArrowheads="1"/>
          </p:cNvSpPr>
          <p:nvPr/>
        </p:nvSpPr>
        <p:spPr bwMode="auto">
          <a:xfrm>
            <a:off x="40295" y="980728"/>
            <a:ext cx="98456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Solution: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9" name="Object 18"/>
          <p:cNvGraphicFramePr>
            <a:graphicFrameLocks noChangeAspect="1"/>
          </p:cNvGraphicFramePr>
          <p:nvPr>
            <p:extLst>
              <p:ext uri="{D42A27DB-BD31-4B8C-83A1-F6EECF244321}">
                <p14:modId xmlns:p14="http://schemas.microsoft.com/office/powerpoint/2010/main" xmlns="" val="2283824875"/>
              </p:ext>
            </p:extLst>
          </p:nvPr>
        </p:nvGraphicFramePr>
        <p:xfrm>
          <a:off x="7334250" y="3122613"/>
          <a:ext cx="114300" cy="1347787"/>
        </p:xfrm>
        <a:graphic>
          <a:graphicData uri="http://schemas.openxmlformats.org/presentationml/2006/ole">
            <p:oleObj spid="_x0000_s7993" name="Equation" r:id="rId4" imgW="114120" imgH="1346040" progId="Equation.3">
              <p:embed/>
            </p:oleObj>
          </a:graphicData>
        </a:graphic>
      </p:graphicFrame>
      <p:sp>
        <p:nvSpPr>
          <p:cNvPr id="20" name="Rectangle 268"/>
          <p:cNvSpPr>
            <a:spLocks noChangeArrowheads="1"/>
          </p:cNvSpPr>
          <p:nvPr/>
        </p:nvSpPr>
        <p:spPr bwMode="auto">
          <a:xfrm>
            <a:off x="0" y="49053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7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271"/>
          <p:cNvSpPr>
            <a:spLocks noChangeArrowheads="1"/>
          </p:cNvSpPr>
          <p:nvPr/>
        </p:nvSpPr>
        <p:spPr bwMode="auto">
          <a:xfrm>
            <a:off x="0" y="4286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p:cNvSpPr/>
          <p:nvPr/>
        </p:nvSpPr>
        <p:spPr>
          <a:xfrm>
            <a:off x="179512" y="-171400"/>
            <a:ext cx="8640960" cy="646331"/>
          </a:xfrm>
          <a:prstGeom prst="rect">
            <a:avLst/>
          </a:prstGeom>
        </p:spPr>
        <p:txBody>
          <a:bodyPr wrap="square">
            <a:spAutoFit/>
          </a:bodyPr>
          <a:lstStyle/>
          <a:p>
            <a:r>
              <a:rPr lang="en-US" b="1" dirty="0">
                <a:solidFill>
                  <a:srgbClr val="FF0000"/>
                </a:solidFill>
                <a:latin typeface="Times New Roman" pitchFamily="18" charset="0"/>
                <a:cs typeface="Times New Roman" pitchFamily="18" charset="0"/>
              </a:rPr>
              <a:t> </a:t>
            </a:r>
            <a:endParaRPr lang="en-IN" dirty="0">
              <a:solidFill>
                <a:srgbClr val="FF0000"/>
              </a:solidFill>
              <a:latin typeface="Times New Roman" pitchFamily="18" charset="0"/>
              <a:cs typeface="Times New Roman" pitchFamily="18" charset="0"/>
            </a:endParaRPr>
          </a:p>
          <a:p>
            <a:pPr lvl="0"/>
            <a:r>
              <a:rPr lang="en-US" b="1" dirty="0" smtClean="0">
                <a:solidFill>
                  <a:srgbClr val="FF0000"/>
                </a:solidFill>
                <a:latin typeface="Times New Roman" pitchFamily="18" charset="0"/>
                <a:cs typeface="Times New Roman" pitchFamily="18" charset="0"/>
              </a:rPr>
              <a:t>2.    Solve </a:t>
            </a:r>
            <a:r>
              <a:rPr lang="en-US" b="1" dirty="0">
                <a:solidFill>
                  <a:srgbClr val="FF0000"/>
                </a:solidFill>
                <a:latin typeface="Times New Roman" pitchFamily="18" charset="0"/>
                <a:cs typeface="Times New Roman" pitchFamily="18" charset="0"/>
              </a:rPr>
              <a:t>the system of equations by Gauss – Seidel method </a:t>
            </a:r>
            <a:endParaRPr lang="en-IN" dirty="0">
              <a:solidFill>
                <a:srgbClr val="FF0000"/>
              </a:solidFill>
              <a:latin typeface="Times New Roman" pitchFamily="18" charset="0"/>
              <a:cs typeface="Times New Roman" pitchFamily="18" charset="0"/>
            </a:endParaRPr>
          </a:p>
        </p:txBody>
      </p:sp>
      <p:sp>
        <p:nvSpPr>
          <p:cNvPr id="4" name="Rectangle 40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xmlns="" val="1318996035"/>
              </p:ext>
            </p:extLst>
          </p:nvPr>
        </p:nvGraphicFramePr>
        <p:xfrm>
          <a:off x="1115616" y="620688"/>
          <a:ext cx="5027597" cy="288032"/>
        </p:xfrm>
        <a:graphic>
          <a:graphicData uri="http://schemas.openxmlformats.org/presentationml/2006/ole">
            <p:oleObj spid="_x0000_s7994" name="Equation" r:id="rId5" imgW="3657600" imgH="203040" progId="Equation.3">
              <p:embed/>
            </p:oleObj>
          </a:graphicData>
        </a:graphic>
      </p:graphicFrame>
      <p:sp>
        <p:nvSpPr>
          <p:cNvPr id="7" name="Rectangle 6"/>
          <p:cNvSpPr/>
          <p:nvPr/>
        </p:nvSpPr>
        <p:spPr>
          <a:xfrm>
            <a:off x="532576" y="1343025"/>
            <a:ext cx="7855848" cy="307777"/>
          </a:xfrm>
          <a:prstGeom prst="rect">
            <a:avLst/>
          </a:prstGeom>
        </p:spPr>
        <p:txBody>
          <a:bodyPr wrap="square">
            <a:spAutoFit/>
          </a:bodyPr>
          <a:lstStyle/>
          <a:p>
            <a:r>
              <a:rPr lang="en-US" sz="1400" dirty="0">
                <a:latin typeface="Times New Roman" pitchFamily="18" charset="0"/>
                <a:cs typeface="Times New Roman" pitchFamily="18" charset="0"/>
              </a:rPr>
              <a:t>The given systems of equations are diagonally dominant and the equations are put in the form</a:t>
            </a:r>
            <a:endParaRPr lang="en-IN" sz="1400" dirty="0">
              <a:latin typeface="Times New Roman" pitchFamily="18" charset="0"/>
              <a:cs typeface="Times New Roman" pitchFamily="18" charset="0"/>
            </a:endParaRPr>
          </a:p>
        </p:txBody>
      </p:sp>
      <p:grpSp>
        <p:nvGrpSpPr>
          <p:cNvPr id="57" name="Group 56"/>
          <p:cNvGrpSpPr/>
          <p:nvPr/>
        </p:nvGrpSpPr>
        <p:grpSpPr>
          <a:xfrm>
            <a:off x="1005713" y="1650802"/>
            <a:ext cx="4917125" cy="489236"/>
            <a:chOff x="1005713" y="1650802"/>
            <a:chExt cx="4917125" cy="489236"/>
          </a:xfrm>
        </p:grpSpPr>
        <p:graphicFrame>
          <p:nvGraphicFramePr>
            <p:cNvPr id="8" name="Object 7"/>
            <p:cNvGraphicFramePr>
              <a:graphicFrameLocks noChangeAspect="1"/>
            </p:cNvGraphicFramePr>
            <p:nvPr>
              <p:extLst>
                <p:ext uri="{D42A27DB-BD31-4B8C-83A1-F6EECF244321}">
                  <p14:modId xmlns:p14="http://schemas.microsoft.com/office/powerpoint/2010/main" xmlns="" val="2281490818"/>
                </p:ext>
              </p:extLst>
            </p:nvPr>
          </p:nvGraphicFramePr>
          <p:xfrm>
            <a:off x="1005713" y="1650802"/>
            <a:ext cx="1363586" cy="423538"/>
          </p:xfrm>
          <a:graphic>
            <a:graphicData uri="http://schemas.openxmlformats.org/presentationml/2006/ole">
              <p:oleObj spid="_x0000_s7995" name="Equation" r:id="rId6" imgW="1256755" imgH="393529" progId="Equation.3">
                <p:embed/>
              </p:oleObj>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xmlns="" val="3538717916"/>
                </p:ext>
              </p:extLst>
            </p:nvPr>
          </p:nvGraphicFramePr>
          <p:xfrm>
            <a:off x="2699792" y="1700808"/>
            <a:ext cx="1510523" cy="439230"/>
          </p:xfrm>
          <a:graphic>
            <a:graphicData uri="http://schemas.openxmlformats.org/presentationml/2006/ole">
              <p:oleObj spid="_x0000_s7996" name="Equation" r:id="rId7" imgW="1345616" imgH="393529" progId="Equation.3">
                <p:embed/>
              </p:oleObj>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xmlns="" val="1831549460"/>
                </p:ext>
              </p:extLst>
            </p:nvPr>
          </p:nvGraphicFramePr>
          <p:xfrm>
            <a:off x="4437014" y="1700808"/>
            <a:ext cx="1485824" cy="432048"/>
          </p:xfrm>
          <a:graphic>
            <a:graphicData uri="http://schemas.openxmlformats.org/presentationml/2006/ole">
              <p:oleObj spid="_x0000_s7997" name="Equation" r:id="rId8" imgW="1333500" imgH="393700" progId="Equation.3">
                <p:embed/>
              </p:oleObj>
            </a:graphicData>
          </a:graphic>
        </p:graphicFrame>
      </p:grpSp>
      <p:sp>
        <p:nvSpPr>
          <p:cNvPr id="12" name="Rectangle 40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8575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411"/>
          <p:cNvSpPr>
            <a:spLocks noChangeArrowheads="1"/>
          </p:cNvSpPr>
          <p:nvPr/>
        </p:nvSpPr>
        <p:spPr bwMode="auto">
          <a:xfrm>
            <a:off x="628650" y="961251"/>
            <a:ext cx="511679"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8575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28575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58" name="Group 57"/>
          <p:cNvGrpSpPr/>
          <p:nvPr/>
        </p:nvGrpSpPr>
        <p:grpSpPr>
          <a:xfrm>
            <a:off x="-612576" y="2257127"/>
            <a:ext cx="4591256" cy="307777"/>
            <a:chOff x="-612576" y="2257127"/>
            <a:chExt cx="4591256" cy="307777"/>
          </a:xfrm>
        </p:grpSpPr>
        <p:graphicFrame>
          <p:nvGraphicFramePr>
            <p:cNvPr id="11" name="Object 10"/>
            <p:cNvGraphicFramePr>
              <a:graphicFrameLocks noChangeAspect="1"/>
            </p:cNvGraphicFramePr>
            <p:nvPr>
              <p:extLst>
                <p:ext uri="{D42A27DB-BD31-4B8C-83A1-F6EECF244321}">
                  <p14:modId xmlns:p14="http://schemas.microsoft.com/office/powerpoint/2010/main" xmlns="" val="1691775665"/>
                </p:ext>
              </p:extLst>
            </p:nvPr>
          </p:nvGraphicFramePr>
          <p:xfrm>
            <a:off x="2699792" y="2328471"/>
            <a:ext cx="1278888" cy="236433"/>
          </p:xfrm>
          <a:graphic>
            <a:graphicData uri="http://schemas.openxmlformats.org/presentationml/2006/ole">
              <p:oleObj spid="_x0000_s7998" name="Equation" r:id="rId9" imgW="1129810" imgH="203112" progId="Equation.3">
                <p:embed/>
              </p:oleObj>
            </a:graphicData>
          </a:graphic>
        </p:graphicFrame>
        <p:sp>
          <p:nvSpPr>
            <p:cNvPr id="22" name="Rectangle 412"/>
            <p:cNvSpPr>
              <a:spLocks noChangeArrowheads="1"/>
            </p:cNvSpPr>
            <p:nvPr/>
          </p:nvSpPr>
          <p:spPr bwMode="auto">
            <a:xfrm>
              <a:off x="-612576" y="2257127"/>
              <a:ext cx="331693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Let us start with trial solution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9" name="Group 58"/>
          <p:cNvGrpSpPr/>
          <p:nvPr/>
        </p:nvGrpSpPr>
        <p:grpSpPr>
          <a:xfrm>
            <a:off x="263543" y="2689175"/>
            <a:ext cx="4308457" cy="1270661"/>
            <a:chOff x="263543" y="2689175"/>
            <a:chExt cx="4308457" cy="1270661"/>
          </a:xfrm>
        </p:grpSpPr>
        <p:graphicFrame>
          <p:nvGraphicFramePr>
            <p:cNvPr id="35" name="Object 34"/>
            <p:cNvGraphicFramePr>
              <a:graphicFrameLocks noChangeAspect="1"/>
            </p:cNvGraphicFramePr>
            <p:nvPr>
              <p:extLst>
                <p:ext uri="{D42A27DB-BD31-4B8C-83A1-F6EECF244321}">
                  <p14:modId xmlns:p14="http://schemas.microsoft.com/office/powerpoint/2010/main" xmlns="" val="1172762359"/>
                </p:ext>
              </p:extLst>
            </p:nvPr>
          </p:nvGraphicFramePr>
          <p:xfrm>
            <a:off x="1851870" y="2708920"/>
            <a:ext cx="1704975" cy="390525"/>
          </p:xfrm>
          <a:graphic>
            <a:graphicData uri="http://schemas.openxmlformats.org/presentationml/2006/ole">
              <p:oleObj spid="_x0000_s7999" name="Equation" r:id="rId10" imgW="1701800" imgH="393700" progId="Equation.3">
                <p:embed/>
              </p:oleObj>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xmlns="" val="2018648452"/>
                </p:ext>
              </p:extLst>
            </p:nvPr>
          </p:nvGraphicFramePr>
          <p:xfrm>
            <a:off x="1828800" y="3140968"/>
            <a:ext cx="2419350" cy="390525"/>
          </p:xfrm>
          <a:graphic>
            <a:graphicData uri="http://schemas.openxmlformats.org/presentationml/2006/ole">
              <p:oleObj spid="_x0000_s8000" name="Equation" r:id="rId11" imgW="2425700" imgH="393700" progId="Equation.3">
                <p:embed/>
              </p:oleObj>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xmlns="" val="1972808397"/>
                </p:ext>
              </p:extLst>
            </p:nvPr>
          </p:nvGraphicFramePr>
          <p:xfrm>
            <a:off x="1803180" y="3573016"/>
            <a:ext cx="2768820" cy="386820"/>
          </p:xfrm>
          <a:graphic>
            <a:graphicData uri="http://schemas.openxmlformats.org/presentationml/2006/ole">
              <p:oleObj spid="_x0000_s8001" name="Equation" r:id="rId12" imgW="2819400" imgH="393700" progId="Equation.3">
                <p:embed/>
              </p:oleObj>
            </a:graphicData>
          </a:graphic>
        </p:graphicFrame>
        <p:sp>
          <p:nvSpPr>
            <p:cNvPr id="38" name="Rectangle 422"/>
            <p:cNvSpPr>
              <a:spLocks noChangeArrowheads="1"/>
            </p:cNvSpPr>
            <p:nvPr/>
          </p:nvSpPr>
          <p:spPr bwMode="auto">
            <a:xfrm>
              <a:off x="263543" y="2689175"/>
              <a:ext cx="20762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First iteration: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9" name="Rectangle 423"/>
          <p:cNvSpPr>
            <a:spLocks noChangeArrowheads="1"/>
          </p:cNvSpPr>
          <p:nvPr/>
        </p:nvSpPr>
        <p:spPr bwMode="auto">
          <a:xfrm>
            <a:off x="45720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424"/>
          <p:cNvSpPr>
            <a:spLocks noChangeArrowheads="1"/>
          </p:cNvSpPr>
          <p:nvPr/>
        </p:nvSpPr>
        <p:spPr bwMode="auto">
          <a:xfrm>
            <a:off x="0" y="1695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425"/>
          <p:cNvSpPr>
            <a:spLocks noChangeArrowheads="1"/>
          </p:cNvSpPr>
          <p:nvPr/>
        </p:nvSpPr>
        <p:spPr bwMode="auto">
          <a:xfrm>
            <a:off x="0" y="2057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0" name="Group 59"/>
          <p:cNvGrpSpPr/>
          <p:nvPr/>
        </p:nvGrpSpPr>
        <p:grpSpPr>
          <a:xfrm>
            <a:off x="107504" y="4273351"/>
            <a:ext cx="4846622" cy="1459905"/>
            <a:chOff x="263543" y="4129335"/>
            <a:chExt cx="4846622" cy="1459905"/>
          </a:xfrm>
        </p:grpSpPr>
        <p:graphicFrame>
          <p:nvGraphicFramePr>
            <p:cNvPr id="42" name="Object 41"/>
            <p:cNvGraphicFramePr>
              <a:graphicFrameLocks noChangeAspect="1"/>
            </p:cNvGraphicFramePr>
            <p:nvPr>
              <p:extLst>
                <p:ext uri="{D42A27DB-BD31-4B8C-83A1-F6EECF244321}">
                  <p14:modId xmlns:p14="http://schemas.microsoft.com/office/powerpoint/2010/main" xmlns="" val="251602883"/>
                </p:ext>
              </p:extLst>
            </p:nvPr>
          </p:nvGraphicFramePr>
          <p:xfrm>
            <a:off x="1828800" y="4293096"/>
            <a:ext cx="2905125" cy="390525"/>
          </p:xfrm>
          <a:graphic>
            <a:graphicData uri="http://schemas.openxmlformats.org/presentationml/2006/ole">
              <p:oleObj spid="_x0000_s8002" name="Equation" r:id="rId13" imgW="2908300" imgH="393700" progId="Equation.3">
                <p:embed/>
              </p:oleObj>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xmlns="" val="3844386702"/>
                </p:ext>
              </p:extLst>
            </p:nvPr>
          </p:nvGraphicFramePr>
          <p:xfrm>
            <a:off x="1886940" y="4710112"/>
            <a:ext cx="2905125" cy="390525"/>
          </p:xfrm>
          <a:graphic>
            <a:graphicData uri="http://schemas.openxmlformats.org/presentationml/2006/ole">
              <p:oleObj spid="_x0000_s8003" name="Equation" r:id="rId14" imgW="2895600" imgH="393700" progId="Equation.3">
                <p:embed/>
              </p:oleObj>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xmlns="" val="2471674854"/>
                </p:ext>
              </p:extLst>
            </p:nvPr>
          </p:nvGraphicFramePr>
          <p:xfrm>
            <a:off x="1835696" y="5157192"/>
            <a:ext cx="3274469" cy="432048"/>
          </p:xfrm>
          <a:graphic>
            <a:graphicData uri="http://schemas.openxmlformats.org/presentationml/2006/ole">
              <p:oleObj spid="_x0000_s8004" name="Equation" r:id="rId15" imgW="2971800" imgH="393700" progId="Equation.3">
                <p:embed/>
              </p:oleObj>
            </a:graphicData>
          </a:graphic>
        </p:graphicFrame>
        <p:sp>
          <p:nvSpPr>
            <p:cNvPr id="45" name="Rectangle 429"/>
            <p:cNvSpPr>
              <a:spLocks noChangeArrowheads="1"/>
            </p:cNvSpPr>
            <p:nvPr/>
          </p:nvSpPr>
          <p:spPr bwMode="auto">
            <a:xfrm>
              <a:off x="263543" y="4129335"/>
              <a:ext cx="20762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Second iteration: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46" name="Rectangle 430"/>
          <p:cNvSpPr>
            <a:spLocks noChangeArrowheads="1"/>
          </p:cNvSpPr>
          <p:nvPr/>
        </p:nvSpPr>
        <p:spPr bwMode="auto">
          <a:xfrm>
            <a:off x="45720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 name="Rectangle 431"/>
          <p:cNvSpPr>
            <a:spLocks noChangeArrowheads="1"/>
          </p:cNvSpPr>
          <p:nvPr/>
        </p:nvSpPr>
        <p:spPr bwMode="auto">
          <a:xfrm>
            <a:off x="0" y="169545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1" name="Object 50"/>
          <p:cNvGraphicFramePr>
            <a:graphicFrameLocks noChangeAspect="1"/>
          </p:cNvGraphicFramePr>
          <p:nvPr>
            <p:extLst>
              <p:ext uri="{D42A27DB-BD31-4B8C-83A1-F6EECF244321}">
                <p14:modId xmlns:p14="http://schemas.microsoft.com/office/powerpoint/2010/main" xmlns="" val="1036206163"/>
              </p:ext>
            </p:extLst>
          </p:nvPr>
        </p:nvGraphicFramePr>
        <p:xfrm>
          <a:off x="6400800" y="4905375"/>
          <a:ext cx="1557991" cy="288032"/>
        </p:xfrm>
        <a:graphic>
          <a:graphicData uri="http://schemas.openxmlformats.org/presentationml/2006/ole">
            <p:oleObj spid="_x0000_s8005" name="Equation" r:id="rId16" imgW="1129810" imgH="203112" progId="Equation.3">
              <p:embed/>
            </p:oleObj>
          </a:graphicData>
        </a:graphic>
      </p:graphicFrame>
      <p:grpSp>
        <p:nvGrpSpPr>
          <p:cNvPr id="61" name="Group 60"/>
          <p:cNvGrpSpPr/>
          <p:nvPr/>
        </p:nvGrpSpPr>
        <p:grpSpPr>
          <a:xfrm>
            <a:off x="4924589" y="2348880"/>
            <a:ext cx="4111907" cy="1934343"/>
            <a:chOff x="4924589" y="2348880"/>
            <a:chExt cx="4111907" cy="1934343"/>
          </a:xfrm>
        </p:grpSpPr>
        <p:graphicFrame>
          <p:nvGraphicFramePr>
            <p:cNvPr id="48" name="Object 47"/>
            <p:cNvGraphicFramePr>
              <a:graphicFrameLocks noChangeAspect="1"/>
            </p:cNvGraphicFramePr>
            <p:nvPr>
              <p:extLst>
                <p:ext uri="{D42A27DB-BD31-4B8C-83A1-F6EECF244321}">
                  <p14:modId xmlns:p14="http://schemas.microsoft.com/office/powerpoint/2010/main" xmlns="" val="1813786643"/>
                </p:ext>
              </p:extLst>
            </p:nvPr>
          </p:nvGraphicFramePr>
          <p:xfrm>
            <a:off x="4924589" y="2743201"/>
            <a:ext cx="3690676" cy="449014"/>
          </p:xfrm>
          <a:graphic>
            <a:graphicData uri="http://schemas.openxmlformats.org/presentationml/2006/ole">
              <p:oleObj spid="_x0000_s8006" name="Equation" r:id="rId17" imgW="3200400" imgH="393700" progId="Equation.3">
                <p:embed/>
              </p:oleObj>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xmlns="" val="2368749822"/>
                </p:ext>
              </p:extLst>
            </p:nvPr>
          </p:nvGraphicFramePr>
          <p:xfrm>
            <a:off x="5053224" y="3284984"/>
            <a:ext cx="3983272" cy="432048"/>
          </p:xfrm>
          <a:graphic>
            <a:graphicData uri="http://schemas.openxmlformats.org/presentationml/2006/ole">
              <p:oleObj spid="_x0000_s8007" name="Equation" r:id="rId18" imgW="3594100" imgH="393700" progId="Equation.3">
                <p:embed/>
              </p:oleObj>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xmlns="" val="4052394265"/>
                </p:ext>
              </p:extLst>
            </p:nvPr>
          </p:nvGraphicFramePr>
          <p:xfrm>
            <a:off x="5092096" y="3868023"/>
            <a:ext cx="3944400" cy="415200"/>
          </p:xfrm>
          <a:graphic>
            <a:graphicData uri="http://schemas.openxmlformats.org/presentationml/2006/ole">
              <p:oleObj spid="_x0000_s8008" name="Equation" r:id="rId19" imgW="3721100" imgH="393700" progId="Equation.3">
                <p:embed/>
              </p:oleObj>
            </a:graphicData>
          </a:graphic>
        </p:graphicFrame>
        <p:sp>
          <p:nvSpPr>
            <p:cNvPr id="52" name="Rectangle 436"/>
            <p:cNvSpPr>
              <a:spLocks noChangeArrowheads="1"/>
            </p:cNvSpPr>
            <p:nvPr/>
          </p:nvSpPr>
          <p:spPr bwMode="auto">
            <a:xfrm>
              <a:off x="5004048" y="2348880"/>
              <a:ext cx="20313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Third iteration:</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53" name="Rectangle 437"/>
          <p:cNvSpPr>
            <a:spLocks noChangeArrowheads="1"/>
          </p:cNvSpPr>
          <p:nvPr/>
        </p:nvSpPr>
        <p:spPr bwMode="auto">
          <a:xfrm>
            <a:off x="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4" name="Rectangle 438"/>
          <p:cNvSpPr>
            <a:spLocks noChangeArrowheads="1"/>
          </p:cNvSpPr>
          <p:nvPr/>
        </p:nvSpPr>
        <p:spPr bwMode="auto">
          <a:xfrm>
            <a:off x="0" y="169545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5" name="Rectangle 439"/>
          <p:cNvSpPr>
            <a:spLocks noChangeArrowheads="1"/>
          </p:cNvSpPr>
          <p:nvPr/>
        </p:nvSpPr>
        <p:spPr bwMode="auto">
          <a:xfrm>
            <a:off x="5582821" y="4572770"/>
            <a:ext cx="100540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Thus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6" name="Rectangle 440"/>
          <p:cNvSpPr>
            <a:spLocks noChangeArrowheads="1"/>
          </p:cNvSpPr>
          <p:nvPr/>
        </p:nvSpPr>
        <p:spPr bwMode="auto">
          <a:xfrm>
            <a:off x="914400" y="31813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7199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down)">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barn(inVertical)">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3"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107921"/>
            <a:ext cx="7632848" cy="584775"/>
          </a:xfrm>
          <a:prstGeom prst="rect">
            <a:avLst/>
          </a:prstGeom>
        </p:spPr>
        <p:txBody>
          <a:bodyPr wrap="square">
            <a:spAutoFit/>
          </a:bodyPr>
          <a:lstStyle/>
          <a:p>
            <a:pPr marL="342900" lvl="0" indent="-342900">
              <a:buAutoNum type="arabicPeriod" startAt="3"/>
            </a:pPr>
            <a:r>
              <a:rPr lang="en-US" sz="1600" b="1" dirty="0" smtClean="0">
                <a:solidFill>
                  <a:srgbClr val="FF0000"/>
                </a:solidFill>
                <a:latin typeface="Times New Roman" pitchFamily="18" charset="0"/>
                <a:cs typeface="Times New Roman" pitchFamily="18" charset="0"/>
              </a:rPr>
              <a:t>Solve </a:t>
            </a:r>
            <a:r>
              <a:rPr lang="en-US" sz="1600" b="1" dirty="0">
                <a:solidFill>
                  <a:srgbClr val="FF0000"/>
                </a:solidFill>
                <a:latin typeface="Times New Roman" pitchFamily="18" charset="0"/>
                <a:cs typeface="Times New Roman" pitchFamily="18" charset="0"/>
              </a:rPr>
              <a:t>the system of equations by Gauss–Seidel method to obtain </a:t>
            </a:r>
            <a:endParaRPr lang="en-US" sz="1600" b="1" dirty="0" smtClean="0">
              <a:solidFill>
                <a:srgbClr val="FF0000"/>
              </a:solidFill>
              <a:latin typeface="Times New Roman" pitchFamily="18" charset="0"/>
              <a:cs typeface="Times New Roman" pitchFamily="18" charset="0"/>
            </a:endParaRPr>
          </a:p>
          <a:p>
            <a:pPr lvl="0"/>
            <a:r>
              <a:rPr lang="en-US" sz="1600" b="1" dirty="0" smtClean="0">
                <a:solidFill>
                  <a:srgbClr val="FF0000"/>
                </a:solidFill>
                <a:latin typeface="Times New Roman" pitchFamily="18" charset="0"/>
                <a:cs typeface="Times New Roman" pitchFamily="18" charset="0"/>
              </a:rPr>
              <a:t>the </a:t>
            </a:r>
            <a:r>
              <a:rPr lang="en-US" sz="1600" b="1" dirty="0">
                <a:solidFill>
                  <a:srgbClr val="FF0000"/>
                </a:solidFill>
                <a:latin typeface="Times New Roman" pitchFamily="18" charset="0"/>
                <a:cs typeface="Times New Roman" pitchFamily="18" charset="0"/>
              </a:rPr>
              <a:t>final solution correct to three decimal places</a:t>
            </a:r>
            <a:endParaRPr lang="en-IN" sz="1600" dirty="0">
              <a:solidFill>
                <a:srgbClr val="FF0000"/>
              </a:solidFill>
              <a:latin typeface="Times New Roman" pitchFamily="18" charset="0"/>
              <a:cs typeface="Times New Roman" pitchFamily="18" charset="0"/>
            </a:endParaRPr>
          </a:p>
        </p:txBody>
      </p:sp>
      <p:pic>
        <p:nvPicPr>
          <p:cNvPr id="4" name="Picture 3" descr="C:\Users\PavanKumar\Downloads\SET-JU-Logo-for-NBA-and-ISO-Process.png"/>
          <p:cNvPicPr>
            <a:picLocks noChangeAspect="1" noChangeArrowheads="1"/>
          </p:cNvPicPr>
          <p:nvPr/>
        </p:nvPicPr>
        <p:blipFill>
          <a:blip r:embed="rId3"/>
          <a:srcRect/>
          <a:stretch>
            <a:fillRect/>
          </a:stretch>
        </p:blipFill>
        <p:spPr bwMode="auto">
          <a:xfrm>
            <a:off x="6588224" y="-27384"/>
            <a:ext cx="2568316" cy="611509"/>
          </a:xfrm>
          <a:prstGeom prst="rect">
            <a:avLst/>
          </a:prstGeom>
          <a:noFill/>
          <a:ln w="9525">
            <a:noFill/>
            <a:miter lim="800000"/>
            <a:headEnd/>
            <a:tailEnd/>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xmlns="" val="1159074956"/>
              </p:ext>
            </p:extLst>
          </p:nvPr>
        </p:nvGraphicFramePr>
        <p:xfrm>
          <a:off x="1043608" y="714004"/>
          <a:ext cx="4752528" cy="266724"/>
        </p:xfrm>
        <a:graphic>
          <a:graphicData uri="http://schemas.openxmlformats.org/presentationml/2006/ole">
            <p:oleObj spid="_x0000_s13842" name="Equation" r:id="rId4" imgW="3733800" imgH="203200" progId="Equation.3">
              <p:embed/>
            </p:oleObj>
          </a:graphicData>
        </a:graphic>
      </p:graphicFrame>
      <p:sp>
        <p:nvSpPr>
          <p:cNvPr id="7" name="Rectangle 6"/>
          <p:cNvSpPr/>
          <p:nvPr/>
        </p:nvSpPr>
        <p:spPr>
          <a:xfrm>
            <a:off x="71500" y="962144"/>
            <a:ext cx="7992888" cy="738664"/>
          </a:xfrm>
          <a:prstGeom prst="rect">
            <a:avLst/>
          </a:prstGeom>
        </p:spPr>
        <p:txBody>
          <a:bodyPr wrap="square">
            <a:spAutoFit/>
          </a:bodyPr>
          <a:lstStyle/>
          <a:p>
            <a:r>
              <a:rPr lang="en-US" sz="1400" b="1" dirty="0">
                <a:latin typeface="Times New Roman" pitchFamily="18" charset="0"/>
                <a:cs typeface="Times New Roman" pitchFamily="18" charset="0"/>
              </a:rPr>
              <a:t>Solution: </a:t>
            </a:r>
            <a:endParaRPr lang="en-IN"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The given system of equations is not diagonally dominant and hence we have to first 		  rearrange the given system of equation as follows</a:t>
            </a:r>
            <a:endParaRPr lang="en-IN" sz="1400" dirty="0">
              <a:latin typeface="Times New Roman" pitchFamily="18" charset="0"/>
              <a:cs typeface="Times New Roman" pitchFamily="18" charset="0"/>
            </a:endParaRPr>
          </a:p>
        </p:txBody>
      </p:sp>
      <p:sp>
        <p:nvSpPr>
          <p:cNvPr id="2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74" name="Group 73"/>
          <p:cNvGrpSpPr/>
          <p:nvPr/>
        </p:nvGrpSpPr>
        <p:grpSpPr>
          <a:xfrm>
            <a:off x="269713" y="1696794"/>
            <a:ext cx="3056695" cy="949484"/>
            <a:chOff x="269713" y="1696794"/>
            <a:chExt cx="3056695" cy="949484"/>
          </a:xfrm>
        </p:grpSpPr>
        <p:graphicFrame>
          <p:nvGraphicFramePr>
            <p:cNvPr id="27" name="Object 26"/>
            <p:cNvGraphicFramePr>
              <a:graphicFrameLocks noChangeAspect="1"/>
            </p:cNvGraphicFramePr>
            <p:nvPr>
              <p:extLst>
                <p:ext uri="{D42A27DB-BD31-4B8C-83A1-F6EECF244321}">
                  <p14:modId xmlns:p14="http://schemas.microsoft.com/office/powerpoint/2010/main" xmlns="" val="3485367046"/>
                </p:ext>
              </p:extLst>
            </p:nvPr>
          </p:nvGraphicFramePr>
          <p:xfrm>
            <a:off x="2123728" y="1696794"/>
            <a:ext cx="1202680" cy="949484"/>
          </p:xfrm>
          <a:graphic>
            <a:graphicData uri="http://schemas.openxmlformats.org/presentationml/2006/ole">
              <p:oleObj spid="_x0000_s13843" name="Equation" r:id="rId5" imgW="965160" imgH="761760" progId="Equation.3">
                <p:embed/>
              </p:oleObj>
            </a:graphicData>
          </a:graphic>
        </p:graphicFrame>
        <p:grpSp>
          <p:nvGrpSpPr>
            <p:cNvPr id="44" name="Group 43"/>
            <p:cNvGrpSpPr/>
            <p:nvPr/>
          </p:nvGrpSpPr>
          <p:grpSpPr>
            <a:xfrm>
              <a:off x="269713" y="1700808"/>
              <a:ext cx="1754377" cy="864096"/>
              <a:chOff x="297343" y="2276872"/>
              <a:chExt cx="1826385" cy="948518"/>
            </a:xfrm>
          </p:grpSpPr>
          <p:graphicFrame>
            <p:nvGraphicFramePr>
              <p:cNvPr id="29" name="Object 28"/>
              <p:cNvGraphicFramePr>
                <a:graphicFrameLocks noChangeAspect="1"/>
              </p:cNvGraphicFramePr>
              <p:nvPr>
                <p:extLst>
                  <p:ext uri="{D42A27DB-BD31-4B8C-83A1-F6EECF244321}">
                    <p14:modId xmlns:p14="http://schemas.microsoft.com/office/powerpoint/2010/main" xmlns="" val="670055632"/>
                  </p:ext>
                </p:extLst>
              </p:nvPr>
            </p:nvGraphicFramePr>
            <p:xfrm>
              <a:off x="467544" y="2276872"/>
              <a:ext cx="1479437" cy="288032"/>
            </p:xfrm>
            <a:graphic>
              <a:graphicData uri="http://schemas.openxmlformats.org/presentationml/2006/ole">
                <p:oleObj spid="_x0000_s13844" r:id="rId6" imgW="1079032" imgH="203112" progId="">
                  <p:embed/>
                </p:oleObj>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xmlns="" val="4205562729"/>
                  </p:ext>
                </p:extLst>
              </p:nvPr>
            </p:nvGraphicFramePr>
            <p:xfrm>
              <a:off x="297343" y="2564904"/>
              <a:ext cx="1826385" cy="295445"/>
            </p:xfrm>
            <a:graphic>
              <a:graphicData uri="http://schemas.openxmlformats.org/presentationml/2006/ole">
                <p:oleObj spid="_x0000_s13845" name="Equation" r:id="rId7" imgW="1295400" imgH="203200" progId="Equation.3">
                  <p:embed/>
                </p:oleObj>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xmlns="" val="3875990360"/>
                  </p:ext>
                </p:extLst>
              </p:nvPr>
            </p:nvGraphicFramePr>
            <p:xfrm>
              <a:off x="395536" y="2924944"/>
              <a:ext cx="1584175" cy="300446"/>
            </p:xfrm>
            <a:graphic>
              <a:graphicData uri="http://schemas.openxmlformats.org/presentationml/2006/ole">
                <p:oleObj spid="_x0000_s13846" r:id="rId8" imgW="1104900" imgH="203200" progId="">
                  <p:embed/>
                </p:oleObj>
              </a:graphicData>
            </a:graphic>
          </p:graphicFrame>
        </p:grpSp>
      </p:grpSp>
      <p:sp>
        <p:nvSpPr>
          <p:cNvPr id="34" name="Rectangle 33"/>
          <p:cNvSpPr/>
          <p:nvPr/>
        </p:nvSpPr>
        <p:spPr>
          <a:xfrm>
            <a:off x="179512" y="2689756"/>
            <a:ext cx="4572000" cy="523220"/>
          </a:xfrm>
          <a:prstGeom prst="rect">
            <a:avLst/>
          </a:prstGeom>
        </p:spPr>
        <p:txBody>
          <a:bodyPr>
            <a:spAutoFit/>
          </a:bodyPr>
          <a:lstStyle/>
          <a:p>
            <a:r>
              <a:rPr lang="en-US" sz="1400" dirty="0">
                <a:latin typeface="Times New Roman" pitchFamily="18" charset="0"/>
                <a:cs typeface="Times New Roman" pitchFamily="18" charset="0"/>
              </a:rPr>
              <a:t>Now the given systems of equations are diagonally dominant and the equations are put in the form</a:t>
            </a:r>
            <a:endParaRPr lang="en-IN" sz="1400" dirty="0">
              <a:latin typeface="Times New Roman" pitchFamily="18" charset="0"/>
              <a:cs typeface="Times New Roman" pitchFamily="18" charset="0"/>
            </a:endParaRPr>
          </a:p>
        </p:txBody>
      </p:sp>
      <p:grpSp>
        <p:nvGrpSpPr>
          <p:cNvPr id="75" name="Group 74"/>
          <p:cNvGrpSpPr/>
          <p:nvPr/>
        </p:nvGrpSpPr>
        <p:grpSpPr>
          <a:xfrm>
            <a:off x="35496" y="3212976"/>
            <a:ext cx="4056087" cy="390525"/>
            <a:chOff x="35496" y="3212976"/>
            <a:chExt cx="4056087" cy="390525"/>
          </a:xfrm>
        </p:grpSpPr>
        <p:graphicFrame>
          <p:nvGraphicFramePr>
            <p:cNvPr id="35" name="Object 34"/>
            <p:cNvGraphicFramePr>
              <a:graphicFrameLocks noChangeAspect="1"/>
            </p:cNvGraphicFramePr>
            <p:nvPr>
              <p:extLst>
                <p:ext uri="{D42A27DB-BD31-4B8C-83A1-F6EECF244321}">
                  <p14:modId xmlns:p14="http://schemas.microsoft.com/office/powerpoint/2010/main" xmlns="" val="2201859884"/>
                </p:ext>
              </p:extLst>
            </p:nvPr>
          </p:nvGraphicFramePr>
          <p:xfrm>
            <a:off x="35496" y="3212976"/>
            <a:ext cx="1257300" cy="390525"/>
          </p:xfrm>
          <a:graphic>
            <a:graphicData uri="http://schemas.openxmlformats.org/presentationml/2006/ole">
              <p:oleObj spid="_x0000_s13847" name="Equation" r:id="rId9" imgW="1256755" imgH="393529" progId="Equation.3">
                <p:embed/>
              </p:oleObj>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xmlns="" val="1711248887"/>
                </p:ext>
              </p:extLst>
            </p:nvPr>
          </p:nvGraphicFramePr>
          <p:xfrm>
            <a:off x="1403648" y="3212976"/>
            <a:ext cx="1333500" cy="390525"/>
          </p:xfrm>
          <a:graphic>
            <a:graphicData uri="http://schemas.openxmlformats.org/presentationml/2006/ole">
              <p:oleObj spid="_x0000_s13848" name="Equation" r:id="rId10" imgW="1320227" imgH="393529" progId="Equation.3">
                <p:embed/>
              </p:oleObj>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xmlns="" val="3309889335"/>
                </p:ext>
              </p:extLst>
            </p:nvPr>
          </p:nvGraphicFramePr>
          <p:xfrm>
            <a:off x="2843808" y="3212976"/>
            <a:ext cx="1247775" cy="390525"/>
          </p:xfrm>
          <a:graphic>
            <a:graphicData uri="http://schemas.openxmlformats.org/presentationml/2006/ole">
              <p:oleObj spid="_x0000_s13849" name="Equation" r:id="rId11" imgW="1244600" imgH="393700" progId="Equation.3">
                <p:embed/>
              </p:oleObj>
            </a:graphicData>
          </a:graphic>
        </p:graphicFrame>
      </p:grpSp>
      <p:sp>
        <p:nvSpPr>
          <p:cNvPr id="38" name="Rectangle 3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76" name="Group 75"/>
          <p:cNvGrpSpPr/>
          <p:nvPr/>
        </p:nvGrpSpPr>
        <p:grpSpPr>
          <a:xfrm>
            <a:off x="107504" y="3769295"/>
            <a:ext cx="2393604" cy="578552"/>
            <a:chOff x="107504" y="3769295"/>
            <a:chExt cx="2393604" cy="578552"/>
          </a:xfrm>
        </p:grpSpPr>
        <p:sp>
          <p:nvSpPr>
            <p:cNvPr id="42" name="Rectangle 40"/>
            <p:cNvSpPr>
              <a:spLocks noChangeArrowheads="1"/>
            </p:cNvSpPr>
            <p:nvPr/>
          </p:nvSpPr>
          <p:spPr bwMode="auto">
            <a:xfrm>
              <a:off x="107504" y="3769295"/>
              <a:ext cx="239360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Let us start with trial solution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3" name="Object 42"/>
            <p:cNvGraphicFramePr>
              <a:graphicFrameLocks noChangeAspect="1"/>
            </p:cNvGraphicFramePr>
            <p:nvPr>
              <p:extLst>
                <p:ext uri="{D42A27DB-BD31-4B8C-83A1-F6EECF244321}">
                  <p14:modId xmlns:p14="http://schemas.microsoft.com/office/powerpoint/2010/main" xmlns="" val="771540749"/>
                </p:ext>
              </p:extLst>
            </p:nvPr>
          </p:nvGraphicFramePr>
          <p:xfrm>
            <a:off x="179512" y="4089113"/>
            <a:ext cx="1368152" cy="258734"/>
          </p:xfrm>
          <a:graphic>
            <a:graphicData uri="http://schemas.openxmlformats.org/presentationml/2006/ole">
              <p:oleObj spid="_x0000_s13850" name="Equation" r:id="rId12" imgW="1104840" imgH="203040" progId="Equation.3">
                <p:embed/>
              </p:oleObj>
            </a:graphicData>
          </a:graphic>
        </p:graphicFrame>
      </p:grpSp>
      <p:grpSp>
        <p:nvGrpSpPr>
          <p:cNvPr id="77" name="Group 76"/>
          <p:cNvGrpSpPr/>
          <p:nvPr/>
        </p:nvGrpSpPr>
        <p:grpSpPr>
          <a:xfrm>
            <a:off x="150493" y="4437112"/>
            <a:ext cx="3182211" cy="1728192"/>
            <a:chOff x="150493" y="4365104"/>
            <a:chExt cx="3182211" cy="1728192"/>
          </a:xfrm>
        </p:grpSpPr>
        <p:graphicFrame>
          <p:nvGraphicFramePr>
            <p:cNvPr id="45" name="Object 44"/>
            <p:cNvGraphicFramePr>
              <a:graphicFrameLocks noChangeAspect="1"/>
            </p:cNvGraphicFramePr>
            <p:nvPr>
              <p:extLst>
                <p:ext uri="{D42A27DB-BD31-4B8C-83A1-F6EECF244321}">
                  <p14:modId xmlns:p14="http://schemas.microsoft.com/office/powerpoint/2010/main" xmlns="" val="2104026768"/>
                </p:ext>
              </p:extLst>
            </p:nvPr>
          </p:nvGraphicFramePr>
          <p:xfrm>
            <a:off x="400050" y="4672881"/>
            <a:ext cx="1943100" cy="390525"/>
          </p:xfrm>
          <a:graphic>
            <a:graphicData uri="http://schemas.openxmlformats.org/presentationml/2006/ole">
              <p:oleObj spid="_x0000_s13851" name="Equation" r:id="rId13" imgW="1943100" imgH="393700" progId="Equation.3">
                <p:embed/>
              </p:oleObj>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xmlns="" val="992930646"/>
                </p:ext>
              </p:extLst>
            </p:nvPr>
          </p:nvGraphicFramePr>
          <p:xfrm>
            <a:off x="365757" y="5157192"/>
            <a:ext cx="2524125" cy="390525"/>
          </p:xfrm>
          <a:graphic>
            <a:graphicData uri="http://schemas.openxmlformats.org/presentationml/2006/ole">
              <p:oleObj spid="_x0000_s13852" name="Equation" r:id="rId14" imgW="2527300" imgH="393700" progId="Equation.3">
                <p:embed/>
              </p:oleObj>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xmlns="" val="1711266209"/>
                </p:ext>
              </p:extLst>
            </p:nvPr>
          </p:nvGraphicFramePr>
          <p:xfrm>
            <a:off x="251520" y="5661248"/>
            <a:ext cx="3081184" cy="432048"/>
          </p:xfrm>
          <a:graphic>
            <a:graphicData uri="http://schemas.openxmlformats.org/presentationml/2006/ole">
              <p:oleObj spid="_x0000_s13853" name="Equation" r:id="rId15" imgW="2806700" imgH="393700" progId="Equation.3">
                <p:embed/>
              </p:oleObj>
            </a:graphicData>
          </a:graphic>
        </p:graphicFrame>
        <p:sp>
          <p:nvSpPr>
            <p:cNvPr id="48" name="Rectangle 44"/>
            <p:cNvSpPr>
              <a:spLocks noChangeArrowheads="1"/>
            </p:cNvSpPr>
            <p:nvPr/>
          </p:nvSpPr>
          <p:spPr bwMode="auto">
            <a:xfrm>
              <a:off x="150493" y="4365104"/>
              <a:ext cx="29546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First iteration:	</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49" name="Rectangle 45"/>
          <p:cNvSpPr>
            <a:spLocks noChangeArrowheads="1"/>
          </p:cNvSpPr>
          <p:nvPr/>
        </p:nvSpPr>
        <p:spPr bwMode="auto">
          <a:xfrm>
            <a:off x="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0" name="Rectangle 46"/>
          <p:cNvSpPr>
            <a:spLocks noChangeArrowheads="1"/>
          </p:cNvSpPr>
          <p:nvPr/>
        </p:nvSpPr>
        <p:spPr bwMode="auto">
          <a:xfrm>
            <a:off x="1371600" y="1695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3" name="Group 62"/>
          <p:cNvGrpSpPr/>
          <p:nvPr/>
        </p:nvGrpSpPr>
        <p:grpSpPr>
          <a:xfrm>
            <a:off x="5580112" y="1916831"/>
            <a:ext cx="3338064" cy="1368153"/>
            <a:chOff x="5338392" y="2204864"/>
            <a:chExt cx="3698104" cy="1512170"/>
          </a:xfrm>
        </p:grpSpPr>
        <p:graphicFrame>
          <p:nvGraphicFramePr>
            <p:cNvPr id="51" name="Object 50"/>
            <p:cNvGraphicFramePr>
              <a:graphicFrameLocks noChangeAspect="1"/>
            </p:cNvGraphicFramePr>
            <p:nvPr>
              <p:extLst>
                <p:ext uri="{D42A27DB-BD31-4B8C-83A1-F6EECF244321}">
                  <p14:modId xmlns:p14="http://schemas.microsoft.com/office/powerpoint/2010/main" xmlns="" val="3877019347"/>
                </p:ext>
              </p:extLst>
            </p:nvPr>
          </p:nvGraphicFramePr>
          <p:xfrm>
            <a:off x="5436096" y="2204864"/>
            <a:ext cx="3537419" cy="463368"/>
          </p:xfrm>
          <a:graphic>
            <a:graphicData uri="http://schemas.openxmlformats.org/presentationml/2006/ole">
              <p:oleObj spid="_x0000_s13854" name="Equation" r:id="rId16" imgW="2971800" imgH="393700" progId="Equation.3">
                <p:embed/>
              </p:oleObj>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xmlns="" val="616036977"/>
                </p:ext>
              </p:extLst>
            </p:nvPr>
          </p:nvGraphicFramePr>
          <p:xfrm>
            <a:off x="5338392" y="2708920"/>
            <a:ext cx="3698104" cy="460858"/>
          </p:xfrm>
          <a:graphic>
            <a:graphicData uri="http://schemas.openxmlformats.org/presentationml/2006/ole">
              <p:oleObj spid="_x0000_s13855" name="Equation" r:id="rId17" imgW="3136900" imgH="393700" progId="Equation.3">
                <p:embed/>
              </p:oleObj>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xmlns="" val="1594110670"/>
                </p:ext>
              </p:extLst>
            </p:nvPr>
          </p:nvGraphicFramePr>
          <p:xfrm>
            <a:off x="5364088" y="3259154"/>
            <a:ext cx="3313605" cy="457880"/>
          </p:xfrm>
          <a:graphic>
            <a:graphicData uri="http://schemas.openxmlformats.org/presentationml/2006/ole">
              <p:oleObj spid="_x0000_s13856" name="Equation" r:id="rId18" imgW="2832100" imgH="393700" progId="Equation.3">
                <p:embed/>
              </p:oleObj>
            </a:graphicData>
          </a:graphic>
        </p:graphicFrame>
      </p:grpSp>
      <p:sp>
        <p:nvSpPr>
          <p:cNvPr id="54" name="Rectangle 50"/>
          <p:cNvSpPr>
            <a:spLocks noChangeArrowheads="1"/>
          </p:cNvSpPr>
          <p:nvPr/>
        </p:nvSpPr>
        <p:spPr bwMode="auto">
          <a:xfrm>
            <a:off x="4927937" y="1537047"/>
            <a:ext cx="20313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Second iteration:</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5" name="Rectangle 51"/>
          <p:cNvSpPr>
            <a:spLocks noChangeArrowheads="1"/>
          </p:cNvSpPr>
          <p:nvPr/>
        </p:nvSpPr>
        <p:spPr bwMode="auto">
          <a:xfrm>
            <a:off x="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4" name="Group 63"/>
          <p:cNvGrpSpPr/>
          <p:nvPr/>
        </p:nvGrpSpPr>
        <p:grpSpPr>
          <a:xfrm>
            <a:off x="5758755" y="3573016"/>
            <a:ext cx="3133725" cy="1369629"/>
            <a:chOff x="5398715" y="4169841"/>
            <a:chExt cx="3133725" cy="1369629"/>
          </a:xfrm>
        </p:grpSpPr>
        <p:graphicFrame>
          <p:nvGraphicFramePr>
            <p:cNvPr id="57" name="Object 56"/>
            <p:cNvGraphicFramePr>
              <a:graphicFrameLocks noChangeAspect="1"/>
            </p:cNvGraphicFramePr>
            <p:nvPr>
              <p:extLst>
                <p:ext uri="{D42A27DB-BD31-4B8C-83A1-F6EECF244321}">
                  <p14:modId xmlns:p14="http://schemas.microsoft.com/office/powerpoint/2010/main" xmlns="" val="2042264929"/>
                </p:ext>
              </p:extLst>
            </p:nvPr>
          </p:nvGraphicFramePr>
          <p:xfrm>
            <a:off x="5473362" y="4169841"/>
            <a:ext cx="2971800" cy="390525"/>
          </p:xfrm>
          <a:graphic>
            <a:graphicData uri="http://schemas.openxmlformats.org/presentationml/2006/ole">
              <p:oleObj spid="_x0000_s13857" name="Equation" r:id="rId19" imgW="2959100" imgH="393700" progId="Equation.3">
                <p:embed/>
              </p:oleObj>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xmlns="" val="3499838705"/>
                </p:ext>
              </p:extLst>
            </p:nvPr>
          </p:nvGraphicFramePr>
          <p:xfrm>
            <a:off x="5398715" y="4622651"/>
            <a:ext cx="3133725" cy="390525"/>
          </p:xfrm>
          <a:graphic>
            <a:graphicData uri="http://schemas.openxmlformats.org/presentationml/2006/ole">
              <p:oleObj spid="_x0000_s13858" name="Equation" r:id="rId20" imgW="3136900" imgH="393700" progId="Equation.3">
                <p:embed/>
              </p:oleObj>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xmlns="" val="3323084208"/>
                </p:ext>
              </p:extLst>
            </p:nvPr>
          </p:nvGraphicFramePr>
          <p:xfrm>
            <a:off x="5508104" y="5157192"/>
            <a:ext cx="2736304" cy="382278"/>
          </p:xfrm>
          <a:graphic>
            <a:graphicData uri="http://schemas.openxmlformats.org/presentationml/2006/ole">
              <p:oleObj spid="_x0000_s13859" name="Equation" r:id="rId21" imgW="2819400" imgH="393700" progId="Equation.3">
                <p:embed/>
              </p:oleObj>
            </a:graphicData>
          </a:graphic>
        </p:graphicFrame>
      </p:grpSp>
      <p:sp>
        <p:nvSpPr>
          <p:cNvPr id="60" name="Rectangle 56"/>
          <p:cNvSpPr>
            <a:spLocks noChangeArrowheads="1"/>
          </p:cNvSpPr>
          <p:nvPr/>
        </p:nvSpPr>
        <p:spPr bwMode="auto">
          <a:xfrm>
            <a:off x="4691813" y="3356992"/>
            <a:ext cx="20313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Third iteration:</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57"/>
          <p:cNvSpPr>
            <a:spLocks noChangeArrowheads="1"/>
          </p:cNvSpPr>
          <p:nvPr/>
        </p:nvSpPr>
        <p:spPr bwMode="auto">
          <a:xfrm>
            <a:off x="152400" y="10001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 name="Rectangle 58"/>
          <p:cNvSpPr>
            <a:spLocks noChangeArrowheads="1"/>
          </p:cNvSpPr>
          <p:nvPr/>
        </p:nvSpPr>
        <p:spPr bwMode="auto">
          <a:xfrm>
            <a:off x="152400" y="184785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8" name="Group 77"/>
          <p:cNvGrpSpPr/>
          <p:nvPr/>
        </p:nvGrpSpPr>
        <p:grpSpPr>
          <a:xfrm>
            <a:off x="4427984" y="4777407"/>
            <a:ext cx="4384910" cy="1675929"/>
            <a:chOff x="4427984" y="4777407"/>
            <a:chExt cx="4384910" cy="1675929"/>
          </a:xfrm>
        </p:grpSpPr>
        <p:graphicFrame>
          <p:nvGraphicFramePr>
            <p:cNvPr id="65" name="Object 64"/>
            <p:cNvGraphicFramePr>
              <a:graphicFrameLocks noChangeAspect="1"/>
            </p:cNvGraphicFramePr>
            <p:nvPr>
              <p:extLst>
                <p:ext uri="{D42A27DB-BD31-4B8C-83A1-F6EECF244321}">
                  <p14:modId xmlns:p14="http://schemas.microsoft.com/office/powerpoint/2010/main" xmlns="" val="3999527910"/>
                </p:ext>
              </p:extLst>
            </p:nvPr>
          </p:nvGraphicFramePr>
          <p:xfrm>
            <a:off x="5707475" y="5085184"/>
            <a:ext cx="2981325" cy="390525"/>
          </p:xfrm>
          <a:graphic>
            <a:graphicData uri="http://schemas.openxmlformats.org/presentationml/2006/ole">
              <p:oleObj spid="_x0000_s13860" name="Equation" r:id="rId22" imgW="2971800" imgH="393700" progId="Equation.3">
                <p:embed/>
              </p:oleObj>
            </a:graphicData>
          </a:graphic>
        </p:graphicFrame>
        <p:graphicFrame>
          <p:nvGraphicFramePr>
            <p:cNvPr id="66" name="Object 65"/>
            <p:cNvGraphicFramePr>
              <a:graphicFrameLocks noChangeAspect="1"/>
            </p:cNvGraphicFramePr>
            <p:nvPr>
              <p:extLst>
                <p:ext uri="{D42A27DB-BD31-4B8C-83A1-F6EECF244321}">
                  <p14:modId xmlns:p14="http://schemas.microsoft.com/office/powerpoint/2010/main" xmlns="" val="3273111300"/>
                </p:ext>
              </p:extLst>
            </p:nvPr>
          </p:nvGraphicFramePr>
          <p:xfrm>
            <a:off x="5679169" y="5517232"/>
            <a:ext cx="3133725" cy="390525"/>
          </p:xfrm>
          <a:graphic>
            <a:graphicData uri="http://schemas.openxmlformats.org/presentationml/2006/ole">
              <p:oleObj spid="_x0000_s13861" name="Equation" r:id="rId23" imgW="3136900" imgH="393700" progId="Equation.3">
                <p:embed/>
              </p:oleObj>
            </a:graphicData>
          </a:graphic>
        </p:graphicFrame>
        <p:graphicFrame>
          <p:nvGraphicFramePr>
            <p:cNvPr id="67" name="Object 66"/>
            <p:cNvGraphicFramePr>
              <a:graphicFrameLocks noChangeAspect="1"/>
            </p:cNvGraphicFramePr>
            <p:nvPr>
              <p:extLst>
                <p:ext uri="{D42A27DB-BD31-4B8C-83A1-F6EECF244321}">
                  <p14:modId xmlns:p14="http://schemas.microsoft.com/office/powerpoint/2010/main" xmlns="" val="1220674346"/>
                </p:ext>
              </p:extLst>
            </p:nvPr>
          </p:nvGraphicFramePr>
          <p:xfrm>
            <a:off x="5796136" y="6091386"/>
            <a:ext cx="2619375" cy="361950"/>
          </p:xfrm>
          <a:graphic>
            <a:graphicData uri="http://schemas.openxmlformats.org/presentationml/2006/ole">
              <p:oleObj spid="_x0000_s13862" name="Equation" r:id="rId24" imgW="2832100" imgH="393700" progId="Equation.3">
                <p:embed/>
              </p:oleObj>
            </a:graphicData>
          </a:graphic>
        </p:graphicFrame>
        <p:sp>
          <p:nvSpPr>
            <p:cNvPr id="68" name="Rectangle 62"/>
            <p:cNvSpPr>
              <a:spLocks noChangeArrowheads="1"/>
            </p:cNvSpPr>
            <p:nvPr/>
          </p:nvSpPr>
          <p:spPr bwMode="auto">
            <a:xfrm>
              <a:off x="4427984" y="4777407"/>
              <a:ext cx="20762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Fourth iteration:</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69" name="Rectangle 63"/>
          <p:cNvSpPr>
            <a:spLocks noChangeArrowheads="1"/>
          </p:cNvSpPr>
          <p:nvPr/>
        </p:nvSpPr>
        <p:spPr bwMode="auto">
          <a:xfrm>
            <a:off x="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 name="Rectangle 66"/>
          <p:cNvSpPr>
            <a:spLocks noChangeArrowheads="1"/>
          </p:cNvSpPr>
          <p:nvPr/>
        </p:nvSpPr>
        <p:spPr bwMode="auto">
          <a:xfrm>
            <a:off x="1847208" y="6309320"/>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Thus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72" name="Object 71"/>
          <p:cNvGraphicFramePr>
            <a:graphicFrameLocks noChangeAspect="1"/>
          </p:cNvGraphicFramePr>
          <p:nvPr>
            <p:extLst>
              <p:ext uri="{D42A27DB-BD31-4B8C-83A1-F6EECF244321}">
                <p14:modId xmlns:p14="http://schemas.microsoft.com/office/powerpoint/2010/main" xmlns="" val="3519824965"/>
              </p:ext>
            </p:extLst>
          </p:nvPr>
        </p:nvGraphicFramePr>
        <p:xfrm>
          <a:off x="2555776" y="6427750"/>
          <a:ext cx="2372161" cy="264912"/>
        </p:xfrm>
        <a:graphic>
          <a:graphicData uri="http://schemas.openxmlformats.org/presentationml/2006/ole">
            <p:oleObj spid="_x0000_s13863" name="Equation" r:id="rId25" imgW="1879600" imgH="203200" progId="Equation.3">
              <p:embed/>
            </p:oleObj>
          </a:graphicData>
        </a:graphic>
      </p:graphicFrame>
      <p:sp>
        <p:nvSpPr>
          <p:cNvPr id="73" name="Rectangle 67"/>
          <p:cNvSpPr>
            <a:spLocks noChangeArrowheads="1"/>
          </p:cNvSpPr>
          <p:nvPr/>
        </p:nvSpPr>
        <p:spPr bwMode="auto">
          <a:xfrm>
            <a:off x="0" y="2095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35986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down)">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down)">
                                      <p:cBhvr>
                                        <p:cTn id="40" dur="500"/>
                                        <p:tgtEl>
                                          <p:spTgt spid="60"/>
                                        </p:tgtEl>
                                      </p:cBhvr>
                                    </p:animEffect>
                                  </p:childTnLst>
                                </p:cTn>
                              </p:par>
                              <p:par>
                                <p:cTn id="41" presetID="22" presetClass="entr" presetSubtype="4"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wipe(down)">
                                      <p:cBhvr>
                                        <p:cTn id="43" dur="500"/>
                                        <p:tgtEl>
                                          <p:spTgt spid="6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wipe(down)">
                                      <p:cBhvr>
                                        <p:cTn id="48" dur="500"/>
                                        <p:tgtEl>
                                          <p:spTgt spid="78"/>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barn(inVertical)">
                                      <p:cBhvr>
                                        <p:cTn id="53" dur="500"/>
                                        <p:tgtEl>
                                          <p:spTgt spid="71"/>
                                        </p:tgtEl>
                                      </p:cBhvr>
                                    </p:animEffect>
                                  </p:childTnLst>
                                </p:cTn>
                              </p:par>
                              <p:par>
                                <p:cTn id="54" presetID="16" presetClass="entr" presetSubtype="21" fill="hold"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barn(inVertical)">
                                      <p:cBhvr>
                                        <p:cTn id="5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4" grpId="0"/>
      <p:bldP spid="54" grpId="0"/>
      <p:bldP spid="60" grpId="0"/>
      <p:bldP spid="69" grpId="0"/>
      <p:bldP spid="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PavanKumar\Downloads\SET-JU-Logo-for-NBA-and-ISO-Process.png"/>
          <p:cNvPicPr>
            <a:picLocks noChangeAspect="1" noChangeArrowheads="1"/>
          </p:cNvPicPr>
          <p:nvPr/>
        </p:nvPicPr>
        <p:blipFill>
          <a:blip r:embed="rId3"/>
          <a:srcRect/>
          <a:stretch>
            <a:fillRect/>
          </a:stretch>
        </p:blipFill>
        <p:spPr bwMode="auto">
          <a:xfrm>
            <a:off x="6588224" y="-27384"/>
            <a:ext cx="2568316" cy="611509"/>
          </a:xfrm>
          <a:prstGeom prst="rect">
            <a:avLst/>
          </a:prstGeom>
          <a:noFill/>
          <a:ln w="9525">
            <a:noFill/>
            <a:miter lim="800000"/>
            <a:headEnd/>
            <a:tailEnd/>
          </a:ln>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8" name="Group 7"/>
          <p:cNvGrpSpPr/>
          <p:nvPr/>
        </p:nvGrpSpPr>
        <p:grpSpPr>
          <a:xfrm>
            <a:off x="-36512" y="44624"/>
            <a:ext cx="9129187" cy="986046"/>
            <a:chOff x="30623" y="292006"/>
            <a:chExt cx="9129187" cy="986046"/>
          </a:xfrm>
        </p:grpSpPr>
        <p:sp>
          <p:nvSpPr>
            <p:cNvPr id="3" name="Rectangle 2"/>
            <p:cNvSpPr/>
            <p:nvPr/>
          </p:nvSpPr>
          <p:spPr>
            <a:xfrm>
              <a:off x="30623" y="292006"/>
              <a:ext cx="6192688" cy="369332"/>
            </a:xfrm>
            <a:prstGeom prst="rect">
              <a:avLst/>
            </a:prstGeom>
          </p:spPr>
          <p:txBody>
            <a:bodyPr wrap="square">
              <a:spAutoFit/>
            </a:bodyPr>
            <a:lstStyle/>
            <a:p>
              <a:r>
                <a:rPr lang="en-US" dirty="0" smtClean="0">
                  <a:solidFill>
                    <a:srgbClr val="FF0000"/>
                  </a:solidFill>
                  <a:latin typeface="Times New Roman" pitchFamily="18" charset="0"/>
                  <a:cs typeface="Times New Roman" pitchFamily="18" charset="0"/>
                </a:rPr>
                <a:t>4.  </a:t>
              </a:r>
              <a:r>
                <a:rPr lang="en-US" dirty="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Solve </a:t>
              </a:r>
              <a:r>
                <a:rPr lang="en-US" b="1" dirty="0">
                  <a:solidFill>
                    <a:srgbClr val="FF0000"/>
                  </a:solidFill>
                  <a:latin typeface="Times New Roman" pitchFamily="18" charset="0"/>
                  <a:cs typeface="Times New Roman" pitchFamily="18" charset="0"/>
                </a:rPr>
                <a:t>the system of equations by Gauss – Seidel method </a:t>
              </a:r>
              <a:endParaRPr lang="en-IN" dirty="0">
                <a:solidFill>
                  <a:srgbClr val="FF0000"/>
                </a:solidFill>
                <a:latin typeface="Times New Roman" pitchFamily="18" charset="0"/>
                <a:cs typeface="Times New Roman" pitchFamily="18" charset="0"/>
              </a:endParaRPr>
            </a:p>
          </p:txBody>
        </p:sp>
        <p:sp>
          <p:nvSpPr>
            <p:cNvPr id="5" name="Rectangle 4"/>
            <p:cNvSpPr/>
            <p:nvPr/>
          </p:nvSpPr>
          <p:spPr>
            <a:xfrm>
              <a:off x="302826" y="908720"/>
              <a:ext cx="8856984" cy="369332"/>
            </a:xfrm>
            <a:prstGeom prst="rect">
              <a:avLst/>
            </a:prstGeom>
          </p:spPr>
          <p:txBody>
            <a:bodyPr wrap="square">
              <a:spAutoFit/>
            </a:bodyPr>
            <a:lstStyle/>
            <a:p>
              <a:r>
                <a:rPr lang="en-US" b="1" dirty="0">
                  <a:solidFill>
                    <a:srgbClr val="FF0000"/>
                  </a:solidFill>
                  <a:latin typeface="Times New Roman" pitchFamily="18" charset="0"/>
                  <a:cs typeface="Times New Roman" pitchFamily="18" charset="0"/>
                </a:rPr>
                <a:t>carryout 4 iterations taking  the initial approximation to the solution as (1, 0, 3).</a:t>
              </a:r>
              <a:endParaRPr lang="en-IN" dirty="0">
                <a:solidFill>
                  <a:srgbClr val="FF0000"/>
                </a:solidFill>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xmlns="" val="1081345359"/>
                </p:ext>
              </p:extLst>
            </p:nvPr>
          </p:nvGraphicFramePr>
          <p:xfrm>
            <a:off x="611560" y="661338"/>
            <a:ext cx="5095722" cy="319390"/>
          </p:xfrm>
          <a:graphic>
            <a:graphicData uri="http://schemas.openxmlformats.org/presentationml/2006/ole">
              <p:oleObj spid="_x0000_s14697" name="Equation" r:id="rId4" imgW="3352800" imgH="203200" progId="Equation.3">
                <p:embed/>
              </p:oleObj>
            </a:graphicData>
          </a:graphic>
        </p:graphicFrame>
      </p:grpSp>
      <p:sp>
        <p:nvSpPr>
          <p:cNvPr id="9" name="Rectangle 8"/>
          <p:cNvSpPr/>
          <p:nvPr/>
        </p:nvSpPr>
        <p:spPr>
          <a:xfrm>
            <a:off x="200667" y="1196752"/>
            <a:ext cx="7971733" cy="523220"/>
          </a:xfrm>
          <a:prstGeom prst="rect">
            <a:avLst/>
          </a:prstGeom>
        </p:spPr>
        <p:txBody>
          <a:bodyPr wrap="square">
            <a:spAutoFit/>
          </a:bodyPr>
          <a:lstStyle/>
          <a:p>
            <a:r>
              <a:rPr lang="en-US" sz="1400" b="1" dirty="0">
                <a:latin typeface="Times New Roman" pitchFamily="18" charset="0"/>
                <a:cs typeface="Times New Roman" pitchFamily="18" charset="0"/>
              </a:rPr>
              <a:t>Solution: </a:t>
            </a:r>
            <a:endParaRPr lang="en-US" sz="1400" b="1" dirty="0" smtClean="0">
              <a:latin typeface="Times New Roman" pitchFamily="18" charset="0"/>
              <a:cs typeface="Times New Roman" pitchFamily="18" charset="0"/>
            </a:endParaRPr>
          </a:p>
          <a:p>
            <a:r>
              <a:rPr lang="en-US" sz="1400" b="1"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given system of equations are diagonally dominant and the equations are put in the form </a:t>
            </a:r>
            <a:r>
              <a:rPr lang="en-US" sz="1400" b="1"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grpSp>
        <p:nvGrpSpPr>
          <p:cNvPr id="48" name="Group 47"/>
          <p:cNvGrpSpPr/>
          <p:nvPr/>
        </p:nvGrpSpPr>
        <p:grpSpPr>
          <a:xfrm>
            <a:off x="685800" y="1700808"/>
            <a:ext cx="4941733" cy="504056"/>
            <a:chOff x="685800" y="1700808"/>
            <a:chExt cx="4941733" cy="504056"/>
          </a:xfrm>
        </p:grpSpPr>
        <p:graphicFrame>
          <p:nvGraphicFramePr>
            <p:cNvPr id="10" name="Object 9"/>
            <p:cNvGraphicFramePr>
              <a:graphicFrameLocks noChangeAspect="1"/>
            </p:cNvGraphicFramePr>
            <p:nvPr>
              <p:extLst>
                <p:ext uri="{D42A27DB-BD31-4B8C-83A1-F6EECF244321}">
                  <p14:modId xmlns:p14="http://schemas.microsoft.com/office/powerpoint/2010/main" xmlns="" val="1694473907"/>
                </p:ext>
              </p:extLst>
            </p:nvPr>
          </p:nvGraphicFramePr>
          <p:xfrm>
            <a:off x="685800" y="1700808"/>
            <a:ext cx="1512168" cy="504056"/>
          </p:xfrm>
          <a:graphic>
            <a:graphicData uri="http://schemas.openxmlformats.org/presentationml/2006/ole">
              <p:oleObj spid="_x0000_s14698" name="Equation" r:id="rId5" imgW="1167893" imgH="393529" progId="Equation.3">
                <p:embed/>
              </p:oleObj>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xmlns="" val="3348778571"/>
                </p:ext>
              </p:extLst>
            </p:nvPr>
          </p:nvGraphicFramePr>
          <p:xfrm>
            <a:off x="2411760" y="1700808"/>
            <a:ext cx="1512168" cy="504056"/>
          </p:xfrm>
          <a:graphic>
            <a:graphicData uri="http://schemas.openxmlformats.org/presentationml/2006/ole">
              <p:oleObj spid="_x0000_s14699" name="Equation" r:id="rId6" imgW="1167893" imgH="393529" progId="Equation.3">
                <p:embed/>
              </p:oleObj>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xmlns="" val="1348415867"/>
                </p:ext>
              </p:extLst>
            </p:nvPr>
          </p:nvGraphicFramePr>
          <p:xfrm>
            <a:off x="4139952" y="1700808"/>
            <a:ext cx="1487581" cy="504056"/>
          </p:xfrm>
          <a:graphic>
            <a:graphicData uri="http://schemas.openxmlformats.org/presentationml/2006/ole">
              <p:oleObj spid="_x0000_s14700" name="Equation" r:id="rId7" imgW="1167893" imgH="393529" progId="Equation.3">
                <p:embed/>
              </p:oleObj>
            </a:graphicData>
          </a:graphic>
        </p:graphicFrame>
      </p:grpSp>
      <p:sp>
        <p:nvSpPr>
          <p:cNvPr id="13"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11"/>
          <p:cNvSpPr>
            <a:spLocks noChangeArrowheads="1"/>
          </p:cNvSpPr>
          <p:nvPr/>
        </p:nvSpPr>
        <p:spPr bwMode="auto">
          <a:xfrm>
            <a:off x="244431" y="2289447"/>
            <a:ext cx="239360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Let us start with trial solution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8" name="Object 17"/>
          <p:cNvGraphicFramePr>
            <a:graphicFrameLocks noChangeAspect="1"/>
          </p:cNvGraphicFramePr>
          <p:nvPr>
            <p:extLst>
              <p:ext uri="{D42A27DB-BD31-4B8C-83A1-F6EECF244321}">
                <p14:modId xmlns:p14="http://schemas.microsoft.com/office/powerpoint/2010/main" xmlns="" val="709881868"/>
              </p:ext>
            </p:extLst>
          </p:nvPr>
        </p:nvGraphicFramePr>
        <p:xfrm>
          <a:off x="2647423" y="2348880"/>
          <a:ext cx="1492529" cy="288032"/>
        </p:xfrm>
        <a:graphic>
          <a:graphicData uri="http://schemas.openxmlformats.org/presentationml/2006/ole">
            <p:oleObj spid="_x0000_s14701" name="Equation" r:id="rId8" imgW="1079032" imgH="203112" progId="Equation.3">
              <p:embed/>
            </p:oleObj>
          </a:graphicData>
        </a:graphic>
      </p:graphicFrame>
      <p:grpSp>
        <p:nvGrpSpPr>
          <p:cNvPr id="49" name="Group 48"/>
          <p:cNvGrpSpPr/>
          <p:nvPr/>
        </p:nvGrpSpPr>
        <p:grpSpPr>
          <a:xfrm>
            <a:off x="176050" y="2708920"/>
            <a:ext cx="2418496" cy="1872208"/>
            <a:chOff x="176050" y="2708920"/>
            <a:chExt cx="2418496" cy="1872208"/>
          </a:xfrm>
        </p:grpSpPr>
        <p:graphicFrame>
          <p:nvGraphicFramePr>
            <p:cNvPr id="19" name="Object 18"/>
            <p:cNvGraphicFramePr>
              <a:graphicFrameLocks noChangeAspect="1"/>
            </p:cNvGraphicFramePr>
            <p:nvPr>
              <p:extLst>
                <p:ext uri="{D42A27DB-BD31-4B8C-83A1-F6EECF244321}">
                  <p14:modId xmlns:p14="http://schemas.microsoft.com/office/powerpoint/2010/main" xmlns="" val="1698406521"/>
                </p:ext>
              </p:extLst>
            </p:nvPr>
          </p:nvGraphicFramePr>
          <p:xfrm>
            <a:off x="334462" y="3016697"/>
            <a:ext cx="2260084" cy="514797"/>
          </p:xfrm>
          <a:graphic>
            <a:graphicData uri="http://schemas.openxmlformats.org/presentationml/2006/ole">
              <p:oleObj spid="_x0000_s14702" name="Equation" r:id="rId9" imgW="1714500" imgH="393700" progId="Equation.3">
                <p:embed/>
              </p:oleObj>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xmlns="" val="1640944294"/>
                </p:ext>
              </p:extLst>
            </p:nvPr>
          </p:nvGraphicFramePr>
          <p:xfrm>
            <a:off x="378575" y="3573016"/>
            <a:ext cx="2166008" cy="462533"/>
          </p:xfrm>
          <a:graphic>
            <a:graphicData uri="http://schemas.openxmlformats.org/presentationml/2006/ole">
              <p:oleObj spid="_x0000_s14703" name="Equation" r:id="rId10" imgW="1828800" imgH="393700" progId="Equation.3">
                <p:embed/>
              </p:oleObj>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xmlns="" val="3664364952"/>
                </p:ext>
              </p:extLst>
            </p:nvPr>
          </p:nvGraphicFramePr>
          <p:xfrm>
            <a:off x="359524" y="4149080"/>
            <a:ext cx="2205719" cy="432048"/>
          </p:xfrm>
          <a:graphic>
            <a:graphicData uri="http://schemas.openxmlformats.org/presentationml/2006/ole">
              <p:oleObj spid="_x0000_s14704" name="Equation" r:id="rId11" imgW="2005729" imgH="393529" progId="Equation.3">
                <p:embed/>
              </p:oleObj>
            </a:graphicData>
          </a:graphic>
        </p:graphicFrame>
        <p:sp>
          <p:nvSpPr>
            <p:cNvPr id="22" name="Rectangle 15"/>
            <p:cNvSpPr>
              <a:spLocks noChangeArrowheads="1"/>
            </p:cNvSpPr>
            <p:nvPr/>
          </p:nvSpPr>
          <p:spPr bwMode="auto">
            <a:xfrm>
              <a:off x="176050" y="2708920"/>
              <a:ext cx="20313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First iteration:</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3" name="Rectangle 16"/>
          <p:cNvSpPr>
            <a:spLocks noChangeArrowheads="1"/>
          </p:cNvSpPr>
          <p:nvPr/>
        </p:nvSpPr>
        <p:spPr bwMode="auto">
          <a:xfrm>
            <a:off x="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0" name="Group 49"/>
          <p:cNvGrpSpPr/>
          <p:nvPr/>
        </p:nvGrpSpPr>
        <p:grpSpPr>
          <a:xfrm>
            <a:off x="176049" y="4643601"/>
            <a:ext cx="3042959" cy="1737727"/>
            <a:chOff x="176049" y="4643601"/>
            <a:chExt cx="3042959" cy="1737727"/>
          </a:xfrm>
        </p:grpSpPr>
        <p:graphicFrame>
          <p:nvGraphicFramePr>
            <p:cNvPr id="26" name="Object 25"/>
            <p:cNvGraphicFramePr>
              <a:graphicFrameLocks noChangeAspect="1"/>
            </p:cNvGraphicFramePr>
            <p:nvPr>
              <p:extLst>
                <p:ext uri="{D42A27DB-BD31-4B8C-83A1-F6EECF244321}">
                  <p14:modId xmlns:p14="http://schemas.microsoft.com/office/powerpoint/2010/main" xmlns="" val="1638882887"/>
                </p:ext>
              </p:extLst>
            </p:nvPr>
          </p:nvGraphicFramePr>
          <p:xfrm>
            <a:off x="611560" y="4940490"/>
            <a:ext cx="2232248" cy="401413"/>
          </p:xfrm>
          <a:graphic>
            <a:graphicData uri="http://schemas.openxmlformats.org/presentationml/2006/ole">
              <p:oleObj spid="_x0000_s14705" name="Equation" r:id="rId12" imgW="2184400" imgH="393700" progId="Equation.3">
                <p:embed/>
              </p:oleObj>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xmlns="" val="1415327879"/>
                </p:ext>
              </p:extLst>
            </p:nvPr>
          </p:nvGraphicFramePr>
          <p:xfrm>
            <a:off x="539552" y="5419090"/>
            <a:ext cx="2520280" cy="416659"/>
          </p:xfrm>
          <a:graphic>
            <a:graphicData uri="http://schemas.openxmlformats.org/presentationml/2006/ole">
              <p:oleObj spid="_x0000_s14706" name="Equation" r:id="rId13" imgW="2362200" imgH="393700" progId="Equation.3">
                <p:embed/>
              </p:oleObj>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xmlns="" val="103738695"/>
                </p:ext>
              </p:extLst>
            </p:nvPr>
          </p:nvGraphicFramePr>
          <p:xfrm>
            <a:off x="467544" y="5949280"/>
            <a:ext cx="2751464" cy="432048"/>
          </p:xfrm>
          <a:graphic>
            <a:graphicData uri="http://schemas.openxmlformats.org/presentationml/2006/ole">
              <p:oleObj spid="_x0000_s14707" name="Equation" r:id="rId14" imgW="2501900" imgH="393700" progId="Equation.3">
                <p:embed/>
              </p:oleObj>
            </a:graphicData>
          </a:graphic>
        </p:graphicFrame>
        <p:sp>
          <p:nvSpPr>
            <p:cNvPr id="29" name="Rectangle 22"/>
            <p:cNvSpPr>
              <a:spLocks noChangeArrowheads="1"/>
            </p:cNvSpPr>
            <p:nvPr/>
          </p:nvSpPr>
          <p:spPr bwMode="auto">
            <a:xfrm>
              <a:off x="176049" y="4643601"/>
              <a:ext cx="20313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Second iteration:</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0" name="Rectangle 23"/>
          <p:cNvSpPr>
            <a:spLocks noChangeArrowheads="1"/>
          </p:cNvSpPr>
          <p:nvPr/>
        </p:nvSpPr>
        <p:spPr bwMode="auto">
          <a:xfrm>
            <a:off x="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1" name="Group 50"/>
          <p:cNvGrpSpPr/>
          <p:nvPr/>
        </p:nvGrpSpPr>
        <p:grpSpPr>
          <a:xfrm>
            <a:off x="4724044" y="2401143"/>
            <a:ext cx="3612985" cy="1749847"/>
            <a:chOff x="4724044" y="2401143"/>
            <a:chExt cx="3612985" cy="1749847"/>
          </a:xfrm>
        </p:grpSpPr>
        <p:graphicFrame>
          <p:nvGraphicFramePr>
            <p:cNvPr id="32" name="Object 31"/>
            <p:cNvGraphicFramePr>
              <a:graphicFrameLocks noChangeAspect="1"/>
            </p:cNvGraphicFramePr>
            <p:nvPr>
              <p:extLst>
                <p:ext uri="{D42A27DB-BD31-4B8C-83A1-F6EECF244321}">
                  <p14:modId xmlns:p14="http://schemas.microsoft.com/office/powerpoint/2010/main" xmlns="" val="659522109"/>
                </p:ext>
              </p:extLst>
            </p:nvPr>
          </p:nvGraphicFramePr>
          <p:xfrm>
            <a:off x="5466753" y="2776001"/>
            <a:ext cx="2667000" cy="390525"/>
          </p:xfrm>
          <a:graphic>
            <a:graphicData uri="http://schemas.openxmlformats.org/presentationml/2006/ole">
              <p:oleObj spid="_x0000_s14708" name="Equation" r:id="rId15" imgW="2667000" imgH="393700" progId="Equation.3">
                <p:embed/>
              </p:oleObj>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xmlns="" val="1758141432"/>
                </p:ext>
              </p:extLst>
            </p:nvPr>
          </p:nvGraphicFramePr>
          <p:xfrm>
            <a:off x="5508104" y="3284984"/>
            <a:ext cx="2828925" cy="390525"/>
          </p:xfrm>
          <a:graphic>
            <a:graphicData uri="http://schemas.openxmlformats.org/presentationml/2006/ole">
              <p:oleObj spid="_x0000_s14709" name="Equation" r:id="rId16" imgW="2832100" imgH="393700" progId="Equation.3">
                <p:embed/>
              </p:oleObj>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xmlns="" val="3359616050"/>
                </p:ext>
              </p:extLst>
            </p:nvPr>
          </p:nvGraphicFramePr>
          <p:xfrm>
            <a:off x="5523903" y="3789040"/>
            <a:ext cx="2552700" cy="361950"/>
          </p:xfrm>
          <a:graphic>
            <a:graphicData uri="http://schemas.openxmlformats.org/presentationml/2006/ole">
              <p:oleObj spid="_x0000_s14710" name="Equation" r:id="rId17" imgW="2768600" imgH="393700" progId="Equation.3">
                <p:embed/>
              </p:oleObj>
            </a:graphicData>
          </a:graphic>
        </p:graphicFrame>
        <p:sp>
          <p:nvSpPr>
            <p:cNvPr id="35" name="Rectangle 28"/>
            <p:cNvSpPr>
              <a:spLocks noChangeArrowheads="1"/>
            </p:cNvSpPr>
            <p:nvPr/>
          </p:nvSpPr>
          <p:spPr bwMode="auto">
            <a:xfrm>
              <a:off x="4724044" y="2401143"/>
              <a:ext cx="20762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Third iteration:</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6" name="Rectangle 29"/>
          <p:cNvSpPr>
            <a:spLocks noChangeArrowheads="1"/>
          </p:cNvSpPr>
          <p:nvPr/>
        </p:nvSpPr>
        <p:spPr bwMode="auto">
          <a:xfrm>
            <a:off x="152400" y="10001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2" name="Group 51"/>
          <p:cNvGrpSpPr/>
          <p:nvPr/>
        </p:nvGrpSpPr>
        <p:grpSpPr>
          <a:xfrm>
            <a:off x="4776956" y="4195141"/>
            <a:ext cx="3512462" cy="1684041"/>
            <a:chOff x="4776956" y="4195141"/>
            <a:chExt cx="3512462" cy="1684041"/>
          </a:xfrm>
        </p:grpSpPr>
        <p:graphicFrame>
          <p:nvGraphicFramePr>
            <p:cNvPr id="38" name="Object 37"/>
            <p:cNvGraphicFramePr>
              <a:graphicFrameLocks noChangeAspect="1"/>
            </p:cNvGraphicFramePr>
            <p:nvPr>
              <p:extLst>
                <p:ext uri="{D42A27DB-BD31-4B8C-83A1-F6EECF244321}">
                  <p14:modId xmlns:p14="http://schemas.microsoft.com/office/powerpoint/2010/main" xmlns="" val="173008899"/>
                </p:ext>
              </p:extLst>
            </p:nvPr>
          </p:nvGraphicFramePr>
          <p:xfrm>
            <a:off x="5350790" y="4602226"/>
            <a:ext cx="2828925" cy="390525"/>
          </p:xfrm>
          <a:graphic>
            <a:graphicData uri="http://schemas.openxmlformats.org/presentationml/2006/ole">
              <p:oleObj spid="_x0000_s14711" name="Equation" r:id="rId18" imgW="2832100" imgH="393700" progId="Equation.3">
                <p:embed/>
              </p:oleObj>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xmlns="" val="2260710184"/>
                </p:ext>
              </p:extLst>
            </p:nvPr>
          </p:nvGraphicFramePr>
          <p:xfrm>
            <a:off x="5342928" y="5085184"/>
            <a:ext cx="2914650" cy="390525"/>
          </p:xfrm>
          <a:graphic>
            <a:graphicData uri="http://schemas.openxmlformats.org/presentationml/2006/ole">
              <p:oleObj spid="_x0000_s14712" name="Equation" r:id="rId19" imgW="2921000" imgH="393700" progId="Equation.3">
                <p:embed/>
              </p:oleObj>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xmlns="" val="1691042192"/>
                </p:ext>
              </p:extLst>
            </p:nvPr>
          </p:nvGraphicFramePr>
          <p:xfrm>
            <a:off x="5327143" y="5517232"/>
            <a:ext cx="2962275" cy="361950"/>
          </p:xfrm>
          <a:graphic>
            <a:graphicData uri="http://schemas.openxmlformats.org/presentationml/2006/ole">
              <p:oleObj spid="_x0000_s14713" name="Equation" r:id="rId20" imgW="3200400" imgH="393700" progId="Equation.3">
                <p:embed/>
              </p:oleObj>
            </a:graphicData>
          </a:graphic>
        </p:graphicFrame>
        <p:sp>
          <p:nvSpPr>
            <p:cNvPr id="41" name="Rectangle 48"/>
            <p:cNvSpPr>
              <a:spLocks noChangeArrowheads="1"/>
            </p:cNvSpPr>
            <p:nvPr/>
          </p:nvSpPr>
          <p:spPr bwMode="auto">
            <a:xfrm>
              <a:off x="4776956" y="4195141"/>
              <a:ext cx="20313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Fourth iteration:</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42" name="Rectangle 49"/>
          <p:cNvSpPr>
            <a:spLocks noChangeArrowheads="1"/>
          </p:cNvSpPr>
          <p:nvPr/>
        </p:nvSpPr>
        <p:spPr bwMode="auto">
          <a:xfrm>
            <a:off x="152400" y="10001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 name="Rectangle 50"/>
          <p:cNvSpPr>
            <a:spLocks noChangeArrowheads="1"/>
          </p:cNvSpPr>
          <p:nvPr/>
        </p:nvSpPr>
        <p:spPr bwMode="auto">
          <a:xfrm>
            <a:off x="152400" y="18478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51"/>
          <p:cNvSpPr>
            <a:spLocks noChangeArrowheads="1"/>
          </p:cNvSpPr>
          <p:nvPr/>
        </p:nvSpPr>
        <p:spPr bwMode="auto">
          <a:xfrm>
            <a:off x="152400" y="2209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53"/>
          <p:cNvSpPr>
            <a:spLocks noChangeArrowheads="1"/>
          </p:cNvSpPr>
          <p:nvPr/>
        </p:nvSpPr>
        <p:spPr bwMode="auto">
          <a:xfrm>
            <a:off x="3308181" y="6361583"/>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Thus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6" name="Object 45"/>
          <p:cNvGraphicFramePr>
            <a:graphicFrameLocks noChangeAspect="1"/>
          </p:cNvGraphicFramePr>
          <p:nvPr>
            <p:extLst>
              <p:ext uri="{D42A27DB-BD31-4B8C-83A1-F6EECF244321}">
                <p14:modId xmlns:p14="http://schemas.microsoft.com/office/powerpoint/2010/main" xmlns="" val="3736594448"/>
              </p:ext>
            </p:extLst>
          </p:nvPr>
        </p:nvGraphicFramePr>
        <p:xfrm>
          <a:off x="3845374" y="6381328"/>
          <a:ext cx="3246906" cy="288032"/>
        </p:xfrm>
        <a:graphic>
          <a:graphicData uri="http://schemas.openxmlformats.org/presentationml/2006/ole">
            <p:oleObj spid="_x0000_s14714" name="Equation" r:id="rId21" imgW="2349500" imgH="203200" progId="Equation.3">
              <p:embed/>
            </p:oleObj>
          </a:graphicData>
        </a:graphic>
      </p:graphicFrame>
      <p:sp>
        <p:nvSpPr>
          <p:cNvPr id="47" name="Rectangle 54"/>
          <p:cNvSpPr>
            <a:spLocks noChangeArrowheads="1"/>
          </p:cNvSpPr>
          <p:nvPr/>
        </p:nvSpPr>
        <p:spPr bwMode="auto">
          <a:xfrm>
            <a:off x="685800" y="666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71205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down)">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204864"/>
            <a:ext cx="6512511" cy="1143000"/>
          </a:xfrm>
        </p:spPr>
        <p:txBody>
          <a:bodyPr/>
          <a:lstStyle/>
          <a:p>
            <a:pPr algn="ctr"/>
            <a:r>
              <a:rPr lang="en-IN" dirty="0" smtClean="0"/>
              <a:t>Thank You</a:t>
            </a:r>
            <a:endParaRPr lang="en-IN" dirty="0"/>
          </a:p>
        </p:txBody>
      </p:sp>
    </p:spTree>
    <p:extLst>
      <p:ext uri="{BB962C8B-B14F-4D97-AF65-F5344CB8AC3E}">
        <p14:creationId xmlns:p14="http://schemas.microsoft.com/office/powerpoint/2010/main" xmlns="" val="3135524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PavanKumar\Downloads\SET-JU-Logo-for-NBA-and-ISO-Process.png"/>
          <p:cNvPicPr>
            <a:picLocks noChangeAspect="1" noChangeArrowheads="1"/>
          </p:cNvPicPr>
          <p:nvPr/>
        </p:nvPicPr>
        <p:blipFill>
          <a:blip r:embed="rId3"/>
          <a:srcRect/>
          <a:stretch>
            <a:fillRect/>
          </a:stretch>
        </p:blipFill>
        <p:spPr bwMode="auto">
          <a:xfrm>
            <a:off x="6588224" y="-27384"/>
            <a:ext cx="2568316" cy="611509"/>
          </a:xfrm>
          <a:prstGeom prst="rect">
            <a:avLst/>
          </a:prstGeom>
          <a:noFill/>
          <a:ln w="9525">
            <a:noFill/>
            <a:miter lim="800000"/>
            <a:headEnd/>
            <a:tailEnd/>
          </a:ln>
        </p:spPr>
      </p:pic>
      <p:sp>
        <p:nvSpPr>
          <p:cNvPr id="2" name="Rectangle 1"/>
          <p:cNvSpPr/>
          <p:nvPr/>
        </p:nvSpPr>
        <p:spPr>
          <a:xfrm>
            <a:off x="323528" y="332656"/>
            <a:ext cx="7128792"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Solution of a system of non homogeneous equations:</a:t>
            </a:r>
            <a:endParaRPr lang="en-IN" sz="2400" dirty="0">
              <a:solidFill>
                <a:srgbClr val="FF0000"/>
              </a:solidFill>
              <a:latin typeface="Times New Roman" pitchFamily="18" charset="0"/>
              <a:cs typeface="Times New Roman" pitchFamily="18" charset="0"/>
            </a:endParaRPr>
          </a:p>
        </p:txBody>
      </p:sp>
      <p:sp>
        <p:nvSpPr>
          <p:cNvPr id="27" name="Rectangle 2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8" name="Rectangle 25"/>
          <p:cNvSpPr>
            <a:spLocks noChangeArrowheads="1"/>
          </p:cNvSpPr>
          <p:nvPr/>
        </p:nvSpPr>
        <p:spPr bwMode="auto">
          <a:xfrm>
            <a:off x="0" y="6953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Rectangle 27"/>
          <p:cNvSpPr>
            <a:spLocks noChangeArrowheads="1"/>
          </p:cNvSpPr>
          <p:nvPr/>
        </p:nvSpPr>
        <p:spPr bwMode="auto">
          <a:xfrm>
            <a:off x="0" y="16287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Rectangle 31"/>
          <p:cNvSpPr>
            <a:spLocks noChangeArrowheads="1"/>
          </p:cNvSpPr>
          <p:nvPr/>
        </p:nvSpPr>
        <p:spPr bwMode="auto">
          <a:xfrm>
            <a:off x="4475202" y="537776"/>
            <a:ext cx="110799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3"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p:cNvSpPr/>
          <p:nvPr/>
        </p:nvSpPr>
        <p:spPr>
          <a:xfrm>
            <a:off x="395536" y="692696"/>
            <a:ext cx="8280920" cy="2308324"/>
          </a:xfrm>
          <a:prstGeom prst="rect">
            <a:avLst/>
          </a:prstGeom>
        </p:spPr>
        <p:txBody>
          <a:bodyPr wrap="square">
            <a:spAutoFit/>
          </a:bodyPr>
          <a:lstStyle/>
          <a:p>
            <a:r>
              <a:rPr lang="en-US" dirty="0">
                <a:latin typeface="Times New Roman" pitchFamily="18" charset="0"/>
                <a:cs typeface="Times New Roman" pitchFamily="18" charset="0"/>
              </a:rPr>
              <a:t>Linear simultaneous Equations occur in various engineering problems. We are already familiar with the methods, Cramer’s rule and matrix method for solving such equations. But these methods are tedious for large systems.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Here we study now another two methods for solving such large systems.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They are </a:t>
            </a:r>
          </a:p>
          <a:p>
            <a:r>
              <a:rPr lang="en-US" b="1" dirty="0" smtClean="0">
                <a:latin typeface="Times New Roman" pitchFamily="18" charset="0"/>
                <a:cs typeface="Times New Roman" pitchFamily="18" charset="0"/>
              </a:rPr>
              <a:t>	a</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Gauss elimination method 	   </a:t>
            </a:r>
            <a:endParaRPr lang="en-IN"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	b</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Gauss –Seidel method.</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Rectangle 3"/>
          <p:cNvSpPr/>
          <p:nvPr/>
        </p:nvSpPr>
        <p:spPr>
          <a:xfrm>
            <a:off x="514935" y="2780928"/>
            <a:ext cx="3108543" cy="369332"/>
          </a:xfrm>
          <a:prstGeom prst="rect">
            <a:avLst/>
          </a:prstGeom>
        </p:spPr>
        <p:txBody>
          <a:bodyPr wrap="none">
            <a:spAutoFit/>
          </a:bodyPr>
          <a:lstStyle/>
          <a:p>
            <a:r>
              <a:rPr lang="en-US" b="1" dirty="0">
                <a:solidFill>
                  <a:srgbClr val="FF0000"/>
                </a:solidFill>
                <a:latin typeface="Times New Roman" pitchFamily="18" charset="0"/>
                <a:cs typeface="Times New Roman" pitchFamily="18" charset="0"/>
              </a:rPr>
              <a:t>Gauss – Elimination Method</a:t>
            </a:r>
            <a:endParaRPr lang="en-IN" dirty="0">
              <a:solidFill>
                <a:srgbClr val="FF0000"/>
              </a:solidFill>
              <a:latin typeface="Times New Roman" pitchFamily="18" charset="0"/>
              <a:cs typeface="Times New Roman" pitchFamily="18" charset="0"/>
            </a:endParaRPr>
          </a:p>
        </p:txBody>
      </p:sp>
      <p:sp>
        <p:nvSpPr>
          <p:cNvPr id="5" name="Rectangle 4"/>
          <p:cNvSpPr/>
          <p:nvPr/>
        </p:nvSpPr>
        <p:spPr>
          <a:xfrm>
            <a:off x="658951" y="3068960"/>
            <a:ext cx="7585457" cy="1477328"/>
          </a:xfrm>
          <a:prstGeom prst="rect">
            <a:avLst/>
          </a:prstGeom>
        </p:spPr>
        <p:txBody>
          <a:bodyPr wrap="square">
            <a:spAutoFit/>
          </a:bodyPr>
          <a:lstStyle/>
          <a:p>
            <a:r>
              <a:rPr lang="en-US" dirty="0">
                <a:latin typeface="Times New Roman" pitchFamily="18" charset="0"/>
                <a:cs typeface="Times New Roman" pitchFamily="18" charset="0"/>
              </a:rPr>
              <a:t>In this method, the unknowns are eliminated successively and the system is reduced to an upper triangular system from which the unknowns are found by back substitution.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method is quite general and is well – adapted for computer operations. </a:t>
            </a:r>
            <a:endParaRPr lang="en-IN" dirty="0">
              <a:latin typeface="Times New Roman" pitchFamily="18" charset="0"/>
              <a:cs typeface="Times New Roman" pitchFamily="18" charset="0"/>
            </a:endParaRPr>
          </a:p>
        </p:txBody>
      </p:sp>
      <p:sp>
        <p:nvSpPr>
          <p:cNvPr id="7" name="Rectangle 6"/>
          <p:cNvSpPr/>
          <p:nvPr/>
        </p:nvSpPr>
        <p:spPr>
          <a:xfrm>
            <a:off x="658951" y="4699010"/>
            <a:ext cx="7848872" cy="1754326"/>
          </a:xfrm>
          <a:prstGeom prst="rect">
            <a:avLst/>
          </a:prstGeom>
        </p:spPr>
        <p:txBody>
          <a:bodyPr wrap="square">
            <a:spAutoFit/>
          </a:bodyPr>
          <a:lstStyle/>
          <a:p>
            <a:r>
              <a:rPr lang="en-US" dirty="0" smtClean="0">
                <a:latin typeface="Times New Roman" pitchFamily="18" charset="0"/>
                <a:cs typeface="Times New Roman" pitchFamily="18" charset="0"/>
              </a:rPr>
              <a:t> This methods is illustrated by considering a system of three independent equations in three unknowns.</a:t>
            </a:r>
          </a:p>
          <a:p>
            <a:r>
              <a:rPr lang="en-US" dirty="0" smtClean="0">
                <a:latin typeface="Times New Roman" pitchFamily="18" charset="0"/>
                <a:cs typeface="Times New Roman" pitchFamily="18" charset="0"/>
              </a:rPr>
              <a:t>     Consider the system of equations</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……..(1)</a:t>
            </a:r>
          </a:p>
          <a:p>
            <a:endParaRPr lang="en-IN"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xmlns="" val="1468579526"/>
              </p:ext>
            </p:extLst>
          </p:nvPr>
        </p:nvGraphicFramePr>
        <p:xfrm>
          <a:off x="4382417" y="5239469"/>
          <a:ext cx="2709863" cy="1285875"/>
        </p:xfrm>
        <a:graphic>
          <a:graphicData uri="http://schemas.openxmlformats.org/presentationml/2006/ole">
            <p:oleObj spid="_x0000_s18442" name="Equation" r:id="rId4" imgW="1498320" imgH="711000" progId="Equation.3">
              <p:embed/>
            </p:oleObj>
          </a:graphicData>
        </a:graphic>
      </p:graphicFrame>
    </p:spTree>
    <p:extLst>
      <p:ext uri="{BB962C8B-B14F-4D97-AF65-F5344CB8AC3E}">
        <p14:creationId xmlns:p14="http://schemas.microsoft.com/office/powerpoint/2010/main" xmlns="" val="201900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PavanKumar\Downloads\SET-JU-Logo-for-NBA-and-ISO-Process.png"/>
          <p:cNvPicPr>
            <a:picLocks noChangeAspect="1" noChangeArrowheads="1"/>
          </p:cNvPicPr>
          <p:nvPr/>
        </p:nvPicPr>
        <p:blipFill>
          <a:blip r:embed="rId3"/>
          <a:srcRect/>
          <a:stretch>
            <a:fillRect/>
          </a:stretch>
        </p:blipFill>
        <p:spPr bwMode="auto">
          <a:xfrm>
            <a:off x="6588224" y="-27384"/>
            <a:ext cx="2568316" cy="611509"/>
          </a:xfrm>
          <a:prstGeom prst="rect">
            <a:avLst/>
          </a:prstGeom>
          <a:noFill/>
          <a:ln w="9525">
            <a:noFill/>
            <a:miter lim="800000"/>
            <a:headEnd/>
            <a:tailEnd/>
          </a:ln>
        </p:spPr>
      </p:pic>
      <p:grpSp>
        <p:nvGrpSpPr>
          <p:cNvPr id="17" name="Group 16"/>
          <p:cNvGrpSpPr/>
          <p:nvPr/>
        </p:nvGrpSpPr>
        <p:grpSpPr>
          <a:xfrm>
            <a:off x="107504" y="116632"/>
            <a:ext cx="8280920" cy="5970865"/>
            <a:chOff x="107504" y="116632"/>
            <a:chExt cx="8280920" cy="5970865"/>
          </a:xfrm>
        </p:grpSpPr>
        <mc:AlternateContent xmlns:mc="http://schemas.openxmlformats.org/markup-compatibility/2006">
          <mc:Choice xmlns:a14="http://schemas.microsoft.com/office/drawing/2010/main" xmlns="" Requires="a14">
            <p:sp>
              <p:nvSpPr>
                <p:cNvPr id="3" name="Rectangle 2"/>
                <p:cNvSpPr/>
                <p:nvPr/>
              </p:nvSpPr>
              <p:spPr>
                <a:xfrm>
                  <a:off x="107504" y="116632"/>
                  <a:ext cx="8280920" cy="5970865"/>
                </a:xfrm>
                <a:prstGeom prst="rect">
                  <a:avLst/>
                </a:prstGeom>
              </p:spPr>
              <p:txBody>
                <a:bodyPr wrap="square">
                  <a:spAutoFit/>
                </a:bodyPr>
                <a:lstStyle/>
                <a:p>
                  <a:r>
                    <a:rPr lang="en-US" sz="2000" b="1" dirty="0" smtClean="0">
                      <a:solidFill>
                        <a:srgbClr val="FF0000"/>
                      </a:solidFill>
                      <a:latin typeface="Times New Roman" pitchFamily="18" charset="0"/>
                      <a:cs typeface="Times New Roman" pitchFamily="18" charset="0"/>
                    </a:rPr>
                    <a:t>Working procedure for problems</a:t>
                  </a:r>
                </a:p>
                <a:p>
                  <a:r>
                    <a:rPr lang="en-US" dirty="0" smtClean="0">
                      <a:latin typeface="Times New Roman" pitchFamily="18" charset="0"/>
                      <a:cs typeface="Times New Roman" pitchFamily="18" charset="0"/>
                    </a:rPr>
                    <a:t/>
                  </a:r>
                  <a:r>
                    <a:rPr lang="en-US" sz="1400" dirty="0" smtClean="0">
                      <a:latin typeface="Times New Roman" pitchFamily="18" charset="0"/>
                      <a:cs typeface="Times New Roman" pitchFamily="18" charset="0"/>
                    </a:rPr>
                    <a:t>This method is illustrated by considering a system of three independent equations in three unknowns.  The system is equivalent to the matrix equation </a:t>
                  </a:r>
                  <a14:m>
                    <m:oMath xmlns:m="http://schemas.openxmlformats.org/officeDocument/2006/math">
                      <m:r>
                        <a:rPr lang="en-IN" sz="1400" b="0" i="1" smtClean="0">
                          <a:latin typeface="Cambria Math"/>
                          <a:cs typeface="Times New Roman" pitchFamily="18" charset="0"/>
                        </a:rPr>
                        <m:t>𝐴𝑋</m:t>
                      </m:r>
                      <m:r>
                        <a:rPr lang="en-IN" sz="1400" b="0" i="1" smtClean="0">
                          <a:latin typeface="Cambria Math"/>
                          <a:cs typeface="Times New Roman" pitchFamily="18" charset="0"/>
                        </a:rPr>
                        <m:t>=</m:t>
                      </m:r>
                      <m:r>
                        <a:rPr lang="en-IN" sz="1400" b="0" i="1" smtClean="0">
                          <a:latin typeface="Cambria Math"/>
                          <a:cs typeface="Times New Roman" pitchFamily="18" charset="0"/>
                        </a:rPr>
                        <m:t>𝐵</m:t>
                      </m:r>
                    </m:oMath>
                  </a14:m>
                  <a:endParaRPr lang="en-IN" sz="1400" b="0"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r>
                </a:p>
                <a:p>
                  <a:r>
                    <a:rPr lang="en-IN" dirty="0" smtClean="0">
                      <a:latin typeface="Times New Roman" pitchFamily="18" charset="0"/>
                      <a:cs typeface="Times New Roman" pitchFamily="18" charset="0"/>
                    </a:rPr>
                    <a:t>								.......(1)</a:t>
                  </a:r>
                </a:p>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The  method aims in reducing the coefficient matrix A to an upper triangular matrix.</a:t>
                  </a:r>
                </a:p>
                <a:p>
                  <a:r>
                    <a:rPr lang="en-IN" sz="1400" dirty="0" smtClean="0">
                      <a:latin typeface="Times New Roman" pitchFamily="18" charset="0"/>
                      <a:cs typeface="Times New Roman" pitchFamily="18" charset="0"/>
                    </a:rPr>
                    <a:t>We consider the augmented matrix [A : B] where,</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r>
                  <a:endParaRPr lang="en-IN" dirty="0">
                    <a:latin typeface="Times New Roman" pitchFamily="18" charset="0"/>
                    <a:cs typeface="Times New Roman" pitchFamily="18" charset="0"/>
                  </a:endParaRPr>
                </a:p>
                <a:p>
                  <a:pPr algn="just"/>
                  <a:r>
                    <a:rPr lang="en-US" sz="1400" b="1" dirty="0" smtClean="0">
                      <a:solidFill>
                        <a:schemeClr val="accent1">
                          <a:lumMod val="50000"/>
                        </a:schemeClr>
                      </a:solidFill>
                      <a:latin typeface="Times New Roman" pitchFamily="18" charset="0"/>
                      <a:cs typeface="Times New Roman" pitchFamily="18" charset="0"/>
                    </a:rPr>
                    <a:t>Step </a:t>
                  </a:r>
                  <a:r>
                    <a:rPr lang="en-US" sz="1400" b="1" dirty="0">
                      <a:solidFill>
                        <a:schemeClr val="accent1">
                          <a:lumMod val="50000"/>
                        </a:schemeClr>
                      </a:solidFill>
                      <a:latin typeface="Times New Roman" pitchFamily="18" charset="0"/>
                      <a:cs typeface="Times New Roman" pitchFamily="18" charset="0"/>
                    </a:rPr>
                    <a:t>1: </a:t>
                  </a:r>
                  <a:r>
                    <a:rPr lang="en-US" sz="1400" dirty="0">
                      <a:latin typeface="Times New Roman" pitchFamily="18" charset="0"/>
                      <a:cs typeface="Times New Roman" pitchFamily="18" charset="0"/>
                    </a:rPr>
                    <a:t>We </a:t>
                  </a:r>
                  <a:r>
                    <a:rPr lang="en-US" sz="1400" dirty="0" smtClean="0">
                      <a:latin typeface="Times New Roman" pitchFamily="18" charset="0"/>
                      <a:cs typeface="Times New Roman" pitchFamily="18" charset="0"/>
                    </a:rPr>
                    <a:t>use the element </a:t>
                  </a:r>
                  <a14:m>
                    <m:oMath xmlns:m="http://schemas.openxmlformats.org/officeDocument/2006/math">
                      <m:sSub>
                        <m:sSubPr>
                          <m:ctrlPr>
                            <a:rPr lang="en-US" sz="1400" i="1" smtClean="0">
                              <a:latin typeface="Cambria Math"/>
                              <a:cs typeface="Times New Roman" pitchFamily="18" charset="0"/>
                            </a:rPr>
                          </m:ctrlPr>
                        </m:sSubPr>
                        <m:e>
                          <m:r>
                            <a:rPr lang="en-IN" sz="1400" b="0" i="1" smtClean="0">
                              <a:latin typeface="Cambria Math"/>
                              <a:cs typeface="Times New Roman" pitchFamily="18" charset="0"/>
                            </a:rPr>
                            <m:t>𝑎</m:t>
                          </m:r>
                        </m:e>
                        <m:sub>
                          <m:r>
                            <a:rPr lang="en-IN" sz="1400" b="0" i="1" smtClean="0">
                              <a:latin typeface="Cambria Math"/>
                              <a:cs typeface="Times New Roman" pitchFamily="18" charset="0"/>
                            </a:rPr>
                            <m:t>11</m:t>
                          </m:r>
                        </m:sub>
                      </m:sSub>
                      <m:d>
                        <m:dPr>
                          <m:ctrlPr>
                            <a:rPr lang="en-IN" sz="1400" b="0" i="1" smtClean="0">
                              <a:latin typeface="Cambria Math"/>
                              <a:cs typeface="Times New Roman" pitchFamily="18" charset="0"/>
                            </a:rPr>
                          </m:ctrlPr>
                        </m:dPr>
                        <m:e>
                          <m:r>
                            <a:rPr lang="en-IN" sz="1400" b="0" i="1" smtClean="0">
                              <a:latin typeface="Cambria Math"/>
                              <a:ea typeface="Cambria Math"/>
                              <a:cs typeface="Times New Roman" pitchFamily="18" charset="0"/>
                            </a:rPr>
                            <m:t>≠0</m:t>
                          </m:r>
                        </m:e>
                      </m:d>
                    </m:oMath>
                  </a14:m>
                  <a:r>
                    <a:rPr lang="en-US" sz="1400" dirty="0" smtClean="0">
                      <a:latin typeface="Times New Roman" pitchFamily="18" charset="0"/>
                      <a:cs typeface="Times New Roman" pitchFamily="18" charset="0"/>
                    </a:rPr>
                    <a:t/>
                  </a:r>
                  <a14:m>
                    <m:oMath xmlns:m="http://schemas.openxmlformats.org/officeDocument/2006/math">
                      <m:r>
                        <m:rPr>
                          <m:sty m:val="p"/>
                        </m:rPr>
                        <a:rPr lang="en-IN" sz="1400" i="0">
                          <a:latin typeface="Cambria Math"/>
                          <a:ea typeface="Cambria Math"/>
                          <a:cs typeface="Times New Roman" pitchFamily="18" charset="0"/>
                        </a:rPr>
                        <m:t>to</m:t>
                      </m:r>
                      <m:r>
                        <a:rPr lang="en-IN" sz="1400" i="0">
                          <a:latin typeface="Cambria Math"/>
                          <a:ea typeface="Cambria Math"/>
                          <a:cs typeface="Times New Roman" pitchFamily="18" charset="0"/>
                        </a:rPr>
                        <m:t> </m:t>
                      </m:r>
                      <m:r>
                        <m:rPr>
                          <m:sty m:val="p"/>
                        </m:rPr>
                        <a:rPr lang="en-IN" sz="1400" i="0">
                          <a:latin typeface="Cambria Math"/>
                          <a:ea typeface="Cambria Math"/>
                          <a:cs typeface="Times New Roman" pitchFamily="18" charset="0"/>
                        </a:rPr>
                        <m:t>make</m:t>
                      </m:r>
                      <m:r>
                        <a:rPr lang="en-IN" sz="1400" i="0">
                          <a:latin typeface="Cambria Math"/>
                          <a:ea typeface="Cambria Math"/>
                          <a:cs typeface="Times New Roman" pitchFamily="18" charset="0"/>
                        </a:rPr>
                        <m:t> </m:t>
                      </m:r>
                      <m:r>
                        <m:rPr>
                          <m:sty m:val="p"/>
                        </m:rPr>
                        <a:rPr lang="en-IN" sz="1400" i="0">
                          <a:latin typeface="Cambria Math"/>
                          <a:ea typeface="Cambria Math"/>
                          <a:cs typeface="Times New Roman" pitchFamily="18" charset="0"/>
                        </a:rPr>
                        <m:t>the</m:t>
                      </m:r>
                      <m:r>
                        <a:rPr lang="en-IN" sz="1400" i="0">
                          <a:latin typeface="Cambria Math"/>
                          <a:ea typeface="Cambria Math"/>
                          <a:cs typeface="Times New Roman" pitchFamily="18" charset="0"/>
                        </a:rPr>
                        <m:t> </m:t>
                      </m:r>
                      <m:r>
                        <m:rPr>
                          <m:sty m:val="p"/>
                        </m:rPr>
                        <a:rPr lang="en-IN" sz="1400" i="0">
                          <a:latin typeface="Cambria Math"/>
                          <a:ea typeface="Cambria Math"/>
                          <a:cs typeface="Times New Roman" pitchFamily="18" charset="0"/>
                        </a:rPr>
                        <m:t>elements</m:t>
                      </m:r>
                      <m:r>
                        <a:rPr lang="en-IN" sz="1400" i="0">
                          <a:latin typeface="Cambria Math"/>
                          <a:ea typeface="Cambria Math"/>
                          <a:cs typeface="Times New Roman" pitchFamily="18" charset="0"/>
                        </a:rPr>
                        <m:t> </m:t>
                      </m:r>
                      <m:sSub>
                        <m:sSubPr>
                          <m:ctrlPr>
                            <a:rPr lang="en-US" sz="1400" i="1">
                              <a:latin typeface="Cambria Math"/>
                              <a:cs typeface="Times New Roman" pitchFamily="18" charset="0"/>
                            </a:rPr>
                          </m:ctrlPr>
                        </m:sSubPr>
                        <m:e>
                          <m:r>
                            <a:rPr lang="en-IN" sz="1400" i="1">
                              <a:latin typeface="Cambria Math"/>
                              <a:cs typeface="Times New Roman" pitchFamily="18" charset="0"/>
                            </a:rPr>
                            <m:t>𝑎</m:t>
                          </m:r>
                        </m:e>
                        <m:sub>
                          <m:r>
                            <a:rPr lang="en-IN" sz="1400" b="0" i="1" smtClean="0">
                              <a:latin typeface="Cambria Math"/>
                              <a:cs typeface="Times New Roman" pitchFamily="18" charset="0"/>
                            </a:rPr>
                            <m:t>2</m:t>
                          </m:r>
                          <m:r>
                            <a:rPr lang="en-IN" sz="1400" i="1">
                              <a:latin typeface="Cambria Math"/>
                              <a:cs typeface="Times New Roman" pitchFamily="18" charset="0"/>
                            </a:rPr>
                            <m:t>1</m:t>
                          </m:r>
                        </m:sub>
                      </m:sSub>
                      <m:r>
                        <a:rPr lang="en-IN" sz="1400" i="1">
                          <a:latin typeface="Cambria Math"/>
                          <a:cs typeface="Times New Roman" pitchFamily="18" charset="0"/>
                        </a:rPr>
                        <m:t> </m:t>
                      </m:r>
                      <m:r>
                        <m:rPr>
                          <m:sty m:val="p"/>
                        </m:rPr>
                        <a:rPr lang="en-IN" sz="1400" b="0" i="0" smtClean="0">
                          <a:latin typeface="Cambria Math"/>
                          <a:cs typeface="Times New Roman" pitchFamily="18" charset="0"/>
                        </a:rPr>
                        <m:t>and</m:t>
                      </m:r>
                      <m:sSub>
                        <m:sSubPr>
                          <m:ctrlPr>
                            <a:rPr lang="en-US" sz="1400" i="1">
                              <a:latin typeface="Cambria Math"/>
                              <a:cs typeface="Times New Roman" pitchFamily="18" charset="0"/>
                            </a:rPr>
                          </m:ctrlPr>
                        </m:sSubPr>
                        <m:e>
                          <m:r>
                            <a:rPr lang="en-IN" sz="1400" b="0" i="1" smtClean="0">
                              <a:latin typeface="Cambria Math"/>
                              <a:cs typeface="Times New Roman" pitchFamily="18" charset="0"/>
                            </a:rPr>
                            <m:t>  </m:t>
                          </m:r>
                          <m:r>
                            <a:rPr lang="en-IN" sz="1400" i="1">
                              <a:latin typeface="Cambria Math"/>
                              <a:cs typeface="Times New Roman" pitchFamily="18" charset="0"/>
                            </a:rPr>
                            <m:t>𝑎</m:t>
                          </m:r>
                        </m:e>
                        <m:sub>
                          <m:r>
                            <a:rPr lang="en-IN" sz="1400" b="0" i="1" smtClean="0">
                              <a:latin typeface="Cambria Math"/>
                              <a:cs typeface="Times New Roman" pitchFamily="18" charset="0"/>
                            </a:rPr>
                            <m:t>3</m:t>
                          </m:r>
                          <m:r>
                            <a:rPr lang="en-IN" sz="1400" i="1">
                              <a:latin typeface="Cambria Math"/>
                              <a:cs typeface="Times New Roman" pitchFamily="18" charset="0"/>
                            </a:rPr>
                            <m:t>1</m:t>
                          </m:r>
                        </m:sub>
                      </m:sSub>
                    </m:oMath>
                  </a14:m>
                  <a:r>
                    <a:rPr lang="en-US" sz="1400" dirty="0" smtClean="0">
                      <a:latin typeface="Times New Roman" pitchFamily="18" charset="0"/>
                      <a:cs typeface="Times New Roman" pitchFamily="18" charset="0"/>
                    </a:rPr>
                    <a:t>zero by elementary row transformations. This transform [A : B] in to the form</a:t>
                  </a:r>
                </a:p>
                <a:p>
                  <a:pPr algn="just"/>
                  <a:r>
                    <a:rPr lang="en-US" dirty="0">
                      <a:latin typeface="Times New Roman" pitchFamily="18" charset="0"/>
                      <a:cs typeface="Times New Roman" pitchFamily="18" charset="0"/>
                    </a:rPr>
                    <a:t/>
                  </a:r>
                  <a:r>
                    <a:rPr lang="en-US" dirty="0" smtClean="0">
                      <a:latin typeface="Times New Roman" pitchFamily="18" charset="0"/>
                      <a:cs typeface="Times New Roman" pitchFamily="18" charset="0"/>
                    </a:rPr>
                    <a:t>							……(2)</a:t>
                  </a:r>
                </a:p>
                <a:p>
                  <a:pPr algn="just"/>
                  <a:endParaRPr lang="en-US" dirty="0" smtClean="0">
                    <a:latin typeface="Times New Roman" pitchFamily="18" charset="0"/>
                    <a:cs typeface="Times New Roman" pitchFamily="18" charset="0"/>
                  </a:endParaRPr>
                </a:p>
                <a:p>
                  <a:pPr algn="just"/>
                  <a:r>
                    <a:rPr lang="en-US" sz="1400" b="1" dirty="0" smtClean="0">
                      <a:solidFill>
                        <a:schemeClr val="accent1">
                          <a:lumMod val="50000"/>
                        </a:schemeClr>
                      </a:solidFill>
                      <a:latin typeface="Times New Roman" pitchFamily="18" charset="0"/>
                      <a:cs typeface="Times New Roman" pitchFamily="18" charset="0"/>
                    </a:rPr>
                    <a:t>Step 2: </a:t>
                  </a:r>
                  <a:r>
                    <a:rPr lang="en-US" sz="1400" dirty="0">
                      <a:latin typeface="Times New Roman" pitchFamily="18" charset="0"/>
                      <a:cs typeface="Times New Roman" pitchFamily="18" charset="0"/>
                    </a:rPr>
                    <a:t>We </a:t>
                  </a:r>
                  <a:r>
                    <a:rPr lang="en-US" sz="1400" dirty="0">
                      <a:latin typeface="Times New Roman" pitchFamily="18" charset="0"/>
                      <a:cs typeface="Times New Roman" pitchFamily="18" charset="0"/>
                    </a:rPr>
                    <a:t>use the element </a:t>
                  </a:r>
                  <a14:m>
                    <m:oMath xmlns:m="http://schemas.openxmlformats.org/officeDocument/2006/math">
                      <m:sSub>
                        <m:sSubPr>
                          <m:ctrlPr>
                            <a:rPr lang="en-US" sz="1400" i="1">
                              <a:latin typeface="Cambria Math"/>
                              <a:cs typeface="Times New Roman" pitchFamily="18" charset="0"/>
                            </a:rPr>
                          </m:ctrlPr>
                        </m:sSubPr>
                        <m:e>
                          <m:r>
                            <a:rPr lang="en-IN" sz="1400" i="1">
                              <a:latin typeface="Cambria Math"/>
                              <a:cs typeface="Times New Roman" pitchFamily="18" charset="0"/>
                            </a:rPr>
                            <m:t>𝑎</m:t>
                          </m:r>
                        </m:e>
                        <m:sub>
                          <m:r>
                            <a:rPr lang="en-IN" sz="1400" b="0" i="1" smtClean="0">
                              <a:latin typeface="Cambria Math"/>
                              <a:cs typeface="Times New Roman" pitchFamily="18" charset="0"/>
                            </a:rPr>
                            <m:t>22</m:t>
                          </m:r>
                        </m:sub>
                      </m:sSub>
                      <m:r>
                        <a:rPr lang="en-IN" sz="1400" b="0" i="1" smtClean="0">
                          <a:latin typeface="Cambria Math"/>
                          <a:cs typeface="Times New Roman" pitchFamily="18" charset="0"/>
                        </a:rPr>
                        <m:t>′</m:t>
                      </m:r>
                      <m:d>
                        <m:dPr>
                          <m:ctrlPr>
                            <a:rPr lang="en-IN" sz="1400" i="1">
                              <a:latin typeface="Cambria Math"/>
                              <a:cs typeface="Times New Roman" pitchFamily="18" charset="0"/>
                            </a:rPr>
                          </m:ctrlPr>
                        </m:dPr>
                        <m:e>
                          <m:r>
                            <a:rPr lang="en-IN" sz="1400" i="1">
                              <a:latin typeface="Cambria Math"/>
                              <a:ea typeface="Cambria Math"/>
                              <a:cs typeface="Times New Roman" pitchFamily="18" charset="0"/>
                            </a:rPr>
                            <m:t>≠0</m:t>
                          </m:r>
                        </m:e>
                      </m:d>
                    </m:oMath>
                  </a14:m>
                  <a:r>
                    <a:rPr lang="en-US" sz="1400" dirty="0">
                      <a:latin typeface="Times New Roman" pitchFamily="18" charset="0"/>
                      <a:cs typeface="Times New Roman" pitchFamily="18" charset="0"/>
                    </a:rPr>
                    <a:t/>
                  </a:r>
                  <a14:m>
                    <m:oMath xmlns:m="http://schemas.openxmlformats.org/officeDocument/2006/math">
                      <m:r>
                        <m:rPr>
                          <m:sty m:val="p"/>
                        </m:rPr>
                        <a:rPr lang="en-IN" sz="1400">
                          <a:latin typeface="Cambria Math"/>
                          <a:ea typeface="Cambria Math"/>
                          <a:cs typeface="Times New Roman" pitchFamily="18" charset="0"/>
                        </a:rPr>
                        <m:t>to</m:t>
                      </m:r>
                      <m:r>
                        <a:rPr lang="en-IN" sz="1400">
                          <a:latin typeface="Cambria Math"/>
                          <a:ea typeface="Cambria Math"/>
                          <a:cs typeface="Times New Roman" pitchFamily="18" charset="0"/>
                        </a:rPr>
                        <m:t> </m:t>
                      </m:r>
                      <m:r>
                        <m:rPr>
                          <m:sty m:val="p"/>
                        </m:rPr>
                        <a:rPr lang="en-IN" sz="1400">
                          <a:latin typeface="Cambria Math"/>
                          <a:ea typeface="Cambria Math"/>
                          <a:cs typeface="Times New Roman" pitchFamily="18" charset="0"/>
                        </a:rPr>
                        <m:t>make</m:t>
                      </m:r>
                      <m:r>
                        <a:rPr lang="en-IN" sz="1400">
                          <a:latin typeface="Cambria Math"/>
                          <a:ea typeface="Cambria Math"/>
                          <a:cs typeface="Times New Roman" pitchFamily="18" charset="0"/>
                        </a:rPr>
                        <m:t> </m:t>
                      </m:r>
                      <m:r>
                        <m:rPr>
                          <m:sty m:val="p"/>
                        </m:rPr>
                        <a:rPr lang="en-IN" sz="1400">
                          <a:latin typeface="Cambria Math"/>
                          <a:ea typeface="Cambria Math"/>
                          <a:cs typeface="Times New Roman" pitchFamily="18" charset="0"/>
                        </a:rPr>
                        <m:t>the</m:t>
                      </m:r>
                      <m:r>
                        <a:rPr lang="en-IN" sz="1400">
                          <a:latin typeface="Cambria Math"/>
                          <a:ea typeface="Cambria Math"/>
                          <a:cs typeface="Times New Roman" pitchFamily="18" charset="0"/>
                        </a:rPr>
                        <m:t> </m:t>
                      </m:r>
                      <m:r>
                        <m:rPr>
                          <m:sty m:val="p"/>
                        </m:rPr>
                        <a:rPr lang="en-IN" sz="1400">
                          <a:latin typeface="Cambria Math"/>
                          <a:ea typeface="Cambria Math"/>
                          <a:cs typeface="Times New Roman" pitchFamily="18" charset="0"/>
                        </a:rPr>
                        <m:t>elements</m:t>
                      </m:r>
                      <m:r>
                        <a:rPr lang="en-IN" sz="1400">
                          <a:latin typeface="Cambria Math"/>
                          <a:ea typeface="Cambria Math"/>
                          <a:cs typeface="Times New Roman" pitchFamily="18" charset="0"/>
                        </a:rPr>
                        <m:t> </m:t>
                      </m:r>
                      <m:sSub>
                        <m:sSubPr>
                          <m:ctrlPr>
                            <a:rPr lang="en-US" sz="1400" i="1">
                              <a:latin typeface="Cambria Math"/>
                              <a:cs typeface="Times New Roman" pitchFamily="18" charset="0"/>
                            </a:rPr>
                          </m:ctrlPr>
                        </m:sSubPr>
                        <m:e>
                          <m:r>
                            <a:rPr lang="en-IN" sz="1400" i="1">
                              <a:latin typeface="Cambria Math"/>
                              <a:cs typeface="Times New Roman" pitchFamily="18" charset="0"/>
                            </a:rPr>
                            <m:t> </m:t>
                          </m:r>
                          <m:r>
                            <a:rPr lang="en-IN" sz="1400" i="1">
                              <a:latin typeface="Cambria Math"/>
                              <a:cs typeface="Times New Roman" pitchFamily="18" charset="0"/>
                            </a:rPr>
                            <m:t>𝑎</m:t>
                          </m:r>
                        </m:e>
                        <m:sub>
                          <m:r>
                            <a:rPr lang="en-IN" sz="1400" i="1">
                              <a:latin typeface="Cambria Math"/>
                              <a:cs typeface="Times New Roman" pitchFamily="18" charset="0"/>
                            </a:rPr>
                            <m:t>3</m:t>
                          </m:r>
                          <m:r>
                            <a:rPr lang="en-IN" sz="1400" i="1">
                              <a:latin typeface="Cambria Math"/>
                              <a:cs typeface="Times New Roman" pitchFamily="18" charset="0"/>
                            </a:rPr>
                            <m:t>1</m:t>
                          </m:r>
                        </m:sub>
                      </m:sSub>
                      <m:r>
                        <a:rPr lang="en-IN" sz="1400" b="0" i="1" smtClean="0">
                          <a:latin typeface="Cambria Math"/>
                          <a:cs typeface="Times New Roman" pitchFamily="18" charset="0"/>
                        </a:rPr>
                        <m:t>′</m:t>
                      </m:r>
                    </m:oMath>
                  </a14:m>
                  <a:r>
                    <a:rPr lang="en-US" sz="1400" dirty="0" smtClean="0">
                      <a:latin typeface="Times New Roman" pitchFamily="18" charset="0"/>
                      <a:cs typeface="Times New Roman" pitchFamily="18" charset="0"/>
                    </a:rPr>
                    <a:t>  zero </a:t>
                  </a:r>
                  <a:r>
                    <a:rPr lang="en-US" sz="1400" dirty="0">
                      <a:latin typeface="Times New Roman" pitchFamily="18" charset="0"/>
                      <a:cs typeface="Times New Roman" pitchFamily="18" charset="0"/>
                    </a:rPr>
                    <a:t>by elementary row transformations. </a:t>
                  </a:r>
                  <a:r>
                    <a:rPr lang="en-US" sz="1400" dirty="0">
                      <a:latin typeface="Times New Roman" pitchFamily="18" charset="0"/>
                      <a:cs typeface="Times New Roman" pitchFamily="18" charset="0"/>
                    </a:rPr>
                    <a:t>This transform [A : B] </a:t>
                  </a:r>
                  <a:r>
                    <a:rPr lang="en-US" sz="1400" dirty="0" smtClean="0">
                      <a:latin typeface="Times New Roman" pitchFamily="18" charset="0"/>
                      <a:cs typeface="Times New Roman" pitchFamily="18" charset="0"/>
                    </a:rPr>
                    <a:t>as in (2) in </a:t>
                  </a:r>
                  <a:r>
                    <a:rPr lang="en-US" sz="1400" dirty="0">
                      <a:latin typeface="Times New Roman" pitchFamily="18" charset="0"/>
                      <a:cs typeface="Times New Roman" pitchFamily="18" charset="0"/>
                    </a:rPr>
                    <a:t>to the </a:t>
                  </a:r>
                  <a:r>
                    <a:rPr lang="en-US" sz="1400" dirty="0" smtClean="0">
                      <a:latin typeface="Times New Roman" pitchFamily="18" charset="0"/>
                      <a:cs typeface="Times New Roman" pitchFamily="18" charset="0"/>
                    </a:rPr>
                    <a:t>form</a:t>
                  </a:r>
                </a:p>
                <a:p>
                  <a:pPr algn="just"/>
                  <a:r>
                    <a:rPr lang="en-US" dirty="0" smtClean="0">
                      <a:latin typeface="Times New Roman" pitchFamily="18" charset="0"/>
                      <a:cs typeface="Times New Roman" pitchFamily="18" charset="0"/>
                    </a:rPr>
                    <a:t>								……(3)</a:t>
                  </a:r>
                </a:p>
                <a:p>
                  <a:pPr algn="just"/>
                  <a:endParaRPr lang="en-US" dirty="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From (3), the given system of linear equations is equivalent to the system of equations</a:t>
                  </a:r>
                </a:p>
                <a:p>
                  <a:pPr algn="just"/>
                  <a:endParaRPr lang="en-US" sz="1400" dirty="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r>
                </a:p>
                <a:p>
                  <a:pPr algn="just"/>
                  <a:r>
                    <a:rPr lang="en-US" sz="1400" dirty="0">
                      <a:latin typeface="Times New Roman" pitchFamily="18" charset="0"/>
                      <a:cs typeface="Times New Roman" pitchFamily="18" charset="0"/>
                    </a:rPr>
                    <a:t/>
                  </a:r>
                  <a:r>
                    <a:rPr lang="en-US" sz="1400" dirty="0" smtClean="0">
                      <a:latin typeface="Times New Roman" pitchFamily="18" charset="0"/>
                      <a:cs typeface="Times New Roman" pitchFamily="18" charset="0"/>
                    </a:rPr>
                    <a:t>we get </a:t>
                  </a:r>
                  <a:r>
                    <a:rPr lang="en-US" sz="1400" i="1" dirty="0" smtClean="0">
                      <a:latin typeface="Times New Roman" pitchFamily="18" charset="0"/>
                      <a:cs typeface="Times New Roman" pitchFamily="18" charset="0"/>
                    </a:rPr>
                    <a:t>z</a:t>
                  </a:r>
                  <a:r>
                    <a:rPr lang="en-US" sz="1400" dirty="0" smtClean="0">
                      <a:latin typeface="Times New Roman" pitchFamily="18" charset="0"/>
                      <a:cs typeface="Times New Roman" pitchFamily="18" charset="0"/>
                    </a:rPr>
                    <a:t>  from the last of the equation and by back substitution we get</a:t>
                  </a:r>
                  <a:r>
                    <a:rPr lang="en-US" sz="1400" dirty="0">
                      <a:cs typeface="Times New Roman" pitchFamily="18" charset="0"/>
                    </a:rPr>
                    <a:t/>
                  </a:r>
                  <a14:m>
                    <m:oMath xmlns:m="http://schemas.openxmlformats.org/officeDocument/2006/math">
                      <m:r>
                        <a:rPr lang="en-IN" sz="1400" b="0" i="1" smtClean="0">
                          <a:latin typeface="Cambria Math"/>
                          <a:cs typeface="Times New Roman" pitchFamily="18" charset="0"/>
                        </a:rPr>
                        <m:t>𝑦</m:t>
                      </m:r>
                    </m:oMath>
                  </a14:m>
                  <a:r>
                    <a:rPr lang="en-US" sz="1400" dirty="0" smtClean="0">
                      <a:latin typeface="Times New Roman" pitchFamily="18" charset="0"/>
                      <a:cs typeface="Times New Roman" pitchFamily="18" charset="0"/>
                    </a:rPr>
                    <a:t> and   </a:t>
                  </a:r>
                  <a14:m>
                    <m:oMath xmlns:m="http://schemas.openxmlformats.org/officeDocument/2006/math">
                      <m:r>
                        <a:rPr lang="en-IN" sz="1400" b="0" i="1" smtClean="0">
                          <a:latin typeface="Cambria Math"/>
                          <a:cs typeface="Times New Roman" pitchFamily="18" charset="0"/>
                        </a:rPr>
                        <m:t>𝑥</m:t>
                      </m:r>
                      <m:r>
                        <a:rPr lang="en-IN" sz="1400" b="0" i="0" smtClean="0">
                          <a:latin typeface="Cambria Math"/>
                          <a:cs typeface="Times New Roman" pitchFamily="18" charset="0"/>
                        </a:rPr>
                        <m:t>.</m:t>
                      </m:r>
                    </m:oMath>
                  </a14:m>
                  <a:r>
                    <a:rPr lang="en-US" sz="1400" dirty="0" smtClean="0">
                      <a:latin typeface="Times New Roman" pitchFamily="18" charset="0"/>
                      <a:cs typeface="Times New Roman" pitchFamily="18" charset="0"/>
                    </a:rPr>
                    <a:t> The values of </a:t>
                  </a:r>
                  <a14:m>
                    <m:oMath xmlns:m="http://schemas.openxmlformats.org/officeDocument/2006/math">
                      <m:r>
                        <a:rPr lang="en-IN" sz="1400" b="0" i="0" smtClean="0">
                          <a:latin typeface="Cambria Math"/>
                          <a:cs typeface="Times New Roman" pitchFamily="18" charset="0"/>
                        </a:rPr>
                        <m:t>   </m:t>
                      </m:r>
                      <m:r>
                        <a:rPr lang="en-IN" sz="1400" b="0" i="1" smtClean="0">
                          <a:latin typeface="Cambria Math"/>
                          <a:cs typeface="Times New Roman" pitchFamily="18" charset="0"/>
                        </a:rPr>
                        <m:t>𝑥</m:t>
                      </m:r>
                      <m:r>
                        <a:rPr lang="en-IN" sz="1400" b="0" i="1" smtClean="0">
                          <a:latin typeface="Cambria Math"/>
                          <a:cs typeface="Times New Roman" pitchFamily="18" charset="0"/>
                        </a:rPr>
                        <m:t>, </m:t>
                      </m:r>
                      <m:r>
                        <a:rPr lang="en-IN" sz="1400" b="0" i="1" smtClean="0">
                          <a:latin typeface="Cambria Math"/>
                          <a:cs typeface="Times New Roman" pitchFamily="18" charset="0"/>
                        </a:rPr>
                        <m:t>𝑦</m:t>
                      </m:r>
                      <m:r>
                        <a:rPr lang="en-IN" sz="1400" b="0" i="1" smtClean="0">
                          <a:latin typeface="Cambria Math"/>
                          <a:cs typeface="Times New Roman" pitchFamily="18" charset="0"/>
                        </a:rPr>
                        <m:t>, </m:t>
                      </m:r>
                      <m:r>
                        <a:rPr lang="en-IN" sz="1400" b="0" i="1" smtClean="0">
                          <a:latin typeface="Cambria Math"/>
                          <a:cs typeface="Times New Roman" pitchFamily="18" charset="0"/>
                        </a:rPr>
                        <m:t>𝑧</m:t>
                      </m:r>
                    </m:oMath>
                  </a14:m>
                  <a:r>
                    <a:rPr lang="en-US" sz="1400" dirty="0" smtClean="0">
                      <a:latin typeface="Times New Roman" pitchFamily="18" charset="0"/>
                      <a:cs typeface="Times New Roman" pitchFamily="18" charset="0"/>
                    </a:rPr>
                    <a:t> so obtained constitutes the exact solution of the given system of equations.</a:t>
                  </a:r>
                </a:p>
              </p:txBody>
            </p:sp>
          </mc:Choice>
          <mc:Fallback>
            <p:sp>
              <p:nvSpPr>
                <p:cNvPr id="3" name="Rectangle 2"/>
                <p:cNvSpPr>
                  <a:spLocks noRot="1" noChangeAspect="1" noMove="1" noResize="1" noEditPoints="1" noAdjustHandles="1" noChangeArrowheads="1" noChangeShapeType="1" noTextEdit="1"/>
                </p:cNvSpPr>
                <p:nvPr/>
              </p:nvSpPr>
              <p:spPr>
                <a:xfrm>
                  <a:off x="107504" y="116632"/>
                  <a:ext cx="8280920" cy="5970865"/>
                </a:xfrm>
                <a:prstGeom prst="rect">
                  <a:avLst/>
                </a:prstGeom>
                <a:blipFill rotWithShape="1">
                  <a:blip r:embed="rId4"/>
                  <a:stretch>
                    <a:fillRect l="-810" t="-510" r="-81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graphicFrame>
              <p:nvGraphicFramePr>
                <p:cNvPr id="7" name="Object 6"/>
                <p:cNvGraphicFramePr>
                  <a:graphicFrameLocks noChangeAspect="1"/>
                </p:cNvGraphicFramePr>
                <p:nvPr>
                  <p:extLst>
                    <p:ext uri="{D42A27DB-BD31-4B8C-83A1-F6EECF244321}">
                      <p14:modId xmlns:p14="http://schemas.microsoft.com/office/powerpoint/2010/main" val="2729301149"/>
                    </p:ext>
                  </p:extLst>
                </p:nvPr>
              </p:nvGraphicFramePr>
              <p:xfrm>
                <a:off x="3851920" y="1988840"/>
                <a:ext cx="2032000" cy="711200"/>
              </p:xfrm>
              <a:graphic>
                <a:graphicData uri="http://schemas.openxmlformats.org/presentationml/2006/ole">
                  <mc:AlternateContent>
                    <mc:Choice xmlns:v="urn:schemas-microsoft-com:vml" Requires="v">
                      <p:oleObj spid="_x0000_s16443" name="Equation" r:id="rId5" imgW="2031840" imgH="711000" progId="Equation.3">
                        <p:embed/>
                      </p:oleObj>
                    </mc:Choice>
                    <mc:Fallback>
                      <p:oleObj name="Equation" r:id="rId5" imgW="2031840" imgH="711000" progId="Equation.3">
                        <p:embed/>
                        <p:pic>
                          <p:nvPicPr>
                            <p:cNvPr id="0" name=""/>
                            <p:cNvPicPr/>
                            <p:nvPr/>
                          </p:nvPicPr>
                          <p:blipFill>
                            <a:blip r:embed="rId6"/>
                            <a:stretch>
                              <a:fillRect/>
                            </a:stretch>
                          </p:blipFill>
                          <p:spPr>
                            <a:xfrm>
                              <a:off x="3851920" y="1988840"/>
                              <a:ext cx="2032000" cy="711200"/>
                            </a:xfrm>
                            <a:prstGeom prst="rect">
                              <a:avLst/>
                            </a:prstGeom>
                          </p:spPr>
                        </p:pic>
                      </p:oleObj>
                    </mc:Fallback>
                  </mc:AlternateContent>
                </a:graphicData>
              </a:graphic>
            </p:graphicFrame>
          </mc:Choice>
          <mc:Fallback>
            <p:graphicFrame>
              <p:nvGraphicFramePr>
                <p:cNvPr id="7" name="Object 6"/>
                <p:cNvGraphicFramePr>
                  <a:graphicFrameLocks noChangeAspect="1"/>
                </p:cNvGraphicFramePr>
                <p:nvPr>
                  <p:extLst>
                    <p:ext uri="{D42A27DB-BD31-4B8C-83A1-F6EECF244321}">
                      <p14:modId xmlns:p14="http://schemas.microsoft.com/office/powerpoint/2010/main" xmlns="" val="2729301149"/>
                    </p:ext>
                  </p:extLst>
                </p:nvPr>
              </p:nvGraphicFramePr>
              <p:xfrm>
                <a:off x="3851920" y="1988840"/>
                <a:ext cx="2032000" cy="711200"/>
              </p:xfrm>
              <a:graphic>
                <a:graphicData uri="http://schemas.openxmlformats.org/presentationml/2006/ole">
                  <p:oleObj spid="_x0000_s16443" name="Equation" r:id="rId7" imgW="2031840" imgH="711000" progId="Equation.3">
                    <p:embed/>
                  </p:oleObj>
                </a:graphicData>
              </a:graphic>
            </p:graphicFrame>
          </mc:Fallback>
        </mc:AlternateContent>
        <mc:AlternateContent xmlns:mc="http://schemas.openxmlformats.org/markup-compatibility/2006">
          <mc:Choice xmlns:a14="http://schemas.microsoft.com/office/drawing/2010/main" xmlns="" Requires="a14">
            <p:graphicFrame>
              <p:nvGraphicFramePr>
                <p:cNvPr id="10" name="Object 9"/>
                <p:cNvGraphicFramePr>
                  <a:graphicFrameLocks noChangeAspect="1"/>
                </p:cNvGraphicFramePr>
                <p:nvPr>
                  <p:extLst>
                    <p:ext uri="{D42A27DB-BD31-4B8C-83A1-F6EECF244321}">
                      <p14:modId xmlns:p14="http://schemas.microsoft.com/office/powerpoint/2010/main" val="739106292"/>
                    </p:ext>
                  </p:extLst>
                </p:nvPr>
              </p:nvGraphicFramePr>
              <p:xfrm>
                <a:off x="4139952" y="2996952"/>
                <a:ext cx="2082800" cy="711200"/>
              </p:xfrm>
              <a:graphic>
                <a:graphicData uri="http://schemas.openxmlformats.org/presentationml/2006/ole">
                  <mc:AlternateContent>
                    <mc:Choice xmlns:v="urn:schemas-microsoft-com:vml" Requires="v">
                      <p:oleObj spid="_x0000_s16444" name="Equation" r:id="rId8" imgW="2082600" imgH="711000" progId="Equation.3">
                        <p:embed/>
                      </p:oleObj>
                    </mc:Choice>
                    <mc:Fallback>
                      <p:oleObj name="Equation" r:id="rId8" imgW="2082600" imgH="711000" progId="Equation.3">
                        <p:embed/>
                        <p:pic>
                          <p:nvPicPr>
                            <p:cNvPr id="0" name=""/>
                            <p:cNvPicPr/>
                            <p:nvPr/>
                          </p:nvPicPr>
                          <p:blipFill>
                            <a:blip r:embed="rId9"/>
                            <a:stretch>
                              <a:fillRect/>
                            </a:stretch>
                          </p:blipFill>
                          <p:spPr>
                            <a:xfrm>
                              <a:off x="4139952" y="2996952"/>
                              <a:ext cx="2082800" cy="711200"/>
                            </a:xfrm>
                            <a:prstGeom prst="rect">
                              <a:avLst/>
                            </a:prstGeom>
                          </p:spPr>
                        </p:pic>
                      </p:oleObj>
                    </mc:Fallback>
                  </mc:AlternateContent>
                </a:graphicData>
              </a:graphic>
            </p:graphicFrame>
          </mc:Choice>
          <mc:Fallback>
            <p:graphicFrame>
              <p:nvGraphicFramePr>
                <p:cNvPr id="10" name="Object 9"/>
                <p:cNvGraphicFramePr>
                  <a:graphicFrameLocks noChangeAspect="1"/>
                </p:cNvGraphicFramePr>
                <p:nvPr>
                  <p:extLst>
                    <p:ext uri="{D42A27DB-BD31-4B8C-83A1-F6EECF244321}">
                      <p14:modId xmlns:p14="http://schemas.microsoft.com/office/powerpoint/2010/main" xmlns="" val="739106292"/>
                    </p:ext>
                  </p:extLst>
                </p:nvPr>
              </p:nvGraphicFramePr>
              <p:xfrm>
                <a:off x="4139952" y="2996952"/>
                <a:ext cx="2082800" cy="711200"/>
              </p:xfrm>
              <a:graphic>
                <a:graphicData uri="http://schemas.openxmlformats.org/presentationml/2006/ole">
                  <p:oleObj spid="_x0000_s16444" name="Equation" r:id="rId10" imgW="2082600" imgH="711000" progId="Equation.3">
                    <p:embed/>
                  </p:oleObj>
                </a:graphicData>
              </a:graphic>
            </p:graphicFrame>
          </mc:Fallback>
        </mc:AlternateContent>
        <mc:AlternateContent xmlns:mc="http://schemas.openxmlformats.org/markup-compatibility/2006">
          <mc:Choice xmlns:a14="http://schemas.microsoft.com/office/drawing/2010/main" xmlns="" Requires="a14">
            <p:graphicFrame>
              <p:nvGraphicFramePr>
                <p:cNvPr id="11" name="Object 10"/>
                <p:cNvGraphicFramePr>
                  <a:graphicFrameLocks noChangeAspect="1"/>
                </p:cNvGraphicFramePr>
                <p:nvPr>
                  <p:extLst>
                    <p:ext uri="{D42A27DB-BD31-4B8C-83A1-F6EECF244321}">
                      <p14:modId xmlns:p14="http://schemas.microsoft.com/office/powerpoint/2010/main" val="3152445130"/>
                    </p:ext>
                  </p:extLst>
                </p:nvPr>
              </p:nvGraphicFramePr>
              <p:xfrm>
                <a:off x="4316413" y="989013"/>
                <a:ext cx="2743200" cy="711200"/>
              </p:xfrm>
              <a:graphic>
                <a:graphicData uri="http://schemas.openxmlformats.org/presentationml/2006/ole">
                  <mc:AlternateContent>
                    <mc:Choice xmlns:v="urn:schemas-microsoft-com:vml" Requires="v">
                      <p:oleObj spid="_x0000_s16445" name="Equation" r:id="rId11" imgW="2743200" imgH="711000" progId="Equation.3">
                        <p:embed/>
                      </p:oleObj>
                    </mc:Choice>
                    <mc:Fallback>
                      <p:oleObj name="Equation" r:id="rId11" imgW="2743200" imgH="711000" progId="Equation.3">
                        <p:embed/>
                        <p:pic>
                          <p:nvPicPr>
                            <p:cNvPr id="0" name=""/>
                            <p:cNvPicPr/>
                            <p:nvPr/>
                          </p:nvPicPr>
                          <p:blipFill>
                            <a:blip r:embed="rId12"/>
                            <a:stretch>
                              <a:fillRect/>
                            </a:stretch>
                          </p:blipFill>
                          <p:spPr>
                            <a:xfrm>
                              <a:off x="4316413" y="989013"/>
                              <a:ext cx="2743200" cy="711200"/>
                            </a:xfrm>
                            <a:prstGeom prst="rect">
                              <a:avLst/>
                            </a:prstGeom>
                          </p:spPr>
                        </p:pic>
                      </p:oleObj>
                    </mc:Fallback>
                  </mc:AlternateContent>
                </a:graphicData>
              </a:graphic>
            </p:graphicFrame>
          </mc:Choice>
          <mc:Fallback>
            <p:graphicFrame>
              <p:nvGraphicFramePr>
                <p:cNvPr id="11" name="Object 10"/>
                <p:cNvGraphicFramePr>
                  <a:graphicFrameLocks noChangeAspect="1"/>
                </p:cNvGraphicFramePr>
                <p:nvPr>
                  <p:extLst>
                    <p:ext uri="{D42A27DB-BD31-4B8C-83A1-F6EECF244321}">
                      <p14:modId xmlns:p14="http://schemas.microsoft.com/office/powerpoint/2010/main" xmlns="" val="3152445130"/>
                    </p:ext>
                  </p:extLst>
                </p:nvPr>
              </p:nvGraphicFramePr>
              <p:xfrm>
                <a:off x="4316413" y="989013"/>
                <a:ext cx="2743200" cy="711200"/>
              </p:xfrm>
              <a:graphic>
                <a:graphicData uri="http://schemas.openxmlformats.org/presentationml/2006/ole">
                  <p:oleObj spid="_x0000_s16445" name="Equation" r:id="rId13" imgW="2743200" imgH="711000" progId="Equation.3">
                    <p:embed/>
                  </p:oleObj>
                </a:graphicData>
              </a:graphic>
            </p:graphicFrame>
          </mc:Fallback>
        </mc:AlternateContent>
        <mc:AlternateContent xmlns:mc="http://schemas.openxmlformats.org/markup-compatibility/2006">
          <mc:Choice xmlns:a14="http://schemas.microsoft.com/office/drawing/2010/main" xmlns="" Requires="a14">
            <p:graphicFrame>
              <p:nvGraphicFramePr>
                <p:cNvPr id="13" name="Object 12"/>
                <p:cNvGraphicFramePr>
                  <a:graphicFrameLocks noChangeAspect="1"/>
                </p:cNvGraphicFramePr>
                <p:nvPr>
                  <p:extLst>
                    <p:ext uri="{D42A27DB-BD31-4B8C-83A1-F6EECF244321}">
                      <p14:modId xmlns:p14="http://schemas.microsoft.com/office/powerpoint/2010/main" val="1277176634"/>
                    </p:ext>
                  </p:extLst>
                </p:nvPr>
              </p:nvGraphicFramePr>
              <p:xfrm>
                <a:off x="3563888" y="3933056"/>
                <a:ext cx="2159000" cy="711200"/>
              </p:xfrm>
              <a:graphic>
                <a:graphicData uri="http://schemas.openxmlformats.org/presentationml/2006/ole">
                  <mc:AlternateContent>
                    <mc:Choice xmlns:v="urn:schemas-microsoft-com:vml" Requires="v">
                      <p:oleObj spid="_x0000_s16446" name="Equation" r:id="rId14" imgW="2158920" imgH="711000" progId="Equation.3">
                        <p:embed/>
                      </p:oleObj>
                    </mc:Choice>
                    <mc:Fallback>
                      <p:oleObj name="Equation" r:id="rId14" imgW="2158920" imgH="711000" progId="Equation.3">
                        <p:embed/>
                        <p:pic>
                          <p:nvPicPr>
                            <p:cNvPr id="0" name=""/>
                            <p:cNvPicPr/>
                            <p:nvPr/>
                          </p:nvPicPr>
                          <p:blipFill>
                            <a:blip r:embed="rId15"/>
                            <a:stretch>
                              <a:fillRect/>
                            </a:stretch>
                          </p:blipFill>
                          <p:spPr>
                            <a:xfrm>
                              <a:off x="3563888" y="3933056"/>
                              <a:ext cx="2159000" cy="711200"/>
                            </a:xfrm>
                            <a:prstGeom prst="rect">
                              <a:avLst/>
                            </a:prstGeom>
                          </p:spPr>
                        </p:pic>
                      </p:oleObj>
                    </mc:Fallback>
                  </mc:AlternateContent>
                </a:graphicData>
              </a:graphic>
            </p:graphicFrame>
          </mc:Choice>
          <mc:Fallback>
            <p:graphicFrame>
              <p:nvGraphicFramePr>
                <p:cNvPr id="13" name="Object 12"/>
                <p:cNvGraphicFramePr>
                  <a:graphicFrameLocks noChangeAspect="1"/>
                </p:cNvGraphicFramePr>
                <p:nvPr>
                  <p:extLst>
                    <p:ext uri="{D42A27DB-BD31-4B8C-83A1-F6EECF244321}">
                      <p14:modId xmlns:p14="http://schemas.microsoft.com/office/powerpoint/2010/main" xmlns="" val="1277176634"/>
                    </p:ext>
                  </p:extLst>
                </p:nvPr>
              </p:nvGraphicFramePr>
              <p:xfrm>
                <a:off x="3563888" y="3933056"/>
                <a:ext cx="2159000" cy="711200"/>
              </p:xfrm>
              <a:graphic>
                <a:graphicData uri="http://schemas.openxmlformats.org/presentationml/2006/ole">
                  <p:oleObj spid="_x0000_s16446" name="Equation" r:id="rId16" imgW="2158920" imgH="711000" progId="Equation.3">
                    <p:embed/>
                  </p:oleObj>
                </a:graphicData>
              </a:graphic>
            </p:graphicFrame>
          </mc:Fallback>
        </mc:AlternateContent>
        <mc:AlternateContent xmlns:mc="http://schemas.openxmlformats.org/markup-compatibility/2006">
          <mc:Choice xmlns:a14="http://schemas.microsoft.com/office/drawing/2010/main" xmlns="" Requires="a14">
            <p:graphicFrame>
              <p:nvGraphicFramePr>
                <p:cNvPr id="15" name="Object 14"/>
                <p:cNvGraphicFramePr>
                  <a:graphicFrameLocks noChangeAspect="1"/>
                </p:cNvGraphicFramePr>
                <p:nvPr>
                  <p:extLst>
                    <p:ext uri="{D42A27DB-BD31-4B8C-83A1-F6EECF244321}">
                      <p14:modId xmlns:p14="http://schemas.microsoft.com/office/powerpoint/2010/main" val="3828753698"/>
                    </p:ext>
                  </p:extLst>
                </p:nvPr>
              </p:nvGraphicFramePr>
              <p:xfrm>
                <a:off x="787400" y="4868863"/>
                <a:ext cx="1625600" cy="685800"/>
              </p:xfrm>
              <a:graphic>
                <a:graphicData uri="http://schemas.openxmlformats.org/presentationml/2006/ole">
                  <mc:AlternateContent>
                    <mc:Choice xmlns:v="urn:schemas-microsoft-com:vml" Requires="v">
                      <p:oleObj spid="_x0000_s16447" name="Equation" r:id="rId17" imgW="1625400" imgH="685800" progId="Equation.3">
                        <p:embed/>
                      </p:oleObj>
                    </mc:Choice>
                    <mc:Fallback>
                      <p:oleObj name="Equation" r:id="rId17" imgW="1625400" imgH="685800" progId="Equation.3">
                        <p:embed/>
                        <p:pic>
                          <p:nvPicPr>
                            <p:cNvPr id="0" name=""/>
                            <p:cNvPicPr/>
                            <p:nvPr/>
                          </p:nvPicPr>
                          <p:blipFill>
                            <a:blip r:embed="rId18"/>
                            <a:stretch>
                              <a:fillRect/>
                            </a:stretch>
                          </p:blipFill>
                          <p:spPr>
                            <a:xfrm>
                              <a:off x="787400" y="4868863"/>
                              <a:ext cx="1625600" cy="685800"/>
                            </a:xfrm>
                            <a:prstGeom prst="rect">
                              <a:avLst/>
                            </a:prstGeom>
                          </p:spPr>
                        </p:pic>
                      </p:oleObj>
                    </mc:Fallback>
                  </mc:AlternateContent>
                </a:graphicData>
              </a:graphic>
            </p:graphicFrame>
          </mc:Choice>
          <mc:Fallback>
            <p:graphicFrame>
              <p:nvGraphicFramePr>
                <p:cNvPr id="15" name="Object 14"/>
                <p:cNvGraphicFramePr>
                  <a:graphicFrameLocks noChangeAspect="1"/>
                </p:cNvGraphicFramePr>
                <p:nvPr>
                  <p:extLst>
                    <p:ext uri="{D42A27DB-BD31-4B8C-83A1-F6EECF244321}">
                      <p14:modId xmlns:p14="http://schemas.microsoft.com/office/powerpoint/2010/main" xmlns="" val="3828753698"/>
                    </p:ext>
                  </p:extLst>
                </p:nvPr>
              </p:nvGraphicFramePr>
              <p:xfrm>
                <a:off x="787400" y="4868863"/>
                <a:ext cx="1625600" cy="685800"/>
              </p:xfrm>
              <a:graphic>
                <a:graphicData uri="http://schemas.openxmlformats.org/presentationml/2006/ole">
                  <p:oleObj spid="_x0000_s16447" name="Equation" r:id="rId19" imgW="1625400" imgH="685800" progId="Equation.3">
                    <p:embed/>
                  </p:oleObj>
                </a:graphicData>
              </a:graphic>
            </p:graphicFrame>
          </mc:Fallback>
        </mc:AlternateContent>
      </p:grpSp>
      <mc:AlternateContent xmlns:mc="http://schemas.openxmlformats.org/markup-compatibility/2006">
        <mc:Choice xmlns:a14="http://schemas.microsoft.com/office/drawing/2010/main" xmlns="" Requires="a14">
          <p:sp>
            <p:nvSpPr>
              <p:cNvPr id="16" name="Rectangle 15"/>
              <p:cNvSpPr/>
              <p:nvPr/>
            </p:nvSpPr>
            <p:spPr>
              <a:xfrm>
                <a:off x="251520" y="6237312"/>
                <a:ext cx="7776864" cy="369332"/>
              </a:xfrm>
              <a:prstGeom prst="rect">
                <a:avLst/>
              </a:prstGeom>
            </p:spPr>
            <p:txBody>
              <a:bodyPr wrap="square">
                <a:spAutoFit/>
              </a:bodyPr>
              <a:lstStyle/>
              <a:p>
                <a:r>
                  <a:rPr lang="en-US" dirty="0" smtClean="0">
                    <a:solidFill>
                      <a:srgbClr val="0070C0"/>
                    </a:solidFill>
                    <a:latin typeface="Times New Roman" pitchFamily="18" charset="0"/>
                    <a:cs typeface="Times New Roman" pitchFamily="18" charset="0"/>
                  </a:rPr>
                  <a:t>Note: In case </a:t>
                </a:r>
                <a14:m>
                  <m:oMath xmlns:m="http://schemas.openxmlformats.org/officeDocument/2006/math">
                    <m:sSub>
                      <m:sSubPr>
                        <m:ctrlPr>
                          <a:rPr lang="en-US">
                            <a:solidFill>
                              <a:srgbClr val="0070C0"/>
                            </a:solidFill>
                            <a:latin typeface="Cambria Math"/>
                            <a:cs typeface="Times New Roman" pitchFamily="18" charset="0"/>
                          </a:rPr>
                        </m:ctrlPr>
                      </m:sSubPr>
                      <m:e>
                        <m:r>
                          <m:rPr>
                            <m:sty m:val="p"/>
                          </m:rPr>
                          <a:rPr lang="en-IN" b="0" i="0" smtClean="0">
                            <a:solidFill>
                              <a:srgbClr val="0070C0"/>
                            </a:solidFill>
                            <a:latin typeface="Cambria Math"/>
                            <a:cs typeface="Times New Roman" pitchFamily="18" charset="0"/>
                          </a:rPr>
                          <m:t>a</m:t>
                        </m:r>
                      </m:e>
                      <m:sub>
                        <m:r>
                          <a:rPr lang="en-IN" b="0" i="0" smtClean="0">
                            <a:solidFill>
                              <a:srgbClr val="0070C0"/>
                            </a:solidFill>
                            <a:latin typeface="Cambria Math"/>
                            <a:cs typeface="Times New Roman" pitchFamily="18" charset="0"/>
                          </a:rPr>
                          <m:t>11</m:t>
                        </m:r>
                      </m:sub>
                    </m:sSub>
                    <m:r>
                      <a:rPr lang="en-IN" b="0" i="0" smtClean="0">
                        <a:solidFill>
                          <a:srgbClr val="0070C0"/>
                        </a:solidFill>
                        <a:latin typeface="Cambria Math"/>
                        <a:cs typeface="Times New Roman" pitchFamily="18" charset="0"/>
                      </a:rPr>
                      <m:t>  </m:t>
                    </m:r>
                  </m:oMath>
                </a14:m>
                <a:r>
                  <a:rPr lang="en-US" dirty="0">
                    <a:solidFill>
                      <a:srgbClr val="0070C0"/>
                    </a:solidFill>
                    <a:latin typeface="Times New Roman" pitchFamily="18" charset="0"/>
                    <a:cs typeface="Times New Roman" pitchFamily="18" charset="0"/>
                  </a:rPr>
                  <a:t>or </a:t>
                </a:r>
                <a14:m>
                  <m:oMath xmlns:m="http://schemas.openxmlformats.org/officeDocument/2006/math">
                    <m:sSub>
                      <m:sSubPr>
                        <m:ctrlPr>
                          <a:rPr lang="en-US" smtClean="0">
                            <a:solidFill>
                              <a:srgbClr val="0070C0"/>
                            </a:solidFill>
                            <a:latin typeface="Cambria Math"/>
                            <a:cs typeface="Times New Roman" pitchFamily="18" charset="0"/>
                          </a:rPr>
                        </m:ctrlPr>
                      </m:sSubPr>
                      <m:e>
                        <m:r>
                          <m:rPr>
                            <m:sty m:val="p"/>
                          </m:rPr>
                          <a:rPr lang="en-IN" b="0" i="0" smtClean="0">
                            <a:solidFill>
                              <a:srgbClr val="0070C0"/>
                            </a:solidFill>
                            <a:latin typeface="Cambria Math"/>
                            <a:cs typeface="Times New Roman" pitchFamily="18" charset="0"/>
                          </a:rPr>
                          <m:t>a</m:t>
                        </m:r>
                      </m:e>
                      <m:sub>
                        <m:r>
                          <a:rPr lang="en-IN" b="0" i="0" smtClean="0">
                            <a:solidFill>
                              <a:srgbClr val="0070C0"/>
                            </a:solidFill>
                            <a:latin typeface="Cambria Math"/>
                            <a:cs typeface="Times New Roman" pitchFamily="18" charset="0"/>
                          </a:rPr>
                          <m:t>22</m:t>
                        </m:r>
                      </m:sub>
                    </m:sSub>
                    <m:r>
                      <a:rPr lang="en-IN" b="0" i="0" smtClean="0">
                        <a:solidFill>
                          <a:srgbClr val="0070C0"/>
                        </a:solidFill>
                        <a:latin typeface="Cambria Math"/>
                        <a:cs typeface="Times New Roman" pitchFamily="18" charset="0"/>
                      </a:rPr>
                      <m:t>′</m:t>
                    </m:r>
                  </m:oMath>
                </a14:m>
                <a:r>
                  <a:rPr lang="en-US" dirty="0" smtClean="0">
                    <a:solidFill>
                      <a:srgbClr val="0070C0"/>
                    </a:solidFill>
                    <a:latin typeface="Times New Roman" pitchFamily="18" charset="0"/>
                    <a:cs typeface="Times New Roman" pitchFamily="18" charset="0"/>
                  </a:rPr>
                  <a:t/>
                </a:r>
                <a:r>
                  <a:rPr lang="en-US" dirty="0">
                    <a:solidFill>
                      <a:srgbClr val="0070C0"/>
                    </a:solidFill>
                    <a:latin typeface="Times New Roman" pitchFamily="18" charset="0"/>
                    <a:cs typeface="Times New Roman" pitchFamily="18" charset="0"/>
                  </a:rPr>
                  <a:t> is zero </a:t>
                </a:r>
                <a:r>
                  <a:rPr lang="en-US" dirty="0" smtClean="0">
                    <a:solidFill>
                      <a:srgbClr val="0070C0"/>
                    </a:solidFill>
                    <a:latin typeface="Times New Roman" pitchFamily="18" charset="0"/>
                    <a:cs typeface="Times New Roman" pitchFamily="18" charset="0"/>
                  </a:rPr>
                  <a:t>, then its need </a:t>
                </a:r>
                <a:r>
                  <a:rPr lang="en-US" dirty="0">
                    <a:solidFill>
                      <a:srgbClr val="0070C0"/>
                    </a:solidFill>
                    <a:latin typeface="Times New Roman" pitchFamily="18" charset="0"/>
                    <a:cs typeface="Times New Roman" pitchFamily="18" charset="0"/>
                  </a:rPr>
                  <a:t>to re-arrange the equations</a:t>
                </a:r>
                <a:endParaRPr lang="en-IN" dirty="0"/>
              </a:p>
            </p:txBody>
          </p:sp>
        </mc:Choice>
        <mc:Fallback>
          <p:sp>
            <p:nvSpPr>
              <p:cNvPr id="16" name="Rectangle 15"/>
              <p:cNvSpPr>
                <a:spLocks noRot="1" noChangeAspect="1" noMove="1" noResize="1" noEditPoints="1" noAdjustHandles="1" noChangeArrowheads="1" noChangeShapeType="1" noTextEdit="1"/>
              </p:cNvSpPr>
              <p:nvPr/>
            </p:nvSpPr>
            <p:spPr>
              <a:xfrm>
                <a:off x="251520" y="6237312"/>
                <a:ext cx="7776864" cy="369332"/>
              </a:xfrm>
              <a:prstGeom prst="rect">
                <a:avLst/>
              </a:prstGeom>
              <a:blipFill rotWithShape="1">
                <a:blip r:embed="rId20"/>
                <a:stretch>
                  <a:fillRect l="-627" t="-9836" b="-24590"/>
                </a:stretch>
              </a:blipFill>
            </p:spPr>
            <p:txBody>
              <a:bodyPr/>
              <a:lstStyle/>
              <a:p>
                <a:r>
                  <a:rPr lang="en-IN">
                    <a:noFill/>
                  </a:rPr>
                  <a:t> </a:t>
                </a:r>
              </a:p>
            </p:txBody>
          </p:sp>
        </mc:Fallback>
      </mc:AlternateContent>
    </p:spTree>
    <p:extLst>
      <p:ext uri="{BB962C8B-B14F-4D97-AF65-F5344CB8AC3E}">
        <p14:creationId xmlns:p14="http://schemas.microsoft.com/office/powerpoint/2010/main" xmlns="" val="144417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PavanKumar\Downloads\SET-JU-Logo-for-NBA-and-ISO-Process.png"/>
          <p:cNvPicPr>
            <a:picLocks noChangeAspect="1" noChangeArrowheads="1"/>
          </p:cNvPicPr>
          <p:nvPr/>
        </p:nvPicPr>
        <p:blipFill>
          <a:blip r:embed="rId3"/>
          <a:srcRect/>
          <a:stretch>
            <a:fillRect/>
          </a:stretch>
        </p:blipFill>
        <p:spPr bwMode="auto">
          <a:xfrm>
            <a:off x="6588224" y="-27384"/>
            <a:ext cx="2568316" cy="611509"/>
          </a:xfrm>
          <a:prstGeom prst="rect">
            <a:avLst/>
          </a:prstGeom>
          <a:noFill/>
          <a:ln w="9525">
            <a:noFill/>
            <a:miter lim="800000"/>
            <a:headEnd/>
            <a:tailEnd/>
          </a:ln>
        </p:spPr>
      </p:pic>
      <p:sp>
        <p:nvSpPr>
          <p:cNvPr id="2" name="Rectangle 2"/>
          <p:cNvSpPr>
            <a:spLocks noChangeArrowheads="1"/>
          </p:cNvSpPr>
          <p:nvPr/>
        </p:nvSpPr>
        <p:spPr bwMode="auto">
          <a:xfrm>
            <a:off x="-180528" y="103564"/>
            <a:ext cx="1887889" cy="738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3"/>
                </a:solidFill>
                <a:effectLst/>
                <a:latin typeface="Times New Roman" pitchFamily="18" charset="0"/>
                <a:ea typeface="Times New Roman" pitchFamily="18" charset="0"/>
                <a:cs typeface="Times New Roman" pitchFamily="18" charset="0"/>
              </a:rPr>
              <a:t>Problems</a:t>
            </a:r>
            <a:endParaRPr kumimoji="0" lang="en-US" sz="2400" b="0" i="0" u="none" strike="noStrike" cap="none" normalizeH="0" baseline="0" dirty="0" smtClean="0">
              <a:ln>
                <a:noFill/>
              </a:ln>
              <a:solidFill>
                <a:schemeClr val="accent3"/>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1828800" y="11144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59043" y="1506270"/>
            <a:ext cx="98456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Solution: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179512" y="550421"/>
            <a:ext cx="7812360" cy="646331"/>
          </a:xfrm>
          <a:prstGeom prst="rect">
            <a:avLst/>
          </a:prstGeom>
        </p:spPr>
        <p:txBody>
          <a:bodyPr wrap="square">
            <a:spAutoFit/>
          </a:bodyPr>
          <a:lstStyle/>
          <a:p>
            <a:r>
              <a:rPr lang="en-US" b="1" dirty="0">
                <a:solidFill>
                  <a:srgbClr val="FF0000"/>
                </a:solidFill>
                <a:latin typeface="Times New Roman" pitchFamily="18" charset="0"/>
                <a:cs typeface="Times New Roman" pitchFamily="18" charset="0"/>
              </a:rPr>
              <a:t>1.    Solve the following system of equations by Gauss elimination method.</a:t>
            </a:r>
            <a:endParaRPr lang="en-IN" dirty="0">
              <a:solidFill>
                <a:srgbClr val="FF0000"/>
              </a:solidFill>
              <a:latin typeface="Times New Roman" pitchFamily="18" charset="0"/>
              <a:cs typeface="Times New Roman" pitchFamily="18" charset="0"/>
            </a:endParaRPr>
          </a:p>
          <a:p>
            <a:r>
              <a:rPr lang="en-US" dirty="0">
                <a:solidFill>
                  <a:srgbClr val="FF0000"/>
                </a:solidFill>
                <a:latin typeface="Times New Roman" pitchFamily="18" charset="0"/>
                <a:cs typeface="Times New Roman" pitchFamily="18" charset="0"/>
              </a:rPr>
              <a:t>	 </a:t>
            </a:r>
            <a:endParaRPr lang="en-IN" dirty="0">
              <a:solidFill>
                <a:srgbClr val="FF0000"/>
              </a:solidFill>
              <a:latin typeface="Times New Roman" pitchFamily="18" charset="0"/>
              <a:cs typeface="Times New Roman" pitchFamily="18" charset="0"/>
            </a:endParaRPr>
          </a:p>
        </p:txBody>
      </p:sp>
      <p:graphicFrame>
        <p:nvGraphicFramePr>
          <p:cNvPr id="21" name="Object 20"/>
          <p:cNvGraphicFramePr>
            <a:graphicFrameLocks noChangeAspect="1"/>
          </p:cNvGraphicFramePr>
          <p:nvPr>
            <p:extLst>
              <p:ext uri="{D42A27DB-BD31-4B8C-83A1-F6EECF244321}">
                <p14:modId xmlns:p14="http://schemas.microsoft.com/office/powerpoint/2010/main" xmlns="" val="1363572154"/>
              </p:ext>
            </p:extLst>
          </p:nvPr>
        </p:nvGraphicFramePr>
        <p:xfrm>
          <a:off x="749300" y="2292350"/>
          <a:ext cx="2298700" cy="704850"/>
        </p:xfrm>
        <a:graphic>
          <a:graphicData uri="http://schemas.openxmlformats.org/presentationml/2006/ole">
            <p:oleObj spid="_x0000_s11677" name="Equation" r:id="rId4" imgW="2286000" imgH="711000" progId="Equation.3">
              <p:embed/>
            </p:oleObj>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xmlns="" val="4243066166"/>
              </p:ext>
            </p:extLst>
          </p:nvPr>
        </p:nvGraphicFramePr>
        <p:xfrm>
          <a:off x="683568" y="3178299"/>
          <a:ext cx="2238375" cy="466725"/>
        </p:xfrm>
        <a:graphic>
          <a:graphicData uri="http://schemas.openxmlformats.org/presentationml/2006/ole">
            <p:oleObj spid="_x0000_s11678" name="Equation" r:id="rId5" imgW="2209800" imgH="457200" progId="Equation.3">
              <p:embed/>
            </p:oleObj>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xmlns="" val="1804361050"/>
              </p:ext>
            </p:extLst>
          </p:nvPr>
        </p:nvGraphicFramePr>
        <p:xfrm>
          <a:off x="683568" y="3732262"/>
          <a:ext cx="2447925" cy="704850"/>
        </p:xfrm>
        <a:graphic>
          <a:graphicData uri="http://schemas.openxmlformats.org/presentationml/2006/ole">
            <p:oleObj spid="_x0000_s11679" name="Equation" r:id="rId6" imgW="2438400" imgH="711200" progId="Equation.3">
              <p:embed/>
            </p:oleObj>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xmlns="" val="98178360"/>
              </p:ext>
            </p:extLst>
          </p:nvPr>
        </p:nvGraphicFramePr>
        <p:xfrm>
          <a:off x="997105" y="4727304"/>
          <a:ext cx="1019175" cy="466725"/>
        </p:xfrm>
        <a:graphic>
          <a:graphicData uri="http://schemas.openxmlformats.org/presentationml/2006/ole">
            <p:oleObj spid="_x0000_s11680" name="Equation" r:id="rId7" imgW="1002865" imgH="457002" progId="Equation.3">
              <p:embed/>
            </p:oleObj>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xmlns="" val="3764617337"/>
              </p:ext>
            </p:extLst>
          </p:nvPr>
        </p:nvGraphicFramePr>
        <p:xfrm>
          <a:off x="642937" y="5318364"/>
          <a:ext cx="2371725" cy="704850"/>
        </p:xfrm>
        <a:graphic>
          <a:graphicData uri="http://schemas.openxmlformats.org/presentationml/2006/ole">
            <p:oleObj spid="_x0000_s11681" name="Equation" r:id="rId8" imgW="2362200" imgH="711200" progId="Equation.3">
              <p:embed/>
            </p:oleObj>
          </a:graphicData>
        </a:graphic>
      </p:graphicFrame>
      <p:sp>
        <p:nvSpPr>
          <p:cNvPr id="26" name="Rectangle 106"/>
          <p:cNvSpPr>
            <a:spLocks noChangeArrowheads="1"/>
          </p:cNvSpPr>
          <p:nvPr/>
        </p:nvSpPr>
        <p:spPr bwMode="auto">
          <a:xfrm>
            <a:off x="107504" y="1844824"/>
            <a:ext cx="444224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augmented matrix of the systems is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7" name="Rectangle 107"/>
          <p:cNvSpPr>
            <a:spLocks noChangeArrowheads="1"/>
          </p:cNvSpPr>
          <p:nvPr/>
        </p:nvSpPr>
        <p:spPr bwMode="auto">
          <a:xfrm>
            <a:off x="457200" y="11620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108"/>
          <p:cNvSpPr>
            <a:spLocks noChangeArrowheads="1"/>
          </p:cNvSpPr>
          <p:nvPr/>
        </p:nvSpPr>
        <p:spPr bwMode="auto">
          <a:xfrm>
            <a:off x="914400" y="16287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110"/>
          <p:cNvSpPr>
            <a:spLocks noChangeArrowheads="1"/>
          </p:cNvSpPr>
          <p:nvPr/>
        </p:nvSpPr>
        <p:spPr bwMode="auto">
          <a:xfrm>
            <a:off x="914400" y="32575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111"/>
          <p:cNvSpPr>
            <a:spLocks noChangeArrowheads="1"/>
          </p:cNvSpPr>
          <p:nvPr/>
        </p:nvSpPr>
        <p:spPr bwMode="auto">
          <a:xfrm>
            <a:off x="914400" y="3962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3" name="Object 32"/>
          <p:cNvGraphicFramePr>
            <a:graphicFrameLocks noChangeAspect="1"/>
          </p:cNvGraphicFramePr>
          <p:nvPr/>
        </p:nvGraphicFramePr>
        <p:xfrm>
          <a:off x="0" y="1543050"/>
          <a:ext cx="114300" cy="219075"/>
        </p:xfrm>
        <a:graphic>
          <a:graphicData uri="http://schemas.openxmlformats.org/presentationml/2006/ole">
            <p:oleObj spid="_x0000_s11682" name="Equation" r:id="rId9" imgW="114151" imgH="215619" progId="Equation.3">
              <p:embed/>
            </p:oleObj>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xmlns="" val="1728122227"/>
              </p:ext>
            </p:extLst>
          </p:nvPr>
        </p:nvGraphicFramePr>
        <p:xfrm>
          <a:off x="6342121" y="4005064"/>
          <a:ext cx="968835" cy="288032"/>
        </p:xfrm>
        <a:graphic>
          <a:graphicData uri="http://schemas.openxmlformats.org/presentationml/2006/ole">
            <p:oleObj spid="_x0000_s11683" r:id="rId10" imgW="710891" imgH="203112" progId="">
              <p:embed/>
            </p:oleObj>
          </a:graphicData>
        </a:graphic>
      </p:graphicFrame>
      <p:grpSp>
        <p:nvGrpSpPr>
          <p:cNvPr id="45" name="Group 44"/>
          <p:cNvGrpSpPr/>
          <p:nvPr/>
        </p:nvGrpSpPr>
        <p:grpSpPr>
          <a:xfrm>
            <a:off x="6277073" y="1288774"/>
            <a:ext cx="1595309" cy="2012543"/>
            <a:chOff x="6277073" y="1288774"/>
            <a:chExt cx="1595309" cy="2012543"/>
          </a:xfrm>
        </p:grpSpPr>
        <p:graphicFrame>
          <p:nvGraphicFramePr>
            <p:cNvPr id="32" name="Object 31"/>
            <p:cNvGraphicFramePr>
              <a:graphicFrameLocks noChangeAspect="1"/>
            </p:cNvGraphicFramePr>
            <p:nvPr>
              <p:extLst>
                <p:ext uri="{D42A27DB-BD31-4B8C-83A1-F6EECF244321}">
                  <p14:modId xmlns:p14="http://schemas.microsoft.com/office/powerpoint/2010/main" xmlns="" val="1625343439"/>
                </p:ext>
              </p:extLst>
            </p:nvPr>
          </p:nvGraphicFramePr>
          <p:xfrm>
            <a:off x="6511793" y="1772816"/>
            <a:ext cx="1300567" cy="1528501"/>
          </p:xfrm>
          <a:graphic>
            <a:graphicData uri="http://schemas.openxmlformats.org/presentationml/2006/ole">
              <p:oleObj spid="_x0000_s11684" name="Equation" r:id="rId11" imgW="927100" imgH="1079500" progId="Equation.3">
                <p:embed/>
              </p:oleObj>
            </a:graphicData>
          </a:graphic>
        </p:graphicFrame>
        <p:sp>
          <p:nvSpPr>
            <p:cNvPr id="37" name="Rectangle 117"/>
            <p:cNvSpPr>
              <a:spLocks noChangeArrowheads="1"/>
            </p:cNvSpPr>
            <p:nvPr/>
          </p:nvSpPr>
          <p:spPr bwMode="auto">
            <a:xfrm>
              <a:off x="6277073" y="1288774"/>
              <a:ext cx="159530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Hence we have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8" name="Rectangle 118"/>
          <p:cNvSpPr>
            <a:spLocks noChangeArrowheads="1"/>
          </p:cNvSpPr>
          <p:nvPr/>
        </p:nvSpPr>
        <p:spPr bwMode="auto">
          <a:xfrm>
            <a:off x="6084168" y="3573016"/>
            <a:ext cx="214033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fontAlgn="base">
              <a:spcBef>
                <a:spcPct val="0"/>
              </a:spcBef>
              <a:spcAft>
                <a:spcPct val="0"/>
              </a:spcAft>
            </a:pPr>
            <a:r>
              <a:rPr lang="en-US" dirty="0">
                <a:latin typeface="Times New Roman" pitchFamily="18" charset="0"/>
                <a:ea typeface="Times New Roman" pitchFamily="18" charset="0"/>
                <a:cs typeface="Times New Roman" pitchFamily="18" charset="0"/>
              </a:rPr>
              <a:t>By back substitution,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119"/>
          <p:cNvSpPr>
            <a:spLocks noChangeArrowheads="1"/>
          </p:cNvSpPr>
          <p:nvPr/>
        </p:nvSpPr>
        <p:spPr bwMode="auto">
          <a:xfrm>
            <a:off x="457200" y="1971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4" name="Group 43"/>
          <p:cNvGrpSpPr/>
          <p:nvPr/>
        </p:nvGrpSpPr>
        <p:grpSpPr>
          <a:xfrm>
            <a:off x="5781035" y="4859868"/>
            <a:ext cx="2103333" cy="746512"/>
            <a:chOff x="5781035" y="4859868"/>
            <a:chExt cx="2103333" cy="746512"/>
          </a:xfrm>
        </p:grpSpPr>
        <p:graphicFrame>
          <p:nvGraphicFramePr>
            <p:cNvPr id="36" name="Object 35"/>
            <p:cNvGraphicFramePr>
              <a:graphicFrameLocks noChangeAspect="1"/>
            </p:cNvGraphicFramePr>
            <p:nvPr>
              <p:extLst>
                <p:ext uri="{D42A27DB-BD31-4B8C-83A1-F6EECF244321}">
                  <p14:modId xmlns:p14="http://schemas.microsoft.com/office/powerpoint/2010/main" xmlns="" val="3144459847"/>
                </p:ext>
              </p:extLst>
            </p:nvPr>
          </p:nvGraphicFramePr>
          <p:xfrm>
            <a:off x="5870233" y="5301208"/>
            <a:ext cx="2014135" cy="305172"/>
          </p:xfrm>
          <a:graphic>
            <a:graphicData uri="http://schemas.openxmlformats.org/presentationml/2006/ole">
              <p:oleObj spid="_x0000_s11685" r:id="rId12" imgW="1257300" imgH="190500" progId="">
                <p:embed/>
              </p:oleObj>
            </a:graphicData>
          </a:graphic>
        </p:graphicFrame>
        <p:sp>
          <p:nvSpPr>
            <p:cNvPr id="40" name="Rectangle 120"/>
            <p:cNvSpPr>
              <a:spLocks noChangeArrowheads="1"/>
            </p:cNvSpPr>
            <p:nvPr/>
          </p:nvSpPr>
          <p:spPr bwMode="auto">
            <a:xfrm>
              <a:off x="5781035" y="4859868"/>
              <a:ext cx="2031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fontAlgn="base">
                <a:spcBef>
                  <a:spcPct val="0"/>
                </a:spcBef>
                <a:spcAft>
                  <a:spcPct val="0"/>
                </a:spcAft>
              </a:pPr>
              <a:r>
                <a:rPr lang="en-US" dirty="0">
                  <a:latin typeface="Times New Roman" pitchFamily="18" charset="0"/>
                  <a:ea typeface="Times New Roman" pitchFamily="18" charset="0"/>
                  <a:cs typeface="Times New Roman" pitchFamily="18" charset="0"/>
                </a:rPr>
                <a:t>The solution is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41" name="Rectangle 13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2" name="Object 41"/>
          <p:cNvGraphicFramePr>
            <a:graphicFrameLocks noChangeAspect="1"/>
          </p:cNvGraphicFramePr>
          <p:nvPr>
            <p:extLst>
              <p:ext uri="{D42A27DB-BD31-4B8C-83A1-F6EECF244321}">
                <p14:modId xmlns:p14="http://schemas.microsoft.com/office/powerpoint/2010/main" xmlns="" val="3522876744"/>
              </p:ext>
            </p:extLst>
          </p:nvPr>
        </p:nvGraphicFramePr>
        <p:xfrm>
          <a:off x="998709" y="1011149"/>
          <a:ext cx="4661335" cy="331875"/>
        </p:xfrm>
        <a:graphic>
          <a:graphicData uri="http://schemas.openxmlformats.org/presentationml/2006/ole">
            <p:oleObj spid="_x0000_s11686" name="Equation" r:id="rId13" imgW="2946400" imgH="203200" progId="Equation.3">
              <p:embed/>
            </p:oleObj>
          </a:graphicData>
        </a:graphic>
      </p:graphicFrame>
      <p:sp>
        <p:nvSpPr>
          <p:cNvPr id="43" name="Rectangle 132"/>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97245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PavanKumar\Downloads\SET-JU-Logo-for-NBA-and-ISO-Process.png"/>
          <p:cNvPicPr>
            <a:picLocks noChangeAspect="1" noChangeArrowheads="1"/>
          </p:cNvPicPr>
          <p:nvPr/>
        </p:nvPicPr>
        <p:blipFill>
          <a:blip r:embed="rId3"/>
          <a:srcRect/>
          <a:stretch>
            <a:fillRect/>
          </a:stretch>
        </p:blipFill>
        <p:spPr bwMode="auto">
          <a:xfrm>
            <a:off x="6588224" y="-27384"/>
            <a:ext cx="2568316" cy="611509"/>
          </a:xfrm>
          <a:prstGeom prst="rect">
            <a:avLst/>
          </a:prstGeom>
          <a:noFill/>
          <a:ln w="9525">
            <a:noFill/>
            <a:miter lim="800000"/>
            <a:headEnd/>
            <a:tailEnd/>
          </a:ln>
        </p:spPr>
      </p:pic>
      <p:sp>
        <p:nvSpPr>
          <p:cNvPr id="6" name="Rectangle 3"/>
          <p:cNvSpPr>
            <a:spLocks noChangeArrowheads="1"/>
          </p:cNvSpPr>
          <p:nvPr/>
        </p:nvSpPr>
        <p:spPr bwMode="auto">
          <a:xfrm>
            <a:off x="1828800" y="11144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35496" y="1342509"/>
            <a:ext cx="136127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Solution: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6225"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 name="Rectangle 6"/>
          <p:cNvSpPr>
            <a:spLocks noChangeArrowheads="1"/>
          </p:cNvSpPr>
          <p:nvPr/>
        </p:nvSpPr>
        <p:spPr bwMode="auto">
          <a:xfrm>
            <a:off x="35496" y="540118"/>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p:cNvSpPr/>
          <p:nvPr/>
        </p:nvSpPr>
        <p:spPr>
          <a:xfrm>
            <a:off x="467544" y="476672"/>
            <a:ext cx="7875233" cy="369332"/>
          </a:xfrm>
          <a:prstGeom prst="rect">
            <a:avLst/>
          </a:prstGeom>
        </p:spPr>
        <p:txBody>
          <a:bodyPr wrap="square">
            <a:spAutoFit/>
          </a:bodyPr>
          <a:lstStyle/>
          <a:p>
            <a:pPr lvl="0"/>
            <a:r>
              <a:rPr lang="en-US" b="1" dirty="0" smtClean="0">
                <a:solidFill>
                  <a:srgbClr val="FF0000"/>
                </a:solidFill>
                <a:latin typeface="Times New Roman" pitchFamily="18" charset="0"/>
                <a:cs typeface="Times New Roman" pitchFamily="18" charset="0"/>
              </a:rPr>
              <a:t>2.    Solve </a:t>
            </a:r>
            <a:r>
              <a:rPr lang="en-US" b="1" dirty="0">
                <a:solidFill>
                  <a:srgbClr val="FF0000"/>
                </a:solidFill>
                <a:latin typeface="Times New Roman" pitchFamily="18" charset="0"/>
                <a:cs typeface="Times New Roman" pitchFamily="18" charset="0"/>
              </a:rPr>
              <a:t>the following system of equations by Gauss elimination method.</a:t>
            </a:r>
            <a:endParaRPr lang="en-IN" dirty="0">
              <a:solidFill>
                <a:srgbClr val="FF0000"/>
              </a:solidFill>
              <a:latin typeface="Times New Roman" pitchFamily="18" charset="0"/>
              <a:cs typeface="Times New Roman" pitchFamily="18" charset="0"/>
            </a:endParaRPr>
          </a:p>
        </p:txBody>
      </p:sp>
      <p:sp>
        <p:nvSpPr>
          <p:cNvPr id="9" name="Rectangle 9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1" name="Object 20"/>
          <p:cNvGraphicFramePr>
            <a:graphicFrameLocks noChangeAspect="1"/>
          </p:cNvGraphicFramePr>
          <p:nvPr>
            <p:extLst>
              <p:ext uri="{D42A27DB-BD31-4B8C-83A1-F6EECF244321}">
                <p14:modId xmlns:p14="http://schemas.microsoft.com/office/powerpoint/2010/main" xmlns="" val="2294108786"/>
              </p:ext>
            </p:extLst>
          </p:nvPr>
        </p:nvGraphicFramePr>
        <p:xfrm>
          <a:off x="1187624" y="846004"/>
          <a:ext cx="5748923" cy="311518"/>
        </p:xfrm>
        <a:graphic>
          <a:graphicData uri="http://schemas.openxmlformats.org/presentationml/2006/ole">
            <p:oleObj spid="_x0000_s12593" name="Equation" r:id="rId4" imgW="3860800" imgH="203200" progId="Equation.3">
              <p:embed/>
            </p:oleObj>
          </a:graphicData>
        </a:graphic>
      </p:graphicFrame>
      <p:sp>
        <p:nvSpPr>
          <p:cNvPr id="22" name="Rectangle 95"/>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xmlns="" val="1502003442"/>
              </p:ext>
            </p:extLst>
          </p:nvPr>
        </p:nvGraphicFramePr>
        <p:xfrm>
          <a:off x="907263" y="2065753"/>
          <a:ext cx="2362200" cy="714375"/>
        </p:xfrm>
        <a:graphic>
          <a:graphicData uri="http://schemas.openxmlformats.org/presentationml/2006/ole">
            <p:oleObj spid="_x0000_s12594" name="Equation" r:id="rId5" imgW="2362200" imgH="711200" progId="Equation.3">
              <p:embed/>
            </p:oleObj>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xmlns="" val="2290736159"/>
              </p:ext>
            </p:extLst>
          </p:nvPr>
        </p:nvGraphicFramePr>
        <p:xfrm>
          <a:off x="896679" y="3038475"/>
          <a:ext cx="2314575" cy="466725"/>
        </p:xfrm>
        <a:graphic>
          <a:graphicData uri="http://schemas.openxmlformats.org/presentationml/2006/ole">
            <p:oleObj spid="_x0000_s12595" name="Equation" r:id="rId6" imgW="2286000" imgH="457200" progId="Equation.3">
              <p:embed/>
            </p:oleObj>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xmlns="" val="2550477700"/>
              </p:ext>
            </p:extLst>
          </p:nvPr>
        </p:nvGraphicFramePr>
        <p:xfrm>
          <a:off x="727442" y="3573016"/>
          <a:ext cx="2381250" cy="704850"/>
        </p:xfrm>
        <a:graphic>
          <a:graphicData uri="http://schemas.openxmlformats.org/presentationml/2006/ole">
            <p:oleObj spid="_x0000_s12596" name="Equation" r:id="rId7" imgW="2374900" imgH="711200" progId="Equation.3">
              <p:embed/>
            </p:oleObj>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xmlns="" val="602552075"/>
              </p:ext>
            </p:extLst>
          </p:nvPr>
        </p:nvGraphicFramePr>
        <p:xfrm>
          <a:off x="1115616" y="4509120"/>
          <a:ext cx="1104900" cy="238125"/>
        </p:xfrm>
        <a:graphic>
          <a:graphicData uri="http://schemas.openxmlformats.org/presentationml/2006/ole">
            <p:oleObj spid="_x0000_s12597" name="Equation" r:id="rId8" imgW="1104900" imgH="228600" progId="Equation.3">
              <p:embed/>
            </p:oleObj>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xmlns="" val="731249826"/>
              </p:ext>
            </p:extLst>
          </p:nvPr>
        </p:nvGraphicFramePr>
        <p:xfrm>
          <a:off x="716131" y="4941168"/>
          <a:ext cx="2533650" cy="714375"/>
        </p:xfrm>
        <a:graphic>
          <a:graphicData uri="http://schemas.openxmlformats.org/presentationml/2006/ole">
            <p:oleObj spid="_x0000_s12598" name="Equation" r:id="rId9" imgW="2527300" imgH="711200" progId="Equation.3">
              <p:embed/>
            </p:oleObj>
          </a:graphicData>
        </a:graphic>
      </p:graphicFrame>
      <p:sp>
        <p:nvSpPr>
          <p:cNvPr id="30" name="Rectangle 103"/>
          <p:cNvSpPr>
            <a:spLocks noChangeArrowheads="1"/>
          </p:cNvSpPr>
          <p:nvPr/>
        </p:nvSpPr>
        <p:spPr bwMode="auto">
          <a:xfrm>
            <a:off x="914400" y="1171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104"/>
          <p:cNvSpPr>
            <a:spLocks noChangeArrowheads="1"/>
          </p:cNvSpPr>
          <p:nvPr/>
        </p:nvSpPr>
        <p:spPr bwMode="auto">
          <a:xfrm>
            <a:off x="1371600" y="16383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105"/>
          <p:cNvSpPr>
            <a:spLocks noChangeArrowheads="1"/>
          </p:cNvSpPr>
          <p:nvPr/>
        </p:nvSpPr>
        <p:spPr bwMode="auto">
          <a:xfrm>
            <a:off x="0" y="234315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106"/>
          <p:cNvSpPr>
            <a:spLocks noChangeArrowheads="1"/>
          </p:cNvSpPr>
          <p:nvPr/>
        </p:nvSpPr>
        <p:spPr bwMode="auto">
          <a:xfrm>
            <a:off x="914400" y="30384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7" name="Group 36"/>
          <p:cNvGrpSpPr/>
          <p:nvPr/>
        </p:nvGrpSpPr>
        <p:grpSpPr>
          <a:xfrm>
            <a:off x="5436096" y="2578259"/>
            <a:ext cx="2172410" cy="2434917"/>
            <a:chOff x="5436096" y="2578259"/>
            <a:chExt cx="2172410" cy="2434917"/>
          </a:xfrm>
        </p:grpSpPr>
        <p:graphicFrame>
          <p:nvGraphicFramePr>
            <p:cNvPr id="28" name="Object 27"/>
            <p:cNvGraphicFramePr>
              <a:graphicFrameLocks noChangeAspect="1"/>
            </p:cNvGraphicFramePr>
            <p:nvPr>
              <p:extLst>
                <p:ext uri="{D42A27DB-BD31-4B8C-83A1-F6EECF244321}">
                  <p14:modId xmlns:p14="http://schemas.microsoft.com/office/powerpoint/2010/main" xmlns="" val="457075941"/>
                </p:ext>
              </p:extLst>
            </p:nvPr>
          </p:nvGraphicFramePr>
          <p:xfrm>
            <a:off x="5868144" y="3284984"/>
            <a:ext cx="1740362" cy="1728192"/>
          </p:xfrm>
          <a:graphic>
            <a:graphicData uri="http://schemas.openxmlformats.org/presentationml/2006/ole">
              <p:oleObj spid="_x0000_s12599" name="Equation" r:id="rId10" imgW="1358640" imgH="1346040" progId="Equation.3">
                <p:embed/>
              </p:oleObj>
            </a:graphicData>
          </a:graphic>
        </p:graphicFrame>
        <p:sp>
          <p:nvSpPr>
            <p:cNvPr id="34" name="Rectangle 107"/>
            <p:cNvSpPr>
              <a:spLocks noChangeArrowheads="1"/>
            </p:cNvSpPr>
            <p:nvPr/>
          </p:nvSpPr>
          <p:spPr bwMode="auto">
            <a:xfrm>
              <a:off x="5436096" y="2578259"/>
              <a:ext cx="2056973" cy="11387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indent="457200" fontAlgn="base">
                <a:spcBef>
                  <a:spcPct val="0"/>
                </a:spcBef>
                <a:spcAft>
                  <a:spcPct val="0"/>
                </a:spcAft>
              </a:pPr>
              <a:r>
                <a:rPr lang="en-US" dirty="0">
                  <a:latin typeface="Times New Roman" pitchFamily="18" charset="0"/>
                  <a:ea typeface="Times New Roman" pitchFamily="18" charset="0"/>
                  <a:cs typeface="Times New Roman" pitchFamily="18" charset="0"/>
                </a:rPr>
                <a:t>Hence we have</a:t>
              </a:r>
              <a:endParaRPr lang="en-US" sz="1100" dirty="0">
                <a:latin typeface="Arial" pitchFamily="34" charset="0"/>
                <a:cs typeface="Arial" pitchFamily="34" charset="0"/>
              </a:endParaRPr>
            </a:p>
            <a:p>
              <a:pPr lvl="0" indent="457200" eaLnBrk="0" fontAlgn="base" hangingPunct="0">
                <a:spcBef>
                  <a:spcPct val="0"/>
                </a:spcBef>
                <a:spcAft>
                  <a:spcPct val="0"/>
                </a:spcAft>
              </a:pPr>
              <a:endParaRPr lang="en-US" sz="3200" dirty="0">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5" name="Rectangle 108"/>
          <p:cNvSpPr>
            <a:spLocks noChangeArrowheads="1"/>
          </p:cNvSpPr>
          <p:nvPr/>
        </p:nvSpPr>
        <p:spPr bwMode="auto">
          <a:xfrm>
            <a:off x="1828800" y="5105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Rectangle 35"/>
          <p:cNvSpPr/>
          <p:nvPr/>
        </p:nvSpPr>
        <p:spPr>
          <a:xfrm>
            <a:off x="716131" y="1693002"/>
            <a:ext cx="4384534" cy="369332"/>
          </a:xfrm>
          <a:prstGeom prst="rect">
            <a:avLst/>
          </a:prstGeom>
        </p:spPr>
        <p:txBody>
          <a:bodyPr wrap="none">
            <a:spAutoFit/>
          </a:bodyPr>
          <a:lstStyle/>
          <a:p>
            <a:pPr lvl="0" indent="457200" eaLnBrk="0" fontAlgn="base" hangingPunct="0">
              <a:spcBef>
                <a:spcPct val="0"/>
              </a:spcBef>
              <a:spcAft>
                <a:spcPct val="0"/>
              </a:spcAft>
            </a:pPr>
            <a:r>
              <a:rPr lang="en-US" dirty="0">
                <a:latin typeface="Times New Roman" pitchFamily="18" charset="0"/>
                <a:ea typeface="Times New Roman" pitchFamily="18" charset="0"/>
                <a:cs typeface="Times New Roman" pitchFamily="18" charset="0"/>
              </a:rPr>
              <a:t>The augmented matrix of the systems is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xmlns="" val="23294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barn(inVertical)">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sers\PavanKumar\Downloads\SET-JU-Logo-for-NBA-and-ISO-Process.png"/>
          <p:cNvPicPr>
            <a:picLocks noChangeAspect="1" noChangeArrowheads="1"/>
          </p:cNvPicPr>
          <p:nvPr/>
        </p:nvPicPr>
        <p:blipFill>
          <a:blip r:embed="rId3"/>
          <a:srcRect/>
          <a:stretch>
            <a:fillRect/>
          </a:stretch>
        </p:blipFill>
        <p:spPr bwMode="auto">
          <a:xfrm>
            <a:off x="6588224" y="-27384"/>
            <a:ext cx="2568316" cy="611509"/>
          </a:xfrm>
          <a:prstGeom prst="rect">
            <a:avLst/>
          </a:prstGeom>
          <a:noFill/>
          <a:ln w="9525">
            <a:noFill/>
            <a:miter lim="800000"/>
            <a:headEnd/>
            <a:tailEnd/>
          </a:ln>
        </p:spPr>
      </p:pic>
      <p:sp>
        <p:nvSpPr>
          <p:cNvPr id="2" name="Rectangle 38"/>
          <p:cNvSpPr>
            <a:spLocks noChangeArrowheads="1"/>
          </p:cNvSpPr>
          <p:nvPr/>
        </p:nvSpPr>
        <p:spPr bwMode="auto">
          <a:xfrm>
            <a:off x="-1111369" y="478413"/>
            <a:ext cx="863569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3" fontAlgn="base">
              <a:spcBef>
                <a:spcPct val="0"/>
              </a:spcBef>
              <a:spcAft>
                <a:spcPct val="0"/>
              </a:spcAft>
            </a:pPr>
            <a:r>
              <a:rPr lang="en-US" b="1" dirty="0" smtClean="0">
                <a:solidFill>
                  <a:srgbClr val="FF0000"/>
                </a:solidFill>
                <a:latin typeface="Times New Roman" pitchFamily="18" charset="0"/>
                <a:cs typeface="Times New Roman" pitchFamily="18" charset="0"/>
              </a:rPr>
              <a:t>3. Solve </a:t>
            </a:r>
            <a:r>
              <a:rPr lang="en-US" b="1" dirty="0">
                <a:solidFill>
                  <a:srgbClr val="FF0000"/>
                </a:solidFill>
                <a:latin typeface="Times New Roman" pitchFamily="18" charset="0"/>
                <a:cs typeface="Times New Roman" pitchFamily="18" charset="0"/>
              </a:rPr>
              <a:t>the following system of equations by Gauss elimination method.</a:t>
            </a:r>
            <a:endParaRPr lang="en-IN" dirty="0">
              <a:solidFill>
                <a:srgbClr val="FF0000"/>
              </a:solidFill>
              <a:latin typeface="Times New Roman" pitchFamily="18" charset="0"/>
              <a:cs typeface="Times New Roman" pitchFamily="18" charset="0"/>
            </a:endParaRPr>
          </a:p>
          <a:p>
            <a:pPr marL="1371600" marR="0" lvl="3" indent="0" algn="l" defTabSz="914400" rtl="0" eaLnBrk="1" fontAlgn="base" latinLnBrk="0" hangingPunct="1">
              <a:lnSpc>
                <a:spcPct val="100000"/>
              </a:lnSpc>
              <a:spcBef>
                <a:spcPct val="0"/>
              </a:spcBef>
              <a:spcAft>
                <a:spcPct val="0"/>
              </a:spcAft>
              <a:buClrTx/>
              <a:buSzTx/>
              <a:tabLst/>
            </a:pPr>
            <a:endParaRPr kumimoji="0" lang="en-US" b="0" i="0" u="none" strike="noStrike" cap="none" normalizeH="0" baseline="0" dirty="0" smtClean="0">
              <a:ln>
                <a:noFill/>
              </a:ln>
              <a:solidFill>
                <a:srgbClr val="FF0000"/>
              </a:solidFill>
              <a:effectLst/>
              <a:latin typeface="Times New Roman" pitchFamily="18" charset="0"/>
              <a:cs typeface="Times New Roman" pitchFamily="18" charset="0"/>
            </a:endParaRPr>
          </a:p>
        </p:txBody>
      </p:sp>
      <p:sp>
        <p:nvSpPr>
          <p:cNvPr id="6" name="Rectangle 39"/>
          <p:cNvSpPr>
            <a:spLocks noChangeArrowheads="1"/>
          </p:cNvSpPr>
          <p:nvPr/>
        </p:nvSpPr>
        <p:spPr bwMode="auto">
          <a:xfrm>
            <a:off x="1828800" y="11144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42"/>
          <p:cNvSpPr>
            <a:spLocks noChangeArrowheads="1"/>
          </p:cNvSpPr>
          <p:nvPr/>
        </p:nvSpPr>
        <p:spPr bwMode="auto">
          <a:xfrm>
            <a:off x="12540" y="1188041"/>
            <a:ext cx="126348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Solution: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76225"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Rectangle 43"/>
          <p:cNvSpPr>
            <a:spLocks noChangeArrowheads="1"/>
          </p:cNvSpPr>
          <p:nvPr/>
        </p:nvSpPr>
        <p:spPr bwMode="auto">
          <a:xfrm>
            <a:off x="1095375" y="304800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11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Object 3"/>
          <p:cNvGraphicFramePr>
            <a:graphicFrameLocks noChangeAspect="1"/>
          </p:cNvGraphicFramePr>
          <p:nvPr>
            <p:extLst>
              <p:ext uri="{D42A27DB-BD31-4B8C-83A1-F6EECF244321}">
                <p14:modId xmlns:p14="http://schemas.microsoft.com/office/powerpoint/2010/main" xmlns="" val="340303209"/>
              </p:ext>
            </p:extLst>
          </p:nvPr>
        </p:nvGraphicFramePr>
        <p:xfrm>
          <a:off x="1397000" y="908050"/>
          <a:ext cx="4454525" cy="261938"/>
        </p:xfrm>
        <a:graphic>
          <a:graphicData uri="http://schemas.openxmlformats.org/presentationml/2006/ole">
            <p:oleObj spid="_x0000_s3393" name="Equation" r:id="rId4" imgW="3720960" imgH="203040" progId="Equation.3">
              <p:embed/>
            </p:oleObj>
          </a:graphicData>
        </a:graphic>
      </p:graphicFrame>
      <p:sp>
        <p:nvSpPr>
          <p:cNvPr id="8" name="Rectangle 118"/>
          <p:cNvSpPr>
            <a:spLocks noChangeArrowheads="1"/>
          </p:cNvSpPr>
          <p:nvPr/>
        </p:nvSpPr>
        <p:spPr bwMode="auto">
          <a:xfrm>
            <a:off x="0" y="7048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xmlns="" val="2370724201"/>
              </p:ext>
            </p:extLst>
          </p:nvPr>
        </p:nvGraphicFramePr>
        <p:xfrm>
          <a:off x="685799" y="2158544"/>
          <a:ext cx="2635091" cy="823466"/>
        </p:xfrm>
        <a:graphic>
          <a:graphicData uri="http://schemas.openxmlformats.org/presentationml/2006/ole">
            <p:oleObj spid="_x0000_s3394" name="Equation" r:id="rId5" imgW="2286000" imgH="711200" progId="Equation.3">
              <p:embed/>
            </p:oleObj>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xmlns="" val="3322871707"/>
              </p:ext>
            </p:extLst>
          </p:nvPr>
        </p:nvGraphicFramePr>
        <p:xfrm>
          <a:off x="467544" y="3157757"/>
          <a:ext cx="2880320" cy="580805"/>
        </p:xfrm>
        <a:graphic>
          <a:graphicData uri="http://schemas.openxmlformats.org/presentationml/2006/ole">
            <p:oleObj spid="_x0000_s3395" name="Equation" r:id="rId6" imgW="2286000" imgH="457200" progId="Equation.3">
              <p:embed/>
            </p:oleObj>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xmlns="" val="3712823503"/>
              </p:ext>
            </p:extLst>
          </p:nvPr>
        </p:nvGraphicFramePr>
        <p:xfrm>
          <a:off x="755576" y="3717032"/>
          <a:ext cx="2619171" cy="792088"/>
        </p:xfrm>
        <a:graphic>
          <a:graphicData uri="http://schemas.openxmlformats.org/presentationml/2006/ole">
            <p:oleObj spid="_x0000_s3396" name="Equation" r:id="rId7" imgW="2362200" imgH="711200" progId="Equation.3">
              <p:embed/>
            </p:oleObj>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xmlns="" val="12782917"/>
              </p:ext>
            </p:extLst>
          </p:nvPr>
        </p:nvGraphicFramePr>
        <p:xfrm>
          <a:off x="914400" y="4797152"/>
          <a:ext cx="1209328" cy="302332"/>
        </p:xfrm>
        <a:graphic>
          <a:graphicData uri="http://schemas.openxmlformats.org/presentationml/2006/ole">
            <p:oleObj spid="_x0000_s3397" name="Equation" r:id="rId8" imgW="952087" imgH="228501" progId="Equation.3">
              <p:embed/>
            </p:oleObj>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xmlns="" val="1195442832"/>
              </p:ext>
            </p:extLst>
          </p:nvPr>
        </p:nvGraphicFramePr>
        <p:xfrm>
          <a:off x="644282" y="5301208"/>
          <a:ext cx="2838413" cy="858391"/>
        </p:xfrm>
        <a:graphic>
          <a:graphicData uri="http://schemas.openxmlformats.org/presentationml/2006/ole">
            <p:oleObj spid="_x0000_s3398" name="Equation" r:id="rId9" imgW="2361960" imgH="711000" progId="Equation.3">
              <p:embed/>
            </p:oleObj>
          </a:graphicData>
        </a:graphic>
      </p:graphicFrame>
      <p:sp>
        <p:nvSpPr>
          <p:cNvPr id="23" name="Rectangle 125"/>
          <p:cNvSpPr>
            <a:spLocks noChangeArrowheads="1"/>
          </p:cNvSpPr>
          <p:nvPr/>
        </p:nvSpPr>
        <p:spPr bwMode="auto">
          <a:xfrm>
            <a:off x="467544" y="1512212"/>
            <a:ext cx="4384534"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augmented matrix of the systems is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126"/>
          <p:cNvSpPr>
            <a:spLocks noChangeArrowheads="1"/>
          </p:cNvSpPr>
          <p:nvPr/>
        </p:nvSpPr>
        <p:spPr bwMode="auto">
          <a:xfrm>
            <a:off x="914400" y="1171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127"/>
          <p:cNvSpPr>
            <a:spLocks noChangeArrowheads="1"/>
          </p:cNvSpPr>
          <p:nvPr/>
        </p:nvSpPr>
        <p:spPr bwMode="auto">
          <a:xfrm>
            <a:off x="914400" y="16383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128"/>
          <p:cNvSpPr>
            <a:spLocks noChangeArrowheads="1"/>
          </p:cNvSpPr>
          <p:nvPr/>
        </p:nvSpPr>
        <p:spPr bwMode="auto">
          <a:xfrm>
            <a:off x="914400" y="2352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129"/>
          <p:cNvSpPr>
            <a:spLocks noChangeArrowheads="1"/>
          </p:cNvSpPr>
          <p:nvPr/>
        </p:nvSpPr>
        <p:spPr bwMode="auto">
          <a:xfrm>
            <a:off x="914400" y="2590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0" name="Group 29"/>
          <p:cNvGrpSpPr/>
          <p:nvPr/>
        </p:nvGrpSpPr>
        <p:grpSpPr>
          <a:xfrm>
            <a:off x="5940152" y="2267634"/>
            <a:ext cx="2441848" cy="2798079"/>
            <a:chOff x="5940152" y="2267634"/>
            <a:chExt cx="2441848" cy="2798079"/>
          </a:xfrm>
        </p:grpSpPr>
        <p:graphicFrame>
          <p:nvGraphicFramePr>
            <p:cNvPr id="22" name="Object 21"/>
            <p:cNvGraphicFramePr>
              <a:graphicFrameLocks noChangeAspect="1"/>
            </p:cNvGraphicFramePr>
            <p:nvPr>
              <p:extLst>
                <p:ext uri="{D42A27DB-BD31-4B8C-83A1-F6EECF244321}">
                  <p14:modId xmlns:p14="http://schemas.microsoft.com/office/powerpoint/2010/main" xmlns="" val="1457245516"/>
                </p:ext>
              </p:extLst>
            </p:nvPr>
          </p:nvGraphicFramePr>
          <p:xfrm>
            <a:off x="6443663" y="2811463"/>
            <a:ext cx="1938337" cy="2254250"/>
          </p:xfrm>
          <a:graphic>
            <a:graphicData uri="http://schemas.openxmlformats.org/presentationml/2006/ole">
              <p:oleObj spid="_x0000_s3399" name="Equation" r:id="rId10" imgW="1358640" imgH="1574640" progId="Equation.3">
                <p:embed/>
              </p:oleObj>
            </a:graphicData>
          </a:graphic>
        </p:graphicFrame>
        <p:sp>
          <p:nvSpPr>
            <p:cNvPr id="28" name="Rectangle 130"/>
            <p:cNvSpPr>
              <a:spLocks noChangeArrowheads="1"/>
            </p:cNvSpPr>
            <p:nvPr/>
          </p:nvSpPr>
          <p:spPr bwMode="auto">
            <a:xfrm>
              <a:off x="5940152" y="2267634"/>
              <a:ext cx="205697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indent="457200" fontAlgn="base">
                <a:spcBef>
                  <a:spcPct val="0"/>
                </a:spcBef>
                <a:spcAft>
                  <a:spcPct val="0"/>
                </a:spcAft>
              </a:pPr>
              <a:r>
                <a:rPr lang="en-US" dirty="0">
                  <a:latin typeface="Times New Roman" pitchFamily="18" charset="0"/>
                  <a:ea typeface="Times New Roman" pitchFamily="18" charset="0"/>
                  <a:cs typeface="Times New Roman" pitchFamily="18" charset="0"/>
                </a:rPr>
                <a:t>Hence we have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
        <p:nvSpPr>
          <p:cNvPr id="29" name="Rectangle 131"/>
          <p:cNvSpPr>
            <a:spLocks noChangeArrowheads="1"/>
          </p:cNvSpPr>
          <p:nvPr/>
        </p:nvSpPr>
        <p:spPr bwMode="auto">
          <a:xfrm>
            <a:off x="1828800" y="49149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51511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Users\PavanKumar\Downloads\SET-JU-Logo-for-NBA-and-ISO-Process.png"/>
          <p:cNvPicPr>
            <a:picLocks noChangeAspect="1" noChangeArrowheads="1"/>
          </p:cNvPicPr>
          <p:nvPr/>
        </p:nvPicPr>
        <p:blipFill>
          <a:blip r:embed="rId3"/>
          <a:srcRect/>
          <a:stretch>
            <a:fillRect/>
          </a:stretch>
        </p:blipFill>
        <p:spPr bwMode="auto">
          <a:xfrm>
            <a:off x="6588224" y="-27384"/>
            <a:ext cx="2568316" cy="611509"/>
          </a:xfrm>
          <a:prstGeom prst="rect">
            <a:avLst/>
          </a:prstGeom>
          <a:noFill/>
          <a:ln w="9525">
            <a:noFill/>
            <a:miter lim="800000"/>
            <a:headEnd/>
            <a:tailEnd/>
          </a:ln>
        </p:spPr>
      </p:pic>
      <p:sp>
        <p:nvSpPr>
          <p:cNvPr id="21" name="Rectangle 249"/>
          <p:cNvSpPr>
            <a:spLocks noChangeArrowheads="1"/>
          </p:cNvSpPr>
          <p:nvPr/>
        </p:nvSpPr>
        <p:spPr bwMode="auto">
          <a:xfrm>
            <a:off x="1828800" y="11144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p:nvPr/>
        </p:nvSpPr>
        <p:spPr>
          <a:xfrm>
            <a:off x="395536" y="823352"/>
            <a:ext cx="7920880" cy="2677656"/>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Gauss Seidel </a:t>
            </a:r>
            <a:r>
              <a:rPr lang="en-US" sz="2400" b="1" dirty="0" smtClean="0">
                <a:solidFill>
                  <a:srgbClr val="FF0000"/>
                </a:solidFill>
                <a:latin typeface="Times New Roman" pitchFamily="18" charset="0"/>
                <a:cs typeface="Times New Roman" pitchFamily="18" charset="0"/>
              </a:rPr>
              <a:t>Method</a:t>
            </a:r>
          </a:p>
          <a:p>
            <a:endParaRPr lang="en-IN" sz="2400" dirty="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is a numerical iterative method giving approximate solution. This method cannot be applied to all the system of equations</a:t>
            </a:r>
            <a:r>
              <a:rPr lang="en-US"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method  is applicable when the numerically large coefficients are along the leading diagonal of the coefficient matrix .Such a system is called a diagonally dominant system.</a:t>
            </a:r>
            <a:endParaRPr lang="en-IN" sz="2000" dirty="0">
              <a:latin typeface="Times New Roman" pitchFamily="18" charset="0"/>
              <a:cs typeface="Times New Roman" pitchFamily="18" charset="0"/>
            </a:endParaRPr>
          </a:p>
        </p:txBody>
      </p:sp>
      <p:grpSp>
        <p:nvGrpSpPr>
          <p:cNvPr id="5" name="Group 4"/>
          <p:cNvGrpSpPr/>
          <p:nvPr/>
        </p:nvGrpSpPr>
        <p:grpSpPr>
          <a:xfrm>
            <a:off x="726912" y="3933056"/>
            <a:ext cx="8429627" cy="1754326"/>
            <a:chOff x="726912" y="4200892"/>
            <a:chExt cx="8429627" cy="1754326"/>
          </a:xfrm>
        </p:grpSpPr>
        <p:sp>
          <p:nvSpPr>
            <p:cNvPr id="2" name="Rectangle 1"/>
            <p:cNvSpPr/>
            <p:nvPr/>
          </p:nvSpPr>
          <p:spPr>
            <a:xfrm>
              <a:off x="726912" y="4200892"/>
              <a:ext cx="8429627" cy="1754326"/>
            </a:xfrm>
            <a:prstGeom prst="rect">
              <a:avLst/>
            </a:prstGeom>
          </p:spPr>
          <p:txBody>
            <a:bodyPr wrap="square">
              <a:spAutoFit/>
            </a:bodyPr>
            <a:lstStyle/>
            <a:p>
              <a:r>
                <a:rPr lang="en-US" dirty="0">
                  <a:latin typeface="Times New Roman" pitchFamily="18" charset="0"/>
                  <a:cs typeface="Times New Roman" pitchFamily="18" charset="0"/>
                </a:rPr>
                <a:t>Consider the system of </a:t>
              </a:r>
              <a:r>
                <a:rPr lang="en-US" dirty="0" smtClean="0">
                  <a:latin typeface="Times New Roman" pitchFamily="18" charset="0"/>
                  <a:cs typeface="Times New Roman" pitchFamily="18" charset="0"/>
                </a:rPr>
                <a:t>equations</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……(1)</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xmlns="" val="2092839344"/>
                </p:ext>
              </p:extLst>
            </p:nvPr>
          </p:nvGraphicFramePr>
          <p:xfrm>
            <a:off x="4067944" y="4365104"/>
            <a:ext cx="2709863" cy="1285875"/>
          </p:xfrm>
          <a:graphic>
            <a:graphicData uri="http://schemas.openxmlformats.org/presentationml/2006/ole">
              <p:oleObj spid="_x0000_s19463" name="Equation" r:id="rId4" imgW="1498320" imgH="711000" progId="Equation.3">
                <p:embed/>
              </p:oleObj>
            </a:graphicData>
          </a:graphic>
        </p:graphicFrame>
      </p:grpSp>
    </p:spTree>
    <p:extLst>
      <p:ext uri="{BB962C8B-B14F-4D97-AF65-F5344CB8AC3E}">
        <p14:creationId xmlns:p14="http://schemas.microsoft.com/office/powerpoint/2010/main" xmlns="" val="1807505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sers\PavanKumar\Downloads\SET-JU-Logo-for-NBA-and-ISO-Process.png"/>
          <p:cNvPicPr>
            <a:picLocks noChangeAspect="1" noChangeArrowheads="1"/>
          </p:cNvPicPr>
          <p:nvPr/>
        </p:nvPicPr>
        <p:blipFill>
          <a:blip r:embed="rId3"/>
          <a:srcRect/>
          <a:stretch>
            <a:fillRect/>
          </a:stretch>
        </p:blipFill>
        <p:spPr bwMode="auto">
          <a:xfrm>
            <a:off x="6588224" y="-27384"/>
            <a:ext cx="2568316" cy="611509"/>
          </a:xfrm>
          <a:prstGeom prst="rect">
            <a:avLst/>
          </a:prstGeom>
          <a:noFill/>
          <a:ln w="9525">
            <a:noFill/>
            <a:miter lim="800000"/>
            <a:headEnd/>
            <a:tailEnd/>
          </a:ln>
        </p:spPr>
      </p:pic>
      <p:graphicFrame>
        <p:nvGraphicFramePr>
          <p:cNvPr id="3" name="Object 2"/>
          <p:cNvGraphicFramePr>
            <a:graphicFrameLocks noChangeAspect="1"/>
          </p:cNvGraphicFramePr>
          <p:nvPr>
            <p:extLst>
              <p:ext uri="{D42A27DB-BD31-4B8C-83A1-F6EECF244321}">
                <p14:modId xmlns:p14="http://schemas.microsoft.com/office/powerpoint/2010/main" xmlns="" val="1952992113"/>
              </p:ext>
            </p:extLst>
          </p:nvPr>
        </p:nvGraphicFramePr>
        <p:xfrm>
          <a:off x="4514850" y="3321050"/>
          <a:ext cx="114300" cy="215900"/>
        </p:xfrm>
        <a:graphic>
          <a:graphicData uri="http://schemas.openxmlformats.org/presentationml/2006/ole">
            <p:oleObj spid="_x0000_s17455" name="Equation" r:id="rId4" imgW="114120" imgH="215640" progId="Equation.3">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2912550926"/>
              </p:ext>
            </p:extLst>
          </p:nvPr>
        </p:nvGraphicFramePr>
        <p:xfrm>
          <a:off x="1747838" y="2941638"/>
          <a:ext cx="2262187" cy="295275"/>
        </p:xfrm>
        <a:graphic>
          <a:graphicData uri="http://schemas.openxmlformats.org/presentationml/2006/ole">
            <p:oleObj spid="_x0000_s17456" name="Equation" r:id="rId5" imgW="1562040" imgH="203040" progId="Equation.3">
              <p:embed/>
            </p:oleObj>
          </a:graphicData>
        </a:graphic>
      </p:graphicFrame>
      <p:grpSp>
        <p:nvGrpSpPr>
          <p:cNvPr id="9" name="Group 8"/>
          <p:cNvGrpSpPr/>
          <p:nvPr/>
        </p:nvGrpSpPr>
        <p:grpSpPr>
          <a:xfrm>
            <a:off x="683568" y="332656"/>
            <a:ext cx="7920880" cy="6055816"/>
            <a:chOff x="683568" y="332656"/>
            <a:chExt cx="7920880" cy="6055816"/>
          </a:xfrm>
        </p:grpSpPr>
        <p:sp>
          <p:nvSpPr>
            <p:cNvPr id="2" name="Rectangle 1"/>
            <p:cNvSpPr/>
            <p:nvPr/>
          </p:nvSpPr>
          <p:spPr>
            <a:xfrm>
              <a:off x="683568" y="332656"/>
              <a:ext cx="7920880" cy="3816429"/>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Working procedure for problems</a:t>
              </a:r>
              <a:endParaRPr lang="en-IN" sz="2400" dirty="0">
                <a:solidFill>
                  <a:srgbClr val="FF0000"/>
                </a:solidFill>
                <a:latin typeface="Times New Roman" pitchFamily="18" charset="0"/>
                <a:cs typeface="Times New Roman" pitchFamily="18" charset="0"/>
              </a:endParaRPr>
            </a:p>
            <a:p>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algn="just"/>
              <a:r>
                <a:rPr lang="en-US" sz="2000" b="1" dirty="0">
                  <a:solidFill>
                    <a:schemeClr val="accent1">
                      <a:lumMod val="50000"/>
                    </a:schemeClr>
                  </a:solidFill>
                  <a:latin typeface="Times New Roman" pitchFamily="18" charset="0"/>
                  <a:cs typeface="Times New Roman" pitchFamily="18" charset="0"/>
                </a:rPr>
                <a:t>Step 1: </a:t>
              </a:r>
              <a:r>
                <a:rPr lang="en-US" sz="2000" dirty="0">
                  <a:latin typeface="Times New Roman" pitchFamily="18" charset="0"/>
                  <a:cs typeface="Times New Roman" pitchFamily="18" charset="0"/>
                </a:rPr>
                <a:t>We </a:t>
              </a:r>
              <a:r>
                <a:rPr lang="en-US" sz="2000" dirty="0" smtClean="0">
                  <a:latin typeface="Times New Roman" pitchFamily="18" charset="0"/>
                  <a:cs typeface="Times New Roman" pitchFamily="18" charset="0"/>
                </a:rPr>
                <a:t>write equation in the form</a:t>
              </a:r>
            </a:p>
            <a:p>
              <a:pPr algn="just"/>
              <a:r>
                <a:rPr lang="en-US" sz="2000" dirty="0" smtClean="0">
                  <a:latin typeface="Times New Roman" pitchFamily="18" charset="0"/>
                  <a:cs typeface="Times New Roman" pitchFamily="18" charset="0"/>
                </a:rPr>
                <a:t>			</a:t>
              </a: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b="1" dirty="0">
                  <a:solidFill>
                    <a:schemeClr val="accent1">
                      <a:lumMod val="50000"/>
                    </a:schemeClr>
                  </a:solidFill>
                  <a:latin typeface="Times New Roman" pitchFamily="18" charset="0"/>
                  <a:cs typeface="Times New Roman" pitchFamily="18" charset="0"/>
                </a:rPr>
                <a:t>Step 2: </a:t>
              </a:r>
              <a:r>
                <a:rPr lang="en-US" sz="2000" dirty="0" smtClean="0">
                  <a:latin typeface="Times New Roman" pitchFamily="18" charset="0"/>
                  <a:cs typeface="Times New Roman" pitchFamily="18" charset="0"/>
                </a:rPr>
                <a:t>We write the trial solution (Initial approximation)</a:t>
              </a: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b="1" dirty="0" smtClean="0">
                  <a:solidFill>
                    <a:schemeClr val="accent1">
                      <a:lumMod val="50000"/>
                    </a:schemeClr>
                  </a:solidFill>
                  <a:latin typeface="Times New Roman" pitchFamily="18" charset="0"/>
                  <a:cs typeface="Times New Roman" pitchFamily="18" charset="0"/>
                </a:rPr>
                <a:t>Step </a:t>
              </a:r>
              <a:r>
                <a:rPr lang="en-US" sz="2000" b="1" dirty="0">
                  <a:solidFill>
                    <a:schemeClr val="accent1">
                      <a:lumMod val="50000"/>
                    </a:schemeClr>
                  </a:solidFill>
                  <a:latin typeface="Times New Roman" pitchFamily="18" charset="0"/>
                  <a:cs typeface="Times New Roman" pitchFamily="18" charset="0"/>
                </a:rPr>
                <a:t>3</a:t>
              </a:r>
              <a:r>
                <a:rPr lang="en-US" sz="2000" b="1" dirty="0" smtClean="0">
                  <a:solidFill>
                    <a:schemeClr val="accent1">
                      <a:lumMod val="50000"/>
                    </a:schemeClr>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The first approximations are as follows.</a:t>
              </a:r>
            </a:p>
            <a:p>
              <a:pPr algn="just"/>
              <a:endParaRPr lang="en-IN" sz="20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xmlns="" val="1320284613"/>
                </p:ext>
              </p:extLst>
            </p:nvPr>
          </p:nvGraphicFramePr>
          <p:xfrm>
            <a:off x="1340110" y="3933056"/>
            <a:ext cx="5248114" cy="2455416"/>
          </p:xfrm>
          <a:graphic>
            <a:graphicData uri="http://schemas.openxmlformats.org/presentationml/2006/ole">
              <p:oleObj spid="_x0000_s17457" name="Equation" r:id="rId6" imgW="4940280" imgH="2311200" progId="Equation.3">
                <p:embed/>
              </p:oleObj>
            </a:graphicData>
          </a:graphic>
        </p:graphicFrame>
      </p:grpSp>
      <p:graphicFrame>
        <p:nvGraphicFramePr>
          <p:cNvPr id="7" name="Object 6"/>
          <p:cNvGraphicFramePr>
            <a:graphicFrameLocks noChangeAspect="1"/>
          </p:cNvGraphicFramePr>
          <p:nvPr>
            <p:extLst>
              <p:ext uri="{D42A27DB-BD31-4B8C-83A1-F6EECF244321}">
                <p14:modId xmlns:p14="http://schemas.microsoft.com/office/powerpoint/2010/main" xmlns="" val="656850401"/>
              </p:ext>
            </p:extLst>
          </p:nvPr>
        </p:nvGraphicFramePr>
        <p:xfrm>
          <a:off x="7431088" y="4103688"/>
          <a:ext cx="125412" cy="236537"/>
        </p:xfrm>
        <a:graphic>
          <a:graphicData uri="http://schemas.openxmlformats.org/presentationml/2006/ole">
            <p:oleObj spid="_x0000_s17458" name="Equation" r:id="rId7" imgW="114120" imgH="215640" progId="Equation.3">
              <p:embed/>
            </p:oleObj>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xmlns="" val="813094481"/>
              </p:ext>
            </p:extLst>
          </p:nvPr>
        </p:nvGraphicFramePr>
        <p:xfrm>
          <a:off x="4860032" y="995129"/>
          <a:ext cx="2448272" cy="1497767"/>
        </p:xfrm>
        <a:graphic>
          <a:graphicData uri="http://schemas.openxmlformats.org/presentationml/2006/ole">
            <p:oleObj spid="_x0000_s17459" name="Equation" r:id="rId8" imgW="2158920" imgH="1320480" progId="Equation.3">
              <p:embed/>
            </p:oleObj>
          </a:graphicData>
        </a:graphic>
      </p:graphicFrame>
    </p:spTree>
    <p:extLst>
      <p:ext uri="{BB962C8B-B14F-4D97-AF65-F5344CB8AC3E}">
        <p14:creationId xmlns:p14="http://schemas.microsoft.com/office/powerpoint/2010/main" xmlns="" val="62300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C:\Users\PavanKumar\Downloads\SET-JU-Logo-for-NBA-and-ISO-Process.png"/>
          <p:cNvPicPr>
            <a:picLocks noChangeAspect="1" noChangeArrowheads="1"/>
          </p:cNvPicPr>
          <p:nvPr/>
        </p:nvPicPr>
        <p:blipFill>
          <a:blip r:embed="rId3"/>
          <a:srcRect/>
          <a:stretch>
            <a:fillRect/>
          </a:stretch>
        </p:blipFill>
        <p:spPr bwMode="auto">
          <a:xfrm>
            <a:off x="6588224" y="-27384"/>
            <a:ext cx="2568316" cy="611509"/>
          </a:xfrm>
          <a:prstGeom prst="rect">
            <a:avLst/>
          </a:prstGeom>
          <a:noFill/>
          <a:ln w="9525">
            <a:noFill/>
            <a:miter lim="800000"/>
            <a:headEnd/>
            <a:tailEnd/>
          </a:ln>
        </p:spPr>
      </p:pic>
      <p:sp>
        <p:nvSpPr>
          <p:cNvPr id="35" name="Rectangle 38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9" name="Rectangle 385"/>
          <p:cNvSpPr>
            <a:spLocks noChangeArrowheads="1"/>
          </p:cNvSpPr>
          <p:nvPr/>
        </p:nvSpPr>
        <p:spPr bwMode="auto">
          <a:xfrm>
            <a:off x="179512" y="1124744"/>
            <a:ext cx="98456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Solution: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p:nvSpPr>
        <p:spPr>
          <a:xfrm>
            <a:off x="224880" y="134034"/>
            <a:ext cx="4572000" cy="646331"/>
          </a:xfrm>
          <a:prstGeom prst="rect">
            <a:avLst/>
          </a:prstGeom>
        </p:spPr>
        <p:txBody>
          <a:bodyPr>
            <a:spAutoFit/>
          </a:bodyPr>
          <a:lstStyle/>
          <a:p>
            <a:pPr lvl="0"/>
            <a:r>
              <a:rPr lang="en-US" b="1" dirty="0" smtClean="0">
                <a:solidFill>
                  <a:srgbClr val="FF0000"/>
                </a:solidFill>
                <a:latin typeface="Times New Roman" pitchFamily="18" charset="0"/>
                <a:cs typeface="Times New Roman" pitchFamily="18" charset="0"/>
              </a:rPr>
              <a:t>1.  Solve </a:t>
            </a:r>
            <a:r>
              <a:rPr lang="en-US" b="1" dirty="0">
                <a:solidFill>
                  <a:srgbClr val="FF0000"/>
                </a:solidFill>
                <a:latin typeface="Times New Roman" pitchFamily="18" charset="0"/>
                <a:cs typeface="Times New Roman" pitchFamily="18" charset="0"/>
              </a:rPr>
              <a:t>the system of equations by Gauss – Seidel method</a:t>
            </a:r>
            <a:endParaRPr lang="en-IN" dirty="0">
              <a:solidFill>
                <a:srgbClr val="FF0000"/>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xmlns="" val="1392690300"/>
              </p:ext>
            </p:extLst>
          </p:nvPr>
        </p:nvGraphicFramePr>
        <p:xfrm>
          <a:off x="4788024" y="193067"/>
          <a:ext cx="1366460" cy="283605"/>
        </p:xfrm>
        <a:graphic>
          <a:graphicData uri="http://schemas.openxmlformats.org/presentationml/2006/ole">
            <p:oleObj spid="_x0000_s7138" r:id="rId4" imgW="1016000" imgH="203200" progId="">
              <p:embed/>
            </p:oleObj>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xmlns="" val="2256392669"/>
              </p:ext>
            </p:extLst>
          </p:nvPr>
        </p:nvGraphicFramePr>
        <p:xfrm>
          <a:off x="4773376" y="548680"/>
          <a:ext cx="1310792" cy="257258"/>
        </p:xfrm>
        <a:graphic>
          <a:graphicData uri="http://schemas.openxmlformats.org/presentationml/2006/ole">
            <p:oleObj spid="_x0000_s7139" r:id="rId5" imgW="1016000" imgH="203200" progId="">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3763651250"/>
              </p:ext>
            </p:extLst>
          </p:nvPr>
        </p:nvGraphicFramePr>
        <p:xfrm>
          <a:off x="4788024" y="849385"/>
          <a:ext cx="1363683" cy="275359"/>
        </p:xfrm>
        <a:graphic>
          <a:graphicData uri="http://schemas.openxmlformats.org/presentationml/2006/ole">
            <p:oleObj spid="_x0000_s7140" r:id="rId6" imgW="990170" imgH="203112" progId="">
              <p:embed/>
            </p:oleObj>
          </a:graphicData>
        </a:graphic>
      </p:graphicFrame>
      <p:sp>
        <p:nvSpPr>
          <p:cNvPr id="6" name="Rectangle 5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20"/>
          <p:cNvSpPr>
            <a:spLocks noChangeArrowheads="1"/>
          </p:cNvSpPr>
          <p:nvPr/>
        </p:nvSpPr>
        <p:spPr bwMode="auto">
          <a:xfrm>
            <a:off x="457200" y="666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522"/>
          <p:cNvSpPr>
            <a:spLocks noChangeArrowheads="1"/>
          </p:cNvSpPr>
          <p:nvPr/>
        </p:nvSpPr>
        <p:spPr bwMode="auto">
          <a:xfrm>
            <a:off x="457200" y="10668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4" name="Group 53"/>
          <p:cNvGrpSpPr/>
          <p:nvPr/>
        </p:nvGrpSpPr>
        <p:grpSpPr>
          <a:xfrm>
            <a:off x="2218438" y="1772816"/>
            <a:ext cx="5644313" cy="508901"/>
            <a:chOff x="2218438" y="1772816"/>
            <a:chExt cx="5644313" cy="508901"/>
          </a:xfrm>
        </p:grpSpPr>
        <p:graphicFrame>
          <p:nvGraphicFramePr>
            <p:cNvPr id="10" name="Object 9"/>
            <p:cNvGraphicFramePr>
              <a:graphicFrameLocks noChangeAspect="1"/>
            </p:cNvGraphicFramePr>
            <p:nvPr>
              <p:extLst>
                <p:ext uri="{D42A27DB-BD31-4B8C-83A1-F6EECF244321}">
                  <p14:modId xmlns:p14="http://schemas.microsoft.com/office/powerpoint/2010/main" xmlns="" val="3071728785"/>
                </p:ext>
              </p:extLst>
            </p:nvPr>
          </p:nvGraphicFramePr>
          <p:xfrm>
            <a:off x="2218438" y="1772816"/>
            <a:ext cx="1489466" cy="508901"/>
          </p:xfrm>
          <a:graphic>
            <a:graphicData uri="http://schemas.openxmlformats.org/presentationml/2006/ole">
              <p:oleObj spid="_x0000_s7141" name="Equation" r:id="rId7" imgW="1155700" imgH="393700" progId="Equation.3">
                <p:embed/>
              </p:oleObj>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xmlns="" val="3403916335"/>
                </p:ext>
              </p:extLst>
            </p:nvPr>
          </p:nvGraphicFramePr>
          <p:xfrm>
            <a:off x="4355976" y="1772816"/>
            <a:ext cx="1487330" cy="508171"/>
          </p:xfrm>
          <a:graphic>
            <a:graphicData uri="http://schemas.openxmlformats.org/presentationml/2006/ole">
              <p:oleObj spid="_x0000_s7142" name="Equation" r:id="rId8" imgW="1155700" imgH="393700" progId="Equation.3">
                <p:embed/>
              </p:oleObj>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xmlns="" val="1285146397"/>
                </p:ext>
              </p:extLst>
            </p:nvPr>
          </p:nvGraphicFramePr>
          <p:xfrm>
            <a:off x="6387465" y="1772816"/>
            <a:ext cx="1475286" cy="504056"/>
          </p:xfrm>
          <a:graphic>
            <a:graphicData uri="http://schemas.openxmlformats.org/presentationml/2006/ole">
              <p:oleObj spid="_x0000_s7143" name="Equation" r:id="rId9" imgW="1155700" imgH="393700" progId="Equation.3">
                <p:embed/>
              </p:oleObj>
            </a:graphicData>
          </a:graphic>
        </p:graphicFrame>
      </p:grpSp>
      <p:sp>
        <p:nvSpPr>
          <p:cNvPr id="13" name="Rectangle 526"/>
          <p:cNvSpPr>
            <a:spLocks noChangeArrowheads="1"/>
          </p:cNvSpPr>
          <p:nvPr/>
        </p:nvSpPr>
        <p:spPr bwMode="auto">
          <a:xfrm>
            <a:off x="899592" y="1403062"/>
            <a:ext cx="771076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given system of equations is diagonally dominant and the equations are put in the form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527"/>
          <p:cNvSpPr>
            <a:spLocks noChangeArrowheads="1"/>
          </p:cNvSpPr>
          <p:nvPr/>
        </p:nvSpPr>
        <p:spPr bwMode="auto">
          <a:xfrm>
            <a:off x="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5" name="Group 54"/>
          <p:cNvGrpSpPr/>
          <p:nvPr/>
        </p:nvGrpSpPr>
        <p:grpSpPr>
          <a:xfrm>
            <a:off x="611560" y="2389630"/>
            <a:ext cx="2702984" cy="646325"/>
            <a:chOff x="611560" y="2389630"/>
            <a:chExt cx="2702984" cy="646325"/>
          </a:xfrm>
        </p:grpSpPr>
        <p:sp>
          <p:nvSpPr>
            <p:cNvPr id="17" name="Rectangle 531"/>
            <p:cNvSpPr>
              <a:spLocks noChangeArrowheads="1"/>
            </p:cNvSpPr>
            <p:nvPr/>
          </p:nvSpPr>
          <p:spPr bwMode="auto">
            <a:xfrm>
              <a:off x="611560" y="2389630"/>
              <a:ext cx="2702984"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Let us start with trial solution</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8" name="Object 17"/>
            <p:cNvGraphicFramePr>
              <a:graphicFrameLocks noChangeAspect="1"/>
            </p:cNvGraphicFramePr>
            <p:nvPr>
              <p:extLst>
                <p:ext uri="{D42A27DB-BD31-4B8C-83A1-F6EECF244321}">
                  <p14:modId xmlns:p14="http://schemas.microsoft.com/office/powerpoint/2010/main" xmlns="" val="1480477771"/>
                </p:ext>
              </p:extLst>
            </p:nvPr>
          </p:nvGraphicFramePr>
          <p:xfrm>
            <a:off x="971600" y="2751382"/>
            <a:ext cx="1539280" cy="284573"/>
          </p:xfrm>
          <a:graphic>
            <a:graphicData uri="http://schemas.openxmlformats.org/presentationml/2006/ole">
              <p:oleObj spid="_x0000_s7144" name="Equation" r:id="rId10" imgW="1129810" imgH="203112" progId="Equation.3">
                <p:embed/>
              </p:oleObj>
            </a:graphicData>
          </a:graphic>
        </p:graphicFrame>
      </p:grpSp>
      <p:grpSp>
        <p:nvGrpSpPr>
          <p:cNvPr id="56" name="Group 55"/>
          <p:cNvGrpSpPr/>
          <p:nvPr/>
        </p:nvGrpSpPr>
        <p:grpSpPr>
          <a:xfrm>
            <a:off x="1835696" y="2993472"/>
            <a:ext cx="2303607" cy="1443641"/>
            <a:chOff x="1835696" y="2993472"/>
            <a:chExt cx="2303607" cy="1443641"/>
          </a:xfrm>
        </p:grpSpPr>
        <p:graphicFrame>
          <p:nvGraphicFramePr>
            <p:cNvPr id="19" name="Object 18"/>
            <p:cNvGraphicFramePr>
              <a:graphicFrameLocks noChangeAspect="1"/>
            </p:cNvGraphicFramePr>
            <p:nvPr>
              <p:extLst>
                <p:ext uri="{D42A27DB-BD31-4B8C-83A1-F6EECF244321}">
                  <p14:modId xmlns:p14="http://schemas.microsoft.com/office/powerpoint/2010/main" xmlns="" val="2309869741"/>
                </p:ext>
              </p:extLst>
            </p:nvPr>
          </p:nvGraphicFramePr>
          <p:xfrm>
            <a:off x="1963052" y="2993472"/>
            <a:ext cx="2032884" cy="493185"/>
          </p:xfrm>
          <a:graphic>
            <a:graphicData uri="http://schemas.openxmlformats.org/presentationml/2006/ole">
              <p:oleObj spid="_x0000_s7145" name="Equation" r:id="rId11" imgW="1600200" imgH="393700" progId="Equation.3">
                <p:embed/>
              </p:oleObj>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xmlns="" val="3873289632"/>
                </p:ext>
              </p:extLst>
            </p:nvPr>
          </p:nvGraphicFramePr>
          <p:xfrm>
            <a:off x="1835696" y="3501008"/>
            <a:ext cx="2057496" cy="453534"/>
          </p:xfrm>
          <a:graphic>
            <a:graphicData uri="http://schemas.openxmlformats.org/presentationml/2006/ole">
              <p:oleObj spid="_x0000_s7146" name="Equation" r:id="rId12" imgW="1777229" imgH="393529" progId="Equation.3">
                <p:embed/>
              </p:oleObj>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xmlns="" val="4176868248"/>
                </p:ext>
              </p:extLst>
            </p:nvPr>
          </p:nvGraphicFramePr>
          <p:xfrm>
            <a:off x="1910841" y="4005064"/>
            <a:ext cx="2228462" cy="432049"/>
          </p:xfrm>
          <a:graphic>
            <a:graphicData uri="http://schemas.openxmlformats.org/presentationml/2006/ole">
              <p:oleObj spid="_x0000_s7147" name="Equation" r:id="rId13" imgW="2032000" imgH="393700" progId="Equation.3">
                <p:embed/>
              </p:oleObj>
            </a:graphicData>
          </a:graphic>
        </p:graphicFrame>
      </p:grpSp>
      <p:sp>
        <p:nvSpPr>
          <p:cNvPr id="22" name="Rectangle 535"/>
          <p:cNvSpPr>
            <a:spLocks noChangeArrowheads="1"/>
          </p:cNvSpPr>
          <p:nvPr/>
        </p:nvSpPr>
        <p:spPr bwMode="auto">
          <a:xfrm>
            <a:off x="224880" y="3212976"/>
            <a:ext cx="203132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First iteration:</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536"/>
          <p:cNvSpPr>
            <a:spLocks noChangeArrowheads="1"/>
          </p:cNvSpPr>
          <p:nvPr/>
        </p:nvSpPr>
        <p:spPr bwMode="auto">
          <a:xfrm>
            <a:off x="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7" name="Group 56"/>
          <p:cNvGrpSpPr/>
          <p:nvPr/>
        </p:nvGrpSpPr>
        <p:grpSpPr>
          <a:xfrm>
            <a:off x="-180528" y="4591259"/>
            <a:ext cx="4685126" cy="1718061"/>
            <a:chOff x="-108520" y="4449153"/>
            <a:chExt cx="4685126" cy="1718061"/>
          </a:xfrm>
        </p:grpSpPr>
        <p:graphicFrame>
          <p:nvGraphicFramePr>
            <p:cNvPr id="26" name="Object 25"/>
            <p:cNvGraphicFramePr>
              <a:graphicFrameLocks noChangeAspect="1"/>
            </p:cNvGraphicFramePr>
            <p:nvPr>
              <p:extLst>
                <p:ext uri="{D42A27DB-BD31-4B8C-83A1-F6EECF244321}">
                  <p14:modId xmlns:p14="http://schemas.microsoft.com/office/powerpoint/2010/main" xmlns="" val="3054235365"/>
                </p:ext>
              </p:extLst>
            </p:nvPr>
          </p:nvGraphicFramePr>
          <p:xfrm>
            <a:off x="1964121" y="4725144"/>
            <a:ext cx="2295525" cy="390525"/>
          </p:xfrm>
          <a:graphic>
            <a:graphicData uri="http://schemas.openxmlformats.org/presentationml/2006/ole">
              <p:oleObj spid="_x0000_s7148" name="Equation" r:id="rId14" imgW="2286000" imgH="393700" progId="Equation.3">
                <p:embed/>
              </p:oleObj>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xmlns="" val="3324947667"/>
                </p:ext>
              </p:extLst>
            </p:nvPr>
          </p:nvGraphicFramePr>
          <p:xfrm>
            <a:off x="1947353" y="5229200"/>
            <a:ext cx="2533650" cy="390525"/>
          </p:xfrm>
          <a:graphic>
            <a:graphicData uri="http://schemas.openxmlformats.org/presentationml/2006/ole">
              <p:oleObj spid="_x0000_s7149" name="Equation" r:id="rId15" imgW="2540000" imgH="393700" progId="Equation.3">
                <p:embed/>
              </p:oleObj>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xmlns="" val="2205472622"/>
                </p:ext>
              </p:extLst>
            </p:nvPr>
          </p:nvGraphicFramePr>
          <p:xfrm>
            <a:off x="2052481" y="5805264"/>
            <a:ext cx="2524125" cy="361950"/>
          </p:xfrm>
          <a:graphic>
            <a:graphicData uri="http://schemas.openxmlformats.org/presentationml/2006/ole">
              <p:oleObj spid="_x0000_s7150" name="Equation" r:id="rId16" imgW="2730500" imgH="393700" progId="Equation.3">
                <p:embed/>
              </p:oleObj>
            </a:graphicData>
          </a:graphic>
        </p:graphicFrame>
        <p:sp>
          <p:nvSpPr>
            <p:cNvPr id="29" name="Rectangle 541"/>
            <p:cNvSpPr>
              <a:spLocks noChangeArrowheads="1"/>
            </p:cNvSpPr>
            <p:nvPr/>
          </p:nvSpPr>
          <p:spPr bwMode="auto">
            <a:xfrm>
              <a:off x="-108520" y="4449153"/>
              <a:ext cx="219964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Second iteration: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3" name="Rectangle 542"/>
          <p:cNvSpPr>
            <a:spLocks noChangeArrowheads="1"/>
          </p:cNvSpPr>
          <p:nvPr/>
        </p:nvSpPr>
        <p:spPr bwMode="auto">
          <a:xfrm>
            <a:off x="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543"/>
          <p:cNvSpPr>
            <a:spLocks noChangeArrowheads="1"/>
          </p:cNvSpPr>
          <p:nvPr/>
        </p:nvSpPr>
        <p:spPr bwMode="auto">
          <a:xfrm>
            <a:off x="1371600" y="169545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8" name="Group 57"/>
          <p:cNvGrpSpPr/>
          <p:nvPr/>
        </p:nvGrpSpPr>
        <p:grpSpPr>
          <a:xfrm>
            <a:off x="4572000" y="2602332"/>
            <a:ext cx="4400956" cy="2194820"/>
            <a:chOff x="4572000" y="2602332"/>
            <a:chExt cx="4400956" cy="2194820"/>
          </a:xfrm>
        </p:grpSpPr>
        <p:graphicFrame>
          <p:nvGraphicFramePr>
            <p:cNvPr id="40" name="Object 39"/>
            <p:cNvGraphicFramePr>
              <a:graphicFrameLocks noChangeAspect="1"/>
            </p:cNvGraphicFramePr>
            <p:nvPr>
              <p:extLst>
                <p:ext uri="{D42A27DB-BD31-4B8C-83A1-F6EECF244321}">
                  <p14:modId xmlns:p14="http://schemas.microsoft.com/office/powerpoint/2010/main" xmlns="" val="3855102796"/>
                </p:ext>
              </p:extLst>
            </p:nvPr>
          </p:nvGraphicFramePr>
          <p:xfrm>
            <a:off x="5148064" y="3044382"/>
            <a:ext cx="3508224" cy="456626"/>
          </p:xfrm>
          <a:graphic>
            <a:graphicData uri="http://schemas.openxmlformats.org/presentationml/2006/ole">
              <p:oleObj spid="_x0000_s7151" name="Equation" r:id="rId17" imgW="2997200" imgH="393700" progId="Equation.3">
                <p:embed/>
              </p:oleObj>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xmlns="" val="1801936027"/>
                </p:ext>
              </p:extLst>
            </p:nvPr>
          </p:nvGraphicFramePr>
          <p:xfrm>
            <a:off x="5148064" y="3695546"/>
            <a:ext cx="3495527" cy="453534"/>
          </p:xfrm>
          <a:graphic>
            <a:graphicData uri="http://schemas.openxmlformats.org/presentationml/2006/ole">
              <p:oleObj spid="_x0000_s7152" name="Equation" r:id="rId18" imgW="3009900" imgH="393700" progId="Equation.3">
                <p:embed/>
              </p:oleObj>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xmlns="" val="377502013"/>
                </p:ext>
              </p:extLst>
            </p:nvPr>
          </p:nvGraphicFramePr>
          <p:xfrm>
            <a:off x="5148064" y="4281741"/>
            <a:ext cx="3824892" cy="515411"/>
          </p:xfrm>
          <a:graphic>
            <a:graphicData uri="http://schemas.openxmlformats.org/presentationml/2006/ole">
              <p:oleObj spid="_x0000_s7153" name="Equation" r:id="rId19" imgW="2908300" imgH="393700" progId="Equation.3">
                <p:embed/>
              </p:oleObj>
            </a:graphicData>
          </a:graphic>
        </p:graphicFrame>
        <p:sp>
          <p:nvSpPr>
            <p:cNvPr id="48" name="Rectangle 547"/>
            <p:cNvSpPr>
              <a:spLocks noChangeArrowheads="1"/>
            </p:cNvSpPr>
            <p:nvPr/>
          </p:nvSpPr>
          <p:spPr bwMode="auto">
            <a:xfrm>
              <a:off x="4572000" y="2602332"/>
              <a:ext cx="208582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Third iteration: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49" name="Rectangle 548"/>
          <p:cNvSpPr>
            <a:spLocks noChangeArrowheads="1"/>
          </p:cNvSpPr>
          <p:nvPr/>
        </p:nvSpPr>
        <p:spPr bwMode="auto">
          <a:xfrm>
            <a:off x="0" y="847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 name="Rectangle 550"/>
          <p:cNvSpPr>
            <a:spLocks noChangeArrowheads="1"/>
          </p:cNvSpPr>
          <p:nvPr/>
        </p:nvSpPr>
        <p:spPr bwMode="auto">
          <a:xfrm>
            <a:off x="0" y="2057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9" name="Group 58"/>
          <p:cNvGrpSpPr/>
          <p:nvPr/>
        </p:nvGrpSpPr>
        <p:grpSpPr>
          <a:xfrm>
            <a:off x="5701248" y="5353471"/>
            <a:ext cx="2759183" cy="731644"/>
            <a:chOff x="5701248" y="5353471"/>
            <a:chExt cx="2759183" cy="731644"/>
          </a:xfrm>
        </p:grpSpPr>
        <p:sp>
          <p:nvSpPr>
            <p:cNvPr id="52" name="Rectangle 568"/>
            <p:cNvSpPr>
              <a:spLocks noChangeArrowheads="1"/>
            </p:cNvSpPr>
            <p:nvPr/>
          </p:nvSpPr>
          <p:spPr bwMode="auto">
            <a:xfrm>
              <a:off x="5701248" y="5353471"/>
              <a:ext cx="67839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Thus,  </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3" name="Object 52"/>
            <p:cNvGraphicFramePr>
              <a:graphicFrameLocks noChangeAspect="1"/>
            </p:cNvGraphicFramePr>
            <p:nvPr>
              <p:extLst>
                <p:ext uri="{D42A27DB-BD31-4B8C-83A1-F6EECF244321}">
                  <p14:modId xmlns:p14="http://schemas.microsoft.com/office/powerpoint/2010/main" xmlns="" val="2115381746"/>
                </p:ext>
              </p:extLst>
            </p:nvPr>
          </p:nvGraphicFramePr>
          <p:xfrm>
            <a:off x="6379638" y="5661249"/>
            <a:ext cx="2080793" cy="423866"/>
          </p:xfrm>
          <a:graphic>
            <a:graphicData uri="http://schemas.openxmlformats.org/presentationml/2006/ole">
              <p:oleObj spid="_x0000_s7154" name="Equation" r:id="rId20" imgW="1028254" imgH="203112" progId="Equation.3">
                <p:embed/>
              </p:oleObj>
            </a:graphicData>
          </a:graphic>
        </p:graphicFrame>
      </p:grpSp>
    </p:spTree>
    <p:extLst>
      <p:ext uri="{BB962C8B-B14F-4D97-AF65-F5344CB8AC3E}">
        <p14:creationId xmlns:p14="http://schemas.microsoft.com/office/powerpoint/2010/main" xmlns="" val="252646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wipe(down)">
                                      <p:cBhvr>
                                        <p:cTn id="25" dur="500"/>
                                        <p:tgtEl>
                                          <p:spTgt spid="5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down)">
                                      <p:cBhvr>
                                        <p:cTn id="30" dur="500"/>
                                        <p:tgtEl>
                                          <p:spTgt spid="5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down)">
                                      <p:cBhvr>
                                        <p:cTn id="35" dur="500"/>
                                        <p:tgtEl>
                                          <p:spTgt spid="5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barn(inVertical)">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13" grpId="0"/>
      <p:bldP spid="22" grpId="0"/>
    </p:bldLst>
  </p:timing>
</p:sld>
</file>

<file path=ppt/theme/theme1.xml><?xml version="1.0" encoding="utf-8"?>
<a:theme xmlns:a="http://schemas.openxmlformats.org/drawingml/2006/main" name="Slipstream">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920</TotalTime>
  <Words>425</Words>
  <Application>Microsoft Office PowerPoint</Application>
  <PresentationFormat>On-screen Show (4:3)</PresentationFormat>
  <Paragraphs>134</Paragraphs>
  <Slides>13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Slipstream</vt:lpstr>
      <vt:lpstr>Equation</vt:lpstr>
      <vt:lpstr>Module 2: Matrices</vt:lpstr>
      <vt:lpstr>Slide 2</vt:lpstr>
      <vt:lpstr>Slide 3</vt:lpstr>
      <vt:lpstr>Slide 4</vt:lpstr>
      <vt:lpstr>Slide 5</vt:lpstr>
      <vt:lpstr>Slide 6</vt:lpstr>
      <vt:lpstr>Slide 7</vt:lpstr>
      <vt:lpstr>Slide 8</vt:lpstr>
      <vt:lpstr>Slide 9</vt:lpstr>
      <vt:lpstr>Slide 10</vt:lpstr>
      <vt:lpstr>Slide 11</vt:lpstr>
      <vt:lpstr>Slide 12</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Calculus</dc:title>
  <dc:creator>HP</dc:creator>
  <cp:lastModifiedBy>veeresh malagi</cp:lastModifiedBy>
  <cp:revision>73</cp:revision>
  <dcterms:created xsi:type="dcterms:W3CDTF">2020-11-03T04:53:16Z</dcterms:created>
  <dcterms:modified xsi:type="dcterms:W3CDTF">2020-11-17T08:28:00Z</dcterms:modified>
</cp:coreProperties>
</file>