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7CDDC2-CA4C-4980-8E2B-D2E45508A3EF}" type="datetimeFigureOut">
              <a:rPr lang="en-IN" smtClean="0"/>
              <a:pPr/>
              <a:t>05-10-2020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10926F-7BD1-4A21-8C7E-0A61C5A537D1}" type="slidenum">
              <a:rPr lang="en-IN" smtClean="0"/>
              <a:pPr/>
              <a:t>‹#›</a:t>
            </a:fld>
            <a:endParaRPr lang="en-IN"/>
          </a:p>
        </p:txBody>
      </p:sp>
    </p:spTree>
    <p:extLst>
      <p:ext uri="{BB962C8B-B14F-4D97-AF65-F5344CB8AC3E}">
        <p14:creationId xmlns:p14="http://schemas.microsoft.com/office/powerpoint/2010/main" xmlns="" val="1233781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8C4F6C5-9912-4825-9E2B-7969A65EC3F1}" type="slidenum">
              <a:rPr lang="en-US" smtClean="0"/>
              <a:pPr/>
              <a:t>3</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CA6CE54-6CB6-4936-998E-9F9CC12362F6}" type="datetimeFigureOut">
              <a:rPr lang="en-IN" smtClean="0"/>
              <a:pPr/>
              <a:t>05-10-2020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A66DA-1DC4-4C40-80E3-C821AB8D57EC}" type="slidenum">
              <a:rPr lang="en-IN" smtClean="0"/>
              <a:pPr/>
              <a:t>‹#›</a:t>
            </a:fld>
            <a:endParaRPr lang="en-IN"/>
          </a:p>
        </p:txBody>
      </p:sp>
    </p:spTree>
    <p:extLst>
      <p:ext uri="{BB962C8B-B14F-4D97-AF65-F5344CB8AC3E}">
        <p14:creationId xmlns:p14="http://schemas.microsoft.com/office/powerpoint/2010/main" xmlns="" val="809993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CA6CE54-6CB6-4936-998E-9F9CC12362F6}" type="datetimeFigureOut">
              <a:rPr lang="en-IN" smtClean="0"/>
              <a:pPr/>
              <a:t>05-10-2020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A66DA-1DC4-4C40-80E3-C821AB8D57EC}" type="slidenum">
              <a:rPr lang="en-IN" smtClean="0"/>
              <a:pPr/>
              <a:t>‹#›</a:t>
            </a:fld>
            <a:endParaRPr lang="en-IN"/>
          </a:p>
        </p:txBody>
      </p:sp>
    </p:spTree>
    <p:extLst>
      <p:ext uri="{BB962C8B-B14F-4D97-AF65-F5344CB8AC3E}">
        <p14:creationId xmlns:p14="http://schemas.microsoft.com/office/powerpoint/2010/main" xmlns="" val="427038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CA6CE54-6CB6-4936-998E-9F9CC12362F6}" type="datetimeFigureOut">
              <a:rPr lang="en-IN" smtClean="0"/>
              <a:pPr/>
              <a:t>05-10-2020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A66DA-1DC4-4C40-80E3-C821AB8D57EC}" type="slidenum">
              <a:rPr lang="en-IN" smtClean="0"/>
              <a:pPr/>
              <a:t>‹#›</a:t>
            </a:fld>
            <a:endParaRPr lang="en-IN"/>
          </a:p>
        </p:txBody>
      </p:sp>
    </p:spTree>
    <p:extLst>
      <p:ext uri="{BB962C8B-B14F-4D97-AF65-F5344CB8AC3E}">
        <p14:creationId xmlns:p14="http://schemas.microsoft.com/office/powerpoint/2010/main" xmlns="" val="2837002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CA6CE54-6CB6-4936-998E-9F9CC12362F6}" type="datetimeFigureOut">
              <a:rPr lang="en-IN" smtClean="0"/>
              <a:pPr/>
              <a:t>05-10-2020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A66DA-1DC4-4C40-80E3-C821AB8D57EC}" type="slidenum">
              <a:rPr lang="en-IN" smtClean="0"/>
              <a:pPr/>
              <a:t>‹#›</a:t>
            </a:fld>
            <a:endParaRPr lang="en-IN"/>
          </a:p>
        </p:txBody>
      </p:sp>
    </p:spTree>
    <p:extLst>
      <p:ext uri="{BB962C8B-B14F-4D97-AF65-F5344CB8AC3E}">
        <p14:creationId xmlns:p14="http://schemas.microsoft.com/office/powerpoint/2010/main" xmlns="" val="103808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A6CE54-6CB6-4936-998E-9F9CC12362F6}" type="datetimeFigureOut">
              <a:rPr lang="en-IN" smtClean="0"/>
              <a:pPr/>
              <a:t>05-10-2020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A66DA-1DC4-4C40-80E3-C821AB8D57EC}" type="slidenum">
              <a:rPr lang="en-IN" smtClean="0"/>
              <a:pPr/>
              <a:t>‹#›</a:t>
            </a:fld>
            <a:endParaRPr lang="en-IN"/>
          </a:p>
        </p:txBody>
      </p:sp>
    </p:spTree>
    <p:extLst>
      <p:ext uri="{BB962C8B-B14F-4D97-AF65-F5344CB8AC3E}">
        <p14:creationId xmlns:p14="http://schemas.microsoft.com/office/powerpoint/2010/main" xmlns="" val="4217343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CA6CE54-6CB6-4936-998E-9F9CC12362F6}" type="datetimeFigureOut">
              <a:rPr lang="en-IN" smtClean="0"/>
              <a:pPr/>
              <a:t>05-10-2020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AA66DA-1DC4-4C40-80E3-C821AB8D57EC}" type="slidenum">
              <a:rPr lang="en-IN" smtClean="0"/>
              <a:pPr/>
              <a:t>‹#›</a:t>
            </a:fld>
            <a:endParaRPr lang="en-IN"/>
          </a:p>
        </p:txBody>
      </p:sp>
    </p:spTree>
    <p:extLst>
      <p:ext uri="{BB962C8B-B14F-4D97-AF65-F5344CB8AC3E}">
        <p14:creationId xmlns:p14="http://schemas.microsoft.com/office/powerpoint/2010/main" xmlns="" val="282451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CA6CE54-6CB6-4936-998E-9F9CC12362F6}" type="datetimeFigureOut">
              <a:rPr lang="en-IN" smtClean="0"/>
              <a:pPr/>
              <a:t>05-10-2020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AA66DA-1DC4-4C40-80E3-C821AB8D57EC}" type="slidenum">
              <a:rPr lang="en-IN" smtClean="0"/>
              <a:pPr/>
              <a:t>‹#›</a:t>
            </a:fld>
            <a:endParaRPr lang="en-IN"/>
          </a:p>
        </p:txBody>
      </p:sp>
    </p:spTree>
    <p:extLst>
      <p:ext uri="{BB962C8B-B14F-4D97-AF65-F5344CB8AC3E}">
        <p14:creationId xmlns:p14="http://schemas.microsoft.com/office/powerpoint/2010/main" xmlns="" val="1668702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CA6CE54-6CB6-4936-998E-9F9CC12362F6}" type="datetimeFigureOut">
              <a:rPr lang="en-IN" smtClean="0"/>
              <a:pPr/>
              <a:t>05-10-2020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AA66DA-1DC4-4C40-80E3-C821AB8D57EC}" type="slidenum">
              <a:rPr lang="en-IN" smtClean="0"/>
              <a:pPr/>
              <a:t>‹#›</a:t>
            </a:fld>
            <a:endParaRPr lang="en-IN"/>
          </a:p>
        </p:txBody>
      </p:sp>
    </p:spTree>
    <p:extLst>
      <p:ext uri="{BB962C8B-B14F-4D97-AF65-F5344CB8AC3E}">
        <p14:creationId xmlns:p14="http://schemas.microsoft.com/office/powerpoint/2010/main" xmlns="" val="4207524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A6CE54-6CB6-4936-998E-9F9CC12362F6}" type="datetimeFigureOut">
              <a:rPr lang="en-IN" smtClean="0"/>
              <a:pPr/>
              <a:t>05-10-2020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AA66DA-1DC4-4C40-80E3-C821AB8D57EC}" type="slidenum">
              <a:rPr lang="en-IN" smtClean="0"/>
              <a:pPr/>
              <a:t>‹#›</a:t>
            </a:fld>
            <a:endParaRPr lang="en-IN"/>
          </a:p>
        </p:txBody>
      </p:sp>
    </p:spTree>
    <p:extLst>
      <p:ext uri="{BB962C8B-B14F-4D97-AF65-F5344CB8AC3E}">
        <p14:creationId xmlns:p14="http://schemas.microsoft.com/office/powerpoint/2010/main" xmlns="" val="3751237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A6CE54-6CB6-4936-998E-9F9CC12362F6}" type="datetimeFigureOut">
              <a:rPr lang="en-IN" smtClean="0"/>
              <a:pPr/>
              <a:t>05-10-2020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AA66DA-1DC4-4C40-80E3-C821AB8D57EC}" type="slidenum">
              <a:rPr lang="en-IN" smtClean="0"/>
              <a:pPr/>
              <a:t>‹#›</a:t>
            </a:fld>
            <a:endParaRPr lang="en-IN"/>
          </a:p>
        </p:txBody>
      </p:sp>
    </p:spTree>
    <p:extLst>
      <p:ext uri="{BB962C8B-B14F-4D97-AF65-F5344CB8AC3E}">
        <p14:creationId xmlns:p14="http://schemas.microsoft.com/office/powerpoint/2010/main" xmlns="" val="373056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A6CE54-6CB6-4936-998E-9F9CC12362F6}" type="datetimeFigureOut">
              <a:rPr lang="en-IN" smtClean="0"/>
              <a:pPr/>
              <a:t>05-10-2020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AA66DA-1DC4-4C40-80E3-C821AB8D57EC}" type="slidenum">
              <a:rPr lang="en-IN" smtClean="0"/>
              <a:pPr/>
              <a:t>‹#›</a:t>
            </a:fld>
            <a:endParaRPr lang="en-IN"/>
          </a:p>
        </p:txBody>
      </p:sp>
    </p:spTree>
    <p:extLst>
      <p:ext uri="{BB962C8B-B14F-4D97-AF65-F5344CB8AC3E}">
        <p14:creationId xmlns:p14="http://schemas.microsoft.com/office/powerpoint/2010/main" xmlns="" val="22876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A6CE54-6CB6-4936-998E-9F9CC12362F6}" type="datetimeFigureOut">
              <a:rPr lang="en-IN" smtClean="0"/>
              <a:pPr/>
              <a:t>05-10-2020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AA66DA-1DC4-4C40-80E3-C821AB8D57EC}" type="slidenum">
              <a:rPr lang="en-IN" smtClean="0"/>
              <a:pPr/>
              <a:t>‹#›</a:t>
            </a:fld>
            <a:endParaRPr lang="en-IN"/>
          </a:p>
        </p:txBody>
      </p:sp>
    </p:spTree>
    <p:extLst>
      <p:ext uri="{BB962C8B-B14F-4D97-AF65-F5344CB8AC3E}">
        <p14:creationId xmlns:p14="http://schemas.microsoft.com/office/powerpoint/2010/main" xmlns="" val="3367088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71450"/>
            <a:ext cx="8839200" cy="76200"/>
          </a:xfrm>
          <a:prstGeom prst="rect">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3071802" y="6858000"/>
            <a:ext cx="8645696" cy="0"/>
          </a:xfrm>
          <a:prstGeom prst="line">
            <a:avLst/>
          </a:prstGeom>
          <a:ln>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2084338"/>
            <a:ext cx="9144000" cy="208061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2084338"/>
            <a:ext cx="9144000" cy="2080617"/>
          </a:xfrm>
          <a:prstGeom prst="rect">
            <a:avLst/>
          </a:prstGeom>
          <a:solidFill>
            <a:srgbClr val="1866A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869157" y="4350603"/>
            <a:ext cx="3366796" cy="738664"/>
          </a:xfrm>
          <a:prstGeom prst="rect">
            <a:avLst/>
          </a:prstGeom>
          <a:noFill/>
        </p:spPr>
        <p:txBody>
          <a:bodyPr wrap="square" rtlCol="0">
            <a:spAutoFit/>
          </a:bodyPr>
          <a:lstStyle/>
          <a:p>
            <a:pPr algn="ctr"/>
            <a:r>
              <a:rPr lang="en-IN" sz="1400" noProof="1" smtClean="0">
                <a:solidFill>
                  <a:schemeClr val="tx1">
                    <a:lumMod val="85000"/>
                    <a:lumOff val="15000"/>
                  </a:schemeClr>
                </a:solidFill>
                <a:latin typeface="Times New Roman" pitchFamily="18" charset="0"/>
                <a:cs typeface="Times New Roman" pitchFamily="18" charset="0"/>
              </a:rPr>
              <a:t>Prof.Veeresh Malagi</a:t>
            </a:r>
            <a:endParaRPr lang="en-US" sz="1400" noProof="1">
              <a:solidFill>
                <a:schemeClr val="tx1">
                  <a:lumMod val="85000"/>
                  <a:lumOff val="15000"/>
                </a:schemeClr>
              </a:solidFill>
              <a:latin typeface="Times New Roman" pitchFamily="18" charset="0"/>
              <a:cs typeface="Times New Roman" pitchFamily="18" charset="0"/>
            </a:endParaRPr>
          </a:p>
          <a:p>
            <a:pPr algn="ctr"/>
            <a:r>
              <a:rPr lang="en-US" sz="1400" noProof="1" smtClean="0">
                <a:solidFill>
                  <a:schemeClr val="tx1">
                    <a:lumMod val="85000"/>
                    <a:lumOff val="15000"/>
                  </a:schemeClr>
                </a:solidFill>
                <a:latin typeface="Times New Roman" pitchFamily="18" charset="0"/>
                <a:cs typeface="Times New Roman" pitchFamily="18" charset="0"/>
              </a:rPr>
              <a:t>Department </a:t>
            </a:r>
            <a:r>
              <a:rPr lang="en-US" sz="1400" noProof="1">
                <a:solidFill>
                  <a:schemeClr val="tx1">
                    <a:lumMod val="85000"/>
                    <a:lumOff val="15000"/>
                  </a:schemeClr>
                </a:solidFill>
                <a:latin typeface="Times New Roman" pitchFamily="18" charset="0"/>
                <a:cs typeface="Times New Roman" pitchFamily="18" charset="0"/>
              </a:rPr>
              <a:t>of Mathematics</a:t>
            </a:r>
            <a:r>
              <a:rPr lang="en-US" sz="1400" noProof="1">
                <a:solidFill>
                  <a:schemeClr val="tx1">
                    <a:lumMod val="65000"/>
                    <a:lumOff val="35000"/>
                  </a:schemeClr>
                </a:solidFill>
                <a:latin typeface="Times New Roman" pitchFamily="18" charset="0"/>
                <a:cs typeface="Times New Roman" pitchFamily="18" charset="0"/>
              </a:rPr>
              <a:t>,</a:t>
            </a:r>
          </a:p>
          <a:p>
            <a:pPr algn="ctr"/>
            <a:r>
              <a:rPr lang="en-US" sz="1400" noProof="1">
                <a:solidFill>
                  <a:schemeClr val="tx1">
                    <a:lumMod val="65000"/>
                    <a:lumOff val="35000"/>
                  </a:schemeClr>
                </a:solidFill>
                <a:latin typeface="Times New Roman" pitchFamily="18" charset="0"/>
                <a:cs typeface="Times New Roman" pitchFamily="18" charset="0"/>
              </a:rPr>
              <a:t>FET, Jain(Deemed-to-be-University)</a:t>
            </a:r>
            <a:endParaRPr lang="en-US" sz="1400" noProof="1">
              <a:solidFill>
                <a:schemeClr val="tx1">
                  <a:lumMod val="85000"/>
                  <a:lumOff val="15000"/>
                </a:schemeClr>
              </a:solidFill>
              <a:latin typeface="Times New Roman" pitchFamily="18" charset="0"/>
              <a:cs typeface="Times New Roman" pitchFamily="18" charset="0"/>
            </a:endParaRPr>
          </a:p>
        </p:txBody>
      </p:sp>
      <p:sp>
        <p:nvSpPr>
          <p:cNvPr id="19" name="Teardrop 18"/>
          <p:cNvSpPr/>
          <p:nvPr/>
        </p:nvSpPr>
        <p:spPr>
          <a:xfrm rot="18900000">
            <a:off x="713402" y="2690086"/>
            <a:ext cx="869121" cy="869121"/>
          </a:xfrm>
          <a:prstGeom prst="teardrop">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Block Arc 19"/>
          <p:cNvSpPr/>
          <p:nvPr/>
        </p:nvSpPr>
        <p:spPr>
          <a:xfrm rot="10803112">
            <a:off x="525365" y="2510650"/>
            <a:ext cx="1245195" cy="1245195"/>
          </a:xfrm>
          <a:prstGeom prst="blockArc">
            <a:avLst>
              <a:gd name="adj1" fmla="val 10800000"/>
              <a:gd name="adj2" fmla="val 21495391"/>
              <a:gd name="adj3" fmla="val 5228"/>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p:cNvSpPr txBox="1"/>
          <p:nvPr/>
        </p:nvSpPr>
        <p:spPr>
          <a:xfrm>
            <a:off x="305424" y="1066800"/>
            <a:ext cx="8210250" cy="677108"/>
          </a:xfrm>
          <a:prstGeom prst="rect">
            <a:avLst/>
          </a:prstGeom>
          <a:noFill/>
        </p:spPr>
        <p:txBody>
          <a:bodyPr wrap="square" rtlCol="0">
            <a:spAutoFit/>
          </a:bodyPr>
          <a:lstStyle/>
          <a:p>
            <a:pPr algn="ctr"/>
            <a:r>
              <a:rPr lang="en-US" altLang="en-US" sz="2400" dirty="0">
                <a:solidFill>
                  <a:srgbClr val="0070C0"/>
                </a:solidFill>
                <a:latin typeface="Times New Roman" pitchFamily="18" charset="0"/>
                <a:ea typeface="ＭＳ Ｐゴシック" panose="020B0600070205080204" pitchFamily="34" charset="-128"/>
                <a:cs typeface="Times New Roman" pitchFamily="18" charset="0"/>
              </a:rPr>
              <a:t>Department of Mathematics</a:t>
            </a:r>
            <a:r>
              <a:rPr lang="en-US" altLang="en-US" sz="2400" dirty="0">
                <a:latin typeface="Times New Roman" pitchFamily="18" charset="0"/>
                <a:ea typeface="ＭＳ Ｐゴシック" panose="020B0600070205080204" pitchFamily="34" charset="-128"/>
                <a:cs typeface="Times New Roman" pitchFamily="18" charset="0"/>
              </a:rPr>
              <a:t/>
            </a:r>
            <a:br>
              <a:rPr lang="en-US" altLang="en-US" sz="2400" dirty="0">
                <a:latin typeface="Times New Roman" pitchFamily="18" charset="0"/>
                <a:ea typeface="ＭＳ Ｐゴシック" panose="020B0600070205080204" pitchFamily="34" charset="-128"/>
                <a:cs typeface="Times New Roman" pitchFamily="18" charset="0"/>
              </a:rPr>
            </a:br>
            <a:r>
              <a:rPr lang="en-US" altLang="en-US" sz="1400" dirty="0">
                <a:solidFill>
                  <a:schemeClr val="accent1">
                    <a:lumMod val="60000"/>
                    <a:lumOff val="40000"/>
                  </a:schemeClr>
                </a:solidFill>
                <a:latin typeface="Times New Roman" pitchFamily="18" charset="0"/>
                <a:ea typeface="ＭＳ Ｐゴシック" panose="020B0600070205080204" pitchFamily="34" charset="-128"/>
                <a:cs typeface="Times New Roman" pitchFamily="18" charset="0"/>
              </a:rPr>
              <a:t>Jain Global campus, </a:t>
            </a:r>
            <a:r>
              <a:rPr lang="en-US" altLang="en-US" sz="1400" dirty="0" err="1">
                <a:solidFill>
                  <a:schemeClr val="accent1">
                    <a:lumMod val="60000"/>
                    <a:lumOff val="40000"/>
                  </a:schemeClr>
                </a:solidFill>
                <a:latin typeface="Times New Roman" pitchFamily="18" charset="0"/>
                <a:ea typeface="ＭＳ Ｐゴシック" panose="020B0600070205080204" pitchFamily="34" charset="-128"/>
                <a:cs typeface="Times New Roman" pitchFamily="18" charset="0"/>
              </a:rPr>
              <a:t>Jakkasandra</a:t>
            </a:r>
            <a:r>
              <a:rPr lang="en-US" altLang="en-US" sz="1400" dirty="0">
                <a:solidFill>
                  <a:schemeClr val="accent1">
                    <a:lumMod val="60000"/>
                    <a:lumOff val="40000"/>
                  </a:schemeClr>
                </a:solidFill>
                <a:latin typeface="Times New Roman" pitchFamily="18" charset="0"/>
                <a:ea typeface="ＭＳ Ｐゴシック" panose="020B0600070205080204" pitchFamily="34" charset="-128"/>
                <a:cs typeface="Times New Roman" pitchFamily="18" charset="0"/>
              </a:rPr>
              <a:t> Post, </a:t>
            </a:r>
            <a:r>
              <a:rPr lang="en-US" altLang="en-US" sz="1400" dirty="0" err="1">
                <a:solidFill>
                  <a:schemeClr val="accent1">
                    <a:lumMod val="60000"/>
                    <a:lumOff val="40000"/>
                  </a:schemeClr>
                </a:solidFill>
                <a:latin typeface="Times New Roman" pitchFamily="18" charset="0"/>
                <a:ea typeface="ＭＳ Ｐゴシック" panose="020B0600070205080204" pitchFamily="34" charset="-128"/>
                <a:cs typeface="Times New Roman" pitchFamily="18" charset="0"/>
              </a:rPr>
              <a:t>Kanakapura</a:t>
            </a:r>
            <a:r>
              <a:rPr lang="en-US" altLang="en-US" sz="1400" dirty="0">
                <a:solidFill>
                  <a:schemeClr val="accent1">
                    <a:lumMod val="60000"/>
                    <a:lumOff val="40000"/>
                  </a:schemeClr>
                </a:solidFill>
                <a:latin typeface="Times New Roman" pitchFamily="18" charset="0"/>
                <a:ea typeface="ＭＳ Ｐゴシック" panose="020B0600070205080204" pitchFamily="34" charset="-128"/>
                <a:cs typeface="Times New Roman" pitchFamily="18" charset="0"/>
              </a:rPr>
              <a:t> Taluk, </a:t>
            </a:r>
            <a:r>
              <a:rPr lang="en-US" altLang="en-US" sz="1400" dirty="0" err="1">
                <a:solidFill>
                  <a:schemeClr val="accent1">
                    <a:lumMod val="60000"/>
                    <a:lumOff val="40000"/>
                  </a:schemeClr>
                </a:solidFill>
                <a:latin typeface="Times New Roman" pitchFamily="18" charset="0"/>
                <a:ea typeface="ＭＳ Ｐゴシック" panose="020B0600070205080204" pitchFamily="34" charset="-128"/>
                <a:cs typeface="Times New Roman" pitchFamily="18" charset="0"/>
              </a:rPr>
              <a:t>Ramanagara</a:t>
            </a:r>
            <a:r>
              <a:rPr lang="en-US" altLang="en-US" sz="1400" dirty="0">
                <a:solidFill>
                  <a:schemeClr val="accent1">
                    <a:lumMod val="60000"/>
                    <a:lumOff val="40000"/>
                  </a:schemeClr>
                </a:solidFill>
                <a:latin typeface="Times New Roman" pitchFamily="18" charset="0"/>
                <a:ea typeface="ＭＳ Ｐゴシック" panose="020B0600070205080204" pitchFamily="34" charset="-128"/>
                <a:cs typeface="Times New Roman" pitchFamily="18" charset="0"/>
              </a:rPr>
              <a:t> District -562112</a:t>
            </a:r>
            <a:endParaRPr lang="en-US" sz="1200" noProof="1">
              <a:solidFill>
                <a:schemeClr val="accent1">
                  <a:lumMod val="60000"/>
                  <a:lumOff val="40000"/>
                </a:schemeClr>
              </a:solidFill>
              <a:latin typeface="Times New Roman" pitchFamily="18" charset="0"/>
              <a:cs typeface="Times New Roman" pitchFamily="18" charset="0"/>
            </a:endParaRPr>
          </a:p>
        </p:txBody>
      </p:sp>
      <p:sp>
        <p:nvSpPr>
          <p:cNvPr id="30" name="TextBox 29"/>
          <p:cNvSpPr txBox="1"/>
          <p:nvPr/>
        </p:nvSpPr>
        <p:spPr>
          <a:xfrm>
            <a:off x="754836" y="2437601"/>
            <a:ext cx="8001000" cy="830997"/>
          </a:xfrm>
          <a:prstGeom prst="rect">
            <a:avLst/>
          </a:prstGeom>
          <a:noFill/>
        </p:spPr>
        <p:txBody>
          <a:bodyPr wrap="square" rtlCol="0">
            <a:spAutoFit/>
          </a:bodyPr>
          <a:lstStyle/>
          <a:p>
            <a:pPr algn="ctr"/>
            <a:r>
              <a:rPr lang="en-IN" sz="4800" b="1" dirty="0">
                <a:solidFill>
                  <a:schemeClr val="bg1"/>
                </a:solidFill>
                <a:latin typeface="Times New Roman" panose="02020603050405020304" pitchFamily="18" charset="0"/>
                <a:cs typeface="Times New Roman" panose="02020603050405020304" pitchFamily="18" charset="0"/>
              </a:rPr>
              <a:t>Mathematics-I</a:t>
            </a:r>
          </a:p>
        </p:txBody>
      </p:sp>
      <p:pic>
        <p:nvPicPr>
          <p:cNvPr id="17" name="Picture 73" descr="C:\Users\PavanKumar\Downloads\SET-JU-Logo-for-NBA-and-ISO-Process.png"/>
          <p:cNvPicPr>
            <a:picLocks noChangeAspect="1" noChangeArrowheads="1"/>
          </p:cNvPicPr>
          <p:nvPr/>
        </p:nvPicPr>
        <p:blipFill>
          <a:blip r:embed="rId2"/>
          <a:srcRect/>
          <a:stretch>
            <a:fillRect/>
          </a:stretch>
        </p:blipFill>
        <p:spPr bwMode="auto">
          <a:xfrm>
            <a:off x="2214546" y="357167"/>
            <a:ext cx="4357718" cy="714379"/>
          </a:xfrm>
          <a:prstGeom prst="rect">
            <a:avLst/>
          </a:prstGeom>
          <a:noFill/>
          <a:ln w="9525">
            <a:noFill/>
            <a:miter lim="800000"/>
            <a:headEnd/>
            <a:tailEnd/>
          </a:ln>
        </p:spPr>
      </p:pic>
      <p:sp>
        <p:nvSpPr>
          <p:cNvPr id="15" name="Slide Number Placeholder 1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xmlns="" val="4239834784"/>
      </p:ext>
    </p:extLst>
  </p:cSld>
  <p:clrMapOvr>
    <a:masterClrMapping/>
  </p:clrMapOvr>
  <mc:AlternateContent xmlns:mc="http://schemas.openxmlformats.org/markup-compatibility/2006">
    <mc:Choice xmlns:p14="http://schemas.microsoft.com/office/powerpoint/2010/main" xmlns="" Requires="p14">
      <p:transition spd="slow">
        <p14:flythroug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71450"/>
            <a:ext cx="8839200" cy="76200"/>
          </a:xfrm>
          <a:prstGeom prst="rect">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24148" y="569240"/>
            <a:ext cx="4511270" cy="584775"/>
          </a:xfrm>
          <a:prstGeom prst="rect">
            <a:avLst/>
          </a:prstGeom>
          <a:noFill/>
        </p:spPr>
        <p:txBody>
          <a:bodyPr wrap="square" rtlCol="0">
            <a:spAutoFit/>
          </a:bodyPr>
          <a:lstStyle/>
          <a:p>
            <a:pPr algn="ctr"/>
            <a:r>
              <a:rPr lang="en-US" sz="3200" spc="-150" dirty="0">
                <a:solidFill>
                  <a:srgbClr val="1866A4"/>
                </a:solidFill>
                <a:latin typeface="Times New Roman" pitchFamily="18" charset="0"/>
                <a:cs typeface="Times New Roman" pitchFamily="18" charset="0"/>
              </a:rPr>
              <a:t>Course Outcomes</a:t>
            </a:r>
          </a:p>
        </p:txBody>
      </p:sp>
      <p:cxnSp>
        <p:nvCxnSpPr>
          <p:cNvPr id="30" name="Straight Connector 29"/>
          <p:cNvCxnSpPr/>
          <p:nvPr/>
        </p:nvCxnSpPr>
        <p:spPr>
          <a:xfrm>
            <a:off x="269704" y="6324600"/>
            <a:ext cx="8645696" cy="0"/>
          </a:xfrm>
          <a:prstGeom prst="line">
            <a:avLst/>
          </a:prstGeom>
          <a:ln>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Teardrop 30"/>
          <p:cNvSpPr/>
          <p:nvPr/>
        </p:nvSpPr>
        <p:spPr>
          <a:xfrm rot="18900000">
            <a:off x="175331" y="6546224"/>
            <a:ext cx="107772" cy="107772"/>
          </a:xfrm>
          <a:prstGeom prst="teardrop">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Block Arc 31"/>
          <p:cNvSpPr/>
          <p:nvPr/>
        </p:nvSpPr>
        <p:spPr>
          <a:xfrm rot="10803112">
            <a:off x="150949" y="6523974"/>
            <a:ext cx="154405" cy="154405"/>
          </a:xfrm>
          <a:prstGeom prst="blockArc">
            <a:avLst>
              <a:gd name="adj1" fmla="val 10800000"/>
              <a:gd name="adj2" fmla="val 21495391"/>
              <a:gd name="adj3" fmla="val 522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p:cNvSpPr/>
          <p:nvPr/>
        </p:nvSpPr>
        <p:spPr>
          <a:xfrm>
            <a:off x="714348" y="1537495"/>
            <a:ext cx="7929618" cy="4411785"/>
          </a:xfrm>
          <a:prstGeom prst="rect">
            <a:avLst/>
          </a:prstGeom>
        </p:spPr>
        <p:txBody>
          <a:bodyPr wrap="square">
            <a:spAutoFit/>
          </a:bodyPr>
          <a:lstStyle/>
          <a:p>
            <a:pPr>
              <a:lnSpc>
                <a:spcPct val="115000"/>
              </a:lnSpc>
              <a:spcAft>
                <a:spcPts val="1000"/>
              </a:spcAft>
            </a:pP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CO1:  </a:t>
            </a: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Determine the power series expansion of the function and evaluate    </a:t>
            </a:r>
          </a:p>
          <a:p>
            <a:pPr>
              <a:lnSpc>
                <a:spcPct val="115000"/>
              </a:lnSpc>
              <a:spcAft>
                <a:spcPts val="10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indeterminate forms</a:t>
            </a:r>
            <a:endParaRPr lang="en-IN" sz="18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CO2:   </a:t>
            </a: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Apply the method of Eigen values and Eigen vectors to solve system of first </a:t>
            </a:r>
          </a:p>
          <a:p>
            <a:pPr>
              <a:lnSpc>
                <a:spcPct val="115000"/>
              </a:lnSpc>
              <a:spcAft>
                <a:spcPts val="10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order differential equations</a:t>
            </a:r>
            <a:endParaRPr lang="en-IN" sz="18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CO3:  </a:t>
            </a: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Determine  surface area and volumes of revolution by using reduction  </a:t>
            </a:r>
          </a:p>
          <a:p>
            <a:pPr>
              <a:lnSpc>
                <a:spcPct val="115000"/>
              </a:lnSpc>
              <a:spcAft>
                <a:spcPts val="10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formulae and tracing of curves </a:t>
            </a:r>
            <a:endParaRPr lang="en-IN" sz="18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CO4:  </a:t>
            </a: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Analyze the extreme values of the multivariable function and determine      </a:t>
            </a:r>
          </a:p>
          <a:p>
            <a:pPr>
              <a:lnSpc>
                <a:spcPct val="115000"/>
              </a:lnSpc>
              <a:spcAft>
                <a:spcPts val="10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potential functions for irrotational force fields</a:t>
            </a:r>
            <a:endParaRPr lang="en-IN" sz="18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CO5:  </a:t>
            </a: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Apply different methods to solve first and higher order linear ordinary </a:t>
            </a:r>
          </a:p>
          <a:p>
            <a:pPr>
              <a:lnSpc>
                <a:spcPct val="115000"/>
              </a:lnSpc>
              <a:spcAft>
                <a:spcPts val="10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differential equations.</a:t>
            </a:r>
            <a:endParaRPr lang="en-IN" sz="18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3" name="Group 34"/>
          <p:cNvGrpSpPr/>
          <p:nvPr/>
        </p:nvGrpSpPr>
        <p:grpSpPr>
          <a:xfrm>
            <a:off x="428596" y="1628800"/>
            <a:ext cx="156895" cy="156895"/>
            <a:chOff x="642007" y="1816212"/>
            <a:chExt cx="237205" cy="237205"/>
          </a:xfrm>
        </p:grpSpPr>
        <p:sp>
          <p:nvSpPr>
            <p:cNvPr id="80" name="Teardrop 79"/>
            <p:cNvSpPr/>
            <p:nvPr/>
          </p:nvSpPr>
          <p:spPr>
            <a:xfrm rot="18900000">
              <a:off x="642007" y="1816212"/>
              <a:ext cx="237205" cy="237205"/>
            </a:xfrm>
            <a:prstGeom prst="teardrop">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0779" y="1833254"/>
              <a:ext cx="139660" cy="139660"/>
            </a:xfrm>
            <a:prstGeom prst="rect">
              <a:avLst/>
            </a:prstGeom>
          </p:spPr>
        </p:pic>
      </p:grpSp>
      <p:grpSp>
        <p:nvGrpSpPr>
          <p:cNvPr id="4" name="Group 34"/>
          <p:cNvGrpSpPr/>
          <p:nvPr/>
        </p:nvGrpSpPr>
        <p:grpSpPr>
          <a:xfrm>
            <a:off x="395536" y="2564904"/>
            <a:ext cx="156895" cy="156895"/>
            <a:chOff x="642007" y="1816212"/>
            <a:chExt cx="237205" cy="237205"/>
          </a:xfrm>
        </p:grpSpPr>
        <p:sp>
          <p:nvSpPr>
            <p:cNvPr id="38" name="Teardrop 37"/>
            <p:cNvSpPr/>
            <p:nvPr/>
          </p:nvSpPr>
          <p:spPr>
            <a:xfrm rot="18900000">
              <a:off x="642007" y="1816212"/>
              <a:ext cx="237205" cy="237205"/>
            </a:xfrm>
            <a:prstGeom prst="teardrop">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0779" y="1833254"/>
              <a:ext cx="139660" cy="139660"/>
            </a:xfrm>
            <a:prstGeom prst="rect">
              <a:avLst/>
            </a:prstGeom>
          </p:spPr>
        </p:pic>
      </p:grpSp>
      <p:grpSp>
        <p:nvGrpSpPr>
          <p:cNvPr id="6" name="Group 34"/>
          <p:cNvGrpSpPr/>
          <p:nvPr/>
        </p:nvGrpSpPr>
        <p:grpSpPr>
          <a:xfrm>
            <a:off x="395536" y="3488129"/>
            <a:ext cx="156895" cy="156895"/>
            <a:chOff x="642007" y="1816212"/>
            <a:chExt cx="237205" cy="237205"/>
          </a:xfrm>
        </p:grpSpPr>
        <p:sp>
          <p:nvSpPr>
            <p:cNvPr id="44" name="Teardrop 43"/>
            <p:cNvSpPr/>
            <p:nvPr/>
          </p:nvSpPr>
          <p:spPr>
            <a:xfrm rot="18900000">
              <a:off x="642007" y="1816212"/>
              <a:ext cx="237205" cy="237205"/>
            </a:xfrm>
            <a:prstGeom prst="teardrop">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0779" y="1833254"/>
              <a:ext cx="139660" cy="139660"/>
            </a:xfrm>
            <a:prstGeom prst="rect">
              <a:avLst/>
            </a:prstGeom>
          </p:spPr>
        </p:pic>
      </p:grpSp>
      <p:grpSp>
        <p:nvGrpSpPr>
          <p:cNvPr id="7" name="Group 34"/>
          <p:cNvGrpSpPr/>
          <p:nvPr/>
        </p:nvGrpSpPr>
        <p:grpSpPr>
          <a:xfrm>
            <a:off x="428596" y="4365104"/>
            <a:ext cx="156895" cy="156895"/>
            <a:chOff x="642007" y="1816212"/>
            <a:chExt cx="237205" cy="237205"/>
          </a:xfrm>
        </p:grpSpPr>
        <p:sp>
          <p:nvSpPr>
            <p:cNvPr id="40" name="Teardrop 39"/>
            <p:cNvSpPr/>
            <p:nvPr/>
          </p:nvSpPr>
          <p:spPr>
            <a:xfrm rot="18900000">
              <a:off x="642007" y="1816212"/>
              <a:ext cx="237205" cy="237205"/>
            </a:xfrm>
            <a:prstGeom prst="teardrop">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0779" y="1833254"/>
              <a:ext cx="139660" cy="139660"/>
            </a:xfrm>
            <a:prstGeom prst="rect">
              <a:avLst/>
            </a:prstGeom>
          </p:spPr>
        </p:pic>
      </p:grpSp>
      <p:sp>
        <p:nvSpPr>
          <p:cNvPr id="19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94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946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946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946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946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3" name="Slide Number Placeholder 32"/>
          <p:cNvSpPr>
            <a:spLocks noGrp="1"/>
          </p:cNvSpPr>
          <p:nvPr>
            <p:ph type="sldNum" sz="quarter" idx="12"/>
          </p:nvPr>
        </p:nvSpPr>
        <p:spPr/>
        <p:txBody>
          <a:bodyPr/>
          <a:lstStyle/>
          <a:p>
            <a:fld id="{B6F15528-21DE-4FAA-801E-634DDDAF4B2B}" type="slidenum">
              <a:rPr lang="en-US" smtClean="0"/>
              <a:pPr/>
              <a:t>10</a:t>
            </a:fld>
            <a:endParaRPr lang="en-US"/>
          </a:p>
        </p:txBody>
      </p:sp>
      <p:sp>
        <p:nvSpPr>
          <p:cNvPr id="34" name="Footer Placeholder 33"/>
          <p:cNvSpPr>
            <a:spLocks noGrp="1"/>
          </p:cNvSpPr>
          <p:nvPr>
            <p:ph type="ftr" sz="quarter" idx="11"/>
          </p:nvPr>
        </p:nvSpPr>
        <p:spPr/>
        <p:txBody>
          <a:bodyPr/>
          <a:lstStyle/>
          <a:p>
            <a:r>
              <a:rPr lang="en-US" dirty="0"/>
              <a:t>Department of  Mathematics,                    Jain (Deemed-to-be-University)      </a:t>
            </a:r>
          </a:p>
        </p:txBody>
      </p:sp>
      <p:grpSp>
        <p:nvGrpSpPr>
          <p:cNvPr id="35" name="Group 34"/>
          <p:cNvGrpSpPr/>
          <p:nvPr/>
        </p:nvGrpSpPr>
        <p:grpSpPr>
          <a:xfrm>
            <a:off x="428596" y="5229200"/>
            <a:ext cx="156895" cy="156895"/>
            <a:chOff x="642007" y="1816212"/>
            <a:chExt cx="237205" cy="237205"/>
          </a:xfrm>
        </p:grpSpPr>
        <p:sp>
          <p:nvSpPr>
            <p:cNvPr id="37" name="Teardrop 36"/>
            <p:cNvSpPr/>
            <p:nvPr/>
          </p:nvSpPr>
          <p:spPr>
            <a:xfrm rot="18900000">
              <a:off x="642007" y="1816212"/>
              <a:ext cx="237205" cy="237205"/>
            </a:xfrm>
            <a:prstGeom prst="teardrop">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0779" y="1833254"/>
              <a:ext cx="139660" cy="139660"/>
            </a:xfrm>
            <a:prstGeom prst="rect">
              <a:avLst/>
            </a:prstGeom>
          </p:spPr>
        </p:pic>
      </p:grpSp>
      <p:pic>
        <p:nvPicPr>
          <p:cNvPr id="43" name="Picture 73" descr="C:\Users\PavanKumar\Downloads\SET-JU-Logo-for-NBA-and-ISO-Process.png"/>
          <p:cNvPicPr>
            <a:picLocks noChangeAspect="1" noChangeArrowheads="1"/>
          </p:cNvPicPr>
          <p:nvPr/>
        </p:nvPicPr>
        <p:blipFill>
          <a:blip r:embed="rId3"/>
          <a:srcRect/>
          <a:stretch>
            <a:fillRect/>
          </a:stretch>
        </p:blipFill>
        <p:spPr bwMode="auto">
          <a:xfrm>
            <a:off x="6143636" y="214290"/>
            <a:ext cx="3000364" cy="714379"/>
          </a:xfrm>
          <a:prstGeom prst="rect">
            <a:avLst/>
          </a:prstGeom>
          <a:noFill/>
          <a:ln w="9525">
            <a:noFill/>
            <a:miter lim="800000"/>
            <a:headEnd/>
            <a:tailEnd/>
          </a:ln>
        </p:spPr>
      </p:pic>
    </p:spTree>
    <p:extLst>
      <p:ext uri="{BB962C8B-B14F-4D97-AF65-F5344CB8AC3E}">
        <p14:creationId xmlns:p14="http://schemas.microsoft.com/office/powerpoint/2010/main" xmlns="" val="1588762725"/>
      </p:ext>
    </p:extLst>
  </p:cSld>
  <p:clrMapOvr>
    <a:masterClrMapping/>
  </p:clrMapOvr>
  <mc:AlternateContent xmlns:mc="http://schemas.openxmlformats.org/markup-compatibility/2006">
    <mc:Choice xmlns:p14="http://schemas.microsoft.com/office/powerpoint/2010/main" xmlns="" Requires="p14">
      <p:transition spd="slow">
        <p14:flythroug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71450"/>
            <a:ext cx="8839200" cy="76200"/>
          </a:xfrm>
          <a:prstGeom prst="rect">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24148" y="569240"/>
            <a:ext cx="4511270" cy="584775"/>
          </a:xfrm>
          <a:prstGeom prst="rect">
            <a:avLst/>
          </a:prstGeom>
          <a:noFill/>
        </p:spPr>
        <p:txBody>
          <a:bodyPr wrap="square" rtlCol="0">
            <a:spAutoFit/>
          </a:bodyPr>
          <a:lstStyle/>
          <a:p>
            <a:pPr algn="ctr"/>
            <a:r>
              <a:rPr lang="en-US" sz="3200" spc="-150" dirty="0">
                <a:solidFill>
                  <a:srgbClr val="1866A4"/>
                </a:solidFill>
                <a:latin typeface="Times New Roman" pitchFamily="18" charset="0"/>
                <a:cs typeface="Times New Roman" pitchFamily="18" charset="0"/>
              </a:rPr>
              <a:t>Books</a:t>
            </a:r>
          </a:p>
        </p:txBody>
      </p:sp>
      <p:cxnSp>
        <p:nvCxnSpPr>
          <p:cNvPr id="30" name="Straight Connector 29"/>
          <p:cNvCxnSpPr/>
          <p:nvPr/>
        </p:nvCxnSpPr>
        <p:spPr>
          <a:xfrm>
            <a:off x="269704" y="6324600"/>
            <a:ext cx="8645696" cy="0"/>
          </a:xfrm>
          <a:prstGeom prst="line">
            <a:avLst/>
          </a:prstGeom>
          <a:ln>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Teardrop 30"/>
          <p:cNvSpPr/>
          <p:nvPr/>
        </p:nvSpPr>
        <p:spPr>
          <a:xfrm rot="18900000">
            <a:off x="175331" y="6546224"/>
            <a:ext cx="107772" cy="107772"/>
          </a:xfrm>
          <a:prstGeom prst="teardrop">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Block Arc 31"/>
          <p:cNvSpPr/>
          <p:nvPr/>
        </p:nvSpPr>
        <p:spPr>
          <a:xfrm rot="10803112">
            <a:off x="150949" y="6523974"/>
            <a:ext cx="154405" cy="154405"/>
          </a:xfrm>
          <a:prstGeom prst="blockArc">
            <a:avLst>
              <a:gd name="adj1" fmla="val 10800000"/>
              <a:gd name="adj2" fmla="val 21495391"/>
              <a:gd name="adj3" fmla="val 522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p:cNvSpPr/>
          <p:nvPr/>
        </p:nvSpPr>
        <p:spPr>
          <a:xfrm>
            <a:off x="714348" y="1214422"/>
            <a:ext cx="7929618" cy="5755422"/>
          </a:xfrm>
          <a:prstGeom prst="rect">
            <a:avLst/>
          </a:prstGeom>
        </p:spPr>
        <p:txBody>
          <a:bodyPr wrap="square">
            <a:spAutoFit/>
          </a:bodyPr>
          <a:lstStyle/>
          <a:p>
            <a:pPr marL="412750" indent="-412750" defTabSz="114300" eaLnBrk="0" hangingPunct="0">
              <a:lnSpc>
                <a:spcPts val="2400"/>
              </a:lnSpc>
              <a:buClr>
                <a:srgbClr val="3366FF"/>
              </a:buClr>
              <a:buSzPct val="90000"/>
            </a:pPr>
            <a:endParaRPr lang="en-US" sz="2400" b="1" dirty="0">
              <a:latin typeface="Times New Roman" pitchFamily="18" charset="0"/>
              <a:cs typeface="Times New Roman" pitchFamily="18" charset="0"/>
            </a:endParaRPr>
          </a:p>
          <a:p>
            <a:pPr lvl="0"/>
            <a:r>
              <a:rPr lang="en-US" sz="2400" b="1" dirty="0">
                <a:solidFill>
                  <a:srgbClr val="002060"/>
                </a:solidFill>
                <a:latin typeface="Times New Roman" pitchFamily="18" charset="0"/>
                <a:cs typeface="Times New Roman" pitchFamily="18" charset="0"/>
              </a:rPr>
              <a:t>Text Books</a:t>
            </a:r>
            <a:endParaRPr lang="en-IN" sz="2400" b="1" dirty="0">
              <a:solidFill>
                <a:srgbClr val="002060"/>
              </a:solidFill>
              <a:latin typeface="Times New Roman" pitchFamily="18" charset="0"/>
              <a:cs typeface="Times New Roman" pitchFamily="18" charset="0"/>
            </a:endParaRPr>
          </a:p>
          <a:p>
            <a:pPr marL="412750" indent="-412750" defTabSz="114300" eaLnBrk="0" hangingPunct="0">
              <a:lnSpc>
                <a:spcPts val="2400"/>
              </a:lnSpc>
              <a:buClr>
                <a:srgbClr val="3366FF"/>
              </a:buClr>
              <a:buSzPct val="90000"/>
            </a:pPr>
            <a:endParaRPr lang="en-US" sz="2000" dirty="0">
              <a:latin typeface="Times New Roman" pitchFamily="18" charset="0"/>
              <a:cs typeface="Times New Roman" pitchFamily="18" charset="0"/>
            </a:endParaRPr>
          </a:p>
          <a:p>
            <a:pPr lvl="0"/>
            <a:r>
              <a:rPr lang="en-US" sz="2000" dirty="0">
                <a:solidFill>
                  <a:srgbClr val="002060"/>
                </a:solidFill>
              </a:rPr>
              <a:t>Higher Engineering Mathematics, B. S. </a:t>
            </a:r>
            <a:r>
              <a:rPr lang="en-US" sz="2000" dirty="0" err="1">
                <a:solidFill>
                  <a:srgbClr val="002060"/>
                </a:solidFill>
              </a:rPr>
              <a:t>Grewal</a:t>
            </a:r>
            <a:r>
              <a:rPr lang="en-US" sz="2000" dirty="0">
                <a:solidFill>
                  <a:srgbClr val="002060"/>
                </a:solidFill>
              </a:rPr>
              <a:t>, </a:t>
            </a:r>
            <a:r>
              <a:rPr lang="en-US" sz="2000" dirty="0" err="1">
                <a:solidFill>
                  <a:srgbClr val="002060"/>
                </a:solidFill>
              </a:rPr>
              <a:t>Khanna</a:t>
            </a:r>
            <a:r>
              <a:rPr lang="en-US" sz="2000" dirty="0">
                <a:solidFill>
                  <a:srgbClr val="002060"/>
                </a:solidFill>
              </a:rPr>
              <a:t> Publishers, 41</a:t>
            </a:r>
            <a:r>
              <a:rPr lang="en-US" sz="2000" baseline="30000" dirty="0">
                <a:solidFill>
                  <a:srgbClr val="002060"/>
                </a:solidFill>
              </a:rPr>
              <a:t>st</a:t>
            </a:r>
            <a:r>
              <a:rPr lang="en-US" sz="2000" dirty="0">
                <a:solidFill>
                  <a:srgbClr val="002060"/>
                </a:solidFill>
              </a:rPr>
              <a:t> Edition, 2011.</a:t>
            </a:r>
            <a:endParaRPr lang="en-IN" sz="2000" dirty="0">
              <a:solidFill>
                <a:srgbClr val="002060"/>
              </a:solidFill>
            </a:endParaRPr>
          </a:p>
          <a:p>
            <a:pPr marL="412750" indent="-412750" defTabSz="114300" eaLnBrk="0" hangingPunct="0">
              <a:lnSpc>
                <a:spcPts val="2400"/>
              </a:lnSpc>
              <a:buClr>
                <a:srgbClr val="3366FF"/>
              </a:buClr>
              <a:buSzPct val="90000"/>
            </a:pPr>
            <a:endParaRPr lang="en-US" sz="2000" dirty="0">
              <a:latin typeface="Times New Roman" pitchFamily="18" charset="0"/>
              <a:cs typeface="Times New Roman" pitchFamily="18" charset="0"/>
            </a:endParaRPr>
          </a:p>
          <a:p>
            <a:pPr lvl="0">
              <a:buNone/>
            </a:pPr>
            <a:r>
              <a:rPr lang="en-US" sz="2000" dirty="0">
                <a:solidFill>
                  <a:srgbClr val="002060"/>
                </a:solidFill>
              </a:rPr>
              <a:t>Higher Engineering Mathematics, B. V. </a:t>
            </a:r>
            <a:r>
              <a:rPr lang="en-US" sz="2000" dirty="0" err="1">
                <a:solidFill>
                  <a:srgbClr val="002060"/>
                </a:solidFill>
              </a:rPr>
              <a:t>Ramana</a:t>
            </a:r>
            <a:r>
              <a:rPr lang="en-US" sz="2000" dirty="0">
                <a:solidFill>
                  <a:srgbClr val="002060"/>
                </a:solidFill>
              </a:rPr>
              <a:t>, 10</a:t>
            </a:r>
            <a:r>
              <a:rPr lang="en-US" sz="2000" baseline="30000" dirty="0">
                <a:solidFill>
                  <a:srgbClr val="002060"/>
                </a:solidFill>
              </a:rPr>
              <a:t>th</a:t>
            </a:r>
            <a:r>
              <a:rPr lang="en-US" sz="2000" dirty="0">
                <a:solidFill>
                  <a:srgbClr val="002060"/>
                </a:solidFill>
              </a:rPr>
              <a:t> Reprint Edition, 2010.</a:t>
            </a:r>
            <a:endParaRPr lang="en-IN" sz="2000" dirty="0">
              <a:solidFill>
                <a:srgbClr val="002060"/>
              </a:solidFill>
            </a:endParaRPr>
          </a:p>
          <a:p>
            <a:pPr lvl="0"/>
            <a:endParaRPr lang="en-US" sz="2000" dirty="0">
              <a:solidFill>
                <a:srgbClr val="002060"/>
              </a:solidFill>
              <a:latin typeface="Times New Roman" pitchFamily="18" charset="0"/>
              <a:cs typeface="Times New Roman" pitchFamily="18" charset="0"/>
            </a:endParaRPr>
          </a:p>
          <a:p>
            <a:r>
              <a:rPr lang="en-US" sz="2400" b="1" dirty="0">
                <a:solidFill>
                  <a:srgbClr val="002060"/>
                </a:solidFill>
                <a:latin typeface="Times New Roman" pitchFamily="18" charset="0"/>
                <a:cs typeface="Times New Roman" pitchFamily="18" charset="0"/>
              </a:rPr>
              <a:t>Reference Book</a:t>
            </a:r>
            <a:endParaRPr lang="en-IN" sz="2400" b="1" dirty="0">
              <a:solidFill>
                <a:srgbClr val="002060"/>
              </a:solidFill>
              <a:latin typeface="Times New Roman" pitchFamily="18" charset="0"/>
              <a:cs typeface="Times New Roman" pitchFamily="18" charset="0"/>
            </a:endParaRPr>
          </a:p>
          <a:p>
            <a:endParaRPr lang="en-US" sz="2000" dirty="0">
              <a:solidFill>
                <a:srgbClr val="002060"/>
              </a:solidFill>
              <a:latin typeface="Times New Roman" pitchFamily="18" charset="0"/>
              <a:cs typeface="Times New Roman" pitchFamily="18" charset="0"/>
            </a:endParaRPr>
          </a:p>
          <a:p>
            <a:pPr lvl="0"/>
            <a:r>
              <a:rPr lang="en-US" sz="2000" dirty="0">
                <a:solidFill>
                  <a:srgbClr val="002060"/>
                </a:solidFill>
              </a:rPr>
              <a:t>Advanced Engineering Mathematics, Erwin </a:t>
            </a:r>
            <a:r>
              <a:rPr lang="en-US" sz="2000" dirty="0" err="1">
                <a:solidFill>
                  <a:srgbClr val="002060"/>
                </a:solidFill>
              </a:rPr>
              <a:t>Kreyszig</a:t>
            </a:r>
            <a:r>
              <a:rPr lang="en-US" sz="2000" dirty="0">
                <a:solidFill>
                  <a:srgbClr val="002060"/>
                </a:solidFill>
              </a:rPr>
              <a:t>, 9</a:t>
            </a:r>
            <a:r>
              <a:rPr lang="en-US" sz="2000" baseline="30000" dirty="0">
                <a:solidFill>
                  <a:srgbClr val="002060"/>
                </a:solidFill>
              </a:rPr>
              <a:t>th</a:t>
            </a:r>
            <a:r>
              <a:rPr lang="en-US" sz="2000" dirty="0">
                <a:solidFill>
                  <a:srgbClr val="002060"/>
                </a:solidFill>
              </a:rPr>
              <a:t> Edition 2012.</a:t>
            </a:r>
          </a:p>
          <a:p>
            <a:pPr lvl="0"/>
            <a:endParaRPr lang="en-US" sz="2000" dirty="0">
              <a:solidFill>
                <a:srgbClr val="002060"/>
              </a:solidFill>
            </a:endParaRPr>
          </a:p>
          <a:p>
            <a:pPr lvl="0"/>
            <a:r>
              <a:rPr lang="en-US" sz="2000" dirty="0">
                <a:solidFill>
                  <a:srgbClr val="002060"/>
                </a:solidFill>
              </a:rPr>
              <a:t>Advanced Engineering Mathematics, Dennis G </a:t>
            </a:r>
            <a:r>
              <a:rPr lang="en-US" sz="2000" dirty="0" err="1">
                <a:solidFill>
                  <a:srgbClr val="002060"/>
                </a:solidFill>
              </a:rPr>
              <a:t>Zill</a:t>
            </a:r>
            <a:r>
              <a:rPr lang="en-US" sz="2000" dirty="0">
                <a:solidFill>
                  <a:srgbClr val="002060"/>
                </a:solidFill>
              </a:rPr>
              <a:t> &amp; </a:t>
            </a:r>
            <a:r>
              <a:rPr lang="en-US" sz="2000" dirty="0" err="1">
                <a:solidFill>
                  <a:srgbClr val="002060"/>
                </a:solidFill>
              </a:rPr>
              <a:t>Micheal</a:t>
            </a:r>
            <a:r>
              <a:rPr lang="en-US" sz="2000" dirty="0">
                <a:solidFill>
                  <a:srgbClr val="002060"/>
                </a:solidFill>
              </a:rPr>
              <a:t> R Cullen, Second Edition, Jones &amp; </a:t>
            </a:r>
            <a:r>
              <a:rPr lang="en-US" sz="2000" dirty="0" err="1">
                <a:solidFill>
                  <a:srgbClr val="002060"/>
                </a:solidFill>
              </a:rPr>
              <a:t>Barlett</a:t>
            </a:r>
            <a:r>
              <a:rPr lang="en-US" sz="2000" dirty="0">
                <a:solidFill>
                  <a:srgbClr val="002060"/>
                </a:solidFill>
              </a:rPr>
              <a:t> Publishers, 2000.</a:t>
            </a:r>
            <a:endParaRPr lang="en-US" sz="2000" dirty="0">
              <a:latin typeface="Times New Roman" pitchFamily="18" charset="0"/>
              <a:cs typeface="Times New Roman" pitchFamily="18" charset="0"/>
            </a:endParaRPr>
          </a:p>
          <a:p>
            <a:pPr marL="412750" indent="-412750" defTabSz="114300" eaLnBrk="0" hangingPunct="0">
              <a:lnSpc>
                <a:spcPts val="2400"/>
              </a:lnSpc>
              <a:buClr>
                <a:srgbClr val="3366FF"/>
              </a:buClr>
              <a:buSzPct val="90000"/>
            </a:pPr>
            <a:endParaRPr lang="en-US" sz="2000" dirty="0">
              <a:latin typeface="Times New Roman" pitchFamily="18" charset="0"/>
              <a:cs typeface="Times New Roman" pitchFamily="18" charset="0"/>
            </a:endParaRPr>
          </a:p>
          <a:p>
            <a:pPr marL="412750" indent="-412750" defTabSz="114300" eaLnBrk="0" hangingPunct="0">
              <a:lnSpc>
                <a:spcPts val="2400"/>
              </a:lnSpc>
              <a:buClr>
                <a:srgbClr val="3366FF"/>
              </a:buClr>
              <a:buSzPct val="90000"/>
            </a:pPr>
            <a:endParaRPr lang="en-US" sz="2000" dirty="0">
              <a:latin typeface="Times New Roman" pitchFamily="18" charset="0"/>
              <a:cs typeface="Times New Roman" pitchFamily="18" charset="0"/>
            </a:endParaRPr>
          </a:p>
          <a:p>
            <a:pPr marL="412750" indent="-412750" defTabSz="114300" eaLnBrk="0" hangingPunct="0">
              <a:lnSpc>
                <a:spcPts val="2400"/>
              </a:lnSpc>
              <a:buClr>
                <a:srgbClr val="3366FF"/>
              </a:buClr>
              <a:buSzPct val="90000"/>
            </a:pPr>
            <a:endParaRPr lang="en-US" sz="2000" dirty="0">
              <a:latin typeface="Times New Roman" pitchFamily="18" charset="0"/>
              <a:cs typeface="Times New Roman" pitchFamily="18" charset="0"/>
            </a:endParaRPr>
          </a:p>
          <a:p>
            <a:pPr marL="412750" indent="-412750" defTabSz="114300" eaLnBrk="0" hangingPunct="0">
              <a:lnSpc>
                <a:spcPts val="2400"/>
              </a:lnSpc>
              <a:buClr>
                <a:srgbClr val="3366FF"/>
              </a:buClr>
              <a:buSzPct val="90000"/>
            </a:pPr>
            <a:endParaRPr lang="en-US" sz="2000" dirty="0">
              <a:latin typeface="Times New Roman" pitchFamily="18" charset="0"/>
              <a:cs typeface="Times New Roman" pitchFamily="18" charset="0"/>
            </a:endParaRPr>
          </a:p>
        </p:txBody>
      </p:sp>
      <p:grpSp>
        <p:nvGrpSpPr>
          <p:cNvPr id="4" name="Group 34"/>
          <p:cNvGrpSpPr/>
          <p:nvPr/>
        </p:nvGrpSpPr>
        <p:grpSpPr>
          <a:xfrm>
            <a:off x="428596" y="2285992"/>
            <a:ext cx="156895" cy="156895"/>
            <a:chOff x="642007" y="1816212"/>
            <a:chExt cx="237205" cy="237205"/>
          </a:xfrm>
        </p:grpSpPr>
        <p:sp>
          <p:nvSpPr>
            <p:cNvPr id="38" name="Teardrop 37"/>
            <p:cNvSpPr/>
            <p:nvPr/>
          </p:nvSpPr>
          <p:spPr>
            <a:xfrm rot="18900000">
              <a:off x="642007" y="1816212"/>
              <a:ext cx="237205" cy="237205"/>
            </a:xfrm>
            <a:prstGeom prst="teardrop">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0779" y="1833254"/>
              <a:ext cx="139660" cy="139660"/>
            </a:xfrm>
            <a:prstGeom prst="rect">
              <a:avLst/>
            </a:prstGeom>
          </p:spPr>
        </p:pic>
      </p:grpSp>
      <p:grpSp>
        <p:nvGrpSpPr>
          <p:cNvPr id="6" name="Group 34"/>
          <p:cNvGrpSpPr/>
          <p:nvPr/>
        </p:nvGrpSpPr>
        <p:grpSpPr>
          <a:xfrm>
            <a:off x="428596" y="3200667"/>
            <a:ext cx="156895" cy="156895"/>
            <a:chOff x="642007" y="1816212"/>
            <a:chExt cx="237205" cy="237205"/>
          </a:xfrm>
        </p:grpSpPr>
        <p:sp>
          <p:nvSpPr>
            <p:cNvPr id="44" name="Teardrop 43"/>
            <p:cNvSpPr/>
            <p:nvPr/>
          </p:nvSpPr>
          <p:spPr>
            <a:xfrm rot="18900000">
              <a:off x="642007" y="1816212"/>
              <a:ext cx="237205" cy="237205"/>
            </a:xfrm>
            <a:prstGeom prst="teardrop">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0779" y="1833254"/>
              <a:ext cx="139660" cy="139660"/>
            </a:xfrm>
            <a:prstGeom prst="rect">
              <a:avLst/>
            </a:prstGeom>
          </p:spPr>
        </p:pic>
      </p:grpSp>
      <p:sp>
        <p:nvSpPr>
          <p:cNvPr id="19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94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946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946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946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946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3" name="Slide Number Placeholder 32"/>
          <p:cNvSpPr>
            <a:spLocks noGrp="1"/>
          </p:cNvSpPr>
          <p:nvPr>
            <p:ph type="sldNum" sz="quarter" idx="12"/>
          </p:nvPr>
        </p:nvSpPr>
        <p:spPr/>
        <p:txBody>
          <a:bodyPr/>
          <a:lstStyle/>
          <a:p>
            <a:fld id="{B6F15528-21DE-4FAA-801E-634DDDAF4B2B}" type="slidenum">
              <a:rPr lang="en-US" smtClean="0"/>
              <a:pPr/>
              <a:t>11</a:t>
            </a:fld>
            <a:endParaRPr lang="en-US"/>
          </a:p>
        </p:txBody>
      </p:sp>
      <p:sp>
        <p:nvSpPr>
          <p:cNvPr id="34" name="Footer Placeholder 33"/>
          <p:cNvSpPr>
            <a:spLocks noGrp="1"/>
          </p:cNvSpPr>
          <p:nvPr>
            <p:ph type="ftr" sz="quarter" idx="11"/>
          </p:nvPr>
        </p:nvSpPr>
        <p:spPr/>
        <p:txBody>
          <a:bodyPr/>
          <a:lstStyle/>
          <a:p>
            <a:r>
              <a:rPr lang="en-US" dirty="0"/>
              <a:t>Department of  Mathematics,                    Jain (Deemed-to-be-University)      </a:t>
            </a:r>
          </a:p>
        </p:txBody>
      </p:sp>
      <p:grpSp>
        <p:nvGrpSpPr>
          <p:cNvPr id="8" name="Group 34"/>
          <p:cNvGrpSpPr/>
          <p:nvPr/>
        </p:nvGrpSpPr>
        <p:grpSpPr>
          <a:xfrm>
            <a:off x="454665" y="4568249"/>
            <a:ext cx="156895" cy="156895"/>
            <a:chOff x="642007" y="1816212"/>
            <a:chExt cx="237205" cy="237205"/>
          </a:xfrm>
        </p:grpSpPr>
        <p:sp>
          <p:nvSpPr>
            <p:cNvPr id="37" name="Teardrop 36"/>
            <p:cNvSpPr/>
            <p:nvPr/>
          </p:nvSpPr>
          <p:spPr>
            <a:xfrm rot="18900000">
              <a:off x="642007" y="1816212"/>
              <a:ext cx="237205" cy="237205"/>
            </a:xfrm>
            <a:prstGeom prst="teardrop">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0779" y="1833254"/>
              <a:ext cx="139660" cy="139660"/>
            </a:xfrm>
            <a:prstGeom prst="rect">
              <a:avLst/>
            </a:prstGeom>
          </p:spPr>
        </p:pic>
      </p:grpSp>
      <p:pic>
        <p:nvPicPr>
          <p:cNvPr id="35" name="Picture 73" descr="C:\Users\PavanKumar\Downloads\SET-JU-Logo-for-NBA-and-ISO-Process.png"/>
          <p:cNvPicPr>
            <a:picLocks noChangeAspect="1" noChangeArrowheads="1"/>
          </p:cNvPicPr>
          <p:nvPr/>
        </p:nvPicPr>
        <p:blipFill>
          <a:blip r:embed="rId3"/>
          <a:srcRect/>
          <a:stretch>
            <a:fillRect/>
          </a:stretch>
        </p:blipFill>
        <p:spPr bwMode="auto">
          <a:xfrm>
            <a:off x="6143636" y="214290"/>
            <a:ext cx="3000364" cy="714379"/>
          </a:xfrm>
          <a:prstGeom prst="rect">
            <a:avLst/>
          </a:prstGeom>
          <a:noFill/>
          <a:ln w="9525">
            <a:noFill/>
            <a:miter lim="800000"/>
            <a:headEnd/>
            <a:tailEnd/>
          </a:ln>
        </p:spPr>
      </p:pic>
      <p:grpSp>
        <p:nvGrpSpPr>
          <p:cNvPr id="26" name="Group 34"/>
          <p:cNvGrpSpPr/>
          <p:nvPr/>
        </p:nvGrpSpPr>
        <p:grpSpPr>
          <a:xfrm>
            <a:off x="454665" y="5157192"/>
            <a:ext cx="156895" cy="156895"/>
            <a:chOff x="642007" y="1816212"/>
            <a:chExt cx="237205" cy="237205"/>
          </a:xfrm>
        </p:grpSpPr>
        <p:sp>
          <p:nvSpPr>
            <p:cNvPr id="27" name="Teardrop 26"/>
            <p:cNvSpPr/>
            <p:nvPr/>
          </p:nvSpPr>
          <p:spPr>
            <a:xfrm rot="18900000">
              <a:off x="642007" y="1816212"/>
              <a:ext cx="237205" cy="237205"/>
            </a:xfrm>
            <a:prstGeom prst="teardrop">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0779" y="1833254"/>
              <a:ext cx="139660" cy="139660"/>
            </a:xfrm>
            <a:prstGeom prst="rect">
              <a:avLst/>
            </a:prstGeom>
          </p:spPr>
        </p:pic>
      </p:grpSp>
    </p:spTree>
    <p:extLst>
      <p:ext uri="{BB962C8B-B14F-4D97-AF65-F5344CB8AC3E}">
        <p14:creationId xmlns:p14="http://schemas.microsoft.com/office/powerpoint/2010/main" xmlns="" val="988456578"/>
      </p:ext>
    </p:extLst>
  </p:cSld>
  <p:clrMapOvr>
    <a:masterClrMapping/>
  </p:clrMapOvr>
  <mc:AlternateContent xmlns:mc="http://schemas.openxmlformats.org/markup-compatibility/2006">
    <mc:Choice xmlns:p14="http://schemas.microsoft.com/office/powerpoint/2010/main" xmlns="" Requires="p14">
      <p:transition spd="slow">
        <p14:flythroug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71450"/>
            <a:ext cx="8839200" cy="76200"/>
          </a:xfrm>
          <a:prstGeom prst="rect">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24148" y="285728"/>
            <a:ext cx="4511270" cy="584775"/>
          </a:xfrm>
          <a:prstGeom prst="rect">
            <a:avLst/>
          </a:prstGeom>
          <a:noFill/>
        </p:spPr>
        <p:txBody>
          <a:bodyPr wrap="square" rtlCol="0">
            <a:spAutoFit/>
          </a:bodyPr>
          <a:lstStyle/>
          <a:p>
            <a:pPr algn="ctr"/>
            <a:r>
              <a:rPr lang="en-US" sz="3200" spc="-150" dirty="0">
                <a:solidFill>
                  <a:srgbClr val="1866A4"/>
                </a:solidFill>
                <a:latin typeface="Times New Roman" pitchFamily="18" charset="0"/>
                <a:cs typeface="Times New Roman" pitchFamily="18" charset="0"/>
              </a:rPr>
              <a:t>Program Outcomes</a:t>
            </a:r>
          </a:p>
        </p:txBody>
      </p:sp>
      <p:cxnSp>
        <p:nvCxnSpPr>
          <p:cNvPr id="30" name="Straight Connector 29"/>
          <p:cNvCxnSpPr/>
          <p:nvPr/>
        </p:nvCxnSpPr>
        <p:spPr>
          <a:xfrm>
            <a:off x="269704" y="6324600"/>
            <a:ext cx="8645696" cy="0"/>
          </a:xfrm>
          <a:prstGeom prst="line">
            <a:avLst/>
          </a:prstGeom>
          <a:ln>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Teardrop 30"/>
          <p:cNvSpPr/>
          <p:nvPr/>
        </p:nvSpPr>
        <p:spPr>
          <a:xfrm rot="18900000">
            <a:off x="175331" y="6546224"/>
            <a:ext cx="107772" cy="107772"/>
          </a:xfrm>
          <a:prstGeom prst="teardrop">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Block Arc 31"/>
          <p:cNvSpPr/>
          <p:nvPr/>
        </p:nvSpPr>
        <p:spPr>
          <a:xfrm rot="10803112">
            <a:off x="150949" y="6523974"/>
            <a:ext cx="154405" cy="154405"/>
          </a:xfrm>
          <a:prstGeom prst="blockArc">
            <a:avLst>
              <a:gd name="adj1" fmla="val 10800000"/>
              <a:gd name="adj2" fmla="val 21495391"/>
              <a:gd name="adj3" fmla="val 522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04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04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048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049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049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049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049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049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3" name="Slide Number Placeholder 32"/>
          <p:cNvSpPr>
            <a:spLocks noGrp="1"/>
          </p:cNvSpPr>
          <p:nvPr>
            <p:ph type="sldNum" sz="quarter" idx="12"/>
          </p:nvPr>
        </p:nvSpPr>
        <p:spPr/>
        <p:txBody>
          <a:bodyPr/>
          <a:lstStyle/>
          <a:p>
            <a:fld id="{B6F15528-21DE-4FAA-801E-634DDDAF4B2B}" type="slidenum">
              <a:rPr lang="en-US" smtClean="0"/>
              <a:pPr/>
              <a:t>12</a:t>
            </a:fld>
            <a:endParaRPr lang="en-US"/>
          </a:p>
        </p:txBody>
      </p:sp>
      <p:sp>
        <p:nvSpPr>
          <p:cNvPr id="34" name="Footer Placeholder 33"/>
          <p:cNvSpPr>
            <a:spLocks noGrp="1"/>
          </p:cNvSpPr>
          <p:nvPr>
            <p:ph type="ftr" sz="quarter" idx="11"/>
          </p:nvPr>
        </p:nvSpPr>
        <p:spPr/>
        <p:txBody>
          <a:bodyPr/>
          <a:lstStyle/>
          <a:p>
            <a:r>
              <a:rPr lang="en-US" dirty="0"/>
              <a:t>Department of  Mathematics,                    Jain (Deemed-to-be-University)      </a:t>
            </a:r>
          </a:p>
        </p:txBody>
      </p:sp>
      <p:pic>
        <p:nvPicPr>
          <p:cNvPr id="35" name="Picture 34">
            <a:extLst>
              <a:ext uri="{FF2B5EF4-FFF2-40B4-BE49-F238E27FC236}">
                <a16:creationId xmlns:a16="http://schemas.microsoft.com/office/drawing/2014/main" xmlns="" id="{586437BE-0760-4996-87B4-D8BABB016231}"/>
              </a:ext>
            </a:extLst>
          </p:cNvPr>
          <p:cNvPicPr>
            <a:picLocks noChangeAspect="1"/>
          </p:cNvPicPr>
          <p:nvPr/>
        </p:nvPicPr>
        <p:blipFill>
          <a:blip r:embed="rId2"/>
          <a:stretch>
            <a:fillRect/>
          </a:stretch>
        </p:blipFill>
        <p:spPr>
          <a:xfrm>
            <a:off x="552377" y="928670"/>
            <a:ext cx="7877275" cy="5462800"/>
          </a:xfrm>
          <a:prstGeom prst="rect">
            <a:avLst/>
          </a:prstGeom>
          <a:ln>
            <a:noFill/>
          </a:ln>
        </p:spPr>
      </p:pic>
      <p:pic>
        <p:nvPicPr>
          <p:cNvPr id="36" name="Picture 73" descr="C:\Users\PavanKumar\Downloads\SET-JU-Logo-for-NBA-and-ISO-Process.png"/>
          <p:cNvPicPr>
            <a:picLocks noChangeAspect="1" noChangeArrowheads="1"/>
          </p:cNvPicPr>
          <p:nvPr/>
        </p:nvPicPr>
        <p:blipFill>
          <a:blip r:embed="rId3"/>
          <a:srcRect/>
          <a:stretch>
            <a:fillRect/>
          </a:stretch>
        </p:blipFill>
        <p:spPr bwMode="auto">
          <a:xfrm>
            <a:off x="6143636" y="214290"/>
            <a:ext cx="3000364" cy="714379"/>
          </a:xfrm>
          <a:prstGeom prst="rect">
            <a:avLst/>
          </a:prstGeom>
          <a:noFill/>
          <a:ln w="9525">
            <a:noFill/>
            <a:miter lim="800000"/>
            <a:headEnd/>
            <a:tailEnd/>
          </a:ln>
        </p:spPr>
      </p:pic>
    </p:spTree>
    <p:extLst>
      <p:ext uri="{BB962C8B-B14F-4D97-AF65-F5344CB8AC3E}">
        <p14:creationId xmlns:p14="http://schemas.microsoft.com/office/powerpoint/2010/main" xmlns="" val="1606109328"/>
      </p:ext>
    </p:extLst>
  </p:cSld>
  <p:clrMapOvr>
    <a:masterClrMapping/>
  </p:clrMapOvr>
  <mc:AlternateContent xmlns:mc="http://schemas.openxmlformats.org/markup-compatibility/2006">
    <mc:Choice xmlns:p14="http://schemas.microsoft.com/office/powerpoint/2010/main" xmlns="" Requires="p14">
      <p:transition spd="slow">
        <p14:flythroug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71450"/>
            <a:ext cx="8839200" cy="76200"/>
          </a:xfrm>
          <a:prstGeom prst="rect">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24148" y="285728"/>
            <a:ext cx="4511270" cy="584775"/>
          </a:xfrm>
          <a:prstGeom prst="rect">
            <a:avLst/>
          </a:prstGeom>
          <a:noFill/>
        </p:spPr>
        <p:txBody>
          <a:bodyPr wrap="square" rtlCol="0">
            <a:spAutoFit/>
          </a:bodyPr>
          <a:lstStyle/>
          <a:p>
            <a:pPr algn="ctr"/>
            <a:r>
              <a:rPr lang="en-US" sz="3200" spc="-150" dirty="0">
                <a:solidFill>
                  <a:srgbClr val="1866A4"/>
                </a:solidFill>
                <a:latin typeface="Times New Roman" pitchFamily="18" charset="0"/>
                <a:cs typeface="Times New Roman" pitchFamily="18" charset="0"/>
              </a:rPr>
              <a:t>Continued….</a:t>
            </a:r>
          </a:p>
        </p:txBody>
      </p:sp>
      <p:cxnSp>
        <p:nvCxnSpPr>
          <p:cNvPr id="30" name="Straight Connector 29"/>
          <p:cNvCxnSpPr/>
          <p:nvPr/>
        </p:nvCxnSpPr>
        <p:spPr>
          <a:xfrm>
            <a:off x="269704" y="6324600"/>
            <a:ext cx="8645696" cy="0"/>
          </a:xfrm>
          <a:prstGeom prst="line">
            <a:avLst/>
          </a:prstGeom>
          <a:ln>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Teardrop 30"/>
          <p:cNvSpPr/>
          <p:nvPr/>
        </p:nvSpPr>
        <p:spPr>
          <a:xfrm rot="18900000">
            <a:off x="175331" y="6546224"/>
            <a:ext cx="107772" cy="107772"/>
          </a:xfrm>
          <a:prstGeom prst="teardrop">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Block Arc 31"/>
          <p:cNvSpPr/>
          <p:nvPr/>
        </p:nvSpPr>
        <p:spPr>
          <a:xfrm rot="10803112">
            <a:off x="150949" y="6523974"/>
            <a:ext cx="154405" cy="154405"/>
          </a:xfrm>
          <a:prstGeom prst="blockArc">
            <a:avLst>
              <a:gd name="adj1" fmla="val 10800000"/>
              <a:gd name="adj2" fmla="val 21495391"/>
              <a:gd name="adj3" fmla="val 522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151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151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151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1521"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1523"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9" name="Slide Number Placeholder 28"/>
          <p:cNvSpPr>
            <a:spLocks noGrp="1"/>
          </p:cNvSpPr>
          <p:nvPr>
            <p:ph type="sldNum" sz="quarter" idx="12"/>
          </p:nvPr>
        </p:nvSpPr>
        <p:spPr/>
        <p:txBody>
          <a:bodyPr/>
          <a:lstStyle/>
          <a:p>
            <a:fld id="{B6F15528-21DE-4FAA-801E-634DDDAF4B2B}" type="slidenum">
              <a:rPr lang="en-US" smtClean="0"/>
              <a:pPr/>
              <a:t>13</a:t>
            </a:fld>
            <a:endParaRPr lang="en-US"/>
          </a:p>
        </p:txBody>
      </p:sp>
      <p:sp>
        <p:nvSpPr>
          <p:cNvPr id="33" name="Footer Placeholder 32"/>
          <p:cNvSpPr>
            <a:spLocks noGrp="1"/>
          </p:cNvSpPr>
          <p:nvPr>
            <p:ph type="ftr" sz="quarter" idx="11"/>
          </p:nvPr>
        </p:nvSpPr>
        <p:spPr/>
        <p:txBody>
          <a:bodyPr/>
          <a:lstStyle/>
          <a:p>
            <a:r>
              <a:rPr lang="en-US" dirty="0"/>
              <a:t>Department of  Mathematics,                   Jain (Deemed-to-be-University)      </a:t>
            </a:r>
          </a:p>
        </p:txBody>
      </p:sp>
      <p:pic>
        <p:nvPicPr>
          <p:cNvPr id="34" name="Picture 33">
            <a:extLst>
              <a:ext uri="{FF2B5EF4-FFF2-40B4-BE49-F238E27FC236}">
                <a16:creationId xmlns:a16="http://schemas.microsoft.com/office/drawing/2014/main" xmlns="" id="{DF98884D-0030-4B84-A9AC-980E36262395}"/>
              </a:ext>
            </a:extLst>
          </p:cNvPr>
          <p:cNvPicPr>
            <a:picLocks noChangeAspect="1"/>
          </p:cNvPicPr>
          <p:nvPr/>
        </p:nvPicPr>
        <p:blipFill>
          <a:blip r:embed="rId2"/>
          <a:stretch>
            <a:fillRect/>
          </a:stretch>
        </p:blipFill>
        <p:spPr>
          <a:xfrm>
            <a:off x="357158" y="785794"/>
            <a:ext cx="8572560" cy="5357850"/>
          </a:xfrm>
          <a:prstGeom prst="rect">
            <a:avLst/>
          </a:prstGeom>
        </p:spPr>
      </p:pic>
      <p:pic>
        <p:nvPicPr>
          <p:cNvPr id="36" name="Picture 73" descr="C:\Users\PavanKumar\Downloads\SET-JU-Logo-for-NBA-and-ISO-Process.png"/>
          <p:cNvPicPr>
            <a:picLocks noChangeAspect="1" noChangeArrowheads="1"/>
          </p:cNvPicPr>
          <p:nvPr/>
        </p:nvPicPr>
        <p:blipFill>
          <a:blip r:embed="rId3"/>
          <a:srcRect/>
          <a:stretch>
            <a:fillRect/>
          </a:stretch>
        </p:blipFill>
        <p:spPr bwMode="auto">
          <a:xfrm>
            <a:off x="6143636" y="214290"/>
            <a:ext cx="3000364" cy="714379"/>
          </a:xfrm>
          <a:prstGeom prst="rect">
            <a:avLst/>
          </a:prstGeom>
          <a:noFill/>
          <a:ln w="9525">
            <a:noFill/>
            <a:miter lim="800000"/>
            <a:headEnd/>
            <a:tailEnd/>
          </a:ln>
        </p:spPr>
      </p:pic>
    </p:spTree>
    <p:extLst>
      <p:ext uri="{BB962C8B-B14F-4D97-AF65-F5344CB8AC3E}">
        <p14:creationId xmlns:p14="http://schemas.microsoft.com/office/powerpoint/2010/main" xmlns="" val="1021732062"/>
      </p:ext>
    </p:extLst>
  </p:cSld>
  <p:clrMapOvr>
    <a:masterClrMapping/>
  </p:clrMapOvr>
  <mc:AlternateContent xmlns:mc="http://schemas.openxmlformats.org/markup-compatibility/2006">
    <mc:Choice xmlns:p14="http://schemas.microsoft.com/office/powerpoint/2010/main" xmlns="" Requires="p14">
      <p:transition spd="slow">
        <p14:flythroug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71450"/>
            <a:ext cx="8839200" cy="76200"/>
          </a:xfrm>
          <a:prstGeom prst="rect">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24148" y="285728"/>
            <a:ext cx="4511270" cy="584775"/>
          </a:xfrm>
          <a:prstGeom prst="rect">
            <a:avLst/>
          </a:prstGeom>
          <a:noFill/>
        </p:spPr>
        <p:txBody>
          <a:bodyPr wrap="square" rtlCol="0">
            <a:spAutoFit/>
          </a:bodyPr>
          <a:lstStyle/>
          <a:p>
            <a:pPr algn="ctr"/>
            <a:r>
              <a:rPr lang="en-US" sz="3200" spc="-150" dirty="0">
                <a:solidFill>
                  <a:srgbClr val="1866A4"/>
                </a:solidFill>
                <a:latin typeface="Times New Roman" pitchFamily="18" charset="0"/>
                <a:cs typeface="Times New Roman" pitchFamily="18" charset="0"/>
              </a:rPr>
              <a:t>CO-PO Mapping</a:t>
            </a:r>
          </a:p>
        </p:txBody>
      </p:sp>
      <p:cxnSp>
        <p:nvCxnSpPr>
          <p:cNvPr id="30" name="Straight Connector 29"/>
          <p:cNvCxnSpPr/>
          <p:nvPr/>
        </p:nvCxnSpPr>
        <p:spPr>
          <a:xfrm>
            <a:off x="269704" y="6324600"/>
            <a:ext cx="8645696" cy="0"/>
          </a:xfrm>
          <a:prstGeom prst="line">
            <a:avLst/>
          </a:prstGeom>
          <a:ln>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Teardrop 30"/>
          <p:cNvSpPr/>
          <p:nvPr/>
        </p:nvSpPr>
        <p:spPr>
          <a:xfrm rot="18900000">
            <a:off x="175331" y="6546224"/>
            <a:ext cx="107772" cy="107772"/>
          </a:xfrm>
          <a:prstGeom prst="teardrop">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Block Arc 31"/>
          <p:cNvSpPr/>
          <p:nvPr/>
        </p:nvSpPr>
        <p:spPr>
          <a:xfrm rot="10803112">
            <a:off x="150949" y="6523974"/>
            <a:ext cx="154405" cy="154405"/>
          </a:xfrm>
          <a:prstGeom prst="blockArc">
            <a:avLst>
              <a:gd name="adj1" fmla="val 10800000"/>
              <a:gd name="adj2" fmla="val 21495391"/>
              <a:gd name="adj3" fmla="val 522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p:cNvSpPr/>
          <p:nvPr/>
        </p:nvSpPr>
        <p:spPr>
          <a:xfrm>
            <a:off x="714348" y="1214422"/>
            <a:ext cx="7218501" cy="3170099"/>
          </a:xfrm>
          <a:prstGeom prst="rect">
            <a:avLst/>
          </a:prstGeom>
        </p:spPr>
        <p:txBody>
          <a:bodyPr wrap="square">
            <a:spAutoFit/>
          </a:bodyPr>
          <a:lstStyle/>
          <a:p>
            <a:pPr marL="412750" indent="-412750" defTabSz="114300" eaLnBrk="0" hangingPunct="0">
              <a:lnSpc>
                <a:spcPts val="2400"/>
              </a:lnSpc>
              <a:buClr>
                <a:srgbClr val="3366FF"/>
              </a:buClr>
              <a:buSzPct val="90000"/>
            </a:pPr>
            <a:endParaRPr lang="en-US" sz="1600" dirty="0">
              <a:latin typeface="Times New Roman" pitchFamily="18" charset="0"/>
              <a:cs typeface="Times New Roman" pitchFamily="18" charset="0"/>
            </a:endParaRPr>
          </a:p>
          <a:p>
            <a:pPr marL="412750" indent="-412750" defTabSz="114300" eaLnBrk="0" hangingPunct="0">
              <a:lnSpc>
                <a:spcPts val="2400"/>
              </a:lnSpc>
              <a:buClr>
                <a:srgbClr val="3366FF"/>
              </a:buClr>
              <a:buSzPct val="90000"/>
            </a:pPr>
            <a:endParaRPr lang="en-US" sz="1600" dirty="0">
              <a:latin typeface="Times New Roman" pitchFamily="18" charset="0"/>
              <a:cs typeface="Times New Roman" pitchFamily="18" charset="0"/>
            </a:endParaRPr>
          </a:p>
          <a:p>
            <a:pPr marL="412750" indent="-412750" defTabSz="114300" eaLnBrk="0" hangingPunct="0">
              <a:lnSpc>
                <a:spcPts val="2400"/>
              </a:lnSpc>
              <a:buClr>
                <a:srgbClr val="3366FF"/>
              </a:buClr>
              <a:buSzPct val="90000"/>
            </a:pPr>
            <a:endParaRPr lang="en-US" sz="1600" dirty="0">
              <a:latin typeface="Times New Roman" pitchFamily="18" charset="0"/>
              <a:cs typeface="Times New Roman" pitchFamily="18" charset="0"/>
            </a:endParaRPr>
          </a:p>
          <a:p>
            <a:pPr marL="412750" indent="-412750" defTabSz="114300" eaLnBrk="0" hangingPunct="0">
              <a:lnSpc>
                <a:spcPts val="2400"/>
              </a:lnSpc>
              <a:buClr>
                <a:srgbClr val="3366FF"/>
              </a:buClr>
              <a:buSzPct val="90000"/>
            </a:pPr>
            <a:endParaRPr lang="en-US" sz="1600" dirty="0">
              <a:latin typeface="Times New Roman" pitchFamily="18" charset="0"/>
              <a:cs typeface="Times New Roman" pitchFamily="18" charset="0"/>
            </a:endParaRPr>
          </a:p>
          <a:p>
            <a:pPr marL="412750" indent="-412750" defTabSz="114300" eaLnBrk="0" hangingPunct="0">
              <a:lnSpc>
                <a:spcPts val="2400"/>
              </a:lnSpc>
              <a:buClr>
                <a:srgbClr val="3366FF"/>
              </a:buClr>
              <a:buSzPct val="90000"/>
            </a:pPr>
            <a:endParaRPr lang="en-US" sz="1600" dirty="0">
              <a:latin typeface="Times New Roman" pitchFamily="18" charset="0"/>
              <a:cs typeface="Times New Roman" pitchFamily="18" charset="0"/>
            </a:endParaRPr>
          </a:p>
          <a:p>
            <a:pPr marL="412750" indent="-412750" defTabSz="114300" eaLnBrk="0" hangingPunct="0">
              <a:lnSpc>
                <a:spcPts val="2400"/>
              </a:lnSpc>
              <a:buClr>
                <a:srgbClr val="3366FF"/>
              </a:buClr>
              <a:buSzPct val="90000"/>
            </a:pPr>
            <a:endParaRPr lang="en-US" sz="1600" dirty="0">
              <a:latin typeface="Times New Roman" pitchFamily="18" charset="0"/>
              <a:cs typeface="Times New Roman" pitchFamily="18" charset="0"/>
            </a:endParaRPr>
          </a:p>
          <a:p>
            <a:pPr marL="412750" indent="-412750" defTabSz="114300" eaLnBrk="0" hangingPunct="0">
              <a:lnSpc>
                <a:spcPts val="2400"/>
              </a:lnSpc>
              <a:buClr>
                <a:srgbClr val="3366FF"/>
              </a:buClr>
              <a:buSzPct val="90000"/>
            </a:pPr>
            <a:endParaRPr lang="en-US" sz="1600" dirty="0">
              <a:latin typeface="Times New Roman" pitchFamily="18" charset="0"/>
              <a:cs typeface="Times New Roman" pitchFamily="18" charset="0"/>
            </a:endParaRPr>
          </a:p>
          <a:p>
            <a:pPr marL="412750" indent="-412750" defTabSz="114300" eaLnBrk="0" hangingPunct="0">
              <a:lnSpc>
                <a:spcPts val="2400"/>
              </a:lnSpc>
              <a:buClr>
                <a:srgbClr val="3366FF"/>
              </a:buClr>
              <a:buSzPct val="90000"/>
            </a:pPr>
            <a:endParaRPr lang="en-US" sz="1600" dirty="0">
              <a:latin typeface="Times New Roman" pitchFamily="18" charset="0"/>
              <a:cs typeface="Times New Roman" pitchFamily="18" charset="0"/>
            </a:endParaRPr>
          </a:p>
          <a:p>
            <a:pPr marL="412750" indent="-412750" defTabSz="114300" eaLnBrk="0" hangingPunct="0">
              <a:lnSpc>
                <a:spcPts val="2400"/>
              </a:lnSpc>
              <a:buClr>
                <a:srgbClr val="3366FF"/>
              </a:buClr>
              <a:buSzPct val="90000"/>
            </a:pPr>
            <a:endParaRPr lang="en-US" sz="1600" dirty="0">
              <a:latin typeface="Times New Roman" pitchFamily="18" charset="0"/>
              <a:cs typeface="Times New Roman" pitchFamily="18" charset="0"/>
            </a:endParaRPr>
          </a:p>
          <a:p>
            <a:pPr marL="412750" indent="-412750" defTabSz="114300" eaLnBrk="0" hangingPunct="0">
              <a:lnSpc>
                <a:spcPts val="2400"/>
              </a:lnSpc>
              <a:buClr>
                <a:srgbClr val="3366FF"/>
              </a:buClr>
              <a:buSzPct val="90000"/>
            </a:pPr>
            <a:endParaRPr lang="en-US" sz="1600" dirty="0">
              <a:latin typeface="Times New Roman" pitchFamily="18" charset="0"/>
              <a:cs typeface="Times New Roman" pitchFamily="18" charset="0"/>
            </a:endParaRPr>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151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151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151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1521"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1523"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8" name="Slide Number Placeholder 17"/>
          <p:cNvSpPr>
            <a:spLocks noGrp="1"/>
          </p:cNvSpPr>
          <p:nvPr>
            <p:ph type="sldNum" sz="quarter" idx="12"/>
          </p:nvPr>
        </p:nvSpPr>
        <p:spPr/>
        <p:txBody>
          <a:bodyPr/>
          <a:lstStyle/>
          <a:p>
            <a:fld id="{B6F15528-21DE-4FAA-801E-634DDDAF4B2B}" type="slidenum">
              <a:rPr lang="en-US" smtClean="0"/>
              <a:pPr/>
              <a:t>14</a:t>
            </a:fld>
            <a:endParaRPr lang="en-US"/>
          </a:p>
        </p:txBody>
      </p:sp>
      <p:sp>
        <p:nvSpPr>
          <p:cNvPr id="19" name="Footer Placeholder 18"/>
          <p:cNvSpPr>
            <a:spLocks noGrp="1"/>
          </p:cNvSpPr>
          <p:nvPr>
            <p:ph type="ftr" sz="quarter" idx="11"/>
          </p:nvPr>
        </p:nvSpPr>
        <p:spPr/>
        <p:txBody>
          <a:bodyPr/>
          <a:lstStyle/>
          <a:p>
            <a:r>
              <a:rPr lang="en-US" dirty="0"/>
              <a:t>Department of  Mathematics,                    Jain (Deemed-to-be-University)      </a:t>
            </a:r>
          </a:p>
        </p:txBody>
      </p:sp>
      <p:graphicFrame>
        <p:nvGraphicFramePr>
          <p:cNvPr id="23" name="Table 22">
            <a:extLst>
              <a:ext uri="{FF2B5EF4-FFF2-40B4-BE49-F238E27FC236}">
                <a16:creationId xmlns:a16="http://schemas.microsoft.com/office/drawing/2014/main" xmlns="" id="{E490F712-CAF6-4310-A829-5B78B7D4AF43}"/>
              </a:ext>
            </a:extLst>
          </p:cNvPr>
          <p:cNvGraphicFramePr>
            <a:graphicFrameLocks noGrp="1"/>
          </p:cNvGraphicFramePr>
          <p:nvPr>
            <p:extLst>
              <p:ext uri="{D42A27DB-BD31-4B8C-83A1-F6EECF244321}">
                <p14:modId xmlns:p14="http://schemas.microsoft.com/office/powerpoint/2010/main" xmlns="" val="2592257412"/>
              </p:ext>
            </p:extLst>
          </p:nvPr>
        </p:nvGraphicFramePr>
        <p:xfrm>
          <a:off x="4929190" y="3428999"/>
          <a:ext cx="3761733" cy="2464386"/>
        </p:xfrm>
        <a:graphic>
          <a:graphicData uri="http://schemas.openxmlformats.org/drawingml/2006/table">
            <a:tbl>
              <a:tblPr>
                <a:tableStyleId>{5C22544A-7EE6-4342-B048-85BDC9FD1C3A}</a:tableStyleId>
              </a:tblPr>
              <a:tblGrid>
                <a:gridCol w="288475">
                  <a:extLst>
                    <a:ext uri="{9D8B030D-6E8A-4147-A177-3AD203B41FA5}">
                      <a16:colId xmlns:a16="http://schemas.microsoft.com/office/drawing/2014/main" xmlns="" val="1938500378"/>
                    </a:ext>
                  </a:extLst>
                </a:gridCol>
                <a:gridCol w="3473258">
                  <a:extLst>
                    <a:ext uri="{9D8B030D-6E8A-4147-A177-3AD203B41FA5}">
                      <a16:colId xmlns:a16="http://schemas.microsoft.com/office/drawing/2014/main" xmlns="" val="4206991299"/>
                    </a:ext>
                  </a:extLst>
                </a:gridCol>
              </a:tblGrid>
              <a:tr h="198458">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Knowledge</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344586791"/>
                  </a:ext>
                </a:extLst>
              </a:tr>
              <a:tr h="198458">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Analysis</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915590858"/>
                  </a:ext>
                </a:extLst>
              </a:tr>
              <a:tr h="198458">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Design/Development</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5247947"/>
                  </a:ext>
                </a:extLst>
              </a:tr>
              <a:tr h="198458">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Conduct Investigation</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040827109"/>
                  </a:ext>
                </a:extLst>
              </a:tr>
              <a:tr h="198458">
                <a:tc>
                  <a:txBody>
                    <a:bodyPr/>
                    <a:lstStyle/>
                    <a:p>
                      <a:pPr algn="ctr" fontAlgn="b"/>
                      <a:r>
                        <a:rPr lang="en-IN" sz="1100" u="none" strike="noStrike" dirty="0">
                          <a:effectLst/>
                        </a:rPr>
                        <a:t>5</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Modern Tool Usage</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80864957"/>
                  </a:ext>
                </a:extLst>
              </a:tr>
              <a:tr h="198458">
                <a:tc>
                  <a:txBody>
                    <a:bodyPr/>
                    <a:lstStyle/>
                    <a:p>
                      <a:pPr algn="ct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The Engineer and Society</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991694342"/>
                  </a:ext>
                </a:extLst>
              </a:tr>
              <a:tr h="239903">
                <a:tc>
                  <a:txBody>
                    <a:bodyPr/>
                    <a:lstStyle/>
                    <a:p>
                      <a:pPr algn="ct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Environment and Sustainability</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592642584"/>
                  </a:ext>
                </a:extLst>
              </a:tr>
              <a:tr h="198458">
                <a:tc>
                  <a:txBody>
                    <a:bodyPr/>
                    <a:lstStyle/>
                    <a:p>
                      <a:pPr algn="ct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Ethics</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062725038"/>
                  </a:ext>
                </a:extLst>
              </a:tr>
              <a:tr h="198458">
                <a:tc>
                  <a:txBody>
                    <a:bodyPr/>
                    <a:lstStyle/>
                    <a:p>
                      <a:pPr algn="ct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Individual and Team Work</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148699894"/>
                  </a:ext>
                </a:extLst>
              </a:tr>
              <a:tr h="198458">
                <a:tc>
                  <a:txBody>
                    <a:bodyPr/>
                    <a:lstStyle/>
                    <a:p>
                      <a:pPr algn="ct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Communication</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57226430"/>
                  </a:ext>
                </a:extLst>
              </a:tr>
              <a:tr h="239903">
                <a:tc>
                  <a:txBody>
                    <a:bodyPr/>
                    <a:lstStyle/>
                    <a:p>
                      <a:pPr algn="ct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project Management and Finance</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036297278"/>
                  </a:ext>
                </a:extLst>
              </a:tr>
              <a:tr h="198458">
                <a:tc>
                  <a:txBody>
                    <a:bodyPr/>
                    <a:lstStyle/>
                    <a:p>
                      <a:pPr algn="ct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Life Long Learning</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945704593"/>
                  </a:ext>
                </a:extLst>
              </a:tr>
            </a:tbl>
          </a:graphicData>
        </a:graphic>
      </p:graphicFrame>
      <p:pic>
        <p:nvPicPr>
          <p:cNvPr id="24" name="Picture 73" descr="C:\Users\PavanKumar\Downloads\SET-JU-Logo-for-NBA-and-ISO-Process.png"/>
          <p:cNvPicPr>
            <a:picLocks noChangeAspect="1" noChangeArrowheads="1"/>
          </p:cNvPicPr>
          <p:nvPr/>
        </p:nvPicPr>
        <p:blipFill>
          <a:blip r:embed="rId2"/>
          <a:srcRect/>
          <a:stretch>
            <a:fillRect/>
          </a:stretch>
        </p:blipFill>
        <p:spPr bwMode="auto">
          <a:xfrm>
            <a:off x="6143636" y="214290"/>
            <a:ext cx="3000364" cy="714379"/>
          </a:xfrm>
          <a:prstGeom prst="rect">
            <a:avLst/>
          </a:prstGeom>
          <a:noFill/>
          <a:ln w="9525">
            <a:noFill/>
            <a:miter lim="800000"/>
            <a:headEnd/>
            <a:tailEnd/>
          </a:ln>
        </p:spPr>
      </p:pic>
      <p:graphicFrame>
        <p:nvGraphicFramePr>
          <p:cNvPr id="3" name="Table 2">
            <a:extLst>
              <a:ext uri="{FF2B5EF4-FFF2-40B4-BE49-F238E27FC236}">
                <a16:creationId xmlns:a16="http://schemas.microsoft.com/office/drawing/2014/main" xmlns="" id="{FFD47DC6-7A2A-4842-818E-F3383C4827C7}"/>
              </a:ext>
            </a:extLst>
          </p:cNvPr>
          <p:cNvGraphicFramePr>
            <a:graphicFrameLocks noGrp="1"/>
          </p:cNvGraphicFramePr>
          <p:nvPr>
            <p:extLst>
              <p:ext uri="{D42A27DB-BD31-4B8C-83A1-F6EECF244321}">
                <p14:modId xmlns:p14="http://schemas.microsoft.com/office/powerpoint/2010/main" xmlns="" val="4271746245"/>
              </p:ext>
            </p:extLst>
          </p:nvPr>
        </p:nvGraphicFramePr>
        <p:xfrm>
          <a:off x="457201" y="1196752"/>
          <a:ext cx="8229597" cy="1892808"/>
        </p:xfrm>
        <a:graphic>
          <a:graphicData uri="http://schemas.openxmlformats.org/drawingml/2006/table">
            <a:tbl>
              <a:tblPr bandRow="1">
                <a:tableStyleId>{7DF18680-E054-41AD-8BC1-D1AEF772440D}</a:tableStyleId>
              </a:tblPr>
              <a:tblGrid>
                <a:gridCol w="630765">
                  <a:extLst>
                    <a:ext uri="{9D8B030D-6E8A-4147-A177-3AD203B41FA5}">
                      <a16:colId xmlns:a16="http://schemas.microsoft.com/office/drawing/2014/main" xmlns="" val="1867182831"/>
                    </a:ext>
                  </a:extLst>
                </a:gridCol>
                <a:gridCol w="607709">
                  <a:extLst>
                    <a:ext uri="{9D8B030D-6E8A-4147-A177-3AD203B41FA5}">
                      <a16:colId xmlns:a16="http://schemas.microsoft.com/office/drawing/2014/main" xmlns="" val="4103481811"/>
                    </a:ext>
                  </a:extLst>
                </a:gridCol>
                <a:gridCol w="607709">
                  <a:extLst>
                    <a:ext uri="{9D8B030D-6E8A-4147-A177-3AD203B41FA5}">
                      <a16:colId xmlns:a16="http://schemas.microsoft.com/office/drawing/2014/main" xmlns="" val="2584582019"/>
                    </a:ext>
                  </a:extLst>
                </a:gridCol>
                <a:gridCol w="607709">
                  <a:extLst>
                    <a:ext uri="{9D8B030D-6E8A-4147-A177-3AD203B41FA5}">
                      <a16:colId xmlns:a16="http://schemas.microsoft.com/office/drawing/2014/main" xmlns="" val="3628292829"/>
                    </a:ext>
                  </a:extLst>
                </a:gridCol>
                <a:gridCol w="607709">
                  <a:extLst>
                    <a:ext uri="{9D8B030D-6E8A-4147-A177-3AD203B41FA5}">
                      <a16:colId xmlns:a16="http://schemas.microsoft.com/office/drawing/2014/main" xmlns="" val="181660445"/>
                    </a:ext>
                  </a:extLst>
                </a:gridCol>
                <a:gridCol w="607709">
                  <a:extLst>
                    <a:ext uri="{9D8B030D-6E8A-4147-A177-3AD203B41FA5}">
                      <a16:colId xmlns:a16="http://schemas.microsoft.com/office/drawing/2014/main" xmlns="" val="1987562266"/>
                    </a:ext>
                  </a:extLst>
                </a:gridCol>
                <a:gridCol w="607709">
                  <a:extLst>
                    <a:ext uri="{9D8B030D-6E8A-4147-A177-3AD203B41FA5}">
                      <a16:colId xmlns:a16="http://schemas.microsoft.com/office/drawing/2014/main" xmlns="" val="4259636554"/>
                    </a:ext>
                  </a:extLst>
                </a:gridCol>
                <a:gridCol w="607709">
                  <a:extLst>
                    <a:ext uri="{9D8B030D-6E8A-4147-A177-3AD203B41FA5}">
                      <a16:colId xmlns:a16="http://schemas.microsoft.com/office/drawing/2014/main" xmlns="" val="3334303807"/>
                    </a:ext>
                  </a:extLst>
                </a:gridCol>
                <a:gridCol w="607709">
                  <a:extLst>
                    <a:ext uri="{9D8B030D-6E8A-4147-A177-3AD203B41FA5}">
                      <a16:colId xmlns:a16="http://schemas.microsoft.com/office/drawing/2014/main" xmlns="" val="439347032"/>
                    </a:ext>
                  </a:extLst>
                </a:gridCol>
                <a:gridCol w="607709">
                  <a:extLst>
                    <a:ext uri="{9D8B030D-6E8A-4147-A177-3AD203B41FA5}">
                      <a16:colId xmlns:a16="http://schemas.microsoft.com/office/drawing/2014/main" xmlns="" val="4135041510"/>
                    </a:ext>
                  </a:extLst>
                </a:gridCol>
                <a:gridCol w="709817">
                  <a:extLst>
                    <a:ext uri="{9D8B030D-6E8A-4147-A177-3AD203B41FA5}">
                      <a16:colId xmlns:a16="http://schemas.microsoft.com/office/drawing/2014/main" xmlns="" val="544482476"/>
                    </a:ext>
                  </a:extLst>
                </a:gridCol>
                <a:gridCol w="709817">
                  <a:extLst>
                    <a:ext uri="{9D8B030D-6E8A-4147-A177-3AD203B41FA5}">
                      <a16:colId xmlns:a16="http://schemas.microsoft.com/office/drawing/2014/main" xmlns="" val="1258541564"/>
                    </a:ext>
                  </a:extLst>
                </a:gridCol>
                <a:gridCol w="709817">
                  <a:extLst>
                    <a:ext uri="{9D8B030D-6E8A-4147-A177-3AD203B41FA5}">
                      <a16:colId xmlns:a16="http://schemas.microsoft.com/office/drawing/2014/main" xmlns="" val="2698962362"/>
                    </a:ext>
                  </a:extLst>
                </a:gridCol>
              </a:tblGrid>
              <a:tr h="195940">
                <a:tc>
                  <a:txBody>
                    <a:bodyPr/>
                    <a:lstStyle/>
                    <a:p>
                      <a:pP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 </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nSpc>
                          <a:spcPct val="115000"/>
                        </a:lnSpc>
                        <a:spcAft>
                          <a:spcPts val="1000"/>
                        </a:spcAft>
                      </a:pPr>
                      <a:r>
                        <a:rPr lang="en-US" sz="1800" b="1" dirty="0">
                          <a:solidFill>
                            <a:srgbClr val="002060"/>
                          </a:solidFill>
                          <a:effectLst/>
                          <a:latin typeface="Times New Roman" panose="02020603050405020304" pitchFamily="18" charset="0"/>
                          <a:cs typeface="Times New Roman" panose="02020603050405020304" pitchFamily="18" charset="0"/>
                        </a:rPr>
                        <a:t>PO1</a:t>
                      </a:r>
                      <a:endParaRPr lang="en-IN" sz="18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nSpc>
                          <a:spcPct val="115000"/>
                        </a:lnSpc>
                        <a:spcAft>
                          <a:spcPts val="1000"/>
                        </a:spcAft>
                      </a:pPr>
                      <a:r>
                        <a:rPr lang="en-US" sz="1800" b="1" dirty="0">
                          <a:solidFill>
                            <a:srgbClr val="002060"/>
                          </a:solidFill>
                          <a:effectLst/>
                          <a:latin typeface="Times New Roman" panose="02020603050405020304" pitchFamily="18" charset="0"/>
                          <a:cs typeface="Times New Roman" panose="02020603050405020304" pitchFamily="18" charset="0"/>
                        </a:rPr>
                        <a:t>PO2</a:t>
                      </a:r>
                      <a:endParaRPr lang="en-IN" sz="18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nSpc>
                          <a:spcPct val="115000"/>
                        </a:lnSpc>
                        <a:spcAft>
                          <a:spcPts val="1000"/>
                        </a:spcAft>
                      </a:pPr>
                      <a:r>
                        <a:rPr lang="en-US" sz="1800" b="1" dirty="0">
                          <a:solidFill>
                            <a:srgbClr val="002060"/>
                          </a:solidFill>
                          <a:effectLst/>
                          <a:latin typeface="Times New Roman" panose="02020603050405020304" pitchFamily="18" charset="0"/>
                          <a:cs typeface="Times New Roman" panose="02020603050405020304" pitchFamily="18" charset="0"/>
                        </a:rPr>
                        <a:t>PO3</a:t>
                      </a:r>
                      <a:endParaRPr lang="en-IN" sz="18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nSpc>
                          <a:spcPct val="115000"/>
                        </a:lnSpc>
                        <a:spcAft>
                          <a:spcPts val="1000"/>
                        </a:spcAft>
                      </a:pPr>
                      <a:r>
                        <a:rPr lang="en-US" sz="1800" b="1" dirty="0">
                          <a:solidFill>
                            <a:srgbClr val="002060"/>
                          </a:solidFill>
                          <a:effectLst/>
                          <a:latin typeface="Times New Roman" panose="02020603050405020304" pitchFamily="18" charset="0"/>
                          <a:cs typeface="Times New Roman" panose="02020603050405020304" pitchFamily="18" charset="0"/>
                        </a:rPr>
                        <a:t>PO4</a:t>
                      </a:r>
                      <a:endParaRPr lang="en-IN" sz="18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nSpc>
                          <a:spcPct val="115000"/>
                        </a:lnSpc>
                        <a:spcAft>
                          <a:spcPts val="1000"/>
                        </a:spcAft>
                      </a:pPr>
                      <a:r>
                        <a:rPr lang="en-US" sz="1800" b="1" dirty="0">
                          <a:solidFill>
                            <a:srgbClr val="002060"/>
                          </a:solidFill>
                          <a:effectLst/>
                          <a:latin typeface="Times New Roman" panose="02020603050405020304" pitchFamily="18" charset="0"/>
                          <a:cs typeface="Times New Roman" panose="02020603050405020304" pitchFamily="18" charset="0"/>
                        </a:rPr>
                        <a:t>PO5</a:t>
                      </a:r>
                      <a:endParaRPr lang="en-IN" sz="18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nSpc>
                          <a:spcPct val="115000"/>
                        </a:lnSpc>
                        <a:spcAft>
                          <a:spcPts val="1000"/>
                        </a:spcAft>
                      </a:pPr>
                      <a:r>
                        <a:rPr lang="en-US" sz="1800" b="1" dirty="0">
                          <a:solidFill>
                            <a:srgbClr val="002060"/>
                          </a:solidFill>
                          <a:effectLst/>
                          <a:latin typeface="Times New Roman" panose="02020603050405020304" pitchFamily="18" charset="0"/>
                          <a:cs typeface="Times New Roman" panose="02020603050405020304" pitchFamily="18" charset="0"/>
                        </a:rPr>
                        <a:t>PO6</a:t>
                      </a:r>
                      <a:endParaRPr lang="en-IN" sz="18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nSpc>
                          <a:spcPct val="115000"/>
                        </a:lnSpc>
                        <a:spcAft>
                          <a:spcPts val="1000"/>
                        </a:spcAft>
                      </a:pPr>
                      <a:r>
                        <a:rPr lang="en-US" sz="1800" b="1" dirty="0">
                          <a:solidFill>
                            <a:srgbClr val="002060"/>
                          </a:solidFill>
                          <a:effectLst/>
                          <a:latin typeface="Times New Roman" panose="02020603050405020304" pitchFamily="18" charset="0"/>
                          <a:cs typeface="Times New Roman" panose="02020603050405020304" pitchFamily="18" charset="0"/>
                        </a:rPr>
                        <a:t>PO7</a:t>
                      </a:r>
                      <a:endParaRPr lang="en-IN" sz="18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nSpc>
                          <a:spcPct val="115000"/>
                        </a:lnSpc>
                        <a:spcAft>
                          <a:spcPts val="1000"/>
                        </a:spcAft>
                      </a:pPr>
                      <a:r>
                        <a:rPr lang="en-US" sz="1800" b="1" dirty="0">
                          <a:solidFill>
                            <a:srgbClr val="002060"/>
                          </a:solidFill>
                          <a:effectLst/>
                          <a:latin typeface="Times New Roman" panose="02020603050405020304" pitchFamily="18" charset="0"/>
                          <a:cs typeface="Times New Roman" panose="02020603050405020304" pitchFamily="18" charset="0"/>
                        </a:rPr>
                        <a:t>PO8</a:t>
                      </a:r>
                      <a:endParaRPr lang="en-IN" sz="18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nSpc>
                          <a:spcPct val="115000"/>
                        </a:lnSpc>
                        <a:spcAft>
                          <a:spcPts val="1000"/>
                        </a:spcAft>
                      </a:pPr>
                      <a:r>
                        <a:rPr lang="en-US" sz="1800" b="1" dirty="0">
                          <a:solidFill>
                            <a:srgbClr val="002060"/>
                          </a:solidFill>
                          <a:effectLst/>
                          <a:latin typeface="Times New Roman" panose="02020603050405020304" pitchFamily="18" charset="0"/>
                          <a:cs typeface="Times New Roman" panose="02020603050405020304" pitchFamily="18" charset="0"/>
                        </a:rPr>
                        <a:t>PO9</a:t>
                      </a:r>
                      <a:endParaRPr lang="en-IN" sz="18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nSpc>
                          <a:spcPct val="115000"/>
                        </a:lnSpc>
                        <a:spcAft>
                          <a:spcPts val="1000"/>
                        </a:spcAft>
                      </a:pPr>
                      <a:r>
                        <a:rPr lang="en-US" sz="1800" b="1" dirty="0">
                          <a:solidFill>
                            <a:srgbClr val="002060"/>
                          </a:solidFill>
                          <a:effectLst/>
                          <a:latin typeface="Times New Roman" panose="02020603050405020304" pitchFamily="18" charset="0"/>
                          <a:cs typeface="Times New Roman" panose="02020603050405020304" pitchFamily="18" charset="0"/>
                        </a:rPr>
                        <a:t>PO10</a:t>
                      </a:r>
                      <a:endParaRPr lang="en-IN" sz="18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nSpc>
                          <a:spcPct val="115000"/>
                        </a:lnSpc>
                        <a:spcAft>
                          <a:spcPts val="1000"/>
                        </a:spcAft>
                      </a:pPr>
                      <a:r>
                        <a:rPr lang="en-US" sz="1800" b="1" dirty="0">
                          <a:solidFill>
                            <a:srgbClr val="002060"/>
                          </a:solidFill>
                          <a:effectLst/>
                          <a:latin typeface="Times New Roman" panose="02020603050405020304" pitchFamily="18" charset="0"/>
                          <a:cs typeface="Times New Roman" panose="02020603050405020304" pitchFamily="18" charset="0"/>
                        </a:rPr>
                        <a:t>PO11</a:t>
                      </a:r>
                      <a:endParaRPr lang="en-IN" sz="18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nSpc>
                          <a:spcPct val="115000"/>
                        </a:lnSpc>
                        <a:spcAft>
                          <a:spcPts val="1000"/>
                        </a:spcAft>
                      </a:pPr>
                      <a:r>
                        <a:rPr lang="en-US" sz="1800" b="1" dirty="0">
                          <a:solidFill>
                            <a:srgbClr val="002060"/>
                          </a:solidFill>
                          <a:effectLst/>
                          <a:latin typeface="Times New Roman" panose="02020603050405020304" pitchFamily="18" charset="0"/>
                          <a:cs typeface="Times New Roman" panose="02020603050405020304" pitchFamily="18" charset="0"/>
                        </a:rPr>
                        <a:t>PO12</a:t>
                      </a:r>
                      <a:endParaRPr lang="en-IN" sz="18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extLst>
                  <a:ext uri="{0D108BD9-81ED-4DB2-BD59-A6C34878D82A}">
                    <a16:rowId xmlns:a16="http://schemas.microsoft.com/office/drawing/2014/main" xmlns="" val="2421705345"/>
                  </a:ext>
                </a:extLst>
              </a:tr>
              <a:tr h="195940">
                <a:tc>
                  <a:txBody>
                    <a:bodyPr/>
                    <a:lstStyle/>
                    <a:p>
                      <a:pPr>
                        <a:lnSpc>
                          <a:spcPct val="115000"/>
                        </a:lnSpc>
                        <a:spcAft>
                          <a:spcPts val="1000"/>
                        </a:spcAft>
                      </a:pPr>
                      <a:r>
                        <a:rPr lang="en-US" sz="1800" b="1" dirty="0">
                          <a:solidFill>
                            <a:srgbClr val="002060"/>
                          </a:solidFill>
                          <a:effectLst/>
                          <a:latin typeface="Times New Roman" panose="02020603050405020304" pitchFamily="18" charset="0"/>
                          <a:cs typeface="Times New Roman" panose="02020603050405020304" pitchFamily="18" charset="0"/>
                        </a:rPr>
                        <a:t>CO1</a:t>
                      </a:r>
                      <a:endParaRPr lang="en-IN" sz="18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3</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3</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2</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1</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dirty="0">
                          <a:solidFill>
                            <a:srgbClr val="002060"/>
                          </a:solidFill>
                          <a:effectLst/>
                          <a:latin typeface="Times New Roman" panose="02020603050405020304" pitchFamily="18" charset="0"/>
                          <a:cs typeface="Times New Roman" panose="02020603050405020304" pitchFamily="18" charset="0"/>
                        </a:rPr>
                        <a:t>-</a:t>
                      </a:r>
                      <a:endParaRPr lang="en-IN"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extLst>
                  <a:ext uri="{0D108BD9-81ED-4DB2-BD59-A6C34878D82A}">
                    <a16:rowId xmlns:a16="http://schemas.microsoft.com/office/drawing/2014/main" xmlns="" val="1234983901"/>
                  </a:ext>
                </a:extLst>
              </a:tr>
              <a:tr h="195940">
                <a:tc>
                  <a:txBody>
                    <a:bodyPr/>
                    <a:lstStyle/>
                    <a:p>
                      <a:pPr>
                        <a:lnSpc>
                          <a:spcPct val="115000"/>
                        </a:lnSpc>
                        <a:spcAft>
                          <a:spcPts val="1000"/>
                        </a:spcAft>
                      </a:pPr>
                      <a:r>
                        <a:rPr lang="en-US" sz="1800" b="1" dirty="0">
                          <a:solidFill>
                            <a:srgbClr val="002060"/>
                          </a:solidFill>
                          <a:effectLst/>
                          <a:latin typeface="Times New Roman" panose="02020603050405020304" pitchFamily="18" charset="0"/>
                          <a:cs typeface="Times New Roman" panose="02020603050405020304" pitchFamily="18" charset="0"/>
                        </a:rPr>
                        <a:t>CO2</a:t>
                      </a:r>
                      <a:endParaRPr lang="en-IN" sz="18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dirty="0">
                          <a:solidFill>
                            <a:srgbClr val="002060"/>
                          </a:solidFill>
                          <a:effectLst/>
                          <a:latin typeface="Times New Roman" panose="02020603050405020304" pitchFamily="18" charset="0"/>
                          <a:cs typeface="Times New Roman" panose="02020603050405020304" pitchFamily="18" charset="0"/>
                        </a:rPr>
                        <a:t>3</a:t>
                      </a:r>
                      <a:endParaRPr lang="en-IN"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dirty="0">
                          <a:solidFill>
                            <a:srgbClr val="002060"/>
                          </a:solidFill>
                          <a:effectLst/>
                          <a:latin typeface="Times New Roman" panose="02020603050405020304" pitchFamily="18" charset="0"/>
                          <a:cs typeface="Times New Roman" panose="02020603050405020304" pitchFamily="18" charset="0"/>
                        </a:rPr>
                        <a:t>2</a:t>
                      </a:r>
                      <a:endParaRPr lang="en-IN"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1</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dirty="0">
                          <a:solidFill>
                            <a:srgbClr val="002060"/>
                          </a:solidFill>
                          <a:effectLst/>
                          <a:latin typeface="Times New Roman" panose="02020603050405020304" pitchFamily="18" charset="0"/>
                          <a:cs typeface="Times New Roman" panose="02020603050405020304" pitchFamily="18" charset="0"/>
                        </a:rPr>
                        <a:t>-</a:t>
                      </a:r>
                      <a:endParaRPr lang="en-IN"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extLst>
                  <a:ext uri="{0D108BD9-81ED-4DB2-BD59-A6C34878D82A}">
                    <a16:rowId xmlns:a16="http://schemas.microsoft.com/office/drawing/2014/main" xmlns="" val="2127797217"/>
                  </a:ext>
                </a:extLst>
              </a:tr>
              <a:tr h="195940">
                <a:tc>
                  <a:txBody>
                    <a:bodyPr/>
                    <a:lstStyle/>
                    <a:p>
                      <a:pPr>
                        <a:lnSpc>
                          <a:spcPct val="115000"/>
                        </a:lnSpc>
                        <a:spcAft>
                          <a:spcPts val="1000"/>
                        </a:spcAft>
                      </a:pPr>
                      <a:r>
                        <a:rPr lang="en-US" sz="1800" b="1" dirty="0">
                          <a:solidFill>
                            <a:srgbClr val="002060"/>
                          </a:solidFill>
                          <a:effectLst/>
                          <a:latin typeface="Times New Roman" panose="02020603050405020304" pitchFamily="18" charset="0"/>
                          <a:cs typeface="Times New Roman" panose="02020603050405020304" pitchFamily="18" charset="0"/>
                        </a:rPr>
                        <a:t>CO3</a:t>
                      </a:r>
                      <a:endParaRPr lang="en-IN" sz="18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3</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dirty="0">
                          <a:solidFill>
                            <a:srgbClr val="002060"/>
                          </a:solidFill>
                          <a:effectLst/>
                          <a:latin typeface="Times New Roman" panose="02020603050405020304" pitchFamily="18" charset="0"/>
                          <a:cs typeface="Times New Roman" panose="02020603050405020304" pitchFamily="18" charset="0"/>
                        </a:rPr>
                        <a:t>3</a:t>
                      </a:r>
                      <a:endParaRPr lang="en-IN"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2</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1</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dirty="0">
                          <a:solidFill>
                            <a:srgbClr val="002060"/>
                          </a:solidFill>
                          <a:effectLst/>
                          <a:latin typeface="Times New Roman" panose="02020603050405020304" pitchFamily="18" charset="0"/>
                          <a:cs typeface="Times New Roman" panose="02020603050405020304" pitchFamily="18" charset="0"/>
                        </a:rPr>
                        <a:t>-</a:t>
                      </a:r>
                      <a:endParaRPr lang="en-IN"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extLst>
                  <a:ext uri="{0D108BD9-81ED-4DB2-BD59-A6C34878D82A}">
                    <a16:rowId xmlns:a16="http://schemas.microsoft.com/office/drawing/2014/main" xmlns="" val="2643560021"/>
                  </a:ext>
                </a:extLst>
              </a:tr>
              <a:tr h="195940">
                <a:tc>
                  <a:txBody>
                    <a:bodyPr/>
                    <a:lstStyle/>
                    <a:p>
                      <a:pPr>
                        <a:lnSpc>
                          <a:spcPct val="115000"/>
                        </a:lnSpc>
                        <a:spcAft>
                          <a:spcPts val="1000"/>
                        </a:spcAft>
                      </a:pPr>
                      <a:r>
                        <a:rPr lang="en-US" sz="1800" b="1" dirty="0">
                          <a:solidFill>
                            <a:srgbClr val="002060"/>
                          </a:solidFill>
                          <a:effectLst/>
                          <a:latin typeface="Times New Roman" panose="02020603050405020304" pitchFamily="18" charset="0"/>
                          <a:cs typeface="Times New Roman" panose="02020603050405020304" pitchFamily="18" charset="0"/>
                        </a:rPr>
                        <a:t>CO4</a:t>
                      </a:r>
                      <a:endParaRPr lang="en-IN" sz="18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3</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3</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2</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1</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dirty="0">
                          <a:solidFill>
                            <a:srgbClr val="002060"/>
                          </a:solidFill>
                          <a:effectLst/>
                          <a:latin typeface="Times New Roman" panose="02020603050405020304" pitchFamily="18" charset="0"/>
                          <a:cs typeface="Times New Roman" panose="02020603050405020304" pitchFamily="18" charset="0"/>
                        </a:rPr>
                        <a:t>-</a:t>
                      </a:r>
                      <a:endParaRPr lang="en-IN"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extLst>
                  <a:ext uri="{0D108BD9-81ED-4DB2-BD59-A6C34878D82A}">
                    <a16:rowId xmlns:a16="http://schemas.microsoft.com/office/drawing/2014/main" xmlns="" val="866832504"/>
                  </a:ext>
                </a:extLst>
              </a:tr>
              <a:tr h="195940">
                <a:tc>
                  <a:txBody>
                    <a:bodyPr/>
                    <a:lstStyle/>
                    <a:p>
                      <a:pPr>
                        <a:lnSpc>
                          <a:spcPct val="115000"/>
                        </a:lnSpc>
                        <a:spcAft>
                          <a:spcPts val="1000"/>
                        </a:spcAft>
                      </a:pPr>
                      <a:r>
                        <a:rPr lang="en-US" sz="1800" b="1" dirty="0">
                          <a:solidFill>
                            <a:srgbClr val="002060"/>
                          </a:solidFill>
                          <a:effectLst/>
                          <a:latin typeface="Times New Roman" panose="02020603050405020304" pitchFamily="18" charset="0"/>
                          <a:cs typeface="Times New Roman" panose="02020603050405020304" pitchFamily="18" charset="0"/>
                        </a:rPr>
                        <a:t>CO5</a:t>
                      </a:r>
                      <a:endParaRPr lang="en-IN" sz="18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3</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2</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1</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a:solidFill>
                            <a:srgbClr val="002060"/>
                          </a:solidFill>
                          <a:effectLst/>
                          <a:latin typeface="Times New Roman" panose="02020603050405020304" pitchFamily="18" charset="0"/>
                          <a:cs typeface="Times New Roman" panose="02020603050405020304" pitchFamily="18" charset="0"/>
                        </a:rPr>
                        <a:t>-</a:t>
                      </a:r>
                      <a:endParaRPr lang="en-IN"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tc>
                  <a:txBody>
                    <a:bodyPr/>
                    <a:lstStyle/>
                    <a:p>
                      <a:pPr algn="ctr">
                        <a:lnSpc>
                          <a:spcPct val="115000"/>
                        </a:lnSpc>
                        <a:spcAft>
                          <a:spcPts val="1000"/>
                        </a:spcAft>
                      </a:pPr>
                      <a:r>
                        <a:rPr lang="en-US" sz="1800" dirty="0">
                          <a:solidFill>
                            <a:srgbClr val="002060"/>
                          </a:solidFill>
                          <a:effectLst/>
                          <a:latin typeface="Times New Roman" panose="02020603050405020304" pitchFamily="18" charset="0"/>
                          <a:cs typeface="Times New Roman" panose="02020603050405020304" pitchFamily="18" charset="0"/>
                        </a:rPr>
                        <a:t>-</a:t>
                      </a:r>
                      <a:endParaRPr lang="en-IN"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16" marR="68416" marT="0" marB="0" anchor="ctr"/>
                </a:tc>
                <a:extLst>
                  <a:ext uri="{0D108BD9-81ED-4DB2-BD59-A6C34878D82A}">
                    <a16:rowId xmlns:a16="http://schemas.microsoft.com/office/drawing/2014/main" xmlns="" val="2986471397"/>
                  </a:ext>
                </a:extLst>
              </a:tr>
            </a:tbl>
          </a:graphicData>
        </a:graphic>
      </p:graphicFrame>
      <p:sp>
        <p:nvSpPr>
          <p:cNvPr id="4" name="Rectangle 3">
            <a:extLst>
              <a:ext uri="{FF2B5EF4-FFF2-40B4-BE49-F238E27FC236}">
                <a16:creationId xmlns:a16="http://schemas.microsoft.com/office/drawing/2014/main" xmlns="" id="{6B41691E-5686-4F6C-91F7-B3FEA688C72B}"/>
              </a:ext>
            </a:extLst>
          </p:cNvPr>
          <p:cNvSpPr/>
          <p:nvPr/>
        </p:nvSpPr>
        <p:spPr>
          <a:xfrm>
            <a:off x="539551" y="3356992"/>
            <a:ext cx="4176465" cy="2536400"/>
          </a:xfrm>
          <a:prstGeom prst="rect">
            <a:avLst/>
          </a:prstGeom>
          <a:solidFill>
            <a:schemeClr val="tx2">
              <a:lumMod val="40000"/>
              <a:lumOff val="60000"/>
            </a:schemeClr>
          </a:solidFill>
        </p:spPr>
        <p:txBody>
          <a:bodyPr wrap="square">
            <a:spAutoFit/>
          </a:bodyPr>
          <a:lstStyle/>
          <a:p>
            <a:pPr>
              <a:lnSpc>
                <a:spcPct val="115000"/>
              </a:lnSpc>
              <a:spcAft>
                <a:spcPts val="1000"/>
              </a:spcAft>
            </a:pP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CO1:  </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Determine the power series expansion of the function and evaluate indeterminate forms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CO2:   </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Apply the method of Eigen values and Eigen vectors to solve system of first order differential equations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CO3:  </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Determine  surface area and volumes of revolution by using reduction formulae and tracing of curves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CO4:  </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Analyze the extreme values of the multivariable function and determine potential functions for irrotational force fields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CO5:  </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Apply different methods to solve first and higher order linear ordinary differential equations.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28016084"/>
      </p:ext>
    </p:extLst>
  </p:cSld>
  <p:clrMapOvr>
    <a:masterClrMapping/>
  </p:clrMapOvr>
  <mc:AlternateContent xmlns:mc="http://schemas.openxmlformats.org/markup-compatibility/2006">
    <mc:Choice xmlns:p14="http://schemas.microsoft.com/office/powerpoint/2010/main" xmlns="" Requires="p14">
      <p:transition spd="slow">
        <p14:flythroug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71450"/>
            <a:ext cx="8839200" cy="76200"/>
          </a:xfrm>
          <a:prstGeom prst="rect">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24148" y="569240"/>
            <a:ext cx="4511270" cy="584775"/>
          </a:xfrm>
          <a:prstGeom prst="rect">
            <a:avLst/>
          </a:prstGeom>
          <a:noFill/>
        </p:spPr>
        <p:txBody>
          <a:bodyPr wrap="square" rtlCol="0">
            <a:spAutoFit/>
          </a:bodyPr>
          <a:lstStyle/>
          <a:p>
            <a:pPr algn="ctr"/>
            <a:r>
              <a:rPr lang="en-US" sz="3200" spc="-150" dirty="0">
                <a:solidFill>
                  <a:srgbClr val="1866A4"/>
                </a:solidFill>
                <a:latin typeface="Times New Roman" pitchFamily="18" charset="0"/>
                <a:cs typeface="Times New Roman" pitchFamily="18" charset="0"/>
              </a:rPr>
              <a:t>Target Levels</a:t>
            </a:r>
          </a:p>
        </p:txBody>
      </p:sp>
      <p:cxnSp>
        <p:nvCxnSpPr>
          <p:cNvPr id="30" name="Straight Connector 29"/>
          <p:cNvCxnSpPr/>
          <p:nvPr/>
        </p:nvCxnSpPr>
        <p:spPr>
          <a:xfrm>
            <a:off x="269704" y="6324600"/>
            <a:ext cx="8645696" cy="0"/>
          </a:xfrm>
          <a:prstGeom prst="line">
            <a:avLst/>
          </a:prstGeom>
          <a:ln>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Teardrop 30"/>
          <p:cNvSpPr/>
          <p:nvPr/>
        </p:nvSpPr>
        <p:spPr>
          <a:xfrm rot="18900000">
            <a:off x="175331" y="6546224"/>
            <a:ext cx="107772" cy="107772"/>
          </a:xfrm>
          <a:prstGeom prst="teardrop">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Block Arc 31"/>
          <p:cNvSpPr/>
          <p:nvPr/>
        </p:nvSpPr>
        <p:spPr>
          <a:xfrm rot="10803112">
            <a:off x="150949" y="6523974"/>
            <a:ext cx="154405" cy="154405"/>
          </a:xfrm>
          <a:prstGeom prst="blockArc">
            <a:avLst>
              <a:gd name="adj1" fmla="val 10800000"/>
              <a:gd name="adj2" fmla="val 21495391"/>
              <a:gd name="adj3" fmla="val 522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p:cNvSpPr/>
          <p:nvPr/>
        </p:nvSpPr>
        <p:spPr>
          <a:xfrm>
            <a:off x="714348" y="1214422"/>
            <a:ext cx="7218501" cy="3170099"/>
          </a:xfrm>
          <a:prstGeom prst="rect">
            <a:avLst/>
          </a:prstGeom>
        </p:spPr>
        <p:txBody>
          <a:bodyPr wrap="square">
            <a:spAutoFit/>
          </a:bodyPr>
          <a:lstStyle/>
          <a:p>
            <a:pPr marL="412750" indent="-412750" defTabSz="114300" eaLnBrk="0" hangingPunct="0">
              <a:lnSpc>
                <a:spcPts val="2400"/>
              </a:lnSpc>
              <a:buClr>
                <a:srgbClr val="3366FF"/>
              </a:buClr>
              <a:buSzPct val="90000"/>
            </a:pPr>
            <a:endParaRPr lang="en-US" sz="1600" dirty="0">
              <a:latin typeface="Times New Roman" pitchFamily="18" charset="0"/>
              <a:cs typeface="Times New Roman" pitchFamily="18" charset="0"/>
            </a:endParaRPr>
          </a:p>
          <a:p>
            <a:pPr marL="412750" indent="-412750" defTabSz="114300" eaLnBrk="0" hangingPunct="0">
              <a:lnSpc>
                <a:spcPts val="2400"/>
              </a:lnSpc>
              <a:buClr>
                <a:srgbClr val="3366FF"/>
              </a:buClr>
              <a:buSzPct val="90000"/>
            </a:pPr>
            <a:endParaRPr lang="en-US" sz="1600" dirty="0">
              <a:latin typeface="Times New Roman" pitchFamily="18" charset="0"/>
              <a:cs typeface="Times New Roman" pitchFamily="18" charset="0"/>
            </a:endParaRPr>
          </a:p>
          <a:p>
            <a:pPr marL="412750" indent="-412750" defTabSz="114300" eaLnBrk="0" hangingPunct="0">
              <a:lnSpc>
                <a:spcPts val="2400"/>
              </a:lnSpc>
              <a:buClr>
                <a:srgbClr val="3366FF"/>
              </a:buClr>
              <a:buSzPct val="90000"/>
            </a:pPr>
            <a:endParaRPr lang="en-US" sz="1600" dirty="0">
              <a:latin typeface="Times New Roman" pitchFamily="18" charset="0"/>
              <a:cs typeface="Times New Roman" pitchFamily="18" charset="0"/>
            </a:endParaRPr>
          </a:p>
          <a:p>
            <a:pPr marL="412750" indent="-412750" defTabSz="114300" eaLnBrk="0" hangingPunct="0">
              <a:lnSpc>
                <a:spcPts val="2400"/>
              </a:lnSpc>
              <a:buClr>
                <a:srgbClr val="3366FF"/>
              </a:buClr>
              <a:buSzPct val="90000"/>
            </a:pPr>
            <a:endParaRPr lang="en-US" sz="1600" dirty="0">
              <a:latin typeface="Times New Roman" pitchFamily="18" charset="0"/>
              <a:cs typeface="Times New Roman" pitchFamily="18" charset="0"/>
            </a:endParaRPr>
          </a:p>
          <a:p>
            <a:pPr marL="412750" indent="-412750" defTabSz="114300" eaLnBrk="0" hangingPunct="0">
              <a:lnSpc>
                <a:spcPts val="2400"/>
              </a:lnSpc>
              <a:buClr>
                <a:srgbClr val="3366FF"/>
              </a:buClr>
              <a:buSzPct val="90000"/>
            </a:pPr>
            <a:endParaRPr lang="en-US" sz="1600" dirty="0">
              <a:latin typeface="Times New Roman" pitchFamily="18" charset="0"/>
              <a:cs typeface="Times New Roman" pitchFamily="18" charset="0"/>
            </a:endParaRPr>
          </a:p>
          <a:p>
            <a:pPr marL="412750" indent="-412750" defTabSz="114300" eaLnBrk="0" hangingPunct="0">
              <a:lnSpc>
                <a:spcPts val="2400"/>
              </a:lnSpc>
              <a:buClr>
                <a:srgbClr val="3366FF"/>
              </a:buClr>
              <a:buSzPct val="90000"/>
            </a:pPr>
            <a:endParaRPr lang="en-US" sz="1600" dirty="0">
              <a:latin typeface="Times New Roman" pitchFamily="18" charset="0"/>
              <a:cs typeface="Times New Roman" pitchFamily="18" charset="0"/>
            </a:endParaRPr>
          </a:p>
          <a:p>
            <a:pPr marL="412750" indent="-412750" defTabSz="114300" eaLnBrk="0" hangingPunct="0">
              <a:lnSpc>
                <a:spcPts val="2400"/>
              </a:lnSpc>
              <a:buClr>
                <a:srgbClr val="3366FF"/>
              </a:buClr>
              <a:buSzPct val="90000"/>
            </a:pPr>
            <a:endParaRPr lang="en-US" sz="1600" dirty="0">
              <a:latin typeface="Times New Roman" pitchFamily="18" charset="0"/>
              <a:cs typeface="Times New Roman" pitchFamily="18" charset="0"/>
            </a:endParaRPr>
          </a:p>
          <a:p>
            <a:pPr marL="412750" indent="-412750" defTabSz="114300" eaLnBrk="0" hangingPunct="0">
              <a:lnSpc>
                <a:spcPts val="2400"/>
              </a:lnSpc>
              <a:buClr>
                <a:srgbClr val="3366FF"/>
              </a:buClr>
              <a:buSzPct val="90000"/>
            </a:pPr>
            <a:endParaRPr lang="en-US" sz="1600" dirty="0">
              <a:latin typeface="Times New Roman" pitchFamily="18" charset="0"/>
              <a:cs typeface="Times New Roman" pitchFamily="18" charset="0"/>
            </a:endParaRPr>
          </a:p>
          <a:p>
            <a:pPr marL="412750" indent="-412750" defTabSz="114300" eaLnBrk="0" hangingPunct="0">
              <a:lnSpc>
                <a:spcPts val="2400"/>
              </a:lnSpc>
              <a:buClr>
                <a:srgbClr val="3366FF"/>
              </a:buClr>
              <a:buSzPct val="90000"/>
            </a:pPr>
            <a:endParaRPr lang="en-US" sz="1600" dirty="0">
              <a:latin typeface="Times New Roman" pitchFamily="18" charset="0"/>
              <a:cs typeface="Times New Roman" pitchFamily="18" charset="0"/>
            </a:endParaRPr>
          </a:p>
          <a:p>
            <a:pPr marL="412750" indent="-412750" defTabSz="114300" eaLnBrk="0" hangingPunct="0">
              <a:lnSpc>
                <a:spcPts val="2400"/>
              </a:lnSpc>
              <a:buClr>
                <a:srgbClr val="3366FF"/>
              </a:buClr>
              <a:buSzPct val="90000"/>
            </a:pPr>
            <a:endParaRPr lang="en-US" sz="1600" dirty="0">
              <a:latin typeface="Times New Roman" pitchFamily="18" charset="0"/>
              <a:cs typeface="Times New Roman" pitchFamily="18" charset="0"/>
            </a:endParaRPr>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151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151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151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1521"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1523"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9" name="Slide Number Placeholder 18"/>
          <p:cNvSpPr>
            <a:spLocks noGrp="1"/>
          </p:cNvSpPr>
          <p:nvPr>
            <p:ph type="sldNum" sz="quarter" idx="12"/>
          </p:nvPr>
        </p:nvSpPr>
        <p:spPr/>
        <p:txBody>
          <a:bodyPr/>
          <a:lstStyle/>
          <a:p>
            <a:fld id="{B6F15528-21DE-4FAA-801E-634DDDAF4B2B}" type="slidenum">
              <a:rPr lang="en-US" smtClean="0"/>
              <a:pPr/>
              <a:t>15</a:t>
            </a:fld>
            <a:endParaRPr lang="en-US"/>
          </a:p>
        </p:txBody>
      </p:sp>
      <p:sp>
        <p:nvSpPr>
          <p:cNvPr id="20" name="Footer Placeholder 19"/>
          <p:cNvSpPr>
            <a:spLocks noGrp="1"/>
          </p:cNvSpPr>
          <p:nvPr>
            <p:ph type="ftr" sz="quarter" idx="11"/>
          </p:nvPr>
        </p:nvSpPr>
        <p:spPr/>
        <p:txBody>
          <a:bodyPr/>
          <a:lstStyle/>
          <a:p>
            <a:r>
              <a:rPr lang="en-US" dirty="0"/>
              <a:t>Department of  Mathematics,                    Jain (Deemed-to-be-University)      </a:t>
            </a:r>
          </a:p>
        </p:txBody>
      </p:sp>
      <p:graphicFrame>
        <p:nvGraphicFramePr>
          <p:cNvPr id="24" name="Table 4">
            <a:extLst>
              <a:ext uri="{FF2B5EF4-FFF2-40B4-BE49-F238E27FC236}">
                <a16:creationId xmlns:a16="http://schemas.microsoft.com/office/drawing/2014/main" xmlns="" id="{0C3384FA-7E83-4467-B3C6-B997692206C1}"/>
              </a:ext>
            </a:extLst>
          </p:cNvPr>
          <p:cNvGraphicFramePr>
            <a:graphicFrameLocks/>
          </p:cNvGraphicFramePr>
          <p:nvPr>
            <p:extLst>
              <p:ext uri="{D42A27DB-BD31-4B8C-83A1-F6EECF244321}">
                <p14:modId xmlns:p14="http://schemas.microsoft.com/office/powerpoint/2010/main" xmlns="" val="1998754395"/>
              </p:ext>
            </p:extLst>
          </p:nvPr>
        </p:nvGraphicFramePr>
        <p:xfrm>
          <a:off x="1071538" y="1857365"/>
          <a:ext cx="6881448" cy="3143270"/>
        </p:xfrm>
        <a:graphic>
          <a:graphicData uri="http://schemas.openxmlformats.org/drawingml/2006/table">
            <a:tbl>
              <a:tblPr firstRow="1" bandRow="1">
                <a:tableStyleId>{7DF18680-E054-41AD-8BC1-D1AEF772440D}</a:tableStyleId>
              </a:tblPr>
              <a:tblGrid>
                <a:gridCol w="3440724">
                  <a:extLst>
                    <a:ext uri="{9D8B030D-6E8A-4147-A177-3AD203B41FA5}">
                      <a16:colId xmlns:a16="http://schemas.microsoft.com/office/drawing/2014/main" xmlns="" val="1897731508"/>
                    </a:ext>
                  </a:extLst>
                </a:gridCol>
                <a:gridCol w="3440724">
                  <a:extLst>
                    <a:ext uri="{9D8B030D-6E8A-4147-A177-3AD203B41FA5}">
                      <a16:colId xmlns:a16="http://schemas.microsoft.com/office/drawing/2014/main" xmlns="" val="2448944214"/>
                    </a:ext>
                  </a:extLst>
                </a:gridCol>
              </a:tblGrid>
              <a:tr h="1418018">
                <a:tc gridSpan="2">
                  <a:txBody>
                    <a:bodyPr/>
                    <a:lstStyle/>
                    <a:p>
                      <a:pPr algn="ctr"/>
                      <a:r>
                        <a:rPr lang="en-US" dirty="0"/>
                        <a:t>Target set for the session 2020-2021 ODD Semester</a:t>
                      </a:r>
                    </a:p>
                    <a:p>
                      <a:pPr algn="ctr"/>
                      <a:r>
                        <a:rPr lang="en-US" dirty="0"/>
                        <a:t> (Current Academic Year)</a:t>
                      </a:r>
                    </a:p>
                    <a:p>
                      <a:pPr algn="ctr"/>
                      <a:endParaRPr lang="en-IN" b="1" dirty="0">
                        <a:solidFill>
                          <a:srgbClr val="002060"/>
                        </a:solidFill>
                      </a:endParaRPr>
                    </a:p>
                  </a:txBody>
                  <a:tcPr/>
                </a:tc>
                <a:tc hMerge="1">
                  <a:txBody>
                    <a:bodyPr/>
                    <a:lstStyle/>
                    <a:p>
                      <a:endParaRPr lang="en-IN" dirty="0"/>
                    </a:p>
                  </a:txBody>
                  <a:tcPr/>
                </a:tc>
                <a:extLst>
                  <a:ext uri="{0D108BD9-81ED-4DB2-BD59-A6C34878D82A}">
                    <a16:rowId xmlns:a16="http://schemas.microsoft.com/office/drawing/2014/main" xmlns="" val="1066127616"/>
                  </a:ext>
                </a:extLst>
              </a:tr>
              <a:tr h="575084">
                <a:tc>
                  <a:txBody>
                    <a:bodyPr/>
                    <a:lstStyle/>
                    <a:p>
                      <a:pPr algn="ctr"/>
                      <a:r>
                        <a:rPr lang="en-US" dirty="0"/>
                        <a:t>70% of students scoring &gt;=60%</a:t>
                      </a:r>
                      <a:endParaRPr lang="en-IN" dirty="0">
                        <a:solidFill>
                          <a:srgbClr val="002060"/>
                        </a:solidFill>
                      </a:endParaRPr>
                    </a:p>
                  </a:txBody>
                  <a:tcPr/>
                </a:tc>
                <a:tc>
                  <a:txBody>
                    <a:bodyPr/>
                    <a:lstStyle/>
                    <a:p>
                      <a:pPr algn="ctr"/>
                      <a:r>
                        <a:rPr lang="en-US" dirty="0"/>
                        <a:t>3</a:t>
                      </a:r>
                      <a:endParaRPr lang="en-IN" dirty="0">
                        <a:solidFill>
                          <a:srgbClr val="002060"/>
                        </a:solidFill>
                      </a:endParaRPr>
                    </a:p>
                  </a:txBody>
                  <a:tcPr/>
                </a:tc>
                <a:extLst>
                  <a:ext uri="{0D108BD9-81ED-4DB2-BD59-A6C34878D82A}">
                    <a16:rowId xmlns:a16="http://schemas.microsoft.com/office/drawing/2014/main" xmlns="" val="1293655248"/>
                  </a:ext>
                </a:extLst>
              </a:tr>
              <a:tr h="5750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60% of students scoring &gt;=60%</a:t>
                      </a:r>
                      <a:endParaRPr lang="en-IN" dirty="0">
                        <a:solidFill>
                          <a:srgbClr val="002060"/>
                        </a:solidFill>
                      </a:endParaRPr>
                    </a:p>
                  </a:txBody>
                  <a:tcPr/>
                </a:tc>
                <a:tc>
                  <a:txBody>
                    <a:bodyPr/>
                    <a:lstStyle/>
                    <a:p>
                      <a:pPr algn="ctr"/>
                      <a:r>
                        <a:rPr lang="en-US" dirty="0"/>
                        <a:t>2</a:t>
                      </a:r>
                      <a:endParaRPr lang="en-IN" dirty="0">
                        <a:solidFill>
                          <a:srgbClr val="002060"/>
                        </a:solidFill>
                      </a:endParaRPr>
                    </a:p>
                  </a:txBody>
                  <a:tcPr/>
                </a:tc>
                <a:extLst>
                  <a:ext uri="{0D108BD9-81ED-4DB2-BD59-A6C34878D82A}">
                    <a16:rowId xmlns:a16="http://schemas.microsoft.com/office/drawing/2014/main" xmlns="" val="2406918195"/>
                  </a:ext>
                </a:extLst>
              </a:tr>
              <a:tr h="5750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50% of students scoring &gt;=60%</a:t>
                      </a:r>
                      <a:endParaRPr lang="en-IN" dirty="0">
                        <a:solidFill>
                          <a:srgbClr val="002060"/>
                        </a:solidFill>
                      </a:endParaRPr>
                    </a:p>
                  </a:txBody>
                  <a:tcPr/>
                </a:tc>
                <a:tc>
                  <a:txBody>
                    <a:bodyPr/>
                    <a:lstStyle/>
                    <a:p>
                      <a:pPr algn="ctr"/>
                      <a:r>
                        <a:rPr lang="en-US" dirty="0"/>
                        <a:t>1</a:t>
                      </a:r>
                      <a:endParaRPr lang="en-IN" dirty="0">
                        <a:solidFill>
                          <a:srgbClr val="002060"/>
                        </a:solidFill>
                      </a:endParaRPr>
                    </a:p>
                  </a:txBody>
                  <a:tcPr/>
                </a:tc>
                <a:extLst>
                  <a:ext uri="{0D108BD9-81ED-4DB2-BD59-A6C34878D82A}">
                    <a16:rowId xmlns:a16="http://schemas.microsoft.com/office/drawing/2014/main" xmlns="" val="1986125521"/>
                  </a:ext>
                </a:extLst>
              </a:tr>
            </a:tbl>
          </a:graphicData>
        </a:graphic>
      </p:graphicFrame>
      <p:pic>
        <p:nvPicPr>
          <p:cNvPr id="25" name="Picture 73" descr="C:\Users\PavanKumar\Downloads\SET-JU-Logo-for-NBA-and-ISO-Process.png"/>
          <p:cNvPicPr>
            <a:picLocks noChangeAspect="1" noChangeArrowheads="1"/>
          </p:cNvPicPr>
          <p:nvPr/>
        </p:nvPicPr>
        <p:blipFill>
          <a:blip r:embed="rId2"/>
          <a:srcRect/>
          <a:stretch>
            <a:fillRect/>
          </a:stretch>
        </p:blipFill>
        <p:spPr bwMode="auto">
          <a:xfrm>
            <a:off x="6143636" y="214290"/>
            <a:ext cx="3000364" cy="714379"/>
          </a:xfrm>
          <a:prstGeom prst="rect">
            <a:avLst/>
          </a:prstGeom>
          <a:noFill/>
          <a:ln w="9525">
            <a:noFill/>
            <a:miter lim="800000"/>
            <a:headEnd/>
            <a:tailEnd/>
          </a:ln>
        </p:spPr>
      </p:pic>
    </p:spTree>
    <p:extLst>
      <p:ext uri="{BB962C8B-B14F-4D97-AF65-F5344CB8AC3E}">
        <p14:creationId xmlns:p14="http://schemas.microsoft.com/office/powerpoint/2010/main" xmlns="" val="3843722996"/>
      </p:ext>
    </p:extLst>
  </p:cSld>
  <p:clrMapOvr>
    <a:masterClrMapping/>
  </p:clrMapOvr>
  <mc:AlternateContent xmlns:mc="http://schemas.openxmlformats.org/markup-compatibility/2006">
    <mc:Choice xmlns:p14="http://schemas.microsoft.com/office/powerpoint/2010/main" xmlns="" Requires="p14">
      <p:transition spd="slow">
        <p14:flythroug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71450"/>
            <a:ext cx="8839200" cy="76200"/>
          </a:xfrm>
          <a:prstGeom prst="rect">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24148" y="285728"/>
            <a:ext cx="4511270" cy="584775"/>
          </a:xfrm>
          <a:prstGeom prst="rect">
            <a:avLst/>
          </a:prstGeom>
          <a:noFill/>
        </p:spPr>
        <p:txBody>
          <a:bodyPr wrap="square" rtlCol="0">
            <a:spAutoFit/>
          </a:bodyPr>
          <a:lstStyle/>
          <a:p>
            <a:pPr algn="ctr"/>
            <a:r>
              <a:rPr lang="en-US" sz="3200" spc="-150" dirty="0">
                <a:solidFill>
                  <a:srgbClr val="1866A4"/>
                </a:solidFill>
                <a:latin typeface="Times New Roman" pitchFamily="18" charset="0"/>
                <a:cs typeface="Times New Roman" pitchFamily="18" charset="0"/>
              </a:rPr>
              <a:t>Assessment Process</a:t>
            </a:r>
          </a:p>
        </p:txBody>
      </p:sp>
      <p:cxnSp>
        <p:nvCxnSpPr>
          <p:cNvPr id="30" name="Straight Connector 29"/>
          <p:cNvCxnSpPr/>
          <p:nvPr/>
        </p:nvCxnSpPr>
        <p:spPr>
          <a:xfrm>
            <a:off x="269704" y="6324600"/>
            <a:ext cx="8645696" cy="0"/>
          </a:xfrm>
          <a:prstGeom prst="line">
            <a:avLst/>
          </a:prstGeom>
          <a:ln>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Teardrop 30"/>
          <p:cNvSpPr/>
          <p:nvPr/>
        </p:nvSpPr>
        <p:spPr>
          <a:xfrm rot="18900000">
            <a:off x="175331" y="6546224"/>
            <a:ext cx="107772" cy="107772"/>
          </a:xfrm>
          <a:prstGeom prst="teardrop">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Block Arc 31"/>
          <p:cNvSpPr/>
          <p:nvPr/>
        </p:nvSpPr>
        <p:spPr>
          <a:xfrm rot="10803112">
            <a:off x="150949" y="6523974"/>
            <a:ext cx="154405" cy="154405"/>
          </a:xfrm>
          <a:prstGeom prst="blockArc">
            <a:avLst>
              <a:gd name="adj1" fmla="val 10800000"/>
              <a:gd name="adj2" fmla="val 21495391"/>
              <a:gd name="adj3" fmla="val 522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p:cNvSpPr/>
          <p:nvPr/>
        </p:nvSpPr>
        <p:spPr>
          <a:xfrm>
            <a:off x="714348" y="857232"/>
            <a:ext cx="8429652" cy="2554545"/>
          </a:xfrm>
          <a:prstGeom prst="rect">
            <a:avLst/>
          </a:prstGeom>
        </p:spPr>
        <p:txBody>
          <a:bodyPr wrap="square">
            <a:spAutoFit/>
          </a:bodyPr>
          <a:lstStyle/>
          <a:p>
            <a:pPr marL="412750" indent="-412750" defTabSz="114300" eaLnBrk="0" hangingPunct="0">
              <a:lnSpc>
                <a:spcPts val="2400"/>
              </a:lnSpc>
              <a:buClr>
                <a:srgbClr val="3366FF"/>
              </a:buClr>
              <a:buSzPct val="90000"/>
            </a:pPr>
            <a:endParaRPr lang="en-US" sz="1600" dirty="0">
              <a:latin typeface="Times New Roman" pitchFamily="18" charset="0"/>
              <a:cs typeface="Times New Roman" pitchFamily="18" charset="0"/>
            </a:endParaRPr>
          </a:p>
          <a:p>
            <a:r>
              <a:rPr lang="en-US" sz="2000" dirty="0">
                <a:solidFill>
                  <a:srgbClr val="002060"/>
                </a:solidFill>
                <a:latin typeface="Times New Roman" pitchFamily="18" charset="0"/>
                <a:cs typeface="Times New Roman" pitchFamily="18" charset="0"/>
              </a:rPr>
              <a:t>Three Internal Assessments will be conducted which includes 5 marks of MCQ</a:t>
            </a:r>
          </a:p>
          <a:p>
            <a:endParaRPr lang="en-US" sz="2000" dirty="0">
              <a:solidFill>
                <a:srgbClr val="002060"/>
              </a:solidFill>
              <a:latin typeface="Times New Roman" pitchFamily="18" charset="0"/>
              <a:cs typeface="Times New Roman" pitchFamily="18" charset="0"/>
            </a:endParaRPr>
          </a:p>
          <a:p>
            <a:r>
              <a:rPr lang="en-US" sz="2000" dirty="0">
                <a:solidFill>
                  <a:srgbClr val="002060"/>
                </a:solidFill>
                <a:latin typeface="Times New Roman" pitchFamily="18" charset="0"/>
                <a:cs typeface="Times New Roman" pitchFamily="18" charset="0"/>
              </a:rPr>
              <a:t>The average of best two is taken and will be scaled to 30 marks</a:t>
            </a:r>
          </a:p>
          <a:p>
            <a:r>
              <a:rPr lang="en-US" sz="2000" dirty="0">
                <a:solidFill>
                  <a:srgbClr val="002060"/>
                </a:solidFill>
                <a:latin typeface="Times New Roman" pitchFamily="18" charset="0"/>
                <a:cs typeface="Times New Roman" pitchFamily="18" charset="0"/>
              </a:rPr>
              <a:t>Semester end examination is conducted for 70 marks.</a:t>
            </a:r>
          </a:p>
          <a:p>
            <a:endParaRPr lang="en-US" sz="2000" dirty="0">
              <a:solidFill>
                <a:srgbClr val="002060"/>
              </a:solidFill>
              <a:latin typeface="Times New Roman" pitchFamily="18" charset="0"/>
              <a:cs typeface="Times New Roman" pitchFamily="18" charset="0"/>
            </a:endParaRPr>
          </a:p>
          <a:p>
            <a:r>
              <a:rPr lang="en-US" sz="2000" dirty="0">
                <a:solidFill>
                  <a:srgbClr val="002060"/>
                </a:solidFill>
                <a:latin typeface="Times New Roman" pitchFamily="18" charset="0"/>
                <a:cs typeface="Times New Roman" pitchFamily="18" charset="0"/>
              </a:rPr>
              <a:t>To pass in the course as per the regulations of University, students shall secure a minimum of 40 marks (IA and SEE together) provided SEE marks&gt;=28</a:t>
            </a:r>
          </a:p>
        </p:txBody>
      </p:sp>
      <p:grpSp>
        <p:nvGrpSpPr>
          <p:cNvPr id="3" name="Group 34"/>
          <p:cNvGrpSpPr/>
          <p:nvPr/>
        </p:nvGrpSpPr>
        <p:grpSpPr>
          <a:xfrm>
            <a:off x="428596" y="1357298"/>
            <a:ext cx="156895" cy="156895"/>
            <a:chOff x="642007" y="1816212"/>
            <a:chExt cx="237205" cy="237205"/>
          </a:xfrm>
        </p:grpSpPr>
        <p:sp>
          <p:nvSpPr>
            <p:cNvPr id="44" name="Teardrop 43"/>
            <p:cNvSpPr/>
            <p:nvPr/>
          </p:nvSpPr>
          <p:spPr>
            <a:xfrm rot="18900000">
              <a:off x="642007" y="1816212"/>
              <a:ext cx="237205" cy="237205"/>
            </a:xfrm>
            <a:prstGeom prst="teardrop">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0779" y="1833254"/>
              <a:ext cx="139660" cy="139660"/>
            </a:xfrm>
            <a:prstGeom prst="rect">
              <a:avLst/>
            </a:prstGeom>
          </p:spPr>
        </p:pic>
      </p:grpSp>
      <p:grpSp>
        <p:nvGrpSpPr>
          <p:cNvPr id="4" name="Group 34"/>
          <p:cNvGrpSpPr/>
          <p:nvPr/>
        </p:nvGrpSpPr>
        <p:grpSpPr>
          <a:xfrm>
            <a:off x="428596" y="2000240"/>
            <a:ext cx="156895" cy="156895"/>
            <a:chOff x="642007" y="1816212"/>
            <a:chExt cx="237205" cy="237205"/>
          </a:xfrm>
        </p:grpSpPr>
        <p:sp>
          <p:nvSpPr>
            <p:cNvPr id="40" name="Teardrop 39"/>
            <p:cNvSpPr/>
            <p:nvPr/>
          </p:nvSpPr>
          <p:spPr>
            <a:xfrm rot="18900000">
              <a:off x="642007" y="1816212"/>
              <a:ext cx="237205" cy="237205"/>
            </a:xfrm>
            <a:prstGeom prst="teardrop">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0779" y="1833254"/>
              <a:ext cx="139660" cy="139660"/>
            </a:xfrm>
            <a:prstGeom prst="rect">
              <a:avLst/>
            </a:prstGeom>
          </p:spPr>
        </p:pic>
      </p:gr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151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151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151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1521"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1523"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33" name="Group 34"/>
          <p:cNvGrpSpPr/>
          <p:nvPr/>
        </p:nvGrpSpPr>
        <p:grpSpPr>
          <a:xfrm>
            <a:off x="428596" y="2857496"/>
            <a:ext cx="156895" cy="156895"/>
            <a:chOff x="642007" y="1816212"/>
            <a:chExt cx="237205" cy="237205"/>
          </a:xfrm>
        </p:grpSpPr>
        <p:sp>
          <p:nvSpPr>
            <p:cNvPr id="34" name="Teardrop 33"/>
            <p:cNvSpPr/>
            <p:nvPr/>
          </p:nvSpPr>
          <p:spPr>
            <a:xfrm rot="18900000">
              <a:off x="642007" y="1816212"/>
              <a:ext cx="237205" cy="237205"/>
            </a:xfrm>
            <a:prstGeom prst="teardrop">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0779" y="1833254"/>
              <a:ext cx="139660" cy="139660"/>
            </a:xfrm>
            <a:prstGeom prst="rect">
              <a:avLst/>
            </a:prstGeom>
          </p:spPr>
        </p:pic>
      </p:grpSp>
      <p:sp>
        <p:nvSpPr>
          <p:cNvPr id="42" name="Slide Number Placeholder 41"/>
          <p:cNvSpPr>
            <a:spLocks noGrp="1"/>
          </p:cNvSpPr>
          <p:nvPr>
            <p:ph type="sldNum" sz="quarter" idx="12"/>
          </p:nvPr>
        </p:nvSpPr>
        <p:spPr/>
        <p:txBody>
          <a:bodyPr/>
          <a:lstStyle/>
          <a:p>
            <a:fld id="{B6F15528-21DE-4FAA-801E-634DDDAF4B2B}" type="slidenum">
              <a:rPr lang="en-US" smtClean="0"/>
              <a:pPr/>
              <a:t>16</a:t>
            </a:fld>
            <a:endParaRPr lang="en-US"/>
          </a:p>
        </p:txBody>
      </p:sp>
      <p:sp>
        <p:nvSpPr>
          <p:cNvPr id="43" name="Footer Placeholder 42"/>
          <p:cNvSpPr>
            <a:spLocks noGrp="1"/>
          </p:cNvSpPr>
          <p:nvPr>
            <p:ph type="ftr" sz="quarter" idx="11"/>
          </p:nvPr>
        </p:nvSpPr>
        <p:spPr/>
        <p:txBody>
          <a:bodyPr/>
          <a:lstStyle/>
          <a:p>
            <a:r>
              <a:rPr lang="en-US" dirty="0"/>
              <a:t>Department of  Mathematics,                   Jain (Deemed-to-be-University)      </a:t>
            </a:r>
          </a:p>
        </p:txBody>
      </p:sp>
      <p:pic>
        <p:nvPicPr>
          <p:cNvPr id="46" name="Picture 73" descr="C:\Users\PavanKumar\Downloads\SET-JU-Logo-for-NBA-and-ISO-Process.png"/>
          <p:cNvPicPr>
            <a:picLocks noChangeAspect="1" noChangeArrowheads="1"/>
          </p:cNvPicPr>
          <p:nvPr/>
        </p:nvPicPr>
        <p:blipFill>
          <a:blip r:embed="rId3"/>
          <a:srcRect/>
          <a:stretch>
            <a:fillRect/>
          </a:stretch>
        </p:blipFill>
        <p:spPr bwMode="auto">
          <a:xfrm>
            <a:off x="6143636" y="214290"/>
            <a:ext cx="3000364" cy="714379"/>
          </a:xfrm>
          <a:prstGeom prst="rect">
            <a:avLst/>
          </a:prstGeom>
          <a:noFill/>
          <a:ln w="9525">
            <a:noFill/>
            <a:miter lim="800000"/>
            <a:headEnd/>
            <a:tailEnd/>
          </a:ln>
        </p:spPr>
      </p:pic>
      <p:pic>
        <p:nvPicPr>
          <p:cNvPr id="47" name="Picture 1"/>
          <p:cNvPicPr>
            <a:picLocks noChangeAspect="1" noChangeArrowheads="1"/>
          </p:cNvPicPr>
          <p:nvPr/>
        </p:nvPicPr>
        <p:blipFill>
          <a:blip r:embed="rId4">
            <a:duotone>
              <a:prstClr val="black"/>
              <a:schemeClr val="bg1">
                <a:tint val="45000"/>
                <a:satMod val="400000"/>
              </a:schemeClr>
            </a:duotone>
            <a:extLst>
              <a:ext uri="{28A0092B-C50C-407E-A947-70E740481C1C}">
                <a14:useLocalDpi xmlns:a14="http://schemas.microsoft.com/office/drawing/2010/main" xmlns="" val="0"/>
              </a:ext>
            </a:extLst>
          </a:blip>
          <a:srcRect/>
          <a:stretch>
            <a:fillRect/>
          </a:stretch>
        </p:blipFill>
        <p:spPr bwMode="auto">
          <a:xfrm>
            <a:off x="1500166" y="3500438"/>
            <a:ext cx="5840962" cy="2620944"/>
          </a:xfrm>
          <a:prstGeom prst="rect">
            <a:avLst/>
          </a:prstGeom>
          <a:solidFill>
            <a:schemeClr val="tx2">
              <a:lumMod val="40000"/>
              <a:lumOff val="6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241693079"/>
      </p:ext>
    </p:extLst>
  </p:cSld>
  <p:clrMapOvr>
    <a:masterClrMapping/>
  </p:clrMapOvr>
  <mc:AlternateContent xmlns:mc="http://schemas.openxmlformats.org/markup-compatibility/2006">
    <mc:Choice xmlns:p14="http://schemas.microsoft.com/office/powerpoint/2010/main" xmlns="" Requires="p14">
      <p:transition spd="slow">
        <p14:flythroug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71450"/>
            <a:ext cx="8839200" cy="76200"/>
          </a:xfrm>
          <a:prstGeom prst="rect">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571604" y="272457"/>
            <a:ext cx="5072098" cy="584775"/>
          </a:xfrm>
          <a:prstGeom prst="rect">
            <a:avLst/>
          </a:prstGeom>
          <a:noFill/>
        </p:spPr>
        <p:txBody>
          <a:bodyPr wrap="square" rtlCol="0">
            <a:spAutoFit/>
          </a:bodyPr>
          <a:lstStyle/>
          <a:p>
            <a:pPr algn="ctr"/>
            <a:r>
              <a:rPr lang="en-US" sz="3200" spc="-150" dirty="0">
                <a:solidFill>
                  <a:srgbClr val="1866A4"/>
                </a:solidFill>
                <a:latin typeface="Times New Roman" pitchFamily="18" charset="0"/>
                <a:cs typeface="Times New Roman" pitchFamily="18" charset="0"/>
              </a:rPr>
              <a:t>Applications of  Calculus</a:t>
            </a:r>
          </a:p>
        </p:txBody>
      </p:sp>
      <p:cxnSp>
        <p:nvCxnSpPr>
          <p:cNvPr id="30" name="Straight Connector 29"/>
          <p:cNvCxnSpPr/>
          <p:nvPr/>
        </p:nvCxnSpPr>
        <p:spPr>
          <a:xfrm>
            <a:off x="269704" y="6324600"/>
            <a:ext cx="8645696" cy="0"/>
          </a:xfrm>
          <a:prstGeom prst="line">
            <a:avLst/>
          </a:prstGeom>
          <a:ln>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Teardrop 30"/>
          <p:cNvSpPr/>
          <p:nvPr/>
        </p:nvSpPr>
        <p:spPr>
          <a:xfrm rot="18900000">
            <a:off x="175331" y="6546224"/>
            <a:ext cx="107772" cy="107772"/>
          </a:xfrm>
          <a:prstGeom prst="teardrop">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Block Arc 31"/>
          <p:cNvSpPr/>
          <p:nvPr/>
        </p:nvSpPr>
        <p:spPr>
          <a:xfrm rot="10803112">
            <a:off x="150949" y="6523974"/>
            <a:ext cx="154405" cy="154405"/>
          </a:xfrm>
          <a:prstGeom prst="blockArc">
            <a:avLst>
              <a:gd name="adj1" fmla="val 10800000"/>
              <a:gd name="adj2" fmla="val 21495391"/>
              <a:gd name="adj3" fmla="val 522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p:cNvSpPr/>
          <p:nvPr/>
        </p:nvSpPr>
        <p:spPr>
          <a:xfrm>
            <a:off x="714348" y="984785"/>
            <a:ext cx="8201052" cy="5324535"/>
          </a:xfrm>
          <a:prstGeom prst="rect">
            <a:avLst/>
          </a:prstGeom>
        </p:spPr>
        <p:txBody>
          <a:bodyPr wrap="square">
            <a:spAutoFit/>
          </a:bodyPr>
          <a:lstStyle/>
          <a:p>
            <a:pPr marL="412750" indent="-412750" defTabSz="114300" eaLnBrk="0" hangingPunct="0">
              <a:lnSpc>
                <a:spcPts val="2400"/>
              </a:lnSpc>
              <a:buClr>
                <a:srgbClr val="3366FF"/>
              </a:buClr>
              <a:buSzPct val="90000"/>
            </a:pPr>
            <a:endParaRPr lang="en-US" sz="16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Calculus is used to improve the architecture not only of buildings but also of important infrastructures such as bridges.</a:t>
            </a:r>
          </a:p>
          <a:p>
            <a:endParaRPr lang="en-US" sz="2000" dirty="0">
              <a:solidFill>
                <a:srgbClr val="002060"/>
              </a:solidFill>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In Electrical Engineering, Calculus (Integration) is used to determine the exact length of power cable needed to connect two substations, which are miles away from each other.</a:t>
            </a:r>
          </a:p>
          <a:p>
            <a:endParaRPr lang="en-US" sz="2000" dirty="0"/>
          </a:p>
          <a:p>
            <a:pPr algn="just"/>
            <a:r>
              <a:rPr lang="en-US" sz="2000" dirty="0">
                <a:latin typeface="Times New Roman" pitchFamily="18" charset="0"/>
                <a:cs typeface="Times New Roman" pitchFamily="18" charset="0"/>
              </a:rPr>
              <a:t>Credit card companies use calculus to set the minimum payments due on credit card statements at the exact time the statement is processed by considering multiple variables such as changing interest rates and a fluctuating available balance.</a:t>
            </a:r>
          </a:p>
          <a:p>
            <a:endParaRPr lang="en-US" sz="2000" dirty="0">
              <a:solidFill>
                <a:srgbClr val="002060"/>
              </a:solidFill>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A graphics artist uses calculus to determine how different three-dimensional models will behave when subjected to rapidly changing conditions. It can create a realistic environment for movies or video games.</a:t>
            </a:r>
          </a:p>
          <a:p>
            <a:endParaRPr lang="en-US" sz="2000" dirty="0">
              <a:solidFill>
                <a:srgbClr val="002060"/>
              </a:solidFill>
              <a:latin typeface="Times New Roman" pitchFamily="18" charset="0"/>
              <a:cs typeface="Times New Roman" pitchFamily="18" charset="0"/>
            </a:endParaRPr>
          </a:p>
        </p:txBody>
      </p:sp>
      <p:grpSp>
        <p:nvGrpSpPr>
          <p:cNvPr id="3" name="Group 34"/>
          <p:cNvGrpSpPr/>
          <p:nvPr/>
        </p:nvGrpSpPr>
        <p:grpSpPr>
          <a:xfrm>
            <a:off x="428596" y="1471905"/>
            <a:ext cx="156895" cy="156895"/>
            <a:chOff x="642007" y="1816212"/>
            <a:chExt cx="237205" cy="237205"/>
          </a:xfrm>
        </p:grpSpPr>
        <p:sp>
          <p:nvSpPr>
            <p:cNvPr id="44" name="Teardrop 43"/>
            <p:cNvSpPr/>
            <p:nvPr/>
          </p:nvSpPr>
          <p:spPr>
            <a:xfrm rot="18900000">
              <a:off x="642007" y="1816212"/>
              <a:ext cx="237205" cy="237205"/>
            </a:xfrm>
            <a:prstGeom prst="teardrop">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0779" y="1833254"/>
              <a:ext cx="139660" cy="139660"/>
            </a:xfrm>
            <a:prstGeom prst="rect">
              <a:avLst/>
            </a:prstGeom>
          </p:spPr>
        </p:pic>
      </p:grpSp>
      <p:grpSp>
        <p:nvGrpSpPr>
          <p:cNvPr id="4" name="Group 34"/>
          <p:cNvGrpSpPr/>
          <p:nvPr/>
        </p:nvGrpSpPr>
        <p:grpSpPr>
          <a:xfrm>
            <a:off x="428596" y="2336001"/>
            <a:ext cx="156895" cy="156895"/>
            <a:chOff x="642007" y="1816212"/>
            <a:chExt cx="237205" cy="237205"/>
          </a:xfrm>
        </p:grpSpPr>
        <p:sp>
          <p:nvSpPr>
            <p:cNvPr id="40" name="Teardrop 39"/>
            <p:cNvSpPr/>
            <p:nvPr/>
          </p:nvSpPr>
          <p:spPr>
            <a:xfrm rot="18900000">
              <a:off x="642007" y="1816212"/>
              <a:ext cx="237205" cy="237205"/>
            </a:xfrm>
            <a:prstGeom prst="teardrop">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0779" y="1833254"/>
              <a:ext cx="139660" cy="139660"/>
            </a:xfrm>
            <a:prstGeom prst="rect">
              <a:avLst/>
            </a:prstGeom>
          </p:spPr>
        </p:pic>
      </p:gr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151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151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151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1521"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1523"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6" name="Group 34"/>
          <p:cNvGrpSpPr/>
          <p:nvPr/>
        </p:nvGrpSpPr>
        <p:grpSpPr>
          <a:xfrm>
            <a:off x="428596" y="3560137"/>
            <a:ext cx="156895" cy="156895"/>
            <a:chOff x="642007" y="1816212"/>
            <a:chExt cx="237205" cy="237205"/>
          </a:xfrm>
        </p:grpSpPr>
        <p:sp>
          <p:nvSpPr>
            <p:cNvPr id="34" name="Teardrop 33"/>
            <p:cNvSpPr/>
            <p:nvPr/>
          </p:nvSpPr>
          <p:spPr>
            <a:xfrm rot="18900000">
              <a:off x="642007" y="1816212"/>
              <a:ext cx="237205" cy="237205"/>
            </a:xfrm>
            <a:prstGeom prst="teardrop">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0779" y="1833254"/>
              <a:ext cx="139660" cy="139660"/>
            </a:xfrm>
            <a:prstGeom prst="rect">
              <a:avLst/>
            </a:prstGeom>
          </p:spPr>
        </p:pic>
      </p:grpSp>
      <p:sp>
        <p:nvSpPr>
          <p:cNvPr id="42" name="Slide Number Placeholder 41"/>
          <p:cNvSpPr>
            <a:spLocks noGrp="1"/>
          </p:cNvSpPr>
          <p:nvPr>
            <p:ph type="sldNum" sz="quarter" idx="12"/>
          </p:nvPr>
        </p:nvSpPr>
        <p:spPr/>
        <p:txBody>
          <a:bodyPr/>
          <a:lstStyle/>
          <a:p>
            <a:fld id="{B6F15528-21DE-4FAA-801E-634DDDAF4B2B}" type="slidenum">
              <a:rPr lang="en-US" smtClean="0"/>
              <a:pPr/>
              <a:t>17</a:t>
            </a:fld>
            <a:endParaRPr lang="en-US"/>
          </a:p>
        </p:txBody>
      </p:sp>
      <p:sp>
        <p:nvSpPr>
          <p:cNvPr id="43" name="Footer Placeholder 42"/>
          <p:cNvSpPr>
            <a:spLocks noGrp="1"/>
          </p:cNvSpPr>
          <p:nvPr>
            <p:ph type="ftr" sz="quarter" idx="11"/>
          </p:nvPr>
        </p:nvSpPr>
        <p:spPr/>
        <p:txBody>
          <a:bodyPr/>
          <a:lstStyle/>
          <a:p>
            <a:r>
              <a:rPr lang="en-US" dirty="0"/>
              <a:t>Department of  Mathematics,                   Jain (Deemed-to-be-University)      </a:t>
            </a:r>
          </a:p>
        </p:txBody>
      </p:sp>
      <p:pic>
        <p:nvPicPr>
          <p:cNvPr id="46" name="Picture 73" descr="C:\Users\PavanKumar\Downloads\SET-JU-Logo-for-NBA-and-ISO-Process.png"/>
          <p:cNvPicPr>
            <a:picLocks noChangeAspect="1" noChangeArrowheads="1"/>
          </p:cNvPicPr>
          <p:nvPr/>
        </p:nvPicPr>
        <p:blipFill>
          <a:blip r:embed="rId3"/>
          <a:srcRect/>
          <a:stretch>
            <a:fillRect/>
          </a:stretch>
        </p:blipFill>
        <p:spPr bwMode="auto">
          <a:xfrm>
            <a:off x="6143636" y="214290"/>
            <a:ext cx="3000364" cy="714379"/>
          </a:xfrm>
          <a:prstGeom prst="rect">
            <a:avLst/>
          </a:prstGeom>
          <a:noFill/>
          <a:ln w="9525">
            <a:noFill/>
            <a:miter lim="800000"/>
            <a:headEnd/>
            <a:tailEnd/>
          </a:ln>
        </p:spPr>
      </p:pic>
      <p:grpSp>
        <p:nvGrpSpPr>
          <p:cNvPr id="28" name="Group 34"/>
          <p:cNvGrpSpPr/>
          <p:nvPr/>
        </p:nvGrpSpPr>
        <p:grpSpPr>
          <a:xfrm>
            <a:off x="428596" y="5072305"/>
            <a:ext cx="156895" cy="156895"/>
            <a:chOff x="642007" y="1816212"/>
            <a:chExt cx="237205" cy="237205"/>
          </a:xfrm>
        </p:grpSpPr>
        <p:sp>
          <p:nvSpPr>
            <p:cNvPr id="29" name="Teardrop 28"/>
            <p:cNvSpPr/>
            <p:nvPr/>
          </p:nvSpPr>
          <p:spPr>
            <a:xfrm rot="18900000">
              <a:off x="642007" y="1816212"/>
              <a:ext cx="237205" cy="237205"/>
            </a:xfrm>
            <a:prstGeom prst="teardrop">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0779" y="1833254"/>
              <a:ext cx="139660" cy="139660"/>
            </a:xfrm>
            <a:prstGeom prst="rect">
              <a:avLst/>
            </a:prstGeom>
          </p:spPr>
        </p:pic>
      </p:grpSp>
    </p:spTree>
    <p:extLst>
      <p:ext uri="{BB962C8B-B14F-4D97-AF65-F5344CB8AC3E}">
        <p14:creationId xmlns:p14="http://schemas.microsoft.com/office/powerpoint/2010/main" xmlns="" val="3327714894"/>
      </p:ext>
    </p:extLst>
  </p:cSld>
  <p:clrMapOvr>
    <a:masterClrMapping/>
  </p:clrMapOvr>
  <mc:AlternateContent xmlns:mc="http://schemas.openxmlformats.org/markup-compatibility/2006">
    <mc:Choice xmlns:p14="http://schemas.microsoft.com/office/powerpoint/2010/main" xmlns="" Requires="p14">
      <p:transition spd="slow">
        <p14:flythrough/>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ardrop 27"/>
          <p:cNvSpPr/>
          <p:nvPr/>
        </p:nvSpPr>
        <p:spPr>
          <a:xfrm rot="18900000">
            <a:off x="6443681" y="2463444"/>
            <a:ext cx="1434225" cy="1434225"/>
          </a:xfrm>
          <a:prstGeom prst="teardrop">
            <a:avLst/>
          </a:prstGeom>
          <a:solidFill>
            <a:schemeClr val="bg1">
              <a:lumMod val="9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ardrop 28"/>
          <p:cNvSpPr/>
          <p:nvPr/>
        </p:nvSpPr>
        <p:spPr>
          <a:xfrm rot="18900000">
            <a:off x="5329653" y="2363567"/>
            <a:ext cx="1633981" cy="1633981"/>
          </a:xfrm>
          <a:prstGeom prst="teardrop">
            <a:avLst/>
          </a:prstGeom>
          <a:solidFill>
            <a:schemeClr val="bg1">
              <a:lumMod val="9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ardrop 29"/>
          <p:cNvSpPr/>
          <p:nvPr/>
        </p:nvSpPr>
        <p:spPr>
          <a:xfrm rot="18900000">
            <a:off x="1112573" y="2386042"/>
            <a:ext cx="1434225" cy="1434225"/>
          </a:xfrm>
          <a:prstGeom prst="teardrop">
            <a:avLst/>
          </a:prstGeom>
          <a:solidFill>
            <a:schemeClr val="bg1">
              <a:lumMod val="9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ardrop 30"/>
          <p:cNvSpPr/>
          <p:nvPr/>
        </p:nvSpPr>
        <p:spPr>
          <a:xfrm rot="18900000">
            <a:off x="2086399" y="2302185"/>
            <a:ext cx="1633981" cy="1633981"/>
          </a:xfrm>
          <a:prstGeom prst="teardrop">
            <a:avLst/>
          </a:prstGeom>
          <a:solidFill>
            <a:schemeClr val="bg1">
              <a:lumMod val="9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ardrop 43"/>
          <p:cNvSpPr/>
          <p:nvPr/>
        </p:nvSpPr>
        <p:spPr>
          <a:xfrm rot="18900000">
            <a:off x="3182703" y="2016004"/>
            <a:ext cx="2857924" cy="2857924"/>
          </a:xfrm>
          <a:prstGeom prst="teardrop">
            <a:avLst/>
          </a:prstGeom>
          <a:pattFill prst="pct20">
            <a:fgClr>
              <a:srgbClr val="3694E2"/>
            </a:fgClr>
            <a:bgClr>
              <a:srgbClr val="1866A4"/>
            </a:bgClr>
          </a:patt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677844" y="4880696"/>
            <a:ext cx="3987336" cy="553998"/>
          </a:xfrm>
          <a:prstGeom prst="rect">
            <a:avLst/>
          </a:prstGeom>
          <a:noFill/>
        </p:spPr>
        <p:txBody>
          <a:bodyPr wrap="square" rtlCol="0">
            <a:spAutoFit/>
          </a:bodyPr>
          <a:lstStyle/>
          <a:p>
            <a:pPr algn="ctr"/>
            <a:r>
              <a:rPr lang="en-US" sz="3000" spc="-150" noProof="1">
                <a:solidFill>
                  <a:schemeClr val="accent1">
                    <a:lumMod val="75000"/>
                  </a:schemeClr>
                </a:solidFill>
                <a:latin typeface="Times New Roman" pitchFamily="18" charset="0"/>
                <a:cs typeface="Times New Roman" pitchFamily="18" charset="0"/>
              </a:rPr>
              <a:t>Dr Kokila Ramesh</a:t>
            </a:r>
          </a:p>
        </p:txBody>
      </p:sp>
      <p:sp>
        <p:nvSpPr>
          <p:cNvPr id="47" name="TextBox 46"/>
          <p:cNvSpPr txBox="1"/>
          <p:nvPr/>
        </p:nvSpPr>
        <p:spPr>
          <a:xfrm>
            <a:off x="3735365" y="3204296"/>
            <a:ext cx="1752600" cy="913007"/>
          </a:xfrm>
          <a:prstGeom prst="rect">
            <a:avLst/>
          </a:prstGeom>
          <a:noFill/>
        </p:spPr>
        <p:txBody>
          <a:bodyPr wrap="square" rtlCol="0">
            <a:spAutoFit/>
          </a:bodyPr>
          <a:lstStyle/>
          <a:p>
            <a:pPr algn="ctr">
              <a:lnSpc>
                <a:spcPts val="3000"/>
              </a:lnSpc>
            </a:pPr>
            <a:r>
              <a:rPr lang="en-US" sz="4000" b="1" dirty="0">
                <a:solidFill>
                  <a:schemeClr val="bg1"/>
                </a:solidFill>
                <a:latin typeface="+mj-lt"/>
              </a:rPr>
              <a:t>Thank you!</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18</a:t>
            </a:fld>
            <a:endParaRPr lang="en-US"/>
          </a:p>
        </p:txBody>
      </p:sp>
      <p:sp>
        <p:nvSpPr>
          <p:cNvPr id="11" name="Footer Placeholder 10"/>
          <p:cNvSpPr>
            <a:spLocks noGrp="1"/>
          </p:cNvSpPr>
          <p:nvPr>
            <p:ph type="ftr" sz="quarter" idx="11"/>
          </p:nvPr>
        </p:nvSpPr>
        <p:spPr/>
        <p:txBody>
          <a:bodyPr/>
          <a:lstStyle/>
          <a:p>
            <a:r>
              <a:rPr lang="en-US"/>
              <a:t>Dept of  Mathematics, Jain (Deemed-to-be-University)      </a:t>
            </a:r>
          </a:p>
        </p:txBody>
      </p:sp>
    </p:spTree>
    <p:extLst>
      <p:ext uri="{BB962C8B-B14F-4D97-AF65-F5344CB8AC3E}">
        <p14:creationId xmlns:p14="http://schemas.microsoft.com/office/powerpoint/2010/main" xmlns="" val="1601247487"/>
      </p:ext>
    </p:extLst>
  </p:cSld>
  <p:clrMapOvr>
    <a:masterClrMapping/>
  </p:clrMapOvr>
  <mc:AlternateContent xmlns:mc="http://schemas.openxmlformats.org/markup-compatibility/2006">
    <mc:Choice xmlns:p14="http://schemas.microsoft.com/office/powerpoint/2010/main" xmlns="" Requires="p14">
      <p:transition spd="slow">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71450"/>
            <a:ext cx="8839200" cy="76200"/>
          </a:xfrm>
          <a:prstGeom prst="rect">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214546" y="1058275"/>
            <a:ext cx="5391124" cy="584775"/>
          </a:xfrm>
          <a:prstGeom prst="rect">
            <a:avLst/>
          </a:prstGeom>
          <a:noFill/>
        </p:spPr>
        <p:txBody>
          <a:bodyPr wrap="square" rtlCol="0">
            <a:spAutoFit/>
          </a:bodyPr>
          <a:lstStyle/>
          <a:p>
            <a:pPr algn="ctr"/>
            <a:r>
              <a:rPr lang="en-US" sz="3200" spc="-150" dirty="0">
                <a:solidFill>
                  <a:srgbClr val="1866A4"/>
                </a:solidFill>
                <a:latin typeface="Times New Roman" pitchFamily="18" charset="0"/>
                <a:cs typeface="Times New Roman" pitchFamily="18" charset="0"/>
              </a:rPr>
              <a:t>Contents</a:t>
            </a:r>
          </a:p>
        </p:txBody>
      </p:sp>
      <p:cxnSp>
        <p:nvCxnSpPr>
          <p:cNvPr id="30" name="Straight Connector 29"/>
          <p:cNvCxnSpPr/>
          <p:nvPr/>
        </p:nvCxnSpPr>
        <p:spPr>
          <a:xfrm>
            <a:off x="269704" y="6324600"/>
            <a:ext cx="8645696" cy="0"/>
          </a:xfrm>
          <a:prstGeom prst="line">
            <a:avLst/>
          </a:prstGeom>
          <a:ln>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Teardrop 30"/>
          <p:cNvSpPr/>
          <p:nvPr/>
        </p:nvSpPr>
        <p:spPr>
          <a:xfrm rot="18900000">
            <a:off x="175331" y="6546224"/>
            <a:ext cx="107772" cy="107772"/>
          </a:xfrm>
          <a:prstGeom prst="teardrop">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Block Arc 31"/>
          <p:cNvSpPr/>
          <p:nvPr/>
        </p:nvSpPr>
        <p:spPr>
          <a:xfrm rot="10803112">
            <a:off x="150949" y="6523974"/>
            <a:ext cx="154405" cy="154405"/>
          </a:xfrm>
          <a:prstGeom prst="blockArc">
            <a:avLst>
              <a:gd name="adj1" fmla="val 10800000"/>
              <a:gd name="adj2" fmla="val 21495391"/>
              <a:gd name="adj3" fmla="val 522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p:cNvSpPr/>
          <p:nvPr/>
        </p:nvSpPr>
        <p:spPr>
          <a:xfrm>
            <a:off x="500034" y="1357298"/>
            <a:ext cx="6643734" cy="5604611"/>
          </a:xfrm>
          <a:prstGeom prst="rect">
            <a:avLst/>
          </a:prstGeom>
        </p:spPr>
        <p:txBody>
          <a:bodyPr wrap="square">
            <a:spAutoFit/>
          </a:bodyPr>
          <a:lstStyle/>
          <a:p>
            <a:pPr>
              <a:spcAft>
                <a:spcPts val="300"/>
              </a:spcAft>
            </a:pPr>
            <a:endParaRPr lang="en-US" sz="1300" dirty="0">
              <a:latin typeface="Arial" pitchFamily="34" charset="0"/>
              <a:ea typeface="ＭＳ Ｐゴシック" pitchFamily="34" charset="-128"/>
              <a:cs typeface="Arial" pitchFamily="34" charset="0"/>
            </a:endParaRPr>
          </a:p>
          <a:p>
            <a:pPr>
              <a:spcAft>
                <a:spcPts val="300"/>
              </a:spcAft>
            </a:pPr>
            <a:endParaRPr lang="en-US" sz="1300" dirty="0">
              <a:latin typeface="Arial" pitchFamily="34" charset="0"/>
              <a:ea typeface="ＭＳ Ｐゴシック" pitchFamily="34" charset="-128"/>
              <a:cs typeface="Arial" pitchFamily="34" charset="0"/>
            </a:endParaRPr>
          </a:p>
          <a:p>
            <a:pPr>
              <a:spcAft>
                <a:spcPts val="300"/>
              </a:spcAft>
            </a:pPr>
            <a:r>
              <a:rPr lang="en-US" sz="1600" dirty="0">
                <a:latin typeface="Times New Roman" pitchFamily="18" charset="0"/>
                <a:ea typeface="ＭＳ Ｐゴシック" pitchFamily="34" charset="-128"/>
                <a:cs typeface="Times New Roman" pitchFamily="18" charset="0"/>
              </a:rPr>
              <a:t>Syllabus</a:t>
            </a:r>
          </a:p>
          <a:p>
            <a:pPr>
              <a:spcAft>
                <a:spcPts val="300"/>
              </a:spcAft>
            </a:pPr>
            <a:endParaRPr lang="en-US" sz="1600" dirty="0">
              <a:latin typeface="Times New Roman" pitchFamily="18" charset="0"/>
              <a:ea typeface="ＭＳ Ｐゴシック" pitchFamily="34" charset="-128"/>
              <a:cs typeface="Times New Roman" pitchFamily="18" charset="0"/>
            </a:endParaRPr>
          </a:p>
          <a:p>
            <a:pPr>
              <a:spcAft>
                <a:spcPts val="300"/>
              </a:spcAft>
            </a:pPr>
            <a:r>
              <a:rPr lang="en-US" sz="1600" dirty="0">
                <a:latin typeface="Times New Roman" pitchFamily="18" charset="0"/>
                <a:ea typeface="ＭＳ Ｐゴシック" pitchFamily="34" charset="-128"/>
                <a:cs typeface="Times New Roman" pitchFamily="18" charset="0"/>
              </a:rPr>
              <a:t>Learning Objectives</a:t>
            </a:r>
          </a:p>
          <a:p>
            <a:pPr>
              <a:spcAft>
                <a:spcPts val="300"/>
              </a:spcAft>
            </a:pPr>
            <a:endParaRPr lang="en-US" sz="1600" dirty="0">
              <a:latin typeface="Times New Roman" pitchFamily="18" charset="0"/>
              <a:ea typeface="ＭＳ Ｐゴシック" pitchFamily="34" charset="-128"/>
              <a:cs typeface="Times New Roman" pitchFamily="18" charset="0"/>
            </a:endParaRPr>
          </a:p>
          <a:p>
            <a:pPr>
              <a:spcAft>
                <a:spcPts val="300"/>
              </a:spcAft>
            </a:pPr>
            <a:r>
              <a:rPr lang="en-US" sz="1600" dirty="0">
                <a:latin typeface="Times New Roman" pitchFamily="18" charset="0"/>
                <a:ea typeface="ＭＳ Ｐゴシック" pitchFamily="34" charset="-128"/>
                <a:cs typeface="Times New Roman" pitchFamily="18" charset="0"/>
              </a:rPr>
              <a:t>Course Outcomes (CO)</a:t>
            </a:r>
          </a:p>
          <a:p>
            <a:pPr>
              <a:spcAft>
                <a:spcPts val="300"/>
              </a:spcAft>
            </a:pPr>
            <a:endParaRPr lang="en-US" sz="1600" dirty="0">
              <a:latin typeface="Times New Roman" pitchFamily="18" charset="0"/>
              <a:ea typeface="ＭＳ Ｐゴシック" pitchFamily="34" charset="-128"/>
              <a:cs typeface="Times New Roman" pitchFamily="18" charset="0"/>
            </a:endParaRPr>
          </a:p>
          <a:p>
            <a:pPr>
              <a:spcAft>
                <a:spcPts val="300"/>
              </a:spcAft>
            </a:pPr>
            <a:r>
              <a:rPr lang="en-US" sz="1600" dirty="0">
                <a:latin typeface="Times New Roman" pitchFamily="18" charset="0"/>
                <a:ea typeface="ＭＳ Ｐゴシック" pitchFamily="34" charset="-128"/>
                <a:cs typeface="Times New Roman" pitchFamily="18" charset="0"/>
              </a:rPr>
              <a:t>Program Outcomes (PO)</a:t>
            </a:r>
          </a:p>
          <a:p>
            <a:pPr>
              <a:spcAft>
                <a:spcPts val="300"/>
              </a:spcAft>
            </a:pPr>
            <a:endParaRPr lang="en-US" sz="1600" dirty="0">
              <a:latin typeface="Times New Roman" pitchFamily="18" charset="0"/>
              <a:ea typeface="ＭＳ Ｐゴシック" pitchFamily="34" charset="-128"/>
              <a:cs typeface="Times New Roman" pitchFamily="18" charset="0"/>
            </a:endParaRPr>
          </a:p>
          <a:p>
            <a:pPr>
              <a:spcAft>
                <a:spcPts val="300"/>
              </a:spcAft>
            </a:pPr>
            <a:r>
              <a:rPr lang="en-US" sz="1600" dirty="0">
                <a:latin typeface="Times New Roman" pitchFamily="18" charset="0"/>
                <a:ea typeface="ＭＳ Ｐゴシック" pitchFamily="34" charset="-128"/>
                <a:cs typeface="Times New Roman" pitchFamily="18" charset="0"/>
              </a:rPr>
              <a:t>CO-PO Mapping</a:t>
            </a:r>
          </a:p>
          <a:p>
            <a:pPr>
              <a:spcAft>
                <a:spcPts val="300"/>
              </a:spcAft>
            </a:pPr>
            <a:endParaRPr lang="en-US" sz="1600" dirty="0">
              <a:latin typeface="Times New Roman" pitchFamily="18" charset="0"/>
              <a:ea typeface="ＭＳ Ｐゴシック" pitchFamily="34" charset="-128"/>
              <a:cs typeface="Times New Roman" pitchFamily="18" charset="0"/>
            </a:endParaRPr>
          </a:p>
          <a:p>
            <a:pPr>
              <a:spcAft>
                <a:spcPts val="300"/>
              </a:spcAft>
            </a:pPr>
            <a:r>
              <a:rPr lang="en-US" sz="1600" dirty="0">
                <a:latin typeface="Times New Roman" pitchFamily="18" charset="0"/>
                <a:ea typeface="ＭＳ Ｐゴシック" pitchFamily="34" charset="-128"/>
                <a:cs typeface="Times New Roman" pitchFamily="18" charset="0"/>
              </a:rPr>
              <a:t>Targets</a:t>
            </a:r>
          </a:p>
          <a:p>
            <a:pPr>
              <a:spcAft>
                <a:spcPts val="300"/>
              </a:spcAft>
            </a:pPr>
            <a:endParaRPr lang="en-US" sz="1600" dirty="0">
              <a:latin typeface="Times New Roman" pitchFamily="18" charset="0"/>
              <a:ea typeface="ＭＳ Ｐゴシック" pitchFamily="34" charset="-128"/>
              <a:cs typeface="Times New Roman" pitchFamily="18" charset="0"/>
            </a:endParaRPr>
          </a:p>
          <a:p>
            <a:pPr>
              <a:spcAft>
                <a:spcPts val="300"/>
              </a:spcAft>
            </a:pPr>
            <a:r>
              <a:rPr lang="en-US" sz="1600" dirty="0">
                <a:latin typeface="Times New Roman" pitchFamily="18" charset="0"/>
                <a:ea typeface="ＭＳ Ｐゴシック" pitchFamily="34" charset="-128"/>
                <a:cs typeface="Times New Roman" pitchFamily="18" charset="0"/>
              </a:rPr>
              <a:t>Assessment Process</a:t>
            </a:r>
          </a:p>
          <a:p>
            <a:pPr>
              <a:spcAft>
                <a:spcPts val="300"/>
              </a:spcAft>
            </a:pPr>
            <a:endParaRPr lang="en-US" sz="1300" dirty="0">
              <a:latin typeface="Times New Roman" pitchFamily="18" charset="0"/>
              <a:ea typeface="ＭＳ Ｐゴシック" pitchFamily="34" charset="-128"/>
              <a:cs typeface="Times New Roman" pitchFamily="18" charset="0"/>
            </a:endParaRPr>
          </a:p>
          <a:p>
            <a:pPr>
              <a:spcAft>
                <a:spcPts val="300"/>
              </a:spcAft>
            </a:pPr>
            <a:r>
              <a:rPr lang="en-US" sz="1300" dirty="0">
                <a:latin typeface="Times New Roman" pitchFamily="18" charset="0"/>
                <a:ea typeface="ＭＳ Ｐゴシック" pitchFamily="34" charset="-128"/>
                <a:cs typeface="Times New Roman" pitchFamily="18" charset="0"/>
              </a:rPr>
              <a:t> </a:t>
            </a:r>
          </a:p>
          <a:p>
            <a:pPr>
              <a:lnSpc>
                <a:spcPct val="130000"/>
              </a:lnSpc>
              <a:spcAft>
                <a:spcPts val="300"/>
              </a:spcAft>
            </a:pPr>
            <a:endParaRPr lang="en-US" sz="1300" dirty="0">
              <a:latin typeface="Arial" pitchFamily="34" charset="0"/>
              <a:ea typeface="ＭＳ Ｐゴシック" pitchFamily="34" charset="-128"/>
              <a:cs typeface="Arial" pitchFamily="34" charset="0"/>
            </a:endParaRPr>
          </a:p>
          <a:p>
            <a:pPr>
              <a:lnSpc>
                <a:spcPct val="130000"/>
              </a:lnSpc>
              <a:spcAft>
                <a:spcPts val="300"/>
              </a:spcAft>
            </a:pPr>
            <a:endParaRPr lang="en-US" sz="1300" dirty="0">
              <a:latin typeface="Arial" pitchFamily="34" charset="0"/>
              <a:ea typeface="ＭＳ Ｐゴシック" pitchFamily="34" charset="-128"/>
              <a:cs typeface="Arial" pitchFamily="34" charset="0"/>
            </a:endParaRPr>
          </a:p>
          <a:p>
            <a:pPr>
              <a:lnSpc>
                <a:spcPct val="130000"/>
              </a:lnSpc>
              <a:spcAft>
                <a:spcPts val="300"/>
              </a:spcAft>
            </a:pPr>
            <a:endParaRPr lang="en-US" sz="1300" dirty="0">
              <a:solidFill>
                <a:schemeClr val="accent1">
                  <a:lumMod val="50000"/>
                </a:schemeClr>
              </a:solidFill>
              <a:latin typeface="Arial" panose="020B0604020202020204" pitchFamily="34" charset="0"/>
              <a:cs typeface="Arial" panose="020B0604020202020204" pitchFamily="34" charset="0"/>
            </a:endParaRPr>
          </a:p>
        </p:txBody>
      </p:sp>
      <p:grpSp>
        <p:nvGrpSpPr>
          <p:cNvPr id="3" name="Group 34"/>
          <p:cNvGrpSpPr/>
          <p:nvPr/>
        </p:nvGrpSpPr>
        <p:grpSpPr>
          <a:xfrm>
            <a:off x="214282" y="1914783"/>
            <a:ext cx="156895" cy="156895"/>
            <a:chOff x="642007" y="1816212"/>
            <a:chExt cx="237205" cy="237205"/>
          </a:xfrm>
        </p:grpSpPr>
        <p:sp>
          <p:nvSpPr>
            <p:cNvPr id="80" name="Teardrop 79"/>
            <p:cNvSpPr/>
            <p:nvPr/>
          </p:nvSpPr>
          <p:spPr>
            <a:xfrm rot="18900000">
              <a:off x="642007" y="1816212"/>
              <a:ext cx="237205" cy="237205"/>
            </a:xfrm>
            <a:prstGeom prst="teardrop">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0779" y="1833254"/>
              <a:ext cx="139660" cy="139660"/>
            </a:xfrm>
            <a:prstGeom prst="rect">
              <a:avLst/>
            </a:prstGeom>
          </p:spPr>
        </p:pic>
      </p:grpSp>
      <p:grpSp>
        <p:nvGrpSpPr>
          <p:cNvPr id="34" name="Group 34"/>
          <p:cNvGrpSpPr/>
          <p:nvPr/>
        </p:nvGrpSpPr>
        <p:grpSpPr>
          <a:xfrm>
            <a:off x="214282" y="2500306"/>
            <a:ext cx="156895" cy="156895"/>
            <a:chOff x="642007" y="1816212"/>
            <a:chExt cx="237205" cy="237205"/>
          </a:xfrm>
        </p:grpSpPr>
        <p:sp>
          <p:nvSpPr>
            <p:cNvPr id="35" name="Teardrop 34"/>
            <p:cNvSpPr/>
            <p:nvPr/>
          </p:nvSpPr>
          <p:spPr>
            <a:xfrm rot="18900000">
              <a:off x="642007" y="1816212"/>
              <a:ext cx="237205" cy="237205"/>
            </a:xfrm>
            <a:prstGeom prst="teardrop">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0779" y="1833254"/>
              <a:ext cx="139660" cy="139660"/>
            </a:xfrm>
            <a:prstGeom prst="rect">
              <a:avLst/>
            </a:prstGeom>
          </p:spPr>
        </p:pic>
      </p:grpSp>
      <p:grpSp>
        <p:nvGrpSpPr>
          <p:cNvPr id="21" name="Group 34"/>
          <p:cNvGrpSpPr/>
          <p:nvPr/>
        </p:nvGrpSpPr>
        <p:grpSpPr>
          <a:xfrm>
            <a:off x="214282" y="3057791"/>
            <a:ext cx="156895" cy="156895"/>
            <a:chOff x="642007" y="1816212"/>
            <a:chExt cx="237205" cy="237205"/>
          </a:xfrm>
        </p:grpSpPr>
        <p:sp>
          <p:nvSpPr>
            <p:cNvPr id="22" name="Teardrop 21"/>
            <p:cNvSpPr/>
            <p:nvPr/>
          </p:nvSpPr>
          <p:spPr>
            <a:xfrm rot="18900000">
              <a:off x="642007" y="1816212"/>
              <a:ext cx="237205" cy="237205"/>
            </a:xfrm>
            <a:prstGeom prst="teardrop">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0779" y="1833254"/>
              <a:ext cx="139660" cy="139660"/>
            </a:xfrm>
            <a:prstGeom prst="rect">
              <a:avLst/>
            </a:prstGeom>
          </p:spPr>
        </p:pic>
      </p:grpSp>
      <p:grpSp>
        <p:nvGrpSpPr>
          <p:cNvPr id="24" name="Group 34"/>
          <p:cNvGrpSpPr/>
          <p:nvPr/>
        </p:nvGrpSpPr>
        <p:grpSpPr>
          <a:xfrm>
            <a:off x="214282" y="3629295"/>
            <a:ext cx="156895" cy="156895"/>
            <a:chOff x="642007" y="1816212"/>
            <a:chExt cx="237205" cy="237205"/>
          </a:xfrm>
        </p:grpSpPr>
        <p:sp>
          <p:nvSpPr>
            <p:cNvPr id="25" name="Teardrop 24"/>
            <p:cNvSpPr/>
            <p:nvPr/>
          </p:nvSpPr>
          <p:spPr>
            <a:xfrm rot="18900000">
              <a:off x="642007" y="1816212"/>
              <a:ext cx="237205" cy="237205"/>
            </a:xfrm>
            <a:prstGeom prst="teardrop">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0779" y="1833254"/>
              <a:ext cx="139660" cy="139660"/>
            </a:xfrm>
            <a:prstGeom prst="rect">
              <a:avLst/>
            </a:prstGeom>
          </p:spPr>
        </p:pic>
      </p:grpSp>
      <p:grpSp>
        <p:nvGrpSpPr>
          <p:cNvPr id="37" name="Group 34"/>
          <p:cNvGrpSpPr/>
          <p:nvPr/>
        </p:nvGrpSpPr>
        <p:grpSpPr>
          <a:xfrm>
            <a:off x="214282" y="4772303"/>
            <a:ext cx="156895" cy="156895"/>
            <a:chOff x="642007" y="1816212"/>
            <a:chExt cx="237205" cy="237205"/>
          </a:xfrm>
        </p:grpSpPr>
        <p:sp>
          <p:nvSpPr>
            <p:cNvPr id="38" name="Teardrop 37"/>
            <p:cNvSpPr/>
            <p:nvPr/>
          </p:nvSpPr>
          <p:spPr>
            <a:xfrm rot="18900000">
              <a:off x="642007" y="1816212"/>
              <a:ext cx="237205" cy="237205"/>
            </a:xfrm>
            <a:prstGeom prst="teardrop">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0779" y="1833254"/>
              <a:ext cx="139660" cy="139660"/>
            </a:xfrm>
            <a:prstGeom prst="rect">
              <a:avLst/>
            </a:prstGeom>
          </p:spPr>
        </p:pic>
      </p:grpSp>
      <p:grpSp>
        <p:nvGrpSpPr>
          <p:cNvPr id="40" name="Group 34"/>
          <p:cNvGrpSpPr/>
          <p:nvPr/>
        </p:nvGrpSpPr>
        <p:grpSpPr>
          <a:xfrm>
            <a:off x="214282" y="4214818"/>
            <a:ext cx="156895" cy="156895"/>
            <a:chOff x="642007" y="1816212"/>
            <a:chExt cx="237205" cy="237205"/>
          </a:xfrm>
        </p:grpSpPr>
        <p:sp>
          <p:nvSpPr>
            <p:cNvPr id="41" name="Teardrop 40"/>
            <p:cNvSpPr/>
            <p:nvPr/>
          </p:nvSpPr>
          <p:spPr>
            <a:xfrm rot="18900000">
              <a:off x="642007" y="1816212"/>
              <a:ext cx="237205" cy="237205"/>
            </a:xfrm>
            <a:prstGeom prst="teardrop">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0779" y="1833254"/>
              <a:ext cx="139660" cy="139660"/>
            </a:xfrm>
            <a:prstGeom prst="rect">
              <a:avLst/>
            </a:prstGeom>
          </p:spPr>
        </p:pic>
      </p:grpSp>
      <p:grpSp>
        <p:nvGrpSpPr>
          <p:cNvPr id="43" name="Group 34"/>
          <p:cNvGrpSpPr/>
          <p:nvPr/>
        </p:nvGrpSpPr>
        <p:grpSpPr>
          <a:xfrm>
            <a:off x="200263" y="5286388"/>
            <a:ext cx="156895" cy="156895"/>
            <a:chOff x="642007" y="1816212"/>
            <a:chExt cx="237205" cy="237205"/>
          </a:xfrm>
        </p:grpSpPr>
        <p:sp>
          <p:nvSpPr>
            <p:cNvPr id="44" name="Teardrop 43"/>
            <p:cNvSpPr/>
            <p:nvPr/>
          </p:nvSpPr>
          <p:spPr>
            <a:xfrm rot="18900000">
              <a:off x="642007" y="1816212"/>
              <a:ext cx="237205" cy="237205"/>
            </a:xfrm>
            <a:prstGeom prst="teardrop">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0779" y="1833254"/>
              <a:ext cx="139660" cy="139660"/>
            </a:xfrm>
            <a:prstGeom prst="rect">
              <a:avLst/>
            </a:prstGeom>
          </p:spPr>
        </p:pic>
      </p:grpSp>
      <p:sp>
        <p:nvSpPr>
          <p:cNvPr id="33" name="Slide Number Placeholder 32"/>
          <p:cNvSpPr>
            <a:spLocks noGrp="1"/>
          </p:cNvSpPr>
          <p:nvPr>
            <p:ph type="sldNum" sz="quarter" idx="12"/>
          </p:nvPr>
        </p:nvSpPr>
        <p:spPr/>
        <p:txBody>
          <a:bodyPr/>
          <a:lstStyle/>
          <a:p>
            <a:fld id="{B6F15528-21DE-4FAA-801E-634DDDAF4B2B}" type="slidenum">
              <a:rPr lang="en-US" smtClean="0"/>
              <a:pPr/>
              <a:t>2</a:t>
            </a:fld>
            <a:endParaRPr lang="en-US" dirty="0"/>
          </a:p>
        </p:txBody>
      </p:sp>
      <p:sp>
        <p:nvSpPr>
          <p:cNvPr id="47" name="Footer Placeholder 46"/>
          <p:cNvSpPr>
            <a:spLocks noGrp="1"/>
          </p:cNvSpPr>
          <p:nvPr>
            <p:ph type="ftr" sz="quarter" idx="11"/>
          </p:nvPr>
        </p:nvSpPr>
        <p:spPr>
          <a:xfrm>
            <a:off x="3124200" y="6357958"/>
            <a:ext cx="2895600" cy="365125"/>
          </a:xfrm>
        </p:spPr>
        <p:txBody>
          <a:bodyPr/>
          <a:lstStyle/>
          <a:p>
            <a:r>
              <a:rPr lang="en-US" dirty="0"/>
              <a:t>Department of  Mathematics,                    Jain (Deemed-to-be-University)      </a:t>
            </a:r>
          </a:p>
        </p:txBody>
      </p:sp>
      <p:pic>
        <p:nvPicPr>
          <p:cNvPr id="50" name="Picture 73" descr="C:\Users\PavanKumar\Downloads\SET-JU-Logo-for-NBA-and-ISO-Process.png"/>
          <p:cNvPicPr>
            <a:picLocks noChangeAspect="1" noChangeArrowheads="1"/>
          </p:cNvPicPr>
          <p:nvPr/>
        </p:nvPicPr>
        <p:blipFill>
          <a:blip r:embed="rId3"/>
          <a:srcRect/>
          <a:stretch>
            <a:fillRect/>
          </a:stretch>
        </p:blipFill>
        <p:spPr bwMode="auto">
          <a:xfrm>
            <a:off x="6143636" y="357167"/>
            <a:ext cx="3000364" cy="714379"/>
          </a:xfrm>
          <a:prstGeom prst="rect">
            <a:avLst/>
          </a:prstGeom>
          <a:noFill/>
          <a:ln w="9525">
            <a:noFill/>
            <a:miter lim="800000"/>
            <a:headEnd/>
            <a:tailEnd/>
          </a:ln>
        </p:spPr>
      </p:pic>
    </p:spTree>
    <p:extLst>
      <p:ext uri="{BB962C8B-B14F-4D97-AF65-F5344CB8AC3E}">
        <p14:creationId xmlns:p14="http://schemas.microsoft.com/office/powerpoint/2010/main" xmlns="" val="3013570765"/>
      </p:ext>
    </p:extLst>
  </p:cSld>
  <p:clrMapOvr>
    <a:masterClrMapping/>
  </p:clrMapOvr>
  <mc:AlternateContent xmlns:mc="http://schemas.openxmlformats.org/markup-compatibility/2006">
    <mc:Choice xmlns:p14="http://schemas.microsoft.com/office/powerpoint/2010/main" xmlns="" Requires="p14">
      <p:transition spd="slow">
        <p14:flythroug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71450"/>
            <a:ext cx="8839200" cy="76200"/>
          </a:xfrm>
          <a:prstGeom prst="rect">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24148" y="569240"/>
            <a:ext cx="4511270" cy="584775"/>
          </a:xfrm>
          <a:prstGeom prst="rect">
            <a:avLst/>
          </a:prstGeom>
          <a:noFill/>
        </p:spPr>
        <p:txBody>
          <a:bodyPr wrap="square" rtlCol="0">
            <a:spAutoFit/>
          </a:bodyPr>
          <a:lstStyle/>
          <a:p>
            <a:pPr algn="ctr"/>
            <a:r>
              <a:rPr lang="en-US" sz="3200" spc="-150" dirty="0">
                <a:solidFill>
                  <a:srgbClr val="1866A4"/>
                </a:solidFill>
                <a:latin typeface="Times New Roman" pitchFamily="18" charset="0"/>
                <a:cs typeface="Times New Roman" pitchFamily="18" charset="0"/>
              </a:rPr>
              <a:t>Syllabus</a:t>
            </a:r>
          </a:p>
        </p:txBody>
      </p:sp>
      <p:cxnSp>
        <p:nvCxnSpPr>
          <p:cNvPr id="30" name="Straight Connector 29"/>
          <p:cNvCxnSpPr/>
          <p:nvPr/>
        </p:nvCxnSpPr>
        <p:spPr>
          <a:xfrm>
            <a:off x="269704" y="6324600"/>
            <a:ext cx="8645696" cy="0"/>
          </a:xfrm>
          <a:prstGeom prst="line">
            <a:avLst/>
          </a:prstGeom>
          <a:ln>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Teardrop 30"/>
          <p:cNvSpPr/>
          <p:nvPr/>
        </p:nvSpPr>
        <p:spPr>
          <a:xfrm rot="18900000">
            <a:off x="175331" y="6546224"/>
            <a:ext cx="107772" cy="107772"/>
          </a:xfrm>
          <a:prstGeom prst="teardrop">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Block Arc 31"/>
          <p:cNvSpPr/>
          <p:nvPr/>
        </p:nvSpPr>
        <p:spPr>
          <a:xfrm rot="10803112">
            <a:off x="150949" y="6523974"/>
            <a:ext cx="154405" cy="154405"/>
          </a:xfrm>
          <a:prstGeom prst="blockArc">
            <a:avLst>
              <a:gd name="adj1" fmla="val 10800000"/>
              <a:gd name="adj2" fmla="val 21495391"/>
              <a:gd name="adj3" fmla="val 522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33" name="Table 32"/>
          <p:cNvGraphicFramePr>
            <a:graphicFrameLocks noGrp="1"/>
          </p:cNvGraphicFramePr>
          <p:nvPr>
            <p:extLst>
              <p:ext uri="{D42A27DB-BD31-4B8C-83A1-F6EECF244321}">
                <p14:modId xmlns:p14="http://schemas.microsoft.com/office/powerpoint/2010/main" xmlns="" val="633709581"/>
              </p:ext>
            </p:extLst>
          </p:nvPr>
        </p:nvGraphicFramePr>
        <p:xfrm>
          <a:off x="500034" y="1500174"/>
          <a:ext cx="8143931" cy="3984520"/>
        </p:xfrm>
        <a:graphic>
          <a:graphicData uri="http://schemas.openxmlformats.org/drawingml/2006/table">
            <a:tbl>
              <a:tblPr/>
              <a:tblGrid>
                <a:gridCol w="2714643">
                  <a:extLst>
                    <a:ext uri="{9D8B030D-6E8A-4147-A177-3AD203B41FA5}">
                      <a16:colId xmlns:a16="http://schemas.microsoft.com/office/drawing/2014/main" xmlns="" val="20000"/>
                    </a:ext>
                  </a:extLst>
                </a:gridCol>
                <a:gridCol w="2455603">
                  <a:extLst>
                    <a:ext uri="{9D8B030D-6E8A-4147-A177-3AD203B41FA5}">
                      <a16:colId xmlns:a16="http://schemas.microsoft.com/office/drawing/2014/main" xmlns="" val="20001"/>
                    </a:ext>
                  </a:extLst>
                </a:gridCol>
                <a:gridCol w="2973685">
                  <a:extLst>
                    <a:ext uri="{9D8B030D-6E8A-4147-A177-3AD203B41FA5}">
                      <a16:colId xmlns:a16="http://schemas.microsoft.com/office/drawing/2014/main" xmlns="" val="20002"/>
                    </a:ext>
                  </a:extLst>
                </a:gridCol>
              </a:tblGrid>
              <a:tr h="785818">
                <a:tc gridSpan="3">
                  <a:txBody>
                    <a:bodyPr/>
                    <a:lstStyle/>
                    <a:p>
                      <a:pPr marL="457200" algn="ctr">
                        <a:lnSpc>
                          <a:spcPct val="115000"/>
                        </a:lnSpc>
                        <a:spcAft>
                          <a:spcPts val="0"/>
                        </a:spcAft>
                        <a:tabLst>
                          <a:tab pos="2514600" algn="l"/>
                          <a:tab pos="2571750" algn="l"/>
                          <a:tab pos="5029200" algn="l"/>
                        </a:tabLst>
                      </a:pPr>
                      <a:r>
                        <a:rPr lang="en-US" sz="2400" b="0" dirty="0">
                          <a:latin typeface="+mn-lt"/>
                          <a:ea typeface="Calibri"/>
                          <a:cs typeface="Times New Roman"/>
                        </a:rPr>
                        <a:t>Course Name: Calculus,</a:t>
                      </a:r>
                      <a:r>
                        <a:rPr lang="en-US" sz="2400" b="0" baseline="0" dirty="0">
                          <a:latin typeface="+mn-lt"/>
                          <a:ea typeface="Calibri"/>
                          <a:cs typeface="Times New Roman"/>
                        </a:rPr>
                        <a:t> Differential equation </a:t>
                      </a:r>
                      <a:r>
                        <a:rPr lang="en-US" sz="2400" b="0" dirty="0">
                          <a:latin typeface="+mn-lt"/>
                          <a:ea typeface="Calibri"/>
                          <a:cs typeface="Times New Roman"/>
                        </a:rPr>
                        <a:t>and                  </a:t>
                      </a:r>
                    </a:p>
                    <a:p>
                      <a:pPr marL="457200" algn="ctr">
                        <a:lnSpc>
                          <a:spcPct val="115000"/>
                        </a:lnSpc>
                        <a:spcAft>
                          <a:spcPts val="0"/>
                        </a:spcAft>
                        <a:tabLst>
                          <a:tab pos="2514600" algn="l"/>
                          <a:tab pos="2571750" algn="l"/>
                          <a:tab pos="5029200" algn="l"/>
                        </a:tabLst>
                      </a:pPr>
                      <a:r>
                        <a:rPr lang="en-US" sz="2400" b="0" dirty="0">
                          <a:latin typeface="+mn-lt"/>
                          <a:ea typeface="Calibri"/>
                          <a:cs typeface="Times New Roman"/>
                        </a:rPr>
                        <a:t>Linear Algebra</a:t>
                      </a:r>
                    </a:p>
                  </a:txBody>
                  <a:tcPr marL="68580" marR="68580" marT="0" marB="0">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785818">
                <a:tc>
                  <a:txBody>
                    <a:bodyPr/>
                    <a:lstStyle/>
                    <a:p>
                      <a:pPr algn="just">
                        <a:lnSpc>
                          <a:spcPct val="115000"/>
                        </a:lnSpc>
                        <a:spcAft>
                          <a:spcPts val="0"/>
                        </a:spcAft>
                      </a:pPr>
                      <a:r>
                        <a:rPr lang="en-US" sz="2000" b="0" dirty="0">
                          <a:latin typeface="+mn-lt"/>
                          <a:ea typeface="Calibri"/>
                          <a:cs typeface="Times New Roman"/>
                        </a:rPr>
                        <a:t>Credits: 4</a:t>
                      </a:r>
                    </a:p>
                  </a:txBody>
                  <a:tcPr marL="68580" marR="68580" marT="0" marB="0">
                    <a:lnL>
                      <a:noFill/>
                    </a:lnL>
                    <a:lnR>
                      <a:noFill/>
                    </a:lnR>
                    <a:lnT>
                      <a:noFill/>
                    </a:lnT>
                    <a:lnB>
                      <a:noFill/>
                    </a:lnB>
                  </a:tcPr>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1600" b="0" dirty="0">
                          <a:latin typeface="+mn-lt"/>
                          <a:ea typeface="Calibri"/>
                          <a:cs typeface="Times New Roman"/>
                        </a:rPr>
                        <a:t>Course Code: 18BS1MA01</a:t>
                      </a:r>
                    </a:p>
                    <a:p>
                      <a:pPr algn="just">
                        <a:lnSpc>
                          <a:spcPct val="115000"/>
                        </a:lnSpc>
                        <a:spcAft>
                          <a:spcPts val="0"/>
                        </a:spcAft>
                      </a:pPr>
                      <a:endParaRPr lang="en-US" sz="2000" b="0" dirty="0">
                        <a:latin typeface="+mn-lt"/>
                        <a:ea typeface="Calibri"/>
                        <a:cs typeface="Times New Roman"/>
                      </a:endParaRPr>
                    </a:p>
                  </a:txBody>
                  <a:tcPr marL="68580" marR="68580" marT="0" marB="0">
                    <a:lnL>
                      <a:noFill/>
                    </a:lnL>
                    <a:lnR>
                      <a:noFill/>
                    </a:lnR>
                    <a:lnT>
                      <a:noFill/>
                    </a:lnT>
                    <a:lnB>
                      <a:noFill/>
                    </a:lnB>
                  </a:tcPr>
                </a:tc>
                <a:tc>
                  <a:txBody>
                    <a:bodyPr/>
                    <a:lstStyle/>
                    <a:p>
                      <a:pPr algn="r">
                        <a:lnSpc>
                          <a:spcPct val="115000"/>
                        </a:lnSpc>
                        <a:spcAft>
                          <a:spcPts val="0"/>
                        </a:spcAft>
                      </a:pPr>
                      <a:r>
                        <a:rPr lang="en-US" sz="2000" b="0" dirty="0">
                          <a:latin typeface="+mn-lt"/>
                          <a:ea typeface="Calibri"/>
                          <a:cs typeface="Times New Roman"/>
                        </a:rPr>
                        <a:t>Total Contact hours: 45+15</a:t>
                      </a:r>
                    </a:p>
                  </a:txBody>
                  <a:tcPr marL="68580" marR="68580" marT="0" marB="0">
                    <a:lnL>
                      <a:noFill/>
                    </a:lnL>
                    <a:lnR>
                      <a:noFill/>
                    </a:lnR>
                    <a:lnT>
                      <a:noFill/>
                    </a:lnT>
                    <a:lnB>
                      <a:noFill/>
                    </a:lnB>
                  </a:tcPr>
                </a:tc>
                <a:extLst>
                  <a:ext uri="{0D108BD9-81ED-4DB2-BD59-A6C34878D82A}">
                    <a16:rowId xmlns:a16="http://schemas.microsoft.com/office/drawing/2014/main" xmlns="" val="10001"/>
                  </a:ext>
                </a:extLst>
              </a:tr>
              <a:tr h="785818">
                <a:tc>
                  <a:txBody>
                    <a:bodyPr/>
                    <a:lstStyle/>
                    <a:p>
                      <a:pPr algn="just">
                        <a:lnSpc>
                          <a:spcPct val="115000"/>
                        </a:lnSpc>
                        <a:spcAft>
                          <a:spcPts val="0"/>
                        </a:spcAft>
                      </a:pPr>
                      <a:r>
                        <a:rPr lang="en-US" sz="2000" b="0" dirty="0">
                          <a:latin typeface="+mn-lt"/>
                          <a:ea typeface="Calibri"/>
                          <a:cs typeface="Times New Roman"/>
                        </a:rPr>
                        <a:t>L-T-P : 3-1-0</a:t>
                      </a:r>
                    </a:p>
                  </a:txBody>
                  <a:tcPr marL="68580" marR="68580" marT="0" marB="0">
                    <a:lnL>
                      <a:noFill/>
                    </a:lnL>
                    <a:lnR>
                      <a:noFill/>
                    </a:lnR>
                    <a:lnT>
                      <a:noFill/>
                    </a:lnT>
                    <a:lnB>
                      <a:noFill/>
                    </a:lnB>
                  </a:tcPr>
                </a:tc>
                <a:tc>
                  <a:txBody>
                    <a:bodyPr/>
                    <a:lstStyle/>
                    <a:p>
                      <a:pPr algn="just">
                        <a:lnSpc>
                          <a:spcPct val="115000"/>
                        </a:lnSpc>
                        <a:spcAft>
                          <a:spcPts val="0"/>
                        </a:spcAft>
                      </a:pPr>
                      <a:endParaRPr lang="en-US" sz="2000" b="0" dirty="0">
                        <a:latin typeface="+mn-lt"/>
                        <a:ea typeface="Calibri"/>
                        <a:cs typeface="Times New Roman"/>
                      </a:endParaRPr>
                    </a:p>
                  </a:txBody>
                  <a:tcPr marL="68580" marR="68580" marT="0" marB="0">
                    <a:lnL>
                      <a:noFill/>
                    </a:lnL>
                    <a:lnR>
                      <a:noFill/>
                    </a:lnR>
                    <a:lnT>
                      <a:noFill/>
                    </a:lnT>
                    <a:lnB>
                      <a:noFill/>
                    </a:lnB>
                  </a:tcPr>
                </a:tc>
                <a:tc>
                  <a:txBody>
                    <a:bodyPr/>
                    <a:lstStyle/>
                    <a:p>
                      <a:pPr algn="r">
                        <a:lnSpc>
                          <a:spcPct val="115000"/>
                        </a:lnSpc>
                        <a:spcAft>
                          <a:spcPts val="0"/>
                        </a:spcAft>
                      </a:pPr>
                      <a:r>
                        <a:rPr lang="en-US" sz="2000" b="0" dirty="0">
                          <a:latin typeface="+mn-lt"/>
                          <a:ea typeface="Calibri"/>
                          <a:cs typeface="Times New Roman"/>
                        </a:rPr>
                        <a:t>Contact Hours/week : 04</a:t>
                      </a:r>
                    </a:p>
                  </a:txBody>
                  <a:tcPr marL="68580" marR="68580" marT="0" marB="0">
                    <a:lnL>
                      <a:noFill/>
                    </a:lnL>
                    <a:lnR>
                      <a:noFill/>
                    </a:lnR>
                    <a:lnT>
                      <a:noFill/>
                    </a:lnT>
                    <a:lnB>
                      <a:noFill/>
                    </a:lnB>
                  </a:tcPr>
                </a:tc>
                <a:extLst>
                  <a:ext uri="{0D108BD9-81ED-4DB2-BD59-A6C34878D82A}">
                    <a16:rowId xmlns:a16="http://schemas.microsoft.com/office/drawing/2014/main" xmlns="" val="10002"/>
                  </a:ext>
                </a:extLst>
              </a:tr>
              <a:tr h="785818">
                <a:tc>
                  <a:txBody>
                    <a:bodyPr/>
                    <a:lstStyle/>
                    <a:p>
                      <a:pPr algn="just">
                        <a:lnSpc>
                          <a:spcPct val="115000"/>
                        </a:lnSpc>
                        <a:spcAft>
                          <a:spcPts val="0"/>
                        </a:spcAft>
                      </a:pPr>
                      <a:r>
                        <a:rPr lang="en-US" sz="2000" b="0" dirty="0">
                          <a:latin typeface="+mn-lt"/>
                          <a:ea typeface="Calibri"/>
                          <a:cs typeface="Times New Roman"/>
                        </a:rPr>
                        <a:t>IA Max Marks : 30</a:t>
                      </a:r>
                    </a:p>
                  </a:txBody>
                  <a:tcPr marL="68580" marR="68580" marT="0" marB="0">
                    <a:lnL>
                      <a:noFill/>
                    </a:lnL>
                    <a:lnR>
                      <a:noFill/>
                    </a:lnR>
                    <a:lnT>
                      <a:noFill/>
                    </a:lnT>
                    <a:lnB>
                      <a:noFill/>
                    </a:lnB>
                  </a:tcPr>
                </a:tc>
                <a:tc>
                  <a:txBody>
                    <a:bodyPr/>
                    <a:lstStyle/>
                    <a:p>
                      <a:pPr algn="just">
                        <a:lnSpc>
                          <a:spcPct val="115000"/>
                        </a:lnSpc>
                        <a:spcAft>
                          <a:spcPts val="0"/>
                        </a:spcAft>
                      </a:pPr>
                      <a:endParaRPr lang="en-US" sz="2000" b="0" dirty="0">
                        <a:latin typeface="+mn-lt"/>
                        <a:ea typeface="Calibri"/>
                        <a:cs typeface="Times New Roman"/>
                      </a:endParaRPr>
                    </a:p>
                  </a:txBody>
                  <a:tcPr marL="68580" marR="68580" marT="0" marB="0">
                    <a:lnL>
                      <a:noFill/>
                    </a:lnL>
                    <a:lnR>
                      <a:noFill/>
                    </a:lnR>
                    <a:lnT>
                      <a:noFill/>
                    </a:lnT>
                    <a:lnB>
                      <a:noFill/>
                    </a:lnB>
                  </a:tcPr>
                </a:tc>
                <a:tc>
                  <a:txBody>
                    <a:bodyPr/>
                    <a:lstStyle/>
                    <a:p>
                      <a:pPr algn="r">
                        <a:lnSpc>
                          <a:spcPct val="115000"/>
                        </a:lnSpc>
                        <a:spcAft>
                          <a:spcPts val="0"/>
                        </a:spcAft>
                      </a:pPr>
                      <a:r>
                        <a:rPr lang="en-US" sz="2000" b="0" dirty="0">
                          <a:latin typeface="+mn-lt"/>
                          <a:ea typeface="Calibri"/>
                          <a:cs typeface="Times New Roman"/>
                        </a:rPr>
                        <a:t>SEE Max Mark: 70</a:t>
                      </a:r>
                    </a:p>
                  </a:txBody>
                  <a:tcPr marL="68580" marR="68580" marT="0" marB="0">
                    <a:lnL>
                      <a:noFill/>
                    </a:lnL>
                    <a:lnR>
                      <a:noFill/>
                    </a:lnR>
                    <a:lnT>
                      <a:noFill/>
                    </a:lnT>
                    <a:lnB>
                      <a:noFill/>
                    </a:lnB>
                  </a:tcPr>
                </a:tc>
                <a:extLst>
                  <a:ext uri="{0D108BD9-81ED-4DB2-BD59-A6C34878D82A}">
                    <a16:rowId xmlns:a16="http://schemas.microsoft.com/office/drawing/2014/main" xmlns="" val="10003"/>
                  </a:ext>
                </a:extLst>
              </a:tr>
              <a:tr h="785818">
                <a:tc>
                  <a:txBody>
                    <a:bodyPr/>
                    <a:lstStyle/>
                    <a:p>
                      <a:pPr algn="just">
                        <a:lnSpc>
                          <a:spcPct val="115000"/>
                        </a:lnSpc>
                        <a:spcAft>
                          <a:spcPts val="0"/>
                        </a:spcAft>
                      </a:pPr>
                      <a:r>
                        <a:rPr lang="en-US" sz="2000" b="0" dirty="0">
                          <a:latin typeface="+mn-lt"/>
                          <a:ea typeface="Calibri"/>
                          <a:cs typeface="Times New Roman"/>
                        </a:rPr>
                        <a:t>Subject Type : Core</a:t>
                      </a:r>
                    </a:p>
                  </a:txBody>
                  <a:tcPr marL="68580" marR="68580" marT="0" marB="0">
                    <a:lnL>
                      <a:noFill/>
                    </a:lnL>
                    <a:lnR>
                      <a:noFill/>
                    </a:lnR>
                    <a:lnT>
                      <a:noFill/>
                    </a:lnT>
                    <a:lnB>
                      <a:noFill/>
                    </a:lnB>
                  </a:tcPr>
                </a:tc>
                <a:tc>
                  <a:txBody>
                    <a:bodyPr/>
                    <a:lstStyle/>
                    <a:p>
                      <a:pPr algn="just">
                        <a:lnSpc>
                          <a:spcPct val="115000"/>
                        </a:lnSpc>
                        <a:spcAft>
                          <a:spcPts val="0"/>
                        </a:spcAft>
                      </a:pPr>
                      <a:endParaRPr lang="en-US" sz="2000" b="0" dirty="0">
                        <a:latin typeface="+mn-lt"/>
                        <a:ea typeface="Calibri"/>
                        <a:cs typeface="Times New Roman"/>
                      </a:endParaRPr>
                    </a:p>
                  </a:txBody>
                  <a:tcPr marL="68580" marR="68580" marT="0" marB="0">
                    <a:lnL>
                      <a:noFill/>
                    </a:lnL>
                    <a:lnR>
                      <a:noFill/>
                    </a:lnR>
                    <a:lnT>
                      <a:noFill/>
                    </a:lnT>
                    <a:lnB>
                      <a:noFill/>
                    </a:lnB>
                  </a:tcPr>
                </a:tc>
                <a:tc>
                  <a:txBody>
                    <a:bodyPr/>
                    <a:lstStyle/>
                    <a:p>
                      <a:pPr algn="just">
                        <a:lnSpc>
                          <a:spcPct val="115000"/>
                        </a:lnSpc>
                        <a:spcAft>
                          <a:spcPts val="0"/>
                        </a:spcAft>
                      </a:pPr>
                      <a:endParaRPr lang="en-US" sz="2000" b="0" dirty="0">
                        <a:latin typeface="+mn-lt"/>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xmlns="" val="10004"/>
                  </a:ext>
                </a:extLst>
              </a:tr>
            </a:tbl>
          </a:graphicData>
        </a:graphic>
      </p:graphicFrame>
      <p:sp>
        <p:nvSpPr>
          <p:cNvPr id="34" name="Footer Placeholder 46"/>
          <p:cNvSpPr>
            <a:spLocks noGrp="1"/>
          </p:cNvSpPr>
          <p:nvPr>
            <p:ph type="ftr" sz="quarter" idx="11"/>
          </p:nvPr>
        </p:nvSpPr>
        <p:spPr>
          <a:xfrm>
            <a:off x="3124200" y="6356350"/>
            <a:ext cx="2895600" cy="365125"/>
          </a:xfrm>
        </p:spPr>
        <p:txBody>
          <a:bodyPr/>
          <a:lstStyle/>
          <a:p>
            <a:r>
              <a:rPr lang="en-US" dirty="0"/>
              <a:t>Department of  Mathematics,                    Jain (Deemed-to-be-University)      </a:t>
            </a:r>
          </a:p>
        </p:txBody>
      </p:sp>
      <p:pic>
        <p:nvPicPr>
          <p:cNvPr id="35" name="Picture 73" descr="C:\Users\PavanKumar\Downloads\SET-JU-Logo-for-NBA-and-ISO-Process.png"/>
          <p:cNvPicPr>
            <a:picLocks noChangeAspect="1" noChangeArrowheads="1"/>
          </p:cNvPicPr>
          <p:nvPr/>
        </p:nvPicPr>
        <p:blipFill>
          <a:blip r:embed="rId3"/>
          <a:srcRect/>
          <a:stretch>
            <a:fillRect/>
          </a:stretch>
        </p:blipFill>
        <p:spPr bwMode="auto">
          <a:xfrm>
            <a:off x="6143636" y="214290"/>
            <a:ext cx="3000364" cy="714379"/>
          </a:xfrm>
          <a:prstGeom prst="rect">
            <a:avLst/>
          </a:prstGeom>
          <a:noFill/>
          <a:ln w="9525">
            <a:noFill/>
            <a:miter lim="800000"/>
            <a:headEnd/>
            <a:tailEnd/>
          </a:ln>
        </p:spPr>
      </p:pic>
    </p:spTree>
    <p:extLst>
      <p:ext uri="{BB962C8B-B14F-4D97-AF65-F5344CB8AC3E}">
        <p14:creationId xmlns:p14="http://schemas.microsoft.com/office/powerpoint/2010/main" xmlns="" val="4183653724"/>
      </p:ext>
    </p:extLst>
  </p:cSld>
  <p:clrMapOvr>
    <a:masterClrMapping/>
  </p:clrMapOvr>
  <mc:AlternateContent xmlns:mc="http://schemas.openxmlformats.org/markup-compatibility/2006">
    <mc:Choice xmlns:p14="http://schemas.microsoft.com/office/powerpoint/2010/main" xmlns="" Requires="p14">
      <p:transition spd="slow">
        <p14:flythroug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71450"/>
            <a:ext cx="8839200" cy="76200"/>
          </a:xfrm>
          <a:prstGeom prst="rect">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24148" y="569240"/>
            <a:ext cx="4511270" cy="584775"/>
          </a:xfrm>
          <a:prstGeom prst="rect">
            <a:avLst/>
          </a:prstGeom>
          <a:noFill/>
        </p:spPr>
        <p:txBody>
          <a:bodyPr wrap="square" rtlCol="0">
            <a:spAutoFit/>
          </a:bodyPr>
          <a:lstStyle/>
          <a:p>
            <a:pPr algn="ctr"/>
            <a:r>
              <a:rPr lang="en-US" sz="3200" spc="-150" dirty="0">
                <a:solidFill>
                  <a:srgbClr val="1866A4"/>
                </a:solidFill>
                <a:latin typeface="Times New Roman" pitchFamily="18" charset="0"/>
                <a:cs typeface="Times New Roman" pitchFamily="18" charset="0"/>
              </a:rPr>
              <a:t>Continued….</a:t>
            </a:r>
          </a:p>
        </p:txBody>
      </p:sp>
      <p:cxnSp>
        <p:nvCxnSpPr>
          <p:cNvPr id="30" name="Straight Connector 29"/>
          <p:cNvCxnSpPr/>
          <p:nvPr/>
        </p:nvCxnSpPr>
        <p:spPr>
          <a:xfrm>
            <a:off x="269704" y="6324600"/>
            <a:ext cx="8645696" cy="0"/>
          </a:xfrm>
          <a:prstGeom prst="line">
            <a:avLst/>
          </a:prstGeom>
          <a:ln>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Teardrop 30"/>
          <p:cNvSpPr/>
          <p:nvPr/>
        </p:nvSpPr>
        <p:spPr>
          <a:xfrm rot="18900000">
            <a:off x="175331" y="6546224"/>
            <a:ext cx="107772" cy="107772"/>
          </a:xfrm>
          <a:prstGeom prst="teardrop">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Block Arc 31"/>
          <p:cNvSpPr/>
          <p:nvPr/>
        </p:nvSpPr>
        <p:spPr>
          <a:xfrm rot="10803112">
            <a:off x="150949" y="6523974"/>
            <a:ext cx="154405" cy="154405"/>
          </a:xfrm>
          <a:prstGeom prst="blockArc">
            <a:avLst>
              <a:gd name="adj1" fmla="val 10800000"/>
              <a:gd name="adj2" fmla="val 21495391"/>
              <a:gd name="adj3" fmla="val 522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41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741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741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7" name="Slide Number Placeholder 16"/>
          <p:cNvSpPr>
            <a:spLocks noGrp="1"/>
          </p:cNvSpPr>
          <p:nvPr>
            <p:ph type="sldNum" sz="quarter" idx="12"/>
          </p:nvPr>
        </p:nvSpPr>
        <p:spPr/>
        <p:txBody>
          <a:bodyPr/>
          <a:lstStyle/>
          <a:p>
            <a:fld id="{B6F15528-21DE-4FAA-801E-634DDDAF4B2B}" type="slidenum">
              <a:rPr lang="en-US" smtClean="0"/>
              <a:pPr/>
              <a:t>4</a:t>
            </a:fld>
            <a:endParaRPr lang="en-US"/>
          </a:p>
        </p:txBody>
      </p:sp>
      <p:sp>
        <p:nvSpPr>
          <p:cNvPr id="18" name="Footer Placeholder 17"/>
          <p:cNvSpPr>
            <a:spLocks noGrp="1"/>
          </p:cNvSpPr>
          <p:nvPr>
            <p:ph type="ftr" sz="quarter" idx="11"/>
          </p:nvPr>
        </p:nvSpPr>
        <p:spPr/>
        <p:txBody>
          <a:bodyPr/>
          <a:lstStyle/>
          <a:p>
            <a:r>
              <a:rPr lang="en-US" dirty="0"/>
              <a:t>Department  of  Mathematics,                   Jain (Deemed-to-be-University)      </a:t>
            </a:r>
          </a:p>
        </p:txBody>
      </p:sp>
      <p:pic>
        <p:nvPicPr>
          <p:cNvPr id="20" name="Picture 73" descr="C:\Users\PavanKumar\Downloads\SET-JU-Logo-for-NBA-and-ISO-Process.png"/>
          <p:cNvPicPr>
            <a:picLocks noChangeAspect="1" noChangeArrowheads="1"/>
          </p:cNvPicPr>
          <p:nvPr/>
        </p:nvPicPr>
        <p:blipFill>
          <a:blip r:embed="rId2"/>
          <a:srcRect/>
          <a:stretch>
            <a:fillRect/>
          </a:stretch>
        </p:blipFill>
        <p:spPr bwMode="auto">
          <a:xfrm>
            <a:off x="6143636" y="214290"/>
            <a:ext cx="3000364" cy="714379"/>
          </a:xfrm>
          <a:prstGeom prst="rect">
            <a:avLst/>
          </a:prstGeom>
          <a:noFill/>
          <a:ln w="9525">
            <a:noFill/>
            <a:miter lim="800000"/>
            <a:headEnd/>
            <a:tailEnd/>
          </a:ln>
        </p:spPr>
      </p:pic>
      <p:sp>
        <p:nvSpPr>
          <p:cNvPr id="58" name="Rectangle 57"/>
          <p:cNvSpPr/>
          <p:nvPr/>
        </p:nvSpPr>
        <p:spPr>
          <a:xfrm>
            <a:off x="714348" y="1124744"/>
            <a:ext cx="7218501" cy="4191981"/>
          </a:xfrm>
          <a:prstGeom prst="rect">
            <a:avLst/>
          </a:prstGeom>
        </p:spPr>
        <p:txBody>
          <a:bodyPr wrap="square">
            <a:spAutoFit/>
          </a:bodyPr>
          <a:lstStyle/>
          <a:p>
            <a:pPr marL="412750" indent="-412750" defTabSz="114300" eaLnBrk="0" hangingPunct="0">
              <a:lnSpc>
                <a:spcPct val="150000"/>
              </a:lnSpc>
              <a:buClr>
                <a:srgbClr val="3366FF"/>
              </a:buClr>
              <a:buSzPct val="90000"/>
            </a:pPr>
            <a:endParaRPr lang="en-US" sz="2000" dirty="0">
              <a:latin typeface="Times New Roman" pitchFamily="18" charset="0"/>
              <a:cs typeface="Times New Roman" pitchFamily="18" charset="0"/>
            </a:endParaRPr>
          </a:p>
          <a:p>
            <a:pPr>
              <a:lnSpc>
                <a:spcPct val="150000"/>
              </a:lnSpc>
            </a:pPr>
            <a:r>
              <a:rPr lang="en-IN" sz="2000" b="1" dirty="0">
                <a:latin typeface="Times New Roman" pitchFamily="18" charset="0"/>
                <a:cs typeface="Times New Roman" pitchFamily="18" charset="0"/>
              </a:rPr>
              <a:t>			Module 1 </a:t>
            </a:r>
          </a:p>
          <a:p>
            <a:pPr>
              <a:lnSpc>
                <a:spcPct val="150000"/>
              </a:lnSpc>
            </a:pPr>
            <a:endParaRPr lang="en-IN" sz="2000" b="1" dirty="0">
              <a:latin typeface="Times New Roman" pitchFamily="18" charset="0"/>
              <a:cs typeface="Times New Roman" pitchFamily="18" charset="0"/>
            </a:endParaRPr>
          </a:p>
          <a:p>
            <a:pPr>
              <a:lnSpc>
                <a:spcPct val="150000"/>
              </a:lnSpc>
            </a:pPr>
            <a:r>
              <a:rPr lang="en-IN" sz="2000" b="1" dirty="0">
                <a:latin typeface="Times New Roman" pitchFamily="18" charset="0"/>
                <a:cs typeface="Times New Roman" pitchFamily="18" charset="0"/>
              </a:rPr>
              <a:t>Time Duration: 11 hours</a:t>
            </a:r>
          </a:p>
          <a:p>
            <a:pPr>
              <a:lnSpc>
                <a:spcPct val="150000"/>
              </a:lnSpc>
            </a:pPr>
            <a:endParaRPr lang="en-US" sz="2000" dirty="0">
              <a:latin typeface="Times New Roman" pitchFamily="18" charset="0"/>
              <a:cs typeface="Times New Roman" pitchFamily="18" charset="0"/>
            </a:endParaRPr>
          </a:p>
          <a:p>
            <a:pPr algn="just">
              <a:lnSpc>
                <a:spcPct val="150000"/>
              </a:lnSpc>
            </a:pPr>
            <a:r>
              <a:rPr lang="en-IN" sz="2000" b="1" dirty="0">
                <a:latin typeface="Times New Roman" pitchFamily="18" charset="0"/>
                <a:cs typeface="Times New Roman" pitchFamily="18" charset="0"/>
              </a:rPr>
              <a:t>Calculus: </a:t>
            </a:r>
            <a:r>
              <a:rPr lang="en-US" sz="2000" dirty="0">
                <a:latin typeface="Times New Roman" pitchFamily="18" charset="0"/>
                <a:cs typeface="Times New Roman" pitchFamily="18" charset="0"/>
              </a:rPr>
              <a:t>Rolle’s Theorem, Lagrange’s and Cauchy’s Mean value theorems, Taylor’s &amp; </a:t>
            </a:r>
            <a:r>
              <a:rPr lang="en-US" sz="2000" dirty="0" err="1">
                <a:latin typeface="Times New Roman" pitchFamily="18" charset="0"/>
                <a:cs typeface="Times New Roman" pitchFamily="18" charset="0"/>
              </a:rPr>
              <a:t>MacLaurin’s</a:t>
            </a:r>
            <a:r>
              <a:rPr lang="en-US" sz="2000" dirty="0">
                <a:latin typeface="Times New Roman" pitchFamily="18" charset="0"/>
                <a:cs typeface="Times New Roman" pitchFamily="18" charset="0"/>
              </a:rPr>
              <a:t> series for a function of one variable, Evaluation of indeterminate forms by </a:t>
            </a:r>
            <a:r>
              <a:rPr lang="en-US" sz="2000" dirty="0" err="1">
                <a:latin typeface="Times New Roman" pitchFamily="18" charset="0"/>
                <a:cs typeface="Times New Roman" pitchFamily="18" charset="0"/>
              </a:rPr>
              <a:t>L'Hospital's</a:t>
            </a:r>
            <a:r>
              <a:rPr lang="en-US" sz="2000" dirty="0">
                <a:latin typeface="Times New Roman" pitchFamily="18" charset="0"/>
                <a:cs typeface="Times New Roman" pitchFamily="18" charset="0"/>
              </a:rPr>
              <a:t> rule.</a:t>
            </a:r>
            <a:endParaRPr lang="en-IN" sz="2000" dirty="0">
              <a:latin typeface="Times New Roman" pitchFamily="18" charset="0"/>
              <a:cs typeface="Times New Roman" pitchFamily="18" charset="0"/>
            </a:endParaRPr>
          </a:p>
          <a:p>
            <a:pPr marL="412750" indent="-412750" defTabSz="114300" eaLnBrk="0" hangingPunct="0">
              <a:lnSpc>
                <a:spcPct val="150000"/>
              </a:lnSpc>
              <a:buClr>
                <a:srgbClr val="3366FF"/>
              </a:buClr>
              <a:buSzPct val="90000"/>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934612706"/>
      </p:ext>
    </p:extLst>
  </p:cSld>
  <p:clrMapOvr>
    <a:masterClrMapping/>
  </p:clrMapOvr>
  <mc:AlternateContent xmlns:mc="http://schemas.openxmlformats.org/markup-compatibility/2006">
    <mc:Choice xmlns:p14="http://schemas.microsoft.com/office/powerpoint/2010/main" xmlns="" Requires="p14">
      <p:transition spd="slow">
        <p14:flythroug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71450"/>
            <a:ext cx="8839200" cy="76200"/>
          </a:xfrm>
          <a:prstGeom prst="rect">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24148" y="569240"/>
            <a:ext cx="4511270" cy="584775"/>
          </a:xfrm>
          <a:prstGeom prst="rect">
            <a:avLst/>
          </a:prstGeom>
          <a:noFill/>
        </p:spPr>
        <p:txBody>
          <a:bodyPr wrap="square" rtlCol="0">
            <a:spAutoFit/>
          </a:bodyPr>
          <a:lstStyle/>
          <a:p>
            <a:pPr algn="ctr"/>
            <a:r>
              <a:rPr lang="en-US" sz="3200" spc="-150" dirty="0">
                <a:solidFill>
                  <a:srgbClr val="1866A4"/>
                </a:solidFill>
                <a:latin typeface="Times New Roman" pitchFamily="18" charset="0"/>
                <a:cs typeface="Times New Roman" pitchFamily="18" charset="0"/>
              </a:rPr>
              <a:t>Continued…</a:t>
            </a:r>
          </a:p>
        </p:txBody>
      </p:sp>
      <p:cxnSp>
        <p:nvCxnSpPr>
          <p:cNvPr id="30" name="Straight Connector 29"/>
          <p:cNvCxnSpPr/>
          <p:nvPr/>
        </p:nvCxnSpPr>
        <p:spPr>
          <a:xfrm>
            <a:off x="269704" y="6324600"/>
            <a:ext cx="8645696" cy="0"/>
          </a:xfrm>
          <a:prstGeom prst="line">
            <a:avLst/>
          </a:prstGeom>
          <a:ln>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Teardrop 30"/>
          <p:cNvSpPr/>
          <p:nvPr/>
        </p:nvSpPr>
        <p:spPr>
          <a:xfrm rot="18900000">
            <a:off x="175331" y="6546224"/>
            <a:ext cx="107772" cy="107772"/>
          </a:xfrm>
          <a:prstGeom prst="teardrop">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Block Arc 31"/>
          <p:cNvSpPr/>
          <p:nvPr/>
        </p:nvSpPr>
        <p:spPr>
          <a:xfrm rot="10803112">
            <a:off x="150949" y="6523974"/>
            <a:ext cx="154405" cy="154405"/>
          </a:xfrm>
          <a:prstGeom prst="blockArc">
            <a:avLst>
              <a:gd name="adj1" fmla="val 10800000"/>
              <a:gd name="adj2" fmla="val 21495391"/>
              <a:gd name="adj3" fmla="val 522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p:cNvSpPr/>
          <p:nvPr/>
        </p:nvSpPr>
        <p:spPr>
          <a:xfrm>
            <a:off x="571472" y="1268760"/>
            <a:ext cx="7858180" cy="5478423"/>
          </a:xfrm>
          <a:prstGeom prst="rect">
            <a:avLst/>
          </a:prstGeom>
        </p:spPr>
        <p:txBody>
          <a:bodyPr wrap="square">
            <a:spAutoFit/>
          </a:bodyPr>
          <a:lstStyle/>
          <a:p>
            <a:pPr marL="412750" indent="-412750" defTabSz="114300" eaLnBrk="0" hangingPunct="0">
              <a:lnSpc>
                <a:spcPts val="2400"/>
              </a:lnSpc>
              <a:buClr>
                <a:srgbClr val="3366FF"/>
              </a:buClr>
              <a:buSzPct val="90000"/>
            </a:pPr>
            <a:endParaRPr lang="en-US" sz="2000"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Module 2</a:t>
            </a:r>
          </a:p>
          <a:p>
            <a:r>
              <a:rPr lang="en-IN" sz="2000" b="1" dirty="0">
                <a:latin typeface="Times New Roman" pitchFamily="18" charset="0"/>
                <a:cs typeface="Times New Roman" pitchFamily="18" charset="0"/>
              </a:rPr>
              <a:t>Time Duration: 13 hours</a:t>
            </a:r>
          </a:p>
          <a:p>
            <a:endParaRPr lang="en-US" sz="2000" dirty="0">
              <a:latin typeface="Times New Roman" pitchFamily="18" charset="0"/>
              <a:cs typeface="Times New Roman" pitchFamily="18" charset="0"/>
            </a:endParaRPr>
          </a:p>
          <a:p>
            <a:pPr algn="just">
              <a:lnSpc>
                <a:spcPct val="150000"/>
              </a:lnSpc>
            </a:pPr>
            <a:r>
              <a:rPr lang="en-IN" sz="2000" b="1" dirty="0">
                <a:latin typeface="Times New Roman" pitchFamily="18" charset="0"/>
                <a:cs typeface="Times New Roman" pitchFamily="18" charset="0"/>
              </a:rPr>
              <a:t>Matrices: </a:t>
            </a:r>
            <a:r>
              <a:rPr lang="en-US" sz="2000" dirty="0">
                <a:latin typeface="Times New Roman" pitchFamily="18" charset="0"/>
                <a:cs typeface="Times New Roman" pitchFamily="18" charset="0"/>
              </a:rPr>
              <a:t>Rank of a matrix, Echelon form, System of linear equations: Consistency, solution by Gauss elimination and Gauss - Siedel methods, Eigen values and Eigen vectors of square matrices, Diagonalization of square matrices. Conversion of an n</a:t>
            </a:r>
            <a:r>
              <a:rPr lang="en-US" sz="2000" baseline="30000" dirty="0">
                <a:latin typeface="Times New Roman" pitchFamily="18" charset="0"/>
                <a:cs typeface="Times New Roman" pitchFamily="18" charset="0"/>
              </a:rPr>
              <a:t>th</a:t>
            </a:r>
            <a:r>
              <a:rPr lang="en-US" sz="2000" dirty="0">
                <a:latin typeface="Times New Roman" pitchFamily="18" charset="0"/>
                <a:cs typeface="Times New Roman" pitchFamily="18" charset="0"/>
              </a:rPr>
              <a:t> order differential equation to a system of first order linear differential equations, Solution of system of linear differential equations by diagonalization method and discuss the stability of the system.</a:t>
            </a:r>
            <a:endParaRPr lang="en-IN" sz="2000" dirty="0">
              <a:latin typeface="Times New Roman" pitchFamily="18" charset="0"/>
              <a:cs typeface="Times New Roman" pitchFamily="18" charset="0"/>
            </a:endParaRPr>
          </a:p>
          <a:p>
            <a:pPr marL="412750" indent="-412750" defTabSz="114300" eaLnBrk="0" hangingPunct="0">
              <a:lnSpc>
                <a:spcPts val="2400"/>
              </a:lnSpc>
              <a:buClr>
                <a:srgbClr val="3366FF"/>
              </a:buClr>
              <a:buSzPct val="90000"/>
            </a:pPr>
            <a:endParaRPr lang="en-US" sz="2000" dirty="0">
              <a:latin typeface="Times New Roman" pitchFamily="18" charset="0"/>
              <a:cs typeface="Times New Roman" pitchFamily="18" charset="0"/>
            </a:endParaRPr>
          </a:p>
          <a:p>
            <a:pPr marL="412750" indent="-412750" defTabSz="114300" eaLnBrk="0" hangingPunct="0">
              <a:lnSpc>
                <a:spcPts val="2400"/>
              </a:lnSpc>
              <a:buClr>
                <a:srgbClr val="3366FF"/>
              </a:buClr>
              <a:buSzPct val="90000"/>
            </a:pPr>
            <a:endParaRPr lang="en-US" sz="2000" dirty="0">
              <a:latin typeface="Times New Roman" pitchFamily="18" charset="0"/>
              <a:cs typeface="Times New Roman" pitchFamily="18" charset="0"/>
            </a:endParaRPr>
          </a:p>
          <a:p>
            <a:pPr marL="412750" indent="-412750" defTabSz="114300" eaLnBrk="0" hangingPunct="0">
              <a:lnSpc>
                <a:spcPts val="2400"/>
              </a:lnSpc>
              <a:buClr>
                <a:srgbClr val="3366FF"/>
              </a:buClr>
              <a:buSzPct val="90000"/>
            </a:pPr>
            <a:endParaRPr lang="en-US" sz="2000" dirty="0">
              <a:latin typeface="Times New Roman" pitchFamily="18" charset="0"/>
              <a:cs typeface="Times New Roman" pitchFamily="18" charset="0"/>
            </a:endParaRPr>
          </a:p>
        </p:txBody>
      </p:sp>
      <p:sp>
        <p:nvSpPr>
          <p:cNvPr id="1741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741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741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4" name="Slide Number Placeholder 13"/>
          <p:cNvSpPr>
            <a:spLocks noGrp="1"/>
          </p:cNvSpPr>
          <p:nvPr>
            <p:ph type="sldNum" sz="quarter" idx="12"/>
          </p:nvPr>
        </p:nvSpPr>
        <p:spPr/>
        <p:txBody>
          <a:bodyPr/>
          <a:lstStyle/>
          <a:p>
            <a:fld id="{B6F15528-21DE-4FAA-801E-634DDDAF4B2B}" type="slidenum">
              <a:rPr lang="en-US" smtClean="0"/>
              <a:pPr/>
              <a:t>5</a:t>
            </a:fld>
            <a:endParaRPr lang="en-US"/>
          </a:p>
        </p:txBody>
      </p:sp>
      <p:sp>
        <p:nvSpPr>
          <p:cNvPr id="15" name="Footer Placeholder 14"/>
          <p:cNvSpPr>
            <a:spLocks noGrp="1"/>
          </p:cNvSpPr>
          <p:nvPr>
            <p:ph type="ftr" sz="quarter" idx="11"/>
          </p:nvPr>
        </p:nvSpPr>
        <p:spPr/>
        <p:txBody>
          <a:bodyPr/>
          <a:lstStyle/>
          <a:p>
            <a:r>
              <a:rPr lang="en-US" dirty="0"/>
              <a:t>Department of  Mathematics,                    Jain (Deemed-to-be-University)      </a:t>
            </a:r>
          </a:p>
        </p:txBody>
      </p:sp>
      <p:pic>
        <p:nvPicPr>
          <p:cNvPr id="16" name="Picture 73" descr="C:\Users\PavanKumar\Downloads\SET-JU-Logo-for-NBA-and-ISO-Process.png"/>
          <p:cNvPicPr>
            <a:picLocks noChangeAspect="1" noChangeArrowheads="1"/>
          </p:cNvPicPr>
          <p:nvPr/>
        </p:nvPicPr>
        <p:blipFill>
          <a:blip r:embed="rId2"/>
          <a:srcRect/>
          <a:stretch>
            <a:fillRect/>
          </a:stretch>
        </p:blipFill>
        <p:spPr bwMode="auto">
          <a:xfrm>
            <a:off x="6143636" y="214290"/>
            <a:ext cx="3000364" cy="714379"/>
          </a:xfrm>
          <a:prstGeom prst="rect">
            <a:avLst/>
          </a:prstGeom>
          <a:noFill/>
          <a:ln w="9525">
            <a:noFill/>
            <a:miter lim="800000"/>
            <a:headEnd/>
            <a:tailEnd/>
          </a:ln>
        </p:spPr>
      </p:pic>
    </p:spTree>
    <p:extLst>
      <p:ext uri="{BB962C8B-B14F-4D97-AF65-F5344CB8AC3E}">
        <p14:creationId xmlns:p14="http://schemas.microsoft.com/office/powerpoint/2010/main" xmlns="" val="1188806805"/>
      </p:ext>
    </p:extLst>
  </p:cSld>
  <p:clrMapOvr>
    <a:masterClrMapping/>
  </p:clrMapOvr>
  <mc:AlternateContent xmlns:mc="http://schemas.openxmlformats.org/markup-compatibility/2006">
    <mc:Choice xmlns:p14="http://schemas.microsoft.com/office/powerpoint/2010/main" xmlns="" Requires="p14">
      <p:transition spd="slow">
        <p14:flythroug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71450"/>
            <a:ext cx="8839200" cy="76200"/>
          </a:xfrm>
          <a:prstGeom prst="rect">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24148" y="569240"/>
            <a:ext cx="4511270" cy="584775"/>
          </a:xfrm>
          <a:prstGeom prst="rect">
            <a:avLst/>
          </a:prstGeom>
          <a:noFill/>
        </p:spPr>
        <p:txBody>
          <a:bodyPr wrap="square" rtlCol="0">
            <a:spAutoFit/>
          </a:bodyPr>
          <a:lstStyle/>
          <a:p>
            <a:pPr algn="ctr"/>
            <a:r>
              <a:rPr lang="en-US" sz="3200" spc="-150" dirty="0">
                <a:solidFill>
                  <a:srgbClr val="1866A4"/>
                </a:solidFill>
                <a:latin typeface="Times New Roman" pitchFamily="18" charset="0"/>
                <a:cs typeface="Times New Roman" pitchFamily="18" charset="0"/>
              </a:rPr>
              <a:t>Continued…</a:t>
            </a:r>
          </a:p>
        </p:txBody>
      </p:sp>
      <p:cxnSp>
        <p:nvCxnSpPr>
          <p:cNvPr id="30" name="Straight Connector 29"/>
          <p:cNvCxnSpPr/>
          <p:nvPr/>
        </p:nvCxnSpPr>
        <p:spPr>
          <a:xfrm>
            <a:off x="269704" y="6324600"/>
            <a:ext cx="8645696" cy="0"/>
          </a:xfrm>
          <a:prstGeom prst="line">
            <a:avLst/>
          </a:prstGeom>
          <a:ln>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Teardrop 30"/>
          <p:cNvSpPr/>
          <p:nvPr/>
        </p:nvSpPr>
        <p:spPr>
          <a:xfrm rot="18900000">
            <a:off x="175331" y="6546224"/>
            <a:ext cx="107772" cy="107772"/>
          </a:xfrm>
          <a:prstGeom prst="teardrop">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Block Arc 31"/>
          <p:cNvSpPr/>
          <p:nvPr/>
        </p:nvSpPr>
        <p:spPr>
          <a:xfrm rot="10803112">
            <a:off x="150949" y="6523974"/>
            <a:ext cx="154405" cy="154405"/>
          </a:xfrm>
          <a:prstGeom prst="blockArc">
            <a:avLst>
              <a:gd name="adj1" fmla="val 10800000"/>
              <a:gd name="adj2" fmla="val 21495391"/>
              <a:gd name="adj3" fmla="val 522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p:cNvSpPr/>
          <p:nvPr/>
        </p:nvSpPr>
        <p:spPr>
          <a:xfrm>
            <a:off x="571472" y="1214423"/>
            <a:ext cx="7858180" cy="4653646"/>
          </a:xfrm>
          <a:prstGeom prst="rect">
            <a:avLst/>
          </a:prstGeom>
        </p:spPr>
        <p:txBody>
          <a:bodyPr wrap="square">
            <a:spAutoFit/>
          </a:bodyPr>
          <a:lstStyle/>
          <a:p>
            <a:pPr algn="ctr">
              <a:lnSpc>
                <a:spcPct val="150000"/>
              </a:lnSpc>
            </a:pPr>
            <a:r>
              <a:rPr lang="en-IN" sz="2000" b="1" dirty="0"/>
              <a:t>			</a:t>
            </a:r>
            <a:r>
              <a:rPr lang="en-IN" sz="2000" b="1" dirty="0">
                <a:latin typeface="Times New Roman" pitchFamily="18" charset="0"/>
                <a:cs typeface="Times New Roman" pitchFamily="18" charset="0"/>
              </a:rPr>
              <a:t>Module 3				</a:t>
            </a:r>
          </a:p>
          <a:p>
            <a:pPr>
              <a:lnSpc>
                <a:spcPct val="150000"/>
              </a:lnSpc>
            </a:pPr>
            <a:r>
              <a:rPr lang="en-IN" sz="2000" b="1" dirty="0">
                <a:latin typeface="Times New Roman" pitchFamily="18" charset="0"/>
                <a:cs typeface="Times New Roman" pitchFamily="18" charset="0"/>
              </a:rPr>
              <a:t>Time Duration: 11 hours</a:t>
            </a:r>
            <a:endParaRPr lang="en-US" sz="2000" dirty="0">
              <a:latin typeface="Times New Roman" pitchFamily="18" charset="0"/>
              <a:cs typeface="Times New Roman" pitchFamily="18" charset="0"/>
            </a:endParaRPr>
          </a:p>
          <a:p>
            <a:pPr>
              <a:lnSpc>
                <a:spcPct val="150000"/>
              </a:lnSpc>
            </a:pPr>
            <a:endParaRPr lang="en-IN" sz="2000" b="1" dirty="0">
              <a:latin typeface="Times New Roman" pitchFamily="18" charset="0"/>
              <a:cs typeface="Times New Roman" pitchFamily="18" charset="0"/>
            </a:endParaRPr>
          </a:p>
          <a:p>
            <a:pPr algn="just">
              <a:lnSpc>
                <a:spcPct val="150000"/>
              </a:lnSpc>
            </a:pPr>
            <a:r>
              <a:rPr lang="en-IN" sz="2000" b="1" dirty="0">
                <a:latin typeface="Times New Roman" pitchFamily="18" charset="0"/>
                <a:cs typeface="Times New Roman" pitchFamily="18" charset="0"/>
              </a:rPr>
              <a:t>Calculus </a:t>
            </a:r>
            <a:r>
              <a:rPr lang="en-IN" sz="2000" dirty="0">
                <a:latin typeface="Times New Roman" pitchFamily="18" charset="0"/>
                <a:cs typeface="Times New Roman" pitchFamily="18" charset="0"/>
              </a:rPr>
              <a:t>: </a:t>
            </a:r>
            <a:r>
              <a:rPr lang="en-US" sz="2000" dirty="0">
                <a:latin typeface="Times New Roman" pitchFamily="18" charset="0"/>
                <a:cs typeface="Times New Roman" pitchFamily="18" charset="0"/>
              </a:rPr>
              <a:t>Reduction formulae (without proof), Evaluation of definite and improper integrals, Beta and Gamma functions and their properties (without proof) and problems </a:t>
            </a:r>
            <a:endParaRPr lang="en-IN" sz="2000" dirty="0">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rPr>
              <a:t>Tracing of standard curves: Strophoid, Leminscate, Cardioid, and Astroid. Applications of definite integrals to evaluate surface areas and volumes of revolutions.</a:t>
            </a:r>
            <a:endParaRPr lang="en-IN" sz="2000" dirty="0">
              <a:latin typeface="Times New Roman" pitchFamily="18" charset="0"/>
              <a:cs typeface="Times New Roman" pitchFamily="18" charset="0"/>
            </a:endParaRPr>
          </a:p>
        </p:txBody>
      </p:sp>
      <p:sp>
        <p:nvSpPr>
          <p:cNvPr id="1741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741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741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4" name="Slide Number Placeholder 13"/>
          <p:cNvSpPr>
            <a:spLocks noGrp="1"/>
          </p:cNvSpPr>
          <p:nvPr>
            <p:ph type="sldNum" sz="quarter" idx="12"/>
          </p:nvPr>
        </p:nvSpPr>
        <p:spPr/>
        <p:txBody>
          <a:bodyPr/>
          <a:lstStyle/>
          <a:p>
            <a:fld id="{B6F15528-21DE-4FAA-801E-634DDDAF4B2B}" type="slidenum">
              <a:rPr lang="en-US" smtClean="0"/>
              <a:pPr/>
              <a:t>6</a:t>
            </a:fld>
            <a:endParaRPr lang="en-US"/>
          </a:p>
        </p:txBody>
      </p:sp>
      <p:sp>
        <p:nvSpPr>
          <p:cNvPr id="15" name="Footer Placeholder 14"/>
          <p:cNvSpPr>
            <a:spLocks noGrp="1"/>
          </p:cNvSpPr>
          <p:nvPr>
            <p:ph type="ftr" sz="quarter" idx="11"/>
          </p:nvPr>
        </p:nvSpPr>
        <p:spPr/>
        <p:txBody>
          <a:bodyPr/>
          <a:lstStyle/>
          <a:p>
            <a:r>
              <a:rPr lang="en-US" dirty="0"/>
              <a:t>Department of  Mathematics,                    Jain (Deemed-to-be-University)      </a:t>
            </a:r>
          </a:p>
        </p:txBody>
      </p:sp>
      <p:pic>
        <p:nvPicPr>
          <p:cNvPr id="16" name="Picture 73" descr="C:\Users\PavanKumar\Downloads\SET-JU-Logo-for-NBA-and-ISO-Process.png"/>
          <p:cNvPicPr>
            <a:picLocks noChangeAspect="1" noChangeArrowheads="1"/>
          </p:cNvPicPr>
          <p:nvPr/>
        </p:nvPicPr>
        <p:blipFill>
          <a:blip r:embed="rId2"/>
          <a:srcRect/>
          <a:stretch>
            <a:fillRect/>
          </a:stretch>
        </p:blipFill>
        <p:spPr bwMode="auto">
          <a:xfrm>
            <a:off x="6143636" y="214290"/>
            <a:ext cx="3000364" cy="714379"/>
          </a:xfrm>
          <a:prstGeom prst="rect">
            <a:avLst/>
          </a:prstGeom>
          <a:noFill/>
          <a:ln w="9525">
            <a:noFill/>
            <a:miter lim="800000"/>
            <a:headEnd/>
            <a:tailEnd/>
          </a:ln>
        </p:spPr>
      </p:pic>
    </p:spTree>
    <p:extLst>
      <p:ext uri="{BB962C8B-B14F-4D97-AF65-F5344CB8AC3E}">
        <p14:creationId xmlns:p14="http://schemas.microsoft.com/office/powerpoint/2010/main" xmlns="" val="822676733"/>
      </p:ext>
    </p:extLst>
  </p:cSld>
  <p:clrMapOvr>
    <a:masterClrMapping/>
  </p:clrMapOvr>
  <mc:AlternateContent xmlns:mc="http://schemas.openxmlformats.org/markup-compatibility/2006">
    <mc:Choice xmlns:p14="http://schemas.microsoft.com/office/powerpoint/2010/main" xmlns="" Requires="p14">
      <p:transition spd="slow">
        <p14:flythroug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71450"/>
            <a:ext cx="8839200" cy="76200"/>
          </a:xfrm>
          <a:prstGeom prst="rect">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24148" y="569240"/>
            <a:ext cx="4511270" cy="584775"/>
          </a:xfrm>
          <a:prstGeom prst="rect">
            <a:avLst/>
          </a:prstGeom>
          <a:noFill/>
        </p:spPr>
        <p:txBody>
          <a:bodyPr wrap="square" rtlCol="0">
            <a:spAutoFit/>
          </a:bodyPr>
          <a:lstStyle/>
          <a:p>
            <a:pPr algn="ctr"/>
            <a:r>
              <a:rPr lang="en-US" sz="3200" spc="-150" dirty="0">
                <a:solidFill>
                  <a:srgbClr val="1866A4"/>
                </a:solidFill>
                <a:latin typeface="Times New Roman" pitchFamily="18" charset="0"/>
                <a:cs typeface="Times New Roman" pitchFamily="18" charset="0"/>
              </a:rPr>
              <a:t>Continued…</a:t>
            </a:r>
          </a:p>
        </p:txBody>
      </p:sp>
      <p:cxnSp>
        <p:nvCxnSpPr>
          <p:cNvPr id="30" name="Straight Connector 29"/>
          <p:cNvCxnSpPr/>
          <p:nvPr/>
        </p:nvCxnSpPr>
        <p:spPr>
          <a:xfrm>
            <a:off x="269704" y="6324600"/>
            <a:ext cx="8645696" cy="0"/>
          </a:xfrm>
          <a:prstGeom prst="line">
            <a:avLst/>
          </a:prstGeom>
          <a:ln>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Teardrop 30"/>
          <p:cNvSpPr/>
          <p:nvPr/>
        </p:nvSpPr>
        <p:spPr>
          <a:xfrm rot="18900000">
            <a:off x="175331" y="6546224"/>
            <a:ext cx="107772" cy="107772"/>
          </a:xfrm>
          <a:prstGeom prst="teardrop">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Block Arc 31"/>
          <p:cNvSpPr/>
          <p:nvPr/>
        </p:nvSpPr>
        <p:spPr>
          <a:xfrm rot="10803112">
            <a:off x="150949" y="6523974"/>
            <a:ext cx="154405" cy="154405"/>
          </a:xfrm>
          <a:prstGeom prst="blockArc">
            <a:avLst>
              <a:gd name="adj1" fmla="val 10800000"/>
              <a:gd name="adj2" fmla="val 21495391"/>
              <a:gd name="adj3" fmla="val 522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p:cNvSpPr/>
          <p:nvPr/>
        </p:nvSpPr>
        <p:spPr>
          <a:xfrm>
            <a:off x="571472" y="1371540"/>
            <a:ext cx="7858180" cy="5538504"/>
          </a:xfrm>
          <a:prstGeom prst="rect">
            <a:avLst/>
          </a:prstGeom>
        </p:spPr>
        <p:txBody>
          <a:bodyPr wrap="square">
            <a:spAutoFit/>
          </a:bodyPr>
          <a:lstStyle/>
          <a:p>
            <a:pPr>
              <a:lnSpc>
                <a:spcPct val="200000"/>
              </a:lnSpc>
            </a:pPr>
            <a:r>
              <a:rPr lang="en-IN" sz="2000" b="1" dirty="0">
                <a:latin typeface="Times New Roman" pitchFamily="18" charset="0"/>
                <a:cs typeface="Times New Roman" pitchFamily="18" charset="0"/>
              </a:rPr>
              <a:t>			 Module 4				</a:t>
            </a:r>
          </a:p>
          <a:p>
            <a:pPr>
              <a:lnSpc>
                <a:spcPct val="200000"/>
              </a:lnSpc>
            </a:pPr>
            <a:r>
              <a:rPr lang="en-IN" sz="2000" b="1" dirty="0">
                <a:latin typeface="Times New Roman" pitchFamily="18" charset="0"/>
                <a:cs typeface="Times New Roman" pitchFamily="18" charset="0"/>
              </a:rPr>
              <a:t>Time Duration: 12 Hours</a:t>
            </a:r>
          </a:p>
          <a:p>
            <a:pPr algn="just">
              <a:lnSpc>
                <a:spcPct val="200000"/>
              </a:lnSpc>
            </a:pPr>
            <a:endParaRPr lang="fr-FR" sz="2000" b="1" dirty="0">
              <a:latin typeface="Times New Roman" pitchFamily="18" charset="0"/>
              <a:cs typeface="Times New Roman" pitchFamily="18" charset="0"/>
            </a:endParaRPr>
          </a:p>
          <a:p>
            <a:pPr algn="just">
              <a:lnSpc>
                <a:spcPct val="200000"/>
              </a:lnSpc>
            </a:pPr>
            <a:r>
              <a:rPr lang="fr-FR" sz="2000" b="1" dirty="0">
                <a:latin typeface="Times New Roman" pitchFamily="18" charset="0"/>
                <a:cs typeface="Times New Roman" pitchFamily="18" charset="0"/>
              </a:rPr>
              <a:t>Multi variable Calculus:	</a:t>
            </a:r>
            <a:r>
              <a:rPr lang="fr-FR" sz="2000" dirty="0">
                <a:latin typeface="Times New Roman" pitchFamily="18" charset="0"/>
                <a:cs typeface="Times New Roman" pitchFamily="18" charset="0"/>
              </a:rPr>
              <a:t>Partial dérivatives, Total dérivatives, Jacobians,</a:t>
            </a:r>
            <a:endParaRPr lang="en-IN" sz="2000" dirty="0">
              <a:latin typeface="Times New Roman" pitchFamily="18" charset="0"/>
              <a:cs typeface="Times New Roman" pitchFamily="18" charset="0"/>
            </a:endParaRPr>
          </a:p>
          <a:p>
            <a:pPr algn="just">
              <a:lnSpc>
                <a:spcPct val="200000"/>
              </a:lnSpc>
            </a:pPr>
            <a:r>
              <a:rPr lang="fr-FR" sz="2000" dirty="0">
                <a:latin typeface="Times New Roman" pitchFamily="18" charset="0"/>
                <a:cs typeface="Times New Roman" pitchFamily="18" charset="0"/>
              </a:rPr>
              <a:t> Maxima &amp; Minima for function of two variables, Method of Lagrange multiplier, Gradient, Curl, Divergence &amp; Directional dérivatives, Vector identities (Statement).</a:t>
            </a:r>
            <a:r>
              <a:rPr lang="en-IN"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412750" indent="-412750" algn="just" defTabSz="114300" eaLnBrk="0" hangingPunct="0">
              <a:lnSpc>
                <a:spcPct val="200000"/>
              </a:lnSpc>
              <a:buClr>
                <a:srgbClr val="3366FF"/>
              </a:buClr>
              <a:buSzPct val="90000"/>
            </a:pPr>
            <a:endParaRPr lang="en-US" sz="2000" dirty="0">
              <a:latin typeface="Times New Roman" pitchFamily="18" charset="0"/>
              <a:cs typeface="Times New Roman" pitchFamily="18" charset="0"/>
            </a:endParaRPr>
          </a:p>
          <a:p>
            <a:pPr marL="412750" indent="-412750" defTabSz="114300" eaLnBrk="0" hangingPunct="0">
              <a:lnSpc>
                <a:spcPct val="200000"/>
              </a:lnSpc>
              <a:buClr>
                <a:srgbClr val="3366FF"/>
              </a:buClr>
              <a:buSzPct val="90000"/>
            </a:pPr>
            <a:endParaRPr lang="en-US" sz="2000" dirty="0">
              <a:latin typeface="Times New Roman" pitchFamily="18" charset="0"/>
              <a:cs typeface="Times New Roman" pitchFamily="18" charset="0"/>
            </a:endParaRPr>
          </a:p>
        </p:txBody>
      </p:sp>
      <p:sp>
        <p:nvSpPr>
          <p:cNvPr id="1741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741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741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4" name="Slide Number Placeholder 13"/>
          <p:cNvSpPr>
            <a:spLocks noGrp="1"/>
          </p:cNvSpPr>
          <p:nvPr>
            <p:ph type="sldNum" sz="quarter" idx="12"/>
          </p:nvPr>
        </p:nvSpPr>
        <p:spPr/>
        <p:txBody>
          <a:bodyPr/>
          <a:lstStyle/>
          <a:p>
            <a:fld id="{B6F15528-21DE-4FAA-801E-634DDDAF4B2B}" type="slidenum">
              <a:rPr lang="en-US" smtClean="0"/>
              <a:pPr/>
              <a:t>7</a:t>
            </a:fld>
            <a:endParaRPr lang="en-US"/>
          </a:p>
        </p:txBody>
      </p:sp>
      <p:sp>
        <p:nvSpPr>
          <p:cNvPr id="15" name="Footer Placeholder 14"/>
          <p:cNvSpPr>
            <a:spLocks noGrp="1"/>
          </p:cNvSpPr>
          <p:nvPr>
            <p:ph type="ftr" sz="quarter" idx="11"/>
          </p:nvPr>
        </p:nvSpPr>
        <p:spPr/>
        <p:txBody>
          <a:bodyPr/>
          <a:lstStyle/>
          <a:p>
            <a:r>
              <a:rPr lang="en-US" dirty="0"/>
              <a:t>Department of  Mathematics,                    Jain (Deemed-to-be-University)      </a:t>
            </a:r>
          </a:p>
        </p:txBody>
      </p:sp>
      <p:pic>
        <p:nvPicPr>
          <p:cNvPr id="16" name="Picture 73" descr="C:\Users\PavanKumar\Downloads\SET-JU-Logo-for-NBA-and-ISO-Process.png"/>
          <p:cNvPicPr>
            <a:picLocks noChangeAspect="1" noChangeArrowheads="1"/>
          </p:cNvPicPr>
          <p:nvPr/>
        </p:nvPicPr>
        <p:blipFill>
          <a:blip r:embed="rId2"/>
          <a:srcRect/>
          <a:stretch>
            <a:fillRect/>
          </a:stretch>
        </p:blipFill>
        <p:spPr bwMode="auto">
          <a:xfrm>
            <a:off x="6143636" y="214290"/>
            <a:ext cx="3000364" cy="714379"/>
          </a:xfrm>
          <a:prstGeom prst="rect">
            <a:avLst/>
          </a:prstGeom>
          <a:noFill/>
          <a:ln w="9525">
            <a:noFill/>
            <a:miter lim="800000"/>
            <a:headEnd/>
            <a:tailEnd/>
          </a:ln>
        </p:spPr>
      </p:pic>
    </p:spTree>
    <p:extLst>
      <p:ext uri="{BB962C8B-B14F-4D97-AF65-F5344CB8AC3E}">
        <p14:creationId xmlns:p14="http://schemas.microsoft.com/office/powerpoint/2010/main" xmlns="" val="2699151087"/>
      </p:ext>
    </p:extLst>
  </p:cSld>
  <p:clrMapOvr>
    <a:masterClrMapping/>
  </p:clrMapOvr>
  <mc:AlternateContent xmlns:mc="http://schemas.openxmlformats.org/markup-compatibility/2006">
    <mc:Choice xmlns:p14="http://schemas.microsoft.com/office/powerpoint/2010/main" xmlns="" Requires="p14">
      <p:transition spd="slow">
        <p14:flythroug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71450"/>
            <a:ext cx="8839200" cy="76200"/>
          </a:xfrm>
          <a:prstGeom prst="rect">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24148" y="569240"/>
            <a:ext cx="4511270" cy="584775"/>
          </a:xfrm>
          <a:prstGeom prst="rect">
            <a:avLst/>
          </a:prstGeom>
          <a:noFill/>
        </p:spPr>
        <p:txBody>
          <a:bodyPr wrap="square" rtlCol="0">
            <a:spAutoFit/>
          </a:bodyPr>
          <a:lstStyle/>
          <a:p>
            <a:pPr algn="ctr"/>
            <a:r>
              <a:rPr lang="en-US" sz="3200" spc="-150" dirty="0">
                <a:solidFill>
                  <a:srgbClr val="1866A4"/>
                </a:solidFill>
                <a:latin typeface="Times New Roman" pitchFamily="18" charset="0"/>
                <a:cs typeface="Times New Roman" pitchFamily="18" charset="0"/>
              </a:rPr>
              <a:t>Continued…</a:t>
            </a:r>
          </a:p>
        </p:txBody>
      </p:sp>
      <p:cxnSp>
        <p:nvCxnSpPr>
          <p:cNvPr id="30" name="Straight Connector 29"/>
          <p:cNvCxnSpPr/>
          <p:nvPr/>
        </p:nvCxnSpPr>
        <p:spPr>
          <a:xfrm>
            <a:off x="269704" y="6324600"/>
            <a:ext cx="8645696" cy="0"/>
          </a:xfrm>
          <a:prstGeom prst="line">
            <a:avLst/>
          </a:prstGeom>
          <a:ln>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Teardrop 30"/>
          <p:cNvSpPr/>
          <p:nvPr/>
        </p:nvSpPr>
        <p:spPr>
          <a:xfrm rot="18900000">
            <a:off x="175331" y="6546224"/>
            <a:ext cx="107772" cy="107772"/>
          </a:xfrm>
          <a:prstGeom prst="teardrop">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Block Arc 31"/>
          <p:cNvSpPr/>
          <p:nvPr/>
        </p:nvSpPr>
        <p:spPr>
          <a:xfrm rot="10803112">
            <a:off x="150949" y="6523974"/>
            <a:ext cx="154405" cy="154405"/>
          </a:xfrm>
          <a:prstGeom prst="blockArc">
            <a:avLst>
              <a:gd name="adj1" fmla="val 10800000"/>
              <a:gd name="adj2" fmla="val 21495391"/>
              <a:gd name="adj3" fmla="val 522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p:cNvSpPr/>
          <p:nvPr/>
        </p:nvSpPr>
        <p:spPr>
          <a:xfrm>
            <a:off x="571472" y="1196752"/>
            <a:ext cx="7858180" cy="4191981"/>
          </a:xfrm>
          <a:prstGeom prst="rect">
            <a:avLst/>
          </a:prstGeom>
        </p:spPr>
        <p:txBody>
          <a:bodyPr wrap="square">
            <a:spAutoFit/>
          </a:bodyPr>
          <a:lstStyle/>
          <a:p>
            <a:pPr>
              <a:lnSpc>
                <a:spcPct val="150000"/>
              </a:lnSpc>
            </a:pPr>
            <a:r>
              <a:rPr lang="en-IN" sz="2000" b="1" dirty="0">
                <a:latin typeface="Times New Roman" pitchFamily="18" charset="0"/>
                <a:cs typeface="Times New Roman" pitchFamily="18" charset="0"/>
              </a:rPr>
              <a:t>			 Module 5				</a:t>
            </a:r>
          </a:p>
          <a:p>
            <a:pPr>
              <a:lnSpc>
                <a:spcPct val="150000"/>
              </a:lnSpc>
            </a:pPr>
            <a:r>
              <a:rPr lang="en-IN" sz="2000" b="1" dirty="0">
                <a:latin typeface="Times New Roman" pitchFamily="18" charset="0"/>
                <a:cs typeface="Times New Roman" pitchFamily="18" charset="0"/>
              </a:rPr>
              <a:t>Time Duration: 13 Hours</a:t>
            </a:r>
          </a:p>
          <a:p>
            <a:pPr>
              <a:lnSpc>
                <a:spcPct val="150000"/>
              </a:lnSpc>
            </a:pPr>
            <a:endParaRPr lang="en-US" sz="2000" dirty="0">
              <a:latin typeface="Times New Roman" pitchFamily="18" charset="0"/>
              <a:cs typeface="Times New Roman" pitchFamily="18" charset="0"/>
            </a:endParaRPr>
          </a:p>
          <a:p>
            <a:pPr algn="just">
              <a:lnSpc>
                <a:spcPct val="150000"/>
              </a:lnSpc>
            </a:pPr>
            <a:r>
              <a:rPr lang="en-US" sz="2000" b="1" dirty="0">
                <a:latin typeface="Times New Roman" pitchFamily="18" charset="0"/>
                <a:cs typeface="Times New Roman" pitchFamily="18" charset="0"/>
              </a:rPr>
              <a:t>Ordinary differential equations : </a:t>
            </a:r>
            <a:r>
              <a:rPr lang="en-US" sz="2000" dirty="0">
                <a:latin typeface="Times New Roman" pitchFamily="18" charset="0"/>
                <a:cs typeface="Times New Roman" pitchFamily="18" charset="0"/>
              </a:rPr>
              <a:t>Exact, Reducible to exact, Linear and Bernoulli’s differential equations, higher order linear differential equations with constant coefficients</a:t>
            </a:r>
            <a:endParaRPr lang="en-IN" sz="2000" dirty="0">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rPr>
              <a:t>Method of variation of parameters, higher order linear differential equations with variable coefficients: Cauchy and Legendre’s differential equation. </a:t>
            </a:r>
            <a:endParaRPr lang="en-IN" sz="2000" dirty="0">
              <a:latin typeface="Times New Roman" pitchFamily="18" charset="0"/>
              <a:cs typeface="Times New Roman" pitchFamily="18" charset="0"/>
            </a:endParaRPr>
          </a:p>
        </p:txBody>
      </p:sp>
      <p:sp>
        <p:nvSpPr>
          <p:cNvPr id="1741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741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741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4" name="Slide Number Placeholder 13"/>
          <p:cNvSpPr>
            <a:spLocks noGrp="1"/>
          </p:cNvSpPr>
          <p:nvPr>
            <p:ph type="sldNum" sz="quarter" idx="12"/>
          </p:nvPr>
        </p:nvSpPr>
        <p:spPr/>
        <p:txBody>
          <a:bodyPr/>
          <a:lstStyle/>
          <a:p>
            <a:fld id="{B6F15528-21DE-4FAA-801E-634DDDAF4B2B}" type="slidenum">
              <a:rPr lang="en-US" smtClean="0"/>
              <a:pPr/>
              <a:t>8</a:t>
            </a:fld>
            <a:endParaRPr lang="en-US"/>
          </a:p>
        </p:txBody>
      </p:sp>
      <p:sp>
        <p:nvSpPr>
          <p:cNvPr id="15" name="Footer Placeholder 14"/>
          <p:cNvSpPr>
            <a:spLocks noGrp="1"/>
          </p:cNvSpPr>
          <p:nvPr>
            <p:ph type="ftr" sz="quarter" idx="11"/>
          </p:nvPr>
        </p:nvSpPr>
        <p:spPr/>
        <p:txBody>
          <a:bodyPr/>
          <a:lstStyle/>
          <a:p>
            <a:r>
              <a:rPr lang="en-US" dirty="0"/>
              <a:t>Department of  Mathematics,                    Jain (Deemed-to-be-University)      </a:t>
            </a:r>
          </a:p>
        </p:txBody>
      </p:sp>
      <p:pic>
        <p:nvPicPr>
          <p:cNvPr id="16" name="Picture 73" descr="C:\Users\PavanKumar\Downloads\SET-JU-Logo-for-NBA-and-ISO-Process.png"/>
          <p:cNvPicPr>
            <a:picLocks noChangeAspect="1" noChangeArrowheads="1"/>
          </p:cNvPicPr>
          <p:nvPr/>
        </p:nvPicPr>
        <p:blipFill>
          <a:blip r:embed="rId2"/>
          <a:srcRect/>
          <a:stretch>
            <a:fillRect/>
          </a:stretch>
        </p:blipFill>
        <p:spPr bwMode="auto">
          <a:xfrm>
            <a:off x="6143636" y="214290"/>
            <a:ext cx="3000364" cy="714379"/>
          </a:xfrm>
          <a:prstGeom prst="rect">
            <a:avLst/>
          </a:prstGeom>
          <a:noFill/>
          <a:ln w="9525">
            <a:noFill/>
            <a:miter lim="800000"/>
            <a:headEnd/>
            <a:tailEnd/>
          </a:ln>
        </p:spPr>
      </p:pic>
    </p:spTree>
    <p:extLst>
      <p:ext uri="{BB962C8B-B14F-4D97-AF65-F5344CB8AC3E}">
        <p14:creationId xmlns:p14="http://schemas.microsoft.com/office/powerpoint/2010/main" xmlns="" val="5506445"/>
      </p:ext>
    </p:extLst>
  </p:cSld>
  <p:clrMapOvr>
    <a:masterClrMapping/>
  </p:clrMapOvr>
  <mc:AlternateContent xmlns:mc="http://schemas.openxmlformats.org/markup-compatibility/2006">
    <mc:Choice xmlns:p14="http://schemas.microsoft.com/office/powerpoint/2010/main" xmlns="" Requires="p14">
      <p:transition spd="slow">
        <p14:flythroug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71450"/>
            <a:ext cx="8839200" cy="76200"/>
          </a:xfrm>
          <a:prstGeom prst="rect">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24148" y="569240"/>
            <a:ext cx="4511270" cy="584775"/>
          </a:xfrm>
          <a:prstGeom prst="rect">
            <a:avLst/>
          </a:prstGeom>
          <a:noFill/>
        </p:spPr>
        <p:txBody>
          <a:bodyPr wrap="square" rtlCol="0">
            <a:spAutoFit/>
          </a:bodyPr>
          <a:lstStyle/>
          <a:p>
            <a:pPr algn="ctr"/>
            <a:r>
              <a:rPr lang="en-US" sz="3200" spc="-150" dirty="0">
                <a:solidFill>
                  <a:srgbClr val="1866A4"/>
                </a:solidFill>
                <a:latin typeface="Times New Roman" pitchFamily="18" charset="0"/>
                <a:cs typeface="Times New Roman" pitchFamily="18" charset="0"/>
              </a:rPr>
              <a:t>Learning Objectives</a:t>
            </a:r>
          </a:p>
        </p:txBody>
      </p:sp>
      <p:cxnSp>
        <p:nvCxnSpPr>
          <p:cNvPr id="30" name="Straight Connector 29"/>
          <p:cNvCxnSpPr/>
          <p:nvPr/>
        </p:nvCxnSpPr>
        <p:spPr>
          <a:xfrm>
            <a:off x="269704" y="6324600"/>
            <a:ext cx="8645696" cy="0"/>
          </a:xfrm>
          <a:prstGeom prst="line">
            <a:avLst/>
          </a:prstGeom>
          <a:ln>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Teardrop 30"/>
          <p:cNvSpPr/>
          <p:nvPr/>
        </p:nvSpPr>
        <p:spPr>
          <a:xfrm rot="18900000">
            <a:off x="175331" y="6546224"/>
            <a:ext cx="107772" cy="107772"/>
          </a:xfrm>
          <a:prstGeom prst="teardrop">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Block Arc 31"/>
          <p:cNvSpPr/>
          <p:nvPr/>
        </p:nvSpPr>
        <p:spPr>
          <a:xfrm rot="10803112">
            <a:off x="150949" y="6523974"/>
            <a:ext cx="154405" cy="154405"/>
          </a:xfrm>
          <a:prstGeom prst="blockArc">
            <a:avLst>
              <a:gd name="adj1" fmla="val 10800000"/>
              <a:gd name="adj2" fmla="val 21495391"/>
              <a:gd name="adj3" fmla="val 522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p:cNvSpPr/>
          <p:nvPr/>
        </p:nvSpPr>
        <p:spPr>
          <a:xfrm>
            <a:off x="1043608" y="1423804"/>
            <a:ext cx="7128792" cy="3730317"/>
          </a:xfrm>
          <a:prstGeom prst="rect">
            <a:avLst/>
          </a:prstGeom>
        </p:spPr>
        <p:txBody>
          <a:bodyPr wrap="square">
            <a:spAutoFit/>
          </a:bodyPr>
          <a:lstStyle/>
          <a:p>
            <a:pPr algn="just">
              <a:lnSpc>
                <a:spcPct val="150000"/>
              </a:lnSpc>
            </a:pPr>
            <a:r>
              <a:rPr lang="en-IN" sz="2000" dirty="0">
                <a:latin typeface="Times New Roman" pitchFamily="18" charset="0"/>
                <a:cs typeface="Times New Roman" pitchFamily="18" charset="0"/>
              </a:rPr>
              <a:t>The main objective of this course is to make students </a:t>
            </a:r>
            <a:r>
              <a:rPr lang="en-US" sz="2000" dirty="0">
                <a:latin typeface="Times New Roman" pitchFamily="18" charset="0"/>
                <a:cs typeface="Times New Roman" pitchFamily="18" charset="0"/>
              </a:rPr>
              <a:t>Familiarize the prospective engineers with techniques in calculus, multivariate analysis and linear algebra</a:t>
            </a:r>
            <a:endParaRPr lang="en-IN" sz="2000" dirty="0">
              <a:latin typeface="Times New Roman" pitchFamily="18" charset="0"/>
              <a:cs typeface="Times New Roman" pitchFamily="18" charset="0"/>
            </a:endParaRPr>
          </a:p>
          <a:p>
            <a:pPr lvl="0" algn="just">
              <a:lnSpc>
                <a:spcPct val="150000"/>
              </a:lnSpc>
            </a:pPr>
            <a:endParaRPr lang="en-US" sz="2000" dirty="0">
              <a:latin typeface="Times New Roman" pitchFamily="18" charset="0"/>
              <a:cs typeface="Times New Roman" pitchFamily="18" charset="0"/>
            </a:endParaRPr>
          </a:p>
          <a:p>
            <a:pPr lvl="0" algn="just">
              <a:lnSpc>
                <a:spcPct val="150000"/>
              </a:lnSpc>
            </a:pPr>
            <a:r>
              <a:rPr lang="en-US" sz="2000" dirty="0">
                <a:latin typeface="Times New Roman" pitchFamily="18" charset="0"/>
                <a:cs typeface="Times New Roman" pitchFamily="18" charset="0"/>
              </a:rPr>
              <a:t>To equip the students with standard concepts and tools at an intermediate to advanced level that will serve them well towards tackling more advanced level of mathematics and applications that they would find useful in their disciplines.</a:t>
            </a:r>
          </a:p>
        </p:txBody>
      </p:sp>
      <p:sp>
        <p:nvSpPr>
          <p:cNvPr id="1741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741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741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4" name="Slide Number Placeholder 13"/>
          <p:cNvSpPr>
            <a:spLocks noGrp="1"/>
          </p:cNvSpPr>
          <p:nvPr>
            <p:ph type="sldNum" sz="quarter" idx="12"/>
          </p:nvPr>
        </p:nvSpPr>
        <p:spPr/>
        <p:txBody>
          <a:bodyPr/>
          <a:lstStyle/>
          <a:p>
            <a:fld id="{B6F15528-21DE-4FAA-801E-634DDDAF4B2B}" type="slidenum">
              <a:rPr lang="en-US" smtClean="0"/>
              <a:pPr/>
              <a:t>9</a:t>
            </a:fld>
            <a:endParaRPr lang="en-US" dirty="0"/>
          </a:p>
        </p:txBody>
      </p:sp>
      <p:sp>
        <p:nvSpPr>
          <p:cNvPr id="15" name="Footer Placeholder 14"/>
          <p:cNvSpPr>
            <a:spLocks noGrp="1"/>
          </p:cNvSpPr>
          <p:nvPr>
            <p:ph type="ftr" sz="quarter" idx="11"/>
          </p:nvPr>
        </p:nvSpPr>
        <p:spPr/>
        <p:txBody>
          <a:bodyPr/>
          <a:lstStyle/>
          <a:p>
            <a:r>
              <a:rPr lang="en-US" dirty="0"/>
              <a:t>Department of  Mathematics,                    Jain (Deemed-to-be-University)      </a:t>
            </a:r>
          </a:p>
        </p:txBody>
      </p:sp>
      <p:pic>
        <p:nvPicPr>
          <p:cNvPr id="16" name="Picture 73" descr="C:\Users\PavanKumar\Downloads\SET-JU-Logo-for-NBA-and-ISO-Process.png"/>
          <p:cNvPicPr>
            <a:picLocks noChangeAspect="1" noChangeArrowheads="1"/>
          </p:cNvPicPr>
          <p:nvPr/>
        </p:nvPicPr>
        <p:blipFill>
          <a:blip r:embed="rId2"/>
          <a:srcRect/>
          <a:stretch>
            <a:fillRect/>
          </a:stretch>
        </p:blipFill>
        <p:spPr bwMode="auto">
          <a:xfrm>
            <a:off x="6143636" y="214290"/>
            <a:ext cx="3000364" cy="714379"/>
          </a:xfrm>
          <a:prstGeom prst="rect">
            <a:avLst/>
          </a:prstGeom>
          <a:noFill/>
          <a:ln w="9525">
            <a:noFill/>
            <a:miter lim="800000"/>
            <a:headEnd/>
            <a:tailEnd/>
          </a:ln>
        </p:spPr>
      </p:pic>
      <p:grpSp>
        <p:nvGrpSpPr>
          <p:cNvPr id="3" name="Group 34"/>
          <p:cNvGrpSpPr/>
          <p:nvPr/>
        </p:nvGrpSpPr>
        <p:grpSpPr>
          <a:xfrm>
            <a:off x="742697" y="1687929"/>
            <a:ext cx="156895" cy="156895"/>
            <a:chOff x="642007" y="1816212"/>
            <a:chExt cx="237205" cy="237205"/>
          </a:xfrm>
        </p:grpSpPr>
        <p:sp>
          <p:nvSpPr>
            <p:cNvPr id="18" name="Teardrop 17"/>
            <p:cNvSpPr/>
            <p:nvPr/>
          </p:nvSpPr>
          <p:spPr>
            <a:xfrm rot="18900000">
              <a:off x="642007" y="1816212"/>
              <a:ext cx="237205" cy="237205"/>
            </a:xfrm>
            <a:prstGeom prst="teardrop">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90779" y="1833254"/>
              <a:ext cx="139660" cy="139660"/>
            </a:xfrm>
            <a:prstGeom prst="rect">
              <a:avLst/>
            </a:prstGeom>
          </p:spPr>
        </p:pic>
      </p:grpSp>
      <p:grpSp>
        <p:nvGrpSpPr>
          <p:cNvPr id="17" name="Group 34"/>
          <p:cNvGrpSpPr/>
          <p:nvPr/>
        </p:nvGrpSpPr>
        <p:grpSpPr>
          <a:xfrm>
            <a:off x="742697" y="3488129"/>
            <a:ext cx="156895" cy="156895"/>
            <a:chOff x="642007" y="1816212"/>
            <a:chExt cx="237205" cy="237205"/>
          </a:xfrm>
        </p:grpSpPr>
        <p:sp>
          <p:nvSpPr>
            <p:cNvPr id="19" name="Teardrop 18"/>
            <p:cNvSpPr/>
            <p:nvPr/>
          </p:nvSpPr>
          <p:spPr>
            <a:xfrm rot="18900000">
              <a:off x="642007" y="1816212"/>
              <a:ext cx="237205" cy="237205"/>
            </a:xfrm>
            <a:prstGeom prst="teardrop">
              <a:avLst/>
            </a:prstGeom>
            <a:solidFill>
              <a:srgbClr val="186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90779" y="1833254"/>
              <a:ext cx="139660" cy="139660"/>
            </a:xfrm>
            <a:prstGeom prst="rect">
              <a:avLst/>
            </a:prstGeom>
          </p:spPr>
        </p:pic>
      </p:grpSp>
    </p:spTree>
    <p:extLst>
      <p:ext uri="{BB962C8B-B14F-4D97-AF65-F5344CB8AC3E}">
        <p14:creationId xmlns:p14="http://schemas.microsoft.com/office/powerpoint/2010/main" xmlns="" val="242976853"/>
      </p:ext>
    </p:extLst>
  </p:cSld>
  <p:clrMapOvr>
    <a:masterClrMapping/>
  </p:clrMapOvr>
  <mc:AlternateContent xmlns:mc="http://schemas.openxmlformats.org/markup-compatibility/2006">
    <mc:Choice xmlns:p14="http://schemas.microsoft.com/office/powerpoint/2010/main" xmlns="" Requires="p14">
      <p:transition spd="slow">
        <p14:flythrough/>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819</Words>
  <Application>Microsoft Office PowerPoint</Application>
  <PresentationFormat>On-screen Show (4:3)</PresentationFormat>
  <Paragraphs>287</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veeresh malagi</cp:lastModifiedBy>
  <cp:revision>21</cp:revision>
  <dcterms:created xsi:type="dcterms:W3CDTF">2020-09-21T15:00:29Z</dcterms:created>
  <dcterms:modified xsi:type="dcterms:W3CDTF">2020-10-05T07:06:53Z</dcterms:modified>
</cp:coreProperties>
</file>