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5"/>
  </p:notesMasterIdLst>
  <p:sldIdLst>
    <p:sldId id="258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57058E8-31EA-4E4C-BCB3-F1033F6698D7}">
          <p14:sldIdLst>
            <p14:sldId id="258"/>
            <p14:sldId id="257"/>
            <p14:sldId id="26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950D-6C9F-4F8B-8001-A3A89097870A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2521-4984-4D76-951B-9DF00ED678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30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D57DF2-E059-4882-9DF0-90BE2C4040BD}" type="datetimeFigureOut">
              <a:rPr lang="en-IN" smtClean="0"/>
              <a:pPr/>
              <a:t>05-10-2020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emf"/><Relationship Id="rId11" Type="http://schemas.openxmlformats.org/officeDocument/2006/relationships/image" Target="../media/image42.png"/><Relationship Id="rId5" Type="http://schemas.openxmlformats.org/officeDocument/2006/relationships/image" Target="../media/image2.png"/><Relationship Id="rId10" Type="http://schemas.openxmlformats.org/officeDocument/2006/relationships/image" Target="../media/image41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4.emf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10" Type="http://schemas.openxmlformats.org/officeDocument/2006/relationships/image" Target="../media/image49.png"/><Relationship Id="rId4" Type="http://schemas.openxmlformats.org/officeDocument/2006/relationships/image" Target="../media/image2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http://images.tutorvista.com/contentimages/maths/content/us/class12maths/chapter09/images/img203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http://home.scarlet.be/math/rolle.gi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8.png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emf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60648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875" y="98072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528880" cy="13681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1:</a:t>
            </a:r>
            <a:br>
              <a:rPr lang="en-IN" dirty="0" smtClean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>Calculus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26246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err="1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Veeresh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Malagi</a:t>
            </a:r>
            <a:endParaRPr lang="en-US" altLang="en-US" sz="2400" dirty="0" smtClean="0">
              <a:solidFill>
                <a:srgbClr val="0070C0"/>
              </a:solidFill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3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0120" y="836712"/>
            <a:ext cx="790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5)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Verify Rolle’s theorem for the function                                 in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0118109"/>
              </p:ext>
            </p:extLst>
          </p:nvPr>
        </p:nvGraphicFramePr>
        <p:xfrm>
          <a:off x="5292080" y="876860"/>
          <a:ext cx="1836415" cy="319892"/>
        </p:xfrm>
        <a:graphic>
          <a:graphicData uri="http://schemas.openxmlformats.org/presentationml/2006/ole">
            <p:oleObj spid="_x0000_s9308" r:id="rId3" imgW="1473200" imgH="254000" progId="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5697926"/>
              </p:ext>
            </p:extLst>
          </p:nvPr>
        </p:nvGraphicFramePr>
        <p:xfrm>
          <a:off x="7452320" y="836712"/>
          <a:ext cx="720080" cy="540060"/>
        </p:xfrm>
        <a:graphic>
          <a:graphicData uri="http://schemas.openxmlformats.org/presentationml/2006/ole">
            <p:oleObj spid="_x0000_s9309" r:id="rId4" imgW="571252" imgH="431613" progId="">
              <p:embed/>
            </p:oleObj>
          </a:graphicData>
        </a:graphic>
      </p:graphicFrame>
      <p:pic>
        <p:nvPicPr>
          <p:cNvPr id="6" name="Picture 5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966083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85396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3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6563" y="2348880"/>
            <a:ext cx="8141680" cy="12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3387606"/>
              </p:ext>
            </p:extLst>
          </p:nvPr>
        </p:nvGraphicFramePr>
        <p:xfrm>
          <a:off x="2195736" y="3573016"/>
          <a:ext cx="1944216" cy="662801"/>
        </p:xfrm>
        <a:graphic>
          <a:graphicData uri="http://schemas.openxmlformats.org/presentationml/2006/ole">
            <p:oleObj spid="_x0000_s9310" r:id="rId8" imgW="1257300" imgH="431800" progId="">
              <p:embed/>
            </p:oleObj>
          </a:graphicData>
        </a:graphic>
      </p:graphicFrame>
      <p:pic>
        <p:nvPicPr>
          <p:cNvPr id="9238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3" y="4365104"/>
            <a:ext cx="887519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ctangle 12"/>
              <p:cNvSpPr/>
              <p:nvPr/>
            </p:nvSpPr>
            <p:spPr>
              <a:xfrm>
                <a:off x="1602559" y="242088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59" y="2420888"/>
                <a:ext cx="44916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Rectangle 13"/>
              <p:cNvSpPr/>
              <p:nvPr/>
            </p:nvSpPr>
            <p:spPr>
              <a:xfrm>
                <a:off x="1530551" y="370774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551" y="3707740"/>
                <a:ext cx="44916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831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272" y="764704"/>
            <a:ext cx="849732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599" y="836712"/>
            <a:ext cx="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126876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3870" y="1484784"/>
            <a:ext cx="869475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8945691" cy="84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1883994"/>
              </p:ext>
            </p:extLst>
          </p:nvPr>
        </p:nvGraphicFramePr>
        <p:xfrm>
          <a:off x="2339752" y="3068960"/>
          <a:ext cx="1752972" cy="680032"/>
        </p:xfrm>
        <a:graphic>
          <a:graphicData uri="http://schemas.openxmlformats.org/presentationml/2006/ole">
            <p:oleObj spid="_x0000_s10269" r:id="rId7" imgW="1104900" imgH="431800" progId="">
              <p:embed/>
            </p:oleObj>
          </a:graphicData>
        </a:graphic>
      </p:graphicFrame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041" y="4070469"/>
            <a:ext cx="8796551" cy="216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971600" y="226758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67580"/>
                <a:ext cx="4491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1746575" y="3203684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75" y="3203684"/>
                <a:ext cx="44916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917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5991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/>
              <p:cNvSpPr/>
              <p:nvPr/>
            </p:nvSpPr>
            <p:spPr>
              <a:xfrm>
                <a:off x="1043608" y="764704"/>
                <a:ext cx="8136904" cy="411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7)  Verify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Rolle’s theorem for the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[-2, 0]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764704"/>
                <a:ext cx="8136904" cy="411651"/>
              </a:xfrm>
              <a:prstGeom prst="rect">
                <a:avLst/>
              </a:prstGeom>
              <a:blipFill rotWithShape="1">
                <a:blip r:embed="rId3"/>
                <a:stretch>
                  <a:fillRect l="-749" t="-4412" r="-89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2195735" y="1619508"/>
                <a:ext cx="5040561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continuous in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[-2, 0</a:t>
                </a:r>
                <a:r>
                  <a:rPr lang="en-US" dirty="0" smtClean="0"/>
                  <a:t>]</a:t>
                </a:r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5" y="1619508"/>
                <a:ext cx="5040561" cy="379656"/>
              </a:xfrm>
              <a:prstGeom prst="rect">
                <a:avLst/>
              </a:prstGeom>
              <a:blipFill rotWithShape="1">
                <a:blip r:embed="rId4"/>
                <a:stretch>
                  <a:fillRect l="-967" t="-4839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43608" y="13314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2539905" y="2132856"/>
                <a:ext cx="5802614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+2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+4)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exist for all values in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[-2,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05" y="2132856"/>
                <a:ext cx="5802614" cy="619080"/>
              </a:xfrm>
              <a:prstGeom prst="rect">
                <a:avLst/>
              </a:prstGeom>
              <a:blipFill rotWithShape="1">
                <a:blip r:embed="rId5"/>
                <a:stretch>
                  <a:fillRect r="-1366" b="-5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699792" y="3140968"/>
                <a:ext cx="2183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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𝑓</m:t>
                    </m:r>
                    <m:r>
                      <a:rPr lang="en-US" b="0" i="1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0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140968"/>
                <a:ext cx="218348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14" t="-9836" r="-41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1979712" y="3690898"/>
                <a:ext cx="6912768" cy="2607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Hence all 3-conditions of the theorem are satisfied.</a:t>
                </a: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Now consider,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+2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  <m:r>
                          <a:rPr lang="en-US" i="1" dirty="0">
                            <a:latin typeface="Cambria Math"/>
                          </a:rPr>
                          <m:t>+4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/>
                  </a:rPr>
                  <a:t>= 0</a:t>
                </a: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  <a:sym typeface="Symbol"/>
                      </a:rPr>
                      <m:t></m:t>
                    </m:r>
                    <m:r>
                      <a:rPr lang="en-US" i="1">
                        <a:latin typeface="Cambria Math"/>
                      </a:rPr>
                      <m:t>   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±√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5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/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/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r>
                      <a:rPr lang="en-US" i="1">
                        <a:latin typeface="Cambria Math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en-US" dirty="0">
                        <a:latin typeface="Cambria Math"/>
                        <a:ea typeface="Cambria Math"/>
                        <a:cs typeface="Times New Roman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5</m:t>
                        </m:r>
                      </m:e>
                    </m:rad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−1.236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Hence Rolle’s theorem verified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690898"/>
                <a:ext cx="6912768" cy="2607573"/>
              </a:xfrm>
              <a:prstGeom prst="rect">
                <a:avLst/>
              </a:prstGeom>
              <a:blipFill rotWithShape="1">
                <a:blip r:embed="rId7"/>
                <a:stretch>
                  <a:fillRect l="-794" t="-1168" b="-2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195736" y="226758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267580"/>
                <a:ext cx="44916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700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/>
              <p:cNvSpPr/>
              <p:nvPr/>
            </p:nvSpPr>
            <p:spPr>
              <a:xfrm>
                <a:off x="1043608" y="836712"/>
                <a:ext cx="792088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8)  Verify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Rolle’s theorem for the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function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in  [0, 1]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836712"/>
                <a:ext cx="792088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69" t="-7576" r="-538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2195735" y="1691516"/>
                <a:ext cx="60486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(1−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continuous in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[0,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5" y="1691516"/>
                <a:ext cx="60486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43608" y="14127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2539905" y="2267580"/>
                <a:ext cx="5408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−6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+ 4</a:t>
                </a:r>
                <a:r>
                  <a:rPr lang="en-IN" dirty="0" smtClean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exist for all values in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[0,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1]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05" y="2267580"/>
                <a:ext cx="540827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699792" y="2780928"/>
                <a:ext cx="2010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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780928"/>
                <a:ext cx="20103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727" t="-9836" r="-454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1979712" y="3690898"/>
                <a:ext cx="597666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Hence all 3-conditions of the theorem are satisfied.</a:t>
                </a: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Now consider,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−6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m:t> + 4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 0 </m:t>
                    </m:r>
                  </m:oMath>
                </a14:m>
                <a:r>
                  <a:rPr lang="en-US" dirty="0" smtClean="0">
                    <a:latin typeface="Cambria Math"/>
                  </a:rPr>
                  <a:t/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 0</m:t>
                    </m:r>
                    <m:r>
                      <a:rPr lang="en-US" b="0" i="1" smtClean="0">
                        <a:latin typeface="Cambria Math"/>
                      </a:rPr>
                      <m:t>       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1/2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1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  <a:sym typeface="Symbol"/>
                      </a:rPr>
                      <m:t>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=1/2</m:t>
                    </m:r>
                    <m:r>
                      <a:rPr lang="en-US" i="1">
                        <a:latin typeface="Cambria Math"/>
                      </a:rPr>
                      <m:t>∈(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 1)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Hence Rolle’s theorem verified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690898"/>
                <a:ext cx="5976664" cy="2308324"/>
              </a:xfrm>
              <a:prstGeom prst="rect">
                <a:avLst/>
              </a:prstGeom>
              <a:blipFill rotWithShape="1">
                <a:blip r:embed="rId7"/>
                <a:stretch>
                  <a:fillRect l="-918" t="-1319" b="-3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195736" y="2276872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276872"/>
                <a:ext cx="44916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78623" y="27809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2780928"/>
                <a:ext cx="4491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176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700808"/>
            <a:ext cx="69127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Rolle’s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lvl="0"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Value Theorems (Lagrange's Mean Value theorem &amp; Cauchy's Mean value theorem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Taylor’s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MacLaurin’s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series for Exponential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Trigonometric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Logarithm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0"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Indeterminate forms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L'Hospital's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023584" y="609359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latin typeface="Algerian" pitchFamily="82" charset="0"/>
              </a:rPr>
              <a:t>Contents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5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2337551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ctr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Rolle’s 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xmlns="" val="4191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023584" y="908720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Rolle’s Theorem and its Geometrical Interpretation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11115467" cy="308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8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37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681367"/>
            <a:ext cx="7528880" cy="803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Geometrical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Interpretation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ctangle 25"/>
              <p:cNvSpPr/>
              <p:nvPr/>
            </p:nvSpPr>
            <p:spPr>
              <a:xfrm>
                <a:off x="971600" y="1628800"/>
                <a:ext cx="777686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dirty="0" smtClean="0"/>
                  <a:t>There are no breaks or gaps in between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the given curve and including at the end points, hence the function is continuous in the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[</m:t>
                    </m:r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, 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]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just"/>
                <a:endParaRPr lang="en-US" dirty="0"/>
              </a:p>
              <a:p>
                <a:pPr marL="285750" lvl="0" indent="-285750" algn="just">
                  <a:buFont typeface="Wingdings" pitchFamily="2" charset="2"/>
                  <a:buChar char="Ø"/>
                </a:pPr>
                <a:r>
                  <a:rPr lang="en-US" dirty="0"/>
                  <a:t>Since a unique tangent can be drawn at each and every point in the interval except at the end points, the function is differentiable in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  <m:r>
                          <a:rPr lang="en-IN" b="0" i="1" smtClean="0">
                            <a:latin typeface="Cambria Math"/>
                          </a:rPr>
                          <m:t>, </m:t>
                        </m:r>
                        <m:r>
                          <a:rPr lang="en-IN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0" algn="just"/>
                <a:endParaRPr lang="en-US" dirty="0" smtClean="0"/>
              </a:p>
              <a:p>
                <a:pPr marL="285750" indent="-285750" algn="just">
                  <a:buFont typeface="Wingdings" pitchFamily="2" charset="2"/>
                  <a:buChar char="Ø"/>
                </a:pPr>
                <a:r>
                  <a:rPr lang="en-US" dirty="0" smtClean="0"/>
                  <a:t>At </a:t>
                </a:r>
                <a:r>
                  <a:rPr lang="en-US" dirty="0"/>
                  <a:t>the end points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they are at the same height from the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 axis.</a:t>
                </a:r>
                <a:endParaRPr lang="en-IN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628800"/>
                <a:ext cx="7776864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627" t="-1502" r="-1489" b="-3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http://home.scarlet.be/math/rolle.gif"/>
          <p:cNvPicPr/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1259632" y="3933056"/>
            <a:ext cx="3384376" cy="183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http://images.tutorvista.com/contentimages/maths/content/us/class12maths/chapter09/images/img203.gif"/>
          <p:cNvPicPr/>
          <p:nvPr/>
        </p:nvPicPr>
        <p:blipFill>
          <a:blip r:embed="rId6" r:link="rId7"/>
          <a:srcRect/>
          <a:stretch>
            <a:fillRect/>
          </a:stretch>
        </p:blipFill>
        <p:spPr bwMode="auto">
          <a:xfrm>
            <a:off x="5318844" y="4005064"/>
            <a:ext cx="3069580" cy="1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Rectangle 33"/>
              <p:cNvSpPr/>
              <p:nvPr/>
            </p:nvSpPr>
            <p:spPr>
              <a:xfrm>
                <a:off x="1187624" y="5992252"/>
                <a:ext cx="7704856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>
                    <a:solidFill>
                      <a:schemeClr val="accent3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Conclusion: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 there exits at least one point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′</m:t>
                    </m:r>
                    <m:r>
                      <a:rPr lang="en-IN" b="0" i="1" smtClean="0">
                        <a:latin typeface="Cambria Math"/>
                      </a:rPr>
                      <m:t>𝑐</m:t>
                    </m:r>
                    <m:r>
                      <a:rPr lang="en-IN" b="0" i="0" smtClean="0">
                        <a:latin typeface="Cambria Math"/>
                      </a:rPr>
                      <m:t>′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(say) in between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such that the tangent at  is parallel to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-axis.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992252"/>
                <a:ext cx="7704856" cy="677108"/>
              </a:xfrm>
              <a:prstGeom prst="rect">
                <a:avLst/>
              </a:prstGeom>
              <a:blipFill rotWithShape="1">
                <a:blip r:embed="rId8"/>
                <a:stretch>
                  <a:fillRect l="-870" t="-4505" r="-1345" b="-13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693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1023584" y="681367"/>
            <a:ext cx="7528880" cy="803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Problems on Rolle's Theorem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/>
              <p:cNvSpPr/>
              <p:nvPr/>
            </p:nvSpPr>
            <p:spPr>
              <a:xfrm>
                <a:off x="1043608" y="1556792"/>
                <a:ext cx="7364840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1)  Verify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Rolle’s theorem for the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[-1, 1]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56792"/>
                <a:ext cx="7364840" cy="407099"/>
              </a:xfrm>
              <a:prstGeom prst="rect">
                <a:avLst/>
              </a:prstGeom>
              <a:blipFill rotWithShape="1">
                <a:blip r:embed="rId3"/>
                <a:stretch>
                  <a:fillRect l="-828" t="-7463" b="-23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2195735" y="2204864"/>
                <a:ext cx="44083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continuous in [-1, 1</a:t>
                </a:r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5" y="2204864"/>
                <a:ext cx="440835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07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43608" y="191683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2539905" y="2699628"/>
                <a:ext cx="4123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/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exist for all values in [-1, 1]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05" y="2699628"/>
                <a:ext cx="412318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44" t="-8333" r="-162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699792" y="3140968"/>
                <a:ext cx="2079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ym typeface="Symbol"/>
                  </a:rPr>
                  <a:t>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=1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140968"/>
                <a:ext cx="207928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39" t="-9836" r="-469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1979712" y="3690898"/>
                <a:ext cx="597666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Hence all 3-conditions of the theorem are satisfied.</a:t>
                </a: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Now consider,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r>
                      <a:rPr lang="en-US">
                        <a:latin typeface="Cambria Math"/>
                      </a:rPr>
                      <m:t> 2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 0 </m:t>
                    </m:r>
                    <m:r>
                      <a:rPr lang="en-US">
                        <a:latin typeface="Cambria Math"/>
                        <a:sym typeface="Symbol"/>
                      </a:rPr>
                      <m:t>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 0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  <a:sym typeface="Symbol"/>
                      </a:rPr>
                      <m:t></m:t>
                    </m:r>
                    <m:r>
                      <a:rPr lang="en-US" i="1">
                        <a:latin typeface="Cambria Math"/>
                      </a:rPr>
                      <m:t>   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=0∈(−1, 1)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Hence Rolle’s theorem verified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690898"/>
                <a:ext cx="5976664" cy="1754326"/>
              </a:xfrm>
              <a:prstGeom prst="rect">
                <a:avLst/>
              </a:prstGeom>
              <a:blipFill rotWithShape="1">
                <a:blip r:embed="rId7"/>
                <a:stretch>
                  <a:fillRect l="-918" t="-1736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829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1008112" y="692696"/>
                <a:ext cx="8172400" cy="652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 startAt="2"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Verify Rolle’s theorem for the function  in 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I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I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IN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IN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I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/>
                          </a:rPr>
                          <m:t>𝟑</m:t>
                        </m:r>
                        <m:r>
                          <a:rPr lang="en-I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I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IN" b="1" i="1" smtClean="0">
                        <a:latin typeface="Cambria Math"/>
                      </a:rPr>
                      <m:t>−</m:t>
                    </m:r>
                    <m:r>
                      <a:rPr lang="en-IN" b="1" i="1" smtClean="0">
                        <a:latin typeface="Cambria Math"/>
                      </a:rPr>
                      <m:t>𝒙</m:t>
                    </m:r>
                    <m:r>
                      <a:rPr lang="en-IN" b="1" i="1" smtClean="0">
                        <a:latin typeface="Cambria Math"/>
                      </a:rPr>
                      <m:t>+</m:t>
                    </m:r>
                    <m:r>
                      <a:rPr lang="en-IN" b="1" i="1" smtClean="0">
                        <a:latin typeface="Cambria Math"/>
                      </a:rPr>
                      <m:t>𝟑</m:t>
                    </m:r>
                    <m:r>
                      <a:rPr lang="en-I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IN" b="1" dirty="0" smtClean="0">
                    <a:latin typeface="Times New Roman" pitchFamily="18" charset="0"/>
                    <a:cs typeface="Times New Roman" pitchFamily="18" charset="0"/>
                  </a:rPr>
                  <a:t> in [1, 3]</a:t>
                </a:r>
              </a:p>
              <a:p>
                <a:pPr marL="342900" indent="-342900">
                  <a:buAutoNum type="arabicParenR" startAt="2"/>
                </a:pP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12" y="692696"/>
                <a:ext cx="8172400" cy="652551"/>
              </a:xfrm>
              <a:prstGeom prst="rect">
                <a:avLst/>
              </a:prstGeom>
              <a:blipFill rotWithShape="1">
                <a:blip r:embed="rId2"/>
                <a:stretch>
                  <a:fillRect l="-447" t="-3738" r="-522" b="-140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43608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4595" y="1700808"/>
            <a:ext cx="9706197" cy="69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7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0500" y="2132856"/>
            <a:ext cx="9150132" cy="104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9361040" cy="11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9579059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1691680" y="206084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44916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17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1763688" y="2924944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4944"/>
                <a:ext cx="4491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954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7624" y="908720"/>
            <a:ext cx="451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3)    Verify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Rolle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 Theorem for the function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4108532"/>
              </p:ext>
            </p:extLst>
          </p:nvPr>
        </p:nvGraphicFramePr>
        <p:xfrm>
          <a:off x="5580112" y="782985"/>
          <a:ext cx="3445327" cy="629791"/>
        </p:xfrm>
        <a:graphic>
          <a:graphicData uri="http://schemas.openxmlformats.org/presentationml/2006/ole">
            <p:oleObj spid="_x0000_s7261" r:id="rId3" imgW="2654300" imgH="482600" progId="">
              <p:embed/>
            </p:oleObj>
          </a:graphicData>
        </a:graphic>
      </p:graphicFrame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1015144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85396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76693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480025" y="3212976"/>
                <a:ext cx="47481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ea typeface="Cambria Math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All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conditions of Rolle's Theorem are satisfied.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25" y="3212976"/>
                <a:ext cx="474815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155" t="-4717" r="-2182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37" name="Picture 6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33456"/>
            <a:ext cx="8064896" cy="277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63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1043608" y="836712"/>
                <a:ext cx="79928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4) 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Verify the Rolle’s theorem for the function                                 in  [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</a:rPr>
                      <m:t>𝒂</m:t>
                    </m:r>
                    <m:r>
                      <a:rPr lang="en-IN" b="1" i="1" smtClean="0">
                        <a:latin typeface="Cambria Math"/>
                      </a:rPr>
                      <m:t>, </m:t>
                    </m:r>
                    <m:r>
                      <a:rPr lang="en-IN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en-US" dirty="0" smtClean="0"/>
                  <a:t/>
                </a:r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836712"/>
                <a:ext cx="799288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1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1227724"/>
              </p:ext>
            </p:extLst>
          </p:nvPr>
        </p:nvGraphicFramePr>
        <p:xfrm>
          <a:off x="5783163" y="836712"/>
          <a:ext cx="1813173" cy="362635"/>
        </p:xfrm>
        <a:graphic>
          <a:graphicData uri="http://schemas.openxmlformats.org/presentationml/2006/ole">
            <p:oleObj spid="_x0000_s8256" r:id="rId4" imgW="1384300" imgH="279400" progId="">
              <p:embed/>
            </p:oleObj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" name="Picture 1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89436"/>
            <a:ext cx="10081120" cy="71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7049" y="1988840"/>
            <a:ext cx="873103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85396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19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9644032" cy="61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31" name="Picture 3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493" y="3682198"/>
            <a:ext cx="8705043" cy="320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1368758" y="2051556"/>
                <a:ext cx="538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58" y="2051556"/>
                <a:ext cx="53894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795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458543" y="2915652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43" y="2915652"/>
                <a:ext cx="44916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99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790</TotalTime>
  <Words>102</Words>
  <Application>Microsoft Office PowerPoint</Application>
  <PresentationFormat>On-screen Show (4:3)</PresentationFormat>
  <Paragraphs>63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Module 1: Calculus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veeresh malagi</cp:lastModifiedBy>
  <cp:revision>46</cp:revision>
  <dcterms:created xsi:type="dcterms:W3CDTF">2020-10-03T13:49:00Z</dcterms:created>
  <dcterms:modified xsi:type="dcterms:W3CDTF">2020-10-05T12:55:55Z</dcterms:modified>
</cp:coreProperties>
</file>