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  <p:sldMasterId id="2147483663" r:id="rId3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j5tteKdo1/U9wH6aEgc8RyhE9z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00F462-D1BC-4AB8-AD3E-7F3CDD12C154}">
  <a:tblStyle styleId="{7700F462-D1BC-4AB8-AD3E-7F3CDD12C1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496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/>
              <a:t>Voorblad</a:t>
            </a:r>
            <a:endParaRPr/>
          </a:p>
        </p:txBody>
      </p:sp>
      <p:sp>
        <p:nvSpPr>
          <p:cNvPr id="157" name="Google Shape;15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nl-NL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Vraagstuk: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- Gegevensmodel in kaart brengen VS Alle systemen aflopen en exact bepalen wat erin zit.</a:t>
            </a:r>
            <a:endParaRPr/>
          </a:p>
        </p:txBody>
      </p:sp>
      <p:sp>
        <p:nvSpPr>
          <p:cNvPr id="264" name="Google Shape;26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8370db55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38370db55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8370db55e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38370db55e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8370db55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38370db55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8370db55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38370db55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Vraagstuk: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- Gegevensmodel in kaart brengen VS Alle systemen aflopen en exact bepalen wat erin zit.</a:t>
            </a:r>
            <a:endParaRPr/>
          </a:p>
        </p:txBody>
      </p:sp>
      <p:sp>
        <p:nvSpPr>
          <p:cNvPr id="186" name="Google Shape;18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dia: VNG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7"/>
          <p:cNvGrpSpPr/>
          <p:nvPr/>
        </p:nvGrpSpPr>
        <p:grpSpPr>
          <a:xfrm>
            <a:off x="5517356" y="1871664"/>
            <a:ext cx="3633780" cy="4319587"/>
            <a:chOff x="7222241" y="1800000"/>
            <a:chExt cx="4844271" cy="4320000"/>
          </a:xfrm>
        </p:grpSpPr>
        <p:sp>
          <p:nvSpPr>
            <p:cNvPr id="12" name="Google Shape;12;p27"/>
            <p:cNvSpPr/>
            <p:nvPr/>
          </p:nvSpPr>
          <p:spPr>
            <a:xfrm rot="10800000">
              <a:off x="7222241" y="1800000"/>
              <a:ext cx="4320490" cy="4320000"/>
            </a:xfrm>
            <a:prstGeom prst="flowChartDelay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7"/>
            <p:cNvSpPr/>
            <p:nvPr/>
          </p:nvSpPr>
          <p:spPr>
            <a:xfrm>
              <a:off x="11490341" y="1800000"/>
              <a:ext cx="576171" cy="432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7"/>
          <p:cNvSpPr/>
          <p:nvPr/>
        </p:nvSpPr>
        <p:spPr>
          <a:xfrm>
            <a:off x="0" y="5238750"/>
            <a:ext cx="7277100" cy="1619250"/>
          </a:xfrm>
          <a:custGeom>
            <a:avLst/>
            <a:gdLst/>
            <a:ahLst/>
            <a:cxnLst/>
            <a:rect l="l" t="t" r="r" b="b"/>
            <a:pathLst>
              <a:path w="12672" h="2116" extrusionOk="0">
                <a:moveTo>
                  <a:pt x="12672" y="2116"/>
                </a:moveTo>
                <a:lnTo>
                  <a:pt x="12672" y="2116"/>
                </a:lnTo>
                <a:lnTo>
                  <a:pt x="0" y="2116"/>
                </a:lnTo>
                <a:lnTo>
                  <a:pt x="0" y="0"/>
                </a:lnTo>
                <a:lnTo>
                  <a:pt x="10556" y="0"/>
                </a:lnTo>
                <a:lnTo>
                  <a:pt x="10611" y="0"/>
                </a:lnTo>
                <a:lnTo>
                  <a:pt x="10665" y="3"/>
                </a:lnTo>
                <a:lnTo>
                  <a:pt x="10720" y="6"/>
                </a:lnTo>
                <a:lnTo>
                  <a:pt x="10773" y="11"/>
                </a:lnTo>
                <a:lnTo>
                  <a:pt x="10825" y="17"/>
                </a:lnTo>
                <a:lnTo>
                  <a:pt x="10878" y="25"/>
                </a:lnTo>
                <a:lnTo>
                  <a:pt x="10931" y="33"/>
                </a:lnTo>
                <a:lnTo>
                  <a:pt x="10983" y="44"/>
                </a:lnTo>
                <a:lnTo>
                  <a:pt x="11034" y="54"/>
                </a:lnTo>
                <a:lnTo>
                  <a:pt x="11085" y="67"/>
                </a:lnTo>
                <a:lnTo>
                  <a:pt x="11135" y="81"/>
                </a:lnTo>
                <a:lnTo>
                  <a:pt x="11185" y="95"/>
                </a:lnTo>
                <a:lnTo>
                  <a:pt x="11235" y="110"/>
                </a:lnTo>
                <a:lnTo>
                  <a:pt x="11284" y="129"/>
                </a:lnTo>
                <a:lnTo>
                  <a:pt x="11333" y="146"/>
                </a:lnTo>
                <a:lnTo>
                  <a:pt x="11379" y="166"/>
                </a:lnTo>
                <a:lnTo>
                  <a:pt x="11428" y="187"/>
                </a:lnTo>
                <a:lnTo>
                  <a:pt x="11474" y="208"/>
                </a:lnTo>
                <a:lnTo>
                  <a:pt x="11519" y="232"/>
                </a:lnTo>
                <a:lnTo>
                  <a:pt x="11564" y="255"/>
                </a:lnTo>
                <a:lnTo>
                  <a:pt x="11610" y="280"/>
                </a:lnTo>
                <a:lnTo>
                  <a:pt x="11653" y="307"/>
                </a:lnTo>
                <a:lnTo>
                  <a:pt x="11697" y="333"/>
                </a:lnTo>
                <a:lnTo>
                  <a:pt x="11739" y="361"/>
                </a:lnTo>
                <a:lnTo>
                  <a:pt x="11781" y="391"/>
                </a:lnTo>
                <a:lnTo>
                  <a:pt x="11823" y="420"/>
                </a:lnTo>
                <a:lnTo>
                  <a:pt x="11863" y="451"/>
                </a:lnTo>
                <a:lnTo>
                  <a:pt x="11902" y="484"/>
                </a:lnTo>
                <a:lnTo>
                  <a:pt x="11941" y="517"/>
                </a:lnTo>
                <a:lnTo>
                  <a:pt x="11980" y="549"/>
                </a:lnTo>
                <a:lnTo>
                  <a:pt x="12016" y="585"/>
                </a:lnTo>
                <a:lnTo>
                  <a:pt x="12053" y="619"/>
                </a:lnTo>
                <a:lnTo>
                  <a:pt x="12089" y="657"/>
                </a:lnTo>
                <a:lnTo>
                  <a:pt x="12123" y="694"/>
                </a:lnTo>
                <a:lnTo>
                  <a:pt x="12157" y="731"/>
                </a:lnTo>
                <a:lnTo>
                  <a:pt x="12190" y="770"/>
                </a:lnTo>
                <a:lnTo>
                  <a:pt x="12221" y="809"/>
                </a:lnTo>
                <a:lnTo>
                  <a:pt x="12252" y="850"/>
                </a:lnTo>
                <a:lnTo>
                  <a:pt x="12282" y="892"/>
                </a:lnTo>
                <a:lnTo>
                  <a:pt x="12311" y="934"/>
                </a:lnTo>
                <a:lnTo>
                  <a:pt x="12339" y="976"/>
                </a:lnTo>
                <a:lnTo>
                  <a:pt x="12366" y="1019"/>
                </a:lnTo>
                <a:lnTo>
                  <a:pt x="12392" y="1063"/>
                </a:lnTo>
                <a:lnTo>
                  <a:pt x="12417" y="1108"/>
                </a:lnTo>
                <a:lnTo>
                  <a:pt x="12440" y="1153"/>
                </a:lnTo>
                <a:lnTo>
                  <a:pt x="12464" y="1200"/>
                </a:lnTo>
                <a:lnTo>
                  <a:pt x="12485" y="1245"/>
                </a:lnTo>
                <a:lnTo>
                  <a:pt x="12506" y="1293"/>
                </a:lnTo>
                <a:lnTo>
                  <a:pt x="12526" y="1341"/>
                </a:lnTo>
                <a:lnTo>
                  <a:pt x="12544" y="1389"/>
                </a:lnTo>
                <a:lnTo>
                  <a:pt x="12562" y="1438"/>
                </a:lnTo>
                <a:lnTo>
                  <a:pt x="12577" y="1487"/>
                </a:lnTo>
                <a:lnTo>
                  <a:pt x="12593" y="1537"/>
                </a:lnTo>
                <a:lnTo>
                  <a:pt x="12605" y="1587"/>
                </a:lnTo>
                <a:lnTo>
                  <a:pt x="12618" y="1638"/>
                </a:lnTo>
                <a:lnTo>
                  <a:pt x="12630" y="1690"/>
                </a:lnTo>
                <a:lnTo>
                  <a:pt x="12639" y="1741"/>
                </a:lnTo>
                <a:lnTo>
                  <a:pt x="12649" y="1794"/>
                </a:lnTo>
                <a:lnTo>
                  <a:pt x="12655" y="1847"/>
                </a:lnTo>
                <a:lnTo>
                  <a:pt x="12661" y="1900"/>
                </a:lnTo>
                <a:lnTo>
                  <a:pt x="12666" y="1954"/>
                </a:lnTo>
                <a:lnTo>
                  <a:pt x="12669" y="2007"/>
                </a:lnTo>
                <a:lnTo>
                  <a:pt x="12672" y="2062"/>
                </a:lnTo>
                <a:lnTo>
                  <a:pt x="12672" y="21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79" y="-71438"/>
            <a:ext cx="2678906" cy="203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810000" y="2160000"/>
            <a:ext cx="459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810000" y="3959940"/>
            <a:ext cx="459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96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96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10000" y="6480001"/>
            <a:ext cx="30527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>
            <a:spLocks noGrp="1"/>
          </p:cNvSpPr>
          <p:nvPr>
            <p:ph type="title"/>
          </p:nvPr>
        </p:nvSpPr>
        <p:spPr>
          <a:xfrm>
            <a:off x="1375682" y="145144"/>
            <a:ext cx="7524750" cy="93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angepaste indeling">
  <p:cSld name="Aangepaste indeling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 txBox="1">
            <a:spLocks noGrp="1"/>
          </p:cNvSpPr>
          <p:nvPr>
            <p:ph type="title"/>
          </p:nvPr>
        </p:nvSpPr>
        <p:spPr>
          <a:xfrm>
            <a:off x="1491343" y="274410"/>
            <a:ext cx="7024007" cy="67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6" name="Google Shape;56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4332" y="0"/>
            <a:ext cx="1612106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Vervolgblad 2 zonder foto">
  <p:cSld name="3_Vervolgblad 2 zonder fo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3"/>
          <p:cNvPicPr preferRelativeResize="0"/>
          <p:nvPr/>
        </p:nvPicPr>
        <p:blipFill rotWithShape="1">
          <a:blip r:embed="rId2">
            <a:alphaModFix/>
          </a:blip>
          <a:srcRect l="32604" t="57210" r="63808" b="32525"/>
          <a:stretch/>
        </p:blipFill>
        <p:spPr>
          <a:xfrm>
            <a:off x="1" y="0"/>
            <a:ext cx="2095499" cy="6858000"/>
          </a:xfrm>
          <a:custGeom>
            <a:avLst/>
            <a:gdLst/>
            <a:ahLst/>
            <a:cxnLst/>
            <a:rect l="l" t="t" r="r" b="b"/>
            <a:pathLst>
              <a:path w="2095499" h="5143500" extrusionOk="0">
                <a:moveTo>
                  <a:pt x="0" y="0"/>
                </a:moveTo>
                <a:lnTo>
                  <a:pt x="2095499" y="0"/>
                </a:lnTo>
                <a:lnTo>
                  <a:pt x="2095499" y="5143500"/>
                </a:lnTo>
                <a:lnTo>
                  <a:pt x="0" y="51435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9" name="Google Shape;59;p53"/>
          <p:cNvSpPr txBox="1">
            <a:spLocks noGrp="1"/>
          </p:cNvSpPr>
          <p:nvPr>
            <p:ph type="body" idx="1"/>
          </p:nvPr>
        </p:nvSpPr>
        <p:spPr>
          <a:xfrm>
            <a:off x="2143124" y="999067"/>
            <a:ext cx="6497639" cy="522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  <a:defRPr sz="1800">
                <a:solidFill>
                  <a:srgbClr val="000000"/>
                </a:solidFill>
              </a:defRPr>
            </a:lvl1pPr>
            <a:lvl2pPr marL="914400" lvl="1" indent="-32004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  <a:defRPr sz="1800">
                <a:solidFill>
                  <a:srgbClr val="000000"/>
                </a:solidFill>
              </a:defRPr>
            </a:lvl2pPr>
            <a:lvl3pPr marL="1371600" lvl="2" indent="-320039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828800" lvl="3" indent="-320039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  <a:defRPr sz="1800">
                <a:solidFill>
                  <a:srgbClr val="000000"/>
                </a:solidFill>
              </a:defRPr>
            </a:lvl4pPr>
            <a:lvl5pPr marL="2286000" lvl="4" indent="-320039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  <a:defRPr sz="18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title"/>
          </p:nvPr>
        </p:nvSpPr>
        <p:spPr>
          <a:xfrm>
            <a:off x="47626" y="0"/>
            <a:ext cx="199072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Vervolgblad 2 zonder foto">
  <p:cSld name="4_Vervolgblad 2 zonder fot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54"/>
          <p:cNvPicPr preferRelativeResize="0"/>
          <p:nvPr/>
        </p:nvPicPr>
        <p:blipFill rotWithShape="1">
          <a:blip r:embed="rId2">
            <a:alphaModFix/>
          </a:blip>
          <a:srcRect l="32604" t="57210" r="63808" b="32525"/>
          <a:stretch/>
        </p:blipFill>
        <p:spPr>
          <a:xfrm>
            <a:off x="1" y="0"/>
            <a:ext cx="2095499" cy="6858000"/>
          </a:xfrm>
          <a:custGeom>
            <a:avLst/>
            <a:gdLst/>
            <a:ahLst/>
            <a:cxnLst/>
            <a:rect l="l" t="t" r="r" b="b"/>
            <a:pathLst>
              <a:path w="2095499" h="5143500" extrusionOk="0">
                <a:moveTo>
                  <a:pt x="0" y="0"/>
                </a:moveTo>
                <a:lnTo>
                  <a:pt x="2095499" y="0"/>
                </a:lnTo>
                <a:lnTo>
                  <a:pt x="2095499" y="5143500"/>
                </a:lnTo>
                <a:lnTo>
                  <a:pt x="0" y="51435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3" name="Google Shape;63;p54"/>
          <p:cNvSpPr txBox="1">
            <a:spLocks noGrp="1"/>
          </p:cNvSpPr>
          <p:nvPr>
            <p:ph type="body" idx="1"/>
          </p:nvPr>
        </p:nvSpPr>
        <p:spPr>
          <a:xfrm>
            <a:off x="2143124" y="999067"/>
            <a:ext cx="6497639" cy="522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  <a:defRPr sz="1800">
                <a:solidFill>
                  <a:srgbClr val="000000"/>
                </a:solidFill>
              </a:defRPr>
            </a:lvl1pPr>
            <a:lvl2pPr marL="914400" lvl="1" indent="-32004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  <a:defRPr sz="1800">
                <a:solidFill>
                  <a:srgbClr val="000000"/>
                </a:solidFill>
              </a:defRPr>
            </a:lvl2pPr>
            <a:lvl3pPr marL="1371600" lvl="2" indent="-320039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  <a:defRPr sz="1800">
                <a:solidFill>
                  <a:srgbClr val="000000"/>
                </a:solidFill>
              </a:defRPr>
            </a:lvl3pPr>
            <a:lvl4pPr marL="1828800" lvl="3" indent="-320039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  <a:defRPr sz="1800">
                <a:solidFill>
                  <a:srgbClr val="000000"/>
                </a:solidFill>
              </a:defRPr>
            </a:lvl4pPr>
            <a:lvl5pPr marL="2286000" lvl="4" indent="-320039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  <a:defRPr sz="1800">
                <a:solidFill>
                  <a:srgbClr val="000000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title"/>
          </p:nvPr>
        </p:nvSpPr>
        <p:spPr>
          <a:xfrm>
            <a:off x="47626" y="0"/>
            <a:ext cx="199072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 vol blauw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>
            <a:spLocks noGrp="1"/>
          </p:cNvSpPr>
          <p:nvPr>
            <p:ph type="subTitle" idx="1"/>
          </p:nvPr>
        </p:nvSpPr>
        <p:spPr>
          <a:xfrm>
            <a:off x="503998" y="2688284"/>
            <a:ext cx="6696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503998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1943998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ctrTitle"/>
          </p:nvPr>
        </p:nvSpPr>
        <p:spPr>
          <a:xfrm>
            <a:off x="503998" y="552284"/>
            <a:ext cx="8064000" cy="21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en object op donkerblauw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>
            <a:off x="504002" y="1534360"/>
            <a:ext cx="8063999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marL="1828800" lvl="3" indent="-381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4pPr>
            <a:lvl5pPr marL="2286000" lvl="4" indent="-3810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1080000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2520000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  <a:defRPr>
                <a:solidFill>
                  <a:schemeClr val="accent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503999" y="6360000"/>
            <a:ext cx="3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100" i="1">
                <a:solidFill>
                  <a:srgbClr val="A3CBE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100" i="1">
                <a:solidFill>
                  <a:srgbClr val="A3CBE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100" i="1">
                <a:solidFill>
                  <a:srgbClr val="A3CBE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100" i="1">
                <a:solidFill>
                  <a:srgbClr val="A3CBE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100" i="1">
                <a:solidFill>
                  <a:srgbClr val="A3CBE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100" i="1">
                <a:solidFill>
                  <a:srgbClr val="A3CBE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100" i="1">
                <a:solidFill>
                  <a:srgbClr val="A3CBE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100" i="1">
                <a:solidFill>
                  <a:srgbClr val="A3CBE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100" i="1">
                <a:solidFill>
                  <a:srgbClr val="A3CBE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pic>
        <p:nvPicPr>
          <p:cNvPr id="84" name="Google Shape;8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000" y="6240000"/>
            <a:ext cx="1008888" cy="47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en object">
  <p:cSld name="Titel en 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3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1"/>
          </p:nvPr>
        </p:nvSpPr>
        <p:spPr>
          <a:xfrm>
            <a:off x="504002" y="1534360"/>
            <a:ext cx="8063999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dt" idx="10"/>
          </p:nvPr>
        </p:nvSpPr>
        <p:spPr>
          <a:xfrm>
            <a:off x="1080000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ftr" idx="11"/>
          </p:nvPr>
        </p:nvSpPr>
        <p:spPr>
          <a:xfrm>
            <a:off x="2520000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sldNum" idx="12"/>
          </p:nvPr>
        </p:nvSpPr>
        <p:spPr>
          <a:xfrm>
            <a:off x="503999" y="6360000"/>
            <a:ext cx="3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 met afbeelding">
  <p:cSld name="Tekst met afbeelding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body" idx="1"/>
          </p:nvPr>
        </p:nvSpPr>
        <p:spPr>
          <a:xfrm>
            <a:off x="503999" y="1534360"/>
            <a:ext cx="3852000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4"/>
          <p:cNvSpPr txBox="1">
            <a:spLocks noGrp="1"/>
          </p:cNvSpPr>
          <p:nvPr>
            <p:ph type="dt" idx="10"/>
          </p:nvPr>
        </p:nvSpPr>
        <p:spPr>
          <a:xfrm>
            <a:off x="1080000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ftr" idx="11"/>
          </p:nvPr>
        </p:nvSpPr>
        <p:spPr>
          <a:xfrm>
            <a:off x="2520000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sldNum" idx="12"/>
          </p:nvPr>
        </p:nvSpPr>
        <p:spPr>
          <a:xfrm>
            <a:off x="503999" y="6360000"/>
            <a:ext cx="3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sp>
        <p:nvSpPr>
          <p:cNvPr id="97" name="Google Shape;97;p34"/>
          <p:cNvSpPr>
            <a:spLocks noGrp="1"/>
          </p:cNvSpPr>
          <p:nvPr>
            <p:ph type="pic" idx="2"/>
          </p:nvPr>
        </p:nvSpPr>
        <p:spPr>
          <a:xfrm>
            <a:off x="4716003" y="1534360"/>
            <a:ext cx="3851999" cy="4512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 1">
  <p:cSld name="Titeldia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5"/>
          <p:cNvSpPr>
            <a:spLocks noGrp="1"/>
          </p:cNvSpPr>
          <p:nvPr>
            <p:ph type="pic" idx="2"/>
          </p:nvPr>
        </p:nvSpPr>
        <p:spPr>
          <a:xfrm>
            <a:off x="0" y="-18391"/>
            <a:ext cx="9144000" cy="614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0" name="Google Shape;100;p35"/>
          <p:cNvSpPr txBox="1">
            <a:spLocks noGrp="1"/>
          </p:cNvSpPr>
          <p:nvPr>
            <p:ph type="ctrTitle"/>
          </p:nvPr>
        </p:nvSpPr>
        <p:spPr>
          <a:xfrm>
            <a:off x="503999" y="672000"/>
            <a:ext cx="4752000" cy="4512000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>
            <a:lvl1pPr lv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subTitle" idx="1"/>
          </p:nvPr>
        </p:nvSpPr>
        <p:spPr>
          <a:xfrm>
            <a:off x="504000" y="3264000"/>
            <a:ext cx="4752000" cy="1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>
            <a:lvl1pPr lv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dt" idx="10"/>
          </p:nvPr>
        </p:nvSpPr>
        <p:spPr>
          <a:xfrm>
            <a:off x="503999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5"/>
          <p:cNvSpPr txBox="1">
            <a:spLocks noGrp="1"/>
          </p:cNvSpPr>
          <p:nvPr>
            <p:ph type="ftr" idx="11"/>
          </p:nvPr>
        </p:nvSpPr>
        <p:spPr>
          <a:xfrm>
            <a:off x="1943999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4" name="Google Shape;104;p35"/>
          <p:cNvPicPr preferRelativeResize="0">
            <a:picLocks noGrp="1"/>
          </p:cNvPicPr>
          <p:nvPr>
            <p:ph type="pic" idx="3"/>
          </p:nvPr>
        </p:nvPicPr>
        <p:blipFill/>
        <p:spPr>
          <a:xfrm>
            <a:off x="6660003" y="4320000"/>
            <a:ext cx="2015999" cy="864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 2">
  <p:cSld name="Titeldia 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6"/>
          <p:cNvSpPr>
            <a:spLocks noGrp="1"/>
          </p:cNvSpPr>
          <p:nvPr>
            <p:ph type="pic" idx="2"/>
          </p:nvPr>
        </p:nvSpPr>
        <p:spPr>
          <a:xfrm>
            <a:off x="0" y="-18391"/>
            <a:ext cx="9144000" cy="614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7" name="Google Shape;107;p36"/>
          <p:cNvSpPr txBox="1">
            <a:spLocks noGrp="1"/>
          </p:cNvSpPr>
          <p:nvPr>
            <p:ph type="ctrTitle"/>
          </p:nvPr>
        </p:nvSpPr>
        <p:spPr>
          <a:xfrm>
            <a:off x="503999" y="672000"/>
            <a:ext cx="4752000" cy="4512000"/>
          </a:xfrm>
          <a:prstGeom prst="rect">
            <a:avLst/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>
            <a:lvl1pPr lv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6"/>
          <p:cNvSpPr txBox="1">
            <a:spLocks noGrp="1"/>
          </p:cNvSpPr>
          <p:nvPr>
            <p:ph type="subTitle" idx="1"/>
          </p:nvPr>
        </p:nvSpPr>
        <p:spPr>
          <a:xfrm>
            <a:off x="504000" y="3264000"/>
            <a:ext cx="4752000" cy="1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>
            <a:lvl1pPr lv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dt" idx="10"/>
          </p:nvPr>
        </p:nvSpPr>
        <p:spPr>
          <a:xfrm>
            <a:off x="503999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ftr" idx="11"/>
          </p:nvPr>
        </p:nvSpPr>
        <p:spPr>
          <a:xfrm>
            <a:off x="1943999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p36"/>
          <p:cNvPicPr preferRelativeResize="0">
            <a:picLocks noGrp="1"/>
          </p:cNvPicPr>
          <p:nvPr>
            <p:ph type="pic" idx="3"/>
          </p:nvPr>
        </p:nvPicPr>
        <p:blipFill/>
        <p:spPr>
          <a:xfrm>
            <a:off x="6660003" y="4320000"/>
            <a:ext cx="2015999" cy="864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angepaste indeling">
  <p:cSld name="Aangepaste indeling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4"/>
          <p:cNvSpPr txBox="1">
            <a:spLocks noGrp="1"/>
          </p:cNvSpPr>
          <p:nvPr>
            <p:ph type="title"/>
          </p:nvPr>
        </p:nvSpPr>
        <p:spPr>
          <a:xfrm>
            <a:off x="1491343" y="274410"/>
            <a:ext cx="7024007" cy="679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Google Shape;21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4332" y="0"/>
            <a:ext cx="1612106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 3">
  <p:cSld name="Titeldia 3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7"/>
          <p:cNvSpPr>
            <a:spLocks noGrp="1"/>
          </p:cNvSpPr>
          <p:nvPr>
            <p:ph type="pic" idx="2"/>
          </p:nvPr>
        </p:nvSpPr>
        <p:spPr>
          <a:xfrm>
            <a:off x="0" y="-18391"/>
            <a:ext cx="9144000" cy="614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37"/>
          <p:cNvSpPr txBox="1">
            <a:spLocks noGrp="1"/>
          </p:cNvSpPr>
          <p:nvPr>
            <p:ph type="ctrTitle"/>
          </p:nvPr>
        </p:nvSpPr>
        <p:spPr>
          <a:xfrm>
            <a:off x="503999" y="672000"/>
            <a:ext cx="4752000" cy="4512000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>
            <a:lvl1pPr lv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 txBox="1">
            <a:spLocks noGrp="1"/>
          </p:cNvSpPr>
          <p:nvPr>
            <p:ph type="subTitle" idx="1"/>
          </p:nvPr>
        </p:nvSpPr>
        <p:spPr>
          <a:xfrm>
            <a:off x="504000" y="3264000"/>
            <a:ext cx="4752000" cy="1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>
            <a:lvl1pPr lv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6" name="Google Shape;116;p37"/>
          <p:cNvSpPr txBox="1">
            <a:spLocks noGrp="1"/>
          </p:cNvSpPr>
          <p:nvPr>
            <p:ph type="dt" idx="10"/>
          </p:nvPr>
        </p:nvSpPr>
        <p:spPr>
          <a:xfrm>
            <a:off x="503999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ftr" idx="11"/>
          </p:nvPr>
        </p:nvSpPr>
        <p:spPr>
          <a:xfrm>
            <a:off x="1943999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8" name="Google Shape;118;p37"/>
          <p:cNvPicPr preferRelativeResize="0">
            <a:picLocks noGrp="1"/>
          </p:cNvPicPr>
          <p:nvPr>
            <p:ph type="pic" idx="3"/>
          </p:nvPr>
        </p:nvPicPr>
        <p:blipFill/>
        <p:spPr>
          <a:xfrm>
            <a:off x="6660003" y="4320000"/>
            <a:ext cx="2015999" cy="864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 4">
  <p:cSld name="Titeldia 4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8"/>
          <p:cNvSpPr>
            <a:spLocks noGrp="1"/>
          </p:cNvSpPr>
          <p:nvPr>
            <p:ph type="pic" idx="2"/>
          </p:nvPr>
        </p:nvSpPr>
        <p:spPr>
          <a:xfrm>
            <a:off x="0" y="-18391"/>
            <a:ext cx="9144000" cy="6144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21" name="Google Shape;121;p38"/>
          <p:cNvSpPr txBox="1">
            <a:spLocks noGrp="1"/>
          </p:cNvSpPr>
          <p:nvPr>
            <p:ph type="ctrTitle"/>
          </p:nvPr>
        </p:nvSpPr>
        <p:spPr>
          <a:xfrm>
            <a:off x="503999" y="672000"/>
            <a:ext cx="4752000" cy="451200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>
            <a:lvl1pPr lv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subTitle" idx="1"/>
          </p:nvPr>
        </p:nvSpPr>
        <p:spPr>
          <a:xfrm>
            <a:off x="504000" y="3264000"/>
            <a:ext cx="4752000" cy="19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108000" rIns="108000" bIns="108000" anchor="t" anchorCtr="0">
            <a:noAutofit/>
          </a:bodyPr>
          <a:lstStyle>
            <a:lvl1pPr lv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/>
            </a:lvl2pPr>
            <a:lvl3pPr lvl="2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sz="1350"/>
            </a:lvl3pPr>
            <a:lvl4pPr lvl="3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4pPr>
            <a:lvl5pPr lvl="4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dt" idx="10"/>
          </p:nvPr>
        </p:nvSpPr>
        <p:spPr>
          <a:xfrm>
            <a:off x="503999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ftr" idx="11"/>
          </p:nvPr>
        </p:nvSpPr>
        <p:spPr>
          <a:xfrm>
            <a:off x="1943999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5" name="Google Shape;125;p38"/>
          <p:cNvPicPr preferRelativeResize="0">
            <a:picLocks noGrp="1"/>
          </p:cNvPicPr>
          <p:nvPr>
            <p:ph type="pic" idx="3"/>
          </p:nvPr>
        </p:nvPicPr>
        <p:blipFill/>
        <p:spPr>
          <a:xfrm>
            <a:off x="6660003" y="4320000"/>
            <a:ext cx="2015999" cy="864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ee objecten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9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9"/>
          <p:cNvSpPr txBox="1">
            <a:spLocks noGrp="1"/>
          </p:cNvSpPr>
          <p:nvPr>
            <p:ph type="body" idx="1"/>
          </p:nvPr>
        </p:nvSpPr>
        <p:spPr>
          <a:xfrm>
            <a:off x="503999" y="1534360"/>
            <a:ext cx="3852000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body" idx="2"/>
          </p:nvPr>
        </p:nvSpPr>
        <p:spPr>
          <a:xfrm>
            <a:off x="4679999" y="1534360"/>
            <a:ext cx="3888000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dt" idx="10"/>
          </p:nvPr>
        </p:nvSpPr>
        <p:spPr>
          <a:xfrm>
            <a:off x="1080000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ftr" idx="11"/>
          </p:nvPr>
        </p:nvSpPr>
        <p:spPr>
          <a:xfrm>
            <a:off x="2520000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9"/>
          <p:cNvSpPr txBox="1">
            <a:spLocks noGrp="1"/>
          </p:cNvSpPr>
          <p:nvPr>
            <p:ph type="sldNum" idx="12"/>
          </p:nvPr>
        </p:nvSpPr>
        <p:spPr>
          <a:xfrm>
            <a:off x="503999" y="6360000"/>
            <a:ext cx="3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fbeelding met bijschrift">
  <p:cSld name="Afbeelding met bijschrif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0"/>
          <p:cNvSpPr>
            <a:spLocks noGrp="1"/>
          </p:cNvSpPr>
          <p:nvPr>
            <p:ph type="pic" idx="2"/>
          </p:nvPr>
        </p:nvSpPr>
        <p:spPr>
          <a:xfrm>
            <a:off x="503999" y="1534363"/>
            <a:ext cx="4966770" cy="451024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35" name="Google Shape;135;p40"/>
          <p:cNvSpPr txBox="1">
            <a:spLocks noGrp="1"/>
          </p:cNvSpPr>
          <p:nvPr>
            <p:ph type="body" idx="1"/>
          </p:nvPr>
        </p:nvSpPr>
        <p:spPr>
          <a:xfrm>
            <a:off x="5618821" y="1534360"/>
            <a:ext cx="2949178" cy="4510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6" name="Google Shape;136;p40"/>
          <p:cNvSpPr txBox="1">
            <a:spLocks noGrp="1"/>
          </p:cNvSpPr>
          <p:nvPr>
            <p:ph type="dt" idx="10"/>
          </p:nvPr>
        </p:nvSpPr>
        <p:spPr>
          <a:xfrm>
            <a:off x="1080000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ftr" idx="11"/>
          </p:nvPr>
        </p:nvSpPr>
        <p:spPr>
          <a:xfrm>
            <a:off x="2520000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0"/>
          <p:cNvSpPr txBox="1">
            <a:spLocks noGrp="1"/>
          </p:cNvSpPr>
          <p:nvPr>
            <p:ph type="sldNum" idx="12"/>
          </p:nvPr>
        </p:nvSpPr>
        <p:spPr>
          <a:xfrm>
            <a:off x="503999" y="6360000"/>
            <a:ext cx="3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sp>
        <p:nvSpPr>
          <p:cNvPr id="139" name="Google Shape;139;p40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afbeelding">
  <p:cSld name="Alleen afbeelding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"/>
          <p:cNvSpPr txBox="1">
            <a:spLocks noGrp="1"/>
          </p:cNvSpPr>
          <p:nvPr>
            <p:ph type="dt" idx="10"/>
          </p:nvPr>
        </p:nvSpPr>
        <p:spPr>
          <a:xfrm>
            <a:off x="1080000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ftr" idx="11"/>
          </p:nvPr>
        </p:nvSpPr>
        <p:spPr>
          <a:xfrm>
            <a:off x="2520000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1"/>
          <p:cNvSpPr txBox="1">
            <a:spLocks noGrp="1"/>
          </p:cNvSpPr>
          <p:nvPr>
            <p:ph type="sldNum" idx="12"/>
          </p:nvPr>
        </p:nvSpPr>
        <p:spPr>
          <a:xfrm>
            <a:off x="503999" y="6360000"/>
            <a:ext cx="3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sp>
        <p:nvSpPr>
          <p:cNvPr id="144" name="Google Shape;144;p41"/>
          <p:cNvSpPr>
            <a:spLocks noGrp="1"/>
          </p:cNvSpPr>
          <p:nvPr>
            <p:ph type="pic" idx="2"/>
          </p:nvPr>
        </p:nvSpPr>
        <p:spPr>
          <a:xfrm>
            <a:off x="504002" y="672000"/>
            <a:ext cx="8063999" cy="537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een titel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2"/>
          <p:cNvSpPr txBox="1">
            <a:spLocks noGrp="1"/>
          </p:cNvSpPr>
          <p:nvPr>
            <p:ph type="dt" idx="10"/>
          </p:nvPr>
        </p:nvSpPr>
        <p:spPr>
          <a:xfrm>
            <a:off x="1080000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2"/>
          <p:cNvSpPr txBox="1">
            <a:spLocks noGrp="1"/>
          </p:cNvSpPr>
          <p:nvPr>
            <p:ph type="ftr" idx="11"/>
          </p:nvPr>
        </p:nvSpPr>
        <p:spPr>
          <a:xfrm>
            <a:off x="2520000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sldNum" idx="12"/>
          </p:nvPr>
        </p:nvSpPr>
        <p:spPr>
          <a:xfrm>
            <a:off x="503999" y="6360000"/>
            <a:ext cx="3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g" type="blank">
  <p:cSld name="BLANK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3"/>
          <p:cNvSpPr txBox="1">
            <a:spLocks noGrp="1"/>
          </p:cNvSpPr>
          <p:nvPr>
            <p:ph type="dt" idx="10"/>
          </p:nvPr>
        </p:nvSpPr>
        <p:spPr>
          <a:xfrm>
            <a:off x="1080000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43"/>
          <p:cNvSpPr txBox="1">
            <a:spLocks noGrp="1"/>
          </p:cNvSpPr>
          <p:nvPr>
            <p:ph type="ftr" idx="11"/>
          </p:nvPr>
        </p:nvSpPr>
        <p:spPr>
          <a:xfrm>
            <a:off x="2520000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3"/>
          <p:cNvSpPr txBox="1">
            <a:spLocks noGrp="1"/>
          </p:cNvSpPr>
          <p:nvPr>
            <p:ph type="sldNum" idx="12"/>
          </p:nvPr>
        </p:nvSpPr>
        <p:spPr>
          <a:xfrm>
            <a:off x="503999" y="6360000"/>
            <a:ext cx="3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1pPr>
            <a:lvl2pPr marL="0" lvl="1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2pPr>
            <a:lvl3pPr marL="0" lvl="2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3pPr>
            <a:lvl4pPr marL="0" lvl="3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4pPr>
            <a:lvl5pPr marL="0" lvl="4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5pPr>
            <a:lvl6pPr marL="0" lvl="5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6pPr>
            <a:lvl7pPr marL="0" lvl="6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7pPr>
            <a:lvl8pPr marL="0" lvl="7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8pPr>
            <a:lvl9pPr marL="0" lvl="8" indent="0" algn="l">
              <a:spcBef>
                <a:spcPts val="0"/>
              </a:spcBef>
              <a:buNone/>
              <a:defRPr>
                <a:solidFill>
                  <a:srgbClr val="0077C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dia: titel met teks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>
            <a:spLocks noGrp="1"/>
          </p:cNvSpPr>
          <p:nvPr>
            <p:ph type="title"/>
          </p:nvPr>
        </p:nvSpPr>
        <p:spPr>
          <a:xfrm>
            <a:off x="1354286" y="360000"/>
            <a:ext cx="75249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00A9F3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1"/>
          </p:nvPr>
        </p:nvSpPr>
        <p:spPr>
          <a:xfrm>
            <a:off x="809625" y="1800226"/>
            <a:ext cx="7524750" cy="450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A9F3"/>
              </a:buClr>
              <a:buSzPts val="1440"/>
              <a:buChar char="•"/>
              <a:defRPr/>
            </a:lvl1pPr>
            <a:lvl2pPr marL="914400" lvl="1" indent="-312419" algn="l">
              <a:lnSpc>
                <a:spcPct val="90000"/>
              </a:lnSpc>
              <a:spcBef>
                <a:spcPts val="329"/>
              </a:spcBef>
              <a:spcAft>
                <a:spcPts val="0"/>
              </a:spcAft>
              <a:buClr>
                <a:srgbClr val="00A9F3"/>
              </a:buClr>
              <a:buSzPts val="132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A9F3"/>
              </a:buClr>
              <a:buSzPts val="120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272"/>
              </a:spcBef>
              <a:spcAft>
                <a:spcPts val="0"/>
              </a:spcAft>
              <a:buClr>
                <a:srgbClr val="00A9F3"/>
              </a:buClr>
              <a:buSzPts val="1440"/>
              <a:buChar char="•"/>
              <a:defRPr/>
            </a:lvl4pPr>
            <a:lvl5pPr marL="2286000" lvl="4" indent="-289560" algn="l">
              <a:lnSpc>
                <a:spcPct val="90000"/>
              </a:lnSpc>
              <a:spcBef>
                <a:spcPts val="244"/>
              </a:spcBef>
              <a:spcAft>
                <a:spcPts val="0"/>
              </a:spcAft>
              <a:buClr>
                <a:srgbClr val="00A9F3"/>
              </a:buClr>
              <a:buSzPts val="9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dia: titel met tekst 2k">
  <p:cSld name="Tekstdia: titel met tekst 2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5"/>
          <p:cNvSpPr txBox="1">
            <a:spLocks noGrp="1"/>
          </p:cNvSpPr>
          <p:nvPr>
            <p:ph type="title"/>
          </p:nvPr>
        </p:nvSpPr>
        <p:spPr>
          <a:xfrm>
            <a:off x="1343400" y="360000"/>
            <a:ext cx="75249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body" idx="1"/>
          </p:nvPr>
        </p:nvSpPr>
        <p:spPr>
          <a:xfrm>
            <a:off x="810000" y="1800000"/>
            <a:ext cx="36450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A9F3"/>
              </a:buClr>
              <a:buSzPts val="1440"/>
              <a:buChar char="•"/>
              <a:defRPr/>
            </a:lvl1pPr>
            <a:lvl2pPr marL="914400" lvl="1" indent="-312419" algn="l">
              <a:lnSpc>
                <a:spcPct val="90000"/>
              </a:lnSpc>
              <a:spcBef>
                <a:spcPts val="329"/>
              </a:spcBef>
              <a:spcAft>
                <a:spcPts val="0"/>
              </a:spcAft>
              <a:buClr>
                <a:srgbClr val="00A9F3"/>
              </a:buClr>
              <a:buSzPts val="132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A9F3"/>
              </a:buClr>
              <a:buSzPts val="120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272"/>
              </a:spcBef>
              <a:spcAft>
                <a:spcPts val="0"/>
              </a:spcAft>
              <a:buClr>
                <a:srgbClr val="00A9F3"/>
              </a:buClr>
              <a:buSzPts val="1440"/>
              <a:buChar char="•"/>
              <a:defRPr/>
            </a:lvl4pPr>
            <a:lvl5pPr marL="2286000" lvl="4" indent="-289560" algn="l">
              <a:lnSpc>
                <a:spcPct val="90000"/>
              </a:lnSpc>
              <a:spcBef>
                <a:spcPts val="244"/>
              </a:spcBef>
              <a:spcAft>
                <a:spcPts val="0"/>
              </a:spcAft>
              <a:buClr>
                <a:srgbClr val="00A9F3"/>
              </a:buClr>
              <a:buSzPts val="9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body" idx="2"/>
          </p:nvPr>
        </p:nvSpPr>
        <p:spPr>
          <a:xfrm>
            <a:off x="4689000" y="1800000"/>
            <a:ext cx="36450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A9F3"/>
              </a:buClr>
              <a:buSzPts val="1440"/>
              <a:buChar char="•"/>
              <a:defRPr/>
            </a:lvl1pPr>
            <a:lvl2pPr marL="914400" lvl="1" indent="-312419" algn="l">
              <a:lnSpc>
                <a:spcPct val="90000"/>
              </a:lnSpc>
              <a:spcBef>
                <a:spcPts val="329"/>
              </a:spcBef>
              <a:spcAft>
                <a:spcPts val="0"/>
              </a:spcAft>
              <a:buClr>
                <a:srgbClr val="00A9F3"/>
              </a:buClr>
              <a:buSzPts val="132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A9F3"/>
              </a:buClr>
              <a:buSzPts val="120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272"/>
              </a:spcBef>
              <a:spcAft>
                <a:spcPts val="0"/>
              </a:spcAft>
              <a:buClr>
                <a:srgbClr val="00A9F3"/>
              </a:buClr>
              <a:buSzPts val="1440"/>
              <a:buChar char="•"/>
              <a:defRPr/>
            </a:lvl4pPr>
            <a:lvl5pPr marL="2286000" lvl="4" indent="-289560" algn="l">
              <a:lnSpc>
                <a:spcPct val="90000"/>
              </a:lnSpc>
              <a:spcBef>
                <a:spcPts val="244"/>
              </a:spcBef>
              <a:spcAft>
                <a:spcPts val="0"/>
              </a:spcAft>
              <a:buClr>
                <a:srgbClr val="00A9F3"/>
              </a:buClr>
              <a:buSzPts val="9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dia: titel ">
  <p:cSld name="Tekstdia: titel 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>
            <a:spLocks noGrp="1"/>
          </p:cNvSpPr>
          <p:nvPr>
            <p:ph type="title"/>
          </p:nvPr>
        </p:nvSpPr>
        <p:spPr>
          <a:xfrm>
            <a:off x="1332515" y="365943"/>
            <a:ext cx="75249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kstdia: titel ">
  <p:cSld name="1_Tekstdia: titel 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7"/>
          <p:cNvSpPr txBox="1">
            <a:spLocks noGrp="1"/>
          </p:cNvSpPr>
          <p:nvPr>
            <p:ph type="title"/>
          </p:nvPr>
        </p:nvSpPr>
        <p:spPr>
          <a:xfrm>
            <a:off x="1310743" y="351429"/>
            <a:ext cx="75249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dia: tekst">
  <p:cSld name="Tekstdia: teks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>
            <a:spLocks noGrp="1"/>
          </p:cNvSpPr>
          <p:nvPr>
            <p:ph type="body" idx="1"/>
          </p:nvPr>
        </p:nvSpPr>
        <p:spPr>
          <a:xfrm>
            <a:off x="810000" y="1080000"/>
            <a:ext cx="7524900" cy="5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0040" algn="l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A9F3"/>
              </a:buClr>
              <a:buSzPts val="1440"/>
              <a:buChar char="•"/>
              <a:defRPr/>
            </a:lvl1pPr>
            <a:lvl2pPr marL="914400" lvl="1" indent="-312419" algn="l">
              <a:lnSpc>
                <a:spcPct val="90000"/>
              </a:lnSpc>
              <a:spcBef>
                <a:spcPts val="329"/>
              </a:spcBef>
              <a:spcAft>
                <a:spcPts val="0"/>
              </a:spcAft>
              <a:buClr>
                <a:srgbClr val="00A9F3"/>
              </a:buClr>
              <a:buSzPts val="132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A9F3"/>
              </a:buClr>
              <a:buSzPts val="120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272"/>
              </a:spcBef>
              <a:spcAft>
                <a:spcPts val="0"/>
              </a:spcAft>
              <a:buClr>
                <a:srgbClr val="00A9F3"/>
              </a:buClr>
              <a:buSzPts val="1440"/>
              <a:buChar char="•"/>
              <a:defRPr/>
            </a:lvl4pPr>
            <a:lvl5pPr marL="2286000" lvl="4" indent="-289560" algn="l">
              <a:lnSpc>
                <a:spcPct val="90000"/>
              </a:lnSpc>
              <a:spcBef>
                <a:spcPts val="244"/>
              </a:spcBef>
              <a:spcAft>
                <a:spcPts val="0"/>
              </a:spcAft>
              <a:buClr>
                <a:srgbClr val="00A9F3"/>
              </a:buClr>
              <a:buSzPts val="9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dia: beeld">
  <p:cSld name="Tekstdia: beeld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dia: aflopend beeld">
  <p:cSld name="Tekstdia: aflopend beeld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0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50"/>
          <p:cNvGrpSpPr/>
          <p:nvPr/>
        </p:nvGrpSpPr>
        <p:grpSpPr>
          <a:xfrm>
            <a:off x="-5530" y="6415995"/>
            <a:ext cx="3712369" cy="449261"/>
            <a:chOff x="0" y="6408737"/>
            <a:chExt cx="4949825" cy="449261"/>
          </a:xfrm>
        </p:grpSpPr>
        <p:sp>
          <p:nvSpPr>
            <p:cNvPr id="46" name="Google Shape;46;p50"/>
            <p:cNvSpPr/>
            <p:nvPr/>
          </p:nvSpPr>
          <p:spPr>
            <a:xfrm>
              <a:off x="0" y="6408737"/>
              <a:ext cx="2692044" cy="449261"/>
            </a:xfrm>
            <a:custGeom>
              <a:avLst/>
              <a:gdLst/>
              <a:ahLst/>
              <a:cxnLst/>
              <a:rect l="l" t="t" r="r" b="b"/>
              <a:pathLst>
                <a:path w="12672" h="2116" extrusionOk="0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0"/>
            <p:cNvSpPr/>
            <p:nvPr/>
          </p:nvSpPr>
          <p:spPr>
            <a:xfrm>
              <a:off x="2257781" y="6408737"/>
              <a:ext cx="2692044" cy="449261"/>
            </a:xfrm>
            <a:custGeom>
              <a:avLst/>
              <a:gdLst/>
              <a:ahLst/>
              <a:cxnLst/>
              <a:rect l="l" t="t" r="r" b="b"/>
              <a:pathLst>
                <a:path w="12672" h="2116" extrusionOk="0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8" name="Google Shape;48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4332" y="0"/>
            <a:ext cx="1612106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64332" y="0"/>
            <a:ext cx="1612106" cy="122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24;p28"/>
          <p:cNvGrpSpPr/>
          <p:nvPr/>
        </p:nvGrpSpPr>
        <p:grpSpPr>
          <a:xfrm>
            <a:off x="-5530" y="6415995"/>
            <a:ext cx="3712369" cy="449261"/>
            <a:chOff x="0" y="6408737"/>
            <a:chExt cx="4949825" cy="449261"/>
          </a:xfrm>
        </p:grpSpPr>
        <p:sp>
          <p:nvSpPr>
            <p:cNvPr id="25" name="Google Shape;25;p28"/>
            <p:cNvSpPr/>
            <p:nvPr/>
          </p:nvSpPr>
          <p:spPr>
            <a:xfrm>
              <a:off x="0" y="6408737"/>
              <a:ext cx="2692044" cy="449261"/>
            </a:xfrm>
            <a:custGeom>
              <a:avLst/>
              <a:gdLst/>
              <a:ahLst/>
              <a:cxnLst/>
              <a:rect l="l" t="t" r="r" b="b"/>
              <a:pathLst>
                <a:path w="12672" h="2116" extrusionOk="0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8"/>
            <p:cNvSpPr/>
            <p:nvPr/>
          </p:nvSpPr>
          <p:spPr>
            <a:xfrm>
              <a:off x="2257781" y="6408737"/>
              <a:ext cx="2692044" cy="449261"/>
            </a:xfrm>
            <a:custGeom>
              <a:avLst/>
              <a:gdLst/>
              <a:ahLst/>
              <a:cxnLst/>
              <a:rect l="l" t="t" r="r" b="b"/>
              <a:pathLst>
                <a:path w="12672" h="2116" extrusionOk="0">
                  <a:moveTo>
                    <a:pt x="12672" y="2116"/>
                  </a:moveTo>
                  <a:lnTo>
                    <a:pt x="12672" y="2116"/>
                  </a:lnTo>
                  <a:lnTo>
                    <a:pt x="0" y="2116"/>
                  </a:lnTo>
                  <a:lnTo>
                    <a:pt x="0" y="0"/>
                  </a:lnTo>
                  <a:lnTo>
                    <a:pt x="10556" y="0"/>
                  </a:lnTo>
                  <a:lnTo>
                    <a:pt x="10611" y="0"/>
                  </a:lnTo>
                  <a:lnTo>
                    <a:pt x="10665" y="3"/>
                  </a:lnTo>
                  <a:lnTo>
                    <a:pt x="10720" y="6"/>
                  </a:lnTo>
                  <a:lnTo>
                    <a:pt x="10773" y="11"/>
                  </a:lnTo>
                  <a:lnTo>
                    <a:pt x="10825" y="17"/>
                  </a:lnTo>
                  <a:lnTo>
                    <a:pt x="10878" y="25"/>
                  </a:lnTo>
                  <a:lnTo>
                    <a:pt x="10931" y="33"/>
                  </a:lnTo>
                  <a:lnTo>
                    <a:pt x="10983" y="44"/>
                  </a:lnTo>
                  <a:lnTo>
                    <a:pt x="11034" y="54"/>
                  </a:lnTo>
                  <a:lnTo>
                    <a:pt x="11085" y="67"/>
                  </a:lnTo>
                  <a:lnTo>
                    <a:pt x="11135" y="81"/>
                  </a:lnTo>
                  <a:lnTo>
                    <a:pt x="11185" y="95"/>
                  </a:lnTo>
                  <a:lnTo>
                    <a:pt x="11235" y="110"/>
                  </a:lnTo>
                  <a:lnTo>
                    <a:pt x="11284" y="129"/>
                  </a:lnTo>
                  <a:lnTo>
                    <a:pt x="11333" y="146"/>
                  </a:lnTo>
                  <a:lnTo>
                    <a:pt x="11379" y="166"/>
                  </a:lnTo>
                  <a:lnTo>
                    <a:pt x="11428" y="187"/>
                  </a:lnTo>
                  <a:lnTo>
                    <a:pt x="11474" y="208"/>
                  </a:lnTo>
                  <a:lnTo>
                    <a:pt x="11519" y="232"/>
                  </a:lnTo>
                  <a:lnTo>
                    <a:pt x="11564" y="255"/>
                  </a:lnTo>
                  <a:lnTo>
                    <a:pt x="11610" y="280"/>
                  </a:lnTo>
                  <a:lnTo>
                    <a:pt x="11653" y="307"/>
                  </a:lnTo>
                  <a:lnTo>
                    <a:pt x="11697" y="333"/>
                  </a:lnTo>
                  <a:lnTo>
                    <a:pt x="11739" y="361"/>
                  </a:lnTo>
                  <a:lnTo>
                    <a:pt x="11781" y="391"/>
                  </a:lnTo>
                  <a:lnTo>
                    <a:pt x="11823" y="420"/>
                  </a:lnTo>
                  <a:lnTo>
                    <a:pt x="11863" y="451"/>
                  </a:lnTo>
                  <a:lnTo>
                    <a:pt x="11902" y="484"/>
                  </a:lnTo>
                  <a:lnTo>
                    <a:pt x="11941" y="517"/>
                  </a:lnTo>
                  <a:lnTo>
                    <a:pt x="11980" y="549"/>
                  </a:lnTo>
                  <a:lnTo>
                    <a:pt x="12016" y="585"/>
                  </a:lnTo>
                  <a:lnTo>
                    <a:pt x="12053" y="619"/>
                  </a:lnTo>
                  <a:lnTo>
                    <a:pt x="12089" y="657"/>
                  </a:lnTo>
                  <a:lnTo>
                    <a:pt x="12123" y="694"/>
                  </a:lnTo>
                  <a:lnTo>
                    <a:pt x="12157" y="731"/>
                  </a:lnTo>
                  <a:lnTo>
                    <a:pt x="12190" y="770"/>
                  </a:lnTo>
                  <a:lnTo>
                    <a:pt x="12221" y="809"/>
                  </a:lnTo>
                  <a:lnTo>
                    <a:pt x="12252" y="850"/>
                  </a:lnTo>
                  <a:lnTo>
                    <a:pt x="12282" y="892"/>
                  </a:lnTo>
                  <a:lnTo>
                    <a:pt x="12311" y="934"/>
                  </a:lnTo>
                  <a:lnTo>
                    <a:pt x="12339" y="976"/>
                  </a:lnTo>
                  <a:lnTo>
                    <a:pt x="12366" y="1019"/>
                  </a:lnTo>
                  <a:lnTo>
                    <a:pt x="12392" y="1063"/>
                  </a:lnTo>
                  <a:lnTo>
                    <a:pt x="12417" y="1108"/>
                  </a:lnTo>
                  <a:lnTo>
                    <a:pt x="12440" y="1153"/>
                  </a:lnTo>
                  <a:lnTo>
                    <a:pt x="12464" y="1200"/>
                  </a:lnTo>
                  <a:lnTo>
                    <a:pt x="12485" y="1245"/>
                  </a:lnTo>
                  <a:lnTo>
                    <a:pt x="12506" y="1293"/>
                  </a:lnTo>
                  <a:lnTo>
                    <a:pt x="12526" y="1341"/>
                  </a:lnTo>
                  <a:lnTo>
                    <a:pt x="12544" y="1389"/>
                  </a:lnTo>
                  <a:lnTo>
                    <a:pt x="12562" y="1438"/>
                  </a:lnTo>
                  <a:lnTo>
                    <a:pt x="12577" y="1487"/>
                  </a:lnTo>
                  <a:lnTo>
                    <a:pt x="12593" y="1537"/>
                  </a:lnTo>
                  <a:lnTo>
                    <a:pt x="12605" y="1587"/>
                  </a:lnTo>
                  <a:lnTo>
                    <a:pt x="12618" y="1638"/>
                  </a:lnTo>
                  <a:lnTo>
                    <a:pt x="12630" y="1690"/>
                  </a:lnTo>
                  <a:lnTo>
                    <a:pt x="12639" y="1741"/>
                  </a:lnTo>
                  <a:lnTo>
                    <a:pt x="12649" y="1794"/>
                  </a:lnTo>
                  <a:lnTo>
                    <a:pt x="12655" y="1847"/>
                  </a:lnTo>
                  <a:lnTo>
                    <a:pt x="12661" y="1900"/>
                  </a:lnTo>
                  <a:lnTo>
                    <a:pt x="12666" y="1954"/>
                  </a:lnTo>
                  <a:lnTo>
                    <a:pt x="12669" y="2007"/>
                  </a:lnTo>
                  <a:lnTo>
                    <a:pt x="12672" y="2062"/>
                  </a:lnTo>
                  <a:lnTo>
                    <a:pt x="12672" y="21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28"/>
          <p:cNvSpPr txBox="1">
            <a:spLocks noGrp="1"/>
          </p:cNvSpPr>
          <p:nvPr>
            <p:ph type="title"/>
          </p:nvPr>
        </p:nvSpPr>
        <p:spPr>
          <a:xfrm>
            <a:off x="1375682" y="145144"/>
            <a:ext cx="7524750" cy="934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A9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A9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A9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A9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A9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A9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A9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A9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A9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body" idx="1"/>
          </p:nvPr>
        </p:nvSpPr>
        <p:spPr>
          <a:xfrm>
            <a:off x="809625" y="1800226"/>
            <a:ext cx="7524750" cy="450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0040" algn="l" rtl="0">
              <a:lnSpc>
                <a:spcPct val="90000"/>
              </a:lnSpc>
              <a:spcBef>
                <a:spcPts val="356"/>
              </a:spcBef>
              <a:spcAft>
                <a:spcPts val="0"/>
              </a:spcAft>
              <a:buClr>
                <a:srgbClr val="00A9F3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2419" algn="l" rtl="0">
              <a:lnSpc>
                <a:spcPct val="90000"/>
              </a:lnSpc>
              <a:spcBef>
                <a:spcPts val="329"/>
              </a:spcBef>
              <a:spcAft>
                <a:spcPts val="0"/>
              </a:spcAft>
              <a:buClr>
                <a:srgbClr val="00A9F3"/>
              </a:buClr>
              <a:buSzPts val="1320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A9F3"/>
              </a:buClr>
              <a:buSzPts val="12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90000"/>
              </a:lnSpc>
              <a:spcBef>
                <a:spcPts val="272"/>
              </a:spcBef>
              <a:spcAft>
                <a:spcPts val="0"/>
              </a:spcAft>
              <a:buClr>
                <a:srgbClr val="00A9F3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9560" algn="l" rtl="0">
              <a:lnSpc>
                <a:spcPct val="90000"/>
              </a:lnSpc>
              <a:spcBef>
                <a:spcPts val="244"/>
              </a:spcBef>
              <a:spcAft>
                <a:spcPts val="0"/>
              </a:spcAft>
              <a:buClr>
                <a:srgbClr val="00A9F3"/>
              </a:buClr>
              <a:buSzPts val="96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body" idx="1"/>
          </p:nvPr>
        </p:nvSpPr>
        <p:spPr>
          <a:xfrm>
            <a:off x="504002" y="1534360"/>
            <a:ext cx="8063999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dt" idx="10"/>
          </p:nvPr>
        </p:nvSpPr>
        <p:spPr>
          <a:xfrm>
            <a:off x="1080000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ftr" idx="11"/>
          </p:nvPr>
        </p:nvSpPr>
        <p:spPr>
          <a:xfrm>
            <a:off x="2520000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i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503999" y="6360000"/>
            <a:ext cx="3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i="1">
                <a:solidFill>
                  <a:srgbClr val="0077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i="1">
                <a:solidFill>
                  <a:srgbClr val="0077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i="1">
                <a:solidFill>
                  <a:srgbClr val="0077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i="1">
                <a:solidFill>
                  <a:srgbClr val="0077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i="1">
                <a:solidFill>
                  <a:srgbClr val="0077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i="1">
                <a:solidFill>
                  <a:srgbClr val="0077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i="1">
                <a:solidFill>
                  <a:srgbClr val="0077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i="1">
                <a:solidFill>
                  <a:srgbClr val="0077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i="1">
                <a:solidFill>
                  <a:srgbClr val="0077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‹nr.›</a:t>
            </a:fld>
            <a:endParaRPr/>
          </a:p>
        </p:txBody>
      </p:sp>
      <p:pic>
        <p:nvPicPr>
          <p:cNvPr id="71" name="Google Shape;71;p3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632000" y="6240000"/>
            <a:ext cx="1008888" cy="479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39473" y="0"/>
            <a:ext cx="502920" cy="65430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ennisnetwerkdata.pleio.nl/groups/view/1e7df5c5-e537-46cd-9d09-de2ef29beef8/gemeentelijk-gegevensmodel-gg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Gemeente-Delft/GGM-Mappings" TargetMode="External"/><Relationship Id="rId5" Type="http://schemas.openxmlformats.org/officeDocument/2006/relationships/hyperlink" Target="https://wiewatstatus.web.app/" TargetMode="Externa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brienen@delft.n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aashkpour@delft.n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/>
          <p:nvPr/>
        </p:nvSpPr>
        <p:spPr>
          <a:xfrm>
            <a:off x="373530" y="3329897"/>
            <a:ext cx="5204309" cy="123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Kennismaken en samenwerken</a:t>
            </a:r>
            <a:endParaRPr sz="7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373530" y="2202010"/>
            <a:ext cx="6438750" cy="46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150" b="0" i="0" u="none" strike="noStrike" cap="none">
                <a:solidFill>
                  <a:srgbClr val="002F5F"/>
                </a:solidFill>
                <a:latin typeface="Verdana"/>
                <a:ea typeface="Verdana"/>
                <a:cs typeface="Verdana"/>
                <a:sym typeface="Verdana"/>
              </a:rPr>
              <a:t>Eerste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150" b="0" i="0" u="none" strike="noStrike" cap="none">
                <a:solidFill>
                  <a:srgbClr val="002F5F"/>
                </a:solidFill>
                <a:latin typeface="Verdana"/>
                <a:ea typeface="Verdana"/>
                <a:cs typeface="Verdana"/>
                <a:sym typeface="Verdana"/>
              </a:rPr>
              <a:t>Leveranciersbijeenkomst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150" b="0" i="0" u="none" strike="noStrike" cap="none">
                <a:solidFill>
                  <a:srgbClr val="002F5F"/>
                </a:solidFill>
                <a:latin typeface="Verdana"/>
                <a:ea typeface="Verdana"/>
                <a:cs typeface="Verdana"/>
                <a:sym typeface="Verdana"/>
              </a:rPr>
              <a:t>GGM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 txBox="1"/>
          <p:nvPr/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Ontwikkelingen GGM</a:t>
            </a:r>
            <a:endParaRPr/>
          </a:p>
        </p:txBody>
      </p:sp>
      <p:sp>
        <p:nvSpPr>
          <p:cNvPr id="267" name="Google Shape;267;p10"/>
          <p:cNvSpPr txBox="1">
            <a:spLocks noGrp="1"/>
          </p:cNvSpPr>
          <p:nvPr>
            <p:ph type="ftr" idx="11"/>
          </p:nvPr>
        </p:nvSpPr>
        <p:spPr>
          <a:xfrm>
            <a:off x="504002" y="6378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BEE"/>
              </a:buClr>
              <a:buSzPts val="1100"/>
              <a:buFont typeface="Arial"/>
              <a:buNone/>
            </a:pPr>
            <a:r>
              <a:rPr lang="nl-NL">
                <a:solidFill>
                  <a:srgbClr val="A3CBEE"/>
                </a:solidFill>
              </a:rPr>
              <a:t>Gemeentelijk Gegevensmodel</a:t>
            </a:r>
            <a:endParaRPr/>
          </a:p>
        </p:txBody>
      </p:sp>
      <p:sp>
        <p:nvSpPr>
          <p:cNvPr id="268" name="Google Shape;268;p10"/>
          <p:cNvSpPr txBox="1"/>
          <p:nvPr/>
        </p:nvSpPr>
        <p:spPr>
          <a:xfrm>
            <a:off x="323528" y="1541028"/>
            <a:ext cx="8244473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Actieve community met 499 leden (waaronder 150+ individuele gemeenten)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Expertgroep GGM waarin naast de VNG 8 gemeenten (Delft, Alkmaar, Amersfoort, Utrecht, Leiden, Nijmegen, Meierijstad en Rotterdam)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EU-samenwerking in de maak: samen met TU Delft, Trondheim, Gdansk, Vlaanderen, en andere gemeenten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GGM vormt basis voor bedrijfsobjecten uit de GEMMA (Gemeentelijke referentiearchitectuur)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Onderdeel van Common Ground portfolio met Goud-status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Common Ground: Basis voor G3 Ontwikkeling registers Sociaal Domein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procedure voor ‘pas toe of leg uit’-status voor gemeenten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Samenwerking diverse derde partijen zoals ZIN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</a:pP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Inspiratie voor Provincies: Provinciaal Gegevensmodel en samenwerking IBDS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</a:pPr>
            <a:r>
              <a:rPr lang="nl-NL"/>
              <a:t>Ontwikkelingen uitgelicht</a:t>
            </a:r>
            <a:endParaRPr/>
          </a:p>
        </p:txBody>
      </p:sp>
      <p:sp>
        <p:nvSpPr>
          <p:cNvPr id="274" name="Google Shape;274;p11"/>
          <p:cNvSpPr txBox="1">
            <a:spLocks noGrp="1"/>
          </p:cNvSpPr>
          <p:nvPr>
            <p:ph type="body" idx="1"/>
          </p:nvPr>
        </p:nvSpPr>
        <p:spPr>
          <a:xfrm>
            <a:off x="504002" y="1534360"/>
            <a:ext cx="8063999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9705" lvl="0" indent="-17970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nl-NL" sz="2000"/>
              <a:t>Autonome groei: steeds meer gemeenten en leveranciers</a:t>
            </a:r>
            <a:endParaRPr/>
          </a:p>
          <a:p>
            <a:pPr marL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179705" lvl="0" indent="-52704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179705" lvl="0" indent="-52704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179705" lvl="0" indent="-52704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179705" lvl="0" indent="-52704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179705" lvl="0" indent="-52704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179705" lvl="0" indent="-179705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nl-NL" sz="2000"/>
              <a:t>Inzet breder dan alleen gemeenten:</a:t>
            </a:r>
            <a:endParaRPr/>
          </a:p>
          <a:p>
            <a:pPr marL="539750" lvl="2" indent="-179705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lang="nl-NL" sz="2000"/>
              <a:t>Zorginstituut Nederland: informatiemodel Zorg en Ondersteuning</a:t>
            </a:r>
            <a:endParaRPr/>
          </a:p>
          <a:p>
            <a:pPr marL="539750" lvl="2" indent="-179705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lang="nl-NL" sz="2000"/>
              <a:t>Data Delen voor Armoede en Schulden (CBS, NVVK, Divosa en VNG)</a:t>
            </a:r>
            <a:endParaRPr/>
          </a:p>
          <a:p>
            <a:pPr marL="539750" lvl="2" indent="-179705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</a:pPr>
            <a:r>
              <a:rPr lang="nl-NL" sz="2000"/>
              <a:t>Provincies, Provinciaal Gegevensmodel, incl IBDS</a:t>
            </a:r>
            <a:endParaRPr/>
          </a:p>
        </p:txBody>
      </p:sp>
      <p:sp>
        <p:nvSpPr>
          <p:cNvPr id="275" name="Google Shape;275;p11"/>
          <p:cNvSpPr txBox="1">
            <a:spLocks noGrp="1"/>
          </p:cNvSpPr>
          <p:nvPr>
            <p:ph type="dt" idx="10"/>
          </p:nvPr>
        </p:nvSpPr>
        <p:spPr>
          <a:xfrm>
            <a:off x="1080000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0077C8"/>
                </a:solidFill>
              </a:rPr>
              <a:t>27 maart 2018</a:t>
            </a:r>
            <a:endParaRPr>
              <a:solidFill>
                <a:srgbClr val="0077C8"/>
              </a:solidFill>
            </a:endParaRPr>
          </a:p>
        </p:txBody>
      </p:sp>
      <p:sp>
        <p:nvSpPr>
          <p:cNvPr id="276" name="Google Shape;276;p11"/>
          <p:cNvSpPr txBox="1">
            <a:spLocks noGrp="1"/>
          </p:cNvSpPr>
          <p:nvPr>
            <p:ph type="ftr" idx="11"/>
          </p:nvPr>
        </p:nvSpPr>
        <p:spPr>
          <a:xfrm>
            <a:off x="504002" y="6378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BEE"/>
              </a:buClr>
              <a:buSzPts val="1100"/>
              <a:buFont typeface="Arial"/>
              <a:buNone/>
            </a:pPr>
            <a:r>
              <a:rPr lang="nl-NL">
                <a:solidFill>
                  <a:srgbClr val="A3CBEE"/>
                </a:solidFill>
              </a:rPr>
              <a:t>Gemeentelijk Gegevensmodel</a:t>
            </a:r>
            <a:endParaRPr/>
          </a:p>
        </p:txBody>
      </p:sp>
      <p:pic>
        <p:nvPicPr>
          <p:cNvPr id="277" name="Google Shape;27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999" y="1866000"/>
            <a:ext cx="6223000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nl-NL"/>
              <a:t>Beheermodel </a:t>
            </a:r>
            <a:endParaRPr/>
          </a:p>
        </p:txBody>
      </p:sp>
      <p:sp>
        <p:nvSpPr>
          <p:cNvPr id="283" name="Google Shape;283;p12"/>
          <p:cNvSpPr txBox="1">
            <a:spLocks noGrp="1"/>
          </p:cNvSpPr>
          <p:nvPr>
            <p:ph type="body" idx="1"/>
          </p:nvPr>
        </p:nvSpPr>
        <p:spPr>
          <a:xfrm>
            <a:off x="504002" y="1534360"/>
            <a:ext cx="8063999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43F60"/>
              </a:buClr>
              <a:buSzPct val="100000"/>
              <a:buNone/>
            </a:pPr>
            <a:r>
              <a:rPr lang="nl-NL" sz="1800" b="1">
                <a:solidFill>
                  <a:srgbClr val="243F60"/>
                </a:solidFill>
                <a:latin typeface="Calibri"/>
                <a:ea typeface="Calibri"/>
                <a:cs typeface="Calibri"/>
                <a:sym typeface="Calibri"/>
              </a:rPr>
              <a:t>Beheerbureau </a:t>
            </a:r>
            <a:r>
              <a:rPr lang="nl-N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verantwoordelijk voor de operationele activiteiten rond beheer en ontwikkeling van het GGM. Het gaat hier om de volgende activiteiten: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nl-NL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Organiseren bijeenkomsten van kopgroep en gebruikersgroep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nl-NL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Administratief verwerken van binnenkomende meldingen en issues in de meldingenlijst, en deze rapporteren aan de kopgroep.  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nl-NL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Publiceren notulen en besluiten van expertgroep en gebruikersgroep op de Pleio-pagina van het GGM.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nl-N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Administreren leden van expertgroep en gebruikersgroep</a:t>
            </a:r>
            <a:endParaRPr/>
          </a:p>
          <a:p>
            <a:pPr marL="342900" lvl="0" indent="-26416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243F60"/>
              </a:buClr>
              <a:buSzPct val="100000"/>
              <a:buNone/>
            </a:pPr>
            <a:r>
              <a:rPr lang="nl-NL" sz="1800" b="1">
                <a:solidFill>
                  <a:srgbClr val="243F60"/>
                </a:solidFill>
                <a:latin typeface="Calibri"/>
                <a:ea typeface="Calibri"/>
                <a:cs typeface="Calibri"/>
                <a:sym typeface="Calibri"/>
              </a:rPr>
              <a:t>Expertgroep</a:t>
            </a:r>
            <a:r>
              <a:rPr lang="nl-N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verbetert en actualiseert het GGM en komt tweemaandelijks bij elkaar en kent de volgende taken: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nl-N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Prioriteren meldingen en verbeteringen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nl-N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Maken voor voorstellen ten aanzien van verbetering van het GGM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nl-N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Doorvoeren verbeteringen door werk te verdelen tussen de aangesloten partijen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nl-N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Publiceren van verbeteringen op GitHub </a:t>
            </a:r>
            <a:endParaRPr/>
          </a:p>
          <a:p>
            <a:pPr marL="342900" lvl="0" indent="-342900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nl-N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Bijwerken handleiding op GitHub</a:t>
            </a:r>
            <a:endParaRPr/>
          </a:p>
          <a:p>
            <a:pPr marL="342900" lvl="0" indent="-254317" algn="l" rtl="0">
              <a:lnSpc>
                <a:spcPct val="114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243F60"/>
              </a:buClr>
              <a:buSzPct val="100000"/>
              <a:buNone/>
            </a:pPr>
            <a:r>
              <a:rPr lang="nl-NL" sz="1800" b="1">
                <a:solidFill>
                  <a:srgbClr val="243F60"/>
                </a:solidFill>
                <a:latin typeface="Calibri"/>
                <a:ea typeface="Calibri"/>
                <a:cs typeface="Calibri"/>
                <a:sym typeface="Calibri"/>
              </a:rPr>
              <a:t>Gebruikersgroep </a:t>
            </a:r>
            <a:r>
              <a:rPr lang="nl-NL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wisselt kennis en kunde uit over de toepassing van het GGM. Dit doen zij door tweemaal per jaar samen te komen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sz="1600" i="1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sz="1600"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nl-NL"/>
              <a:t>Communicatie en community</a:t>
            </a:r>
            <a:endParaRPr/>
          </a:p>
        </p:txBody>
      </p:sp>
      <p:pic>
        <p:nvPicPr>
          <p:cNvPr id="289" name="Google Shape;289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000" y="1872405"/>
            <a:ext cx="5877559" cy="2997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98867" y="1230477"/>
            <a:ext cx="4720133" cy="2566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59359" y="3515381"/>
            <a:ext cx="5886400" cy="2824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7591" y="4901362"/>
            <a:ext cx="3510638" cy="195663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3"/>
          <p:cNvSpPr txBox="1"/>
          <p:nvPr/>
        </p:nvSpPr>
        <p:spPr>
          <a:xfrm>
            <a:off x="125000" y="1627755"/>
            <a:ext cx="3982146" cy="3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nl-NL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Documentatie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7027927" y="1447295"/>
            <a:ext cx="3982146" cy="3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nl-NL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4481577" y="3903450"/>
            <a:ext cx="3982146" cy="3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nl-NL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WieWatStatus-lijst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499431" y="6268109"/>
            <a:ext cx="3982146" cy="3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nl-NL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Pleio: community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"/>
          <p:cNvSpPr txBox="1">
            <a:spLocks noGrp="1"/>
          </p:cNvSpPr>
          <p:nvPr>
            <p:ph type="dt" idx="10"/>
          </p:nvPr>
        </p:nvSpPr>
        <p:spPr>
          <a:xfrm>
            <a:off x="1080000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0077C8"/>
                </a:solidFill>
              </a:rPr>
              <a:t>9 april 2018</a:t>
            </a:r>
            <a:endParaRPr>
              <a:solidFill>
                <a:srgbClr val="0077C8"/>
              </a:solidFill>
            </a:endParaRPr>
          </a:p>
        </p:txBody>
      </p:sp>
      <p:sp>
        <p:nvSpPr>
          <p:cNvPr id="302" name="Google Shape;302;p14"/>
          <p:cNvSpPr txBox="1">
            <a:spLocks noGrp="1"/>
          </p:cNvSpPr>
          <p:nvPr>
            <p:ph type="ftr" idx="11"/>
          </p:nvPr>
        </p:nvSpPr>
        <p:spPr>
          <a:xfrm>
            <a:off x="2520000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0077C8"/>
                </a:solidFill>
              </a:rPr>
              <a:t>Plan van Aanpak Gemeentelijk Gegevensmodel Versie 0.9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7C8"/>
              </a:solidFill>
            </a:endParaRPr>
          </a:p>
        </p:txBody>
      </p:sp>
      <p:sp>
        <p:nvSpPr>
          <p:cNvPr id="303" name="Google Shape;303;p14"/>
          <p:cNvSpPr txBox="1"/>
          <p:nvPr/>
        </p:nvSpPr>
        <p:spPr>
          <a:xfrm>
            <a:off x="2739947" y="1556792"/>
            <a:ext cx="336983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Einde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Introductie</a:t>
            </a:r>
            <a:endParaRPr/>
          </a:p>
        </p:txBody>
      </p:sp>
      <p:sp>
        <p:nvSpPr>
          <p:cNvPr id="304" name="Google Shape;304;p14"/>
          <p:cNvSpPr txBox="1"/>
          <p:nvPr/>
        </p:nvSpPr>
        <p:spPr>
          <a:xfrm>
            <a:off x="2607682" y="3546883"/>
            <a:ext cx="39036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www.gemeentelijkgegevensmodel.nl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4559531" y="5993768"/>
            <a:ext cx="25444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Ashkan Ashkpour, PhD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aashkpour@delft.nl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691952" y="5998995"/>
            <a:ext cx="231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Arjen Brienen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</a:rPr>
              <a:t>a</a:t>
            </a: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brienen@</a:t>
            </a:r>
            <a:r>
              <a:rPr lang="nl-NL" sz="1800">
                <a:solidFill>
                  <a:schemeClr val="lt1"/>
                </a:solidFill>
              </a:rPr>
              <a:t>delft.nl</a:t>
            </a: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"/>
          <p:cNvSpPr txBox="1">
            <a:spLocks noGrp="1"/>
          </p:cNvSpPr>
          <p:nvPr>
            <p:ph type="ctrTitle"/>
          </p:nvPr>
        </p:nvSpPr>
        <p:spPr>
          <a:xfrm>
            <a:off x="810000" y="2160000"/>
            <a:ext cx="459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-NL" sz="4800"/>
              <a:t>Verbreden gebruik en implementatie</a:t>
            </a:r>
            <a:endParaRPr/>
          </a:p>
        </p:txBody>
      </p:sp>
      <p:grpSp>
        <p:nvGrpSpPr>
          <p:cNvPr id="312" name="Google Shape;312;p15"/>
          <p:cNvGrpSpPr/>
          <p:nvPr/>
        </p:nvGrpSpPr>
        <p:grpSpPr>
          <a:xfrm>
            <a:off x="5234584" y="2678906"/>
            <a:ext cx="3814763" cy="2550319"/>
            <a:chOff x="387694" y="1780102"/>
            <a:chExt cx="2350896" cy="2350896"/>
          </a:xfrm>
        </p:grpSpPr>
        <p:sp>
          <p:nvSpPr>
            <p:cNvPr id="313" name="Google Shape;313;p15"/>
            <p:cNvSpPr/>
            <p:nvPr/>
          </p:nvSpPr>
          <p:spPr>
            <a:xfrm>
              <a:off x="387694" y="1780102"/>
              <a:ext cx="2350896" cy="2350896"/>
            </a:xfrm>
            <a:prstGeom prst="roundRect">
              <a:avLst>
                <a:gd name="adj" fmla="val 10000"/>
              </a:avLst>
            </a:prstGeom>
            <a:noFill/>
            <a:ln>
              <a:noFill/>
            </a:ln>
            <a:effectLst>
              <a:outerShdw blurRad="50800" dist="38100" dir="13500000" algn="b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5"/>
            <p:cNvSpPr txBox="1"/>
            <p:nvPr/>
          </p:nvSpPr>
          <p:spPr>
            <a:xfrm>
              <a:off x="456549" y="1848957"/>
              <a:ext cx="2213186" cy="2213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575" tIns="48575" rIns="48575" bIns="48575" anchor="t" anchorCtr="0">
              <a:noAutofit/>
            </a:bodyPr>
            <a:lstStyle/>
            <a:p>
              <a:pPr marL="0" marR="0" lvl="1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15"/>
          <p:cNvSpPr txBox="1"/>
          <p:nvPr/>
        </p:nvSpPr>
        <p:spPr>
          <a:xfrm>
            <a:off x="691950" y="5999000"/>
            <a:ext cx="406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</a:rPr>
              <a:t>Esmee van den Berg - Rusman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</a:rPr>
              <a:t>esmee@ginkgoessence.nl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8370db55e8_0_7"/>
          <p:cNvSpPr txBox="1">
            <a:spLocks noGrp="1"/>
          </p:cNvSpPr>
          <p:nvPr>
            <p:ph type="title"/>
          </p:nvPr>
        </p:nvSpPr>
        <p:spPr>
          <a:xfrm>
            <a:off x="1309250" y="336000"/>
            <a:ext cx="7258800" cy="11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nl-NL"/>
              <a:t>Achtergrond</a:t>
            </a:r>
            <a:endParaRPr/>
          </a:p>
        </p:txBody>
      </p:sp>
      <p:sp>
        <p:nvSpPr>
          <p:cNvPr id="321" name="Google Shape;321;g38370db55e8_0_7"/>
          <p:cNvSpPr txBox="1">
            <a:spLocks noGrp="1"/>
          </p:cNvSpPr>
          <p:nvPr>
            <p:ph type="body" idx="1"/>
          </p:nvPr>
        </p:nvSpPr>
        <p:spPr>
          <a:xfrm>
            <a:off x="504001" y="1534350"/>
            <a:ext cx="7881600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201216" lvl="0" indent="-300276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nl-NL" sz="2400"/>
              <a:t>GGM sluit aan bij principes Common Ground</a:t>
            </a:r>
            <a:endParaRPr sz="2400"/>
          </a:p>
          <a:p>
            <a:pPr marL="404812" lvl="1" indent="-245584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nl-NL" sz="2000"/>
              <a:t>standaardisatie</a:t>
            </a:r>
            <a:endParaRPr sz="2000"/>
          </a:p>
          <a:p>
            <a:pPr marL="404812" lvl="1" indent="-245584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</a:pPr>
            <a:r>
              <a:rPr lang="nl-NL" sz="2000"/>
              <a:t>hergebruik van gegevens.</a:t>
            </a:r>
            <a:endParaRPr sz="2000"/>
          </a:p>
          <a:p>
            <a:pPr marL="404812" lvl="0" indent="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201216" lvl="0" indent="-300276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nl-NL" sz="2400"/>
              <a:t>Ambitie: GGM breed beschikbaar en toepasbaar voor alle gemeenten in Nederland</a:t>
            </a:r>
            <a:endParaRPr sz="2400"/>
          </a:p>
          <a:p>
            <a:pPr marL="201216" lvl="0" indent="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201216" lvl="0" indent="-300276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nl-NL" sz="2400"/>
              <a:t>In samenwerking met Expertgroep, landelijk programma Common Ground, Gemeenten en Leveranciers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8370db55e8_0_28"/>
          <p:cNvSpPr txBox="1">
            <a:spLocks noGrp="1"/>
          </p:cNvSpPr>
          <p:nvPr>
            <p:ph type="title"/>
          </p:nvPr>
        </p:nvSpPr>
        <p:spPr>
          <a:xfrm>
            <a:off x="1309250" y="336000"/>
            <a:ext cx="7258800" cy="11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nl-NL"/>
              <a:t>Via drie actielijnen / doelgroepen </a:t>
            </a:r>
            <a:endParaRPr/>
          </a:p>
        </p:txBody>
      </p:sp>
      <p:sp>
        <p:nvSpPr>
          <p:cNvPr id="327" name="Google Shape;327;g38370db55e8_0_28"/>
          <p:cNvSpPr txBox="1">
            <a:spLocks noGrp="1"/>
          </p:cNvSpPr>
          <p:nvPr>
            <p:ph type="body" idx="1"/>
          </p:nvPr>
        </p:nvSpPr>
        <p:spPr>
          <a:xfrm>
            <a:off x="504001" y="1534350"/>
            <a:ext cx="7881600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79999" lvl="0" indent="-218099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nl-NL" sz="2400"/>
              <a:t> Gemeente die zelfstandig het GGM (willen) implementeren</a:t>
            </a:r>
            <a:endParaRPr sz="2400"/>
          </a:p>
          <a:p>
            <a:pPr marL="201216" lvl="0" indent="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179999" lvl="0" indent="-218099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nl-NL" sz="2400"/>
              <a:t> Gemeente die ondersteund worden door of ondersteuning nodig hebben vanuit leveranciers</a:t>
            </a:r>
            <a:endParaRPr sz="2400"/>
          </a:p>
          <a:p>
            <a:pPr marL="201216" lvl="0" indent="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179999" lvl="0" indent="-218099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nl-NL" sz="2400"/>
              <a:t> Leveranciers die data GGM-compatibel beschikbaar stellen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8370db55e8_0_14"/>
          <p:cNvSpPr txBox="1">
            <a:spLocks noGrp="1"/>
          </p:cNvSpPr>
          <p:nvPr>
            <p:ph type="title"/>
          </p:nvPr>
        </p:nvSpPr>
        <p:spPr>
          <a:xfrm>
            <a:off x="1309250" y="336000"/>
            <a:ext cx="7258800" cy="11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nl-NL"/>
              <a:t>Eerste vervolgstappen</a:t>
            </a:r>
            <a:endParaRPr/>
          </a:p>
        </p:txBody>
      </p:sp>
      <p:sp>
        <p:nvSpPr>
          <p:cNvPr id="333" name="Google Shape;333;g38370db55e8_0_14"/>
          <p:cNvSpPr txBox="1">
            <a:spLocks noGrp="1"/>
          </p:cNvSpPr>
          <p:nvPr>
            <p:ph type="body" idx="1"/>
          </p:nvPr>
        </p:nvSpPr>
        <p:spPr>
          <a:xfrm>
            <a:off x="504001" y="1534350"/>
            <a:ext cx="7881600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79999" lvl="0" indent="-218099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nl-NL" sz="2400"/>
              <a:t> Reguliere updates</a:t>
            </a:r>
            <a:endParaRPr sz="2400"/>
          </a:p>
          <a:p>
            <a:pPr marL="404812" lvl="1" indent="-270985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nl-NL" sz="2000"/>
              <a:t>Updates, GGM toegepast, releases, ..</a:t>
            </a:r>
            <a:endParaRPr sz="2000"/>
          </a:p>
          <a:p>
            <a:pPr marL="404812" lvl="1" indent="-245584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nl-NL" sz="2000"/>
              <a:t>Ook buiten de pleio-community (releasemail / linkedIn / nieuwsbrief / ..)</a:t>
            </a:r>
            <a:endParaRPr sz="2000"/>
          </a:p>
          <a:p>
            <a:pPr marL="404812" lvl="0" indent="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179999" lvl="0" indent="-218099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•"/>
            </a:pPr>
            <a:r>
              <a:rPr lang="nl-NL" sz="2400"/>
              <a:t> Quick scan en behoefte-inventarisatie </a:t>
            </a:r>
            <a:endParaRPr sz="2400"/>
          </a:p>
          <a:p>
            <a:pPr marL="404812" lvl="1" indent="-245584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nl-NL" sz="2000"/>
              <a:t>Huidige situatie</a:t>
            </a:r>
            <a:endParaRPr sz="2000"/>
          </a:p>
          <a:p>
            <a:pPr marL="404812" lvl="1" indent="-245584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nl-NL" sz="2000"/>
              <a:t>Knelpunten</a:t>
            </a:r>
            <a:endParaRPr sz="2000"/>
          </a:p>
          <a:p>
            <a:pPr marL="404812" lvl="1" indent="-245584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nl-NL" sz="2000"/>
              <a:t>Ambities &amp; ondersteuningsbehoeften 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8370db55e8_0_0"/>
          <p:cNvSpPr txBox="1">
            <a:spLocks noGrp="1"/>
          </p:cNvSpPr>
          <p:nvPr>
            <p:ph type="ctrTitle"/>
          </p:nvPr>
        </p:nvSpPr>
        <p:spPr>
          <a:xfrm>
            <a:off x="810000" y="2160000"/>
            <a:ext cx="459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800"/>
              <a:t>Samenwerken</a:t>
            </a:r>
            <a:br>
              <a:rPr lang="nl-NL" sz="4800"/>
            </a:br>
            <a:r>
              <a:rPr lang="nl-NL" sz="4800"/>
              <a:t>Waarom en hoe</a:t>
            </a:r>
            <a:endParaRPr/>
          </a:p>
        </p:txBody>
      </p:sp>
      <p:grpSp>
        <p:nvGrpSpPr>
          <p:cNvPr id="339" name="Google Shape;339;g38370db55e8_0_0"/>
          <p:cNvGrpSpPr/>
          <p:nvPr/>
        </p:nvGrpSpPr>
        <p:grpSpPr>
          <a:xfrm>
            <a:off x="5234590" y="2678855"/>
            <a:ext cx="3814643" cy="2550148"/>
            <a:chOff x="387694" y="1780102"/>
            <a:chExt cx="2350800" cy="2350800"/>
          </a:xfrm>
        </p:grpSpPr>
        <p:sp>
          <p:nvSpPr>
            <p:cNvPr id="340" name="Google Shape;340;g38370db55e8_0_0"/>
            <p:cNvSpPr/>
            <p:nvPr/>
          </p:nvSpPr>
          <p:spPr>
            <a:xfrm>
              <a:off x="387694" y="1780102"/>
              <a:ext cx="2350800" cy="2350800"/>
            </a:xfrm>
            <a:prstGeom prst="roundRect">
              <a:avLst>
                <a:gd name="adj" fmla="val 10000"/>
              </a:avLst>
            </a:prstGeom>
            <a:noFill/>
            <a:ln>
              <a:noFill/>
            </a:ln>
            <a:effectLst>
              <a:outerShdw blurRad="50800" dist="38100" dir="13500000" algn="b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38370db55e8_0_0"/>
            <p:cNvSpPr txBox="1"/>
            <p:nvPr/>
          </p:nvSpPr>
          <p:spPr>
            <a:xfrm>
              <a:off x="456549" y="1848957"/>
              <a:ext cx="2213100" cy="22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575" tIns="48575" rIns="48575" bIns="48575" anchor="t" anchorCtr="0">
              <a:noAutofit/>
            </a:bodyPr>
            <a:lstStyle/>
            <a:p>
              <a:pPr marL="0" marR="0" lvl="1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>
            <a:spLocks noGrp="1"/>
          </p:cNvSpPr>
          <p:nvPr>
            <p:ph type="ctrTitle"/>
          </p:nvPr>
        </p:nvSpPr>
        <p:spPr>
          <a:xfrm>
            <a:off x="810000" y="2160000"/>
            <a:ext cx="459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800"/>
              <a:t>Welkom</a:t>
            </a:r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5234584" y="2678906"/>
            <a:ext cx="3814763" cy="2550319"/>
            <a:chOff x="387694" y="1780102"/>
            <a:chExt cx="2350896" cy="2350896"/>
          </a:xfrm>
        </p:grpSpPr>
        <p:sp>
          <p:nvSpPr>
            <p:cNvPr id="167" name="Google Shape;167;p2"/>
            <p:cNvSpPr/>
            <p:nvPr/>
          </p:nvSpPr>
          <p:spPr>
            <a:xfrm>
              <a:off x="387694" y="1780102"/>
              <a:ext cx="2350896" cy="2350896"/>
            </a:xfrm>
            <a:prstGeom prst="roundRect">
              <a:avLst>
                <a:gd name="adj" fmla="val 10000"/>
              </a:avLst>
            </a:prstGeom>
            <a:noFill/>
            <a:ln>
              <a:noFill/>
            </a:ln>
            <a:effectLst>
              <a:outerShdw blurRad="50800" dist="38100" dir="13500000" algn="b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456549" y="1848957"/>
              <a:ext cx="2213186" cy="2213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575" tIns="48575" rIns="48575" bIns="48575" anchor="t" anchorCtr="0">
              <a:noAutofit/>
            </a:bodyPr>
            <a:lstStyle/>
            <a:p>
              <a:pPr marL="0" marR="0" lvl="1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VNG en Gemeente Delft</a:t>
              </a:r>
              <a:endParaRPr/>
            </a:p>
            <a:p>
              <a:pPr marL="0" marR="0" lvl="1" indent="0" algn="r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1" indent="0" algn="r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None/>
              </a:pPr>
              <a:r>
                <a:rPr lang="nl-NL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Hoe kunnen we samenwerken om het GGM (nog) beter voor iedereen te </a:t>
              </a:r>
              <a:endParaRPr/>
            </a:p>
            <a:p>
              <a:pPr marL="0" marR="0" lvl="1" indent="0" algn="r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None/>
              </a:pPr>
              <a:r>
                <a:rPr lang="nl-NL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laten werken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/>
          <p:nvPr/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Waarom samenwerken?</a:t>
            </a:r>
            <a:endParaRPr/>
          </a:p>
        </p:txBody>
      </p:sp>
      <p:sp>
        <p:nvSpPr>
          <p:cNvPr id="347" name="Google Shape;347;p16"/>
          <p:cNvSpPr txBox="1"/>
          <p:nvPr/>
        </p:nvSpPr>
        <p:spPr>
          <a:xfrm>
            <a:off x="504002" y="1534360"/>
            <a:ext cx="8063999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80000" marR="0" lvl="0" indent="-1800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nl-NL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Gezamenlijke taal voor data: </a:t>
            </a: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Leveranciers en gemeenten werken met dezelfde definities → minder vertaalslagen, minder fouten.</a:t>
            </a:r>
            <a:endParaRPr/>
          </a:p>
          <a:p>
            <a:pPr marL="180000" marR="0" lvl="0" indent="-180000" algn="l" rtl="0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nl-NL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Efficiëntie en hergebruik: </a:t>
            </a: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Mappings en oplossingen worden één keer ontwikkeld en breed toepasbaar → kostenbesparing voor leveranciers én gemeenten.</a:t>
            </a:r>
            <a:endParaRPr/>
          </a:p>
          <a:p>
            <a:pPr marL="180000" marR="0" lvl="0" indent="-180000" algn="l" rtl="0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nl-NL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Kwaliteit en innovatie: </a:t>
            </a: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Feedback uit de praktijk verbetert het model continu. Leveranciers krijgen vroegtijdig inzicht in ontwikkelingen en kunnen hun producten sneller doorontwikkelen.</a:t>
            </a:r>
            <a:endParaRPr/>
          </a:p>
          <a:p>
            <a:pPr marL="180000" marR="0" lvl="0" indent="-180000" algn="l" rtl="0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nl-NL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Transparantie en vertrouwen: </a:t>
            </a: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 en gedeeld proces: bijdragen van leveranciers krijgen zichtbaarheid en versterken hun positie in de markt.</a:t>
            </a:r>
            <a:endParaRPr/>
          </a:p>
          <a:p>
            <a:pPr marL="180000" marR="0" lvl="0" indent="-180000" algn="l" rtl="0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nl-NL" sz="1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Toekomstbestendigheid: </a:t>
            </a: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Samen bouwen we aan standaarden die aansluiten bij Common Ground, GEMMA en ‘pas-toe-of-leg-uit’ → zekerheid voor de lange termijn.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nl-NL"/>
              <a:t>Hoe samenwerken?</a:t>
            </a:r>
            <a:endParaRPr/>
          </a:p>
        </p:txBody>
      </p:sp>
      <p:sp>
        <p:nvSpPr>
          <p:cNvPr id="353" name="Google Shape;353;p17"/>
          <p:cNvSpPr txBox="1">
            <a:spLocks noGrp="1"/>
          </p:cNvSpPr>
          <p:nvPr>
            <p:ph type="body" idx="1"/>
          </p:nvPr>
        </p:nvSpPr>
        <p:spPr>
          <a:xfrm>
            <a:off x="503999" y="1534360"/>
            <a:ext cx="3852000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80000" lvl="0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nl-NL"/>
              <a:t>Proposals: beter maken (deel)modellen van het GGM</a:t>
            </a:r>
            <a:endParaRPr/>
          </a:p>
          <a:p>
            <a:pPr marL="180000" lvl="0" indent="-18000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nl-NL"/>
              <a:t>Mappings: Gezamenlijk beschikbaar maken, opstellen en certificeren</a:t>
            </a:r>
            <a:endParaRPr/>
          </a:p>
          <a:p>
            <a:pPr marL="180000" lvl="0" indent="-18000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nl-NL"/>
              <a:t>Suggesties van leveranciers…? </a:t>
            </a:r>
            <a:endParaRPr/>
          </a:p>
        </p:txBody>
      </p:sp>
      <p:pic>
        <p:nvPicPr>
          <p:cNvPr id="354" name="Google Shape;354;p17" descr="Afbeelding met persoon, nagel, vinger, overdekt&#10;&#10;Door AI gegenereerde inhoud is mogelijk onjuist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1735" r="21736"/>
          <a:stretch/>
        </p:blipFill>
        <p:spPr>
          <a:xfrm>
            <a:off x="4716463" y="1535113"/>
            <a:ext cx="3851275" cy="45116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nl-NL"/>
              <a:t>Proposals en voorbeelden</a:t>
            </a:r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body" idx="1"/>
          </p:nvPr>
        </p:nvSpPr>
        <p:spPr>
          <a:xfrm>
            <a:off x="503999" y="1534360"/>
            <a:ext cx="3852000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80000" lvl="0" indent="-1800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</a:pPr>
            <a:r>
              <a:rPr lang="nl-NL" sz="1900"/>
              <a:t>Proposal: document met voorstel tot verbetering, met daarin:</a:t>
            </a:r>
            <a:endParaRPr/>
          </a:p>
          <a:p>
            <a:pPr marL="637200" lvl="1" indent="-457200" algn="l" rtl="0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AutoNum type="arabicPeriod"/>
            </a:pPr>
            <a:r>
              <a:rPr lang="nl-NL" sz="1900"/>
              <a:t>Welk deelmodel GGM betreft het </a:t>
            </a:r>
            <a:endParaRPr/>
          </a:p>
          <a:p>
            <a:pPr marL="637200" lvl="1" indent="-457200" algn="l" rtl="0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AutoNum type="arabicPeriod"/>
            </a:pPr>
            <a:r>
              <a:rPr lang="nl-NL" sz="1900"/>
              <a:t>Aanleiding, Achtergrond en reden verbetering</a:t>
            </a:r>
            <a:endParaRPr/>
          </a:p>
          <a:p>
            <a:pPr marL="637200" lvl="1" indent="-457200" algn="l" rtl="0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AutoNum type="arabicPeriod"/>
            </a:pPr>
            <a:r>
              <a:rPr lang="nl-NL" sz="1900"/>
              <a:t>Bestaande situatie</a:t>
            </a:r>
            <a:endParaRPr/>
          </a:p>
          <a:p>
            <a:pPr marL="637200" lvl="1" indent="-457200" algn="l" rtl="0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AutoNum type="arabicPeriod"/>
            </a:pPr>
            <a:r>
              <a:rPr lang="nl-NL" sz="1900"/>
              <a:t>Voorstel nieuwe situatie</a:t>
            </a:r>
            <a:endParaRPr/>
          </a:p>
          <a:p>
            <a:pPr marL="637200" lvl="1" indent="-457200" algn="l" rtl="0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AutoNum type="arabicPeriod"/>
            </a:pPr>
            <a:r>
              <a:rPr lang="nl-NL" sz="1900"/>
              <a:t>Benodigde wijzigingen</a:t>
            </a:r>
            <a:endParaRPr/>
          </a:p>
          <a:p>
            <a:pPr marL="180000" lvl="1" indent="-180000" algn="l" rtl="0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</a:pPr>
            <a:r>
              <a:rPr lang="nl-NL" sz="1900"/>
              <a:t>Voorbeelden zijn te vinden op: </a:t>
            </a:r>
            <a:r>
              <a:rPr lang="nl-NL" sz="1900" u="sng">
                <a:solidFill>
                  <a:schemeClr val="hlink"/>
                </a:solidFill>
                <a:hlinkClick r:id="rId3"/>
              </a:rPr>
              <a:t>Pleio</a:t>
            </a:r>
            <a:r>
              <a:rPr lang="nl-NL" sz="1900"/>
              <a:t> onder Bestanden &gt; Expertgroep &gt; Proposals</a:t>
            </a:r>
            <a:endParaRPr sz="1900"/>
          </a:p>
          <a:p>
            <a:pPr marL="637200" lvl="1" indent="-336550" algn="l" rtl="0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</a:pPr>
            <a:endParaRPr sz="1900"/>
          </a:p>
        </p:txBody>
      </p:sp>
      <p:pic>
        <p:nvPicPr>
          <p:cNvPr id="361" name="Google Shape;361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3283" b="3283"/>
          <a:stretch/>
        </p:blipFill>
        <p:spPr>
          <a:xfrm>
            <a:off x="4716463" y="1535113"/>
            <a:ext cx="3851275" cy="45116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nl-NL"/>
              <a:t>Proposals: processtappen</a:t>
            </a:r>
            <a:endParaRPr/>
          </a:p>
        </p:txBody>
      </p:sp>
      <p:grpSp>
        <p:nvGrpSpPr>
          <p:cNvPr id="368" name="Google Shape;368;p19"/>
          <p:cNvGrpSpPr/>
          <p:nvPr/>
        </p:nvGrpSpPr>
        <p:grpSpPr>
          <a:xfrm>
            <a:off x="504002" y="1537885"/>
            <a:ext cx="8063999" cy="4504949"/>
            <a:chOff x="0" y="3525"/>
            <a:chExt cx="8063999" cy="4504949"/>
          </a:xfrm>
        </p:grpSpPr>
        <p:sp>
          <p:nvSpPr>
            <p:cNvPr id="369" name="Google Shape;369;p19"/>
            <p:cNvSpPr/>
            <p:nvPr/>
          </p:nvSpPr>
          <p:spPr>
            <a:xfrm>
              <a:off x="0" y="3525"/>
              <a:ext cx="8063999" cy="750824"/>
            </a:xfrm>
            <a:prstGeom prst="roundRect">
              <a:avLst>
                <a:gd name="adj" fmla="val 10000"/>
              </a:avLst>
            </a:prstGeom>
            <a:solidFill>
              <a:srgbClr val="CA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227124" y="172460"/>
              <a:ext cx="412953" cy="41295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867202" y="3525"/>
              <a:ext cx="7196796" cy="750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 txBox="1"/>
            <p:nvPr/>
          </p:nvSpPr>
          <p:spPr>
            <a:xfrm>
              <a:off x="867202" y="3525"/>
              <a:ext cx="7196796" cy="750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450" tIns="79450" rIns="79450" bIns="79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nl-NL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Betrokkene dient proposal (voorstel tot wijziging in) bij beheerbureau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0" y="942056"/>
              <a:ext cx="8063999" cy="750824"/>
            </a:xfrm>
            <a:prstGeom prst="roundRect">
              <a:avLst>
                <a:gd name="adj" fmla="val 10000"/>
              </a:avLst>
            </a:prstGeom>
            <a:solidFill>
              <a:srgbClr val="CA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227124" y="1110991"/>
              <a:ext cx="412953" cy="41295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867202" y="942056"/>
              <a:ext cx="7196796" cy="750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 txBox="1"/>
            <p:nvPr/>
          </p:nvSpPr>
          <p:spPr>
            <a:xfrm>
              <a:off x="867202" y="942056"/>
              <a:ext cx="7196796" cy="750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450" tIns="79450" rIns="79450" bIns="79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nl-NL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Expertgroep bespreekt deze en geeft feedback, indiener verwerkt deze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0" y="1880587"/>
              <a:ext cx="8063999" cy="750824"/>
            </a:xfrm>
            <a:prstGeom prst="roundRect">
              <a:avLst>
                <a:gd name="adj" fmla="val 10000"/>
              </a:avLst>
            </a:prstGeom>
            <a:solidFill>
              <a:srgbClr val="CA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27124" y="2049523"/>
              <a:ext cx="412953" cy="41295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867202" y="1880587"/>
              <a:ext cx="7196796" cy="750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 txBox="1"/>
            <p:nvPr/>
          </p:nvSpPr>
          <p:spPr>
            <a:xfrm>
              <a:off x="867202" y="1880587"/>
              <a:ext cx="7196796" cy="750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450" tIns="79450" rIns="79450" bIns="79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nl-NL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Openbare consultatie Proposal en feedback verwerken door indiener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0" y="2819118"/>
              <a:ext cx="8063999" cy="750824"/>
            </a:xfrm>
            <a:prstGeom prst="roundRect">
              <a:avLst>
                <a:gd name="adj" fmla="val 10000"/>
              </a:avLst>
            </a:prstGeom>
            <a:solidFill>
              <a:srgbClr val="CA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227124" y="2988054"/>
              <a:ext cx="412953" cy="41295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867202" y="2819118"/>
              <a:ext cx="7196796" cy="750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 txBox="1"/>
            <p:nvPr/>
          </p:nvSpPr>
          <p:spPr>
            <a:xfrm>
              <a:off x="867202" y="2819118"/>
              <a:ext cx="7196796" cy="750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450" tIns="79450" rIns="79450" bIns="79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nl-NL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Opstellen Draft door indiener (laatste versie proposal) en goedkeuring in Expertgroep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0" y="3757650"/>
              <a:ext cx="8063999" cy="750824"/>
            </a:xfrm>
            <a:prstGeom prst="roundRect">
              <a:avLst>
                <a:gd name="adj" fmla="val 10000"/>
              </a:avLst>
            </a:prstGeom>
            <a:solidFill>
              <a:srgbClr val="CAD5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27124" y="3926585"/>
              <a:ext cx="412953" cy="41295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867202" y="3757650"/>
              <a:ext cx="7196796" cy="750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 txBox="1"/>
            <p:nvPr/>
          </p:nvSpPr>
          <p:spPr>
            <a:xfrm>
              <a:off x="867202" y="3757650"/>
              <a:ext cx="7196796" cy="750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450" tIns="79450" rIns="79450" bIns="794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None/>
              </a:pPr>
              <a:r>
                <a:rPr lang="nl-NL" sz="1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Planning en opname in release  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nl-NL" dirty="0" err="1"/>
              <a:t>Mappings</a:t>
            </a:r>
            <a:endParaRPr dirty="0"/>
          </a:p>
        </p:txBody>
      </p:sp>
      <p:pic>
        <p:nvPicPr>
          <p:cNvPr id="394" name="Google Shape;39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9763" y="1534360"/>
            <a:ext cx="3964473" cy="28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797" y="3790360"/>
            <a:ext cx="8170203" cy="272802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0"/>
          <p:cNvSpPr txBox="1">
            <a:spLocks noGrp="1"/>
          </p:cNvSpPr>
          <p:nvPr>
            <p:ph type="body" idx="1"/>
          </p:nvPr>
        </p:nvSpPr>
        <p:spPr>
          <a:xfrm>
            <a:off x="503999" y="1534360"/>
            <a:ext cx="3852000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180000" lvl="0" indent="-1800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</a:pPr>
            <a:r>
              <a:rPr lang="nl-NL" sz="1900" dirty="0"/>
              <a:t>Vertaling van bronsysteem naar GGM</a:t>
            </a:r>
            <a:endParaRPr dirty="0"/>
          </a:p>
          <a:p>
            <a:pPr marL="180000" lvl="0" indent="-180000" algn="l" rtl="0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</a:pPr>
            <a:r>
              <a:rPr lang="nl-NL" sz="1900" dirty="0"/>
              <a:t>Nodig om data uit bron GGM-compatibel te kunnen laden</a:t>
            </a:r>
            <a:endParaRPr dirty="0"/>
          </a:p>
          <a:p>
            <a:pPr marL="180000" lvl="0" indent="-180000" algn="l" rtl="0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</a:pPr>
            <a:r>
              <a:rPr lang="nl-NL" sz="1900" dirty="0"/>
              <a:t>Verspreiding nu via </a:t>
            </a:r>
            <a:r>
              <a:rPr lang="nl-NL" sz="1900" u="sng" dirty="0">
                <a:solidFill>
                  <a:schemeClr val="hlink"/>
                </a:solidFill>
                <a:hlinkClick r:id="rId5"/>
              </a:rPr>
              <a:t>WieWatStatus-lijst</a:t>
            </a:r>
            <a:r>
              <a:rPr lang="nl-NL" sz="1900" dirty="0"/>
              <a:t> </a:t>
            </a:r>
            <a:endParaRPr dirty="0"/>
          </a:p>
          <a:p>
            <a:pPr marL="180000" lvl="0" indent="-180000" algn="l" rtl="0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•"/>
            </a:pPr>
            <a:r>
              <a:rPr lang="nl-NL" sz="1900" b="1" dirty="0">
                <a:hlinkClick r:id="rId6"/>
              </a:rPr>
              <a:t>Gezamenlijke </a:t>
            </a:r>
            <a:r>
              <a:rPr lang="nl-NL" sz="1900" b="1" dirty="0" err="1">
                <a:hlinkClick r:id="rId6"/>
              </a:rPr>
              <a:t>repository</a:t>
            </a:r>
            <a:endParaRPr sz="1900" b="1" dirty="0"/>
          </a:p>
          <a:p>
            <a:pPr marL="637200" lvl="1" indent="-336550" algn="l" rtl="0">
              <a:lnSpc>
                <a:spcPct val="104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nl-NL"/>
              <a:t>Belang van mappings</a:t>
            </a:r>
            <a:endParaRPr/>
          </a:p>
        </p:txBody>
      </p:sp>
      <p:grpSp>
        <p:nvGrpSpPr>
          <p:cNvPr id="402" name="Google Shape;402;p21"/>
          <p:cNvGrpSpPr/>
          <p:nvPr/>
        </p:nvGrpSpPr>
        <p:grpSpPr>
          <a:xfrm>
            <a:off x="504002" y="1572264"/>
            <a:ext cx="8063999" cy="4436191"/>
            <a:chOff x="0" y="37904"/>
            <a:chExt cx="8063999" cy="4436191"/>
          </a:xfrm>
        </p:grpSpPr>
        <p:sp>
          <p:nvSpPr>
            <p:cNvPr id="403" name="Google Shape;403;p21"/>
            <p:cNvSpPr/>
            <p:nvPr/>
          </p:nvSpPr>
          <p:spPr>
            <a:xfrm>
              <a:off x="0" y="37904"/>
              <a:ext cx="8063999" cy="8365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ED1F1"/>
                </a:gs>
                <a:gs pos="50000">
                  <a:srgbClr val="9FCBF0"/>
                </a:gs>
                <a:gs pos="100000">
                  <a:srgbClr val="86B3D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 txBox="1"/>
            <p:nvPr/>
          </p:nvSpPr>
          <p:spPr>
            <a:xfrm>
              <a:off x="40837" y="78741"/>
              <a:ext cx="7982325" cy="754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nl-NL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Zorgen voor eenduidige vertalingen tussen datasystemen</a:t>
              </a:r>
              <a:endParaRPr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0" y="937814"/>
              <a:ext cx="8063999" cy="8365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ED1F1"/>
                </a:gs>
                <a:gs pos="50000">
                  <a:srgbClr val="9FCBF0"/>
                </a:gs>
                <a:gs pos="100000">
                  <a:srgbClr val="86B3D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 txBox="1"/>
            <p:nvPr/>
          </p:nvSpPr>
          <p:spPr>
            <a:xfrm>
              <a:off x="40837" y="978651"/>
              <a:ext cx="7982325" cy="754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nl-NL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Moedigen actieve uitwisseling binnen de community aan</a:t>
              </a:r>
              <a:endParaRPr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0" y="1837725"/>
              <a:ext cx="8063999" cy="8365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ED1F1"/>
                </a:gs>
                <a:gs pos="50000">
                  <a:srgbClr val="9FCBF0"/>
                </a:gs>
                <a:gs pos="100000">
                  <a:srgbClr val="86B3D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40837" y="1878562"/>
              <a:ext cx="7982325" cy="754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nl-NL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Verbeteren kwaliteit en bruikbaarheid door gezamenlijke doorontwikkeling</a:t>
              </a:r>
              <a:endParaRPr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0" y="2737635"/>
              <a:ext cx="8063999" cy="8365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ED1F1"/>
                </a:gs>
                <a:gs pos="50000">
                  <a:srgbClr val="9FCBF0"/>
                </a:gs>
                <a:gs pos="100000">
                  <a:srgbClr val="86B3D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 txBox="1"/>
            <p:nvPr/>
          </p:nvSpPr>
          <p:spPr>
            <a:xfrm>
              <a:off x="40837" y="2778472"/>
              <a:ext cx="7982325" cy="754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nl-NL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Helpen bij continu aanscherpen via praktijkfeedback</a:t>
              </a:r>
              <a:endParaRPr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0" y="3637545"/>
              <a:ext cx="8063999" cy="83655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AED1F1"/>
                </a:gs>
                <a:gs pos="50000">
                  <a:srgbClr val="9FCBF0"/>
                </a:gs>
                <a:gs pos="100000">
                  <a:srgbClr val="86B3D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 txBox="1"/>
            <p:nvPr/>
          </p:nvSpPr>
          <p:spPr>
            <a:xfrm>
              <a:off x="40837" y="3678382"/>
              <a:ext cx="7982325" cy="7548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nl-NL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Versterken cohesie tussen gemeenten en leveranciers door samenwerking</a:t>
              </a:r>
              <a:endParaRPr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nl-NL"/>
              <a:t>Voorgestelde Werkwijze</a:t>
            </a:r>
            <a:endParaRPr/>
          </a:p>
        </p:txBody>
      </p:sp>
      <p:sp>
        <p:nvSpPr>
          <p:cNvPr id="418" name="Google Shape;418;p22"/>
          <p:cNvSpPr txBox="1">
            <a:spLocks noGrp="1"/>
          </p:cNvSpPr>
          <p:nvPr>
            <p:ph type="body" idx="1"/>
          </p:nvPr>
        </p:nvSpPr>
        <p:spPr>
          <a:xfrm>
            <a:off x="504002" y="1534360"/>
            <a:ext cx="8063999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180000" lvl="0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 b="1"/>
              <a:t>[Stap 1] Community/Leverancier maakt initiële mapping</a:t>
            </a:r>
            <a:endParaRPr/>
          </a:p>
          <a:p>
            <a:pPr marL="360000" lvl="1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/>
              <a:t>Community analyseert applicatie</a:t>
            </a:r>
            <a:endParaRPr/>
          </a:p>
          <a:p>
            <a:pPr marL="360000" lvl="1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/>
              <a:t>Mapping wordt als voorstel opgesteld</a:t>
            </a:r>
            <a:endParaRPr/>
          </a:p>
          <a:p>
            <a:pPr marL="360000" lvl="1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/>
              <a:t>Mapping wordt gestandaardiseerd volgens een template format</a:t>
            </a:r>
            <a:endParaRPr/>
          </a:p>
          <a:p>
            <a:pPr marL="180000" lvl="0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 b="1"/>
              <a:t>[Stap 2] Mapping ter review naar leverancier</a:t>
            </a:r>
            <a:endParaRPr/>
          </a:p>
          <a:p>
            <a:pPr marL="360000" lvl="1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/>
              <a:t>Mapping wordt gedeeld met de leverancier</a:t>
            </a:r>
            <a:endParaRPr/>
          </a:p>
          <a:p>
            <a:pPr marL="360000" lvl="1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/>
              <a:t>Leverancier krijgt melding en toegang</a:t>
            </a:r>
            <a:endParaRPr/>
          </a:p>
          <a:p>
            <a:pPr marL="180000" lvl="0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 b="1"/>
              <a:t>[Stap 3] Co-creatie en validatie door leverancier</a:t>
            </a:r>
            <a:endParaRPr/>
          </a:p>
          <a:p>
            <a:pPr marL="360000" lvl="1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/>
              <a:t>Leverancier controleert mapping</a:t>
            </a:r>
            <a:endParaRPr/>
          </a:p>
          <a:p>
            <a:pPr marL="360000" lvl="1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/>
              <a:t>Geeft wijzigingen door of keurt goed</a:t>
            </a:r>
            <a:endParaRPr/>
          </a:p>
          <a:p>
            <a:pPr marL="180000" lvl="0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 b="1"/>
              <a:t>[Stap 4] Goedkeuring vastleggen</a:t>
            </a:r>
            <a:endParaRPr/>
          </a:p>
          <a:p>
            <a:pPr marL="360000" lvl="1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/>
              <a:t>Leverancier zet "stempel" of goedkeuringsvinkje</a:t>
            </a:r>
            <a:endParaRPr/>
          </a:p>
          <a:p>
            <a:pPr marL="360000" lvl="1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/>
              <a:t>Audit trail/log wordt bewaard</a:t>
            </a:r>
            <a:endParaRPr/>
          </a:p>
          <a:p>
            <a:pPr marL="180000" lvl="0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 b="1"/>
              <a:t>[Stap 5] Publicatie in repository</a:t>
            </a:r>
            <a:endParaRPr/>
          </a:p>
          <a:p>
            <a:pPr marL="360000" lvl="1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/>
              <a:t>Mapping wordt geplaatst op GitHub of andere publieke bron</a:t>
            </a:r>
            <a:endParaRPr/>
          </a:p>
          <a:p>
            <a:pPr marL="360000" lvl="1" indent="-180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•"/>
            </a:pPr>
            <a:r>
              <a:rPr lang="nl-NL"/>
              <a:t>Versiebeheer en toegankelijkheid geregeld</a:t>
            </a:r>
            <a:endParaRPr/>
          </a:p>
          <a:p>
            <a:pPr marL="180000" lvl="0" indent="-61889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 txBox="1">
            <a:spLocks noGrp="1"/>
          </p:cNvSpPr>
          <p:nvPr>
            <p:ph type="title"/>
          </p:nvPr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nl-NL" dirty="0"/>
              <a:t>GGM-</a:t>
            </a:r>
            <a:r>
              <a:rPr lang="nl-NL" dirty="0" err="1"/>
              <a:t>Mappings</a:t>
            </a:r>
            <a:r>
              <a:rPr lang="nl-NL" dirty="0"/>
              <a:t> op GitHub</a:t>
            </a:r>
            <a:endParaRPr dirty="0"/>
          </a:p>
        </p:txBody>
      </p:sp>
      <p:pic>
        <p:nvPicPr>
          <p:cNvPr id="424" name="Google Shape;42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00" y="1391939"/>
            <a:ext cx="7042150" cy="49563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EDA2306-4E63-3BDD-0459-9D83C9341197}"/>
              </a:ext>
            </a:extLst>
          </p:cNvPr>
          <p:cNvSpPr txBox="1"/>
          <p:nvPr/>
        </p:nvSpPr>
        <p:spPr>
          <a:xfrm>
            <a:off x="744738" y="3479675"/>
            <a:ext cx="75825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2400" b="1" dirty="0" err="1"/>
              <a:t>https</a:t>
            </a:r>
            <a:r>
              <a:rPr lang="nl-NL" sz="2400" b="1" dirty="0"/>
              <a:t>://</a:t>
            </a:r>
            <a:r>
              <a:rPr lang="nl-NL" sz="2400" b="1" dirty="0" err="1"/>
              <a:t>github.com</a:t>
            </a:r>
            <a:r>
              <a:rPr lang="nl-NL" sz="2400" b="1" dirty="0"/>
              <a:t>/Gemeente-Delft/GGM-</a:t>
            </a:r>
            <a:r>
              <a:rPr lang="nl-NL" sz="2400" b="1" dirty="0" err="1"/>
              <a:t>Mappings</a:t>
            </a:r>
            <a:endParaRPr lang="nl-N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>
            <a:spLocks noGrp="1"/>
          </p:cNvSpPr>
          <p:nvPr>
            <p:ph type="ctrTitle"/>
          </p:nvPr>
        </p:nvSpPr>
        <p:spPr>
          <a:xfrm>
            <a:off x="810000" y="2160000"/>
            <a:ext cx="459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800"/>
              <a:t>Discussie</a:t>
            </a:r>
            <a:endParaRPr/>
          </a:p>
        </p:txBody>
      </p:sp>
      <p:grpSp>
        <p:nvGrpSpPr>
          <p:cNvPr id="430" name="Google Shape;430;p24"/>
          <p:cNvGrpSpPr/>
          <p:nvPr/>
        </p:nvGrpSpPr>
        <p:grpSpPr>
          <a:xfrm>
            <a:off x="5234584" y="2678906"/>
            <a:ext cx="3814763" cy="2550319"/>
            <a:chOff x="387694" y="1780102"/>
            <a:chExt cx="2350896" cy="2350896"/>
          </a:xfrm>
        </p:grpSpPr>
        <p:sp>
          <p:nvSpPr>
            <p:cNvPr id="431" name="Google Shape;431;p24"/>
            <p:cNvSpPr/>
            <p:nvPr/>
          </p:nvSpPr>
          <p:spPr>
            <a:xfrm>
              <a:off x="387694" y="1780102"/>
              <a:ext cx="2350896" cy="2350896"/>
            </a:xfrm>
            <a:prstGeom prst="roundRect">
              <a:avLst>
                <a:gd name="adj" fmla="val 10000"/>
              </a:avLst>
            </a:prstGeom>
            <a:noFill/>
            <a:ln>
              <a:noFill/>
            </a:ln>
            <a:effectLst>
              <a:outerShdw blurRad="50800" dist="38100" dir="13500000" algn="b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4"/>
            <p:cNvSpPr txBox="1"/>
            <p:nvPr/>
          </p:nvSpPr>
          <p:spPr>
            <a:xfrm>
              <a:off x="456549" y="1848957"/>
              <a:ext cx="2213186" cy="2213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575" tIns="48575" rIns="48575" bIns="48575" anchor="t" anchorCtr="0">
              <a:noAutofit/>
            </a:bodyPr>
            <a:lstStyle/>
            <a:p>
              <a:pPr marL="0" marR="0" lvl="1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>
            <a:spLocks noGrp="1"/>
          </p:cNvSpPr>
          <p:nvPr>
            <p:ph type="ctrTitle"/>
          </p:nvPr>
        </p:nvSpPr>
        <p:spPr>
          <a:xfrm>
            <a:off x="810000" y="2160000"/>
            <a:ext cx="459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800"/>
              <a:t>Afsluiting en dank</a:t>
            </a:r>
            <a:endParaRPr/>
          </a:p>
        </p:txBody>
      </p:sp>
      <p:grpSp>
        <p:nvGrpSpPr>
          <p:cNvPr id="438" name="Google Shape;438;p25"/>
          <p:cNvGrpSpPr/>
          <p:nvPr/>
        </p:nvGrpSpPr>
        <p:grpSpPr>
          <a:xfrm>
            <a:off x="5234584" y="2678906"/>
            <a:ext cx="3814763" cy="2550319"/>
            <a:chOff x="387694" y="1780102"/>
            <a:chExt cx="2350896" cy="2350896"/>
          </a:xfrm>
        </p:grpSpPr>
        <p:sp>
          <p:nvSpPr>
            <p:cNvPr id="439" name="Google Shape;439;p25"/>
            <p:cNvSpPr/>
            <p:nvPr/>
          </p:nvSpPr>
          <p:spPr>
            <a:xfrm>
              <a:off x="387694" y="1780102"/>
              <a:ext cx="2350896" cy="2350896"/>
            </a:xfrm>
            <a:prstGeom prst="roundRect">
              <a:avLst>
                <a:gd name="adj" fmla="val 10000"/>
              </a:avLst>
            </a:prstGeom>
            <a:noFill/>
            <a:ln>
              <a:noFill/>
            </a:ln>
            <a:effectLst>
              <a:outerShdw blurRad="50800" dist="38100" dir="13500000" algn="br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5"/>
            <p:cNvSpPr txBox="1"/>
            <p:nvPr/>
          </p:nvSpPr>
          <p:spPr>
            <a:xfrm>
              <a:off x="456549" y="1848957"/>
              <a:ext cx="2213186" cy="2213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8575" tIns="48575" rIns="48575" bIns="48575" anchor="t" anchorCtr="0">
              <a:noAutofit/>
            </a:bodyPr>
            <a:lstStyle/>
            <a:p>
              <a:pPr marL="0" marR="0" lvl="1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1354286" y="360000"/>
            <a:ext cx="75249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/>
              <a:t>Agenda</a:t>
            </a:r>
            <a:endParaRPr/>
          </a:p>
        </p:txBody>
      </p:sp>
      <p:graphicFrame>
        <p:nvGraphicFramePr>
          <p:cNvPr id="174" name="Google Shape;174;p3"/>
          <p:cNvGraphicFramePr/>
          <p:nvPr/>
        </p:nvGraphicFramePr>
        <p:xfrm>
          <a:off x="1354286" y="1439999"/>
          <a:ext cx="6945150" cy="4128925"/>
        </p:xfrm>
        <a:graphic>
          <a:graphicData uri="http://schemas.openxmlformats.org/drawingml/2006/table">
            <a:tbl>
              <a:tblPr>
                <a:noFill/>
                <a:tableStyleId>{7700F462-D1BC-4AB8-AD3E-7F3CDD12C154}</a:tableStyleId>
              </a:tblPr>
              <a:tblGrid>
                <a:gridCol w="347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nl-NL" sz="1350" b="1" u="none" strike="noStrike" cap="none"/>
                        <a:t> Tijd</a:t>
                      </a:r>
                      <a:endParaRPr sz="1350" u="none" strike="noStrike" cap="none"/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nl-NL" sz="1350" b="1" u="none" strike="noStrike" cap="none"/>
                        <a:t> Onderdeel</a:t>
                      </a:r>
                      <a:endParaRPr sz="1350" u="none" strike="noStrike" cap="none"/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nl-NL" sz="1350" u="none" strike="noStrike" cap="none"/>
                        <a:t>1</a:t>
                      </a:r>
                      <a:r>
                        <a:rPr lang="nl-NL" sz="1350"/>
                        <a:t>4</a:t>
                      </a:r>
                      <a:r>
                        <a:rPr lang="nl-NL" sz="1350" u="none" strike="noStrike" cap="none"/>
                        <a:t>:00 - 1</a:t>
                      </a:r>
                      <a:r>
                        <a:rPr lang="nl-NL" sz="1350"/>
                        <a:t>4</a:t>
                      </a:r>
                      <a:r>
                        <a:rPr lang="nl-NL" sz="1350" u="none" strike="noStrike" cap="none"/>
                        <a:t>:10 </a:t>
                      </a:r>
                      <a:endParaRPr/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nl-NL" sz="1350" u="none" strike="noStrike" cap="none"/>
                        <a:t> Welkom en introductie door VNG</a:t>
                      </a:r>
                      <a:endParaRPr/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nl-NL" sz="1350" u="none" strike="noStrike" cap="none"/>
                        <a:t>1</a:t>
                      </a:r>
                      <a:r>
                        <a:rPr lang="nl-NL" sz="1350"/>
                        <a:t>4</a:t>
                      </a:r>
                      <a:r>
                        <a:rPr lang="nl-NL" sz="1350" u="none" strike="noStrike" cap="none"/>
                        <a:t>:10 - 1</a:t>
                      </a:r>
                      <a:r>
                        <a:rPr lang="nl-NL" sz="1350"/>
                        <a:t>4</a:t>
                      </a:r>
                      <a:r>
                        <a:rPr lang="nl-NL" sz="1350" u="none" strike="noStrike" cap="none"/>
                        <a:t>:25 </a:t>
                      </a:r>
                      <a:endParaRPr/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350"/>
                        <a:buFont typeface="Arial"/>
                        <a:buNone/>
                      </a:pPr>
                      <a:r>
                        <a:rPr lang="nl-NL" sz="1350" u="none" strike="noStrike" cap="none">
                          <a:solidFill>
                            <a:srgbClr val="333333"/>
                          </a:solidFill>
                        </a:rPr>
                        <a:t>Wat is het Gemeentelijk Gegevensmodel? Ontstaan, doelen, toepassingen en ontwikkelingen</a:t>
                      </a:r>
                      <a:br>
                        <a:rPr lang="nl-NL" sz="1350" u="none" strike="noStrike" cap="none">
                          <a:solidFill>
                            <a:srgbClr val="333333"/>
                          </a:solidFill>
                        </a:rPr>
                      </a:br>
                      <a:endParaRPr sz="1350" u="none" strike="noStrike" cap="none">
                        <a:solidFill>
                          <a:srgbClr val="333333"/>
                        </a:solidFill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nl-NL" sz="1350" u="none" strike="noStrike" cap="none"/>
                        <a:t>1</a:t>
                      </a:r>
                      <a:r>
                        <a:rPr lang="nl-NL" sz="1350"/>
                        <a:t>4</a:t>
                      </a:r>
                      <a:r>
                        <a:rPr lang="nl-NL" sz="1350" u="none" strike="noStrike" cap="none"/>
                        <a:t>:25 - 1</a:t>
                      </a:r>
                      <a:r>
                        <a:rPr lang="nl-NL" sz="1350"/>
                        <a:t>4</a:t>
                      </a:r>
                      <a:r>
                        <a:rPr lang="nl-NL" sz="1350" u="none" strike="noStrike" cap="none"/>
                        <a:t>:40 </a:t>
                      </a:r>
                      <a:endParaRPr/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nl-NL" sz="1350" u="none" strike="noStrike" cap="none"/>
                        <a:t>Verbreden gebruik en implementatie</a:t>
                      </a:r>
                      <a:endParaRPr/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nl-NL" sz="1350" u="none" strike="noStrike" cap="none"/>
                        <a:t>1</a:t>
                      </a:r>
                      <a:r>
                        <a:rPr lang="nl-NL" sz="1350"/>
                        <a:t>4</a:t>
                      </a:r>
                      <a:r>
                        <a:rPr lang="nl-NL" sz="1350" u="none" strike="noStrike" cap="none"/>
                        <a:t>:40 - 1</a:t>
                      </a:r>
                      <a:r>
                        <a:rPr lang="nl-NL" sz="1350"/>
                        <a:t>5</a:t>
                      </a:r>
                      <a:r>
                        <a:rPr lang="nl-NL" sz="1350" u="none" strike="noStrike" cap="none"/>
                        <a:t>:00 </a:t>
                      </a:r>
                      <a:endParaRPr/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nl-NL" sz="1350" u="none" strike="noStrike" cap="none"/>
                        <a:t>Samenwerking met leveranciers: waarom en hoe? Bijdragen aan het model en onderhouden van mappings</a:t>
                      </a:r>
                      <a:endParaRPr sz="1350" u="none" strike="noStrike" cap="none"/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nl-NL" sz="1350" u="none" strike="noStrike" cap="none"/>
                        <a:t>1</a:t>
                      </a:r>
                      <a:r>
                        <a:rPr lang="nl-NL" sz="1350"/>
                        <a:t>5</a:t>
                      </a:r>
                      <a:r>
                        <a:rPr lang="nl-NL" sz="1350" u="none" strike="noStrike" cap="none"/>
                        <a:t>:00 - 1</a:t>
                      </a:r>
                      <a:r>
                        <a:rPr lang="nl-NL" sz="1350"/>
                        <a:t>5</a:t>
                      </a:r>
                      <a:r>
                        <a:rPr lang="nl-NL" sz="1350" u="none" strike="noStrike" cap="none"/>
                        <a:t>:20 </a:t>
                      </a:r>
                      <a:endParaRPr/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nl-NL" sz="1350" u="none" strike="noStrike" cap="none"/>
                        <a:t>Discussie praktijkervaringen van leveranciers </a:t>
                      </a:r>
                      <a:endParaRPr/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nl-NL" sz="1350" u="none" strike="noStrike" cap="none"/>
                        <a:t>1</a:t>
                      </a:r>
                      <a:r>
                        <a:rPr lang="nl-NL" sz="1350"/>
                        <a:t>5</a:t>
                      </a:r>
                      <a:r>
                        <a:rPr lang="nl-NL" sz="1350" u="none" strike="noStrike" cap="none"/>
                        <a:t>:20 - 1</a:t>
                      </a:r>
                      <a:r>
                        <a:rPr lang="nl-NL" sz="1350"/>
                        <a:t>5</a:t>
                      </a:r>
                      <a:r>
                        <a:rPr lang="nl-NL" sz="1350" u="none" strike="noStrike" cap="none"/>
                        <a:t>:30 </a:t>
                      </a:r>
                      <a:endParaRPr/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nl-NL" sz="1350" u="none" strike="noStrike" cap="none"/>
                        <a:t> Vervolgafspraken en afsluiting</a:t>
                      </a:r>
                      <a:endParaRPr/>
                    </a:p>
                  </a:txBody>
                  <a:tcPr marL="9525" marR="9525" marT="9525" marB="95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>
            <a:spLocks noGrp="1"/>
          </p:cNvSpPr>
          <p:nvPr>
            <p:ph type="ctrTitle"/>
          </p:nvPr>
        </p:nvSpPr>
        <p:spPr>
          <a:xfrm>
            <a:off x="503998" y="552284"/>
            <a:ext cx="8064000" cy="21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nl-NL"/>
              <a:t>Gemeentelijk Gegevensmodel</a:t>
            </a:r>
            <a:endParaRPr/>
          </a:p>
        </p:txBody>
      </p:sp>
      <p:sp>
        <p:nvSpPr>
          <p:cNvPr id="181" name="Google Shape;181;p4"/>
          <p:cNvSpPr txBox="1">
            <a:spLocks noGrp="1"/>
          </p:cNvSpPr>
          <p:nvPr>
            <p:ph type="subTitle" idx="1"/>
          </p:nvPr>
        </p:nvSpPr>
        <p:spPr>
          <a:xfrm>
            <a:off x="503998" y="2688284"/>
            <a:ext cx="6696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nl-NL" sz="2400"/>
              <a:t>Wat is het? Ontstaan, doelen, toepassing en ontwikkelingen</a:t>
            </a:r>
            <a:endParaRPr/>
          </a:p>
        </p:txBody>
      </p:sp>
      <p:sp>
        <p:nvSpPr>
          <p:cNvPr id="182" name="Google Shape;182;p4"/>
          <p:cNvSpPr txBox="1"/>
          <p:nvPr/>
        </p:nvSpPr>
        <p:spPr>
          <a:xfrm>
            <a:off x="395536" y="5842606"/>
            <a:ext cx="44358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Arjen Brienen en Ashkan Ashkpour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abrienen@delft.nl</a:t>
            </a: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nl-NL" sz="18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aashkpour@delft.nl</a:t>
            </a:r>
            <a:r>
              <a:rPr lang="nl-N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/>
        </p:nvSpPr>
        <p:spPr>
          <a:xfrm>
            <a:off x="504002" y="336000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Grote gemeentelijke opgaves</a:t>
            </a:r>
            <a:endParaRPr sz="32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 txBox="1">
            <a:spLocks noGrp="1"/>
          </p:cNvSpPr>
          <p:nvPr>
            <p:ph type="ftr" idx="11"/>
          </p:nvPr>
        </p:nvSpPr>
        <p:spPr>
          <a:xfrm>
            <a:off x="504002" y="6289598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CBEE"/>
              </a:buClr>
              <a:buSzPts val="1100"/>
              <a:buFont typeface="Arial"/>
              <a:buNone/>
            </a:pPr>
            <a:r>
              <a:rPr lang="nl-NL">
                <a:solidFill>
                  <a:srgbClr val="A3CBEE"/>
                </a:solidFill>
              </a:rPr>
              <a:t>Gemeentelijk Gegevensmodel</a:t>
            </a:r>
            <a:endParaRPr/>
          </a:p>
        </p:txBody>
      </p:sp>
      <p:pic>
        <p:nvPicPr>
          <p:cNvPr id="190" name="Google Shape;19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002" y="1340768"/>
            <a:ext cx="2941991" cy="4137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2861" y="3373062"/>
            <a:ext cx="4271508" cy="1469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5596" y="4725144"/>
            <a:ext cx="3366719" cy="1640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5" descr="Afbeelding met buitenshuis, hemel, gebouw, bouwmateriaal&#10;&#10;Door AI gegenereerde inhoud is mogelijk onjuist.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1520" y="4268133"/>
            <a:ext cx="3408380" cy="1917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5" descr="Afbeelding met persoon, Menselijk gezicht, kleding, overdekt&#10;&#10;Door AI gegenereerde inhoud is mogelijk onjuist.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72563" y="1291082"/>
            <a:ext cx="2606052" cy="1931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08104" y="1850600"/>
            <a:ext cx="3590249" cy="1595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>
            <a:spLocks noGrp="1"/>
          </p:cNvSpPr>
          <p:nvPr>
            <p:ph type="dt" idx="10"/>
          </p:nvPr>
        </p:nvSpPr>
        <p:spPr>
          <a:xfrm>
            <a:off x="1080000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0077C8"/>
                </a:solidFill>
              </a:rPr>
              <a:t>9 april 2018</a:t>
            </a:r>
            <a:endParaRPr>
              <a:solidFill>
                <a:srgbClr val="0077C8"/>
              </a:solidFill>
            </a:endParaRPr>
          </a:p>
        </p:txBody>
      </p:sp>
      <p:sp>
        <p:nvSpPr>
          <p:cNvPr id="201" name="Google Shape;201;p6"/>
          <p:cNvSpPr txBox="1">
            <a:spLocks noGrp="1"/>
          </p:cNvSpPr>
          <p:nvPr>
            <p:ph type="ftr" idx="11"/>
          </p:nvPr>
        </p:nvSpPr>
        <p:spPr>
          <a:xfrm>
            <a:off x="2520000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0077C8"/>
                </a:solidFill>
              </a:rPr>
              <a:t>Plan van Aanpak Gemeentelijk Gegevensmodel Versie 0.9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7C8"/>
              </a:solidFill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540000" y="1905506"/>
            <a:ext cx="8063999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nl-N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 is heel veel data, verspreid in gemeentelijke systemen die we graag willen combineren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nl-N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Maar die data verschilt qua definities en structuur: deze data past niet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nl-N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Zelfs systemen in hetzelfde domein gebruiken verschillende definities</a:t>
            </a:r>
            <a:endParaRPr/>
          </a:p>
        </p:txBody>
      </p:sp>
      <p:sp>
        <p:nvSpPr>
          <p:cNvPr id="203" name="Google Shape;203;p6"/>
          <p:cNvSpPr txBox="1"/>
          <p:nvPr/>
        </p:nvSpPr>
        <p:spPr>
          <a:xfrm>
            <a:off x="648000" y="785568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>
            <a:spLocks noGrp="1"/>
          </p:cNvSpPr>
          <p:nvPr>
            <p:ph type="ftr" idx="11"/>
          </p:nvPr>
        </p:nvSpPr>
        <p:spPr>
          <a:xfrm>
            <a:off x="393844" y="6420163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0077C8"/>
                </a:solidFill>
              </a:rPr>
              <a:t>Gemeentelijk Gegevensmodel</a:t>
            </a:r>
            <a:endParaRPr/>
          </a:p>
        </p:txBody>
      </p:sp>
      <p:pic>
        <p:nvPicPr>
          <p:cNvPr id="209" name="Google Shape;20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7225" y="1453426"/>
            <a:ext cx="4605304" cy="416975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 txBox="1"/>
          <p:nvPr/>
        </p:nvSpPr>
        <p:spPr>
          <a:xfrm>
            <a:off x="1232625" y="505326"/>
            <a:ext cx="15824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Burgerzaken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3825642" y="210000"/>
            <a:ext cx="309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Bestuur en Ondersteuning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268517" y="1196295"/>
            <a:ext cx="12619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Veiligheid</a:t>
            </a:r>
            <a:endParaRPr/>
          </a:p>
        </p:txBody>
      </p:sp>
      <p:sp>
        <p:nvSpPr>
          <p:cNvPr id="213" name="Google Shape;213;p7"/>
          <p:cNvSpPr txBox="1"/>
          <p:nvPr/>
        </p:nvSpPr>
        <p:spPr>
          <a:xfrm>
            <a:off x="92637" y="2061479"/>
            <a:ext cx="22622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Verkeer en Vervoer</a:t>
            </a: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975950" y="3617632"/>
            <a:ext cx="12875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Economie</a:t>
            </a:r>
            <a:endParaRPr/>
          </a:p>
        </p:txBody>
      </p:sp>
      <p:sp>
        <p:nvSpPr>
          <p:cNvPr id="215" name="Google Shape;215;p7"/>
          <p:cNvSpPr txBox="1"/>
          <p:nvPr/>
        </p:nvSpPr>
        <p:spPr>
          <a:xfrm>
            <a:off x="474706" y="4993886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Onderwijs</a:t>
            </a:r>
            <a:endParaRPr/>
          </a:p>
        </p:txBody>
      </p:sp>
      <p:sp>
        <p:nvSpPr>
          <p:cNvPr id="216" name="Google Shape;216;p7"/>
          <p:cNvSpPr txBox="1"/>
          <p:nvPr/>
        </p:nvSpPr>
        <p:spPr>
          <a:xfrm>
            <a:off x="5856786" y="1084094"/>
            <a:ext cx="3172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Sport, Cultuur en Recreatie</a:t>
            </a:r>
            <a:endParaRPr/>
          </a:p>
        </p:txBody>
      </p:sp>
      <p:sp>
        <p:nvSpPr>
          <p:cNvPr id="217" name="Google Shape;217;p7"/>
          <p:cNvSpPr txBox="1"/>
          <p:nvPr/>
        </p:nvSpPr>
        <p:spPr>
          <a:xfrm>
            <a:off x="6729032" y="2259916"/>
            <a:ext cx="1903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Sociaal Domein</a:t>
            </a:r>
            <a:endParaRPr/>
          </a:p>
        </p:txBody>
      </p:sp>
      <p:sp>
        <p:nvSpPr>
          <p:cNvPr id="218" name="Google Shape;218;p7"/>
          <p:cNvSpPr txBox="1"/>
          <p:nvPr/>
        </p:nvSpPr>
        <p:spPr>
          <a:xfrm>
            <a:off x="5946627" y="3479883"/>
            <a:ext cx="31170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Volksgezondheid en Milieu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7555974" y="4567239"/>
            <a:ext cx="9669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Ruimte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3387060" y="531940"/>
            <a:ext cx="11849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Financiën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3635896" y="818470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Inkoop</a:t>
            </a:r>
            <a:endParaRPr/>
          </a:p>
        </p:txBody>
      </p:sp>
      <p:sp>
        <p:nvSpPr>
          <p:cNvPr id="222" name="Google Shape;222;p7"/>
          <p:cNvSpPr txBox="1"/>
          <p:nvPr/>
        </p:nvSpPr>
        <p:spPr>
          <a:xfrm>
            <a:off x="4513059" y="895904"/>
            <a:ext cx="5180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</a:t>
            </a:r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4630943" y="554241"/>
            <a:ext cx="19287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Juridische Zaken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4748827" y="798751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25" name="Google Shape;225;p7"/>
          <p:cNvSpPr txBox="1"/>
          <p:nvPr/>
        </p:nvSpPr>
        <p:spPr>
          <a:xfrm>
            <a:off x="6778224" y="1410574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Musea</a:t>
            </a:r>
            <a:endParaRPr/>
          </a:p>
        </p:txBody>
      </p:sp>
      <p:sp>
        <p:nvSpPr>
          <p:cNvPr id="226" name="Google Shape;226;p7"/>
          <p:cNvSpPr txBox="1"/>
          <p:nvPr/>
        </p:nvSpPr>
        <p:spPr>
          <a:xfrm>
            <a:off x="7588033" y="1521252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Archief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6857093" y="1779906"/>
            <a:ext cx="14029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Archeologie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7076342" y="2566873"/>
            <a:ext cx="7745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WMO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7216805" y="2838712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Jeugd</a:t>
            </a:r>
            <a:endParaRPr/>
          </a:p>
        </p:txBody>
      </p:sp>
      <p:sp>
        <p:nvSpPr>
          <p:cNvPr id="230" name="Google Shape;230;p7"/>
          <p:cNvSpPr txBox="1"/>
          <p:nvPr/>
        </p:nvSpPr>
        <p:spPr>
          <a:xfrm>
            <a:off x="7857546" y="2615474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Participatie</a:t>
            </a:r>
            <a:endParaRPr/>
          </a:p>
        </p:txBody>
      </p:sp>
      <p:sp>
        <p:nvSpPr>
          <p:cNvPr id="231" name="Google Shape;231;p7"/>
          <p:cNvSpPr txBox="1"/>
          <p:nvPr/>
        </p:nvSpPr>
        <p:spPr>
          <a:xfrm>
            <a:off x="7817996" y="3035298"/>
            <a:ext cx="13260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Schuldhulp</a:t>
            </a:r>
            <a:endParaRPr/>
          </a:p>
        </p:txBody>
      </p:sp>
      <p:sp>
        <p:nvSpPr>
          <p:cNvPr id="232" name="Google Shape;232;p7"/>
          <p:cNvSpPr txBox="1"/>
          <p:nvPr/>
        </p:nvSpPr>
        <p:spPr>
          <a:xfrm>
            <a:off x="6411200" y="4809220"/>
            <a:ext cx="28135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Beheer Openbare Ruimte</a:t>
            </a:r>
            <a:endParaRPr/>
          </a:p>
        </p:txBody>
      </p:sp>
      <p:sp>
        <p:nvSpPr>
          <p:cNvPr id="233" name="Google Shape;233;p7"/>
          <p:cNvSpPr txBox="1"/>
          <p:nvPr/>
        </p:nvSpPr>
        <p:spPr>
          <a:xfrm>
            <a:off x="6816344" y="5152082"/>
            <a:ext cx="23006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Gebiedsontwikkeling</a:t>
            </a:r>
            <a:endParaRPr/>
          </a:p>
        </p:txBody>
      </p:sp>
      <p:sp>
        <p:nvSpPr>
          <p:cNvPr id="234" name="Google Shape;234;p7"/>
          <p:cNvSpPr txBox="1"/>
          <p:nvPr/>
        </p:nvSpPr>
        <p:spPr>
          <a:xfrm>
            <a:off x="6640655" y="5567841"/>
            <a:ext cx="17107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Omgevingswet</a:t>
            </a:r>
            <a:endParaRPr/>
          </a:p>
        </p:txBody>
      </p:sp>
      <p:sp>
        <p:nvSpPr>
          <p:cNvPr id="235" name="Google Shape;235;p7"/>
          <p:cNvSpPr txBox="1"/>
          <p:nvPr/>
        </p:nvSpPr>
        <p:spPr>
          <a:xfrm>
            <a:off x="181944" y="2436184"/>
            <a:ext cx="1120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Parkeren</a:t>
            </a:r>
            <a:endParaRPr/>
          </a:p>
        </p:txBody>
      </p:sp>
      <p:sp>
        <p:nvSpPr>
          <p:cNvPr id="236" name="Google Shape;236;p7"/>
          <p:cNvSpPr txBox="1"/>
          <p:nvPr/>
        </p:nvSpPr>
        <p:spPr>
          <a:xfrm>
            <a:off x="755355" y="2777847"/>
            <a:ext cx="979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Verkeer</a:t>
            </a:r>
            <a:endParaRPr/>
          </a:p>
        </p:txBody>
      </p:sp>
      <p:sp>
        <p:nvSpPr>
          <p:cNvPr id="237" name="Google Shape;237;p7"/>
          <p:cNvSpPr txBox="1"/>
          <p:nvPr/>
        </p:nvSpPr>
        <p:spPr>
          <a:xfrm>
            <a:off x="198488" y="3090938"/>
            <a:ext cx="2069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Openbaar Vervoer</a:t>
            </a:r>
            <a:endParaRPr/>
          </a:p>
        </p:txBody>
      </p:sp>
      <p:sp>
        <p:nvSpPr>
          <p:cNvPr id="238" name="Google Shape;238;p7"/>
          <p:cNvSpPr txBox="1"/>
          <p:nvPr/>
        </p:nvSpPr>
        <p:spPr>
          <a:xfrm>
            <a:off x="3119386" y="2261258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Burgers</a:t>
            </a:r>
            <a:endParaRPr/>
          </a:p>
        </p:txBody>
      </p:sp>
      <p:sp>
        <p:nvSpPr>
          <p:cNvPr id="239" name="Google Shape;239;p7"/>
          <p:cNvSpPr txBox="1"/>
          <p:nvPr/>
        </p:nvSpPr>
        <p:spPr>
          <a:xfrm>
            <a:off x="2947402" y="3256816"/>
            <a:ext cx="16466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Medewerkers</a:t>
            </a:r>
            <a:endParaRPr/>
          </a:p>
        </p:txBody>
      </p:sp>
      <p:sp>
        <p:nvSpPr>
          <p:cNvPr id="240" name="Google Shape;240;p7"/>
          <p:cNvSpPr txBox="1"/>
          <p:nvPr/>
        </p:nvSpPr>
        <p:spPr>
          <a:xfrm>
            <a:off x="4338023" y="1852354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Bedrijven</a:t>
            </a:r>
            <a:endParaRPr/>
          </a:p>
        </p:txBody>
      </p:sp>
      <p:sp>
        <p:nvSpPr>
          <p:cNvPr id="241" name="Google Shape;241;p7"/>
          <p:cNvSpPr txBox="1"/>
          <p:nvPr/>
        </p:nvSpPr>
        <p:spPr>
          <a:xfrm>
            <a:off x="4061882" y="4026021"/>
            <a:ext cx="13516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Processen</a:t>
            </a:r>
            <a:endParaRPr/>
          </a:p>
        </p:txBody>
      </p:sp>
      <p:pic>
        <p:nvPicPr>
          <p:cNvPr id="242" name="Google Shape;24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87963" y="319916"/>
            <a:ext cx="4602881" cy="4567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355" y="321902"/>
            <a:ext cx="4448600" cy="3373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5355" y="2915454"/>
            <a:ext cx="4562194" cy="3414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>
            <a:spLocks noGrp="1"/>
          </p:cNvSpPr>
          <p:nvPr>
            <p:ph type="dt" idx="10"/>
          </p:nvPr>
        </p:nvSpPr>
        <p:spPr>
          <a:xfrm>
            <a:off x="1080000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0077C8"/>
                </a:solidFill>
              </a:rPr>
              <a:t>9 april 2018</a:t>
            </a:r>
            <a:endParaRPr>
              <a:solidFill>
                <a:srgbClr val="0077C8"/>
              </a:solidFill>
            </a:endParaRPr>
          </a:p>
        </p:txBody>
      </p:sp>
      <p:sp>
        <p:nvSpPr>
          <p:cNvPr id="250" name="Google Shape;250;p8"/>
          <p:cNvSpPr txBox="1">
            <a:spLocks noGrp="1"/>
          </p:cNvSpPr>
          <p:nvPr>
            <p:ph type="ftr" idx="11"/>
          </p:nvPr>
        </p:nvSpPr>
        <p:spPr>
          <a:xfrm>
            <a:off x="2520000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0077C8"/>
                </a:solidFill>
              </a:rPr>
              <a:t>Plan van Aanpak Gemeentelijk Gegevensmodel Versie 0.9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7C8"/>
              </a:solidFill>
            </a:endParaRPr>
          </a:p>
        </p:txBody>
      </p:sp>
      <p:sp>
        <p:nvSpPr>
          <p:cNvPr id="251" name="Google Shape;251;p8"/>
          <p:cNvSpPr txBox="1"/>
          <p:nvPr/>
        </p:nvSpPr>
        <p:spPr>
          <a:xfrm>
            <a:off x="547501" y="1905506"/>
            <a:ext cx="8048998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Een eenduidige en samenhangende blik op de gegevens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van de (alle) gemeente(n)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Ondersteunend aan waardegedreven verbetering van de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gemeentelijke informatiehuishouding door: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nl-N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Standaardisatie;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nl-N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Integraliteit;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nl-N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Hergebruik bestaande.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 txBox="1">
            <a:spLocks noGrp="1"/>
          </p:cNvSpPr>
          <p:nvPr>
            <p:ph type="dt" idx="10"/>
          </p:nvPr>
        </p:nvSpPr>
        <p:spPr>
          <a:xfrm>
            <a:off x="1080000" y="6360000"/>
            <a:ext cx="144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0077C8"/>
                </a:solidFill>
              </a:rPr>
              <a:t>9 april 2018</a:t>
            </a:r>
            <a:endParaRPr>
              <a:solidFill>
                <a:srgbClr val="0077C8"/>
              </a:solidFill>
            </a:endParaRPr>
          </a:p>
        </p:txBody>
      </p:sp>
      <p:sp>
        <p:nvSpPr>
          <p:cNvPr id="257" name="Google Shape;257;p9"/>
          <p:cNvSpPr txBox="1">
            <a:spLocks noGrp="1"/>
          </p:cNvSpPr>
          <p:nvPr>
            <p:ph type="ftr" idx="11"/>
          </p:nvPr>
        </p:nvSpPr>
        <p:spPr>
          <a:xfrm>
            <a:off x="2520000" y="636000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>
                <a:solidFill>
                  <a:srgbClr val="0077C8"/>
                </a:solidFill>
              </a:rPr>
              <a:t>Plan van Aanpak Gemeentelijk Gegevensmodel Versie 0.9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7C8"/>
              </a:solidFill>
            </a:endParaRPr>
          </a:p>
        </p:txBody>
      </p:sp>
      <p:pic>
        <p:nvPicPr>
          <p:cNvPr id="258" name="Google Shape;258;p9" descr="Gelaagdheid Domeine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788" y="1556792"/>
            <a:ext cx="8388424" cy="448984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9"/>
          <p:cNvSpPr txBox="1"/>
          <p:nvPr/>
        </p:nvSpPr>
        <p:spPr>
          <a:xfrm>
            <a:off x="377788" y="476672"/>
            <a:ext cx="8063999" cy="119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3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Opbouw GGM</a:t>
            </a:r>
            <a:endParaRPr/>
          </a:p>
        </p:txBody>
      </p:sp>
      <p:pic>
        <p:nvPicPr>
          <p:cNvPr id="260" name="Google Shape;260;p9" descr="Afbeelding met tekst, schermopname, Parallel, Rechthoek&#10;&#10;Door AI gegenereerde inhoud is mogelijk onjuis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000" y="1440520"/>
            <a:ext cx="8063999" cy="476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NG Titels">
  <a:themeElements>
    <a:clrScheme name="Aangepast 23">
      <a:dk1>
        <a:srgbClr val="000000"/>
      </a:dk1>
      <a:lt1>
        <a:srgbClr val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41"/>
      </a:accent5>
      <a:accent6>
        <a:srgbClr val="C20016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NG_Basis - kopie">
  <a:themeElements>
    <a:clrScheme name="Aangepast 17">
      <a:dk1>
        <a:srgbClr val="000000"/>
      </a:dk1>
      <a:lt1>
        <a:srgbClr val="FFFFFF"/>
      </a:lt1>
      <a:dk2>
        <a:srgbClr val="002C64"/>
      </a:dk2>
      <a:lt2>
        <a:srgbClr val="00A9F3"/>
      </a:lt2>
      <a:accent1>
        <a:srgbClr val="8EBAE5"/>
      </a:accent1>
      <a:accent2>
        <a:srgbClr val="3DB7E4"/>
      </a:accent2>
      <a:accent3>
        <a:srgbClr val="002F5F"/>
      </a:accent3>
      <a:accent4>
        <a:srgbClr val="F0AB00"/>
      </a:accent4>
      <a:accent5>
        <a:srgbClr val="00853C"/>
      </a:accent5>
      <a:accent6>
        <a:srgbClr val="C20015"/>
      </a:accent6>
      <a:hlink>
        <a:srgbClr val="999999"/>
      </a:hlink>
      <a:folHlink>
        <a:srgbClr val="CC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GemeenteDelft_Kleuren">
      <a:dk1>
        <a:srgbClr val="000000"/>
      </a:dk1>
      <a:lt1>
        <a:srgbClr val="FFFFFF"/>
      </a:lt1>
      <a:dk2>
        <a:srgbClr val="0077C8"/>
      </a:dk2>
      <a:lt2>
        <a:srgbClr val="C0C0C0"/>
      </a:lt2>
      <a:accent1>
        <a:srgbClr val="002855"/>
      </a:accent1>
      <a:accent2>
        <a:srgbClr val="0077C8"/>
      </a:accent2>
      <a:accent3>
        <a:srgbClr val="A3CBEE"/>
      </a:accent3>
      <a:accent4>
        <a:srgbClr val="2E4837"/>
      </a:accent4>
      <a:accent5>
        <a:srgbClr val="97930E"/>
      </a:accent5>
      <a:accent6>
        <a:srgbClr val="D1DA2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Microsoft Macintosh PowerPoint</Application>
  <PresentationFormat>Diavoorstelling (4:3)</PresentationFormat>
  <Paragraphs>230</Paragraphs>
  <Slides>29</Slides>
  <Notes>29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3</vt:i4>
      </vt:variant>
      <vt:variant>
        <vt:lpstr>Diatitels</vt:lpstr>
      </vt:variant>
      <vt:variant>
        <vt:i4>29</vt:i4>
      </vt:variant>
    </vt:vector>
  </HeadingPairs>
  <TitlesOfParts>
    <vt:vector size="36" baseType="lpstr">
      <vt:lpstr>Arial</vt:lpstr>
      <vt:lpstr>Calibri</vt:lpstr>
      <vt:lpstr>Noto Sans Symbols</vt:lpstr>
      <vt:lpstr>Verdana</vt:lpstr>
      <vt:lpstr>VNG Titels</vt:lpstr>
      <vt:lpstr>VNG_Basis - kopie</vt:lpstr>
      <vt:lpstr>Office-thema</vt:lpstr>
      <vt:lpstr>PowerPoint-presentatie</vt:lpstr>
      <vt:lpstr>Welkom</vt:lpstr>
      <vt:lpstr>Agenda</vt:lpstr>
      <vt:lpstr>Gemeentelijk Gegevensmodel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Ontwikkelingen uitgelicht</vt:lpstr>
      <vt:lpstr>Beheermodel </vt:lpstr>
      <vt:lpstr>Communicatie en community</vt:lpstr>
      <vt:lpstr>PowerPoint-presentatie</vt:lpstr>
      <vt:lpstr>Verbreden gebruik en implementatie</vt:lpstr>
      <vt:lpstr>Achtergrond</vt:lpstr>
      <vt:lpstr>Via drie actielijnen / doelgroepen </vt:lpstr>
      <vt:lpstr>Eerste vervolgstappen</vt:lpstr>
      <vt:lpstr>Samenwerken Waarom en hoe</vt:lpstr>
      <vt:lpstr>PowerPoint-presentatie</vt:lpstr>
      <vt:lpstr>Hoe samenwerken?</vt:lpstr>
      <vt:lpstr>Proposals en voorbeelden</vt:lpstr>
      <vt:lpstr>Proposals: processtappen</vt:lpstr>
      <vt:lpstr>Mappings</vt:lpstr>
      <vt:lpstr>Belang van mappings</vt:lpstr>
      <vt:lpstr>Voorgestelde Werkwijze</vt:lpstr>
      <vt:lpstr>GGM-Mappings op GitHub</vt:lpstr>
      <vt:lpstr>Discussie</vt:lpstr>
      <vt:lpstr>Afsluiting 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Arjen Brienen</dc:creator>
  <cp:lastModifiedBy>Arjen Brienen</cp:lastModifiedBy>
  <cp:revision>1</cp:revision>
  <dcterms:created xsi:type="dcterms:W3CDTF">2018-02-27T10:48:58Z</dcterms:created>
  <dcterms:modified xsi:type="dcterms:W3CDTF">2025-10-01T08:58:37Z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e">
    <vt:lpwstr>Concept v0.1</vt:lpwstr>
  </property>
  <property fmtid="{D5CDD505-2E9C-101B-9397-08002B2CF9AE}" pid="3" name="Datum voltooid">
    <vt:lpwstr>13 maart 2018</vt:lpwstr>
  </property>
</Properties>
</file>