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29" r:id="rId3"/>
    <p:sldId id="430" r:id="rId4"/>
    <p:sldId id="431" r:id="rId5"/>
    <p:sldId id="432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AEE16-8848-4F07-9FE0-E5D5E3E95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A61815-A0B0-4D66-A73E-FE6F6F3CF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825D85-978C-4116-8B34-7446A8D4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4C13-A42E-4109-A116-E0EE02CC869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D8C5A2-D04C-4940-851B-9EF182D1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05C586-817F-408D-8EEF-D2B0C41F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7ECB-80FB-4A7C-958D-3993C0BC0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866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05CED-FB2D-4FF9-9D29-FCBB925B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84AC9A9-9552-4103-B1FA-032E846C5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AD4AA17-EC30-452B-9B53-63A375D9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4C13-A42E-4109-A116-E0EE02CC869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302488-C9E4-4CFD-AD1E-3C3D11AC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C216C1-4CFF-4987-94F9-70A7DE85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7ECB-80FB-4A7C-958D-3993C0BC0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489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71ABF6A-C697-492E-9DBD-5050EDDB1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3A9A61C-65D3-4CFA-BC00-F97978AB0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7B2D3F-DB6C-4ABA-8B7C-F13017B8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4C13-A42E-4109-A116-E0EE02CC869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342CF0-4258-4CCB-949B-69563B3F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368DB9-8864-493A-9658-8867C086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7ECB-80FB-4A7C-958D-3993C0BC0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275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D3FB2-CDB7-4446-AC68-B9A164E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53CCC0-243E-4D10-9CB7-531B8CB49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0F0DA4-C819-4887-B810-D1C976E3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4C13-A42E-4109-A116-E0EE02CC869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033815-1D95-417E-B4AB-A6F13E7A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EC75AEA-D1F4-4D86-96F7-9BAD3D07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7ECB-80FB-4A7C-958D-3993C0BC0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84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F85B0-6756-41BC-AC72-7960CD28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D50D3D-7DDA-439F-82A7-997CA3B37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C027FD-0CBE-46A6-9A61-2B5132A5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4C13-A42E-4109-A116-E0EE02CC869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70A98A-6F65-49FE-B61A-74F334A4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1D34B9-5018-4544-B163-BEE9DA89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7ECB-80FB-4A7C-958D-3993C0BC0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38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BF6B8-AE82-48EC-8997-A88E7A31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F6CCEF-1D78-49FA-B5F0-56215C552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2B5B8D0-02B7-4FD3-B7F6-DFA5EFA75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BFE6DA7-78E6-4332-A38F-1EA4EAEE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4C13-A42E-4109-A116-E0EE02CC869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7987875-A195-4E18-9417-01724BD6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1388970-8DEC-4BF0-AD35-F059E054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7ECB-80FB-4A7C-958D-3993C0BC0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572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D139E-8217-48CE-B655-C50FE4B7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74B19E-59EC-4CA7-9179-8E2308C0D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18F86E-D066-47A4-94E5-50365594C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D020ED7-C0D2-4D07-8598-6103E5CAF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092FA21-BB59-4F43-8D70-0280E4D3F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9EE2B9A-6AAF-4535-AD0F-86C223BF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4C13-A42E-4109-A116-E0EE02CC869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FBEEC08-D04E-4FEA-8BE2-BB4B7230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2F4A5C7-B8C0-420D-9ACC-C0D6FBD5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7ECB-80FB-4A7C-958D-3993C0BC0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165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C1AD0-3A40-4524-9919-1D51C201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85F33E6-4E42-4862-80F0-289325AF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4C13-A42E-4109-A116-E0EE02CC869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6F2CF8C-7A89-4786-B00B-8EF927B0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5B93FCB-0A9D-4CEE-8FE1-2A810E22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7ECB-80FB-4A7C-958D-3993C0BC0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75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786E350-2B47-48C3-ABA3-E0F84CA2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4C13-A42E-4109-A116-E0EE02CC869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F1589F8-20EC-4949-907A-3BC06A77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2F34441-5084-47BB-ADB7-701CBD4B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7ECB-80FB-4A7C-958D-3993C0BC0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176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5388F-F66D-4E87-A0BB-8EB21BCA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EF0248-6713-4913-8D0E-29D56D1F6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DB31D6C-AAC3-4ED7-B97E-FC79ADAA9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334951-0931-4C16-BACF-44DD46C7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4C13-A42E-4109-A116-E0EE02CC869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55B3F4-0837-4A93-AE73-25EAC08F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BE50D8A-49B5-460C-BA44-28DDB7F6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7ECB-80FB-4A7C-958D-3993C0BC0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25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DDF72-4D58-44E3-849C-D9C8A7D9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9C64364-86D5-4B20-885F-AB3C16628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EA437C7-DCCD-45FC-BC92-76B8DD981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7FB66CE-630B-4B75-9804-D5D7AE87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4C13-A42E-4109-A116-E0EE02CC869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9B391A-047F-4151-9551-6F462C86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13E54A0-938E-491D-8AE2-8C25DB8B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7ECB-80FB-4A7C-958D-3993C0BC0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476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5AA0F5C-43D2-4134-A58B-83533680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81A598A-1180-4BD3-BEB9-1E94D7D93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6E8591-7AE0-4193-8848-FEF3A5248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94C13-A42E-4109-A116-E0EE02CC869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F86223-D8D9-44EA-93AC-807FDB1C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26445D-0828-4BCE-809F-9E62C702E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17ECB-80FB-4A7C-958D-3993C0BC0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06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75A54-E81B-4BBE-A22D-E27B7185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4800" dirty="0"/>
              <a:t>Aanvraag evenementenvergunning behandelen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B9314B4-895E-498B-92B8-E70CF521E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Overzicht van de metadata</a:t>
            </a:r>
          </a:p>
        </p:txBody>
      </p:sp>
    </p:spTree>
    <p:extLst>
      <p:ext uri="{BB962C8B-B14F-4D97-AF65-F5344CB8AC3E}">
        <p14:creationId xmlns:p14="http://schemas.microsoft.com/office/powerpoint/2010/main" val="69425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D8C50507-26B0-408D-B567-B4B12C0E7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5237"/>
              </p:ext>
            </p:extLst>
          </p:nvPr>
        </p:nvGraphicFramePr>
        <p:xfrm>
          <a:off x="695999" y="578323"/>
          <a:ext cx="10800001" cy="5701354"/>
        </p:xfrm>
        <a:graphic>
          <a:graphicData uri="http://schemas.openxmlformats.org/drawingml/2006/table">
            <a:tbl>
              <a:tblPr/>
              <a:tblGrid>
                <a:gridCol w="1806618">
                  <a:extLst>
                    <a:ext uri="{9D8B030D-6E8A-4147-A177-3AD203B41FA5}">
                      <a16:colId xmlns:a16="http://schemas.microsoft.com/office/drawing/2014/main" val="216719419"/>
                    </a:ext>
                  </a:extLst>
                </a:gridCol>
                <a:gridCol w="2759559">
                  <a:extLst>
                    <a:ext uri="{9D8B030D-6E8A-4147-A177-3AD203B41FA5}">
                      <a16:colId xmlns:a16="http://schemas.microsoft.com/office/drawing/2014/main" val="162343283"/>
                    </a:ext>
                  </a:extLst>
                </a:gridCol>
                <a:gridCol w="6233824">
                  <a:extLst>
                    <a:ext uri="{9D8B030D-6E8A-4147-A177-3AD203B41FA5}">
                      <a16:colId xmlns:a16="http://schemas.microsoft.com/office/drawing/2014/main" val="1115487170"/>
                    </a:ext>
                  </a:extLst>
                </a:gridCol>
              </a:tblGrid>
              <a:tr h="29779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Algemene kenmerken van de zaak 'Aanvraag evenementenvergunning behandelen'</a:t>
                      </a:r>
                    </a:p>
                  </a:txBody>
                  <a:tcPr marL="142941" marR="142941" marT="71471" marB="71471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01052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 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Veld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Waarde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836516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url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URL-referentie naar deze zaak (automatisch gegenereerd)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86140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uuid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Unieke identificatie (automatisch gegenereerd)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499761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identificatie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ZAAK-2019-0000000000 (automatisch gegenereerd)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88868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bronorganisatie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002220647 (default ingevuld)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165126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omschrijving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(automatisch samengesteld op basis van zaaktype)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353204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toelichting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(niet in gebruik voor evenementen)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384395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zaaktype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URL naar het zaaktype 'Aanvraag evenementenvergunning behandelen'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385629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registratiedatum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Actuele datum (automatisch ingevuld bij creatie zaak)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005876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verantwoordelijkeOrganisatie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002220647 (default ingevuld)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42087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startdatum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Actuele datum (automatisch ingevuld bij creatie zaak)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621096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einddatum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Actuele datum (automatisch ingevuld bij afronding zaak)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17345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einddatumGepland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(niet in gebruik voor 'Aanvraag evenementenvergunning behandelen)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766194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uiterlijkeEinddatumAfdoening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(niet in gebruik voor 'Aanvraag evenementenvergunning behandelen)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0528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publicatiedatum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(niet in gebruik voor 'Aanvraag evenementenvergunning behandelen)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630794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communicatiekanaal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(niet in gebruik voor 'Aanvraag evenementenvergunning behandelen)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48201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productenOfDiensten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(niet in gebruik voor 'Aanvraag evenementenvergunning behandelen)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01940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vertrouwelijkheidaanduiding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ZaakVertrouwelijk</a:t>
                      </a:r>
                      <a:r>
                        <a:rPr lang="nl-N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 (automatisch ingevuld op basis van zaaktype)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41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37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3694FB9-4A2E-4618-9BEE-6FCCDB395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24937"/>
              </p:ext>
            </p:extLst>
          </p:nvPr>
        </p:nvGraphicFramePr>
        <p:xfrm>
          <a:off x="695999" y="645326"/>
          <a:ext cx="10800001" cy="5567347"/>
        </p:xfrm>
        <a:graphic>
          <a:graphicData uri="http://schemas.openxmlformats.org/drawingml/2006/table">
            <a:tbl>
              <a:tblPr/>
              <a:tblGrid>
                <a:gridCol w="1806618">
                  <a:extLst>
                    <a:ext uri="{9D8B030D-6E8A-4147-A177-3AD203B41FA5}">
                      <a16:colId xmlns:a16="http://schemas.microsoft.com/office/drawing/2014/main" val="2941359973"/>
                    </a:ext>
                  </a:extLst>
                </a:gridCol>
                <a:gridCol w="2759559">
                  <a:extLst>
                    <a:ext uri="{9D8B030D-6E8A-4147-A177-3AD203B41FA5}">
                      <a16:colId xmlns:a16="http://schemas.microsoft.com/office/drawing/2014/main" val="2977069330"/>
                    </a:ext>
                  </a:extLst>
                </a:gridCol>
                <a:gridCol w="6233824">
                  <a:extLst>
                    <a:ext uri="{9D8B030D-6E8A-4147-A177-3AD203B41FA5}">
                      <a16:colId xmlns:a16="http://schemas.microsoft.com/office/drawing/2014/main" val="318486809"/>
                    </a:ext>
                  </a:extLst>
                </a:gridCol>
              </a:tblGrid>
              <a:tr h="29779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Algemene kenmerken van de zaak 'Aanvraag evenementenvergunning behandelen' (vervolg)</a:t>
                      </a:r>
                    </a:p>
                  </a:txBody>
                  <a:tcPr marL="142941" marR="142941" marT="71471" marB="71471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043782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 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Veld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Waarde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01056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betalingsindicatie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(niet in gebruik voor 'Aanvraag evenementenvergunning behandelen)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142386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betalingsindicatieWeergave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(niet in gebruik voor 'Aanvraag evenementenvergunning behandelen)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37316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laatsteBetaaldatum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(niet in gebruik voor 'Aanvraag evenementenvergunning behandelen)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870742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zaakgeometrie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(niet in gebruik voor 'Aanvraag evenementenvergunning behandelen)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227503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verlenging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(niet in gebruik voor 'Aanvraag evenementenvergunning behandelen)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50532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opschorting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(niet in gebruik voor 'Aanvraag evenementenvergunning behandelen)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599807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selectielijstklasse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(niet in gebruik voor 'Aanvraag evenementenvergunning behandelen)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844726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is deelzaak van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(niet in gebruik; afwijking van metadatamodel Common Ground)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93300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deelzaken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(niet in gebruik; afwijking van metadatamodel Common Ground)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67822"/>
                  </a:ext>
                </a:extLst>
              </a:tr>
              <a:tr h="759375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relevanteAndereZaken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700"/>
                        </a:lnSpc>
                      </a:pPr>
                      <a:r>
                        <a:rPr lang="nl-N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URL-referentie naar zaak 'Aanvraag horecavergunning behandelen' en zaak 'Ontheffing geluidsoverlast' (automatisch gegenereerd); de aard van de relatie met de andere zaken is 'Bijdrage'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68087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status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(automatisch ingevuld bij stap in het proces)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073914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archiefnominatie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(automatisch ingevuld bij bereiken resultaat)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531317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archiefstatus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(automatisch ingevuld bij bereiken resultaat)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848349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archiefactiedatum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(automatisch ingevuld bij bereiken resultaat, tenzij conditionele termijn)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082710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resultaat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(automatisch ingevuld bij stap in het proces)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294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170453E8-EADA-49CC-975D-C1574F58E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44218"/>
              </p:ext>
            </p:extLst>
          </p:nvPr>
        </p:nvGraphicFramePr>
        <p:xfrm>
          <a:off x="695999" y="556689"/>
          <a:ext cx="10800001" cy="5744622"/>
        </p:xfrm>
        <a:graphic>
          <a:graphicData uri="http://schemas.openxmlformats.org/drawingml/2006/table">
            <a:tbl>
              <a:tblPr/>
              <a:tblGrid>
                <a:gridCol w="1806618">
                  <a:extLst>
                    <a:ext uri="{9D8B030D-6E8A-4147-A177-3AD203B41FA5}">
                      <a16:colId xmlns:a16="http://schemas.microsoft.com/office/drawing/2014/main" val="4269404659"/>
                    </a:ext>
                  </a:extLst>
                </a:gridCol>
                <a:gridCol w="2759559">
                  <a:extLst>
                    <a:ext uri="{9D8B030D-6E8A-4147-A177-3AD203B41FA5}">
                      <a16:colId xmlns:a16="http://schemas.microsoft.com/office/drawing/2014/main" val="383401782"/>
                    </a:ext>
                  </a:extLst>
                </a:gridCol>
                <a:gridCol w="6233824">
                  <a:extLst>
                    <a:ext uri="{9D8B030D-6E8A-4147-A177-3AD203B41FA5}">
                      <a16:colId xmlns:a16="http://schemas.microsoft.com/office/drawing/2014/main" val="1377177967"/>
                    </a:ext>
                  </a:extLst>
                </a:gridCol>
              </a:tblGrid>
              <a:tr h="29779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Lijst van zaakeigenschappen voor de zaak 'Aanvraag evenementenvergunning behandelen'</a:t>
                      </a:r>
                    </a:p>
                  </a:txBody>
                  <a:tcPr marL="142941" marR="142941" marT="71471" marB="71471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30858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 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Veld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Waarde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580641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Zaakeigenschap 1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Eigenschap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Startdatum en -tijd van het evenement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809708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Waarde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(Overgenomen uit formulier)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64827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Zaakeigenschap 2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Eigenschap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Startdatum en -tijd van het evenement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301231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Waarde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(Overgenomen uit formulier)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48490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Zaakeigenschap 3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Eigenschap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Naam van het evenement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900156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Waarde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(Overgenomen uit formulier)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80409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Zaakeigenschap 4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Eigenschap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Aantal bezoekers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314776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Waarde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(Overgenomen uit formulier)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40540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22182"/>
                  </a:ext>
                </a:extLst>
              </a:tr>
              <a:tr h="29779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Lijst van zaakobjecten voor de zaak 'Aanvraag evenementenvergunning behandelen'</a:t>
                      </a:r>
                    </a:p>
                  </a:txBody>
                  <a:tcPr marL="142941" marR="142941" marT="71471" marB="71471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85527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 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Veld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Waarde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64214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Zaakobject 1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Object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Url-referentie naar object (op basis van info in formulier)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139453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Relatieomschrijving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Locatie van het evenement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084409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Objecttype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Adres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161649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Zaakobject 2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Object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Url-referentie naar object (op basis van info in formulier)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170936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Relatieomschrijving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Locatie van het evenement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543767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Objecttype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Gemeentelijke openbare ruimte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9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59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4E074A9A-BD1E-4DAB-8F95-29C4BB268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73097"/>
              </p:ext>
            </p:extLst>
          </p:nvPr>
        </p:nvGraphicFramePr>
        <p:xfrm>
          <a:off x="695999" y="1918396"/>
          <a:ext cx="10800001" cy="3021208"/>
        </p:xfrm>
        <a:graphic>
          <a:graphicData uri="http://schemas.openxmlformats.org/drawingml/2006/table">
            <a:tbl>
              <a:tblPr/>
              <a:tblGrid>
                <a:gridCol w="1806618">
                  <a:extLst>
                    <a:ext uri="{9D8B030D-6E8A-4147-A177-3AD203B41FA5}">
                      <a16:colId xmlns:a16="http://schemas.microsoft.com/office/drawing/2014/main" val="3899573455"/>
                    </a:ext>
                  </a:extLst>
                </a:gridCol>
                <a:gridCol w="2759559">
                  <a:extLst>
                    <a:ext uri="{9D8B030D-6E8A-4147-A177-3AD203B41FA5}">
                      <a16:colId xmlns:a16="http://schemas.microsoft.com/office/drawing/2014/main" val="536801017"/>
                    </a:ext>
                  </a:extLst>
                </a:gridCol>
                <a:gridCol w="6233824">
                  <a:extLst>
                    <a:ext uri="{9D8B030D-6E8A-4147-A177-3AD203B41FA5}">
                      <a16:colId xmlns:a16="http://schemas.microsoft.com/office/drawing/2014/main" val="3994647417"/>
                    </a:ext>
                  </a:extLst>
                </a:gridCol>
              </a:tblGrid>
              <a:tr h="29779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Lijst van rollen voor de zaak 'Aanvraag evenementenvergunning behandelen'</a:t>
                      </a:r>
                    </a:p>
                  </a:txBody>
                  <a:tcPr marL="142941" marR="142941" marT="71471" marB="71471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27306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 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Veld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Waarde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12119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Rol 1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Betrokkene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Url-referentie naar betrokkene (op basis van info in formulier)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533402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Type betrokkene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Natuurlijke persoon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26526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Roltype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Aanvrager vergunning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457738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Toelichting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(niet in gebruik voor 'Aanvraag evenementenvergunning behandelen)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921396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 panose="020B0602030504020204" pitchFamily="34" charset="0"/>
                        </a:rPr>
                        <a:t>Rol 2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Betrokkene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Url-referentie naar betrokkene (op basis van keuze in proces)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01553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Type betrokkene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Medewerker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66018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Roltype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Behandelaar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33621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l" fontAlgn="b"/>
                      <a:endParaRPr lang="nl-NL" sz="1300" b="0" i="0" u="none" strike="noStrike">
                        <a:solidFill>
                          <a:srgbClr val="000000"/>
                        </a:solidFill>
                        <a:effectLst/>
                        <a:latin typeface="Lucida Sans Unicode" panose="020B0602030504020204" pitchFamily="34" charset="0"/>
                      </a:endParaRPr>
                    </a:p>
                  </a:txBody>
                  <a:tcPr marL="14890" marR="14890" marT="1489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Toelichting</a:t>
                      </a:r>
                    </a:p>
                  </a:txBody>
                  <a:tcPr marL="14890" marR="14890" marT="1489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 panose="020B0602030504020204" pitchFamily="34" charset="0"/>
                        </a:rPr>
                        <a:t>(niet in gebruik voor 'Aanvraag evenementenvergunning behandelen)</a:t>
                      </a:r>
                    </a:p>
                  </a:txBody>
                  <a:tcPr marL="14890" marR="14890" marT="1489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027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4311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556</Words>
  <Application>Microsoft Office PowerPoint</Application>
  <PresentationFormat>Breedbeeld</PresentationFormat>
  <Paragraphs>138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Sans Unicode</vt:lpstr>
      <vt:lpstr>Kantoorthema</vt:lpstr>
      <vt:lpstr>Aanvraag evenementenvergunning behandelen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Arno van Doorne</dc:creator>
  <cp:lastModifiedBy>Arno van Doorne</cp:lastModifiedBy>
  <cp:revision>17</cp:revision>
  <dcterms:created xsi:type="dcterms:W3CDTF">2019-12-16T13:13:50Z</dcterms:created>
  <dcterms:modified xsi:type="dcterms:W3CDTF">2019-12-16T23:09:48Z</dcterms:modified>
</cp:coreProperties>
</file>