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62000" y="1524000"/>
            <a:ext cx="1828800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rgbClr val="FFFF00"/>
                </a:solidFill>
              </a:rPr>
              <a:t>Data</a:t>
            </a:r>
            <a:endParaRPr lang="en-GB" sz="2400" b="1" dirty="0">
              <a:solidFill>
                <a:srgbClr val="FFFF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733800" y="1524000"/>
            <a:ext cx="1828800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rgbClr val="FFFF00"/>
                </a:solidFill>
              </a:rPr>
              <a:t>Prepare</a:t>
            </a:r>
            <a:endParaRPr lang="en-GB" sz="2400" b="1" dirty="0">
              <a:solidFill>
                <a:srgbClr val="FFFF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781800" y="1524000"/>
            <a:ext cx="1828800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 smtClean="0">
                <a:solidFill>
                  <a:srgbClr val="FFFF00"/>
                </a:solidFill>
              </a:rPr>
              <a:t>Tabu</a:t>
            </a:r>
            <a:r>
              <a:rPr lang="en-GB" sz="2400" b="1" dirty="0" smtClean="0">
                <a:solidFill>
                  <a:srgbClr val="FFFF00"/>
                </a:solidFill>
              </a:rPr>
              <a:t> Search</a:t>
            </a:r>
            <a:endParaRPr lang="en-GB" sz="2400" b="1" dirty="0">
              <a:solidFill>
                <a:srgbClr val="FFFF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750127" y="29337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5791200" y="29337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61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064333"/>
              </p:ext>
            </p:extLst>
          </p:nvPr>
        </p:nvGraphicFramePr>
        <p:xfrm>
          <a:off x="228600" y="304800"/>
          <a:ext cx="1828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Candidate list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Value 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Value 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Value 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Value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32723"/>
              </p:ext>
            </p:extLst>
          </p:nvPr>
        </p:nvGraphicFramePr>
        <p:xfrm>
          <a:off x="190500" y="304801"/>
          <a:ext cx="1866900" cy="1903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</a:tblGrid>
              <a:tr h="41973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Candidate list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Value 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Value 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Value 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Value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lowchart: Predefined Process 4"/>
          <p:cNvSpPr/>
          <p:nvPr/>
        </p:nvSpPr>
        <p:spPr>
          <a:xfrm>
            <a:off x="6934200" y="914400"/>
            <a:ext cx="1524000" cy="1981200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Tabu</a:t>
            </a:r>
            <a:r>
              <a:rPr lang="en-GB" b="1" dirty="0" smtClean="0"/>
              <a:t> List</a:t>
            </a:r>
            <a:endParaRPr lang="en-GB" b="1" dirty="0"/>
          </a:p>
        </p:txBody>
      </p:sp>
      <p:sp>
        <p:nvSpPr>
          <p:cNvPr id="6" name="Frame 5"/>
          <p:cNvSpPr/>
          <p:nvPr/>
        </p:nvSpPr>
        <p:spPr>
          <a:xfrm>
            <a:off x="3775364" y="419100"/>
            <a:ext cx="1828800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2"/>
                </a:solidFill>
              </a:rPr>
              <a:t>Current plan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9000" y="1905000"/>
            <a:ext cx="25908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ame 7"/>
          <p:cNvSpPr/>
          <p:nvPr/>
        </p:nvSpPr>
        <p:spPr>
          <a:xfrm>
            <a:off x="6934200" y="4378036"/>
            <a:ext cx="1828800" cy="762000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2"/>
                </a:solidFill>
              </a:rPr>
              <a:t>Best plan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4378036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accent2"/>
                </a:solidFill>
              </a:rPr>
              <a:t>Delete operation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4297371"/>
            <a:ext cx="60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&gt;</a:t>
            </a:r>
            <a:endParaRPr lang="en-GB" sz="5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04164" y="4495800"/>
            <a:ext cx="13300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2200" y="1905000"/>
            <a:ext cx="45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 smtClean="0"/>
              <a:t>1</a:t>
            </a:r>
            <a:endParaRPr lang="en-GB" sz="6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0" y="2692568"/>
            <a:ext cx="45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 smtClean="0"/>
              <a:t>2</a:t>
            </a:r>
            <a:endParaRPr lang="en-GB" sz="6000" b="1" dirty="0"/>
          </a:p>
        </p:txBody>
      </p:sp>
      <p:sp>
        <p:nvSpPr>
          <p:cNvPr id="18" name="TextBox 17"/>
          <p:cNvSpPr txBox="1"/>
          <p:nvPr/>
        </p:nvSpPr>
        <p:spPr>
          <a:xfrm rot="20333392">
            <a:off x="2590800" y="3200400"/>
            <a:ext cx="45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 smtClean="0"/>
              <a:t>3</a:t>
            </a:r>
            <a:endParaRPr lang="en-GB" sz="6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02927" y="624272"/>
            <a:ext cx="45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 smtClean="0"/>
              <a:t>4</a:t>
            </a:r>
            <a:endParaRPr lang="en-GB" sz="6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423239" y="5315634"/>
            <a:ext cx="45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 smtClean="0"/>
              <a:t>5</a:t>
            </a:r>
            <a:endParaRPr lang="en-GB" sz="6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99609" y="2261681"/>
            <a:ext cx="2220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 smtClean="0"/>
              <a:t>MT</a:t>
            </a:r>
            <a:endParaRPr lang="en-GB" sz="9600" b="1" dirty="0"/>
          </a:p>
        </p:txBody>
      </p:sp>
      <p:sp>
        <p:nvSpPr>
          <p:cNvPr id="22" name="Smiley Face 21"/>
          <p:cNvSpPr/>
          <p:nvPr/>
        </p:nvSpPr>
        <p:spPr>
          <a:xfrm>
            <a:off x="533400" y="2228679"/>
            <a:ext cx="1143000" cy="1015663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15421" y="7620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0500" y="729734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Value 2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90500" y="762000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Value 2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80109" y="1080471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Value 1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190500" y="1098699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Value 1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180109" y="1068289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Value 1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180109" y="1424318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Value 3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180109" y="1764268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Value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56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2 0.32222 L -0.00452 0.5555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8" grpId="0" animBg="1"/>
      <p:bldP spid="9" grpId="0"/>
      <p:bldP spid="10" grpId="0"/>
      <p:bldP spid="19" grpId="0"/>
      <p:bldP spid="22" grpId="0" animBg="1"/>
      <p:bldP spid="22" grpId="1" animBg="1"/>
      <p:bldP spid="25" grpId="0" animBg="1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990600" y="4267200"/>
            <a:ext cx="1752600" cy="190500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Constrains Page</a:t>
            </a:r>
            <a:endParaRPr lang="en-GB" b="1" dirty="0"/>
          </a:p>
        </p:txBody>
      </p:sp>
      <p:sp>
        <p:nvSpPr>
          <p:cNvPr id="3" name="Folded Corner 2"/>
          <p:cNvSpPr/>
          <p:nvPr/>
        </p:nvSpPr>
        <p:spPr>
          <a:xfrm>
            <a:off x="1066800" y="838200"/>
            <a:ext cx="990600" cy="12192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2"/>
                </a:solidFill>
              </a:rPr>
              <a:t>JSON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4" name="Bevel 3"/>
          <p:cNvSpPr/>
          <p:nvPr/>
        </p:nvSpPr>
        <p:spPr>
          <a:xfrm>
            <a:off x="6781800" y="2819400"/>
            <a:ext cx="1143000" cy="685800"/>
          </a:xfrm>
          <a:prstGeom prst="beve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2"/>
                </a:solidFill>
              </a:rPr>
              <a:t>Data</a:t>
            </a:r>
            <a:endParaRPr lang="en-GB" b="1" dirty="0">
              <a:solidFill>
                <a:schemeClr val="tx2"/>
              </a:solidFill>
            </a:endParaRPr>
          </a:p>
        </p:txBody>
      </p:sp>
      <p:cxnSp>
        <p:nvCxnSpPr>
          <p:cNvPr id="6" name="Straight Arrow Connector 5"/>
          <p:cNvCxnSpPr>
            <a:stCxn id="3" idx="3"/>
          </p:cNvCxnSpPr>
          <p:nvPr/>
        </p:nvCxnSpPr>
        <p:spPr>
          <a:xfrm>
            <a:off x="2057400" y="1447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048000" y="1066800"/>
            <a:ext cx="1524000" cy="762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POIs</a:t>
            </a:r>
            <a:endParaRPr lang="en-GB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1300" y="4613564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71900" y="4232564"/>
            <a:ext cx="1638300" cy="762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User Data</a:t>
            </a:r>
            <a:endParaRPr lang="en-GB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40182" y="5791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830782" y="5410200"/>
            <a:ext cx="1524000" cy="762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Trip Data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1238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889 0.00138 0.07778 0.00208 0.11667 0.00393 C 0.13316 0.00462 0.14514 0.0125 0.16215 0.01412 C 0.18629 0.01898 0.20903 0.03055 0.23333 0.03425 C 0.24583 0.03981 0.25538 0.0537 0.26528 0.06458 C 0.28542 0.0868 0.29479 0.10949 0.30469 0.14143 C 0.30799 0.16481 0.31215 0.1787 0.31215 0.20393 " pathEditMode="relative" ptsTypes="ffffffA"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11 -0.00625 0.01475 -0.00509 0.02274 -0.00787 C 0.05451 -0.01944 0.0875 -0.02037 0.11961 -0.03009 C 0.13073 -0.04028 0.15156 -0.04074 0.1651 -0.04629 C 0.17239 -0.05393 0.18125 -0.05787 0.18784 -0.06666 C 0.19236 -0.07268 0.19687 -0.07893 0.20156 -0.08472 C 0.20312 -0.09166 0.20538 -0.09583 0.20902 -0.10092 C 0.21076 -0.10787 0.21336 -0.11412 0.2151 -0.12106 C 0.21632 -0.13565 0.21961 -0.15069 0.21961 -0.16551 " pathEditMode="relative" ptsTypes="ffffffffA">
                                      <p:cBhvr>
                                        <p:cTn id="5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11 -0.00625 0.01475 -0.00509 0.02274 -0.00787 C 0.05451 -0.01944 0.0875 -0.02037 0.11961 -0.03009 C 0.13073 -0.04028 0.15156 -0.04074 0.1651 -0.04629 C 0.17239 -0.05393 0.18125 -0.05787 0.18784 -0.06666 C 0.19236 -0.07268 0.19687 -0.07893 0.20156 -0.08472 C 0.20312 -0.09166 0.20538 -0.09583 0.20902 -0.10092 C 0.21076 -0.10787 0.21336 -0.11412 0.2151 -0.12106 C 0.21632 -0.13565 0.21961 -0.15069 0.21961 -0.16551 " pathEditMode="relative" ptsTypes="ffffffffA">
                                      <p:cBhvr>
                                        <p:cTn id="6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C 0.10677 -1.11111E-6 0.21389 -1.11111E-6 0.32083 -1.11111E-6 " pathEditMode="relative" rAng="0" ptsTypes="fA">
                                      <p:cBhvr>
                                        <p:cTn id="7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4" grpId="1" animBg="1"/>
      <p:bldP spid="7" grpId="0" animBg="1"/>
      <p:bldP spid="7" grpId="1" animBg="1"/>
      <p:bldP spid="7" grpId="2" animBg="1"/>
      <p:bldP spid="9" grpId="0" animBg="1"/>
      <p:bldP spid="9" grpId="1" animBg="1"/>
      <p:bldP spid="9" grpId="2" animBg="1"/>
      <p:bldP spid="13" grpId="0" animBg="1"/>
      <p:bldP spid="13" grpId="1" animBg="1"/>
      <p:bldP spid="13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62000" y="1524000"/>
            <a:ext cx="1828800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rgbClr val="FFFF00"/>
                </a:solidFill>
              </a:rPr>
              <a:t>Data</a:t>
            </a:r>
            <a:endParaRPr lang="en-GB" sz="2400" b="1" dirty="0">
              <a:solidFill>
                <a:srgbClr val="FFFF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733800" y="1524000"/>
            <a:ext cx="1828800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rgbClr val="FFFF00"/>
                </a:solidFill>
              </a:rPr>
              <a:t>Prepare</a:t>
            </a:r>
            <a:endParaRPr lang="en-GB" sz="2400" b="1" dirty="0">
              <a:solidFill>
                <a:srgbClr val="FFFF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781800" y="1524000"/>
            <a:ext cx="1828800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 smtClean="0">
                <a:solidFill>
                  <a:srgbClr val="FFFF00"/>
                </a:solidFill>
              </a:rPr>
              <a:t>Tabu</a:t>
            </a:r>
            <a:r>
              <a:rPr lang="en-GB" sz="2400" b="1" dirty="0" smtClean="0">
                <a:solidFill>
                  <a:srgbClr val="FFFF00"/>
                </a:solidFill>
              </a:rPr>
              <a:t> Search</a:t>
            </a:r>
            <a:endParaRPr lang="en-GB" sz="2400" b="1" dirty="0">
              <a:solidFill>
                <a:srgbClr val="FFFF00"/>
              </a:solidFill>
            </a:endParaRPr>
          </a:p>
        </p:txBody>
      </p:sp>
      <p:sp>
        <p:nvSpPr>
          <p:cNvPr id="7" name="Bevel 6"/>
          <p:cNvSpPr/>
          <p:nvPr/>
        </p:nvSpPr>
        <p:spPr>
          <a:xfrm>
            <a:off x="1104900" y="1752600"/>
            <a:ext cx="1143000" cy="685800"/>
          </a:xfrm>
          <a:prstGeom prst="beve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2"/>
                </a:solidFill>
              </a:rPr>
              <a:t>Data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9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7.77778E-6 C 0.00052 -0.01065 -0.00122 -0.03311 0.00608 -0.04237 C 0.00937 -0.06135 0.0217 -0.07501 0.03021 -0.09075 C 0.0316 -0.09329 0.03177 -0.09653 0.03333 -0.09885 C 0.03698 -0.1044 0.04323 -0.11089 0.04844 -0.11297 C 0.05729 -0.12107 0.06875 -0.12408 0.07882 -0.12917 C 0.11371 -0.12848 0.14844 -0.12848 0.18333 -0.12732 C 0.20069 -0.12663 0.21927 -0.11297 0.23628 -0.10903 C 0.24462 -0.10371 0.25417 -0.10672 0.26215 -0.10093 C 0.27292 -0.09306 0.27917 -0.08774 0.2908 -0.08288 C 0.30139 -0.07362 0.29653 -0.0764 0.30451 -0.07269 C 0.30556 -0.0713 0.30642 -0.06968 0.30746 -0.06853 C 0.30885 -0.0669 0.31076 -0.06621 0.31215 -0.06459 C 0.31441 -0.06158 0.31597 -0.05741 0.31823 -0.0544 C 0.32292 -0.04144 0.32535 -0.02778 0.32882 -0.01413 C 0.32934 -0.00811 0.32969 -0.00186 0.33021 0.00416 C 0.33073 0.01018 0.33177 0.02222 0.33177 0.02222 " pathEditMode="relative" ptsTypes="ffffffffffffffff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304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Phase 1</a:t>
            </a:r>
            <a:endParaRPr lang="en-GB" b="1" dirty="0"/>
          </a:p>
        </p:txBody>
      </p:sp>
      <p:sp>
        <p:nvSpPr>
          <p:cNvPr id="3" name="Bevel 2"/>
          <p:cNvSpPr/>
          <p:nvPr/>
        </p:nvSpPr>
        <p:spPr>
          <a:xfrm>
            <a:off x="152400" y="990600"/>
            <a:ext cx="2743200" cy="5105400"/>
          </a:xfrm>
          <a:prstGeom prst="beve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62000" y="3162300"/>
            <a:ext cx="1524000" cy="762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POIs</a:t>
            </a:r>
            <a:endParaRPr lang="en-GB" b="1" dirty="0"/>
          </a:p>
        </p:txBody>
      </p:sp>
      <p:sp>
        <p:nvSpPr>
          <p:cNvPr id="5" name="Oval 4"/>
          <p:cNvSpPr/>
          <p:nvPr/>
        </p:nvSpPr>
        <p:spPr>
          <a:xfrm>
            <a:off x="762000" y="1676400"/>
            <a:ext cx="1638300" cy="762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User Data</a:t>
            </a:r>
            <a:endParaRPr lang="en-GB" b="1" dirty="0"/>
          </a:p>
        </p:txBody>
      </p:sp>
      <p:sp>
        <p:nvSpPr>
          <p:cNvPr id="6" name="Oval 5"/>
          <p:cNvSpPr/>
          <p:nvPr/>
        </p:nvSpPr>
        <p:spPr>
          <a:xfrm>
            <a:off x="819150" y="4648200"/>
            <a:ext cx="1524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Trip Data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3581400" y="990600"/>
            <a:ext cx="2590800" cy="510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>
                <a:solidFill>
                  <a:schemeClr val="tx2"/>
                </a:solidFill>
              </a:rPr>
              <a:t>Remove forbidden places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4042063" y="1752600"/>
            <a:ext cx="1752600" cy="3733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Luxor Template</a:t>
            </a:r>
          </a:p>
          <a:p>
            <a:pPr algn="ctr"/>
            <a:r>
              <a:rPr lang="en-GB" dirty="0" smtClean="0"/>
              <a:t>--------------------</a:t>
            </a:r>
          </a:p>
          <a:p>
            <a:pPr algn="ctr"/>
            <a:r>
              <a:rPr lang="en-GB" dirty="0" smtClean="0"/>
              <a:t>Banana Island</a:t>
            </a:r>
          </a:p>
          <a:p>
            <a:pPr algn="ctr"/>
            <a:r>
              <a:rPr lang="en-GB" dirty="0" smtClean="0"/>
              <a:t>--------------------</a:t>
            </a:r>
          </a:p>
          <a:p>
            <a:pPr algn="ctr"/>
            <a:r>
              <a:rPr lang="en-GB" dirty="0" err="1" smtClean="0"/>
              <a:t>Karnak</a:t>
            </a:r>
            <a:r>
              <a:rPr lang="en-GB" dirty="0" smtClean="0"/>
              <a:t> Template</a:t>
            </a:r>
          </a:p>
          <a:p>
            <a:pPr algn="ctr"/>
            <a:r>
              <a:rPr lang="en-GB" dirty="0" smtClean="0"/>
              <a:t>-------------------</a:t>
            </a:r>
          </a:p>
          <a:p>
            <a:pPr algn="ctr"/>
            <a:r>
              <a:rPr lang="en-GB" dirty="0" smtClean="0"/>
              <a:t>… </a:t>
            </a:r>
            <a:r>
              <a:rPr lang="en-GB" dirty="0" err="1" smtClean="0"/>
              <a:t>etc</a:t>
            </a:r>
            <a:endParaRPr lang="en-GB" dirty="0"/>
          </a:p>
        </p:txBody>
      </p:sp>
      <p:sp>
        <p:nvSpPr>
          <p:cNvPr id="9" name="Multiply 8"/>
          <p:cNvSpPr/>
          <p:nvPr/>
        </p:nvSpPr>
        <p:spPr>
          <a:xfrm>
            <a:off x="4365913" y="3771900"/>
            <a:ext cx="1104900" cy="3048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Process 9"/>
          <p:cNvSpPr/>
          <p:nvPr/>
        </p:nvSpPr>
        <p:spPr>
          <a:xfrm>
            <a:off x="4000499" y="1752600"/>
            <a:ext cx="1794163" cy="3733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Luxor Template</a:t>
            </a:r>
          </a:p>
          <a:p>
            <a:pPr algn="ctr"/>
            <a:r>
              <a:rPr lang="en-GB" dirty="0" smtClean="0"/>
              <a:t>--------------------</a:t>
            </a:r>
          </a:p>
          <a:p>
            <a:pPr algn="ctr"/>
            <a:r>
              <a:rPr lang="en-GB" dirty="0" smtClean="0"/>
              <a:t>Banana Island</a:t>
            </a:r>
          </a:p>
          <a:p>
            <a:pPr algn="ctr"/>
            <a:r>
              <a:rPr lang="en-GB" dirty="0" smtClean="0"/>
              <a:t>-------------------</a:t>
            </a:r>
          </a:p>
          <a:p>
            <a:pPr algn="ctr"/>
            <a:r>
              <a:rPr lang="en-GB" dirty="0" smtClean="0"/>
              <a:t>… </a:t>
            </a:r>
            <a:r>
              <a:rPr lang="en-GB" dirty="0" err="1" smtClean="0"/>
              <a:t>etc</a:t>
            </a:r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824604"/>
              </p:ext>
            </p:extLst>
          </p:nvPr>
        </p:nvGraphicFramePr>
        <p:xfrm>
          <a:off x="6400800" y="708768"/>
          <a:ext cx="2580410" cy="731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80410"/>
              </a:tblGrid>
              <a:tr h="271744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Karnak</a:t>
                      </a:r>
                      <a:r>
                        <a:rPr lang="en-GB" smtClean="0"/>
                        <a:t> Template</a:t>
                      </a:r>
                      <a:endParaRPr lang="en-GB" dirty="0"/>
                    </a:p>
                  </a:txBody>
                  <a:tcPr/>
                </a:tc>
              </a:tr>
              <a:tr h="271744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Luxor museum 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2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89 0.00046 C 0.10503 -0.00648 0.10086 -0.00556 0.13941 -0.00556 C 0.21371 -0.00556 0.28784 -0.00162 0.36215 -0.00162 " pathEditMode="relative" ptsTypes="ff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7 -0.01273 C 0.19549 -0.00185 0.39705 -0.01273 0.59931 -0.01273 " pathEditMode="relative" rAng="0" ptsTypes="fA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95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304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Phase 2</a:t>
            </a:r>
            <a:endParaRPr lang="en-GB" b="1" dirty="0"/>
          </a:p>
        </p:txBody>
      </p:sp>
      <p:sp>
        <p:nvSpPr>
          <p:cNvPr id="3" name="Bevel 2"/>
          <p:cNvSpPr/>
          <p:nvPr/>
        </p:nvSpPr>
        <p:spPr>
          <a:xfrm>
            <a:off x="152400" y="990600"/>
            <a:ext cx="2743200" cy="5105400"/>
          </a:xfrm>
          <a:prstGeom prst="beve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62000" y="3162300"/>
            <a:ext cx="1524000" cy="762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POIs</a:t>
            </a:r>
            <a:endParaRPr lang="en-GB" b="1" dirty="0"/>
          </a:p>
        </p:txBody>
      </p:sp>
      <p:sp>
        <p:nvSpPr>
          <p:cNvPr id="5" name="Oval 4"/>
          <p:cNvSpPr/>
          <p:nvPr/>
        </p:nvSpPr>
        <p:spPr>
          <a:xfrm>
            <a:off x="762000" y="1676400"/>
            <a:ext cx="16383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User Data</a:t>
            </a:r>
            <a:endParaRPr lang="en-GB" b="1" dirty="0"/>
          </a:p>
        </p:txBody>
      </p:sp>
      <p:sp>
        <p:nvSpPr>
          <p:cNvPr id="6" name="Oval 5"/>
          <p:cNvSpPr/>
          <p:nvPr/>
        </p:nvSpPr>
        <p:spPr>
          <a:xfrm>
            <a:off x="819150" y="4648200"/>
            <a:ext cx="1524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Trip Data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3581400" y="990600"/>
            <a:ext cx="2590800" cy="510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>
                <a:solidFill>
                  <a:schemeClr val="tx2"/>
                </a:solidFill>
              </a:rPr>
              <a:t>Split POIs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57650" y="3162300"/>
            <a:ext cx="1524000" cy="762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APOIs</a:t>
            </a:r>
            <a:endParaRPr lang="en-GB" b="1" dirty="0"/>
          </a:p>
        </p:txBody>
      </p:sp>
      <p:sp>
        <p:nvSpPr>
          <p:cNvPr id="13" name="Oval 12"/>
          <p:cNvSpPr/>
          <p:nvPr/>
        </p:nvSpPr>
        <p:spPr>
          <a:xfrm>
            <a:off x="4057650" y="1676400"/>
            <a:ext cx="1638300" cy="762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MPOIs</a:t>
            </a:r>
            <a:endParaRPr lang="en-GB" b="1" dirty="0"/>
          </a:p>
        </p:txBody>
      </p:sp>
      <p:sp>
        <p:nvSpPr>
          <p:cNvPr id="14" name="Oval 13"/>
          <p:cNvSpPr/>
          <p:nvPr/>
        </p:nvSpPr>
        <p:spPr>
          <a:xfrm>
            <a:off x="4114800" y="4648200"/>
            <a:ext cx="1524000" cy="762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NPOIs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8277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31666 -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55112E-17 L 0.56667 5.55112E-1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33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575 -1.11111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575 -3.33333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304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Phase 3</a:t>
            </a:r>
            <a:endParaRPr lang="en-GB" b="1" dirty="0"/>
          </a:p>
        </p:txBody>
      </p:sp>
      <p:sp>
        <p:nvSpPr>
          <p:cNvPr id="3" name="Bevel 2"/>
          <p:cNvSpPr/>
          <p:nvPr/>
        </p:nvSpPr>
        <p:spPr>
          <a:xfrm>
            <a:off x="152400" y="990600"/>
            <a:ext cx="2743200" cy="5105400"/>
          </a:xfrm>
          <a:prstGeom prst="beve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62000" y="3162300"/>
            <a:ext cx="1524000" cy="762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POIs</a:t>
            </a:r>
            <a:endParaRPr lang="en-GB" b="1" dirty="0"/>
          </a:p>
        </p:txBody>
      </p:sp>
      <p:sp>
        <p:nvSpPr>
          <p:cNvPr id="5" name="Oval 4"/>
          <p:cNvSpPr/>
          <p:nvPr/>
        </p:nvSpPr>
        <p:spPr>
          <a:xfrm>
            <a:off x="762000" y="1676400"/>
            <a:ext cx="1638300" cy="762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User Data</a:t>
            </a:r>
            <a:endParaRPr lang="en-GB" b="1" dirty="0"/>
          </a:p>
        </p:txBody>
      </p:sp>
      <p:sp>
        <p:nvSpPr>
          <p:cNvPr id="6" name="Oval 5"/>
          <p:cNvSpPr/>
          <p:nvPr/>
        </p:nvSpPr>
        <p:spPr>
          <a:xfrm>
            <a:off x="819150" y="4648200"/>
            <a:ext cx="1524000" cy="762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Trip Data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3581400" y="990600"/>
            <a:ext cx="2590800" cy="510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>
                <a:solidFill>
                  <a:schemeClr val="tx2"/>
                </a:solidFill>
              </a:rPr>
              <a:t>Generate Initial plan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3962400" y="3009900"/>
            <a:ext cx="1828800" cy="1066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2"/>
                </a:solidFill>
              </a:rPr>
              <a:t>Initial plan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93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5.55112E-17 L 0.31875 5.55112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34167 -0.005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-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35209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6 -1.11111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62000" y="1524000"/>
            <a:ext cx="1828800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rgbClr val="FFFF00"/>
                </a:solidFill>
              </a:rPr>
              <a:t>Data</a:t>
            </a:r>
            <a:endParaRPr lang="en-GB" sz="2400" b="1" dirty="0">
              <a:solidFill>
                <a:srgbClr val="FFFF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733800" y="1524000"/>
            <a:ext cx="1828800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rgbClr val="FFFF00"/>
                </a:solidFill>
              </a:rPr>
              <a:t>Prepare</a:t>
            </a:r>
            <a:endParaRPr lang="en-GB" sz="2400" b="1" dirty="0">
              <a:solidFill>
                <a:srgbClr val="FFFF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781800" y="1524000"/>
            <a:ext cx="1828800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 smtClean="0">
                <a:solidFill>
                  <a:srgbClr val="FFFF00"/>
                </a:solidFill>
              </a:rPr>
              <a:t>Tabu</a:t>
            </a:r>
            <a:r>
              <a:rPr lang="en-GB" sz="2400" b="1" dirty="0" smtClean="0">
                <a:solidFill>
                  <a:srgbClr val="FFFF00"/>
                </a:solidFill>
              </a:rPr>
              <a:t> Search</a:t>
            </a:r>
            <a:endParaRPr lang="en-GB" sz="2400" b="1" dirty="0">
              <a:solidFill>
                <a:srgbClr val="FFFF00"/>
              </a:solidFill>
            </a:endParaRPr>
          </a:p>
        </p:txBody>
      </p:sp>
      <p:sp>
        <p:nvSpPr>
          <p:cNvPr id="7" name="Bevel 6"/>
          <p:cNvSpPr/>
          <p:nvPr/>
        </p:nvSpPr>
        <p:spPr>
          <a:xfrm>
            <a:off x="3810000" y="1752600"/>
            <a:ext cx="1676400" cy="838200"/>
          </a:xfrm>
          <a:prstGeom prst="beve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2"/>
                </a:solidFill>
              </a:rPr>
              <a:t>Initial plan</a:t>
            </a:r>
          </a:p>
          <a:p>
            <a:pPr algn="ctr"/>
            <a:r>
              <a:rPr lang="en-GB" b="1" dirty="0" smtClean="0">
                <a:solidFill>
                  <a:schemeClr val="tx2"/>
                </a:solidFill>
              </a:rPr>
              <a:t>(M,A,N) POIs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11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1505 C 0.00139 -0.03426 0.00313 -0.05278 0.00851 -0.07084 C 0.01094 -0.0794 0.01164 -0.08866 0.01563 -0.09607 C 0.01702 -0.10093 0.02032 -0.11713 0.02292 -0.12153 C 0.02448 -0.12361 0.02691 -0.12454 0.02865 -0.12662 C 0.03403 -0.13357 0.02952 -0.1301 0.03299 -0.1375 C 0.03559 -0.1426 0.04757 -0.1544 0.05174 -0.15718 C 0.05625 -0.16065 0.06268 -0.16111 0.06754 -0.16273 C 0.07882 -0.16621 0.08959 -0.17107 0.10087 -0.17338 C 0.13646 -0.17315 0.17205 -0.17338 0.20764 -0.17176 C 0.21181 -0.17153 0.2191 -0.16806 0.2191 -0.16783 C 0.23021 -0.15764 0.24514 -0.15579 0.25816 -0.15 C 0.26181 -0.14861 0.26459 -0.14468 0.26823 -0.14283 C 0.27101 -0.14144 0.27691 -0.13936 0.27691 -0.13912 C 0.28785 -0.1301 0.29879 -0.12176 0.30868 -0.11042 C 0.31164 -0.10695 0.31407 -0.10255 0.31736 -0.09954 C 0.32014 -0.09723 0.32587 -0.09236 0.32587 -0.09213 C 0.33004 -0.08496 0.33091 -0.07732 0.33334 -0.06898 C 0.33264 -0.05093 0.33247 -0.03287 0.3316 -0.01505 C 0.33143 -0.01204 0.33021 -0.00579 0.33021 -0.00556 " pathEditMode="relative" rAng="0" ptsTypes="fffffffffffffffffff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-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3276600" y="304800"/>
            <a:ext cx="2895600" cy="838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2"/>
                </a:solidFill>
              </a:rPr>
              <a:t>Initial plan</a:t>
            </a:r>
            <a:endParaRPr lang="en-GB" b="1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/>
          <p:cNvCxnSpPr>
            <a:stCxn id="2" idx="0"/>
            <a:endCxn id="2" idx="2"/>
          </p:cNvCxnSpPr>
          <p:nvPr/>
        </p:nvCxnSpPr>
        <p:spPr>
          <a:xfrm>
            <a:off x="4724400" y="304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57600" y="533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chemeClr val="accent6"/>
                </a:solidFill>
              </a:rPr>
              <a:t>MPlan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533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N</a:t>
            </a:r>
            <a:r>
              <a:rPr lang="en-GB" b="1" dirty="0" err="1" smtClean="0"/>
              <a:t>Plan</a:t>
            </a:r>
            <a:endParaRPr lang="en-GB" b="1" dirty="0"/>
          </a:p>
        </p:txBody>
      </p:sp>
      <p:sp>
        <p:nvSpPr>
          <p:cNvPr id="7" name="Oval 6"/>
          <p:cNvSpPr/>
          <p:nvPr/>
        </p:nvSpPr>
        <p:spPr>
          <a:xfrm>
            <a:off x="1219200" y="2362200"/>
            <a:ext cx="1676400" cy="1066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MPOIs</a:t>
            </a:r>
            <a:endParaRPr lang="en-GB" b="1" dirty="0"/>
          </a:p>
        </p:txBody>
      </p:sp>
      <p:sp>
        <p:nvSpPr>
          <p:cNvPr id="8" name="Oval 7"/>
          <p:cNvSpPr/>
          <p:nvPr/>
        </p:nvSpPr>
        <p:spPr>
          <a:xfrm>
            <a:off x="6172200" y="2362200"/>
            <a:ext cx="1676400" cy="1066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APOIs</a:t>
            </a:r>
            <a:endParaRPr lang="en-GB" b="1" dirty="0"/>
          </a:p>
        </p:txBody>
      </p:sp>
      <p:sp>
        <p:nvSpPr>
          <p:cNvPr id="11" name="Oval 10"/>
          <p:cNvSpPr/>
          <p:nvPr/>
        </p:nvSpPr>
        <p:spPr>
          <a:xfrm>
            <a:off x="1219200" y="2362200"/>
            <a:ext cx="1676400" cy="1066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NPOIs</a:t>
            </a:r>
            <a:endParaRPr lang="en-GB" b="1" dirty="0"/>
          </a:p>
        </p:txBody>
      </p:sp>
      <p:sp>
        <p:nvSpPr>
          <p:cNvPr id="12" name="Oval 11"/>
          <p:cNvSpPr/>
          <p:nvPr/>
        </p:nvSpPr>
        <p:spPr>
          <a:xfrm>
            <a:off x="6172200" y="2362200"/>
            <a:ext cx="1676400" cy="1066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</a:t>
            </a:r>
            <a:r>
              <a:rPr lang="en-GB" b="1" dirty="0" smtClean="0"/>
              <a:t>POIs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4862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6" grpId="2"/>
      <p:bldP spid="7" grpId="0" animBg="1"/>
      <p:bldP spid="7" grpId="1" animBg="1"/>
      <p:bldP spid="8" grpId="0" animBg="1"/>
      <p:bldP spid="8" grpId="1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3581400" y="228600"/>
            <a:ext cx="1828800" cy="762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>
            <a:off x="242455" y="228600"/>
            <a:ext cx="1828800" cy="762000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2"/>
                </a:solidFill>
              </a:rPr>
              <a:t>Best plan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7262" y="424934"/>
            <a:ext cx="15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tx2"/>
                </a:solidFill>
              </a:rPr>
              <a:t>Current plan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400" y="1995055"/>
            <a:ext cx="1143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Swap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410200" y="1995055"/>
            <a:ext cx="1143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Insert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2" idx="3"/>
            <a:endCxn id="11" idx="0"/>
          </p:cNvCxnSpPr>
          <p:nvPr/>
        </p:nvCxnSpPr>
        <p:spPr>
          <a:xfrm>
            <a:off x="5410200" y="609600"/>
            <a:ext cx="571500" cy="138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1"/>
            <a:endCxn id="10" idx="0"/>
          </p:cNvCxnSpPr>
          <p:nvPr/>
        </p:nvCxnSpPr>
        <p:spPr>
          <a:xfrm flipH="1">
            <a:off x="3009900" y="609600"/>
            <a:ext cx="571500" cy="138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ame 15"/>
          <p:cNvSpPr/>
          <p:nvPr/>
        </p:nvSpPr>
        <p:spPr>
          <a:xfrm>
            <a:off x="242455" y="3200400"/>
            <a:ext cx="1281545" cy="609600"/>
          </a:xfrm>
          <a:prstGeom prst="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2"/>
                </a:solidFill>
              </a:rPr>
              <a:t>plan1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2334490" y="3179618"/>
            <a:ext cx="1281545" cy="609600"/>
          </a:xfrm>
          <a:prstGeom prst="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2"/>
                </a:solidFill>
              </a:rPr>
              <a:t>plan2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5410200" y="3200400"/>
            <a:ext cx="1281545" cy="609600"/>
          </a:xfrm>
          <a:prstGeom prst="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2"/>
                </a:solidFill>
              </a:rPr>
              <a:t>plan3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7543800" y="3200400"/>
            <a:ext cx="1281545" cy="609600"/>
          </a:xfrm>
          <a:prstGeom prst="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2"/>
                </a:solidFill>
              </a:rPr>
              <a:t>plan4</a:t>
            </a:r>
            <a:endParaRPr lang="en-GB" b="1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>
            <a:stCxn id="10" idx="1"/>
            <a:endCxn id="16" idx="0"/>
          </p:cNvCxnSpPr>
          <p:nvPr/>
        </p:nvCxnSpPr>
        <p:spPr>
          <a:xfrm flipH="1">
            <a:off x="883228" y="2261755"/>
            <a:ext cx="1555172" cy="93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7" idx="0"/>
          </p:cNvCxnSpPr>
          <p:nvPr/>
        </p:nvCxnSpPr>
        <p:spPr>
          <a:xfrm flipH="1">
            <a:off x="2975263" y="2528455"/>
            <a:ext cx="34637" cy="651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18" idx="0"/>
          </p:cNvCxnSpPr>
          <p:nvPr/>
        </p:nvCxnSpPr>
        <p:spPr>
          <a:xfrm>
            <a:off x="5981700" y="2528455"/>
            <a:ext cx="69273" cy="67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19" idx="0"/>
          </p:cNvCxnSpPr>
          <p:nvPr/>
        </p:nvCxnSpPr>
        <p:spPr>
          <a:xfrm>
            <a:off x="6553200" y="2261755"/>
            <a:ext cx="1631373" cy="93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618195"/>
              </p:ext>
            </p:extLst>
          </p:nvPr>
        </p:nvGraphicFramePr>
        <p:xfrm>
          <a:off x="294409" y="5867400"/>
          <a:ext cx="8444345" cy="370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88869"/>
                <a:gridCol w="1688869"/>
                <a:gridCol w="1688869"/>
                <a:gridCol w="1688869"/>
                <a:gridCol w="16888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Candidate list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value1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value2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value3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value4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16" idx="2"/>
          </p:cNvCxnSpPr>
          <p:nvPr/>
        </p:nvCxnSpPr>
        <p:spPr>
          <a:xfrm>
            <a:off x="883228" y="3810000"/>
            <a:ext cx="1936172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2"/>
            <a:endCxn id="29" idx="0"/>
          </p:cNvCxnSpPr>
          <p:nvPr/>
        </p:nvCxnSpPr>
        <p:spPr>
          <a:xfrm>
            <a:off x="2975263" y="3789218"/>
            <a:ext cx="1541318" cy="2078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2"/>
          </p:cNvCxnSpPr>
          <p:nvPr/>
        </p:nvCxnSpPr>
        <p:spPr>
          <a:xfrm>
            <a:off x="6050973" y="3810000"/>
            <a:ext cx="121227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2"/>
          </p:cNvCxnSpPr>
          <p:nvPr/>
        </p:nvCxnSpPr>
        <p:spPr>
          <a:xfrm flipH="1">
            <a:off x="8001000" y="3810000"/>
            <a:ext cx="183573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37263" y="410895"/>
            <a:ext cx="15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tx2"/>
                </a:solidFill>
              </a:rPr>
              <a:t>Initial plan</a:t>
            </a:r>
            <a:endParaRPr lang="en-GB" b="1" dirty="0">
              <a:solidFill>
                <a:schemeClr val="tx2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2071255" y="410895"/>
            <a:ext cx="151014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28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160</Words>
  <Application>Microsoft Office PowerPoint</Application>
  <PresentationFormat>On-screen Show (4:3)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Mohamed.F</dc:creator>
  <cp:lastModifiedBy>Negm</cp:lastModifiedBy>
  <cp:revision>28</cp:revision>
  <dcterms:created xsi:type="dcterms:W3CDTF">2006-08-16T00:00:00Z</dcterms:created>
  <dcterms:modified xsi:type="dcterms:W3CDTF">2020-07-15T09:52:21Z</dcterms:modified>
</cp:coreProperties>
</file>