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8" d="100"/>
          <a:sy n="58" d="100"/>
        </p:scale>
        <p:origin x="98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1CF48E-0E76-442D-87C2-BF8688BF2DAC}" type="datetimeFigureOut">
              <a:rPr lang="en-US" smtClean="0"/>
              <a:t>11/26/2024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60C55-27F8-4ADB-8460-EA0EB6877841}" type="slidenum">
              <a:rPr lang="en-US" smtClean="0"/>
              <a:t>‹#›</a:t>
            </a:fld>
            <a:endParaRPr lang="en-US"/>
          </a:p>
        </p:txBody>
      </p:sp>
    </p:spTree>
    <p:extLst>
      <p:ext uri="{BB962C8B-B14F-4D97-AF65-F5344CB8AC3E}">
        <p14:creationId xmlns:p14="http://schemas.microsoft.com/office/powerpoint/2010/main" val="1634928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COLLINS KIPTOO</a:t>
            </a:r>
          </a:p>
        </p:txBody>
      </p:sp>
      <p:sp>
        <p:nvSpPr>
          <p:cNvPr id="4" name="Slide Number Placeholder 3"/>
          <p:cNvSpPr>
            <a:spLocks noGrp="1"/>
          </p:cNvSpPr>
          <p:nvPr>
            <p:ph type="sldNum" sz="quarter" idx="5"/>
          </p:nvPr>
        </p:nvSpPr>
        <p:spPr/>
        <p:txBody>
          <a:bodyPr/>
          <a:lstStyle/>
          <a:p>
            <a:fld id="{48D60C55-27F8-4ADB-8460-EA0EB6877841}" type="slidenum">
              <a:rPr lang="en-US" smtClean="0"/>
              <a:t>1</a:t>
            </a:fld>
            <a:endParaRPr lang="en-US"/>
          </a:p>
        </p:txBody>
      </p:sp>
    </p:spTree>
    <p:extLst>
      <p:ext uri="{BB962C8B-B14F-4D97-AF65-F5344CB8AC3E}">
        <p14:creationId xmlns:p14="http://schemas.microsoft.com/office/powerpoint/2010/main" val="242032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5A0A3-3B35-A7C4-444A-C06450124B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ACF1EE-E40D-4ED0-41E2-8D9C071A0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1CD085-A467-616D-D6D1-E01C24E08245}"/>
              </a:ext>
            </a:extLst>
          </p:cNvPr>
          <p:cNvSpPr>
            <a:spLocks noGrp="1"/>
          </p:cNvSpPr>
          <p:nvPr>
            <p:ph type="dt" sz="half" idx="10"/>
          </p:nvPr>
        </p:nvSpPr>
        <p:spPr/>
        <p:txBody>
          <a:bodyPr/>
          <a:lstStyle/>
          <a:p>
            <a:fld id="{FD550783-8E60-4072-A567-1EC79A1190F9}" type="datetimeFigureOut">
              <a:rPr lang="en-US" smtClean="0"/>
              <a:t>11/26/2024</a:t>
            </a:fld>
            <a:endParaRPr lang="en-US"/>
          </a:p>
        </p:txBody>
      </p:sp>
      <p:sp>
        <p:nvSpPr>
          <p:cNvPr id="5" name="Footer Placeholder 4">
            <a:extLst>
              <a:ext uri="{FF2B5EF4-FFF2-40B4-BE49-F238E27FC236}">
                <a16:creationId xmlns:a16="http://schemas.microsoft.com/office/drawing/2014/main" id="{8153F929-8A15-4555-20ED-29F093B98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F00F7-AB4F-A476-6657-B6F9B8C1A1A0}"/>
              </a:ext>
            </a:extLst>
          </p:cNvPr>
          <p:cNvSpPr>
            <a:spLocks noGrp="1"/>
          </p:cNvSpPr>
          <p:nvPr>
            <p:ph type="sldNum" sz="quarter" idx="12"/>
          </p:nvPr>
        </p:nvSpPr>
        <p:spPr/>
        <p:txBody>
          <a:bodyPr/>
          <a:lstStyle/>
          <a:p>
            <a:fld id="{A9059070-5C55-445E-99AD-3A0555802659}" type="slidenum">
              <a:rPr lang="en-US" smtClean="0"/>
              <a:t>‹#›</a:t>
            </a:fld>
            <a:endParaRPr lang="en-US"/>
          </a:p>
        </p:txBody>
      </p:sp>
    </p:spTree>
    <p:extLst>
      <p:ext uri="{BB962C8B-B14F-4D97-AF65-F5344CB8AC3E}">
        <p14:creationId xmlns:p14="http://schemas.microsoft.com/office/powerpoint/2010/main" val="348020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9D00F-C376-C175-AE69-6ACB32D822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747C3-F385-9353-9340-5CA3221A55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BB785-7C4D-0D8A-5A57-AAA92DDF516C}"/>
              </a:ext>
            </a:extLst>
          </p:cNvPr>
          <p:cNvSpPr>
            <a:spLocks noGrp="1"/>
          </p:cNvSpPr>
          <p:nvPr>
            <p:ph type="dt" sz="half" idx="10"/>
          </p:nvPr>
        </p:nvSpPr>
        <p:spPr/>
        <p:txBody>
          <a:bodyPr/>
          <a:lstStyle/>
          <a:p>
            <a:fld id="{FD550783-8E60-4072-A567-1EC79A1190F9}" type="datetimeFigureOut">
              <a:rPr lang="en-US" smtClean="0"/>
              <a:t>11/26/2024</a:t>
            </a:fld>
            <a:endParaRPr lang="en-US"/>
          </a:p>
        </p:txBody>
      </p:sp>
      <p:sp>
        <p:nvSpPr>
          <p:cNvPr id="5" name="Footer Placeholder 4">
            <a:extLst>
              <a:ext uri="{FF2B5EF4-FFF2-40B4-BE49-F238E27FC236}">
                <a16:creationId xmlns:a16="http://schemas.microsoft.com/office/drawing/2014/main" id="{C59A1E58-B990-1C5F-2C6E-89782D27A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E0459-0B72-8A59-9946-7A1F76627B2C}"/>
              </a:ext>
            </a:extLst>
          </p:cNvPr>
          <p:cNvSpPr>
            <a:spLocks noGrp="1"/>
          </p:cNvSpPr>
          <p:nvPr>
            <p:ph type="sldNum" sz="quarter" idx="12"/>
          </p:nvPr>
        </p:nvSpPr>
        <p:spPr/>
        <p:txBody>
          <a:bodyPr/>
          <a:lstStyle/>
          <a:p>
            <a:fld id="{A9059070-5C55-445E-99AD-3A0555802659}" type="slidenum">
              <a:rPr lang="en-US" smtClean="0"/>
              <a:t>‹#›</a:t>
            </a:fld>
            <a:endParaRPr lang="en-US"/>
          </a:p>
        </p:txBody>
      </p:sp>
    </p:spTree>
    <p:extLst>
      <p:ext uri="{BB962C8B-B14F-4D97-AF65-F5344CB8AC3E}">
        <p14:creationId xmlns:p14="http://schemas.microsoft.com/office/powerpoint/2010/main" val="1436835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5D889B-CBD3-558C-F544-7C025B0122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E05448-60DB-128C-942D-16C469354F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E43B1-4E00-35B0-799A-65BB2E5C9FED}"/>
              </a:ext>
            </a:extLst>
          </p:cNvPr>
          <p:cNvSpPr>
            <a:spLocks noGrp="1"/>
          </p:cNvSpPr>
          <p:nvPr>
            <p:ph type="dt" sz="half" idx="10"/>
          </p:nvPr>
        </p:nvSpPr>
        <p:spPr/>
        <p:txBody>
          <a:bodyPr/>
          <a:lstStyle/>
          <a:p>
            <a:fld id="{FD550783-8E60-4072-A567-1EC79A1190F9}" type="datetimeFigureOut">
              <a:rPr lang="en-US" smtClean="0"/>
              <a:t>11/26/2024</a:t>
            </a:fld>
            <a:endParaRPr lang="en-US"/>
          </a:p>
        </p:txBody>
      </p:sp>
      <p:sp>
        <p:nvSpPr>
          <p:cNvPr id="5" name="Footer Placeholder 4">
            <a:extLst>
              <a:ext uri="{FF2B5EF4-FFF2-40B4-BE49-F238E27FC236}">
                <a16:creationId xmlns:a16="http://schemas.microsoft.com/office/drawing/2014/main" id="{431C9B86-F22D-C417-84EB-84A4C82B2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D860E-2D20-ED70-5D0F-81862B6DEA57}"/>
              </a:ext>
            </a:extLst>
          </p:cNvPr>
          <p:cNvSpPr>
            <a:spLocks noGrp="1"/>
          </p:cNvSpPr>
          <p:nvPr>
            <p:ph type="sldNum" sz="quarter" idx="12"/>
          </p:nvPr>
        </p:nvSpPr>
        <p:spPr/>
        <p:txBody>
          <a:bodyPr/>
          <a:lstStyle/>
          <a:p>
            <a:fld id="{A9059070-5C55-445E-99AD-3A0555802659}" type="slidenum">
              <a:rPr lang="en-US" smtClean="0"/>
              <a:t>‹#›</a:t>
            </a:fld>
            <a:endParaRPr lang="en-US"/>
          </a:p>
        </p:txBody>
      </p:sp>
    </p:spTree>
    <p:extLst>
      <p:ext uri="{BB962C8B-B14F-4D97-AF65-F5344CB8AC3E}">
        <p14:creationId xmlns:p14="http://schemas.microsoft.com/office/powerpoint/2010/main" val="3413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4EF3-9DC1-64B8-95E9-430250741A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8D82D2-21CD-5E80-6186-4D0EF26549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80AAE4-8BAB-D9A3-88E3-257FBDF8F639}"/>
              </a:ext>
            </a:extLst>
          </p:cNvPr>
          <p:cNvSpPr>
            <a:spLocks noGrp="1"/>
          </p:cNvSpPr>
          <p:nvPr>
            <p:ph type="dt" sz="half" idx="10"/>
          </p:nvPr>
        </p:nvSpPr>
        <p:spPr/>
        <p:txBody>
          <a:bodyPr/>
          <a:lstStyle/>
          <a:p>
            <a:fld id="{FD550783-8E60-4072-A567-1EC79A1190F9}" type="datetimeFigureOut">
              <a:rPr lang="en-US" smtClean="0"/>
              <a:t>11/26/2024</a:t>
            </a:fld>
            <a:endParaRPr lang="en-US"/>
          </a:p>
        </p:txBody>
      </p:sp>
      <p:sp>
        <p:nvSpPr>
          <p:cNvPr id="5" name="Footer Placeholder 4">
            <a:extLst>
              <a:ext uri="{FF2B5EF4-FFF2-40B4-BE49-F238E27FC236}">
                <a16:creationId xmlns:a16="http://schemas.microsoft.com/office/drawing/2014/main" id="{A689E1F2-3CB4-9E85-510C-8D14701DA1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DDA29-BDA9-7E2C-B1A8-E817C8EADE0C}"/>
              </a:ext>
            </a:extLst>
          </p:cNvPr>
          <p:cNvSpPr>
            <a:spLocks noGrp="1"/>
          </p:cNvSpPr>
          <p:nvPr>
            <p:ph type="sldNum" sz="quarter" idx="12"/>
          </p:nvPr>
        </p:nvSpPr>
        <p:spPr/>
        <p:txBody>
          <a:bodyPr/>
          <a:lstStyle/>
          <a:p>
            <a:fld id="{A9059070-5C55-445E-99AD-3A0555802659}" type="slidenum">
              <a:rPr lang="en-US" smtClean="0"/>
              <a:t>‹#›</a:t>
            </a:fld>
            <a:endParaRPr lang="en-US"/>
          </a:p>
        </p:txBody>
      </p:sp>
    </p:spTree>
    <p:extLst>
      <p:ext uri="{BB962C8B-B14F-4D97-AF65-F5344CB8AC3E}">
        <p14:creationId xmlns:p14="http://schemas.microsoft.com/office/powerpoint/2010/main" val="36500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D0540-F3CD-E5AB-E16F-46C74AB5AC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E06435-5039-2D30-1996-6A7632FCC7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3B001B-BB4D-D9FB-4B87-7C3970ECB422}"/>
              </a:ext>
            </a:extLst>
          </p:cNvPr>
          <p:cNvSpPr>
            <a:spLocks noGrp="1"/>
          </p:cNvSpPr>
          <p:nvPr>
            <p:ph type="dt" sz="half" idx="10"/>
          </p:nvPr>
        </p:nvSpPr>
        <p:spPr/>
        <p:txBody>
          <a:bodyPr/>
          <a:lstStyle/>
          <a:p>
            <a:fld id="{FD550783-8E60-4072-A567-1EC79A1190F9}" type="datetimeFigureOut">
              <a:rPr lang="en-US" smtClean="0"/>
              <a:t>11/26/2024</a:t>
            </a:fld>
            <a:endParaRPr lang="en-US"/>
          </a:p>
        </p:txBody>
      </p:sp>
      <p:sp>
        <p:nvSpPr>
          <p:cNvPr id="5" name="Footer Placeholder 4">
            <a:extLst>
              <a:ext uri="{FF2B5EF4-FFF2-40B4-BE49-F238E27FC236}">
                <a16:creationId xmlns:a16="http://schemas.microsoft.com/office/drawing/2014/main" id="{55A41702-80BE-E358-95FD-8B0DB33A8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7D593-3BE7-AC53-EFA3-212B27959AED}"/>
              </a:ext>
            </a:extLst>
          </p:cNvPr>
          <p:cNvSpPr>
            <a:spLocks noGrp="1"/>
          </p:cNvSpPr>
          <p:nvPr>
            <p:ph type="sldNum" sz="quarter" idx="12"/>
          </p:nvPr>
        </p:nvSpPr>
        <p:spPr/>
        <p:txBody>
          <a:bodyPr/>
          <a:lstStyle/>
          <a:p>
            <a:fld id="{A9059070-5C55-445E-99AD-3A0555802659}" type="slidenum">
              <a:rPr lang="en-US" smtClean="0"/>
              <a:t>‹#›</a:t>
            </a:fld>
            <a:endParaRPr lang="en-US"/>
          </a:p>
        </p:txBody>
      </p:sp>
    </p:spTree>
    <p:extLst>
      <p:ext uri="{BB962C8B-B14F-4D97-AF65-F5344CB8AC3E}">
        <p14:creationId xmlns:p14="http://schemas.microsoft.com/office/powerpoint/2010/main" val="295173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0496-9B69-C915-B970-854A7E4A74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30B1C-2D29-1EAA-3436-AF1B6A9525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BEE619-8DC5-DE98-577F-32F4148AE7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48D110-7A88-7CAA-30AF-68B16D2D1212}"/>
              </a:ext>
            </a:extLst>
          </p:cNvPr>
          <p:cNvSpPr>
            <a:spLocks noGrp="1"/>
          </p:cNvSpPr>
          <p:nvPr>
            <p:ph type="dt" sz="half" idx="10"/>
          </p:nvPr>
        </p:nvSpPr>
        <p:spPr/>
        <p:txBody>
          <a:bodyPr/>
          <a:lstStyle/>
          <a:p>
            <a:fld id="{FD550783-8E60-4072-A567-1EC79A1190F9}" type="datetimeFigureOut">
              <a:rPr lang="en-US" smtClean="0"/>
              <a:t>11/26/2024</a:t>
            </a:fld>
            <a:endParaRPr lang="en-US"/>
          </a:p>
        </p:txBody>
      </p:sp>
      <p:sp>
        <p:nvSpPr>
          <p:cNvPr id="6" name="Footer Placeholder 5">
            <a:extLst>
              <a:ext uri="{FF2B5EF4-FFF2-40B4-BE49-F238E27FC236}">
                <a16:creationId xmlns:a16="http://schemas.microsoft.com/office/drawing/2014/main" id="{CA65C455-3E0E-C8F1-2188-D16518034B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6596A-7FC1-E569-9B9B-A85102CAEF1F}"/>
              </a:ext>
            </a:extLst>
          </p:cNvPr>
          <p:cNvSpPr>
            <a:spLocks noGrp="1"/>
          </p:cNvSpPr>
          <p:nvPr>
            <p:ph type="sldNum" sz="quarter" idx="12"/>
          </p:nvPr>
        </p:nvSpPr>
        <p:spPr/>
        <p:txBody>
          <a:bodyPr/>
          <a:lstStyle/>
          <a:p>
            <a:fld id="{A9059070-5C55-445E-99AD-3A0555802659}" type="slidenum">
              <a:rPr lang="en-US" smtClean="0"/>
              <a:t>‹#›</a:t>
            </a:fld>
            <a:endParaRPr lang="en-US"/>
          </a:p>
        </p:txBody>
      </p:sp>
    </p:spTree>
    <p:extLst>
      <p:ext uri="{BB962C8B-B14F-4D97-AF65-F5344CB8AC3E}">
        <p14:creationId xmlns:p14="http://schemas.microsoft.com/office/powerpoint/2010/main" val="37718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31046-FC34-5888-42D9-5A7896D80B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16F68F-C778-F36D-8019-ECEF4EBBD0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91560E-BD81-C112-1A1F-D3E9B29A38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EC6283-0FFC-53F7-9958-070737F591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52F02E-97AC-29F9-BA32-2E58BD191A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FC5B22-225F-429B-B659-DD6950C094F4}"/>
              </a:ext>
            </a:extLst>
          </p:cNvPr>
          <p:cNvSpPr>
            <a:spLocks noGrp="1"/>
          </p:cNvSpPr>
          <p:nvPr>
            <p:ph type="dt" sz="half" idx="10"/>
          </p:nvPr>
        </p:nvSpPr>
        <p:spPr/>
        <p:txBody>
          <a:bodyPr/>
          <a:lstStyle/>
          <a:p>
            <a:fld id="{FD550783-8E60-4072-A567-1EC79A1190F9}" type="datetimeFigureOut">
              <a:rPr lang="en-US" smtClean="0"/>
              <a:t>11/26/2024</a:t>
            </a:fld>
            <a:endParaRPr lang="en-US"/>
          </a:p>
        </p:txBody>
      </p:sp>
      <p:sp>
        <p:nvSpPr>
          <p:cNvPr id="8" name="Footer Placeholder 7">
            <a:extLst>
              <a:ext uri="{FF2B5EF4-FFF2-40B4-BE49-F238E27FC236}">
                <a16:creationId xmlns:a16="http://schemas.microsoft.com/office/drawing/2014/main" id="{EDDF72B8-C0BB-42BE-1272-89A41B1358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89F480-0188-0007-60B2-5CCBEA2BD09F}"/>
              </a:ext>
            </a:extLst>
          </p:cNvPr>
          <p:cNvSpPr>
            <a:spLocks noGrp="1"/>
          </p:cNvSpPr>
          <p:nvPr>
            <p:ph type="sldNum" sz="quarter" idx="12"/>
          </p:nvPr>
        </p:nvSpPr>
        <p:spPr/>
        <p:txBody>
          <a:bodyPr/>
          <a:lstStyle/>
          <a:p>
            <a:fld id="{A9059070-5C55-445E-99AD-3A0555802659}" type="slidenum">
              <a:rPr lang="en-US" smtClean="0"/>
              <a:t>‹#›</a:t>
            </a:fld>
            <a:endParaRPr lang="en-US"/>
          </a:p>
        </p:txBody>
      </p:sp>
    </p:spTree>
    <p:extLst>
      <p:ext uri="{BB962C8B-B14F-4D97-AF65-F5344CB8AC3E}">
        <p14:creationId xmlns:p14="http://schemas.microsoft.com/office/powerpoint/2010/main" val="31427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DF42C-A2D0-2874-C036-F838FA8E37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12FACF-2B6B-F3E3-D6B8-B7F4F0EEAD30}"/>
              </a:ext>
            </a:extLst>
          </p:cNvPr>
          <p:cNvSpPr>
            <a:spLocks noGrp="1"/>
          </p:cNvSpPr>
          <p:nvPr>
            <p:ph type="dt" sz="half" idx="10"/>
          </p:nvPr>
        </p:nvSpPr>
        <p:spPr/>
        <p:txBody>
          <a:bodyPr/>
          <a:lstStyle/>
          <a:p>
            <a:fld id="{FD550783-8E60-4072-A567-1EC79A1190F9}" type="datetimeFigureOut">
              <a:rPr lang="en-US" smtClean="0"/>
              <a:t>11/26/2024</a:t>
            </a:fld>
            <a:endParaRPr lang="en-US"/>
          </a:p>
        </p:txBody>
      </p:sp>
      <p:sp>
        <p:nvSpPr>
          <p:cNvPr id="4" name="Footer Placeholder 3">
            <a:extLst>
              <a:ext uri="{FF2B5EF4-FFF2-40B4-BE49-F238E27FC236}">
                <a16:creationId xmlns:a16="http://schemas.microsoft.com/office/drawing/2014/main" id="{2964F579-E9F3-031C-36CC-6666248CB0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F04520-6311-194B-1510-8B926D50F2BB}"/>
              </a:ext>
            </a:extLst>
          </p:cNvPr>
          <p:cNvSpPr>
            <a:spLocks noGrp="1"/>
          </p:cNvSpPr>
          <p:nvPr>
            <p:ph type="sldNum" sz="quarter" idx="12"/>
          </p:nvPr>
        </p:nvSpPr>
        <p:spPr/>
        <p:txBody>
          <a:bodyPr/>
          <a:lstStyle/>
          <a:p>
            <a:fld id="{A9059070-5C55-445E-99AD-3A0555802659}" type="slidenum">
              <a:rPr lang="en-US" smtClean="0"/>
              <a:t>‹#›</a:t>
            </a:fld>
            <a:endParaRPr lang="en-US"/>
          </a:p>
        </p:txBody>
      </p:sp>
    </p:spTree>
    <p:extLst>
      <p:ext uri="{BB962C8B-B14F-4D97-AF65-F5344CB8AC3E}">
        <p14:creationId xmlns:p14="http://schemas.microsoft.com/office/powerpoint/2010/main" val="355800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4D0BBD-0F05-62C6-28F3-74A6D825D1C0}"/>
              </a:ext>
            </a:extLst>
          </p:cNvPr>
          <p:cNvSpPr>
            <a:spLocks noGrp="1"/>
          </p:cNvSpPr>
          <p:nvPr>
            <p:ph type="dt" sz="half" idx="10"/>
          </p:nvPr>
        </p:nvSpPr>
        <p:spPr/>
        <p:txBody>
          <a:bodyPr/>
          <a:lstStyle/>
          <a:p>
            <a:fld id="{FD550783-8E60-4072-A567-1EC79A1190F9}" type="datetimeFigureOut">
              <a:rPr lang="en-US" smtClean="0"/>
              <a:t>11/26/2024</a:t>
            </a:fld>
            <a:endParaRPr lang="en-US"/>
          </a:p>
        </p:txBody>
      </p:sp>
      <p:sp>
        <p:nvSpPr>
          <p:cNvPr id="3" name="Footer Placeholder 2">
            <a:extLst>
              <a:ext uri="{FF2B5EF4-FFF2-40B4-BE49-F238E27FC236}">
                <a16:creationId xmlns:a16="http://schemas.microsoft.com/office/drawing/2014/main" id="{451CC274-819B-76B4-965D-B5A1C508A8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0A383E-A966-BD54-3EAC-8079E0F726BC}"/>
              </a:ext>
            </a:extLst>
          </p:cNvPr>
          <p:cNvSpPr>
            <a:spLocks noGrp="1"/>
          </p:cNvSpPr>
          <p:nvPr>
            <p:ph type="sldNum" sz="quarter" idx="12"/>
          </p:nvPr>
        </p:nvSpPr>
        <p:spPr/>
        <p:txBody>
          <a:bodyPr/>
          <a:lstStyle/>
          <a:p>
            <a:fld id="{A9059070-5C55-445E-99AD-3A0555802659}" type="slidenum">
              <a:rPr lang="en-US" smtClean="0"/>
              <a:t>‹#›</a:t>
            </a:fld>
            <a:endParaRPr lang="en-US"/>
          </a:p>
        </p:txBody>
      </p:sp>
    </p:spTree>
    <p:extLst>
      <p:ext uri="{BB962C8B-B14F-4D97-AF65-F5344CB8AC3E}">
        <p14:creationId xmlns:p14="http://schemas.microsoft.com/office/powerpoint/2010/main" val="158178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742B-FFDF-B1FC-0B10-6D4DAC57F5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6767AE-2D43-A75B-3B50-69D5FA49B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607D9C-0599-CFF7-E281-713B30618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CAB938-D2E8-A6D0-E203-2B94863F3AB8}"/>
              </a:ext>
            </a:extLst>
          </p:cNvPr>
          <p:cNvSpPr>
            <a:spLocks noGrp="1"/>
          </p:cNvSpPr>
          <p:nvPr>
            <p:ph type="dt" sz="half" idx="10"/>
          </p:nvPr>
        </p:nvSpPr>
        <p:spPr/>
        <p:txBody>
          <a:bodyPr/>
          <a:lstStyle/>
          <a:p>
            <a:fld id="{FD550783-8E60-4072-A567-1EC79A1190F9}" type="datetimeFigureOut">
              <a:rPr lang="en-US" smtClean="0"/>
              <a:t>11/26/2024</a:t>
            </a:fld>
            <a:endParaRPr lang="en-US"/>
          </a:p>
        </p:txBody>
      </p:sp>
      <p:sp>
        <p:nvSpPr>
          <p:cNvPr id="6" name="Footer Placeholder 5">
            <a:extLst>
              <a:ext uri="{FF2B5EF4-FFF2-40B4-BE49-F238E27FC236}">
                <a16:creationId xmlns:a16="http://schemas.microsoft.com/office/drawing/2014/main" id="{6EF9D252-0E6A-722D-1E8D-BEBF67430D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3549B-6DF5-A85F-21B1-39ECA59C9C2B}"/>
              </a:ext>
            </a:extLst>
          </p:cNvPr>
          <p:cNvSpPr>
            <a:spLocks noGrp="1"/>
          </p:cNvSpPr>
          <p:nvPr>
            <p:ph type="sldNum" sz="quarter" idx="12"/>
          </p:nvPr>
        </p:nvSpPr>
        <p:spPr/>
        <p:txBody>
          <a:bodyPr/>
          <a:lstStyle/>
          <a:p>
            <a:fld id="{A9059070-5C55-445E-99AD-3A0555802659}" type="slidenum">
              <a:rPr lang="en-US" smtClean="0"/>
              <a:t>‹#›</a:t>
            </a:fld>
            <a:endParaRPr lang="en-US"/>
          </a:p>
        </p:txBody>
      </p:sp>
    </p:spTree>
    <p:extLst>
      <p:ext uri="{BB962C8B-B14F-4D97-AF65-F5344CB8AC3E}">
        <p14:creationId xmlns:p14="http://schemas.microsoft.com/office/powerpoint/2010/main" val="3728106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A01C3-F110-D57D-02DC-8336EDC65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C5CE37-B009-B417-47DF-459FA9490C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DBE50E-FEE6-9A44-19FE-B44605C75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EF6AFB-5B4A-3AB5-2424-CB05BE3ADEBA}"/>
              </a:ext>
            </a:extLst>
          </p:cNvPr>
          <p:cNvSpPr>
            <a:spLocks noGrp="1"/>
          </p:cNvSpPr>
          <p:nvPr>
            <p:ph type="dt" sz="half" idx="10"/>
          </p:nvPr>
        </p:nvSpPr>
        <p:spPr/>
        <p:txBody>
          <a:bodyPr/>
          <a:lstStyle/>
          <a:p>
            <a:fld id="{FD550783-8E60-4072-A567-1EC79A1190F9}" type="datetimeFigureOut">
              <a:rPr lang="en-US" smtClean="0"/>
              <a:t>11/26/2024</a:t>
            </a:fld>
            <a:endParaRPr lang="en-US"/>
          </a:p>
        </p:txBody>
      </p:sp>
      <p:sp>
        <p:nvSpPr>
          <p:cNvPr id="6" name="Footer Placeholder 5">
            <a:extLst>
              <a:ext uri="{FF2B5EF4-FFF2-40B4-BE49-F238E27FC236}">
                <a16:creationId xmlns:a16="http://schemas.microsoft.com/office/drawing/2014/main" id="{20E737F0-9F1D-6717-84D5-8C73ADE925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C7ED1-F201-DCD2-A854-1A0059ED2246}"/>
              </a:ext>
            </a:extLst>
          </p:cNvPr>
          <p:cNvSpPr>
            <a:spLocks noGrp="1"/>
          </p:cNvSpPr>
          <p:nvPr>
            <p:ph type="sldNum" sz="quarter" idx="12"/>
          </p:nvPr>
        </p:nvSpPr>
        <p:spPr/>
        <p:txBody>
          <a:bodyPr/>
          <a:lstStyle/>
          <a:p>
            <a:fld id="{A9059070-5C55-445E-99AD-3A0555802659}" type="slidenum">
              <a:rPr lang="en-US" smtClean="0"/>
              <a:t>‹#›</a:t>
            </a:fld>
            <a:endParaRPr lang="en-US"/>
          </a:p>
        </p:txBody>
      </p:sp>
    </p:spTree>
    <p:extLst>
      <p:ext uri="{BB962C8B-B14F-4D97-AF65-F5344CB8AC3E}">
        <p14:creationId xmlns:p14="http://schemas.microsoft.com/office/powerpoint/2010/main" val="2489155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3CC951-46C7-D058-62B4-EE8D3314A2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BA96E2-DC97-4D22-C71E-3F9B0E93E1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E93C1-7C17-F6C8-14FE-7BAAE50A0B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550783-8E60-4072-A567-1EC79A1190F9}" type="datetimeFigureOut">
              <a:rPr lang="en-US" smtClean="0"/>
              <a:t>11/26/2024</a:t>
            </a:fld>
            <a:endParaRPr lang="en-US"/>
          </a:p>
        </p:txBody>
      </p:sp>
      <p:sp>
        <p:nvSpPr>
          <p:cNvPr id="5" name="Footer Placeholder 4">
            <a:extLst>
              <a:ext uri="{FF2B5EF4-FFF2-40B4-BE49-F238E27FC236}">
                <a16:creationId xmlns:a16="http://schemas.microsoft.com/office/drawing/2014/main" id="{42E49AB1-4232-1DD6-107A-BB11763C07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022844-6671-F2F8-372C-0AEFE9CA94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59070-5C55-445E-99AD-3A0555802659}" type="slidenum">
              <a:rPr lang="en-US" smtClean="0"/>
              <a:t>‹#›</a:t>
            </a:fld>
            <a:endParaRPr lang="en-US"/>
          </a:p>
        </p:txBody>
      </p:sp>
    </p:spTree>
    <p:extLst>
      <p:ext uri="{BB962C8B-B14F-4D97-AF65-F5344CB8AC3E}">
        <p14:creationId xmlns:p14="http://schemas.microsoft.com/office/powerpoint/2010/main" val="253201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D378C-9F8E-C783-ECC2-F3BA93E02B57}"/>
              </a:ext>
            </a:extLst>
          </p:cNvPr>
          <p:cNvSpPr>
            <a:spLocks noGrp="1"/>
          </p:cNvSpPr>
          <p:nvPr>
            <p:ph type="ctrTitle"/>
          </p:nvPr>
        </p:nvSpPr>
        <p:spPr/>
        <p:txBody>
          <a:bodyPr/>
          <a:lstStyle/>
          <a:p>
            <a:r>
              <a:rPr lang="en-US" dirty="0"/>
              <a:t>Phase 1 project</a:t>
            </a:r>
          </a:p>
        </p:txBody>
      </p:sp>
      <p:sp>
        <p:nvSpPr>
          <p:cNvPr id="3" name="Subtitle 2">
            <a:extLst>
              <a:ext uri="{FF2B5EF4-FFF2-40B4-BE49-F238E27FC236}">
                <a16:creationId xmlns:a16="http://schemas.microsoft.com/office/drawing/2014/main" id="{56E1C91A-8D96-3B01-8173-DFA377295B66}"/>
              </a:ext>
            </a:extLst>
          </p:cNvPr>
          <p:cNvSpPr>
            <a:spLocks noGrp="1"/>
          </p:cNvSpPr>
          <p:nvPr>
            <p:ph type="subTitle" idx="1"/>
          </p:nvPr>
        </p:nvSpPr>
        <p:spPr/>
        <p:txBody>
          <a:bodyPr/>
          <a:lstStyle/>
          <a:p>
            <a:r>
              <a:rPr lang="en-US" dirty="0"/>
              <a:t>Aviation accident analysis based on various parameters.</a:t>
            </a:r>
          </a:p>
        </p:txBody>
      </p:sp>
    </p:spTree>
    <p:extLst>
      <p:ext uri="{BB962C8B-B14F-4D97-AF65-F5344CB8AC3E}">
        <p14:creationId xmlns:p14="http://schemas.microsoft.com/office/powerpoint/2010/main" val="2046848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31E3-9187-BA62-2813-001F559DFFAD}"/>
              </a:ext>
            </a:extLst>
          </p:cNvPr>
          <p:cNvSpPr>
            <a:spLocks noGrp="1"/>
          </p:cNvSpPr>
          <p:nvPr>
            <p:ph type="title"/>
          </p:nvPr>
        </p:nvSpPr>
        <p:spPr/>
        <p:txBody>
          <a:bodyPr/>
          <a:lstStyle/>
          <a:p>
            <a:r>
              <a:rPr lang="en-US" dirty="0"/>
              <a:t>Number of Accidents by Flight Phase</a:t>
            </a:r>
          </a:p>
        </p:txBody>
      </p:sp>
      <p:pic>
        <p:nvPicPr>
          <p:cNvPr id="5122" name="Picture 2">
            <a:extLst>
              <a:ext uri="{FF2B5EF4-FFF2-40B4-BE49-F238E27FC236}">
                <a16:creationId xmlns:a16="http://schemas.microsoft.com/office/drawing/2014/main" id="{F68F6360-2824-7261-0ADD-08A006D542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2518" y="1825625"/>
            <a:ext cx="730696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788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568C-AD6B-8C2D-3937-282A48CE13A9}"/>
              </a:ext>
            </a:extLst>
          </p:cNvPr>
          <p:cNvSpPr>
            <a:spLocks noGrp="1"/>
          </p:cNvSpPr>
          <p:nvPr>
            <p:ph type="title"/>
          </p:nvPr>
        </p:nvSpPr>
        <p:spPr/>
        <p:txBody>
          <a:bodyPr/>
          <a:lstStyle/>
          <a:p>
            <a:r>
              <a:rPr lang="en-US" dirty="0"/>
              <a:t>Distribution of Purpose of Flight</a:t>
            </a:r>
          </a:p>
        </p:txBody>
      </p:sp>
      <p:pic>
        <p:nvPicPr>
          <p:cNvPr id="6146" name="Picture 2">
            <a:extLst>
              <a:ext uri="{FF2B5EF4-FFF2-40B4-BE49-F238E27FC236}">
                <a16:creationId xmlns:a16="http://schemas.microsoft.com/office/drawing/2014/main" id="{111B5EA6-7285-5CFE-EF4A-20109F032D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6951" y="1825625"/>
            <a:ext cx="495809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334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DEC1A-9EB3-E135-2375-C5700C18519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0C35081-2671-C76E-71A7-59DC6F118AB6}"/>
              </a:ext>
            </a:extLst>
          </p:cNvPr>
          <p:cNvSpPr>
            <a:spLocks noGrp="1"/>
          </p:cNvSpPr>
          <p:nvPr>
            <p:ph idx="1"/>
          </p:nvPr>
        </p:nvSpPr>
        <p:spPr/>
        <p:txBody>
          <a:bodyPr>
            <a:normAutofit fontScale="85000" lnSpcReduction="20000"/>
          </a:bodyPr>
          <a:lstStyle/>
          <a:p>
            <a:pPr algn="l"/>
            <a:r>
              <a:rPr lang="en-US" b="0" i="0" dirty="0">
                <a:solidFill>
                  <a:srgbClr val="000000"/>
                </a:solidFill>
                <a:effectLst/>
                <a:latin typeface="Helvetica Neue"/>
              </a:rPr>
              <a:t>Conclusion The analysis of aviation event data reveals key trends that are essential for guiding the sales and marketing strategies of aircraft manufacturers. The following conclusions can be drawn:</a:t>
            </a:r>
          </a:p>
          <a:p>
            <a:pPr algn="l">
              <a:spcAft>
                <a:spcPts val="675"/>
              </a:spcAft>
              <a:buFont typeface="+mj-lt"/>
              <a:buAutoNum type="arabicPeriod"/>
            </a:pPr>
            <a:r>
              <a:rPr lang="en-US" b="0" i="0" dirty="0">
                <a:solidFill>
                  <a:srgbClr val="000000"/>
                </a:solidFill>
                <a:effectLst/>
                <a:latin typeface="Helvetica Neue"/>
              </a:rPr>
              <a:t>Safety is a Top Priority: Manufactures should prioritize on aircraft with few accidents.</a:t>
            </a:r>
          </a:p>
          <a:p>
            <a:pPr algn="l">
              <a:spcAft>
                <a:spcPts val="675"/>
              </a:spcAft>
              <a:buFont typeface="+mj-lt"/>
              <a:buAutoNum type="arabicPeriod"/>
            </a:pPr>
            <a:r>
              <a:rPr lang="en-US" b="0" i="0" dirty="0">
                <a:solidFill>
                  <a:srgbClr val="000000"/>
                </a:solidFill>
                <a:effectLst/>
                <a:latin typeface="Helvetica Neue"/>
              </a:rPr>
              <a:t>Technological Advancements Drive Sales: Modern aircraft equipped with advanced weather navigation and safety systems are better positioned in the market, especially under challenging conditions.</a:t>
            </a:r>
          </a:p>
          <a:p>
            <a:pPr algn="l">
              <a:spcAft>
                <a:spcPts val="675"/>
              </a:spcAft>
              <a:buFont typeface="+mj-lt"/>
              <a:buAutoNum type="arabicPeriod"/>
            </a:pPr>
            <a:r>
              <a:rPr lang="en-US" b="0" i="0" dirty="0">
                <a:solidFill>
                  <a:srgbClr val="000000"/>
                </a:solidFill>
                <a:effectLst/>
                <a:latin typeface="Helvetica Neue"/>
              </a:rPr>
              <a:t>Customization for Purpose: Aircraft sales are heavily influenced by their purpose</a:t>
            </a:r>
          </a:p>
          <a:p>
            <a:pPr algn="l">
              <a:spcAft>
                <a:spcPts val="675"/>
              </a:spcAft>
              <a:buFont typeface="+mj-lt"/>
              <a:buAutoNum type="arabicPeriod"/>
            </a:pPr>
            <a:r>
              <a:rPr lang="en-US" b="0" i="0" dirty="0">
                <a:solidFill>
                  <a:srgbClr val="000000"/>
                </a:solidFill>
                <a:effectLst/>
                <a:latin typeface="Helvetica Neue"/>
              </a:rPr>
              <a:t>Impact of Historical Trends: Certain manufacturers consistently exhibit strong performance and safety records, making them market leaders in specific segments.</a:t>
            </a:r>
          </a:p>
          <a:p>
            <a:endParaRPr lang="en-US" dirty="0"/>
          </a:p>
        </p:txBody>
      </p:sp>
    </p:spTree>
    <p:extLst>
      <p:ext uri="{BB962C8B-B14F-4D97-AF65-F5344CB8AC3E}">
        <p14:creationId xmlns:p14="http://schemas.microsoft.com/office/powerpoint/2010/main" val="3004221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A5241-13EA-FA97-72D3-8EBA47E9C831}"/>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901D73CB-2289-169B-F427-65FFC8D8EDBF}"/>
              </a:ext>
            </a:extLst>
          </p:cNvPr>
          <p:cNvSpPr>
            <a:spLocks noGrp="1"/>
          </p:cNvSpPr>
          <p:nvPr>
            <p:ph idx="1"/>
          </p:nvPr>
        </p:nvSpPr>
        <p:spPr>
          <a:xfrm>
            <a:off x="408541" y="1351899"/>
            <a:ext cx="11423575" cy="5390423"/>
          </a:xfrm>
        </p:spPr>
        <p:txBody>
          <a:bodyPr>
            <a:normAutofit fontScale="47500" lnSpcReduction="20000"/>
          </a:bodyPr>
          <a:lstStyle/>
          <a:p>
            <a:pPr marL="0" indent="0">
              <a:buNone/>
            </a:pPr>
            <a:r>
              <a:rPr lang="en-US" dirty="0"/>
              <a:t>1</a:t>
            </a:r>
            <a:r>
              <a:rPr lang="en-US" b="1" dirty="0"/>
              <a:t>. Safety Enhancements:</a:t>
            </a:r>
          </a:p>
          <a:p>
            <a:endParaRPr lang="en-US" dirty="0"/>
          </a:p>
          <a:p>
            <a:r>
              <a:rPr lang="en-US" dirty="0"/>
              <a:t>Manufacturers should prioritize safety features for aircraft models associated with higher injury severity rates or damage.</a:t>
            </a:r>
          </a:p>
          <a:p>
            <a:r>
              <a:rPr lang="en-US" dirty="0"/>
              <a:t>Enhanced weather navigation systems could reduce incidents under Instrument Meteorological Conditions (IMC), which are linked to a higher number of accidents.</a:t>
            </a:r>
          </a:p>
          <a:p>
            <a:pPr marL="0" indent="0">
              <a:buNone/>
            </a:pPr>
            <a:r>
              <a:rPr lang="en-US" b="1" dirty="0"/>
              <a:t>2. Data-Driven Design:</a:t>
            </a:r>
          </a:p>
          <a:p>
            <a:endParaRPr lang="en-US" dirty="0"/>
          </a:p>
          <a:p>
            <a:r>
              <a:rPr lang="en-US" dirty="0"/>
              <a:t>Aircraft manufacturers should use accident data to refine designs, focusing on reducing damage during critical phases of flight (e.g., cruise and approach).</a:t>
            </a:r>
          </a:p>
          <a:p>
            <a:r>
              <a:rPr lang="en-US" dirty="0"/>
              <a:t>Invest in technology that addresses recurring issues found in older models or designs with higher accident rates.</a:t>
            </a:r>
          </a:p>
          <a:p>
            <a:pPr marL="0" indent="0">
              <a:buNone/>
            </a:pPr>
            <a:r>
              <a:rPr lang="en-US" b="1" dirty="0"/>
              <a:t>3. Targeted Marketing:</a:t>
            </a:r>
          </a:p>
          <a:p>
            <a:endParaRPr lang="en-US" dirty="0"/>
          </a:p>
          <a:p>
            <a:r>
              <a:rPr lang="en-US" dirty="0"/>
              <a:t>Focus on promoting models with excellent safety records for specific purposes of flight, such as commercial, recreational, or training purposes.</a:t>
            </a:r>
          </a:p>
          <a:p>
            <a:r>
              <a:rPr lang="en-US" dirty="0"/>
              <a:t>Emphasize models with proven durability and resilience in diverse weather conditions.</a:t>
            </a:r>
          </a:p>
          <a:p>
            <a:pPr marL="0" indent="0">
              <a:buNone/>
            </a:pPr>
            <a:r>
              <a:rPr lang="en-US" dirty="0"/>
              <a:t>4. </a:t>
            </a:r>
            <a:r>
              <a:rPr lang="en-US" b="1" dirty="0"/>
              <a:t>Regulatory Collaboration:</a:t>
            </a:r>
          </a:p>
          <a:p>
            <a:endParaRPr lang="en-US" dirty="0"/>
          </a:p>
          <a:p>
            <a:r>
              <a:rPr lang="en-US" dirty="0"/>
              <a:t>Collaborate with aviation authorities to establish stricter safety regulations for amateur-built aircraft, as these may exhibit a higher accident rate.</a:t>
            </a:r>
          </a:p>
          <a:p>
            <a:pPr marL="0" indent="0">
              <a:buNone/>
            </a:pPr>
            <a:r>
              <a:rPr lang="en-US" dirty="0"/>
              <a:t>5. </a:t>
            </a:r>
            <a:r>
              <a:rPr lang="en-US" b="1" dirty="0"/>
              <a:t>Customer Education:</a:t>
            </a:r>
          </a:p>
          <a:p>
            <a:endParaRPr lang="en-US" dirty="0"/>
          </a:p>
          <a:p>
            <a:r>
              <a:rPr lang="en-US" dirty="0"/>
              <a:t>Provide comprehensive training and support for operators of high-performance models to ensure optimal handling and maintenance</a:t>
            </a:r>
          </a:p>
        </p:txBody>
      </p:sp>
    </p:spTree>
    <p:extLst>
      <p:ext uri="{BB962C8B-B14F-4D97-AF65-F5344CB8AC3E}">
        <p14:creationId xmlns:p14="http://schemas.microsoft.com/office/powerpoint/2010/main" val="4111043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60B6-2D08-3624-197D-2C259E0EA38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65AE78F-9A62-4638-90E0-5583483109E5}"/>
              </a:ext>
            </a:extLst>
          </p:cNvPr>
          <p:cNvSpPr>
            <a:spLocks noGrp="1"/>
          </p:cNvSpPr>
          <p:nvPr>
            <p:ph idx="1"/>
          </p:nvPr>
        </p:nvSpPr>
        <p:spPr/>
        <p:txBody>
          <a:bodyPr/>
          <a:lstStyle/>
          <a:p>
            <a:r>
              <a:rPr lang="en-US" dirty="0"/>
              <a:t>This project involves analyzing aviation data to create Tableau dashboards that assist in making informed decisions about purchasing aircraft. The dashboards are designed to provide insights into safety, performance, cost-effectiveness, and regional trends. The analysis is based on a dataset containing information about aviation incidents, including aircraft make and model, injury severity, weather conditions, and more.</a:t>
            </a:r>
          </a:p>
        </p:txBody>
      </p:sp>
    </p:spTree>
    <p:extLst>
      <p:ext uri="{BB962C8B-B14F-4D97-AF65-F5344CB8AC3E}">
        <p14:creationId xmlns:p14="http://schemas.microsoft.com/office/powerpoint/2010/main" val="321561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5EC4-99AE-CA7A-3CC2-5ABA11F7C3D3}"/>
              </a:ext>
            </a:extLst>
          </p:cNvPr>
          <p:cNvSpPr>
            <a:spLocks noGrp="1"/>
          </p:cNvSpPr>
          <p:nvPr>
            <p:ph type="title"/>
          </p:nvPr>
        </p:nvSpPr>
        <p:spPr/>
        <p:txBody>
          <a:bodyPr/>
          <a:lstStyle/>
          <a:p>
            <a:r>
              <a:rPr lang="en-US" dirty="0"/>
              <a:t>PURPOSE AND INTRODUCTION</a:t>
            </a:r>
          </a:p>
        </p:txBody>
      </p:sp>
      <p:sp>
        <p:nvSpPr>
          <p:cNvPr id="3" name="Content Placeholder 2">
            <a:extLst>
              <a:ext uri="{FF2B5EF4-FFF2-40B4-BE49-F238E27FC236}">
                <a16:creationId xmlns:a16="http://schemas.microsoft.com/office/drawing/2014/main" id="{4A7F28AC-E495-4F6D-6B85-2F6FEA222E4E}"/>
              </a:ext>
            </a:extLst>
          </p:cNvPr>
          <p:cNvSpPr>
            <a:spLocks noGrp="1"/>
          </p:cNvSpPr>
          <p:nvPr>
            <p:ph idx="1"/>
          </p:nvPr>
        </p:nvSpPr>
        <p:spPr/>
        <p:txBody>
          <a:bodyPr/>
          <a:lstStyle/>
          <a:p>
            <a:r>
              <a:rPr lang="en-US" dirty="0"/>
              <a:t>This project focuses on leveraging historical aviation incident data to guide informed decisions regarding aircraft purchases. By analyzing safety records, performance metrics, and operational contexts, we aim to identify the most reliable, cost-effective, and safe aircraft models.</a:t>
            </a:r>
          </a:p>
          <a:p>
            <a:r>
              <a:rPr lang="en-US" dirty="0"/>
              <a:t>The analysis is centered around creating actionable Tableau dashboards, designed for stakeholders in the aviation industry such as fleet managers, safety analysts, and procurement teams.</a:t>
            </a:r>
          </a:p>
          <a:p>
            <a:endParaRPr lang="en-US" dirty="0"/>
          </a:p>
        </p:txBody>
      </p:sp>
    </p:spTree>
    <p:extLst>
      <p:ext uri="{BB962C8B-B14F-4D97-AF65-F5344CB8AC3E}">
        <p14:creationId xmlns:p14="http://schemas.microsoft.com/office/powerpoint/2010/main" val="2314791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1F935-AAB3-B11E-6C97-21B9A5298EBB}"/>
              </a:ext>
            </a:extLst>
          </p:cNvPr>
          <p:cNvSpPr>
            <a:spLocks noGrp="1"/>
          </p:cNvSpPr>
          <p:nvPr>
            <p:ph type="title"/>
          </p:nvPr>
        </p:nvSpPr>
        <p:spPr/>
        <p:txBody>
          <a:bodyPr/>
          <a:lstStyle/>
          <a:p>
            <a:r>
              <a:rPr lang="en-US" dirty="0"/>
              <a:t>DATA LOADING AND CLEANING</a:t>
            </a:r>
          </a:p>
        </p:txBody>
      </p:sp>
      <p:sp>
        <p:nvSpPr>
          <p:cNvPr id="3" name="Content Placeholder 2">
            <a:extLst>
              <a:ext uri="{FF2B5EF4-FFF2-40B4-BE49-F238E27FC236}">
                <a16:creationId xmlns:a16="http://schemas.microsoft.com/office/drawing/2014/main" id="{BC50C309-FD4B-6F4B-8295-078671BC2282}"/>
              </a:ext>
            </a:extLst>
          </p:cNvPr>
          <p:cNvSpPr>
            <a:spLocks noGrp="1"/>
          </p:cNvSpPr>
          <p:nvPr>
            <p:ph idx="1"/>
          </p:nvPr>
        </p:nvSpPr>
        <p:spPr/>
        <p:txBody>
          <a:bodyPr/>
          <a:lstStyle/>
          <a:p>
            <a:r>
              <a:rPr lang="en-US" dirty="0"/>
              <a:t>The first thing was to import all the necessary libraries in order to begin analyzing the data.</a:t>
            </a:r>
          </a:p>
          <a:p>
            <a:r>
              <a:rPr lang="en-US" dirty="0"/>
              <a:t>Data cleaning include:</a:t>
            </a:r>
          </a:p>
          <a:p>
            <a:pPr lvl="3"/>
            <a:r>
              <a:rPr lang="en-US" dirty="0"/>
              <a:t>Checking on the data missing</a:t>
            </a:r>
          </a:p>
          <a:p>
            <a:pPr lvl="3"/>
            <a:r>
              <a:rPr lang="en-US" dirty="0"/>
              <a:t>Removing duplicates </a:t>
            </a:r>
          </a:p>
          <a:p>
            <a:pPr lvl="3"/>
            <a:r>
              <a:rPr lang="en-US" dirty="0"/>
              <a:t>Replacing missing values</a:t>
            </a:r>
          </a:p>
          <a:p>
            <a:pPr lvl="3"/>
            <a:r>
              <a:rPr lang="en-US" dirty="0"/>
              <a:t>Checking for outliers</a:t>
            </a:r>
          </a:p>
          <a:p>
            <a:pPr lvl="3"/>
            <a:r>
              <a:rPr lang="en-US" dirty="0"/>
              <a:t>Adding more columns for better analysis.</a:t>
            </a:r>
          </a:p>
          <a:p>
            <a:pPr marL="0" indent="0">
              <a:buNone/>
            </a:pPr>
            <a:endParaRPr lang="en-US" dirty="0"/>
          </a:p>
        </p:txBody>
      </p:sp>
    </p:spTree>
    <p:extLst>
      <p:ext uri="{BB962C8B-B14F-4D97-AF65-F5344CB8AC3E}">
        <p14:creationId xmlns:p14="http://schemas.microsoft.com/office/powerpoint/2010/main" val="74435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85A73-F7FE-26A1-357A-99C1E3D2A9C4}"/>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3BA08E6A-63EE-4D83-8708-0737ABD230D5}"/>
              </a:ext>
            </a:extLst>
          </p:cNvPr>
          <p:cNvSpPr>
            <a:spLocks noGrp="1"/>
          </p:cNvSpPr>
          <p:nvPr>
            <p:ph idx="1"/>
          </p:nvPr>
        </p:nvSpPr>
        <p:spPr/>
        <p:txBody>
          <a:bodyPr/>
          <a:lstStyle/>
          <a:p>
            <a:r>
              <a:rPr lang="en-US" dirty="0"/>
              <a:t>After data cleaning I began plotting chats using seaborn and matplotlib to help me analyze the data based on my objectives and considering my problem statement.</a:t>
            </a:r>
          </a:p>
        </p:txBody>
      </p:sp>
    </p:spTree>
    <p:extLst>
      <p:ext uri="{BB962C8B-B14F-4D97-AF65-F5344CB8AC3E}">
        <p14:creationId xmlns:p14="http://schemas.microsoft.com/office/powerpoint/2010/main" val="1214448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2BB8-4BD2-9D28-B4E8-C85FD012CBD3}"/>
              </a:ext>
            </a:extLst>
          </p:cNvPr>
          <p:cNvSpPr>
            <a:spLocks noGrp="1"/>
          </p:cNvSpPr>
          <p:nvPr>
            <p:ph type="title"/>
          </p:nvPr>
        </p:nvSpPr>
        <p:spPr/>
        <p:txBody>
          <a:bodyPr/>
          <a:lstStyle/>
          <a:p>
            <a:r>
              <a:rPr lang="en-US" dirty="0"/>
              <a:t>Correlation heatmap</a:t>
            </a:r>
          </a:p>
        </p:txBody>
      </p:sp>
      <p:pic>
        <p:nvPicPr>
          <p:cNvPr id="1026" name="Picture 2">
            <a:extLst>
              <a:ext uri="{FF2B5EF4-FFF2-40B4-BE49-F238E27FC236}">
                <a16:creationId xmlns:a16="http://schemas.microsoft.com/office/drawing/2014/main" id="{64CAA26C-7039-EE36-548B-4A072118C5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4227" y="1542361"/>
            <a:ext cx="8048924" cy="495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38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E017-F2C9-E1F1-CB58-1E221B81768E}"/>
              </a:ext>
            </a:extLst>
          </p:cNvPr>
          <p:cNvSpPr>
            <a:spLocks noGrp="1"/>
          </p:cNvSpPr>
          <p:nvPr>
            <p:ph type="title"/>
          </p:nvPr>
        </p:nvSpPr>
        <p:spPr/>
        <p:txBody>
          <a:bodyPr/>
          <a:lstStyle/>
          <a:p>
            <a:r>
              <a:rPr lang="en-US" dirty="0"/>
              <a:t>Top 10 Aircraft make by accident counts</a:t>
            </a:r>
          </a:p>
        </p:txBody>
      </p:sp>
      <p:pic>
        <p:nvPicPr>
          <p:cNvPr id="2050" name="Picture 2">
            <a:extLst>
              <a:ext uri="{FF2B5EF4-FFF2-40B4-BE49-F238E27FC236}">
                <a16:creationId xmlns:a16="http://schemas.microsoft.com/office/drawing/2014/main" id="{24643FCE-6A6A-E6E0-9B97-6A3E7C8475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8627" y="1137580"/>
            <a:ext cx="7266382" cy="5582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257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16379-A002-03ED-4CA2-350D6C958A54}"/>
              </a:ext>
            </a:extLst>
          </p:cNvPr>
          <p:cNvSpPr>
            <a:spLocks noGrp="1"/>
          </p:cNvSpPr>
          <p:nvPr>
            <p:ph type="title"/>
          </p:nvPr>
        </p:nvSpPr>
        <p:spPr/>
        <p:txBody>
          <a:bodyPr/>
          <a:lstStyle/>
          <a:p>
            <a:r>
              <a:rPr lang="en-US" dirty="0"/>
              <a:t>Fatality Rate by Number of Engines</a:t>
            </a:r>
          </a:p>
        </p:txBody>
      </p:sp>
      <p:pic>
        <p:nvPicPr>
          <p:cNvPr id="3074" name="Picture 2">
            <a:extLst>
              <a:ext uri="{FF2B5EF4-FFF2-40B4-BE49-F238E27FC236}">
                <a16:creationId xmlns:a16="http://schemas.microsoft.com/office/drawing/2014/main" id="{25561072-30B9-9A7D-B55A-F96596608E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2518" y="1825625"/>
            <a:ext cx="730696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205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7A43-E11B-1E45-1A94-13BEF23528EA}"/>
              </a:ext>
            </a:extLst>
          </p:cNvPr>
          <p:cNvSpPr>
            <a:spLocks noGrp="1"/>
          </p:cNvSpPr>
          <p:nvPr>
            <p:ph type="title"/>
          </p:nvPr>
        </p:nvSpPr>
        <p:spPr/>
        <p:txBody>
          <a:bodyPr/>
          <a:lstStyle/>
          <a:p>
            <a:r>
              <a:rPr lang="en-US" dirty="0"/>
              <a:t>Accident Counts by Amateur Built Status</a:t>
            </a:r>
          </a:p>
        </p:txBody>
      </p:sp>
      <p:pic>
        <p:nvPicPr>
          <p:cNvPr id="4098" name="Picture 2">
            <a:extLst>
              <a:ext uri="{FF2B5EF4-FFF2-40B4-BE49-F238E27FC236}">
                <a16:creationId xmlns:a16="http://schemas.microsoft.com/office/drawing/2014/main" id="{96339C4E-86B9-75EA-42CD-E9EBE0C17A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1425" y="1825625"/>
            <a:ext cx="582915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202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561</Words>
  <Application>Microsoft Office PowerPoint</Application>
  <PresentationFormat>Widescreen</PresentationFormat>
  <Paragraphs>50</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Helvetica Neue</vt:lpstr>
      <vt:lpstr>Office Theme</vt:lpstr>
      <vt:lpstr>Phase 1 project</vt:lpstr>
      <vt:lpstr>OVERVIEW</vt:lpstr>
      <vt:lpstr>PURPOSE AND INTRODUCTION</vt:lpstr>
      <vt:lpstr>DATA LOADING AND CLEANING</vt:lpstr>
      <vt:lpstr>DATA VISUALIZATION</vt:lpstr>
      <vt:lpstr>Correlation heatmap</vt:lpstr>
      <vt:lpstr>Top 10 Aircraft make by accident counts</vt:lpstr>
      <vt:lpstr>Fatality Rate by Number of Engines</vt:lpstr>
      <vt:lpstr>Accident Counts by Amateur Built Status</vt:lpstr>
      <vt:lpstr>Number of Accidents by Flight Phase</vt:lpstr>
      <vt:lpstr>Distribution of Purpose of Flight</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kiruicollins12@gmail.com</dc:creator>
  <cp:lastModifiedBy>kiruicollins12@gmail.com</cp:lastModifiedBy>
  <cp:revision>1</cp:revision>
  <dcterms:created xsi:type="dcterms:W3CDTF">2024-11-26T11:19:42Z</dcterms:created>
  <dcterms:modified xsi:type="dcterms:W3CDTF">2024-11-26T11:20:24Z</dcterms:modified>
</cp:coreProperties>
</file>