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5" r:id="rId8"/>
    <p:sldId id="266" r:id="rId9"/>
    <p:sldId id="268" r:id="rId10"/>
  </p:sldIdLst>
  <p:sldSz cx="12192000" cy="6858000"/>
  <p:notesSz cx="6858000" cy="9144000"/>
  <p:embeddedFontLst>
    <p:embeddedFont>
      <p:font typeface="Century Gothic" panose="020B0502020202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0" d="100"/>
          <a:sy n="120" d="100"/>
        </p:scale>
        <p:origin x="1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view?r=eyJrIjoiMjJlOWVmNmEtMmU3Zi00NWM1LWE5ZmYtZTNiOGZkMTE1Mzc0IiwidCI6ImRmODY3OWNkLWE4MGUtNDVkOC05OWFjLWM4M2VkN2ZmOTVhMCJ9&amp;pageName=ReportSectio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novypro.com/project/abpattanaik96novypr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rtl="0">
              <a:spcBef>
                <a:spcPts val="0"/>
              </a:spcBef>
              <a:spcAft>
                <a:spcPts val="0"/>
              </a:spcAft>
              <a:buSzPts val="1680"/>
              <a:buNone/>
            </a:pPr>
            <a:r>
              <a:rPr lang="en-US" sz="3000" dirty="0" smtClean="0">
                <a:solidFill>
                  <a:schemeClr val="lt1"/>
                </a:solidFill>
                <a:latin typeface="Times New Roman"/>
                <a:ea typeface="Times New Roman"/>
                <a:cs typeface="Times New Roman"/>
                <a:sym typeface="Times New Roman"/>
              </a:rPr>
              <a:t>Bank Direct Marketing Campaign Analytics</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228600" y="685799"/>
            <a:ext cx="10392508"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spcBef>
                <a:spcPts val="960"/>
              </a:spcBef>
              <a:buNone/>
            </a:pPr>
            <a:r>
              <a:rPr lang="en-IN" sz="2000" dirty="0">
                <a:solidFill>
                  <a:schemeClr val="bg1"/>
                </a:solidFill>
                <a:latin typeface="Times New Roman" panose="02020603050405020304" pitchFamily="18" charset="0"/>
                <a:cs typeface="Times New Roman" panose="02020603050405020304" pitchFamily="18" charset="0"/>
              </a:rPr>
              <a:t>The information relates to telephone-based direct marketing activities of a Portuguese banking institution. The classification's objective is to foretell the client's intent to sign up for a term deposit. Data from a Portuguese banking institution's direct marketing efforts is being used. On phone conversations, the marketing campaigns were based. </a:t>
            </a:r>
            <a:endParaRPr lang="en-IN" sz="2000" dirty="0">
              <a:solidFill>
                <a:schemeClr val="bg1"/>
              </a:solidFill>
              <a:latin typeface="Times New Roman" panose="02020603050405020304" pitchFamily="18" charset="0"/>
              <a:cs typeface="Times New Roman" panose="02020603050405020304" pitchFamily="18" charset="0"/>
            </a:endParaRPr>
          </a:p>
          <a:p>
            <a:pPr marL="0" indent="0">
              <a:spcBef>
                <a:spcPts val="960"/>
              </a:spcBef>
              <a:buNone/>
            </a:pPr>
            <a:r>
              <a:rPr lang="en-US" sz="2400" dirty="0" smtClean="0">
                <a:solidFill>
                  <a:schemeClr val="lt1"/>
                </a:solidFill>
                <a:latin typeface="Times New Roman"/>
                <a:ea typeface="Times New Roman"/>
                <a:cs typeface="Times New Roman"/>
                <a:sym typeface="Times New Roman"/>
              </a:rPr>
              <a:t>Benefits</a:t>
            </a:r>
            <a:r>
              <a:rPr lang="en-US" sz="2400" dirty="0">
                <a:solidFill>
                  <a:schemeClr val="lt1"/>
                </a:solidFill>
                <a:latin typeface="Times New Roman"/>
                <a:ea typeface="Times New Roman"/>
                <a:cs typeface="Times New Roman"/>
                <a:sym typeface="Times New Roman"/>
              </a:rPr>
              <a:t>:</a:t>
            </a:r>
            <a:endParaRPr dirty="0"/>
          </a:p>
          <a:p>
            <a:pPr marL="342900" indent="-342900">
              <a:spcBef>
                <a:spcPts val="1000"/>
              </a:spcBef>
              <a:buSzPts val="160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This project will allow the bank to obtain a more detailed understanding of its prospective customers, understand behaviour of customer responses to telemarketing campaigns, and create a target customer profile for future marketing plans</a:t>
            </a:r>
            <a:r>
              <a:rPr lang="en-IN" dirty="0" smtClean="0">
                <a:solidFill>
                  <a:schemeClr val="bg1"/>
                </a:solidFill>
                <a:latin typeface="Times New Roman" panose="02020603050405020304" pitchFamily="18" charset="0"/>
                <a:cs typeface="Times New Roman" panose="02020603050405020304" pitchFamily="18" charset="0"/>
              </a:rPr>
              <a:t>.</a:t>
            </a:r>
          </a:p>
          <a:p>
            <a:pPr marL="342900" indent="-342900">
              <a:spcBef>
                <a:spcPts val="1000"/>
              </a:spcBef>
              <a:buSzPts val="160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The bank can then target those customers with its marketing efforts</a:t>
            </a:r>
            <a:r>
              <a:rPr lang="en-IN" dirty="0" smtClean="0">
                <a:solidFill>
                  <a:schemeClr val="bg1"/>
                </a:solidFill>
                <a:latin typeface="Times New Roman" panose="02020603050405020304" pitchFamily="18" charset="0"/>
                <a:cs typeface="Times New Roman" panose="02020603050405020304" pitchFamily="18" charset="0"/>
              </a:rPr>
              <a:t>.</a:t>
            </a:r>
          </a:p>
          <a:p>
            <a:pPr marL="342900" indent="-342900">
              <a:spcBef>
                <a:spcPts val="1000"/>
              </a:spcBef>
              <a:buSzPts val="1600"/>
              <a:buFont typeface="Wingdings" panose="05000000000000000000" pitchFamily="2" charset="2"/>
              <a:buChar char="Ø"/>
            </a:pP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This will not only allow the bank to secure deposits more effectively, but it will also increase customer satisfaction by removing advertisements that are unsuitable for certain customers.</a:t>
            </a:r>
          </a:p>
          <a:p>
            <a:pPr marL="342900" indent="-342900">
              <a:spcBef>
                <a:spcPts val="1000"/>
              </a:spcBef>
              <a:buSzPts val="1600"/>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Bank.csv ( Sample File)</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Bank_full.csv (Full Dataset)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a:t>
            </a:r>
            <a:r>
              <a:rPr lang="en-US" dirty="0" smtClean="0">
                <a:solidFill>
                  <a:schemeClr val="lt1"/>
                </a:solidFill>
                <a:latin typeface="Times New Roman"/>
                <a:ea typeface="Times New Roman"/>
                <a:cs typeface="Times New Roman"/>
                <a:sym typeface="Times New Roman"/>
              </a:rPr>
              <a:t>Columns: 17</a:t>
            </a:r>
            <a:endParaRPr dirty="0"/>
          </a:p>
          <a:p>
            <a:pPr marL="742950" lvl="1" indent="-285750">
              <a:spcBef>
                <a:spcPts val="960"/>
              </a:spcBef>
              <a:buFont typeface="Noto Sans Symbols"/>
              <a:buChar char="⮚"/>
            </a:pPr>
            <a:r>
              <a:rPr lang="en-US" dirty="0">
                <a:solidFill>
                  <a:schemeClr val="lt1"/>
                </a:solidFill>
                <a:latin typeface="Times New Roman"/>
                <a:ea typeface="Times New Roman"/>
                <a:cs typeface="Times New Roman"/>
                <a:sym typeface="Times New Roman"/>
              </a:rPr>
              <a:t>Column </a:t>
            </a:r>
            <a:r>
              <a:rPr lang="en-US" dirty="0" smtClean="0">
                <a:solidFill>
                  <a:schemeClr val="lt1"/>
                </a:solidFill>
                <a:latin typeface="Times New Roman"/>
                <a:ea typeface="Times New Roman"/>
                <a:cs typeface="Times New Roman"/>
                <a:sym typeface="Times New Roman"/>
              </a:rPr>
              <a:t>names</a:t>
            </a:r>
            <a:r>
              <a:rPr lang="en-US" dirty="0">
                <a:solidFill>
                  <a:schemeClr val="lt1"/>
                </a:solidFill>
                <a:latin typeface="Times New Roman"/>
                <a:ea typeface="Times New Roman"/>
                <a:cs typeface="Times New Roman"/>
                <a:sym typeface="Times New Roman"/>
              </a:rPr>
              <a:t>: age;"job";"marital";"education";"default";"balance";"housing";"loan";"contact";"day";"month";"duration";"campaign";"pdays";"previous";"poutcome";"y"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4" name="Picture 3"/>
          <p:cNvPicPr>
            <a:picLocks noChangeAspect="1"/>
          </p:cNvPicPr>
          <p:nvPr/>
        </p:nvPicPr>
        <p:blipFill>
          <a:blip r:embed="rId3"/>
          <a:stretch>
            <a:fillRect/>
          </a:stretch>
        </p:blipFill>
        <p:spPr>
          <a:xfrm>
            <a:off x="258203" y="1523900"/>
            <a:ext cx="10740974" cy="27807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Validation and Data Transformation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"Good_Data_Folder" else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"Bad_Data_Folder".</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Database: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Table creation :- Table name  </a:t>
            </a:r>
            <a:r>
              <a:rPr lang="en-US" dirty="0" smtClean="0">
                <a:solidFill>
                  <a:schemeClr val="lt1"/>
                </a:solidFill>
                <a:latin typeface="Times New Roman"/>
                <a:ea typeface="Times New Roman"/>
                <a:cs typeface="Times New Roman"/>
                <a:sym typeface="Times New Roman"/>
              </a:rPr>
              <a:t>“</a:t>
            </a:r>
            <a:r>
              <a:rPr lang="en-US" dirty="0" err="1" smtClean="0">
                <a:solidFill>
                  <a:schemeClr val="lt1"/>
                </a:solidFill>
                <a:latin typeface="Times New Roman"/>
                <a:ea typeface="Times New Roman"/>
                <a:cs typeface="Times New Roman"/>
                <a:sym typeface="Times New Roman"/>
              </a:rPr>
              <a:t>Bank_cleaned</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is created in the database for inserting the files. If the table is already present then new files are inserted in the same table.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Insertion of files in the table - All the files in the </a:t>
            </a:r>
            <a:r>
              <a:rPr lang="en-US" dirty="0" smtClean="0">
                <a:solidFill>
                  <a:schemeClr val="lt1"/>
                </a:solidFill>
                <a:latin typeface="Times New Roman"/>
                <a:ea typeface="Times New Roman"/>
                <a:cs typeface="Times New Roman"/>
                <a:sym typeface="Times New Roman"/>
              </a:rPr>
              <a:t>“bank_full.csv" </a:t>
            </a:r>
            <a:r>
              <a:rPr lang="en-US" dirty="0">
                <a:solidFill>
                  <a:schemeClr val="lt1"/>
                </a:solidFill>
                <a:latin typeface="Times New Roman"/>
                <a:ea typeface="Times New Roman"/>
                <a:cs typeface="Times New Roman"/>
                <a:sym typeface="Times New Roman"/>
              </a:rPr>
              <a:t>are inserted in the above-created table. If any file has invalid data type in any of the columns, the file is not loaded in the table </a:t>
            </a:r>
            <a:endParaRPr dirty="0"/>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provided by the client in multiple batches and each batch contain multiple files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a:t>
            </a:r>
            <a:r>
              <a:rPr lang="en-US" dirty="0" smtClean="0">
                <a:solidFill>
                  <a:schemeClr val="lt1"/>
                </a:solidFill>
                <a:latin typeface="Times New Roman"/>
                <a:ea typeface="Times New Roman"/>
                <a:cs typeface="Times New Roman"/>
                <a:sym typeface="Times New Roman"/>
              </a:rPr>
              <a:t>4</a:t>
            </a:r>
            <a:r>
              <a:rPr lang="en-US" baseline="30000" dirty="0" smtClean="0">
                <a:solidFill>
                  <a:schemeClr val="lt1"/>
                </a:solidFill>
                <a:latin typeface="Times New Roman"/>
                <a:ea typeface="Times New Roman"/>
                <a:cs typeface="Times New Roman"/>
                <a:sym typeface="Times New Roman"/>
              </a:rPr>
              <a:t>th</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for better Understanding </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Files like these are moved to the Achieve Folder and a list of these files has been   </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shared with the client and we removed the bad data folder.</a:t>
            </a: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Q 5) </a:t>
            </a:r>
            <a:r>
              <a:rPr lang="en-US" sz="1800" dirty="0">
                <a:solidFill>
                  <a:schemeClr val="lt1"/>
                </a:solidFill>
                <a:latin typeface="Times New Roman"/>
                <a:ea typeface="Times New Roman"/>
                <a:cs typeface="Times New Roman"/>
                <a:sym typeface="Times New Roman"/>
              </a:rPr>
              <a:t>How logs are managed?</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We are using different logs as per the steps that we follow in   validation and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modeling like File validation log , Data Insertion </a:t>
            </a:r>
            <a:r>
              <a:rPr lang="en-US" sz="1800" dirty="0" smtClean="0">
                <a:solidFill>
                  <a:schemeClr val="lt1"/>
                </a:solidFill>
                <a:latin typeface="Times New Roman"/>
                <a:ea typeface="Times New Roman"/>
                <a:cs typeface="Times New Roman"/>
                <a:sym typeface="Times New Roman"/>
              </a:rPr>
              <a:t>and Data Transformation.</a:t>
            </a:r>
          </a:p>
          <a:p>
            <a:pPr marL="0" lvl="0" indent="0" algn="l" rtl="0">
              <a:spcBef>
                <a:spcPts val="960"/>
              </a:spcBef>
              <a:spcAft>
                <a:spcPts val="0"/>
              </a:spcAft>
              <a:buSzPts val="1440"/>
              <a:buNone/>
            </a:pPr>
            <a:r>
              <a:rPr lang="en-US" sz="1800" dirty="0" smtClean="0">
                <a:solidFill>
                  <a:schemeClr val="lt1"/>
                </a:solidFill>
                <a:latin typeface="Times New Roman"/>
                <a:ea typeface="Times New Roman"/>
                <a:cs typeface="Times New Roman"/>
                <a:sym typeface="Times New Roman"/>
              </a:rPr>
              <a:t>Q </a:t>
            </a:r>
            <a:r>
              <a:rPr lang="en-US" sz="1800" dirty="0">
                <a:solidFill>
                  <a:schemeClr val="lt1"/>
                </a:solidFill>
                <a:latin typeface="Times New Roman"/>
                <a:ea typeface="Times New Roman"/>
                <a:cs typeface="Times New Roman"/>
                <a:sym typeface="Times New Roman"/>
              </a:rPr>
              <a:t>6) What techniques were you using for data pre-processing?</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unwanted attributes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Checking and changing Distribution of continuous values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outliers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Cleaning data and imputing if null values are present. </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numeric values.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Scaling the data</a:t>
            </a:r>
            <a:endParaRPr dirty="0"/>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684211" y="685800"/>
            <a:ext cx="10288589" cy="350453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dirty="0">
                <a:solidFill>
                  <a:schemeClr val="lt1"/>
                </a:solidFill>
                <a:latin typeface="Times New Roman"/>
                <a:ea typeface="Times New Roman"/>
                <a:cs typeface="Times New Roman"/>
                <a:sym typeface="Times New Roman"/>
              </a:rPr>
              <a:t>Q 9) What are the different stages of deployment?</a:t>
            </a:r>
            <a:endParaRPr dirty="0"/>
          </a:p>
          <a:p>
            <a:r>
              <a:rPr lang="en-IN" sz="1400" dirty="0">
                <a:solidFill>
                  <a:schemeClr val="bg1"/>
                </a:solidFill>
                <a:latin typeface="Times New Roman" panose="02020603050405020304" pitchFamily="18" charset="0"/>
                <a:cs typeface="Times New Roman" panose="02020603050405020304" pitchFamily="18" charset="0"/>
              </a:rPr>
              <a:t>The final report is published in Power BI service. Then the link is shared to client. Below is the document link to access the report. </a:t>
            </a:r>
          </a:p>
          <a:p>
            <a:r>
              <a:rPr lang="en-IN" sz="1400" b="1" dirty="0">
                <a:solidFill>
                  <a:schemeClr val="bg1"/>
                </a:solidFill>
                <a:latin typeface="Times New Roman" panose="02020603050405020304" pitchFamily="18" charset="0"/>
                <a:cs typeface="Times New Roman" panose="02020603050405020304" pitchFamily="18" charset="0"/>
              </a:rPr>
              <a:t>Link: </a:t>
            </a:r>
            <a:r>
              <a:rPr lang="en-IN" sz="1400" u="sng" dirty="0">
                <a:solidFill>
                  <a:schemeClr val="bg1"/>
                </a:solidFill>
                <a:latin typeface="Times New Roman" panose="02020603050405020304" pitchFamily="18" charset="0"/>
                <a:cs typeface="Times New Roman" panose="02020603050405020304" pitchFamily="18" charset="0"/>
                <a:hlinkClick r:id="rId3"/>
              </a:rPr>
              <a:t>https://app.powerbi.com/view?r=eyJrIjoiMjJlOWVmNmEtMmU3Zi00NWM1LWE5ZmYtZTNiOGZkMTE1Mzc0IiwidCI6ImRmODY3OWNkLWE4MGUtNDVkOC05OWFjLWM4M2VkN2ZmOTVhMCJ9&amp;pageName=ReportSection</a:t>
            </a:r>
            <a:endParaRPr lang="en-IN" sz="1400" dirty="0">
              <a:solidFill>
                <a:schemeClr val="bg1"/>
              </a:solidFill>
              <a:latin typeface="Times New Roman" panose="02020603050405020304" pitchFamily="18" charset="0"/>
              <a:cs typeface="Times New Roman" panose="02020603050405020304" pitchFamily="18" charset="0"/>
            </a:endParaRPr>
          </a:p>
          <a:p>
            <a:r>
              <a:rPr lang="en-IN" sz="1400" dirty="0">
                <a:solidFill>
                  <a:schemeClr val="bg1"/>
                </a:solidFill>
                <a:latin typeface="Times New Roman" panose="02020603050405020304" pitchFamily="18" charset="0"/>
                <a:cs typeface="Times New Roman" panose="02020603050405020304" pitchFamily="18" charset="0"/>
              </a:rPr>
              <a:t>Also the entire project is uploaded in Novypro.com for public use. </a:t>
            </a:r>
          </a:p>
          <a:p>
            <a:r>
              <a:rPr lang="en-IN" sz="1400" dirty="0">
                <a:solidFill>
                  <a:schemeClr val="bg1"/>
                </a:solidFill>
                <a:latin typeface="Times New Roman" panose="02020603050405020304" pitchFamily="18" charset="0"/>
                <a:cs typeface="Times New Roman" panose="02020603050405020304" pitchFamily="18" charset="0"/>
              </a:rPr>
              <a:t>Link: </a:t>
            </a:r>
            <a:r>
              <a:rPr lang="en-IN" sz="1400" u="sng" dirty="0">
                <a:solidFill>
                  <a:schemeClr val="bg1"/>
                </a:solidFill>
                <a:latin typeface="Times New Roman" panose="02020603050405020304" pitchFamily="18" charset="0"/>
                <a:cs typeface="Times New Roman" panose="02020603050405020304" pitchFamily="18" charset="0"/>
                <a:hlinkClick r:id="rId4"/>
              </a:rPr>
              <a:t>https://www.novypro.com/project/abpattanaik96novyprocom</a:t>
            </a:r>
            <a:endParaRPr lang="en-IN" sz="1400" dirty="0">
              <a:solidFill>
                <a:schemeClr val="bg1"/>
              </a:solidFill>
              <a:latin typeface="Times New Roman" panose="02020603050405020304" pitchFamily="18" charset="0"/>
              <a:cs typeface="Times New Roman" panose="02020603050405020304" pitchFamily="18" charset="0"/>
            </a:endParaRPr>
          </a:p>
          <a:p>
            <a:pPr marL="285750" lvl="0" indent="-194310" algn="l" rtl="0">
              <a:spcBef>
                <a:spcPts val="960"/>
              </a:spcBef>
              <a:spcAft>
                <a:spcPts val="0"/>
              </a:spcAft>
              <a:buSzPts val="1440"/>
              <a:buNone/>
            </a:pPr>
            <a:endParaRPr sz="1800" dirty="0">
              <a:solidFill>
                <a:schemeClr val="bg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772</Words>
  <Application>Microsoft Office PowerPoint</Application>
  <PresentationFormat>Widescreen</PresentationFormat>
  <Paragraphs>53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Wingdings</vt:lpstr>
      <vt:lpstr>Arial</vt:lpstr>
      <vt:lpstr>Times New Roman</vt:lpstr>
      <vt:lpstr>Noto Sans Symbols</vt:lpstr>
      <vt:lpstr>Century Gothic</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Abhijeet Sethy</cp:lastModifiedBy>
  <cp:revision>3</cp:revision>
  <dcterms:created xsi:type="dcterms:W3CDTF">2021-06-19T13:01:53Z</dcterms:created>
  <dcterms:modified xsi:type="dcterms:W3CDTF">2023-01-12T15:18:44Z</dcterms:modified>
</cp:coreProperties>
</file>