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72" r:id="rId5"/>
    <p:sldId id="260" r:id="rId6"/>
    <p:sldId id="261" r:id="rId7"/>
    <p:sldId id="262" r:id="rId8"/>
    <p:sldId id="263" r:id="rId9"/>
    <p:sldId id="265" r:id="rId10"/>
    <p:sldId id="264" r:id="rId11"/>
    <p:sldId id="266" r:id="rId12"/>
    <p:sldId id="267" r:id="rId13"/>
    <p:sldId id="268" r:id="rId14"/>
    <p:sldId id="273" r:id="rId15"/>
    <p:sldId id="270"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D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5" d="100"/>
          <a:sy n="115"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30090719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CB27E-79AD-4D00-A992-1D20608A6F58}"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204202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12355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286961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792660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911127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1892927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0EC9-706B-4BEA-96C7-D4759F8F9787}"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64659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119733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83029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CB27E-79AD-4D00-A992-1D20608A6F5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225100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CB27E-79AD-4D00-A992-1D20608A6F58}"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242180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CB27E-79AD-4D00-A992-1D20608A6F58}"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254723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CB27E-79AD-4D00-A992-1D20608A6F58}" type="datetimeFigureOut">
              <a:rPr lang="en-IN" smtClean="0"/>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302280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FBCB27E-79AD-4D00-A992-1D20608A6F58}" type="datetimeFigureOut">
              <a:rPr lang="en-IN" smtClean="0"/>
              <a:t>14-12-2023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94813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CB27E-79AD-4D00-A992-1D20608A6F58}"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39231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CB27E-79AD-4D00-A992-1D20608A6F58}"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C0EC9-706B-4BEA-96C7-D4759F8F9787}" type="slidenum">
              <a:rPr lang="en-IN" smtClean="0"/>
              <a:t>‹#›</a:t>
            </a:fld>
            <a:endParaRPr lang="en-IN"/>
          </a:p>
        </p:txBody>
      </p:sp>
    </p:spTree>
    <p:extLst>
      <p:ext uri="{BB962C8B-B14F-4D97-AF65-F5344CB8AC3E}">
        <p14:creationId xmlns:p14="http://schemas.microsoft.com/office/powerpoint/2010/main" val="109030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BCB27E-79AD-4D00-A992-1D20608A6F58}" type="datetimeFigureOut">
              <a:rPr lang="en-IN" smtClean="0"/>
              <a:t>14-12-2023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7C0EC9-706B-4BEA-96C7-D4759F8F9787}" type="slidenum">
              <a:rPr lang="en-IN" smtClean="0"/>
              <a:t>‹#›</a:t>
            </a:fld>
            <a:endParaRPr lang="en-IN"/>
          </a:p>
        </p:txBody>
      </p:sp>
    </p:spTree>
    <p:extLst>
      <p:ext uri="{BB962C8B-B14F-4D97-AF65-F5344CB8AC3E}">
        <p14:creationId xmlns:p14="http://schemas.microsoft.com/office/powerpoint/2010/main" val="42427040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BD4F-65F0-4231-BE76-171D8EB2D367}"/>
              </a:ext>
            </a:extLst>
          </p:cNvPr>
          <p:cNvSpPr>
            <a:spLocks noGrp="1"/>
          </p:cNvSpPr>
          <p:nvPr>
            <p:ph type="ctrTitle"/>
          </p:nvPr>
        </p:nvSpPr>
        <p:spPr/>
        <p:txBody>
          <a:bodyPr/>
          <a:lstStyle/>
          <a:p>
            <a:r>
              <a:rPr lang="en-US" dirty="0"/>
              <a:t>Credit-Card Approval Project</a:t>
            </a:r>
            <a:endParaRPr lang="en-IN" dirty="0"/>
          </a:p>
        </p:txBody>
      </p:sp>
      <p:sp>
        <p:nvSpPr>
          <p:cNvPr id="3" name="Subtitle 2">
            <a:extLst>
              <a:ext uri="{FF2B5EF4-FFF2-40B4-BE49-F238E27FC236}">
                <a16:creationId xmlns:a16="http://schemas.microsoft.com/office/drawing/2014/main" id="{459179CC-EE3C-43B7-B452-EE8301657717}"/>
              </a:ext>
            </a:extLst>
          </p:cNvPr>
          <p:cNvSpPr>
            <a:spLocks noGrp="1"/>
          </p:cNvSpPr>
          <p:nvPr>
            <p:ph type="subTitle" idx="1"/>
          </p:nvPr>
        </p:nvSpPr>
        <p:spPr>
          <a:xfrm>
            <a:off x="3962399" y="4385732"/>
            <a:ext cx="7060277" cy="1405467"/>
          </a:xfrm>
        </p:spPr>
        <p:txBody>
          <a:bodyPr/>
          <a:lstStyle/>
          <a:p>
            <a:r>
              <a:rPr lang="en-US" dirty="0"/>
              <a:t>By abhijeet sethy</a:t>
            </a:r>
            <a:endParaRPr lang="en-IN" dirty="0"/>
          </a:p>
        </p:txBody>
      </p:sp>
    </p:spTree>
    <p:extLst>
      <p:ext uri="{BB962C8B-B14F-4D97-AF65-F5344CB8AC3E}">
        <p14:creationId xmlns:p14="http://schemas.microsoft.com/office/powerpoint/2010/main" val="5243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D0403D4-12F5-47E6-8639-94EFAC3AAF0A}"/>
              </a:ext>
            </a:extLst>
          </p:cNvPr>
          <p:cNvPicPr>
            <a:picLocks noGrp="1" noChangeAspect="1"/>
          </p:cNvPicPr>
          <p:nvPr>
            <p:ph idx="1"/>
          </p:nvPr>
        </p:nvPicPr>
        <p:blipFill>
          <a:blip r:embed="rId2"/>
          <a:stretch>
            <a:fillRect/>
          </a:stretch>
        </p:blipFill>
        <p:spPr>
          <a:xfrm>
            <a:off x="6096000" y="1336776"/>
            <a:ext cx="5806246" cy="4184448"/>
          </a:xfrm>
        </p:spPr>
      </p:pic>
      <p:sp>
        <p:nvSpPr>
          <p:cNvPr id="5" name="Title 4">
            <a:extLst>
              <a:ext uri="{FF2B5EF4-FFF2-40B4-BE49-F238E27FC236}">
                <a16:creationId xmlns:a16="http://schemas.microsoft.com/office/drawing/2014/main" id="{221A419F-3EFA-46DD-A491-37D3B4D8680C}"/>
              </a:ext>
            </a:extLst>
          </p:cNvPr>
          <p:cNvSpPr>
            <a:spLocks noGrp="1"/>
          </p:cNvSpPr>
          <p:nvPr>
            <p:ph type="title"/>
          </p:nvPr>
        </p:nvSpPr>
        <p:spPr>
          <a:xfrm>
            <a:off x="120536" y="286155"/>
            <a:ext cx="5410199" cy="335797"/>
          </a:xfrm>
        </p:spPr>
        <p:txBody>
          <a:bodyPr>
            <a:noAutofit/>
          </a:bodyPr>
          <a:lstStyle/>
          <a:p>
            <a:r>
              <a:rPr lang="en-US" sz="2400" dirty="0"/>
              <a:t>BIVARIATE ANALYSIS:</a:t>
            </a:r>
            <a:endParaRPr lang="en-IN" sz="2400" dirty="0"/>
          </a:p>
        </p:txBody>
      </p:sp>
      <p:sp>
        <p:nvSpPr>
          <p:cNvPr id="8" name="TextBox 7">
            <a:extLst>
              <a:ext uri="{FF2B5EF4-FFF2-40B4-BE49-F238E27FC236}">
                <a16:creationId xmlns:a16="http://schemas.microsoft.com/office/drawing/2014/main" id="{D46010E1-48AB-4552-9BC5-E36DBD52A431}"/>
              </a:ext>
            </a:extLst>
          </p:cNvPr>
          <p:cNvSpPr txBox="1"/>
          <p:nvPr/>
        </p:nvSpPr>
        <p:spPr>
          <a:xfrm>
            <a:off x="274321" y="854425"/>
            <a:ext cx="5694218" cy="4801314"/>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Upon conducting bivariate analysis, a noteworthy trend has emerged. Individuals with an annual income falling within the range of </a:t>
            </a:r>
            <a:r>
              <a:rPr lang="en-US" b="1" i="0" dirty="0">
                <a:effectLst/>
                <a:latin typeface="Times New Roman" panose="02020603050405020304" pitchFamily="18" charset="0"/>
                <a:cs typeface="Times New Roman" panose="02020603050405020304" pitchFamily="18" charset="0"/>
              </a:rPr>
              <a:t>1,21,500 to 2,25,000 </a:t>
            </a:r>
            <a:r>
              <a:rPr lang="en-US" b="0" i="0" dirty="0">
                <a:effectLst/>
                <a:latin typeface="Times New Roman" panose="02020603050405020304" pitchFamily="18" charset="0"/>
                <a:cs typeface="Times New Roman" panose="02020603050405020304" pitchFamily="18" charset="0"/>
              </a:rPr>
              <a:t>exhibit a significantly higher likelihood of acquiring a credit card. This suggests a positive correlation between income levels within this bracket and the propensity to possess a credit card.</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addition to income analysis, a detailed examination of the Age feature has revealed a distinct pattern. Individuals within the age bracket of </a:t>
            </a:r>
            <a:r>
              <a:rPr lang="en-US" b="1" i="0" dirty="0">
                <a:effectLst/>
                <a:latin typeface="Times New Roman" panose="02020603050405020304" pitchFamily="18" charset="0"/>
                <a:cs typeface="Times New Roman" panose="02020603050405020304" pitchFamily="18" charset="0"/>
              </a:rPr>
              <a:t>32 to 48 </a:t>
            </a:r>
            <a:r>
              <a:rPr lang="en-US" b="0" i="0" dirty="0">
                <a:effectLst/>
                <a:latin typeface="Times New Roman" panose="02020603050405020304" pitchFamily="18" charset="0"/>
                <a:cs typeface="Times New Roman" panose="02020603050405020304" pitchFamily="18" charset="0"/>
              </a:rPr>
              <a:t>exhibit a notably elevated likelihood of obtaining a credit card.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results from the bivariate analysis underscore the significance of both income and age in predicting credit card ownership. As we move forward with our analysis, these insights will serve as crucial inputs for building a robust predictive model.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48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112317" y="405347"/>
            <a:ext cx="5188057" cy="320298"/>
          </a:xfrm>
        </p:spPr>
        <p:txBody>
          <a:bodyPr>
            <a:noAutofit/>
          </a:bodyPr>
          <a:lstStyle/>
          <a:p>
            <a:r>
              <a:rPr lang="en-US" sz="2400" dirty="0"/>
              <a:t>Feature selection and encoding:</a:t>
            </a:r>
            <a:endParaRPr lang="en-IN" sz="2400" dirty="0"/>
          </a:p>
        </p:txBody>
      </p:sp>
      <p:pic>
        <p:nvPicPr>
          <p:cNvPr id="5" name="Content Placeholder 4">
            <a:extLst>
              <a:ext uri="{FF2B5EF4-FFF2-40B4-BE49-F238E27FC236}">
                <a16:creationId xmlns:a16="http://schemas.microsoft.com/office/drawing/2014/main" id="{1F02E179-B8ED-43F1-8080-6CECD988472B}"/>
              </a:ext>
            </a:extLst>
          </p:cNvPr>
          <p:cNvPicPr>
            <a:picLocks noGrp="1" noChangeAspect="1"/>
          </p:cNvPicPr>
          <p:nvPr>
            <p:ph idx="1"/>
          </p:nvPr>
        </p:nvPicPr>
        <p:blipFill>
          <a:blip r:embed="rId2"/>
          <a:stretch>
            <a:fillRect/>
          </a:stretch>
        </p:blipFill>
        <p:spPr>
          <a:xfrm>
            <a:off x="5978836" y="609601"/>
            <a:ext cx="5909655" cy="3192034"/>
          </a:xfrm>
        </p:spPr>
      </p:pic>
      <p:pic>
        <p:nvPicPr>
          <p:cNvPr id="7" name="Picture 6">
            <a:extLst>
              <a:ext uri="{FF2B5EF4-FFF2-40B4-BE49-F238E27FC236}">
                <a16:creationId xmlns:a16="http://schemas.microsoft.com/office/drawing/2014/main" id="{8E6DD495-F0E9-4550-BF54-7017A6068A0F}"/>
              </a:ext>
            </a:extLst>
          </p:cNvPr>
          <p:cNvPicPr>
            <a:picLocks noChangeAspect="1"/>
          </p:cNvPicPr>
          <p:nvPr/>
        </p:nvPicPr>
        <p:blipFill>
          <a:blip r:embed="rId3"/>
          <a:stretch>
            <a:fillRect/>
          </a:stretch>
        </p:blipFill>
        <p:spPr>
          <a:xfrm>
            <a:off x="5083443" y="4052806"/>
            <a:ext cx="6805047" cy="2666771"/>
          </a:xfrm>
          <a:prstGeom prst="rect">
            <a:avLst/>
          </a:prstGeom>
        </p:spPr>
      </p:pic>
      <p:sp>
        <p:nvSpPr>
          <p:cNvPr id="3" name="TextBox 2">
            <a:extLst>
              <a:ext uri="{FF2B5EF4-FFF2-40B4-BE49-F238E27FC236}">
                <a16:creationId xmlns:a16="http://schemas.microsoft.com/office/drawing/2014/main" id="{1E989AF8-B45E-4AAA-82EB-80A40EDB7298}"/>
              </a:ext>
            </a:extLst>
          </p:cNvPr>
          <p:cNvSpPr txBox="1"/>
          <p:nvPr/>
        </p:nvSpPr>
        <p:spPr>
          <a:xfrm>
            <a:off x="303510" y="976816"/>
            <a:ext cx="543086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terms of feature selection, I used the chi square Test as a testing criterion to help determine the need for that specific feature. </a:t>
            </a:r>
          </a:p>
          <a:p>
            <a:pPr marL="285750" indent="-285750" algn="just">
              <a:buFont typeface="Arial" panose="020B0604020202020204" pitchFamily="34" charset="0"/>
              <a:buChar char="•"/>
            </a:pPr>
            <a:r>
              <a:rPr lang="en-US" dirty="0"/>
              <a:t>It eventually presented us with five critical features that can be used to create models.</a:t>
            </a:r>
          </a:p>
          <a:p>
            <a:pPr marL="285750" indent="-285750" algn="just">
              <a:buFont typeface="Arial" panose="020B0604020202020204" pitchFamily="34" charset="0"/>
              <a:buChar char="•"/>
            </a:pPr>
            <a:r>
              <a:rPr lang="en-US" dirty="0"/>
              <a:t>Once I received the corresponding features, I encoded them using various encoding techniques.</a:t>
            </a:r>
          </a:p>
          <a:p>
            <a:pPr marL="285750" indent="-285750" algn="just">
              <a:buFont typeface="Arial" panose="020B0604020202020204" pitchFamily="34" charset="0"/>
              <a:buChar char="•"/>
            </a:pPr>
            <a:r>
              <a:rPr lang="en-US" dirty="0"/>
              <a:t>Encoding is essential because it aids in the conversion of categorical data to machine-readable numerical values.</a:t>
            </a:r>
          </a:p>
        </p:txBody>
      </p:sp>
      <p:pic>
        <p:nvPicPr>
          <p:cNvPr id="6" name="Picture 5">
            <a:extLst>
              <a:ext uri="{FF2B5EF4-FFF2-40B4-BE49-F238E27FC236}">
                <a16:creationId xmlns:a16="http://schemas.microsoft.com/office/drawing/2014/main" id="{62510D25-778C-47E1-8C77-A2CEFCD2B667}"/>
              </a:ext>
            </a:extLst>
          </p:cNvPr>
          <p:cNvPicPr>
            <a:picLocks noChangeAspect="1"/>
          </p:cNvPicPr>
          <p:nvPr/>
        </p:nvPicPr>
        <p:blipFill>
          <a:blip r:embed="rId4"/>
          <a:stretch>
            <a:fillRect/>
          </a:stretch>
        </p:blipFill>
        <p:spPr>
          <a:xfrm>
            <a:off x="50324" y="4090309"/>
            <a:ext cx="4917105" cy="2629268"/>
          </a:xfrm>
          <a:prstGeom prst="rect">
            <a:avLst/>
          </a:prstGeom>
        </p:spPr>
      </p:pic>
    </p:spTree>
    <p:extLst>
      <p:ext uri="{BB962C8B-B14F-4D97-AF65-F5344CB8AC3E}">
        <p14:creationId xmlns:p14="http://schemas.microsoft.com/office/powerpoint/2010/main" val="325405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267346" y="423620"/>
            <a:ext cx="2584341" cy="645763"/>
          </a:xfrm>
        </p:spPr>
        <p:txBody>
          <a:bodyPr>
            <a:normAutofit/>
          </a:bodyPr>
          <a:lstStyle/>
          <a:p>
            <a:r>
              <a:rPr lang="en-US" sz="2400" dirty="0"/>
              <a:t>Model selection</a:t>
            </a:r>
            <a:endParaRPr lang="en-IN" sz="2400" dirty="0"/>
          </a:p>
        </p:txBody>
      </p:sp>
      <p:pic>
        <p:nvPicPr>
          <p:cNvPr id="5" name="Content Placeholder 4">
            <a:extLst>
              <a:ext uri="{FF2B5EF4-FFF2-40B4-BE49-F238E27FC236}">
                <a16:creationId xmlns:a16="http://schemas.microsoft.com/office/drawing/2014/main" id="{B436B248-B69E-4402-84E9-4934E4F1DA0A}"/>
              </a:ext>
            </a:extLst>
          </p:cNvPr>
          <p:cNvPicPr>
            <a:picLocks noGrp="1" noChangeAspect="1"/>
          </p:cNvPicPr>
          <p:nvPr>
            <p:ph idx="1"/>
          </p:nvPr>
        </p:nvPicPr>
        <p:blipFill>
          <a:blip r:embed="rId2"/>
          <a:stretch>
            <a:fillRect/>
          </a:stretch>
        </p:blipFill>
        <p:spPr>
          <a:xfrm>
            <a:off x="4764320" y="1163922"/>
            <a:ext cx="7313957" cy="4757979"/>
          </a:xfrm>
        </p:spPr>
      </p:pic>
      <p:sp>
        <p:nvSpPr>
          <p:cNvPr id="6" name="TextBox 5">
            <a:extLst>
              <a:ext uri="{FF2B5EF4-FFF2-40B4-BE49-F238E27FC236}">
                <a16:creationId xmlns:a16="http://schemas.microsoft.com/office/drawing/2014/main" id="{3A1CD644-2468-458A-93EC-B9E7C00093EC}"/>
              </a:ext>
            </a:extLst>
          </p:cNvPr>
          <p:cNvSpPr txBox="1"/>
          <p:nvPr/>
        </p:nvSpPr>
        <p:spPr>
          <a:xfrm>
            <a:off x="199505" y="1255362"/>
            <a:ext cx="4214553"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achieve the highest accuracy, various machine learning algorithms, such as Logistic Regression, Decision Tree,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and k-nearest Neighbors, are evaluated.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dataset is divided into training and testing data to assess the model's accuracy, with 80% allocated for training and 20% for testing. Subsequently, the process of standardizing the range of features is performed to ensure equal importance is given to all features during training.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32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236346" y="2563430"/>
            <a:ext cx="4992000" cy="457200"/>
          </a:xfrm>
        </p:spPr>
        <p:txBody>
          <a:bodyPr>
            <a:normAutofit/>
          </a:bodyPr>
          <a:lstStyle/>
          <a:p>
            <a:r>
              <a:rPr lang="en-US" sz="2400" dirty="0"/>
              <a:t>Logistic regression:</a:t>
            </a:r>
            <a:endParaRPr lang="en-IN" sz="2400" dirty="0"/>
          </a:p>
        </p:txBody>
      </p:sp>
      <p:pic>
        <p:nvPicPr>
          <p:cNvPr id="5" name="Content Placeholder 4">
            <a:extLst>
              <a:ext uri="{FF2B5EF4-FFF2-40B4-BE49-F238E27FC236}">
                <a16:creationId xmlns:a16="http://schemas.microsoft.com/office/drawing/2014/main" id="{0E5939B1-6FA4-4963-938A-1DA1F7D5C504}"/>
              </a:ext>
            </a:extLst>
          </p:cNvPr>
          <p:cNvPicPr>
            <a:picLocks noGrp="1" noChangeAspect="1"/>
          </p:cNvPicPr>
          <p:nvPr>
            <p:ph idx="1"/>
          </p:nvPr>
        </p:nvPicPr>
        <p:blipFill>
          <a:blip r:embed="rId2"/>
          <a:stretch>
            <a:fillRect/>
          </a:stretch>
        </p:blipFill>
        <p:spPr>
          <a:xfrm>
            <a:off x="6096000" y="487307"/>
            <a:ext cx="5859654" cy="6221064"/>
          </a:xfrm>
        </p:spPr>
      </p:pic>
      <p:sp>
        <p:nvSpPr>
          <p:cNvPr id="6" name="TextBox 5">
            <a:extLst>
              <a:ext uri="{FF2B5EF4-FFF2-40B4-BE49-F238E27FC236}">
                <a16:creationId xmlns:a16="http://schemas.microsoft.com/office/drawing/2014/main" id="{ACB9243A-B2E5-4BF6-8BF4-28434159203D}"/>
              </a:ext>
            </a:extLst>
          </p:cNvPr>
          <p:cNvSpPr txBox="1"/>
          <p:nvPr/>
        </p:nvSpPr>
        <p:spPr>
          <a:xfrm>
            <a:off x="302826" y="789709"/>
            <a:ext cx="4826128"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each model I have provided with two datasets one containing all the features(X) and one with only selected features (</a:t>
            </a:r>
            <a:r>
              <a:rPr lang="en-US" dirty="0" err="1">
                <a:latin typeface="Times New Roman" panose="02020603050405020304" pitchFamily="18" charset="0"/>
                <a:cs typeface="Times New Roman" panose="02020603050405020304" pitchFamily="18" charset="0"/>
              </a:rPr>
              <a:t>New_X</a:t>
            </a:r>
            <a:r>
              <a:rPr lang="en-US" dirty="0">
                <a:latin typeface="Times New Roman" panose="02020603050405020304" pitchFamily="18" charset="0"/>
                <a:cs typeface="Times New Roman" panose="02020603050405020304" pitchFamily="18" charset="0"/>
              </a:rPr>
              <a:t>) for training in order to check their effect on the accuracy of the model.</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80340C0E-7EC2-4FF2-9EB2-2651BC2A9DD5}"/>
              </a:ext>
            </a:extLst>
          </p:cNvPr>
          <p:cNvSpPr txBox="1">
            <a:spLocks/>
          </p:cNvSpPr>
          <p:nvPr/>
        </p:nvSpPr>
        <p:spPr>
          <a:xfrm>
            <a:off x="243840" y="313114"/>
            <a:ext cx="4992000" cy="4572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Model training and evaluation:</a:t>
            </a:r>
            <a:endParaRPr lang="en-IN" sz="2400" dirty="0"/>
          </a:p>
        </p:txBody>
      </p:sp>
      <p:sp>
        <p:nvSpPr>
          <p:cNvPr id="10" name="TextBox 9">
            <a:extLst>
              <a:ext uri="{FF2B5EF4-FFF2-40B4-BE49-F238E27FC236}">
                <a16:creationId xmlns:a16="http://schemas.microsoft.com/office/drawing/2014/main" id="{0F63933D-D7A4-4DE1-9BC4-72512932DB29}"/>
              </a:ext>
            </a:extLst>
          </p:cNvPr>
          <p:cNvSpPr txBox="1"/>
          <p:nvPr/>
        </p:nvSpPr>
        <p:spPr>
          <a:xfrm>
            <a:off x="243841" y="3409355"/>
            <a:ext cx="499200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Logistic Regression is a statistical method used for binary classification problems, where the outcome variable is categorical and has two classes (e.g., 0 or 1, True or False, Yes or No). Despite its name, logistic regression is a classification algorithm rather than a regression algorithm.</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accuracy score came as 88.3% for first case and for second case it comes as 87.9%.</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240187" y="371303"/>
            <a:ext cx="3221180" cy="238298"/>
          </a:xfrm>
        </p:spPr>
        <p:txBody>
          <a:bodyPr>
            <a:normAutofit fontScale="90000"/>
          </a:bodyPr>
          <a:lstStyle/>
          <a:p>
            <a:r>
              <a:rPr lang="en-US" sz="2400" dirty="0"/>
              <a:t>Random forest model:</a:t>
            </a:r>
            <a:endParaRPr lang="en-IN" sz="2400" dirty="0"/>
          </a:p>
        </p:txBody>
      </p:sp>
      <p:pic>
        <p:nvPicPr>
          <p:cNvPr id="7" name="Content Placeholder 6">
            <a:extLst>
              <a:ext uri="{FF2B5EF4-FFF2-40B4-BE49-F238E27FC236}">
                <a16:creationId xmlns:a16="http://schemas.microsoft.com/office/drawing/2014/main" id="{7691FBA0-CF39-4674-ACBE-DC4792A9E4AF}"/>
              </a:ext>
            </a:extLst>
          </p:cNvPr>
          <p:cNvPicPr>
            <a:picLocks noGrp="1" noChangeAspect="1"/>
          </p:cNvPicPr>
          <p:nvPr>
            <p:ph idx="1"/>
          </p:nvPr>
        </p:nvPicPr>
        <p:blipFill>
          <a:blip r:embed="rId2"/>
          <a:stretch>
            <a:fillRect/>
          </a:stretch>
        </p:blipFill>
        <p:spPr>
          <a:xfrm>
            <a:off x="4962798" y="1604169"/>
            <a:ext cx="6980703" cy="3649662"/>
          </a:xfrm>
        </p:spPr>
      </p:pic>
      <p:sp>
        <p:nvSpPr>
          <p:cNvPr id="8" name="TextBox 7">
            <a:extLst>
              <a:ext uri="{FF2B5EF4-FFF2-40B4-BE49-F238E27FC236}">
                <a16:creationId xmlns:a16="http://schemas.microsoft.com/office/drawing/2014/main" id="{443CA477-295A-4C88-9D50-311D41004CD0}"/>
              </a:ext>
            </a:extLst>
          </p:cNvPr>
          <p:cNvSpPr txBox="1"/>
          <p:nvPr/>
        </p:nvSpPr>
        <p:spPr>
          <a:xfrm>
            <a:off x="73931" y="851231"/>
            <a:ext cx="4248687"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Random Forest is an ensemble learning method that operates by constructing a multitude of decision trees at training time and outputting the class that is the mode of the classes (classification) or mean prediction (regression) of the individual trees.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"random" in Random Forest comes from the use of random subsamples of the dataset and random feature selection during the training process.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can see the accuracy score is 93.17% for original X value and 93.15 for </a:t>
            </a:r>
            <a:r>
              <a:rPr lang="en-US" dirty="0" err="1">
                <a:latin typeface="Times New Roman" panose="02020603050405020304" pitchFamily="18" charset="0"/>
                <a:cs typeface="Times New Roman" panose="02020603050405020304" pitchFamily="18" charset="0"/>
              </a:rPr>
              <a:t>New_X</a:t>
            </a:r>
            <a:r>
              <a:rPr lang="en-US" dirty="0">
                <a:latin typeface="Times New Roman" panose="02020603050405020304" pitchFamily="18" charset="0"/>
                <a:cs typeface="Times New Roman" panose="02020603050405020304" pitchFamily="18" charset="0"/>
              </a:rPr>
              <a:t>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39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685802" y="609600"/>
            <a:ext cx="2572788" cy="313113"/>
          </a:xfrm>
        </p:spPr>
        <p:txBody>
          <a:bodyPr>
            <a:normAutofit fontScale="90000"/>
          </a:bodyPr>
          <a:lstStyle/>
          <a:p>
            <a:r>
              <a:rPr lang="en-US" sz="2400" dirty="0"/>
              <a:t>XGBoost model:</a:t>
            </a:r>
            <a:endParaRPr lang="en-IN" sz="2400" dirty="0"/>
          </a:p>
        </p:txBody>
      </p:sp>
      <p:pic>
        <p:nvPicPr>
          <p:cNvPr id="5" name="Content Placeholder 4">
            <a:extLst>
              <a:ext uri="{FF2B5EF4-FFF2-40B4-BE49-F238E27FC236}">
                <a16:creationId xmlns:a16="http://schemas.microsoft.com/office/drawing/2014/main" id="{06B6E0DE-6DE7-4E2D-B52C-0537012CE093}"/>
              </a:ext>
            </a:extLst>
          </p:cNvPr>
          <p:cNvPicPr>
            <a:picLocks noGrp="1" noChangeAspect="1"/>
          </p:cNvPicPr>
          <p:nvPr>
            <p:ph idx="1"/>
          </p:nvPr>
        </p:nvPicPr>
        <p:blipFill>
          <a:blip r:embed="rId2"/>
          <a:stretch>
            <a:fillRect/>
          </a:stretch>
        </p:blipFill>
        <p:spPr>
          <a:xfrm>
            <a:off x="6424114" y="1094134"/>
            <a:ext cx="5074756" cy="4915967"/>
          </a:xfrm>
        </p:spPr>
      </p:pic>
      <p:sp>
        <p:nvSpPr>
          <p:cNvPr id="6" name="TextBox 5">
            <a:extLst>
              <a:ext uri="{FF2B5EF4-FFF2-40B4-BE49-F238E27FC236}">
                <a16:creationId xmlns:a16="http://schemas.microsoft.com/office/drawing/2014/main" id="{D811846B-544D-4982-8E02-2F38A68367D3}"/>
              </a:ext>
            </a:extLst>
          </p:cNvPr>
          <p:cNvSpPr txBox="1"/>
          <p:nvPr/>
        </p:nvSpPr>
        <p:spPr>
          <a:xfrm>
            <a:off x="914400" y="1094134"/>
            <a:ext cx="4921135"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XGBoost, which stands for </a:t>
            </a:r>
            <a:r>
              <a:rPr lang="en-US" dirty="0">
                <a:latin typeface="Times New Roman" panose="02020603050405020304" pitchFamily="18" charset="0"/>
                <a:cs typeface="Times New Roman" panose="02020603050405020304" pitchFamily="18" charset="0"/>
              </a:rPr>
              <a:t>Ex</a:t>
            </a:r>
            <a:r>
              <a:rPr lang="en-US" b="0" i="0" dirty="0">
                <a:effectLst/>
                <a:latin typeface="Times New Roman" panose="02020603050405020304" pitchFamily="18" charset="0"/>
                <a:cs typeface="Times New Roman" panose="02020603050405020304" pitchFamily="18" charset="0"/>
              </a:rPr>
              <a:t>treme Gradient Boosting, is a powerful and widely used machine learning algorithm known for its efficiency and predictive performance. It belongs to the family of ensemble learning methods, specifically gradient boosting frameworks.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XGBoost is an ensemble learning method, which means it builds a strong predictive model by combining the predictions of multiple weaker models. In this case, the weaker models are decision trees.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can see that the first model that uses original X values is giving 90.24 % and for the </a:t>
            </a:r>
            <a:r>
              <a:rPr lang="en-US" dirty="0" err="1">
                <a:latin typeface="Times New Roman" panose="02020603050405020304" pitchFamily="18" charset="0"/>
                <a:cs typeface="Times New Roman" panose="02020603050405020304" pitchFamily="18" charset="0"/>
              </a:rPr>
              <a:t>New_X</a:t>
            </a:r>
            <a:r>
              <a:rPr lang="en-US" dirty="0">
                <a:latin typeface="Times New Roman" panose="02020603050405020304" pitchFamily="18" charset="0"/>
                <a:cs typeface="Times New Roman" panose="02020603050405020304" pitchFamily="18" charset="0"/>
              </a:rPr>
              <a:t> dataset the accuracy result is 90.55%.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94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386543" y="360219"/>
            <a:ext cx="5529019" cy="457200"/>
          </a:xfrm>
        </p:spPr>
        <p:txBody>
          <a:bodyPr>
            <a:normAutofit fontScale="90000"/>
          </a:bodyPr>
          <a:lstStyle/>
          <a:p>
            <a:r>
              <a:rPr lang="en-US" dirty="0"/>
              <a:t>Model comparison:</a:t>
            </a:r>
            <a:endParaRPr lang="en-IN" dirty="0"/>
          </a:p>
        </p:txBody>
      </p:sp>
      <p:pic>
        <p:nvPicPr>
          <p:cNvPr id="5" name="Content Placeholder 4">
            <a:extLst>
              <a:ext uri="{FF2B5EF4-FFF2-40B4-BE49-F238E27FC236}">
                <a16:creationId xmlns:a16="http://schemas.microsoft.com/office/drawing/2014/main" id="{9BF5D476-202F-4429-B713-31DA1DBD5269}"/>
              </a:ext>
            </a:extLst>
          </p:cNvPr>
          <p:cNvPicPr>
            <a:picLocks noGrp="1" noChangeAspect="1"/>
          </p:cNvPicPr>
          <p:nvPr>
            <p:ph idx="1"/>
          </p:nvPr>
        </p:nvPicPr>
        <p:blipFill>
          <a:blip r:embed="rId2"/>
          <a:stretch>
            <a:fillRect/>
          </a:stretch>
        </p:blipFill>
        <p:spPr>
          <a:xfrm>
            <a:off x="6461762" y="1733227"/>
            <a:ext cx="4995619" cy="2497809"/>
          </a:xfrm>
        </p:spPr>
      </p:pic>
      <p:sp>
        <p:nvSpPr>
          <p:cNvPr id="3" name="TextBox 2">
            <a:extLst>
              <a:ext uri="{FF2B5EF4-FFF2-40B4-BE49-F238E27FC236}">
                <a16:creationId xmlns:a16="http://schemas.microsoft.com/office/drawing/2014/main" id="{F1CF8361-3328-45EC-A7AB-14107EA004A2}"/>
              </a:ext>
            </a:extLst>
          </p:cNvPr>
          <p:cNvSpPr txBox="1"/>
          <p:nvPr/>
        </p:nvSpPr>
        <p:spPr>
          <a:xfrm>
            <a:off x="856211" y="1147156"/>
            <a:ext cx="5059351"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performance evaluation of various models indicates consistently good accuracy results. Upon sorting, the top-performing models in descending order are: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Random Forest</a:t>
            </a:r>
          </a:p>
          <a:p>
            <a:r>
              <a:rPr lang="en-US" dirty="0">
                <a:latin typeface="Times New Roman" panose="02020603050405020304" pitchFamily="18" charset="0"/>
                <a:cs typeface="Times New Roman" panose="02020603050405020304" pitchFamily="18" charset="0"/>
              </a:rPr>
              <a:t>2. XGBoost</a:t>
            </a:r>
          </a:p>
          <a:p>
            <a:r>
              <a:rPr lang="en-US" dirty="0">
                <a:latin typeface="Times New Roman" panose="02020603050405020304" pitchFamily="18" charset="0"/>
                <a:cs typeface="Times New Roman" panose="02020603050405020304" pitchFamily="18" charset="0"/>
              </a:rPr>
              <a:t>3. Logistic Regression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Considering these results, the Random Forest model stands out as the top performer. Therefore, for model deployment, it is recommended to utilize the Random Forest model due to its robust and reliable predictive capabilities. The ensemble nature of Random Forest, along with its ability to handle diverse datasets and maintain high accuracy, makes it a suitable choice for practical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5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328352" y="140547"/>
            <a:ext cx="10131425" cy="524472"/>
          </a:xfrm>
        </p:spPr>
        <p:txBody>
          <a:bodyPr>
            <a:normAutofit/>
          </a:bodyPr>
          <a:lstStyle/>
          <a:p>
            <a:r>
              <a:rPr lang="en-US" sz="2400" dirty="0"/>
              <a:t>Problem statement:</a:t>
            </a:r>
            <a:endParaRPr lang="en-IN" sz="2400" dirty="0"/>
          </a:p>
        </p:txBody>
      </p:sp>
      <p:sp>
        <p:nvSpPr>
          <p:cNvPr id="4" name="TextBox 3">
            <a:extLst>
              <a:ext uri="{FF2B5EF4-FFF2-40B4-BE49-F238E27FC236}">
                <a16:creationId xmlns:a16="http://schemas.microsoft.com/office/drawing/2014/main" id="{20CCA183-BFB4-4D60-8A6F-60EA5CF8DC4C}"/>
              </a:ext>
            </a:extLst>
          </p:cNvPr>
          <p:cNvSpPr txBox="1"/>
          <p:nvPr/>
        </p:nvSpPr>
        <p:spPr>
          <a:xfrm>
            <a:off x="328352" y="882316"/>
            <a:ext cx="11529351"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A bank's credit card department is one of the top adopters of data science. A top focus for the bank has always been acquiring new credit card customers. Giving out credit cards without doing proper research or evaluating applicants' creditworthiness is quite risky. So, here we will try to make Machine Learning models to predict customer worthiness of getting a credit card.</a:t>
            </a:r>
          </a:p>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This presentation will explore the use of machine learning to predict credit card approval rates. We will explore various machine learning models and evaluate their performance on a real-world dataset.</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FE7B805-3823-4A16-B702-CD0B4DFFF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5278" y="2920536"/>
            <a:ext cx="3214255" cy="321425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Best Bank locker Illustration download in PNG &amp; Vector format">
            <a:extLst>
              <a:ext uri="{FF2B5EF4-FFF2-40B4-BE49-F238E27FC236}">
                <a16:creationId xmlns:a16="http://schemas.microsoft.com/office/drawing/2014/main" id="{B5BFEE3B-3EED-4C81-AFD7-6878813C6498}"/>
              </a:ext>
            </a:extLst>
          </p:cNvPr>
          <p:cNvSpPr>
            <a:spLocks noChangeAspect="1" noChangeArrowheads="1"/>
          </p:cNvSpPr>
          <p:nvPr/>
        </p:nvSpPr>
        <p:spPr bwMode="auto">
          <a:xfrm>
            <a:off x="3746272" y="3276600"/>
            <a:ext cx="2502128" cy="25021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0AC9BEC9-89DE-4B10-99C6-90399E5AB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32" y="2853939"/>
            <a:ext cx="3214255" cy="3151599"/>
          </a:xfrm>
          <a:prstGeom prst="rect">
            <a:avLst/>
          </a:prstGeom>
        </p:spPr>
      </p:pic>
    </p:spTree>
    <p:extLst>
      <p:ext uri="{BB962C8B-B14F-4D97-AF65-F5344CB8AC3E}">
        <p14:creationId xmlns:p14="http://schemas.microsoft.com/office/powerpoint/2010/main" val="342760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4319585" y="146884"/>
            <a:ext cx="3248024" cy="604838"/>
          </a:xfrm>
          <a:noFill/>
        </p:spPr>
        <p:txBody>
          <a:bodyPr>
            <a:noAutofit/>
          </a:bodyPr>
          <a:lstStyle/>
          <a:p>
            <a:pPr algn="ctr"/>
            <a:r>
              <a:rPr lang="en-US" sz="3200" b="1" dirty="0"/>
              <a:t>Steps followed</a:t>
            </a:r>
            <a:endParaRPr lang="en-IN" sz="3200" b="1" dirty="0"/>
          </a:p>
        </p:txBody>
      </p:sp>
      <p:cxnSp>
        <p:nvCxnSpPr>
          <p:cNvPr id="7" name="Straight Connector 6">
            <a:extLst>
              <a:ext uri="{FF2B5EF4-FFF2-40B4-BE49-F238E27FC236}">
                <a16:creationId xmlns:a16="http://schemas.microsoft.com/office/drawing/2014/main" id="{A2C9CD37-7DE3-40FE-9BDE-ADB48050ADFC}"/>
              </a:ext>
            </a:extLst>
          </p:cNvPr>
          <p:cNvCxnSpPr>
            <a:cxnSpLocks/>
          </p:cNvCxnSpPr>
          <p:nvPr/>
        </p:nvCxnSpPr>
        <p:spPr>
          <a:xfrm>
            <a:off x="0" y="3209925"/>
            <a:ext cx="12020550" cy="0"/>
          </a:xfrm>
          <a:prstGeom prst="line">
            <a:avLst/>
          </a:prstGeom>
          <a:ln w="28575">
            <a:solidFill>
              <a:schemeClr val="tx1">
                <a:lumMod val="85000"/>
              </a:schemeClr>
            </a:solidFill>
            <a:headEnd type="none" w="med" len="med"/>
            <a:tailEnd type="triangle" w="med" len="me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4A9EF7A-0664-4FBA-A6A2-8F0042401E75}"/>
              </a:ext>
            </a:extLst>
          </p:cNvPr>
          <p:cNvSpPr txBox="1">
            <a:spLocks/>
          </p:cNvSpPr>
          <p:nvPr/>
        </p:nvSpPr>
        <p:spPr>
          <a:xfrm>
            <a:off x="173831" y="2252662"/>
            <a:ext cx="2543174" cy="50958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    Data acquisition</a:t>
            </a:r>
            <a:endParaRPr lang="en-IN" sz="2000" b="1" dirty="0"/>
          </a:p>
        </p:txBody>
      </p:sp>
      <p:cxnSp>
        <p:nvCxnSpPr>
          <p:cNvPr id="11" name="Straight Connector 10">
            <a:extLst>
              <a:ext uri="{FF2B5EF4-FFF2-40B4-BE49-F238E27FC236}">
                <a16:creationId xmlns:a16="http://schemas.microsoft.com/office/drawing/2014/main" id="{FFFCEB1C-C6C6-4119-B013-5A414425C6BF}"/>
              </a:ext>
            </a:extLst>
          </p:cNvPr>
          <p:cNvCxnSpPr>
            <a:stCxn id="9" idx="2"/>
          </p:cNvCxnSpPr>
          <p:nvPr/>
        </p:nvCxnSpPr>
        <p:spPr>
          <a:xfrm>
            <a:off x="1445418" y="2762250"/>
            <a:ext cx="4761"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8E3EE9-DE60-4912-A95E-EBF46A2B6BBE}"/>
              </a:ext>
            </a:extLst>
          </p:cNvPr>
          <p:cNvCxnSpPr>
            <a:cxnSpLocks/>
          </p:cNvCxnSpPr>
          <p:nvPr/>
        </p:nvCxnSpPr>
        <p:spPr>
          <a:xfrm>
            <a:off x="807244" y="2252662"/>
            <a:ext cx="154305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9167141D-1014-4B38-8972-9981E715366B}"/>
              </a:ext>
            </a:extLst>
          </p:cNvPr>
          <p:cNvGrpSpPr/>
          <p:nvPr/>
        </p:nvGrpSpPr>
        <p:grpSpPr>
          <a:xfrm>
            <a:off x="8925986" y="2252662"/>
            <a:ext cx="2543174" cy="957263"/>
            <a:chOff x="228602" y="2252662"/>
            <a:chExt cx="2543174" cy="957263"/>
          </a:xfrm>
        </p:grpSpPr>
        <p:sp>
          <p:nvSpPr>
            <p:cNvPr id="24" name="Title 1">
              <a:extLst>
                <a:ext uri="{FF2B5EF4-FFF2-40B4-BE49-F238E27FC236}">
                  <a16:creationId xmlns:a16="http://schemas.microsoft.com/office/drawing/2014/main" id="{CF4E0C9A-5EB3-4F0F-A330-FA328C65DFC6}"/>
                </a:ext>
              </a:extLst>
            </p:cNvPr>
            <p:cNvSpPr txBox="1">
              <a:spLocks/>
            </p:cNvSpPr>
            <p:nvPr/>
          </p:nvSpPr>
          <p:spPr>
            <a:xfrm>
              <a:off x="228602" y="2252662"/>
              <a:ext cx="2543174" cy="50958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Model comparison</a:t>
              </a:r>
              <a:endParaRPr lang="en-IN" sz="2000" b="1" dirty="0"/>
            </a:p>
          </p:txBody>
        </p:sp>
        <p:cxnSp>
          <p:nvCxnSpPr>
            <p:cNvPr id="25" name="Straight Connector 24">
              <a:extLst>
                <a:ext uri="{FF2B5EF4-FFF2-40B4-BE49-F238E27FC236}">
                  <a16:creationId xmlns:a16="http://schemas.microsoft.com/office/drawing/2014/main" id="{6D217027-4AEF-435E-A129-874482E70661}"/>
                </a:ext>
              </a:extLst>
            </p:cNvPr>
            <p:cNvCxnSpPr>
              <a:stCxn id="24" idx="2"/>
            </p:cNvCxnSpPr>
            <p:nvPr/>
          </p:nvCxnSpPr>
          <p:spPr>
            <a:xfrm>
              <a:off x="1500189" y="2762250"/>
              <a:ext cx="4761"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54037B-79E4-44E3-A5AA-0135C05DEC3F}"/>
                </a:ext>
              </a:extLst>
            </p:cNvPr>
            <p:cNvCxnSpPr/>
            <p:nvPr/>
          </p:nvCxnSpPr>
          <p:spPr>
            <a:xfrm>
              <a:off x="495301" y="2257424"/>
              <a:ext cx="200977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A1844C1E-5B34-4A60-B20D-61CC5C9B4C40}"/>
              </a:ext>
            </a:extLst>
          </p:cNvPr>
          <p:cNvGrpSpPr/>
          <p:nvPr/>
        </p:nvGrpSpPr>
        <p:grpSpPr>
          <a:xfrm>
            <a:off x="2035969" y="3209925"/>
            <a:ext cx="2543174" cy="1009649"/>
            <a:chOff x="4000503" y="3209925"/>
            <a:chExt cx="2543174" cy="1009649"/>
          </a:xfrm>
        </p:grpSpPr>
        <p:sp>
          <p:nvSpPr>
            <p:cNvPr id="28" name="Title 1">
              <a:extLst>
                <a:ext uri="{FF2B5EF4-FFF2-40B4-BE49-F238E27FC236}">
                  <a16:creationId xmlns:a16="http://schemas.microsoft.com/office/drawing/2014/main" id="{735D83B7-A243-46A0-B48C-523B9CE55F28}"/>
                </a:ext>
              </a:extLst>
            </p:cNvPr>
            <p:cNvSpPr txBox="1">
              <a:spLocks/>
            </p:cNvSpPr>
            <p:nvPr/>
          </p:nvSpPr>
          <p:spPr>
            <a:xfrm>
              <a:off x="4000503" y="3674269"/>
              <a:ext cx="2543174" cy="50958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Data preprocessing</a:t>
              </a:r>
              <a:endParaRPr lang="en-IN" sz="2000" b="1" dirty="0"/>
            </a:p>
          </p:txBody>
        </p:sp>
        <p:cxnSp>
          <p:nvCxnSpPr>
            <p:cNvPr id="30" name="Straight Connector 29">
              <a:extLst>
                <a:ext uri="{FF2B5EF4-FFF2-40B4-BE49-F238E27FC236}">
                  <a16:creationId xmlns:a16="http://schemas.microsoft.com/office/drawing/2014/main" id="{30A67FD0-DDB6-4883-8FA0-D742301BFF5D}"/>
                </a:ext>
              </a:extLst>
            </p:cNvPr>
            <p:cNvCxnSpPr/>
            <p:nvPr/>
          </p:nvCxnSpPr>
          <p:spPr>
            <a:xfrm>
              <a:off x="4274344" y="4219574"/>
              <a:ext cx="20097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F97EE0-91BC-4913-93E7-6612E9C48945}"/>
                </a:ext>
              </a:extLst>
            </p:cNvPr>
            <p:cNvCxnSpPr/>
            <p:nvPr/>
          </p:nvCxnSpPr>
          <p:spPr>
            <a:xfrm>
              <a:off x="5272090" y="3209925"/>
              <a:ext cx="4761" cy="4476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BBB7A224-94B1-49EC-87C8-11A2E74449DC}"/>
              </a:ext>
            </a:extLst>
          </p:cNvPr>
          <p:cNvGrpSpPr/>
          <p:nvPr/>
        </p:nvGrpSpPr>
        <p:grpSpPr>
          <a:xfrm>
            <a:off x="4319585" y="2244328"/>
            <a:ext cx="2543174" cy="957263"/>
            <a:chOff x="90488" y="2266949"/>
            <a:chExt cx="2543174" cy="957263"/>
          </a:xfrm>
        </p:grpSpPr>
        <p:sp>
          <p:nvSpPr>
            <p:cNvPr id="37" name="Title 1">
              <a:extLst>
                <a:ext uri="{FF2B5EF4-FFF2-40B4-BE49-F238E27FC236}">
                  <a16:creationId xmlns:a16="http://schemas.microsoft.com/office/drawing/2014/main" id="{6D462B44-FE37-46F5-9502-474F66093711}"/>
                </a:ext>
              </a:extLst>
            </p:cNvPr>
            <p:cNvSpPr txBox="1">
              <a:spLocks/>
            </p:cNvSpPr>
            <p:nvPr/>
          </p:nvSpPr>
          <p:spPr>
            <a:xfrm>
              <a:off x="90488" y="2266949"/>
              <a:ext cx="2543174" cy="50958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    model selection</a:t>
              </a:r>
              <a:endParaRPr lang="en-IN" sz="2000" b="1" dirty="0"/>
            </a:p>
          </p:txBody>
        </p:sp>
        <p:cxnSp>
          <p:nvCxnSpPr>
            <p:cNvPr id="38" name="Straight Connector 37">
              <a:extLst>
                <a:ext uri="{FF2B5EF4-FFF2-40B4-BE49-F238E27FC236}">
                  <a16:creationId xmlns:a16="http://schemas.microsoft.com/office/drawing/2014/main" id="{2CA2BFB0-35B2-4CC5-B6D3-CC4E76BBD215}"/>
                </a:ext>
              </a:extLst>
            </p:cNvPr>
            <p:cNvCxnSpPr>
              <a:stCxn id="37" idx="2"/>
            </p:cNvCxnSpPr>
            <p:nvPr/>
          </p:nvCxnSpPr>
          <p:spPr>
            <a:xfrm>
              <a:off x="1362075" y="2776537"/>
              <a:ext cx="4761" cy="447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AFF26B2-3CDC-44E8-968E-7A32BB4B78C5}"/>
                </a:ext>
              </a:extLst>
            </p:cNvPr>
            <p:cNvCxnSpPr>
              <a:cxnSpLocks/>
            </p:cNvCxnSpPr>
            <p:nvPr/>
          </p:nvCxnSpPr>
          <p:spPr>
            <a:xfrm>
              <a:off x="481011" y="2276473"/>
              <a:ext cx="154305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EC919C57-44F7-49E7-8728-FF26292313E1}"/>
              </a:ext>
            </a:extLst>
          </p:cNvPr>
          <p:cNvGrpSpPr/>
          <p:nvPr/>
        </p:nvGrpSpPr>
        <p:grpSpPr>
          <a:xfrm>
            <a:off x="6619873" y="3204004"/>
            <a:ext cx="2628902" cy="1073942"/>
            <a:chOff x="4000503" y="3209925"/>
            <a:chExt cx="2543174" cy="1009649"/>
          </a:xfrm>
        </p:grpSpPr>
        <p:sp>
          <p:nvSpPr>
            <p:cNvPr id="41" name="Title 1">
              <a:extLst>
                <a:ext uri="{FF2B5EF4-FFF2-40B4-BE49-F238E27FC236}">
                  <a16:creationId xmlns:a16="http://schemas.microsoft.com/office/drawing/2014/main" id="{93E32B5B-A158-47C4-A03A-39387727B363}"/>
                </a:ext>
              </a:extLst>
            </p:cNvPr>
            <p:cNvSpPr txBox="1">
              <a:spLocks/>
            </p:cNvSpPr>
            <p:nvPr/>
          </p:nvSpPr>
          <p:spPr>
            <a:xfrm>
              <a:off x="4000503" y="3674269"/>
              <a:ext cx="2543174" cy="50958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Model training &amp; evaluation</a:t>
              </a:r>
              <a:endParaRPr lang="en-IN" sz="2000" b="1" dirty="0"/>
            </a:p>
          </p:txBody>
        </p:sp>
        <p:cxnSp>
          <p:nvCxnSpPr>
            <p:cNvPr id="42" name="Straight Connector 41">
              <a:extLst>
                <a:ext uri="{FF2B5EF4-FFF2-40B4-BE49-F238E27FC236}">
                  <a16:creationId xmlns:a16="http://schemas.microsoft.com/office/drawing/2014/main" id="{B7A679B8-5A75-4A7B-B340-2C59E305BEA3}"/>
                </a:ext>
              </a:extLst>
            </p:cNvPr>
            <p:cNvCxnSpPr/>
            <p:nvPr/>
          </p:nvCxnSpPr>
          <p:spPr>
            <a:xfrm>
              <a:off x="4274344" y="4219574"/>
              <a:ext cx="20097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7749D1B-EC31-467E-9FDF-4314F65C1C67}"/>
                </a:ext>
              </a:extLst>
            </p:cNvPr>
            <p:cNvCxnSpPr/>
            <p:nvPr/>
          </p:nvCxnSpPr>
          <p:spPr>
            <a:xfrm>
              <a:off x="5272090" y="3209925"/>
              <a:ext cx="4761" cy="4476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9AB10EBD-40B9-487B-A8B0-DFA51C7A75BD}"/>
              </a:ext>
            </a:extLst>
          </p:cNvPr>
          <p:cNvSpPr txBox="1"/>
          <p:nvPr/>
        </p:nvSpPr>
        <p:spPr>
          <a:xfrm>
            <a:off x="-40481" y="1181010"/>
            <a:ext cx="3423822" cy="830997"/>
          </a:xfrm>
          <a:prstGeom prst="rect">
            <a:avLst/>
          </a:prstGeom>
          <a:noFill/>
        </p:spPr>
        <p:txBody>
          <a:bodyPr wrap="none" rtlCol="0">
            <a:spAutoFit/>
          </a:bodyPr>
          <a:lstStyle/>
          <a:p>
            <a:pPr algn="ctr"/>
            <a:r>
              <a:rPr lang="en-US" sz="1600" dirty="0"/>
              <a:t>This step includes the use of a</a:t>
            </a:r>
          </a:p>
          <a:p>
            <a:pPr algn="ctr"/>
            <a:r>
              <a:rPr lang="en-US" sz="1600" dirty="0"/>
              <a:t> real world data-set of </a:t>
            </a:r>
          </a:p>
          <a:p>
            <a:pPr algn="ctr"/>
            <a:r>
              <a:rPr lang="en-US" sz="1600" dirty="0"/>
              <a:t>credit card applications and approvals. </a:t>
            </a:r>
          </a:p>
        </p:txBody>
      </p:sp>
      <p:sp>
        <p:nvSpPr>
          <p:cNvPr id="45" name="TextBox 44">
            <a:extLst>
              <a:ext uri="{FF2B5EF4-FFF2-40B4-BE49-F238E27FC236}">
                <a16:creationId xmlns:a16="http://schemas.microsoft.com/office/drawing/2014/main" id="{6AA09346-AB3C-4C2F-8F71-ABABA2A6B656}"/>
              </a:ext>
            </a:extLst>
          </p:cNvPr>
          <p:cNvSpPr txBox="1"/>
          <p:nvPr/>
        </p:nvSpPr>
        <p:spPr>
          <a:xfrm>
            <a:off x="935557" y="4277946"/>
            <a:ext cx="4839659" cy="1077218"/>
          </a:xfrm>
          <a:prstGeom prst="rect">
            <a:avLst/>
          </a:prstGeom>
          <a:noFill/>
        </p:spPr>
        <p:txBody>
          <a:bodyPr wrap="none" rtlCol="0">
            <a:spAutoFit/>
          </a:bodyPr>
          <a:lstStyle/>
          <a:p>
            <a:pPr algn="ctr"/>
            <a:r>
              <a:rPr lang="en-US" sz="1600" dirty="0"/>
              <a:t>The data  was cleaned and pre-processed to ensure that</a:t>
            </a:r>
          </a:p>
          <a:p>
            <a:pPr algn="ctr"/>
            <a:r>
              <a:rPr lang="en-US" sz="1600" dirty="0"/>
              <a:t> it was suitable for machine learning modeling.</a:t>
            </a:r>
          </a:p>
          <a:p>
            <a:pPr algn="ctr"/>
            <a:r>
              <a:rPr lang="en-US" sz="1600" dirty="0"/>
              <a:t> This included steps such as missing value imputation, </a:t>
            </a:r>
          </a:p>
          <a:p>
            <a:pPr algn="ctr"/>
            <a:r>
              <a:rPr lang="en-US" sz="1600" dirty="0"/>
              <a:t>outlier detection, and feature scaling. </a:t>
            </a:r>
          </a:p>
        </p:txBody>
      </p:sp>
      <p:sp>
        <p:nvSpPr>
          <p:cNvPr id="46" name="TextBox 45">
            <a:extLst>
              <a:ext uri="{FF2B5EF4-FFF2-40B4-BE49-F238E27FC236}">
                <a16:creationId xmlns:a16="http://schemas.microsoft.com/office/drawing/2014/main" id="{7DE47990-CAA1-4CA1-B6B0-1344EBAA6908}"/>
              </a:ext>
            </a:extLst>
          </p:cNvPr>
          <p:cNvSpPr txBox="1"/>
          <p:nvPr/>
        </p:nvSpPr>
        <p:spPr>
          <a:xfrm>
            <a:off x="3633311" y="1181010"/>
            <a:ext cx="4000976" cy="1077218"/>
          </a:xfrm>
          <a:prstGeom prst="rect">
            <a:avLst/>
          </a:prstGeom>
          <a:noFill/>
        </p:spPr>
        <p:txBody>
          <a:bodyPr wrap="square" rtlCol="0">
            <a:spAutoFit/>
          </a:bodyPr>
          <a:lstStyle/>
          <a:p>
            <a:pPr algn="ctr"/>
            <a:r>
              <a:rPr lang="en-US" sz="1600" dirty="0"/>
              <a:t>Different models are considered for predicting the credit card approval rates like Logistic Regression, Decision Tree, XG Boost, KNN and Random Forest.</a:t>
            </a:r>
          </a:p>
        </p:txBody>
      </p:sp>
      <p:sp>
        <p:nvSpPr>
          <p:cNvPr id="47" name="TextBox 46">
            <a:extLst>
              <a:ext uri="{FF2B5EF4-FFF2-40B4-BE49-F238E27FC236}">
                <a16:creationId xmlns:a16="http://schemas.microsoft.com/office/drawing/2014/main" id="{B87C0718-1266-4644-A019-94FB9C4D243C}"/>
              </a:ext>
            </a:extLst>
          </p:cNvPr>
          <p:cNvSpPr txBox="1"/>
          <p:nvPr/>
        </p:nvSpPr>
        <p:spPr>
          <a:xfrm>
            <a:off x="5864750" y="4277946"/>
            <a:ext cx="4770152" cy="830997"/>
          </a:xfrm>
          <a:prstGeom prst="rect">
            <a:avLst/>
          </a:prstGeom>
          <a:noFill/>
        </p:spPr>
        <p:txBody>
          <a:bodyPr wrap="none" rtlCol="0">
            <a:spAutoFit/>
          </a:bodyPr>
          <a:lstStyle/>
          <a:p>
            <a:pPr algn="ctr"/>
            <a:r>
              <a:rPr lang="en-US" sz="1600" dirty="0"/>
              <a:t>Each model is trained on the pre-processed data</a:t>
            </a:r>
          </a:p>
          <a:p>
            <a:pPr algn="ctr"/>
            <a:r>
              <a:rPr lang="en-US" sz="1600" dirty="0"/>
              <a:t>and its performance is evaluated using metrics such as </a:t>
            </a:r>
          </a:p>
          <a:p>
            <a:pPr algn="ctr"/>
            <a:r>
              <a:rPr lang="en-US" sz="1600" dirty="0"/>
              <a:t>accuracy, precision, recall and F1 score.</a:t>
            </a:r>
          </a:p>
        </p:txBody>
      </p:sp>
      <p:sp>
        <p:nvSpPr>
          <p:cNvPr id="48" name="TextBox 47">
            <a:extLst>
              <a:ext uri="{FF2B5EF4-FFF2-40B4-BE49-F238E27FC236}">
                <a16:creationId xmlns:a16="http://schemas.microsoft.com/office/drawing/2014/main" id="{C282CDA7-36B3-4C3C-9009-892A4AB6A7F2}"/>
              </a:ext>
            </a:extLst>
          </p:cNvPr>
          <p:cNvSpPr txBox="1"/>
          <p:nvPr/>
        </p:nvSpPr>
        <p:spPr>
          <a:xfrm>
            <a:off x="8122919" y="1137494"/>
            <a:ext cx="4149308" cy="1077218"/>
          </a:xfrm>
          <a:prstGeom prst="rect">
            <a:avLst/>
          </a:prstGeom>
          <a:noFill/>
        </p:spPr>
        <p:txBody>
          <a:bodyPr wrap="square" rtlCol="0">
            <a:spAutoFit/>
          </a:bodyPr>
          <a:lstStyle/>
          <a:p>
            <a:pPr algn="ctr"/>
            <a:r>
              <a:rPr lang="en-US" sz="1600" dirty="0"/>
              <a:t>We will compare the performance of the different models and select the </a:t>
            </a:r>
          </a:p>
          <a:p>
            <a:pPr algn="ctr"/>
            <a:r>
              <a:rPr lang="en-US" sz="1600" dirty="0"/>
              <a:t>best model for predicting credit card approval rates.</a:t>
            </a:r>
          </a:p>
        </p:txBody>
      </p:sp>
    </p:spTree>
    <p:extLst>
      <p:ext uri="{BB962C8B-B14F-4D97-AF65-F5344CB8AC3E}">
        <p14:creationId xmlns:p14="http://schemas.microsoft.com/office/powerpoint/2010/main" val="3913971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C079CE-08CA-4895-8358-CBC56DDE2ED4}"/>
              </a:ext>
            </a:extLst>
          </p:cNvPr>
          <p:cNvSpPr>
            <a:spLocks noGrp="1"/>
          </p:cNvSpPr>
          <p:nvPr>
            <p:ph type="title"/>
          </p:nvPr>
        </p:nvSpPr>
        <p:spPr>
          <a:xfrm>
            <a:off x="381001" y="0"/>
            <a:ext cx="3857624" cy="476250"/>
          </a:xfrm>
        </p:spPr>
        <p:txBody>
          <a:bodyPr>
            <a:noAutofit/>
          </a:bodyPr>
          <a:lstStyle/>
          <a:p>
            <a:r>
              <a:rPr lang="en-US" sz="2400" dirty="0"/>
              <a:t>Dataset &amp; Features :</a:t>
            </a:r>
            <a:endParaRPr lang="en-IN" sz="2400" dirty="0"/>
          </a:p>
        </p:txBody>
      </p:sp>
      <p:sp>
        <p:nvSpPr>
          <p:cNvPr id="5" name="TextBox 4">
            <a:extLst>
              <a:ext uri="{FF2B5EF4-FFF2-40B4-BE49-F238E27FC236}">
                <a16:creationId xmlns:a16="http://schemas.microsoft.com/office/drawing/2014/main" id="{CD824829-BE51-44F4-8B8F-F5973AA9FCB4}"/>
              </a:ext>
            </a:extLst>
          </p:cNvPr>
          <p:cNvSpPr txBox="1"/>
          <p:nvPr/>
        </p:nvSpPr>
        <p:spPr>
          <a:xfrm>
            <a:off x="0" y="476250"/>
            <a:ext cx="11877675" cy="6124754"/>
          </a:xfrm>
          <a:prstGeom prst="rect">
            <a:avLst/>
          </a:prstGeom>
          <a:noFill/>
        </p:spPr>
        <p:txBody>
          <a:bodyPr wrap="square" numCol="2" rtlCol="0">
            <a:spAutoFit/>
          </a:bodyPr>
          <a:lstStyle/>
          <a:p>
            <a:r>
              <a:rPr lang="en-US" dirty="0">
                <a:latin typeface="Times New Roman" panose="02020603050405020304" pitchFamily="18" charset="0"/>
                <a:cs typeface="Times New Roman" panose="02020603050405020304" pitchFamily="18" charset="0"/>
              </a:rPr>
              <a:t>Here I was given two datasets :</a:t>
            </a:r>
          </a:p>
          <a:p>
            <a:r>
              <a:rPr lang="en-IN" sz="2000" b="1" i="0" dirty="0">
                <a:effectLst/>
                <a:latin typeface="Times New Roman" panose="02020603050405020304" pitchFamily="18" charset="0"/>
                <a:cs typeface="Times New Roman" panose="02020603050405020304" pitchFamily="18" charset="0"/>
              </a:rPr>
              <a:t>1. Credit_Card.csv	</a:t>
            </a:r>
            <a:endParaRPr lang="en-US" sz="2000" b="1" dirty="0">
              <a:latin typeface="Times New Roman" panose="02020603050405020304" pitchFamily="18" charset="0"/>
              <a:cs typeface="Times New Roman" panose="02020603050405020304" pitchFamily="18" charset="0"/>
            </a:endParaRPr>
          </a:p>
          <a:p>
            <a:pPr algn="just">
              <a:spcAft>
                <a:spcPts val="500"/>
              </a:spcAft>
            </a:pPr>
            <a:r>
              <a:rPr lang="en-US"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This dataset consists of 18 features, as given below</a:t>
            </a:r>
            <a:r>
              <a:rPr lang="en-IN" sz="1300" dirty="0">
                <a:latin typeface="Times New Roman" panose="02020603050405020304" pitchFamily="18" charset="0"/>
                <a:cs typeface="Times New Roman" panose="02020603050405020304" pitchFamily="18" charset="0"/>
              </a:rPr>
              <a:t>:</a:t>
            </a:r>
            <a:endParaRPr lang="en-US" sz="1300" b="0" i="0" dirty="0">
              <a:effectLst/>
              <a:latin typeface="Times New Roman" panose="02020603050405020304" pitchFamily="18" charset="0"/>
              <a:cs typeface="Times New Roman" panose="02020603050405020304" pitchFamily="18" charset="0"/>
            </a:endParaRPr>
          </a:p>
          <a:p>
            <a:pPr marL="889200" lvl="2" algn="just">
              <a:spcAft>
                <a:spcPts val="500"/>
              </a:spcAft>
            </a:pPr>
            <a:r>
              <a:rPr lang="en-US" sz="1300" b="1" i="0" dirty="0">
                <a:effectLst/>
                <a:latin typeface="Times New Roman" panose="02020603050405020304" pitchFamily="18" charset="0"/>
                <a:cs typeface="Times New Roman" panose="02020603050405020304" pitchFamily="18" charset="0"/>
              </a:rPr>
              <a:t>Members:</a:t>
            </a:r>
            <a:r>
              <a:rPr lang="en-US" sz="1300" b="0" i="0" dirty="0">
                <a:effectLst/>
                <a:latin typeface="Times New Roman" panose="02020603050405020304" pitchFamily="18" charset="0"/>
                <a:cs typeface="Times New Roman" panose="02020603050405020304" pitchFamily="18" charset="0"/>
              </a:rPr>
              <a:t>  Family </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Ind_ID</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Client ID</a:t>
            </a:r>
          </a:p>
          <a:p>
            <a:pPr marL="889200" lvl="2" algn="just">
              <a:spcAft>
                <a:spcPts val="500"/>
              </a:spcAft>
            </a:pPr>
            <a:r>
              <a:rPr lang="en-US" sz="1300" b="1" dirty="0">
                <a:latin typeface="Times New Roman" panose="02020603050405020304" pitchFamily="18" charset="0"/>
                <a:cs typeface="Times New Roman" panose="02020603050405020304" pitchFamily="18" charset="0"/>
              </a:rPr>
              <a:t>Gender:</a:t>
            </a:r>
            <a:r>
              <a:rPr lang="en-US" sz="1300" dirty="0">
                <a:latin typeface="Times New Roman" panose="02020603050405020304" pitchFamily="18" charset="0"/>
                <a:cs typeface="Times New Roman" panose="02020603050405020304" pitchFamily="18" charset="0"/>
              </a:rPr>
              <a:t>   Gender information</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Car_owner</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Having car or not</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Propert_owner</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Having property or not</a:t>
            </a:r>
          </a:p>
          <a:p>
            <a:pPr marL="889200" lvl="2" algn="just">
              <a:spcAft>
                <a:spcPts val="500"/>
              </a:spcAft>
            </a:pPr>
            <a:r>
              <a:rPr lang="en-US" sz="1300" b="1" dirty="0">
                <a:latin typeface="Times New Roman" panose="02020603050405020304" pitchFamily="18" charset="0"/>
                <a:cs typeface="Times New Roman" panose="02020603050405020304" pitchFamily="18" charset="0"/>
              </a:rPr>
              <a:t>Children:</a:t>
            </a:r>
            <a:r>
              <a:rPr lang="en-US" sz="1300" dirty="0">
                <a:latin typeface="Times New Roman" panose="02020603050405020304" pitchFamily="18" charset="0"/>
                <a:cs typeface="Times New Roman" panose="02020603050405020304" pitchFamily="18" charset="0"/>
              </a:rPr>
              <a:t>  Count of children</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Annual_income</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Annual income</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Type_Income</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Income type</a:t>
            </a:r>
          </a:p>
          <a:p>
            <a:pPr marL="889200" lvl="2" algn="just">
              <a:spcAft>
                <a:spcPts val="500"/>
              </a:spcAft>
            </a:pPr>
            <a:r>
              <a:rPr lang="en-US" sz="1300" b="1" dirty="0">
                <a:latin typeface="Times New Roman" panose="02020603050405020304" pitchFamily="18" charset="0"/>
                <a:cs typeface="Times New Roman" panose="02020603050405020304" pitchFamily="18" charset="0"/>
              </a:rPr>
              <a:t>Education:</a:t>
            </a:r>
            <a:r>
              <a:rPr lang="en-US" sz="1300" dirty="0">
                <a:latin typeface="Times New Roman" panose="02020603050405020304" pitchFamily="18" charset="0"/>
                <a:cs typeface="Times New Roman" panose="02020603050405020304" pitchFamily="18" charset="0"/>
              </a:rPr>
              <a:t> Education level</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Marital_status</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Marital_status</a:t>
            </a:r>
            <a:endParaRPr lang="en-US" sz="1300" dirty="0">
              <a:latin typeface="Times New Roman" panose="02020603050405020304" pitchFamily="18" charset="0"/>
              <a:cs typeface="Times New Roman" panose="02020603050405020304" pitchFamily="18" charset="0"/>
            </a:endParaRPr>
          </a:p>
          <a:p>
            <a:pPr marL="889200" lvl="2" algn="just">
              <a:spcAft>
                <a:spcPts val="500"/>
              </a:spcAft>
            </a:pPr>
            <a:r>
              <a:rPr lang="en-US" sz="1300" b="1" dirty="0" err="1">
                <a:latin typeface="Times New Roman" panose="02020603050405020304" pitchFamily="18" charset="0"/>
                <a:cs typeface="Times New Roman" panose="02020603050405020304" pitchFamily="18" charset="0"/>
              </a:rPr>
              <a:t>Housing_type</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Living style</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Birthday_count</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Use backward count from current day (0), -1 means yesterday.</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Employed_days</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Start date of employment. Use backward count from current day (0). Positive value means, individual is currently unemployed.</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Mobile_phone</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Any mobile phone</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Work_phone</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Any work phone</a:t>
            </a:r>
          </a:p>
          <a:p>
            <a:pPr marL="889200" lvl="2" algn="just">
              <a:spcAft>
                <a:spcPts val="500"/>
              </a:spcAft>
            </a:pPr>
            <a:r>
              <a:rPr lang="en-US" sz="1300" b="1" dirty="0">
                <a:latin typeface="Times New Roman" panose="02020603050405020304" pitchFamily="18" charset="0"/>
                <a:cs typeface="Times New Roman" panose="02020603050405020304" pitchFamily="18" charset="0"/>
              </a:rPr>
              <a:t>Phone:</a:t>
            </a:r>
            <a:r>
              <a:rPr lang="en-US" sz="1300" dirty="0">
                <a:latin typeface="Times New Roman" panose="02020603050405020304" pitchFamily="18" charset="0"/>
                <a:cs typeface="Times New Roman" panose="02020603050405020304" pitchFamily="18" charset="0"/>
              </a:rPr>
              <a:t> Any phone number</a:t>
            </a:r>
          </a:p>
          <a:p>
            <a:pPr marL="889200" lvl="2" algn="just">
              <a:spcAft>
                <a:spcPts val="500"/>
              </a:spcAft>
            </a:pPr>
            <a:r>
              <a:rPr lang="en-US" sz="1300" b="1" dirty="0">
                <a:latin typeface="Times New Roman" panose="02020603050405020304" pitchFamily="18" charset="0"/>
                <a:cs typeface="Times New Roman" panose="02020603050405020304" pitchFamily="18" charset="0"/>
              </a:rPr>
              <a:t>EMAIL_ID:</a:t>
            </a:r>
            <a:r>
              <a:rPr lang="en-US" sz="1300" dirty="0">
                <a:latin typeface="Times New Roman" panose="02020603050405020304" pitchFamily="18" charset="0"/>
                <a:cs typeface="Times New Roman" panose="02020603050405020304" pitchFamily="18" charset="0"/>
              </a:rPr>
              <a:t> Any email ID</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Type_Occupation</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Occupation</a:t>
            </a:r>
          </a:p>
          <a:p>
            <a:pPr marL="889200" lvl="2" algn="just">
              <a:spcAft>
                <a:spcPts val="500"/>
              </a:spcAft>
            </a:pPr>
            <a:r>
              <a:rPr lang="en-US" sz="1300" b="1" dirty="0" err="1">
                <a:latin typeface="Times New Roman" panose="02020603050405020304" pitchFamily="18" charset="0"/>
                <a:cs typeface="Times New Roman" panose="02020603050405020304" pitchFamily="18" charset="0"/>
              </a:rPr>
              <a:t>Family</a:t>
            </a:r>
            <a:r>
              <a:rPr lang="en-US" sz="1300" b="0" i="0" dirty="0" err="1">
                <a:effectLst/>
                <a:latin typeface="Times New Roman" panose="02020603050405020304" pitchFamily="18" charset="0"/>
                <a:cs typeface="Times New Roman" panose="02020603050405020304" pitchFamily="18" charset="0"/>
              </a:rPr>
              <a:t>size</a:t>
            </a:r>
            <a:endParaRPr lang="en-IN" dirty="0">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2</a:t>
            </a:r>
            <a:r>
              <a:rPr lang="en-IN" sz="2000" b="1" i="0" dirty="0">
                <a:effectLst/>
                <a:latin typeface="Times New Roman" panose="02020603050405020304" pitchFamily="18" charset="0"/>
                <a:cs typeface="Times New Roman" panose="02020603050405020304" pitchFamily="18" charset="0"/>
              </a:rPr>
              <a:t>. Credit_card_label.csv</a:t>
            </a:r>
          </a:p>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This dataset has 2 features, as given below:</a:t>
            </a:r>
          </a:p>
          <a:p>
            <a:pPr lvl="2"/>
            <a:r>
              <a:rPr lang="en-US" sz="1400" b="1" i="0" dirty="0" err="1">
                <a:effectLst/>
                <a:latin typeface="Times New Roman" panose="02020603050405020304" pitchFamily="18" charset="0"/>
                <a:cs typeface="Times New Roman" panose="02020603050405020304" pitchFamily="18" charset="0"/>
              </a:rPr>
              <a:t>Ind_ID</a:t>
            </a:r>
            <a:r>
              <a:rPr lang="en-US" sz="1400" b="1" i="0" dirty="0">
                <a:effectLst/>
                <a:latin typeface="Times New Roman" panose="02020603050405020304" pitchFamily="18" charset="0"/>
                <a:cs typeface="Times New Roman" panose="02020603050405020304" pitchFamily="18" charset="0"/>
              </a:rPr>
              <a:t>:</a:t>
            </a:r>
            <a:r>
              <a:rPr lang="en-US" sz="1400" b="0" i="0" dirty="0">
                <a:effectLst/>
                <a:latin typeface="Times New Roman" panose="02020603050405020304" pitchFamily="18" charset="0"/>
                <a:cs typeface="Times New Roman" panose="02020603050405020304" pitchFamily="18" charset="0"/>
              </a:rPr>
              <a:t> Client ID</a:t>
            </a:r>
          </a:p>
          <a:p>
            <a:pPr lvl="2"/>
            <a:r>
              <a:rPr lang="en-US" sz="1400" b="1" i="0" dirty="0">
                <a:effectLst/>
                <a:latin typeface="Times New Roman" panose="02020603050405020304" pitchFamily="18" charset="0"/>
                <a:cs typeface="Times New Roman" panose="02020603050405020304" pitchFamily="18" charset="0"/>
              </a:rPr>
              <a:t>Label:</a:t>
            </a:r>
            <a:r>
              <a:rPr lang="en-US" sz="1400" b="0" i="0" dirty="0">
                <a:effectLst/>
                <a:latin typeface="Times New Roman" panose="02020603050405020304" pitchFamily="18" charset="0"/>
                <a:cs typeface="Times New Roman" panose="02020603050405020304" pitchFamily="18" charset="0"/>
              </a:rPr>
              <a:t> Whether worthy for Credit or not</a:t>
            </a:r>
          </a:p>
          <a:p>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18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0" y="108066"/>
            <a:ext cx="10131425" cy="831273"/>
          </a:xfrm>
        </p:spPr>
        <p:txBody>
          <a:bodyPr>
            <a:normAutofit/>
          </a:bodyPr>
          <a:lstStyle/>
          <a:p>
            <a:r>
              <a:rPr lang="en-US" sz="2800" b="1" dirty="0">
                <a:latin typeface="Times New Roman" panose="02020603050405020304" pitchFamily="18" charset="0"/>
                <a:cs typeface="Times New Roman" panose="02020603050405020304" pitchFamily="18" charset="0"/>
              </a:rPr>
              <a:t> Data acquisition and understanding:</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B8B5EFF-80BC-4E3C-96B2-B84FA865DCA5}"/>
              </a:ext>
            </a:extLst>
          </p:cNvPr>
          <p:cNvSpPr txBox="1"/>
          <p:nvPr/>
        </p:nvSpPr>
        <p:spPr>
          <a:xfrm>
            <a:off x="302700" y="974678"/>
            <a:ext cx="8531334"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was given two datasets  having a common column  named as “</a:t>
            </a:r>
            <a:r>
              <a:rPr lang="en-US" dirty="0" err="1">
                <a:latin typeface="Times New Roman" panose="02020603050405020304" pitchFamily="18" charset="0"/>
                <a:cs typeface="Times New Roman" panose="02020603050405020304" pitchFamily="18" charset="0"/>
              </a:rPr>
              <a:t>Ind_ID</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Merging both datasets: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C86A104-D220-4DFD-A6EC-804AA33666E4}"/>
              </a:ext>
            </a:extLst>
          </p:cNvPr>
          <p:cNvPicPr>
            <a:picLocks noChangeAspect="1"/>
          </p:cNvPicPr>
          <p:nvPr/>
        </p:nvPicPr>
        <p:blipFill>
          <a:blip r:embed="rId2"/>
          <a:stretch>
            <a:fillRect/>
          </a:stretch>
        </p:blipFill>
        <p:spPr>
          <a:xfrm>
            <a:off x="1948620" y="1906291"/>
            <a:ext cx="9319139" cy="2386165"/>
          </a:xfrm>
          <a:prstGeom prst="rect">
            <a:avLst/>
          </a:prstGeom>
        </p:spPr>
      </p:pic>
      <p:sp>
        <p:nvSpPr>
          <p:cNvPr id="7" name="TextBox 6">
            <a:extLst>
              <a:ext uri="{FF2B5EF4-FFF2-40B4-BE49-F238E27FC236}">
                <a16:creationId xmlns:a16="http://schemas.microsoft.com/office/drawing/2014/main" id="{B229BB23-025A-49C5-A7FD-37CE0C5B306C}"/>
              </a:ext>
            </a:extLst>
          </p:cNvPr>
          <p:cNvSpPr txBox="1"/>
          <p:nvPr/>
        </p:nvSpPr>
        <p:spPr>
          <a:xfrm>
            <a:off x="206693" y="4292456"/>
            <a:ext cx="9415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Upon merging the datasets using the common column "</a:t>
            </a:r>
            <a:r>
              <a:rPr lang="en-US" dirty="0" err="1">
                <a:latin typeface="Times New Roman" panose="02020603050405020304" pitchFamily="18" charset="0"/>
                <a:cs typeface="Times New Roman" panose="02020603050405020304" pitchFamily="18" charset="0"/>
              </a:rPr>
              <a:t>Ins_ID</a:t>
            </a:r>
            <a:r>
              <a:rPr lang="en-US" dirty="0">
                <a:latin typeface="Times New Roman" panose="02020603050405020304" pitchFamily="18" charset="0"/>
                <a:cs typeface="Times New Roman" panose="02020603050405020304" pitchFamily="18" charset="0"/>
              </a:rPr>
              <a:t>," it becomes evident that the resulting dataset possesses a comprehensive structure. Specifically, the amalgamated dataset comprises a total of </a:t>
            </a:r>
            <a:r>
              <a:rPr lang="en-US" b="1" dirty="0">
                <a:latin typeface="Times New Roman" panose="02020603050405020304" pitchFamily="18" charset="0"/>
                <a:cs typeface="Times New Roman" panose="02020603050405020304" pitchFamily="18" charset="0"/>
              </a:rPr>
              <a:t>19 columns and 1548 rows.</a:t>
            </a:r>
            <a:r>
              <a:rPr lang="en-US" dirty="0">
                <a:latin typeface="Times New Roman" panose="02020603050405020304" pitchFamily="18" charset="0"/>
                <a:cs typeface="Times New Roman" panose="02020603050405020304" pitchFamily="18" charset="0"/>
              </a:rPr>
              <a:t> This integration of information facilitates a more comprehensive analysis and exploration of the data, enabling a deeper understanding of the underlying patterns and relationships within the dataset. The increased dimensionality resulting from the merging process enhances the dataset's richness and provides a solid foundation for subsequent analytical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23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F7D6C4-8128-465A-B4D3-D75443615377}"/>
              </a:ext>
            </a:extLst>
          </p:cNvPr>
          <p:cNvPicPr>
            <a:picLocks noGrp="1" noChangeAspect="1"/>
          </p:cNvPicPr>
          <p:nvPr>
            <p:ph idx="1"/>
          </p:nvPr>
        </p:nvPicPr>
        <p:blipFill>
          <a:blip r:embed="rId2"/>
          <a:stretch>
            <a:fillRect/>
          </a:stretch>
        </p:blipFill>
        <p:spPr>
          <a:xfrm>
            <a:off x="4621878" y="262830"/>
            <a:ext cx="7232071" cy="2511850"/>
          </a:xfrm>
        </p:spPr>
      </p:pic>
      <p:sp>
        <p:nvSpPr>
          <p:cNvPr id="6" name="TextBox 5">
            <a:extLst>
              <a:ext uri="{FF2B5EF4-FFF2-40B4-BE49-F238E27FC236}">
                <a16:creationId xmlns:a16="http://schemas.microsoft.com/office/drawing/2014/main" id="{E08C6EEE-E638-4F8E-BDFB-14422CBC15C1}"/>
              </a:ext>
            </a:extLst>
          </p:cNvPr>
          <p:cNvSpPr txBox="1"/>
          <p:nvPr/>
        </p:nvSpPr>
        <p:spPr>
          <a:xfrm>
            <a:off x="246611" y="227321"/>
            <a:ext cx="4209011" cy="320167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Checking the statistical details of the dataset using “describe()” as can be seen in Fig-1.</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Using “info()” function we can check datatypes of the features, which are mostly of String type as shown in Fig-2.</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Fig-3 we can check the percentage of null or NA values present in the dataset. “Type_of_occupation ” feature having most of the Null values i.e. 31 % of total dataset.</a:t>
            </a:r>
          </a:p>
        </p:txBody>
      </p:sp>
      <p:pic>
        <p:nvPicPr>
          <p:cNvPr id="8" name="Picture 7">
            <a:extLst>
              <a:ext uri="{FF2B5EF4-FFF2-40B4-BE49-F238E27FC236}">
                <a16:creationId xmlns:a16="http://schemas.microsoft.com/office/drawing/2014/main" id="{8EF8C186-2D1A-42BE-B41F-4E66372EFE5A}"/>
              </a:ext>
            </a:extLst>
          </p:cNvPr>
          <p:cNvPicPr>
            <a:picLocks noChangeAspect="1"/>
          </p:cNvPicPr>
          <p:nvPr/>
        </p:nvPicPr>
        <p:blipFill>
          <a:blip r:embed="rId3"/>
          <a:stretch>
            <a:fillRect/>
          </a:stretch>
        </p:blipFill>
        <p:spPr>
          <a:xfrm>
            <a:off x="8586396" y="3144012"/>
            <a:ext cx="3267553" cy="3170089"/>
          </a:xfrm>
          <a:prstGeom prst="rect">
            <a:avLst/>
          </a:prstGeom>
        </p:spPr>
      </p:pic>
      <p:pic>
        <p:nvPicPr>
          <p:cNvPr id="10" name="Picture 9">
            <a:extLst>
              <a:ext uri="{FF2B5EF4-FFF2-40B4-BE49-F238E27FC236}">
                <a16:creationId xmlns:a16="http://schemas.microsoft.com/office/drawing/2014/main" id="{B23A97C0-7D08-46D5-B212-3FBFB6C8CE6F}"/>
              </a:ext>
            </a:extLst>
          </p:cNvPr>
          <p:cNvPicPr>
            <a:picLocks noChangeAspect="1"/>
          </p:cNvPicPr>
          <p:nvPr/>
        </p:nvPicPr>
        <p:blipFill>
          <a:blip r:embed="rId4"/>
          <a:stretch>
            <a:fillRect/>
          </a:stretch>
        </p:blipFill>
        <p:spPr>
          <a:xfrm>
            <a:off x="4621878" y="3144012"/>
            <a:ext cx="3616035" cy="3170089"/>
          </a:xfrm>
          <a:prstGeom prst="rect">
            <a:avLst/>
          </a:prstGeom>
        </p:spPr>
      </p:pic>
      <p:sp>
        <p:nvSpPr>
          <p:cNvPr id="11" name="TextBox 10">
            <a:extLst>
              <a:ext uri="{FF2B5EF4-FFF2-40B4-BE49-F238E27FC236}">
                <a16:creationId xmlns:a16="http://schemas.microsoft.com/office/drawing/2014/main" id="{62210A73-51DD-4C88-B828-9C123FC940BE}"/>
              </a:ext>
            </a:extLst>
          </p:cNvPr>
          <p:cNvSpPr txBox="1"/>
          <p:nvPr/>
        </p:nvSpPr>
        <p:spPr>
          <a:xfrm>
            <a:off x="5943601" y="6314101"/>
            <a:ext cx="8386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(Fig-3)</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F02ADC6-B064-4AB3-97E6-77642BB581AC}"/>
              </a:ext>
            </a:extLst>
          </p:cNvPr>
          <p:cNvSpPr txBox="1"/>
          <p:nvPr/>
        </p:nvSpPr>
        <p:spPr>
          <a:xfrm>
            <a:off x="9800826" y="6314101"/>
            <a:ext cx="8386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(Fig-2)</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8002D12-71FD-4A81-A952-6D31207888A9}"/>
              </a:ext>
            </a:extLst>
          </p:cNvPr>
          <p:cNvSpPr txBox="1"/>
          <p:nvPr/>
        </p:nvSpPr>
        <p:spPr>
          <a:xfrm>
            <a:off x="7818567" y="2774680"/>
            <a:ext cx="8386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43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F04E51-39DD-4199-B454-38CEBB914CD8}"/>
              </a:ext>
            </a:extLst>
          </p:cNvPr>
          <p:cNvPicPr>
            <a:picLocks noGrp="1" noChangeAspect="1"/>
          </p:cNvPicPr>
          <p:nvPr>
            <p:ph idx="1"/>
          </p:nvPr>
        </p:nvPicPr>
        <p:blipFill>
          <a:blip r:embed="rId2"/>
          <a:stretch>
            <a:fillRect/>
          </a:stretch>
        </p:blipFill>
        <p:spPr>
          <a:xfrm>
            <a:off x="6308995" y="247206"/>
            <a:ext cx="4820323" cy="3181794"/>
          </a:xfrm>
        </p:spPr>
      </p:pic>
      <p:pic>
        <p:nvPicPr>
          <p:cNvPr id="7" name="Picture 6">
            <a:extLst>
              <a:ext uri="{FF2B5EF4-FFF2-40B4-BE49-F238E27FC236}">
                <a16:creationId xmlns:a16="http://schemas.microsoft.com/office/drawing/2014/main" id="{425AC2AC-98F2-4893-8D28-1D9705931018}"/>
              </a:ext>
            </a:extLst>
          </p:cNvPr>
          <p:cNvPicPr>
            <a:picLocks noChangeAspect="1"/>
          </p:cNvPicPr>
          <p:nvPr/>
        </p:nvPicPr>
        <p:blipFill>
          <a:blip r:embed="rId3"/>
          <a:stretch>
            <a:fillRect/>
          </a:stretch>
        </p:blipFill>
        <p:spPr>
          <a:xfrm>
            <a:off x="6308995" y="3676206"/>
            <a:ext cx="4791744" cy="3181794"/>
          </a:xfrm>
          <a:prstGeom prst="rect">
            <a:avLst/>
          </a:prstGeom>
        </p:spPr>
      </p:pic>
      <p:sp>
        <p:nvSpPr>
          <p:cNvPr id="8" name="TextBox 7">
            <a:extLst>
              <a:ext uri="{FF2B5EF4-FFF2-40B4-BE49-F238E27FC236}">
                <a16:creationId xmlns:a16="http://schemas.microsoft.com/office/drawing/2014/main" id="{B4176E4E-FF51-4867-A77D-54CB0577A30E}"/>
              </a:ext>
            </a:extLst>
          </p:cNvPr>
          <p:cNvSpPr txBox="1"/>
          <p:nvPr/>
        </p:nvSpPr>
        <p:spPr>
          <a:xfrm>
            <a:off x="345998" y="247206"/>
            <a:ext cx="5359304" cy="366254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Outlier:</a:t>
            </a:r>
          </a:p>
          <a:p>
            <a:pPr algn="just"/>
            <a:r>
              <a:rPr lang="en-US" dirty="0">
                <a:latin typeface="Times New Roman" panose="02020603050405020304" pitchFamily="18" charset="0"/>
                <a:cs typeface="Times New Roman" panose="02020603050405020304" pitchFamily="18" charset="0"/>
              </a:rPr>
              <a:t>An outlier is an observation or data point that deviated significantly from the rest of the dataset. In other words ,it’s a data point that lies an abnormal distance away from the other values in a random sample from a population</a:t>
            </a:r>
          </a:p>
          <a:p>
            <a:pPr algn="just"/>
            <a:r>
              <a:rPr lang="en-US" dirty="0">
                <a:latin typeface="Times New Roman" panose="02020603050405020304" pitchFamily="18" charset="0"/>
                <a:cs typeface="Times New Roman" panose="02020603050405020304" pitchFamily="18" charset="0"/>
              </a:rPr>
              <a:t>Outliers are checked if present in this step : A  for loop is used here to draw box plots for each feature. It can be seen that there are outliers present in some features like “Children” ,”Family_memebers” and “Annual Income”. (The black dots in the chart)</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CB38DBD-6B8D-46BF-A8A3-AD847451B2AE}"/>
              </a:ext>
            </a:extLst>
          </p:cNvPr>
          <p:cNvPicPr>
            <a:picLocks noChangeAspect="1"/>
          </p:cNvPicPr>
          <p:nvPr/>
        </p:nvPicPr>
        <p:blipFill>
          <a:blip r:embed="rId4"/>
          <a:stretch>
            <a:fillRect/>
          </a:stretch>
        </p:blipFill>
        <p:spPr>
          <a:xfrm>
            <a:off x="1189940" y="3676206"/>
            <a:ext cx="4906060" cy="3181794"/>
          </a:xfrm>
          <a:prstGeom prst="rect">
            <a:avLst/>
          </a:prstGeom>
        </p:spPr>
      </p:pic>
    </p:spTree>
    <p:extLst>
      <p:ext uri="{BB962C8B-B14F-4D97-AF65-F5344CB8AC3E}">
        <p14:creationId xmlns:p14="http://schemas.microsoft.com/office/powerpoint/2010/main" val="71193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75821" y="223270"/>
            <a:ext cx="2785819" cy="583768"/>
          </a:xfrm>
        </p:spPr>
        <p:txBody>
          <a:bodyPr>
            <a:normAutofit/>
          </a:bodyPr>
          <a:lstStyle/>
          <a:p>
            <a:r>
              <a:rPr lang="en-US" sz="2800" dirty="0"/>
              <a:t>Data cleaning:</a:t>
            </a:r>
            <a:endParaRPr lang="en-IN" sz="2800" dirty="0"/>
          </a:p>
        </p:txBody>
      </p:sp>
      <p:pic>
        <p:nvPicPr>
          <p:cNvPr id="5" name="Content Placeholder 4">
            <a:extLst>
              <a:ext uri="{FF2B5EF4-FFF2-40B4-BE49-F238E27FC236}">
                <a16:creationId xmlns:a16="http://schemas.microsoft.com/office/drawing/2014/main" id="{05A9AB78-0570-4817-848D-CF6B736B2BC3}"/>
              </a:ext>
            </a:extLst>
          </p:cNvPr>
          <p:cNvPicPr>
            <a:picLocks noGrp="1" noChangeAspect="1"/>
          </p:cNvPicPr>
          <p:nvPr>
            <p:ph idx="1"/>
          </p:nvPr>
        </p:nvPicPr>
        <p:blipFill>
          <a:blip r:embed="rId2"/>
          <a:stretch>
            <a:fillRect/>
          </a:stretch>
        </p:blipFill>
        <p:spPr>
          <a:xfrm>
            <a:off x="4996136" y="1156952"/>
            <a:ext cx="2785819" cy="2693860"/>
          </a:xfrm>
        </p:spPr>
      </p:pic>
      <p:sp>
        <p:nvSpPr>
          <p:cNvPr id="6" name="TextBox 5">
            <a:extLst>
              <a:ext uri="{FF2B5EF4-FFF2-40B4-BE49-F238E27FC236}">
                <a16:creationId xmlns:a16="http://schemas.microsoft.com/office/drawing/2014/main" id="{DBE79837-4915-4DD5-85D1-E52399D47D05}"/>
              </a:ext>
            </a:extLst>
          </p:cNvPr>
          <p:cNvSpPr txBox="1"/>
          <p:nvPr/>
        </p:nvSpPr>
        <p:spPr>
          <a:xfrm>
            <a:off x="223243" y="807038"/>
            <a:ext cx="4601824"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I have dropped the null values, as the most significant amount of null values present is 31.5% in an independent feature. Additionally, while treating outliers, I encountered the "Children" feature, which had a maximum values like 14 and 4, indirectly affecting the "</a:t>
            </a:r>
            <a:r>
              <a:rPr lang="en-US" dirty="0" err="1">
                <a:latin typeface="Times New Roman" panose="02020603050405020304" pitchFamily="18" charset="0"/>
                <a:cs typeface="Times New Roman" panose="02020603050405020304" pitchFamily="18" charset="0"/>
              </a:rPr>
              <a:t>Family_members</a:t>
            </a:r>
            <a:r>
              <a:rPr lang="en-US" dirty="0">
                <a:latin typeface="Times New Roman" panose="02020603050405020304" pitchFamily="18" charset="0"/>
                <a:cs typeface="Times New Roman" panose="02020603050405020304" pitchFamily="18" charset="0"/>
              </a:rPr>
              <a:t>" feature as well. Consequently, I dropped those rows to normalize the data.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Subsequently, I defined a function which employed the IQR method for outlier treatment, wherein I replaced the outliers with the upper and lower bound values of the respective features.</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74C7C6A-0DDC-4B87-B4F6-2D4D4D1AB490}"/>
              </a:ext>
            </a:extLst>
          </p:cNvPr>
          <p:cNvPicPr>
            <a:picLocks noChangeAspect="1"/>
          </p:cNvPicPr>
          <p:nvPr/>
        </p:nvPicPr>
        <p:blipFill>
          <a:blip r:embed="rId3"/>
          <a:stretch>
            <a:fillRect/>
          </a:stretch>
        </p:blipFill>
        <p:spPr>
          <a:xfrm>
            <a:off x="7953025" y="223270"/>
            <a:ext cx="3903178" cy="2102743"/>
          </a:xfrm>
          <a:prstGeom prst="rect">
            <a:avLst/>
          </a:prstGeom>
        </p:spPr>
      </p:pic>
      <p:pic>
        <p:nvPicPr>
          <p:cNvPr id="12" name="Picture 11">
            <a:extLst>
              <a:ext uri="{FF2B5EF4-FFF2-40B4-BE49-F238E27FC236}">
                <a16:creationId xmlns:a16="http://schemas.microsoft.com/office/drawing/2014/main" id="{98191A24-B135-43D7-B49E-177B4617ACCE}"/>
              </a:ext>
            </a:extLst>
          </p:cNvPr>
          <p:cNvPicPr>
            <a:picLocks noChangeAspect="1"/>
          </p:cNvPicPr>
          <p:nvPr/>
        </p:nvPicPr>
        <p:blipFill>
          <a:blip r:embed="rId4"/>
          <a:stretch>
            <a:fillRect/>
          </a:stretch>
        </p:blipFill>
        <p:spPr>
          <a:xfrm>
            <a:off x="7953026" y="2503882"/>
            <a:ext cx="3903178" cy="4130848"/>
          </a:xfrm>
          <a:prstGeom prst="rect">
            <a:avLst/>
          </a:prstGeom>
        </p:spPr>
      </p:pic>
    </p:spTree>
    <p:extLst>
      <p:ext uri="{BB962C8B-B14F-4D97-AF65-F5344CB8AC3E}">
        <p14:creationId xmlns:p14="http://schemas.microsoft.com/office/powerpoint/2010/main" val="338032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B372-6B1A-4ABE-A84C-B454715F9125}"/>
              </a:ext>
            </a:extLst>
          </p:cNvPr>
          <p:cNvSpPr>
            <a:spLocks noGrp="1"/>
          </p:cNvSpPr>
          <p:nvPr>
            <p:ph type="title"/>
          </p:nvPr>
        </p:nvSpPr>
        <p:spPr>
          <a:xfrm>
            <a:off x="301701" y="89114"/>
            <a:ext cx="3405752" cy="457200"/>
          </a:xfrm>
        </p:spPr>
        <p:txBody>
          <a:bodyPr>
            <a:normAutofit/>
          </a:bodyPr>
          <a:lstStyle/>
          <a:p>
            <a:r>
              <a:rPr lang="en-US" sz="2400" dirty="0"/>
              <a:t>MULTIVARIATE ANALYSIS:</a:t>
            </a:r>
            <a:endParaRPr lang="en-IN" sz="2400" dirty="0"/>
          </a:p>
        </p:txBody>
      </p:sp>
      <p:pic>
        <p:nvPicPr>
          <p:cNvPr id="5" name="Content Placeholder 4">
            <a:extLst>
              <a:ext uri="{FF2B5EF4-FFF2-40B4-BE49-F238E27FC236}">
                <a16:creationId xmlns:a16="http://schemas.microsoft.com/office/drawing/2014/main" id="{2698C034-9117-4833-B614-F72A022A5E9F}"/>
              </a:ext>
            </a:extLst>
          </p:cNvPr>
          <p:cNvPicPr>
            <a:picLocks noGrp="1" noChangeAspect="1"/>
          </p:cNvPicPr>
          <p:nvPr>
            <p:ph idx="1"/>
          </p:nvPr>
        </p:nvPicPr>
        <p:blipFill>
          <a:blip r:embed="rId2"/>
          <a:stretch>
            <a:fillRect/>
          </a:stretch>
        </p:blipFill>
        <p:spPr>
          <a:xfrm>
            <a:off x="7196379" y="198051"/>
            <a:ext cx="4693920" cy="6342234"/>
          </a:xfrm>
        </p:spPr>
      </p:pic>
      <p:sp>
        <p:nvSpPr>
          <p:cNvPr id="6" name="TextBox 5">
            <a:extLst>
              <a:ext uri="{FF2B5EF4-FFF2-40B4-BE49-F238E27FC236}">
                <a16:creationId xmlns:a16="http://schemas.microsoft.com/office/drawing/2014/main" id="{8DC0EB32-9945-4217-A2DF-763FF71EBF5C}"/>
              </a:ext>
            </a:extLst>
          </p:cNvPr>
          <p:cNvSpPr txBox="1"/>
          <p:nvPr/>
        </p:nvSpPr>
        <p:spPr>
          <a:xfrm>
            <a:off x="509382" y="645855"/>
            <a:ext cx="5078319"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it is to be noticed that ‘Children’ and ‘Family_Members’ are highly dependent with each other .So it is always advised to drop one of them or both of them.</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am dropping the children feature as it has skewed data which indicates that it is not normally distributed. </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FE1AFC9-51BB-442B-B014-1B998D7B50AC}"/>
              </a:ext>
            </a:extLst>
          </p:cNvPr>
          <p:cNvPicPr>
            <a:picLocks noChangeAspect="1"/>
          </p:cNvPicPr>
          <p:nvPr/>
        </p:nvPicPr>
        <p:blipFill>
          <a:blip r:embed="rId3"/>
          <a:stretch>
            <a:fillRect/>
          </a:stretch>
        </p:blipFill>
        <p:spPr>
          <a:xfrm>
            <a:off x="2306149" y="4099448"/>
            <a:ext cx="4693920" cy="2440838"/>
          </a:xfrm>
          <a:prstGeom prst="rect">
            <a:avLst/>
          </a:prstGeom>
        </p:spPr>
      </p:pic>
      <p:pic>
        <p:nvPicPr>
          <p:cNvPr id="10" name="Picture 9">
            <a:extLst>
              <a:ext uri="{FF2B5EF4-FFF2-40B4-BE49-F238E27FC236}">
                <a16:creationId xmlns:a16="http://schemas.microsoft.com/office/drawing/2014/main" id="{F33360F0-47EC-4D37-8FBB-3C790186D8D5}"/>
              </a:ext>
            </a:extLst>
          </p:cNvPr>
          <p:cNvPicPr>
            <a:picLocks noChangeAspect="1"/>
          </p:cNvPicPr>
          <p:nvPr/>
        </p:nvPicPr>
        <p:blipFill>
          <a:blip r:embed="rId4"/>
          <a:stretch>
            <a:fillRect/>
          </a:stretch>
        </p:blipFill>
        <p:spPr>
          <a:xfrm>
            <a:off x="2306149" y="2967485"/>
            <a:ext cx="4682276" cy="923029"/>
          </a:xfrm>
          <a:prstGeom prst="rect">
            <a:avLst/>
          </a:prstGeom>
        </p:spPr>
      </p:pic>
    </p:spTree>
    <p:extLst>
      <p:ext uri="{BB962C8B-B14F-4D97-AF65-F5344CB8AC3E}">
        <p14:creationId xmlns:p14="http://schemas.microsoft.com/office/powerpoint/2010/main" val="144634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1443</TotalTime>
  <Words>1677</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Celestial</vt:lpstr>
      <vt:lpstr>Credit-Card Approval Project</vt:lpstr>
      <vt:lpstr>Problem statement:</vt:lpstr>
      <vt:lpstr>Steps followed</vt:lpstr>
      <vt:lpstr>Dataset &amp; Features :</vt:lpstr>
      <vt:lpstr> Data acquisition and understanding:</vt:lpstr>
      <vt:lpstr>PowerPoint Presentation</vt:lpstr>
      <vt:lpstr>PowerPoint Presentation</vt:lpstr>
      <vt:lpstr>Data cleaning:</vt:lpstr>
      <vt:lpstr>MULTIVARIATE ANALYSIS:</vt:lpstr>
      <vt:lpstr>BIVARIATE ANALYSIS:</vt:lpstr>
      <vt:lpstr>Feature selection and encoding:</vt:lpstr>
      <vt:lpstr>Model selection</vt:lpstr>
      <vt:lpstr>Logistic regression:</vt:lpstr>
      <vt:lpstr>Random forest model:</vt:lpstr>
      <vt:lpstr>XGBoost model:</vt:lpstr>
      <vt:lpstr>Model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Credit-Card Approval Project</dc:title>
  <dc:creator>Abhijeet Sethy</dc:creator>
  <cp:lastModifiedBy>Abhijeet Sethy</cp:lastModifiedBy>
  <cp:revision>65</cp:revision>
  <dcterms:created xsi:type="dcterms:W3CDTF">2023-12-07T04:14:44Z</dcterms:created>
  <dcterms:modified xsi:type="dcterms:W3CDTF">2023-12-14T05:51:39Z</dcterms:modified>
</cp:coreProperties>
</file>