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8" r:id="rId2"/>
  </p:sldMasterIdLst>
  <p:notesMasterIdLst>
    <p:notesMasterId r:id="rId12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6410" autoAdjust="0"/>
  </p:normalViewPr>
  <p:slideViewPr>
    <p:cSldViewPr snapToGrid="0" snapToObjects="1">
      <p:cViewPr varScale="1">
        <p:scale>
          <a:sx n="87" d="100"/>
          <a:sy n="87" d="100"/>
        </p:scale>
        <p:origin x="10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8C50-3875-4E3D-A690-13F51D304C6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36C52-9C0A-485A-BD18-4862EDEBA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5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36C52-9C0A-485A-BD18-4862EDEBA1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4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6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1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1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1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4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6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978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8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6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4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5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1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f1d69f-73e2-48cb-90a8-36ec3d9c9fe4?pbi_source=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pattFill prst="lgConfetti">
            <a:fgClr>
              <a:schemeClr val="tx2">
                <a:lumMod val="10000"/>
              </a:schemeClr>
            </a:fgClr>
            <a:bgClr>
              <a:schemeClr val="bg1"/>
            </a:bgClr>
          </a:pattFill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Telangana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Tourism Report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 Semibold" charset="0"/>
                <a:ea typeface="Segoe UI Semibold" charset="0"/>
                <a:cs typeface="Segoe UI Semibold" charset="0"/>
              </a:rPr>
              <a:t>By Abhijeet Sethy</a:t>
            </a:r>
            <a:endParaRPr lang="en-US" sz="1600" b="1" i="0" dirty="0"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A307D3-3829-4518-B9A3-3A78D80A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8" y="1400355"/>
            <a:ext cx="7243762" cy="51290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ABCC5-00A4-4F76-854F-FFB68CB458A0}"/>
              </a:ext>
            </a:extLst>
          </p:cNvPr>
          <p:cNvSpPr txBox="1"/>
          <p:nvPr/>
        </p:nvSpPr>
        <p:spPr>
          <a:xfrm>
            <a:off x="357188" y="200026"/>
            <a:ext cx="10750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down the top 10 districts those have the highest number of Domestic visitors overall (2016-2019)?</a:t>
            </a:r>
          </a:p>
          <a:p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65C27-92F6-4EFD-9448-845743557097}"/>
              </a:ext>
            </a:extLst>
          </p:cNvPr>
          <p:cNvSpPr txBox="1"/>
          <p:nvPr/>
        </p:nvSpPr>
        <p:spPr>
          <a:xfrm>
            <a:off x="7715251" y="1400356"/>
            <a:ext cx="4398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Ranjanna Sircilla, Warangal(Urban)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Highest tourist spots, and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Kamareddy, Narayanpet and  Suryapet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3 districts.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20A14-DF4B-4AB1-A17D-7F4CA1B1A82F}"/>
              </a:ext>
            </a:extLst>
          </p:cNvPr>
          <p:cNvSpPr txBox="1"/>
          <p:nvPr/>
        </p:nvSpPr>
        <p:spPr>
          <a:xfrm>
            <a:off x="7694050" y="2849109"/>
            <a:ext cx="44404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promote unique local attractions, landmarks, or cultural events that set the district apart.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collaboration with local businesses to create packages or special offers that encourage visitors to explore the district. This might include partnerships with restaurants, hotels, and 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and enhance the district's digital presence. Develop a user-friendly website, leverage social media, and use online marketing to reach a broader audience.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6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CABCC5-00A4-4F76-854F-FFB68CB458A0}"/>
              </a:ext>
            </a:extLst>
          </p:cNvPr>
          <p:cNvSpPr txBox="1"/>
          <p:nvPr/>
        </p:nvSpPr>
        <p:spPr>
          <a:xfrm>
            <a:off x="357188" y="200026"/>
            <a:ext cx="1075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down the top 3 districts based on compounded annual growth rate (CAGR) of visitors between (2016-2019)?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D5D5C-F05B-4577-97A9-6D0AD579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7" y="1031023"/>
            <a:ext cx="5900737" cy="56269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43775-8CAE-4164-892B-A8AFAC860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19" y="2362435"/>
            <a:ext cx="2534084" cy="886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F8A4A-0B1E-40B5-9FD0-DDED228F2BAF}"/>
              </a:ext>
            </a:extLst>
          </p:cNvPr>
          <p:cNvSpPr txBox="1"/>
          <p:nvPr/>
        </p:nvSpPr>
        <p:spPr>
          <a:xfrm>
            <a:off x="7272919" y="3367127"/>
            <a:ext cx="330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Value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Value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compounded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years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56BB7-8F95-4AC4-A7E0-D8216EF95435}"/>
              </a:ext>
            </a:extLst>
          </p:cNvPr>
          <p:cNvSpPr txBox="1"/>
          <p:nvPr/>
        </p:nvSpPr>
        <p:spPr>
          <a:xfrm>
            <a:off x="6257924" y="1031023"/>
            <a:ext cx="577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Compounded Annual 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 stands for Compound Annual Growth Rate, and it is a measure of the geometric progression ratio that provides a constant rate of growth over a time period.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8FD4B-7046-42CA-B3E6-BCB00F088EEE}"/>
              </a:ext>
            </a:extLst>
          </p:cNvPr>
          <p:cNvSpPr txBox="1"/>
          <p:nvPr/>
        </p:nvSpPr>
        <p:spPr>
          <a:xfrm>
            <a:off x="6257924" y="5211392"/>
            <a:ext cx="4724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Mancherial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Warangal(Rural)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Bhadraderi Kothagudem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Top 3 districts having high CAGR value.</a:t>
            </a:r>
          </a:p>
        </p:txBody>
      </p:sp>
    </p:spTree>
    <p:extLst>
      <p:ext uri="{BB962C8B-B14F-4D97-AF65-F5344CB8AC3E}">
        <p14:creationId xmlns:p14="http://schemas.microsoft.com/office/powerpoint/2010/main" val="91120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CABCC5-00A4-4F76-854F-FFB68CB458A0}"/>
              </a:ext>
            </a:extLst>
          </p:cNvPr>
          <p:cNvSpPr txBox="1"/>
          <p:nvPr/>
        </p:nvSpPr>
        <p:spPr>
          <a:xfrm>
            <a:off x="357188" y="200026"/>
            <a:ext cx="1075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down the bottom 3 districts based on compounded annual growth rate (CAGR) of visitors between (2016-2019)?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42E13-18D6-4956-9269-67F854DC1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985" y="2250548"/>
            <a:ext cx="5588151" cy="2905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34571-CAA7-4F77-8769-3D1048ADB25D}"/>
              </a:ext>
            </a:extLst>
          </p:cNvPr>
          <p:cNvSpPr txBox="1"/>
          <p:nvPr/>
        </p:nvSpPr>
        <p:spPr>
          <a:xfrm>
            <a:off x="556124" y="1132777"/>
            <a:ext cx="656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Warangal (Urban), Nalgonda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Karimnagar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bottom three districts with the lowest CAGR values, indicating a reduction in tourist growth.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D4BEA-7992-4DF5-B851-1E0EB0437FB9}"/>
              </a:ext>
            </a:extLst>
          </p:cNvPr>
          <p:cNvSpPr txBox="1"/>
          <p:nvPr/>
        </p:nvSpPr>
        <p:spPr>
          <a:xfrm>
            <a:off x="423864" y="1878242"/>
            <a:ext cx="5588150" cy="622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targeted marketing campaigns to promote the region's attractions. Utilize digital marketing, social media, and traditional advertising to reach a wider audience.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and invest in infrastructure such as transportation, roads, and accommodation facilities. Easy accessibility and comfortable stays can positively impact tourism.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feedback from tourists and use it to make continuous improvements. Understand what visitors like and dislike to enhance the overall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2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CABCC5-00A4-4F76-854F-FFB68CB458A0}"/>
              </a:ext>
            </a:extLst>
          </p:cNvPr>
          <p:cNvSpPr txBox="1"/>
          <p:nvPr/>
        </p:nvSpPr>
        <p:spPr>
          <a:xfrm>
            <a:off x="357188" y="200026"/>
            <a:ext cx="1075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Peak and Low season months for Hyderabad based on the data  from 2016-2019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81A13-C4F9-4A9D-8879-6FE94EF6B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239" y="1197785"/>
            <a:ext cx="8120062" cy="5269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E8971-7664-4884-A16A-EE027046AB8B}"/>
              </a:ext>
            </a:extLst>
          </p:cNvPr>
          <p:cNvSpPr txBox="1"/>
          <p:nvPr/>
        </p:nvSpPr>
        <p:spPr>
          <a:xfrm>
            <a:off x="8496302" y="1197785"/>
            <a:ext cx="3514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area chart we can conclude that for Hyderabad the Top 3 peak seasons are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June, December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 season months are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February, March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28307-C005-4506-A687-29B366D5B8CA}"/>
              </a:ext>
            </a:extLst>
          </p:cNvPr>
          <p:cNvSpPr txBox="1"/>
          <p:nvPr/>
        </p:nvSpPr>
        <p:spPr>
          <a:xfrm>
            <a:off x="8496303" y="2916009"/>
            <a:ext cx="35147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a well distributed tourist count through out a year Govt. need to plan well for the peak seasons and for low seaso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Govt. can introduce cultural events and unique activities which will attract more tourists.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social media to launch targeted campaigns that showcase the unique aspects of the destination during the low season.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CABCC5-00A4-4F76-854F-FFB68CB458A0}"/>
              </a:ext>
            </a:extLst>
          </p:cNvPr>
          <p:cNvSpPr txBox="1"/>
          <p:nvPr/>
        </p:nvSpPr>
        <p:spPr>
          <a:xfrm>
            <a:off x="357188" y="200026"/>
            <a:ext cx="1075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top and bottom 3 districts with high domestic to foreign tourist ratio?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ED7A3C-4144-4261-9E8A-1005F600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3" y="1279164"/>
            <a:ext cx="4921768" cy="404018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775B5F-865C-4640-8FDC-7AE18F572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2251" y="1279163"/>
            <a:ext cx="5611813" cy="40401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5A3784-2264-46C3-952C-2E9AD8CCAA39}"/>
              </a:ext>
            </a:extLst>
          </p:cNvPr>
          <p:cNvSpPr txBox="1"/>
          <p:nvPr/>
        </p:nvSpPr>
        <p:spPr>
          <a:xfrm>
            <a:off x="0" y="5394170"/>
            <a:ext cx="11525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 domestic-to-foreign ratio suggests that a destination is more popular among local residents, while a lower ratio indicates a higher proportion of international visitors.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chart, we can see that more local tourists are coming to Mahbubnagar and Warangal (Urban), whereas foreign tourists are visiting Hyderabad and Warangal (Rural) districts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CABCC5-00A4-4F76-854F-FFB68CB458A0}"/>
              </a:ext>
            </a:extLst>
          </p:cNvPr>
          <p:cNvSpPr txBox="1"/>
          <p:nvPr/>
        </p:nvSpPr>
        <p:spPr>
          <a:xfrm>
            <a:off x="357188" y="200026"/>
            <a:ext cx="1075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top and bottom 5 district based on ‘population to tourist footfall ratio in 2019?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3F78C-7F43-43E0-9316-2B21E88A148E}"/>
              </a:ext>
            </a:extLst>
          </p:cNvPr>
          <p:cNvSpPr txBox="1"/>
          <p:nvPr/>
        </p:nvSpPr>
        <p:spPr>
          <a:xfrm>
            <a:off x="4305299" y="1209675"/>
            <a:ext cx="7625967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ratio is useful for policymakers, urban planners, and businesses to understand the impact of tourism on a community.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 ratio may indicate a significant reliance on tourism for the local economy, but it could also pose challenges such as increased congestion, strain on infrastructure, and potential impacts on local culture and environment.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a low ratio might suggest that tourism is not a major economic driver, and there could be potential for growth in the tourism sector.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Rajanna Sircilla has the highest Tourist to Population footfall ratio, indicating a considerable reliance on tourism for Rajanna Sircilla's local economy.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tourist to population footfall ratio in Komaram Bheem Asifabad indicates that tourism is not a key economic driver here.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83374-3DED-4C3F-A573-C56BAD28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209675"/>
            <a:ext cx="3690937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8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CABCC5-00A4-4F76-854F-FFB68CB458A0}"/>
              </a:ext>
            </a:extLst>
          </p:cNvPr>
          <p:cNvSpPr txBox="1"/>
          <p:nvPr/>
        </p:nvSpPr>
        <p:spPr>
          <a:xfrm>
            <a:off x="357188" y="200026"/>
            <a:ext cx="1156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projected number of domestic and foreign tourists in Hyderabad in 2025 based  on the growth rate from previous years?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E0F6C-A273-4E82-B6B4-4A43A4C0C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8" y="1267691"/>
            <a:ext cx="7919689" cy="515389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08A4E-92AB-4144-A1E8-CDA82160AD29}"/>
              </a:ext>
            </a:extLst>
          </p:cNvPr>
          <p:cNvSpPr txBox="1"/>
          <p:nvPr/>
        </p:nvSpPr>
        <p:spPr>
          <a:xfrm>
            <a:off x="8477250" y="1267691"/>
            <a:ext cx="371475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projected number of Domestic and Foreign tourists in Hyderabad 2025 is shown in this chart.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curve is going down for both tourist count and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forecasting is done using a confidence interval of 95%.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 level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percentage that reflects the probability that the true value falls within the calculated confidence interval.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8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10FB5-50D9-4816-9136-02176EEBA41C}"/>
              </a:ext>
            </a:extLst>
          </p:cNvPr>
          <p:cNvSpPr txBox="1"/>
          <p:nvPr/>
        </p:nvSpPr>
        <p:spPr>
          <a:xfrm>
            <a:off x="6200775" y="4162425"/>
            <a:ext cx="3064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IN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636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791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Rockwell</vt:lpstr>
      <vt:lpstr>Segoe UI</vt:lpstr>
      <vt:lpstr>Segoe UI Light</vt:lpstr>
      <vt:lpstr>Segoe UI Semibold</vt:lpstr>
      <vt:lpstr>Times New Roman</vt:lpstr>
      <vt:lpstr>Wingdings</vt:lpstr>
      <vt:lpstr>Custom Design</vt:lpstr>
      <vt:lpstr>Damask</vt:lpstr>
      <vt:lpstr>Telangana Tourism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Abhijeet Sethy</cp:lastModifiedBy>
  <cp:revision>38</cp:revision>
  <dcterms:created xsi:type="dcterms:W3CDTF">2016-09-04T11:54:55Z</dcterms:created>
  <dcterms:modified xsi:type="dcterms:W3CDTF">2023-11-30T07:16:50Z</dcterms:modified>
</cp:coreProperties>
</file>