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8"/>
  </p:notesMasterIdLst>
  <p:sldIdLst>
    <p:sldId id="278" r:id="rId2"/>
    <p:sldId id="279" r:id="rId3"/>
    <p:sldId id="294" r:id="rId4"/>
    <p:sldId id="280" r:id="rId5"/>
    <p:sldId id="283" r:id="rId6"/>
    <p:sldId id="293" r:id="rId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7B3BBE-29AC-46CA-8B6B-4E6B5385AFAA}" v="18" dt="2023-08-10T17:12:51.171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0" d="100"/>
          <a:sy n="80" d="100"/>
        </p:scale>
        <p:origin x="58" y="11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rag Sharma" userId="709b2e2880324305" providerId="LiveId" clId="{527B3BBE-29AC-46CA-8B6B-4E6B5385AFAA}"/>
    <pc:docChg chg="undo custSel delSld modSld">
      <pc:chgData name="Chirag Sharma" userId="709b2e2880324305" providerId="LiveId" clId="{527B3BBE-29AC-46CA-8B6B-4E6B5385AFAA}" dt="2023-08-10T17:14:08.859" v="342" actId="20577"/>
      <pc:docMkLst>
        <pc:docMk/>
      </pc:docMkLst>
      <pc:sldChg chg="del">
        <pc:chgData name="Chirag Sharma" userId="709b2e2880324305" providerId="LiveId" clId="{527B3BBE-29AC-46CA-8B6B-4E6B5385AFAA}" dt="2023-08-10T17:13:22.573" v="264" actId="2696"/>
        <pc:sldMkLst>
          <pc:docMk/>
          <pc:sldMk cId="685681062" sldId="282"/>
        </pc:sldMkLst>
      </pc:sldChg>
      <pc:sldChg chg="addSp delSp modSp mod">
        <pc:chgData name="Chirag Sharma" userId="709b2e2880324305" providerId="LiveId" clId="{527B3BBE-29AC-46CA-8B6B-4E6B5385AFAA}" dt="2023-08-10T17:12:51.171" v="262"/>
        <pc:sldMkLst>
          <pc:docMk/>
          <pc:sldMk cId="2903841477" sldId="283"/>
        </pc:sldMkLst>
        <pc:spChg chg="mod">
          <ac:chgData name="Chirag Sharma" userId="709b2e2880324305" providerId="LiveId" clId="{527B3BBE-29AC-46CA-8B6B-4E6B5385AFAA}" dt="2023-08-10T17:12:08.592" v="239" actId="20577"/>
          <ac:spMkLst>
            <pc:docMk/>
            <pc:sldMk cId="2903841477" sldId="283"/>
            <ac:spMk id="2" creationId="{69125542-D540-B766-0FA1-10DE2ED0495C}"/>
          </ac:spMkLst>
        </pc:spChg>
        <pc:spChg chg="mod">
          <ac:chgData name="Chirag Sharma" userId="709b2e2880324305" providerId="LiveId" clId="{527B3BBE-29AC-46CA-8B6B-4E6B5385AFAA}" dt="2023-08-10T17:12:22.882" v="258" actId="20577"/>
          <ac:spMkLst>
            <pc:docMk/>
            <pc:sldMk cId="2903841477" sldId="283"/>
            <ac:spMk id="6" creationId="{A6DDBB02-9464-CEB2-1790-240E71187667}"/>
          </ac:spMkLst>
        </pc:spChg>
        <pc:graphicFrameChg chg="add mod">
          <ac:chgData name="Chirag Sharma" userId="709b2e2880324305" providerId="LiveId" clId="{527B3BBE-29AC-46CA-8B6B-4E6B5385AFAA}" dt="2023-08-10T17:09:26.319" v="1"/>
          <ac:graphicFrameMkLst>
            <pc:docMk/>
            <pc:sldMk cId="2903841477" sldId="283"/>
            <ac:graphicFrameMk id="3" creationId="{29531C93-0AB8-6591-157B-A3BDF3BCBC1F}"/>
          </ac:graphicFrameMkLst>
        </pc:graphicFrameChg>
        <pc:graphicFrameChg chg="add mod">
          <ac:chgData name="Chirag Sharma" userId="709b2e2880324305" providerId="LiveId" clId="{527B3BBE-29AC-46CA-8B6B-4E6B5385AFAA}" dt="2023-08-10T17:09:27.811" v="2"/>
          <ac:graphicFrameMkLst>
            <pc:docMk/>
            <pc:sldMk cId="2903841477" sldId="283"/>
            <ac:graphicFrameMk id="4" creationId="{E318751A-B2D6-8978-6AFD-26761CB03F87}"/>
          </ac:graphicFrameMkLst>
        </pc:graphicFrameChg>
        <pc:graphicFrameChg chg="mod">
          <ac:chgData name="Chirag Sharma" userId="709b2e2880324305" providerId="LiveId" clId="{527B3BBE-29AC-46CA-8B6B-4E6B5385AFAA}" dt="2023-08-10T17:08:48.116" v="0"/>
          <ac:graphicFrameMkLst>
            <pc:docMk/>
            <pc:sldMk cId="2903841477" sldId="283"/>
            <ac:graphicFrameMk id="5" creationId="{ED69F325-47F8-5A12-D3A4-2BB6ADB3D0B6}"/>
          </ac:graphicFrameMkLst>
        </pc:graphicFrameChg>
        <pc:graphicFrameChg chg="add del mod">
          <ac:chgData name="Chirag Sharma" userId="709b2e2880324305" providerId="LiveId" clId="{527B3BBE-29AC-46CA-8B6B-4E6B5385AFAA}" dt="2023-08-10T17:09:33.341" v="6"/>
          <ac:graphicFrameMkLst>
            <pc:docMk/>
            <pc:sldMk cId="2903841477" sldId="283"/>
            <ac:graphicFrameMk id="8" creationId="{90987A3E-3C55-7123-CCCC-80979EDAE267}"/>
          </ac:graphicFrameMkLst>
        </pc:graphicFrameChg>
        <pc:graphicFrameChg chg="add mod">
          <ac:chgData name="Chirag Sharma" userId="709b2e2880324305" providerId="LiveId" clId="{527B3BBE-29AC-46CA-8B6B-4E6B5385AFAA}" dt="2023-08-10T17:12:51.171" v="262"/>
          <ac:graphicFrameMkLst>
            <pc:docMk/>
            <pc:sldMk cId="2903841477" sldId="283"/>
            <ac:graphicFrameMk id="10" creationId="{A27125EB-AA59-247A-CBFB-B48A9D905221}"/>
          </ac:graphicFrameMkLst>
        </pc:graphicFrameChg>
        <pc:graphicFrameChg chg="add mod modGraphic">
          <ac:chgData name="Chirag Sharma" userId="709b2e2880324305" providerId="LiveId" clId="{527B3BBE-29AC-46CA-8B6B-4E6B5385AFAA}" dt="2023-08-10T17:12:33.857" v="260" actId="14100"/>
          <ac:graphicFrameMkLst>
            <pc:docMk/>
            <pc:sldMk cId="2903841477" sldId="283"/>
            <ac:graphicFrameMk id="11" creationId="{58C702B1-C1CC-9836-6BB7-9057A37C0137}"/>
          </ac:graphicFrameMkLst>
        </pc:graphicFrameChg>
        <pc:picChg chg="add del mod">
          <ac:chgData name="Chirag Sharma" userId="709b2e2880324305" providerId="LiveId" clId="{527B3BBE-29AC-46CA-8B6B-4E6B5385AFAA}" dt="2023-08-10T17:11:50.891" v="198" actId="478"/>
          <ac:picMkLst>
            <pc:docMk/>
            <pc:sldMk cId="2903841477" sldId="283"/>
            <ac:picMk id="9" creationId="{18E78A9E-0798-C4BD-271A-5A8905C46BA3}"/>
          </ac:picMkLst>
        </pc:picChg>
      </pc:sldChg>
      <pc:sldChg chg="del">
        <pc:chgData name="Chirag Sharma" userId="709b2e2880324305" providerId="LiveId" clId="{527B3BBE-29AC-46CA-8B6B-4E6B5385AFAA}" dt="2023-08-10T17:13:18.193" v="263" actId="2696"/>
        <pc:sldMkLst>
          <pc:docMk/>
          <pc:sldMk cId="2886474736" sldId="284"/>
        </pc:sldMkLst>
      </pc:sldChg>
      <pc:sldChg chg="del">
        <pc:chgData name="Chirag Sharma" userId="709b2e2880324305" providerId="LiveId" clId="{527B3BBE-29AC-46CA-8B6B-4E6B5385AFAA}" dt="2023-08-10T17:13:27.909" v="265" actId="2696"/>
        <pc:sldMkLst>
          <pc:docMk/>
          <pc:sldMk cId="2011930182" sldId="285"/>
        </pc:sldMkLst>
      </pc:sldChg>
      <pc:sldChg chg="del">
        <pc:chgData name="Chirag Sharma" userId="709b2e2880324305" providerId="LiveId" clId="{527B3BBE-29AC-46CA-8B6B-4E6B5385AFAA}" dt="2023-08-10T17:13:31.107" v="266" actId="2696"/>
        <pc:sldMkLst>
          <pc:docMk/>
          <pc:sldMk cId="2452269796" sldId="287"/>
        </pc:sldMkLst>
      </pc:sldChg>
      <pc:sldChg chg="del">
        <pc:chgData name="Chirag Sharma" userId="709b2e2880324305" providerId="LiveId" clId="{527B3BBE-29AC-46CA-8B6B-4E6B5385AFAA}" dt="2023-08-10T17:13:36.281" v="267" actId="2696"/>
        <pc:sldMkLst>
          <pc:docMk/>
          <pc:sldMk cId="1600494506" sldId="288"/>
        </pc:sldMkLst>
      </pc:sldChg>
      <pc:sldChg chg="del">
        <pc:chgData name="Chirag Sharma" userId="709b2e2880324305" providerId="LiveId" clId="{527B3BBE-29AC-46CA-8B6B-4E6B5385AFAA}" dt="2023-08-10T17:13:39.632" v="268" actId="2696"/>
        <pc:sldMkLst>
          <pc:docMk/>
          <pc:sldMk cId="2502887943" sldId="289"/>
        </pc:sldMkLst>
      </pc:sldChg>
      <pc:sldChg chg="del">
        <pc:chgData name="Chirag Sharma" userId="709b2e2880324305" providerId="LiveId" clId="{527B3BBE-29AC-46CA-8B6B-4E6B5385AFAA}" dt="2023-08-10T17:13:42.606" v="269" actId="2696"/>
        <pc:sldMkLst>
          <pc:docMk/>
          <pc:sldMk cId="3170280394" sldId="290"/>
        </pc:sldMkLst>
      </pc:sldChg>
      <pc:sldChg chg="del">
        <pc:chgData name="Chirag Sharma" userId="709b2e2880324305" providerId="LiveId" clId="{527B3BBE-29AC-46CA-8B6B-4E6B5385AFAA}" dt="2023-08-10T17:13:46.225" v="270" actId="2696"/>
        <pc:sldMkLst>
          <pc:docMk/>
          <pc:sldMk cId="249904479" sldId="291"/>
        </pc:sldMkLst>
      </pc:sldChg>
      <pc:sldChg chg="del">
        <pc:chgData name="Chirag Sharma" userId="709b2e2880324305" providerId="LiveId" clId="{527B3BBE-29AC-46CA-8B6B-4E6B5385AFAA}" dt="2023-08-10T17:13:49.704" v="271" actId="2696"/>
        <pc:sldMkLst>
          <pc:docMk/>
          <pc:sldMk cId="94818171" sldId="292"/>
        </pc:sldMkLst>
      </pc:sldChg>
      <pc:sldChg chg="modSp mod">
        <pc:chgData name="Chirag Sharma" userId="709b2e2880324305" providerId="LiveId" clId="{527B3BBE-29AC-46CA-8B6B-4E6B5385AFAA}" dt="2023-08-10T17:14:08.859" v="342" actId="20577"/>
        <pc:sldMkLst>
          <pc:docMk/>
          <pc:sldMk cId="1003962426" sldId="293"/>
        </pc:sldMkLst>
        <pc:spChg chg="mod">
          <ac:chgData name="Chirag Sharma" userId="709b2e2880324305" providerId="LiveId" clId="{527B3BBE-29AC-46CA-8B6B-4E6B5385AFAA}" dt="2023-08-10T17:14:08.859" v="342" actId="20577"/>
          <ac:spMkLst>
            <pc:docMk/>
            <pc:sldMk cId="1003962426" sldId="293"/>
            <ac:spMk id="3" creationId="{B787DFD8-D262-D485-B1F2-817C5A0928C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25651933428369E-2"/>
          <c:y val="3.4334659408325023E-2"/>
          <c:w val="0.93716586935650903"/>
          <c:h val="0.81879895914298262"/>
        </c:manualLayout>
      </c:layout>
      <c:barChart>
        <c:barDir val="bar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11705064"/>
        <c:axId val="1111706704"/>
      </c:barChart>
      <c:catAx>
        <c:axId val="1111705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202C8F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6"/>
                </a:solidFill>
                <a:latin typeface="Sabon Next LT" panose="02000500000000000000" pitchFamily="2" charset="0"/>
                <a:ea typeface="+mn-ea"/>
                <a:cs typeface="Sabon Next LT" panose="02000500000000000000" pitchFamily="2" charset="0"/>
              </a:defRPr>
            </a:pPr>
            <a:endParaRPr lang="en-US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_);_(* \(#,##0.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6"/>
                </a:solidFill>
                <a:latin typeface="Sabon Next LT" panose="02000500000000000000" pitchFamily="2" charset="0"/>
                <a:ea typeface="+mn-ea"/>
                <a:cs typeface="Sabon Next LT" panose="02000500000000000000" pitchFamily="2" charset="0"/>
              </a:defRPr>
            </a:pPr>
            <a:endParaRPr lang="en-US"/>
          </a:p>
        </c:txPr>
        <c:crossAx val="111170506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6"/>
              </a:solidFill>
              <a:latin typeface="Sabon Next LT" panose="02000500000000000000" pitchFamily="2" charset="0"/>
              <a:ea typeface="+mn-ea"/>
              <a:cs typeface="Sabon Next LT" panose="02000500000000000000" pitchFamily="2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25651933428369E-2"/>
          <c:y val="3.4334659408325023E-2"/>
          <c:w val="0.93716586935650903"/>
          <c:h val="0.81879895914298262"/>
        </c:manualLayout>
      </c:layout>
      <c:barChart>
        <c:barDir val="bar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11705064"/>
        <c:axId val="1111706704"/>
      </c:barChart>
      <c:catAx>
        <c:axId val="1111705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202C8F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6"/>
                </a:solidFill>
                <a:latin typeface="Sabon Next LT" panose="02000500000000000000" pitchFamily="2" charset="0"/>
                <a:ea typeface="+mn-ea"/>
                <a:cs typeface="Sabon Next LT" panose="02000500000000000000" pitchFamily="2" charset="0"/>
              </a:defRPr>
            </a:pPr>
            <a:endParaRPr lang="en-US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_);_(* \(#,##0.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6"/>
                </a:solidFill>
                <a:latin typeface="Sabon Next LT" panose="02000500000000000000" pitchFamily="2" charset="0"/>
                <a:ea typeface="+mn-ea"/>
                <a:cs typeface="Sabon Next LT" panose="02000500000000000000" pitchFamily="2" charset="0"/>
              </a:defRPr>
            </a:pPr>
            <a:endParaRPr lang="en-US"/>
          </a:p>
        </c:txPr>
        <c:crossAx val="111170506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6"/>
              </a:solidFill>
              <a:latin typeface="Sabon Next LT" panose="02000500000000000000" pitchFamily="2" charset="0"/>
              <a:ea typeface="+mn-ea"/>
              <a:cs typeface="Sabon Next LT" panose="02000500000000000000" pitchFamily="2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25651933428369E-2"/>
          <c:y val="3.4334659408325023E-2"/>
          <c:w val="0.93716586935650903"/>
          <c:h val="0.81879895914298262"/>
        </c:manualLayout>
      </c:layout>
      <c:barChart>
        <c:barDir val="bar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11705064"/>
        <c:axId val="1111706704"/>
      </c:barChart>
      <c:catAx>
        <c:axId val="1111705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202C8F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6"/>
                </a:solidFill>
                <a:latin typeface="Sabon Next LT" panose="02000500000000000000" pitchFamily="2" charset="0"/>
                <a:ea typeface="+mn-ea"/>
                <a:cs typeface="Sabon Next LT" panose="02000500000000000000" pitchFamily="2" charset="0"/>
              </a:defRPr>
            </a:pPr>
            <a:endParaRPr lang="en-US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_);_(* \(#,##0.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6"/>
                </a:solidFill>
                <a:latin typeface="Sabon Next LT" panose="02000500000000000000" pitchFamily="2" charset="0"/>
                <a:ea typeface="+mn-ea"/>
                <a:cs typeface="Sabon Next LT" panose="02000500000000000000" pitchFamily="2" charset="0"/>
              </a:defRPr>
            </a:pPr>
            <a:endParaRPr lang="en-US"/>
          </a:p>
        </c:txPr>
        <c:crossAx val="111170506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6"/>
              </a:solidFill>
              <a:latin typeface="Sabon Next LT" panose="02000500000000000000" pitchFamily="2" charset="0"/>
              <a:ea typeface="+mn-ea"/>
              <a:cs typeface="Sabon Next LT" panose="02000500000000000000" pitchFamily="2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25651933428369E-2"/>
          <c:y val="3.4334659408325023E-2"/>
          <c:w val="0.93716586935650903"/>
          <c:h val="0.81879895914298262"/>
        </c:manualLayout>
      </c:layout>
      <c:barChart>
        <c:barDir val="bar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11705064"/>
        <c:axId val="1111706704"/>
      </c:barChart>
      <c:catAx>
        <c:axId val="1111705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202C8F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6"/>
                </a:solidFill>
                <a:latin typeface="Sabon Next LT" panose="02000500000000000000" pitchFamily="2" charset="0"/>
                <a:ea typeface="+mn-ea"/>
                <a:cs typeface="Sabon Next LT" panose="02000500000000000000" pitchFamily="2" charset="0"/>
              </a:defRPr>
            </a:pPr>
            <a:endParaRPr lang="en-US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_);_(* \(#,##0.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6"/>
                </a:solidFill>
                <a:latin typeface="Sabon Next LT" panose="02000500000000000000" pitchFamily="2" charset="0"/>
                <a:ea typeface="+mn-ea"/>
                <a:cs typeface="Sabon Next LT" panose="02000500000000000000" pitchFamily="2" charset="0"/>
              </a:defRPr>
            </a:pPr>
            <a:endParaRPr lang="en-US"/>
          </a:p>
        </c:txPr>
        <c:crossAx val="111170506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6"/>
              </a:solidFill>
              <a:latin typeface="Sabon Next LT" panose="02000500000000000000" pitchFamily="2" charset="0"/>
              <a:ea typeface="+mn-ea"/>
              <a:cs typeface="Sabon Next LT" panose="02000500000000000000" pitchFamily="2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984247"/>
            <a:ext cx="5385816" cy="1906617"/>
          </a:xfrm>
        </p:spPr>
        <p:txBody>
          <a:bodyPr/>
          <a:lstStyle/>
          <a:p>
            <a:r>
              <a:rPr lang="en-US" dirty="0"/>
              <a:t>Country growth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0784" y="4081023"/>
            <a:ext cx="3765026" cy="733573"/>
          </a:xfrm>
        </p:spPr>
        <p:txBody>
          <a:bodyPr/>
          <a:lstStyle/>
          <a:p>
            <a:r>
              <a:rPr lang="en-US" sz="1400" dirty="0"/>
              <a:t>ANALYSED BY-CHIRAG SHARMA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138335"/>
            <a:ext cx="5693664" cy="1091681"/>
          </a:xfrm>
        </p:spPr>
        <p:txBody>
          <a:bodyPr/>
          <a:lstStyle/>
          <a:p>
            <a:r>
              <a:rPr lang="en-US" sz="32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DATA USED FOR ANALYSIS</a:t>
            </a:r>
            <a:endParaRPr lang="en-US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230016"/>
            <a:ext cx="5693664" cy="432940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​</a:t>
            </a:r>
            <a:r>
              <a:rPr lang="en-US" sz="1400" b="1" dirty="0"/>
              <a:t>Health exp % GDP </a:t>
            </a:r>
          </a:p>
          <a:p>
            <a:r>
              <a:rPr lang="en-US" sz="1400" b="1" dirty="0">
                <a:latin typeface="Bahnschrift Light" panose="020B0502040204020203" pitchFamily="34" charset="0"/>
              </a:rPr>
              <a:t>Health</a:t>
            </a:r>
            <a:r>
              <a:rPr lang="en-US" sz="1400" b="1" dirty="0"/>
              <a:t> exp/capita</a:t>
            </a:r>
          </a:p>
          <a:p>
            <a:r>
              <a:rPr lang="en-US" sz="1400" b="1" dirty="0"/>
              <a:t>Lending interest</a:t>
            </a:r>
          </a:p>
          <a:p>
            <a:r>
              <a:rPr lang="en-US" sz="1400" b="1" dirty="0"/>
              <a:t>Energy usage </a:t>
            </a:r>
          </a:p>
          <a:p>
            <a:r>
              <a:rPr lang="en-US" sz="1400" b="1" dirty="0"/>
              <a:t>Co2 emission</a:t>
            </a:r>
          </a:p>
          <a:p>
            <a:r>
              <a:rPr lang="en-US" sz="1400" b="1" dirty="0"/>
              <a:t>Birth rate </a:t>
            </a:r>
          </a:p>
          <a:p>
            <a:r>
              <a:rPr lang="en-US" sz="1400" b="1" dirty="0"/>
              <a:t>Infant Mortality Rate</a:t>
            </a:r>
          </a:p>
          <a:p>
            <a:r>
              <a:rPr lang="en-US" sz="1400" b="1" dirty="0"/>
              <a:t>Life expectancy female</a:t>
            </a:r>
          </a:p>
          <a:p>
            <a:r>
              <a:rPr lang="en-US" sz="1400" b="1" dirty="0"/>
              <a:t>Life expectancy male </a:t>
            </a:r>
          </a:p>
          <a:p>
            <a:r>
              <a:rPr lang="en-US" sz="1400" b="1" dirty="0"/>
              <a:t>Population 0-14</a:t>
            </a:r>
          </a:p>
          <a:p>
            <a:r>
              <a:rPr lang="en-US" sz="1400" b="1" dirty="0"/>
              <a:t>Population 15-64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235D-7868-4084-85D8-E011176C6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680" y="1474237"/>
            <a:ext cx="5693665" cy="251926"/>
          </a:xfrm>
        </p:spPr>
        <p:txBody>
          <a:bodyPr/>
          <a:lstStyle/>
          <a:p>
            <a:r>
              <a:rPr lang="en-US" sz="1400" dirty="0">
                <a:latin typeface="Bahnschrift" panose="020B0502040204020203" pitchFamily="34" charset="0"/>
              </a:rPr>
              <a:t>Population 65+</a:t>
            </a:r>
            <a:endParaRPr lang="en-IN" sz="1400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0F04-ED1D-1B0F-2FB0-F898A5E35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680" y="1733296"/>
            <a:ext cx="5917599" cy="4698482"/>
          </a:xfrm>
        </p:spPr>
        <p:txBody>
          <a:bodyPr/>
          <a:lstStyle/>
          <a:p>
            <a:r>
              <a:rPr lang="en-US" sz="1400" b="1" dirty="0">
                <a:latin typeface="Bahnschrift" panose="020B0502040204020203" pitchFamily="34" charset="0"/>
              </a:rPr>
              <a:t>Population total</a:t>
            </a:r>
          </a:p>
          <a:p>
            <a:r>
              <a:rPr lang="en-US" sz="1400" b="1" dirty="0">
                <a:latin typeface="Bahnschrift" panose="020B0502040204020203" pitchFamily="34" charset="0"/>
              </a:rPr>
              <a:t>Population urban</a:t>
            </a:r>
          </a:p>
          <a:p>
            <a:r>
              <a:rPr lang="en-US" sz="1400" b="1" dirty="0">
                <a:latin typeface="Bahnschrift" panose="020B0502040204020203" pitchFamily="34" charset="0"/>
              </a:rPr>
              <a:t>Tourism inbound</a:t>
            </a:r>
          </a:p>
          <a:p>
            <a:r>
              <a:rPr lang="en-US" sz="1400" b="1" dirty="0">
                <a:latin typeface="Bahnschrift" panose="020B0502040204020203" pitchFamily="34" charset="0"/>
              </a:rPr>
              <a:t>Tourism outbound</a:t>
            </a:r>
          </a:p>
          <a:p>
            <a:r>
              <a:rPr lang="en-US" sz="1400" b="1" dirty="0" err="1">
                <a:latin typeface="Bahnschrift" panose="020B0502040204020203" pitchFamily="34" charset="0"/>
              </a:rPr>
              <a:t>Buisness</a:t>
            </a:r>
            <a:r>
              <a:rPr lang="en-US" sz="1400" b="1" dirty="0">
                <a:latin typeface="Bahnschrift" panose="020B0502040204020203" pitchFamily="34" charset="0"/>
              </a:rPr>
              <a:t> tax rate</a:t>
            </a:r>
          </a:p>
          <a:p>
            <a:r>
              <a:rPr lang="en-US" sz="1400" b="1" dirty="0">
                <a:latin typeface="Bahnschrift" panose="020B0502040204020203" pitchFamily="34" charset="0"/>
              </a:rPr>
              <a:t>Days to start business</a:t>
            </a:r>
          </a:p>
          <a:p>
            <a:r>
              <a:rPr lang="en-US" sz="1400" b="1" dirty="0">
                <a:latin typeface="Bahnschrift" panose="020B0502040204020203" pitchFamily="34" charset="0"/>
              </a:rPr>
              <a:t>Ease of business</a:t>
            </a:r>
          </a:p>
          <a:p>
            <a:r>
              <a:rPr lang="en-US" sz="1400" b="1" dirty="0">
                <a:latin typeface="Bahnschrift" panose="020B0502040204020203" pitchFamily="34" charset="0"/>
              </a:rPr>
              <a:t>Hours to do tax </a:t>
            </a:r>
          </a:p>
          <a:p>
            <a:r>
              <a:rPr lang="en-US" sz="1400" b="1" dirty="0">
                <a:latin typeface="Bahnschrift" panose="020B0502040204020203" pitchFamily="34" charset="0"/>
              </a:rPr>
              <a:t>Internet usage </a:t>
            </a:r>
          </a:p>
          <a:p>
            <a:r>
              <a:rPr lang="en-US" sz="1400" b="1" dirty="0">
                <a:latin typeface="Bahnschrift" panose="020B0502040204020203" pitchFamily="34" charset="0"/>
              </a:rPr>
              <a:t>Mobile phone usage </a:t>
            </a:r>
          </a:p>
          <a:p>
            <a:endParaRPr lang="en-US" sz="18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4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675" y="210312"/>
            <a:ext cx="6766560" cy="768096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6220" y="1716833"/>
            <a:ext cx="7174868" cy="4245427"/>
          </a:xfrm>
        </p:spPr>
        <p:txBody>
          <a:bodyPr/>
          <a:lstStyle/>
          <a:p>
            <a:pPr marL="342900" indent="-342900">
              <a:buAutoNum type="arabicParenBoth"/>
            </a:pPr>
            <a:r>
              <a:rPr lang="en-US" b="1" dirty="0"/>
              <a:t>GDP PER CAPITA =GDP/TOTAL POPULATION</a:t>
            </a:r>
          </a:p>
          <a:p>
            <a:pPr marL="342900" indent="-342900">
              <a:buAutoNum type="arabicParenBoth"/>
            </a:pPr>
            <a:endParaRPr lang="en-US" b="1" dirty="0"/>
          </a:p>
          <a:p>
            <a:r>
              <a:rPr lang="en-US" dirty="0"/>
              <a:t>(2)A</a:t>
            </a:r>
            <a:r>
              <a:rPr lang="en-US" b="1" dirty="0"/>
              <a:t>s we can see in the analysis the positive correlation between GDP with ENERGY USAGE(0.82926403)&amp;Tourism inbound(0.874205599)</a:t>
            </a:r>
          </a:p>
          <a:p>
            <a:r>
              <a:rPr lang="en-US" b="1" dirty="0"/>
              <a:t>The higher the tourism inbound &amp;energy usage of country ,higher will be the GDP of a country .</a:t>
            </a:r>
          </a:p>
          <a:p>
            <a:r>
              <a:rPr lang="en-US" b="1" dirty="0"/>
              <a:t>(3) The negative correlation between GDP with BIRTH RATE (-0.17464792)&amp;POPULATION O-14 (-0.16440330) 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The lower the birth rate and population 0-14 higher will be the GDP of country .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8" y="457199"/>
            <a:ext cx="3200400" cy="68113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analysis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aphicFrame>
        <p:nvGraphicFramePr>
          <p:cNvPr id="5" name="Content Placeholder 5" descr="Bar chart">
            <a:extLst>
              <a:ext uri="{FF2B5EF4-FFF2-40B4-BE49-F238E27FC236}">
                <a16:creationId xmlns:a16="http://schemas.microsoft.com/office/drawing/2014/main" id="{ED69F325-47F8-5A12-D3A4-2BB6ADB3D0B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63271132"/>
              </p:ext>
            </p:extLst>
          </p:nvPr>
        </p:nvGraphicFramePr>
        <p:xfrm>
          <a:off x="539750" y="2103438"/>
          <a:ext cx="11118850" cy="4433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3" name="Content Placeholder 5" descr="Bar chart">
            <a:extLst>
              <a:ext uri="{FF2B5EF4-FFF2-40B4-BE49-F238E27FC236}">
                <a16:creationId xmlns:a16="http://schemas.microsoft.com/office/drawing/2014/main" id="{29531C93-0AB8-6591-157B-A3BDF3BCBC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3102108"/>
              </p:ext>
            </p:extLst>
          </p:nvPr>
        </p:nvGraphicFramePr>
        <p:xfrm>
          <a:off x="692150" y="2255838"/>
          <a:ext cx="11118850" cy="4433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ontent Placeholder 5" descr="Bar chart">
            <a:extLst>
              <a:ext uri="{FF2B5EF4-FFF2-40B4-BE49-F238E27FC236}">
                <a16:creationId xmlns:a16="http://schemas.microsoft.com/office/drawing/2014/main" id="{E318751A-B2D6-8978-6AFD-26761CB03F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3102108"/>
              </p:ext>
            </p:extLst>
          </p:nvPr>
        </p:nvGraphicFramePr>
        <p:xfrm>
          <a:off x="844550" y="2408238"/>
          <a:ext cx="11118850" cy="4433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ontent Placeholder 5" descr="Bar chart">
            <a:extLst>
              <a:ext uri="{FF2B5EF4-FFF2-40B4-BE49-F238E27FC236}">
                <a16:creationId xmlns:a16="http://schemas.microsoft.com/office/drawing/2014/main" id="{A27125EB-AA59-247A-CBFB-B48A9D9052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6012018"/>
              </p:ext>
            </p:extLst>
          </p:nvPr>
        </p:nvGraphicFramePr>
        <p:xfrm>
          <a:off x="996950" y="2560638"/>
          <a:ext cx="11118850" cy="4433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8C702B1-C1CC-9836-6BB7-9057A37C0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131672"/>
              </p:ext>
            </p:extLst>
          </p:nvPr>
        </p:nvGraphicFramePr>
        <p:xfrm>
          <a:off x="996950" y="1984248"/>
          <a:ext cx="10117020" cy="38380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5740">
                  <a:extLst>
                    <a:ext uri="{9D8B030D-6E8A-4147-A177-3AD203B41FA5}">
                      <a16:colId xmlns:a16="http://schemas.microsoft.com/office/drawing/2014/main" val="3680727177"/>
                    </a:ext>
                  </a:extLst>
                </a:gridCol>
                <a:gridCol w="997160">
                  <a:extLst>
                    <a:ext uri="{9D8B030D-6E8A-4147-A177-3AD203B41FA5}">
                      <a16:colId xmlns:a16="http://schemas.microsoft.com/office/drawing/2014/main" val="1737173206"/>
                    </a:ext>
                  </a:extLst>
                </a:gridCol>
                <a:gridCol w="1495740">
                  <a:extLst>
                    <a:ext uri="{9D8B030D-6E8A-4147-A177-3AD203B41FA5}">
                      <a16:colId xmlns:a16="http://schemas.microsoft.com/office/drawing/2014/main" val="3494333056"/>
                    </a:ext>
                  </a:extLst>
                </a:gridCol>
                <a:gridCol w="1931998">
                  <a:extLst>
                    <a:ext uri="{9D8B030D-6E8A-4147-A177-3AD203B41FA5}">
                      <a16:colId xmlns:a16="http://schemas.microsoft.com/office/drawing/2014/main" val="3634124430"/>
                    </a:ext>
                  </a:extLst>
                </a:gridCol>
                <a:gridCol w="2056643">
                  <a:extLst>
                    <a:ext uri="{9D8B030D-6E8A-4147-A177-3AD203B41FA5}">
                      <a16:colId xmlns:a16="http://schemas.microsoft.com/office/drawing/2014/main" val="2209705848"/>
                    </a:ext>
                  </a:extLst>
                </a:gridCol>
                <a:gridCol w="2139739">
                  <a:extLst>
                    <a:ext uri="{9D8B030D-6E8A-4147-A177-3AD203B41FA5}">
                      <a16:colId xmlns:a16="http://schemas.microsoft.com/office/drawing/2014/main" val="2333303677"/>
                    </a:ext>
                  </a:extLst>
                </a:gridCol>
              </a:tblGrid>
              <a:tr h="136351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Region</a:t>
                      </a:r>
                      <a:endParaRPr lang="en-IN" sz="10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AVERAGE of EN ERGY USAGE</a:t>
                      </a:r>
                      <a:endParaRPr lang="en-IN" sz="10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AVERAGE of Population Total</a:t>
                      </a:r>
                      <a:endParaRPr lang="en-IN" sz="10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                        Average of GDP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AVERAGE of Tourism Inbound</a:t>
                      </a:r>
                      <a:endParaRPr lang="en-IN" sz="10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AVERAGE of Infant Mortality Rate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72080762"/>
                  </a:ext>
                </a:extLst>
              </a:tr>
              <a:tr h="35350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Africa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9460.64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17665922.03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$24,035,532,806.57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664097097.2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0.066981132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0663104"/>
                  </a:ext>
                </a:extLst>
              </a:tr>
              <a:tr h="35350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Asia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107779.7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108212254.3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3.84183E+11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4751152489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0.033126697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3935473"/>
                  </a:ext>
                </a:extLst>
              </a:tr>
              <a:tr h="35350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Europe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55456.18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16701733.42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$356,610,514,340.75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8768899038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0.006419872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0196266"/>
                  </a:ext>
                </a:extLst>
              </a:tr>
              <a:tr h="35350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Middle East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37214.17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14852352.28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$116,877,276,129.82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2255272189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0.017189349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6542412"/>
                  </a:ext>
                </a:extLst>
              </a:tr>
              <a:tr h="35350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Oceania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8960.995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2265297.908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84263461548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1936527179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0.018553846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5403267"/>
                  </a:ext>
                </a:extLst>
              </a:tr>
              <a:tr h="35350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The Americas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71799.86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20426273.35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$470,594,253,738.14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4786473776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0.015513986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31391697"/>
                  </a:ext>
                </a:extLst>
              </a:tr>
              <a:tr h="35350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Grand Total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51232.91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31608742.96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$263,849,763,232.58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4283163174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0.029801189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5882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CHIRAG SHARMA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{AEFBE1DA-0565-47CC-AEB9-B21DB4076DCB}tf78438558_win32</Template>
  <TotalTime>63</TotalTime>
  <Words>245</Words>
  <Application>Microsoft Office PowerPoint</Application>
  <PresentationFormat>Widescreen</PresentationFormat>
  <Paragraphs>90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Bahnschrift</vt:lpstr>
      <vt:lpstr>Bahnschrift Light</vt:lpstr>
      <vt:lpstr>Sabon Next LT</vt:lpstr>
      <vt:lpstr>Office Theme</vt:lpstr>
      <vt:lpstr>Country growth analysis </vt:lpstr>
      <vt:lpstr>DATA USED FOR ANALYSIS</vt:lpstr>
      <vt:lpstr>Population 65+</vt:lpstr>
      <vt:lpstr>summary</vt:lpstr>
      <vt:lpstr>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Country growth analysis </dc:title>
  <dc:subject/>
  <dc:creator>Chirag Sharma</dc:creator>
  <cp:lastModifiedBy>Chirag Sharma</cp:lastModifiedBy>
  <cp:revision>1</cp:revision>
  <dcterms:created xsi:type="dcterms:W3CDTF">2023-08-09T16:18:19Z</dcterms:created>
  <dcterms:modified xsi:type="dcterms:W3CDTF">2023-08-10T17:14:15Z</dcterms:modified>
</cp:coreProperties>
</file>