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7" r:id="rId2"/>
    <p:sldId id="324" r:id="rId3"/>
    <p:sldId id="348" r:id="rId4"/>
    <p:sldId id="325" r:id="rId5"/>
    <p:sldId id="326" r:id="rId6"/>
    <p:sldId id="327" r:id="rId7"/>
    <p:sldId id="328" r:id="rId8"/>
    <p:sldId id="329" r:id="rId9"/>
    <p:sldId id="330" r:id="rId10"/>
    <p:sldId id="331" r:id="rId11"/>
    <p:sldId id="323" r:id="rId12"/>
    <p:sldId id="332" r:id="rId13"/>
    <p:sldId id="333" r:id="rId14"/>
    <p:sldId id="334" r:id="rId15"/>
    <p:sldId id="335" r:id="rId16"/>
    <p:sldId id="336" r:id="rId17"/>
    <p:sldId id="337" r:id="rId18"/>
    <p:sldId id="338" r:id="rId19"/>
    <p:sldId id="339" r:id="rId20"/>
    <p:sldId id="340" r:id="rId21"/>
    <p:sldId id="342" r:id="rId22"/>
    <p:sldId id="341" r:id="rId23"/>
    <p:sldId id="343" r:id="rId24"/>
    <p:sldId id="344" r:id="rId25"/>
    <p:sldId id="345" r:id="rId26"/>
    <p:sldId id="346" r:id="rId27"/>
    <p:sldId id="349" r:id="rId28"/>
    <p:sldId id="34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18" autoAdjust="0"/>
    <p:restoredTop sz="93775" autoAdjust="0"/>
  </p:normalViewPr>
  <p:slideViewPr>
    <p:cSldViewPr snapToGrid="0">
      <p:cViewPr varScale="1">
        <p:scale>
          <a:sx n="31" d="100"/>
          <a:sy n="31" d="100"/>
        </p:scale>
        <p:origin x="52" y="44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1D4D3-C7AB-457C-BD16-3991360509B7}" type="datetimeFigureOut">
              <a:rPr lang="zh-CN" altLang="en-US" smtClean="0"/>
              <a:t>2021/3/26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8E7C9-3352-48B1-9105-26CE526FABA1}" type="slidenum">
              <a:rPr lang="zh-CN" altLang="en-US" smtClean="0"/>
              <a:t>‹#›</a:t>
            </a:fld>
            <a:endParaRPr lang="zh-CN" altLang="en-US"/>
          </a:p>
        </p:txBody>
      </p:sp>
    </p:spTree>
    <p:extLst>
      <p:ext uri="{BB962C8B-B14F-4D97-AF65-F5344CB8AC3E}">
        <p14:creationId xmlns:p14="http://schemas.microsoft.com/office/powerpoint/2010/main" val="284241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8E7C9-3352-48B1-9105-26CE526FABA1}" type="slidenum">
              <a:rPr lang="zh-CN" altLang="en-US" smtClean="0"/>
              <a:t>22</a:t>
            </a:fld>
            <a:endParaRPr lang="zh-CN" altLang="en-US"/>
          </a:p>
        </p:txBody>
      </p:sp>
    </p:spTree>
    <p:extLst>
      <p:ext uri="{BB962C8B-B14F-4D97-AF65-F5344CB8AC3E}">
        <p14:creationId xmlns:p14="http://schemas.microsoft.com/office/powerpoint/2010/main" val="739419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3/26/2021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3/26/2021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dgl.ai/" TargetMode="External"/><Relationship Id="rId2" Type="http://schemas.openxmlformats.org/officeDocument/2006/relationships/hyperlink" Target="https://networkx.org/" TargetMode="External"/><Relationship Id="rId1" Type="http://schemas.openxmlformats.org/officeDocument/2006/relationships/slideLayout" Target="../slideLayouts/slideLayout2.xml"/><Relationship Id="rId4" Type="http://schemas.openxmlformats.org/officeDocument/2006/relationships/hyperlink" Target="https://pgl.readthedocs.io/en/lates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FC65379-817E-4EA0-9A70-90A8F60DBF33}"/>
              </a:ext>
            </a:extLst>
          </p:cNvPr>
          <p:cNvSpPr>
            <a:spLocks noGrp="1"/>
          </p:cNvSpPr>
          <p:nvPr>
            <p:ph type="ctrTitle"/>
          </p:nvPr>
        </p:nvSpPr>
        <p:spPr>
          <a:xfrm>
            <a:off x="2417779" y="833120"/>
            <a:ext cx="8637073" cy="2493676"/>
          </a:xfrm>
        </p:spPr>
        <p:txBody>
          <a:bodyPr>
            <a:normAutofit/>
          </a:bodyPr>
          <a:lstStyle/>
          <a:p>
            <a:r>
              <a:rPr lang="zh-CN" altLang="en-US" dirty="0"/>
              <a:t>图神经网络基础</a:t>
            </a:r>
          </a:p>
        </p:txBody>
      </p:sp>
      <p:sp>
        <p:nvSpPr>
          <p:cNvPr id="4" name="副标题 3">
            <a:extLst>
              <a:ext uri="{FF2B5EF4-FFF2-40B4-BE49-F238E27FC236}">
                <a16:creationId xmlns:a16="http://schemas.microsoft.com/office/drawing/2014/main" id="{9FEA9230-5CCD-4DB6-B457-7CD0F19ABB2F}"/>
              </a:ext>
            </a:extLst>
          </p:cNvPr>
          <p:cNvSpPr>
            <a:spLocks noGrp="1"/>
          </p:cNvSpPr>
          <p:nvPr>
            <p:ph type="subTitle" idx="1"/>
          </p:nvPr>
        </p:nvSpPr>
        <p:spPr/>
        <p:txBody>
          <a:bodyPr/>
          <a:lstStyle/>
          <a:p>
            <a:r>
              <a:rPr lang="zh-CN" altLang="en-US" dirty="0"/>
              <a:t>作者</a:t>
            </a:r>
            <a:r>
              <a:rPr lang="en-US" altLang="zh-CN" dirty="0"/>
              <a:t>: </a:t>
            </a:r>
            <a:r>
              <a:rPr lang="zh-CN" altLang="en-US" dirty="0"/>
              <a:t>雷克斯掷骰子</a:t>
            </a:r>
            <a:endParaRPr lang="en-US" altLang="zh-CN" dirty="0"/>
          </a:p>
          <a:p>
            <a:r>
              <a:rPr lang="en-US" altLang="zh-CN" dirty="0"/>
              <a:t>2021-2</a:t>
            </a:r>
          </a:p>
        </p:txBody>
      </p:sp>
      <p:pic>
        <p:nvPicPr>
          <p:cNvPr id="5" name="图片 4">
            <a:extLst>
              <a:ext uri="{FF2B5EF4-FFF2-40B4-BE49-F238E27FC236}">
                <a16:creationId xmlns:a16="http://schemas.microsoft.com/office/drawing/2014/main" id="{C270A841-4E85-4FC7-9707-F2EC2F238880}"/>
              </a:ext>
            </a:extLst>
          </p:cNvPr>
          <p:cNvPicPr>
            <a:picLocks noChangeAspect="1"/>
          </p:cNvPicPr>
          <p:nvPr/>
        </p:nvPicPr>
        <p:blipFill>
          <a:blip r:embed="rId2">
            <a:alphaModFix/>
          </a:blip>
          <a:stretch>
            <a:fillRect/>
          </a:stretch>
        </p:blipFill>
        <p:spPr>
          <a:xfrm>
            <a:off x="5368569" y="4020014"/>
            <a:ext cx="2235416" cy="2235416"/>
          </a:xfrm>
          <a:prstGeom prst="rect">
            <a:avLst/>
          </a:prstGeom>
          <a:noFill/>
        </p:spPr>
      </p:pic>
    </p:spTree>
    <p:extLst>
      <p:ext uri="{BB962C8B-B14F-4D97-AF65-F5344CB8AC3E}">
        <p14:creationId xmlns:p14="http://schemas.microsoft.com/office/powerpoint/2010/main" val="412797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93997" y="972269"/>
            <a:ext cx="9603275" cy="1049235"/>
          </a:xfrm>
        </p:spPr>
        <p:txBody>
          <a:bodyPr>
            <a:normAutofit/>
          </a:bodyPr>
          <a:lstStyle/>
          <a:p>
            <a:pPr algn="ctr"/>
            <a:r>
              <a:rPr lang="zh-CN" altLang="en-US" sz="3600" dirty="0"/>
              <a:t>图论基础</a:t>
            </a:r>
            <a:r>
              <a:rPr lang="en-US" altLang="zh-CN" sz="3600" dirty="0"/>
              <a:t> – </a:t>
            </a:r>
            <a:r>
              <a:rPr lang="zh-CN" altLang="en-US" sz="3600" dirty="0"/>
              <a:t>结构特征、节点特征、边特征</a:t>
            </a:r>
          </a:p>
        </p:txBody>
      </p:sp>
      <p:sp>
        <p:nvSpPr>
          <p:cNvPr id="19" name="内容占位符 2">
            <a:extLst>
              <a:ext uri="{FF2B5EF4-FFF2-40B4-BE49-F238E27FC236}">
                <a16:creationId xmlns:a16="http://schemas.microsoft.com/office/drawing/2014/main" id="{E1A89DE1-4BA0-4AC3-859B-DAD0E7D76B87}"/>
              </a:ext>
            </a:extLst>
          </p:cNvPr>
          <p:cNvSpPr>
            <a:spLocks noGrp="1"/>
          </p:cNvSpPr>
          <p:nvPr>
            <p:ph idx="1"/>
          </p:nvPr>
        </p:nvSpPr>
        <p:spPr>
          <a:xfrm>
            <a:off x="4604648" y="2021504"/>
            <a:ext cx="4837303" cy="4082865"/>
          </a:xfrm>
        </p:spPr>
        <p:txBody>
          <a:bodyPr numCol="2">
            <a:normAutofit/>
          </a:bodyPr>
          <a:lstStyle/>
          <a:p>
            <a:pPr lvl="1" indent="0">
              <a:lnSpc>
                <a:spcPct val="115000"/>
              </a:lnSpc>
              <a:buNone/>
            </a:pPr>
            <a:endParaRPr lang="en-US" altLang="zh-CN" sz="2200" dirty="0">
              <a:effectLst/>
              <a:latin typeface="Times New Roman" panose="02020603050405020304" pitchFamily="18" charset="0"/>
              <a:ea typeface="宋体" panose="02010600030101010101" pitchFamily="2" charset="-122"/>
            </a:endParaRPr>
          </a:p>
          <a:p>
            <a:pPr lvl="1" indent="0">
              <a:lnSpc>
                <a:spcPct val="115000"/>
              </a:lnSpc>
              <a:buNone/>
            </a:pPr>
            <a:endParaRPr lang="en-US" altLang="zh-CN" sz="2200" dirty="0">
              <a:latin typeface="Times New Roman" panose="02020603050405020304" pitchFamily="18" charset="0"/>
              <a:ea typeface="宋体" panose="02010600030101010101" pitchFamily="2" charset="-122"/>
            </a:endParaRPr>
          </a:p>
          <a:p>
            <a:pPr lvl="1" indent="0">
              <a:lnSpc>
                <a:spcPct val="115000"/>
              </a:lnSpc>
              <a:buNone/>
            </a:pPr>
            <a:endParaRPr lang="zh-CN" altLang="zh-CN" sz="2200" dirty="0">
              <a:effectLst/>
              <a:latin typeface="Times New Roman" panose="02020603050405020304" pitchFamily="18" charset="0"/>
              <a:ea typeface="宋体" panose="02010600030101010101" pitchFamily="2" charset="-122"/>
            </a:endParaRPr>
          </a:p>
        </p:txBody>
      </p:sp>
      <p:sp>
        <p:nvSpPr>
          <p:cNvPr id="9" name="内容占位符 2">
            <a:extLst>
              <a:ext uri="{FF2B5EF4-FFF2-40B4-BE49-F238E27FC236}">
                <a16:creationId xmlns:a16="http://schemas.microsoft.com/office/drawing/2014/main" id="{DEBAF118-F06D-49A1-98A1-743FB1FA4B7C}"/>
              </a:ext>
            </a:extLst>
          </p:cNvPr>
          <p:cNvSpPr txBox="1">
            <a:spLocks/>
          </p:cNvSpPr>
          <p:nvPr/>
        </p:nvSpPr>
        <p:spPr>
          <a:xfrm>
            <a:off x="6535886" y="2709714"/>
            <a:ext cx="4837301" cy="3380567"/>
          </a:xfrm>
          <a:prstGeom prst="rect">
            <a:avLst/>
          </a:prstGeom>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indent="266700">
              <a:lnSpc>
                <a:spcPct val="115000"/>
              </a:lnSpc>
            </a:pPr>
            <a:r>
              <a:rPr lang="zh-CN" altLang="en-US" sz="1800" dirty="0">
                <a:effectLst/>
                <a:latin typeface="Times New Roman" panose="02020603050405020304" pitchFamily="18" charset="0"/>
                <a:ea typeface="宋体" panose="02010600030101010101" pitchFamily="2" charset="-122"/>
              </a:rPr>
              <a:t>结构特征：</a:t>
            </a:r>
            <a:r>
              <a:rPr lang="zh-CN" altLang="zh-CN" sz="1800" dirty="0">
                <a:effectLst/>
                <a:latin typeface="Times New Roman" panose="02020603050405020304" pitchFamily="18" charset="0"/>
                <a:ea typeface="宋体" panose="02010600030101010101" pitchFamily="2" charset="-122"/>
              </a:rPr>
              <a:t>整个图即代表结构特征</a:t>
            </a:r>
            <a:r>
              <a:rPr lang="zh-CN" altLang="en-US"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indent="266700">
              <a:lnSpc>
                <a:spcPct val="115000"/>
              </a:lnSpc>
            </a:pPr>
            <a:endParaRPr lang="en-US" altLang="zh-CN" sz="1800" dirty="0">
              <a:effectLst/>
              <a:latin typeface="Times New Roman" panose="02020603050405020304" pitchFamily="18" charset="0"/>
              <a:ea typeface="宋体" panose="02010600030101010101" pitchFamily="2" charset="-122"/>
            </a:endParaRPr>
          </a:p>
          <a:p>
            <a:pPr indent="266700">
              <a:lnSpc>
                <a:spcPct val="115000"/>
              </a:lnSpc>
            </a:pPr>
            <a:r>
              <a:rPr lang="zh-CN" altLang="en-US" sz="1800" dirty="0">
                <a:effectLst/>
                <a:latin typeface="Times New Roman" panose="02020603050405020304" pitchFamily="18" charset="0"/>
                <a:ea typeface="宋体" panose="02010600030101010101" pitchFamily="2" charset="-122"/>
              </a:rPr>
              <a:t>节点特征：如</a:t>
            </a:r>
            <a:r>
              <a:rPr lang="zh-CN" altLang="zh-CN" sz="1800" dirty="0">
                <a:effectLst/>
                <a:latin typeface="Times New Roman" panose="02020603050405020304" pitchFamily="18" charset="0"/>
                <a:ea typeface="宋体" panose="02010600030101010101" pitchFamily="2" charset="-122"/>
              </a:rPr>
              <a:t>用户画像特征</a:t>
            </a:r>
            <a:r>
              <a:rPr lang="zh-CN" altLang="en-US" sz="1800" dirty="0">
                <a:effectLst/>
                <a:latin typeface="Times New Roman" panose="02020603050405020304" pitchFamily="18" charset="0"/>
                <a:ea typeface="宋体" panose="02010600030101010101" pitchFamily="2" charset="-122"/>
              </a:rPr>
              <a:t>，或由嵌入操作得到的节点向量特征。</a:t>
            </a:r>
            <a:endParaRPr lang="en-US" altLang="zh-CN" sz="1800" dirty="0">
              <a:effectLst/>
              <a:latin typeface="Times New Roman" panose="02020603050405020304" pitchFamily="18" charset="0"/>
              <a:ea typeface="宋体" panose="02010600030101010101" pitchFamily="2" charset="-122"/>
            </a:endParaRPr>
          </a:p>
          <a:p>
            <a:pPr indent="266700">
              <a:lnSpc>
                <a:spcPct val="115000"/>
              </a:lnSpc>
            </a:pPr>
            <a:endParaRPr lang="en-US" altLang="zh-CN" sz="1800" dirty="0">
              <a:effectLst/>
              <a:latin typeface="Times New Roman" panose="02020603050405020304" pitchFamily="18" charset="0"/>
              <a:ea typeface="宋体" panose="02010600030101010101" pitchFamily="2" charset="-122"/>
            </a:endParaRPr>
          </a:p>
          <a:p>
            <a:pPr indent="266700">
              <a:lnSpc>
                <a:spcPct val="115000"/>
              </a:lnSpc>
            </a:pPr>
            <a:r>
              <a:rPr lang="zh-CN" altLang="en-US" sz="1800" dirty="0">
                <a:latin typeface="Times New Roman" panose="02020603050405020304" pitchFamily="18" charset="0"/>
                <a:ea typeface="宋体" panose="02010600030101010101" pitchFamily="2" charset="-122"/>
              </a:rPr>
              <a:t>边特征：又称关系特征，如用户对物品的观看时长，点赞频率等。或由前途得到的边向量特征，边的权重也可视为特征。</a:t>
            </a:r>
            <a:endParaRPr lang="en-US" altLang="zh-CN" sz="1800" dirty="0">
              <a:latin typeface="Times New Roman" panose="02020603050405020304" pitchFamily="18" charset="0"/>
              <a:ea typeface="宋体" panose="02010600030101010101" pitchFamily="2" charset="-122"/>
            </a:endParaRPr>
          </a:p>
          <a:p>
            <a:pPr indent="266700">
              <a:lnSpc>
                <a:spcPct val="115000"/>
              </a:lnSpc>
            </a:pPr>
            <a:endParaRPr lang="en-US" altLang="zh-CN" sz="1800" dirty="0">
              <a:effectLst/>
              <a:latin typeface="Times New Roman" panose="02020603050405020304" pitchFamily="18" charset="0"/>
              <a:ea typeface="宋体" panose="02010600030101010101" pitchFamily="2" charset="-122"/>
            </a:endParaRPr>
          </a:p>
        </p:txBody>
      </p:sp>
      <p:pic>
        <p:nvPicPr>
          <p:cNvPr id="10" name="图片 9">
            <a:extLst>
              <a:ext uri="{FF2B5EF4-FFF2-40B4-BE49-F238E27FC236}">
                <a16:creationId xmlns:a16="http://schemas.microsoft.com/office/drawing/2014/main" id="{FEFD9B69-1DEB-44DE-8E5C-2BAE329EA5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0504" y="1941996"/>
            <a:ext cx="4837302" cy="4916004"/>
          </a:xfrm>
          <a:prstGeom prst="rect">
            <a:avLst/>
          </a:prstGeom>
          <a:noFill/>
          <a:ln>
            <a:noFill/>
          </a:ln>
        </p:spPr>
      </p:pic>
    </p:spTree>
    <p:extLst>
      <p:ext uri="{BB962C8B-B14F-4D97-AF65-F5344CB8AC3E}">
        <p14:creationId xmlns:p14="http://schemas.microsoft.com/office/powerpoint/2010/main" val="226857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51578" y="766018"/>
            <a:ext cx="9603275" cy="1049235"/>
          </a:xfrm>
        </p:spPr>
        <p:txBody>
          <a:bodyPr>
            <a:normAutofit/>
          </a:bodyPr>
          <a:lstStyle/>
          <a:p>
            <a:pPr algn="ctr"/>
            <a:r>
              <a:rPr lang="zh-CN" altLang="en-US" sz="3600" dirty="0"/>
              <a:t>图论基础</a:t>
            </a:r>
            <a:r>
              <a:rPr lang="en-US" altLang="zh-CN" sz="3600" dirty="0"/>
              <a:t> – </a:t>
            </a:r>
            <a:r>
              <a:rPr lang="zh-CN" altLang="en-US" sz="3600" dirty="0"/>
              <a:t>路径</a:t>
            </a:r>
          </a:p>
        </p:txBody>
      </p:sp>
      <p:sp>
        <p:nvSpPr>
          <p:cNvPr id="3" name="内容占位符 2">
            <a:extLst>
              <a:ext uri="{FF2B5EF4-FFF2-40B4-BE49-F238E27FC236}">
                <a16:creationId xmlns:a16="http://schemas.microsoft.com/office/drawing/2014/main" id="{FA231E46-3B3E-4CB7-B774-6318FFFDE730}"/>
              </a:ext>
            </a:extLst>
          </p:cNvPr>
          <p:cNvSpPr>
            <a:spLocks noGrp="1"/>
          </p:cNvSpPr>
          <p:nvPr>
            <p:ph idx="1"/>
          </p:nvPr>
        </p:nvSpPr>
        <p:spPr>
          <a:xfrm>
            <a:off x="1701208" y="4755584"/>
            <a:ext cx="9353645" cy="1746766"/>
          </a:xfrm>
        </p:spPr>
        <p:txBody>
          <a:bodyPr>
            <a:normAutofit lnSpcReduction="10000"/>
          </a:bodyPr>
          <a:lstStyle/>
          <a:p>
            <a:pPr lvl="1"/>
            <a:r>
              <a:rPr lang="zh-CN" altLang="zh-CN" sz="1800" dirty="0">
                <a:effectLst/>
                <a:latin typeface="Times New Roman" panose="02020603050405020304" pitchFamily="18" charset="0"/>
                <a:ea typeface="宋体" panose="02010600030101010101" pitchFamily="2" charset="-122"/>
              </a:rPr>
              <a:t>路径</a:t>
            </a:r>
            <a:r>
              <a:rPr lang="zh-CN" altLang="en-US" dirty="0">
                <a:latin typeface="Times New Roman" panose="02020603050405020304" pitchFamily="18" charset="0"/>
                <a:ea typeface="宋体" panose="02010600030101010101" pitchFamily="2" charset="-122"/>
              </a:rPr>
              <a:t>的定义：路径</a:t>
            </a:r>
            <a:r>
              <a:rPr lang="zh-CN" altLang="zh-CN" sz="1800" dirty="0">
                <a:effectLst/>
                <a:latin typeface="Times New Roman" panose="02020603050405020304" pitchFamily="18" charset="0"/>
                <a:ea typeface="宋体" panose="02010600030101010101" pitchFamily="2" charset="-122"/>
              </a:rPr>
              <a:t>是从某一个节点到另一个节点之间经过的边与节点组成的子图，包含头尾节点。</a:t>
            </a:r>
          </a:p>
          <a:p>
            <a:pPr lvl="1"/>
            <a:r>
              <a:rPr lang="zh-CN" altLang="en-US" sz="1800" dirty="0">
                <a:effectLst/>
                <a:latin typeface="Times New Roman" panose="02020603050405020304" pitchFamily="18" charset="0"/>
                <a:ea typeface="宋体" panose="02010600030101010101" pitchFamily="2" charset="-122"/>
              </a:rPr>
              <a:t>路径的阶数：</a:t>
            </a:r>
            <a:r>
              <a:rPr lang="zh-CN" altLang="zh-CN" sz="1800" dirty="0">
                <a:effectLst/>
                <a:latin typeface="Times New Roman" panose="02020603050405020304" pitchFamily="18" charset="0"/>
                <a:ea typeface="宋体" panose="02010600030101010101" pitchFamily="2" charset="-122"/>
              </a:rPr>
              <a:t>一条路径上的边数被称为路径的阶数，例如</a:t>
            </a:r>
            <a:r>
              <a:rPr lang="zh-CN" altLang="en-US" sz="1800" dirty="0">
                <a:effectLst/>
                <a:latin typeface="Times New Roman" panose="02020603050405020304" pitchFamily="18" charset="0"/>
                <a:ea typeface="宋体" panose="02010600030101010101" pitchFamily="2" charset="-122"/>
              </a:rPr>
              <a:t>图中</a:t>
            </a:r>
            <a:r>
              <a:rPr lang="en-US" altLang="zh-CN" sz="1800" dirty="0">
                <a:effectLst/>
                <a:latin typeface="Times New Roman" panose="02020603050405020304" pitchFamily="18" charset="0"/>
                <a:ea typeface="宋体" panose="02010600030101010101" pitchFamily="2" charset="-122"/>
              </a:rPr>
              <a:t>124</a:t>
            </a:r>
            <a:r>
              <a:rPr lang="zh-CN" altLang="zh-CN" sz="1800" dirty="0">
                <a:effectLst/>
                <a:latin typeface="Times New Roman" panose="02020603050405020304" pitchFamily="18" charset="0"/>
                <a:ea typeface="宋体" panose="02010600030101010101" pitchFamily="2" charset="-122"/>
              </a:rPr>
              <a:t>或</a:t>
            </a:r>
            <a:r>
              <a:rPr lang="en-US" altLang="zh-CN" sz="1800" dirty="0">
                <a:effectLst/>
                <a:latin typeface="Times New Roman" panose="02020603050405020304" pitchFamily="18" charset="0"/>
                <a:ea typeface="宋体" panose="02010600030101010101" pitchFamily="2" charset="-122"/>
              </a:rPr>
              <a:t>134</a:t>
            </a:r>
            <a:r>
              <a:rPr lang="zh-CN" altLang="zh-CN" sz="1800" dirty="0">
                <a:effectLst/>
                <a:latin typeface="Times New Roman" panose="02020603050405020304" pitchFamily="18" charset="0"/>
                <a:ea typeface="宋体" panose="02010600030101010101" pitchFamily="2" charset="-122"/>
              </a:rPr>
              <a:t>属于二阶路径。</a:t>
            </a:r>
            <a:r>
              <a:rPr lang="en-US" altLang="zh-CN" sz="1800" dirty="0">
                <a:effectLst/>
                <a:latin typeface="Times New Roman" panose="02020603050405020304" pitchFamily="18" charset="0"/>
                <a:ea typeface="宋体" panose="02010600030101010101" pitchFamily="2" charset="-122"/>
              </a:rPr>
              <a:t>12</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13</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15</a:t>
            </a:r>
            <a:r>
              <a:rPr lang="zh-CN" altLang="zh-CN" sz="1800" dirty="0">
                <a:effectLst/>
                <a:latin typeface="Times New Roman" panose="02020603050405020304" pitchFamily="18" charset="0"/>
                <a:ea typeface="宋体" panose="02010600030101010101" pitchFamily="2" charset="-122"/>
              </a:rPr>
              <a:t>属于一阶路径。所以又可把节点</a:t>
            </a:r>
            <a:r>
              <a:rPr lang="en-US" altLang="zh-CN" sz="1800" dirty="0">
                <a:effectLst/>
                <a:latin typeface="Times New Roman" panose="02020603050405020304" pitchFamily="18" charset="0"/>
                <a:ea typeface="宋体" panose="02010600030101010101" pitchFamily="2" charset="-122"/>
              </a:rPr>
              <a:t>2</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3</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5</a:t>
            </a:r>
            <a:r>
              <a:rPr lang="zh-CN" altLang="zh-CN" sz="1800" dirty="0">
                <a:effectLst/>
                <a:latin typeface="Times New Roman" panose="02020603050405020304" pitchFamily="18" charset="0"/>
                <a:ea typeface="宋体" panose="02010600030101010101" pitchFamily="2" charset="-122"/>
              </a:rPr>
              <a:t>称为节点</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的一阶邻居，节点</a:t>
            </a:r>
            <a:r>
              <a:rPr lang="en-US" altLang="zh-CN" sz="1800" dirty="0">
                <a:effectLst/>
                <a:latin typeface="Times New Roman" panose="02020603050405020304" pitchFamily="18" charset="0"/>
                <a:ea typeface="宋体" panose="02010600030101010101" pitchFamily="2" charset="-122"/>
              </a:rPr>
              <a:t>4</a:t>
            </a:r>
            <a:r>
              <a:rPr lang="zh-CN" altLang="zh-CN" sz="1800" dirty="0">
                <a:effectLst/>
                <a:latin typeface="Times New Roman" panose="02020603050405020304" pitchFamily="18" charset="0"/>
                <a:ea typeface="宋体" panose="02010600030101010101" pitchFamily="2" charset="-122"/>
              </a:rPr>
              <a:t>称为节点</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的二阶邻居。</a:t>
            </a:r>
          </a:p>
          <a:p>
            <a:pPr lvl="1"/>
            <a:endParaRPr lang="zh-CN" altLang="en-US" dirty="0"/>
          </a:p>
        </p:txBody>
      </p:sp>
      <p:pic>
        <p:nvPicPr>
          <p:cNvPr id="4" name="图片 3">
            <a:extLst>
              <a:ext uri="{FF2B5EF4-FFF2-40B4-BE49-F238E27FC236}">
                <a16:creationId xmlns:a16="http://schemas.microsoft.com/office/drawing/2014/main" id="{43834B27-6148-4050-8651-94803772376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9636" y="1727327"/>
            <a:ext cx="6252727" cy="3116183"/>
          </a:xfrm>
          <a:prstGeom prst="rect">
            <a:avLst/>
          </a:prstGeom>
          <a:noFill/>
          <a:ln>
            <a:noFill/>
          </a:ln>
        </p:spPr>
      </p:pic>
    </p:spTree>
    <p:extLst>
      <p:ext uri="{BB962C8B-B14F-4D97-AF65-F5344CB8AC3E}">
        <p14:creationId xmlns:p14="http://schemas.microsoft.com/office/powerpoint/2010/main" val="163716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51578" y="766018"/>
            <a:ext cx="9603275" cy="1049235"/>
          </a:xfrm>
        </p:spPr>
        <p:txBody>
          <a:bodyPr>
            <a:normAutofit/>
          </a:bodyPr>
          <a:lstStyle/>
          <a:p>
            <a:pPr algn="ctr"/>
            <a:r>
              <a:rPr lang="zh-CN" altLang="en-US" sz="3600" dirty="0"/>
              <a:t>图游走算法 </a:t>
            </a:r>
            <a:r>
              <a:rPr lang="en-US" altLang="zh-CN" sz="3600" dirty="0"/>
              <a:t>DeepWalk</a:t>
            </a:r>
            <a:endParaRPr lang="zh-CN" altLang="en-US" sz="3600" dirty="0"/>
          </a:p>
        </p:txBody>
      </p:sp>
      <p:sp>
        <p:nvSpPr>
          <p:cNvPr id="3" name="内容占位符 2">
            <a:extLst>
              <a:ext uri="{FF2B5EF4-FFF2-40B4-BE49-F238E27FC236}">
                <a16:creationId xmlns:a16="http://schemas.microsoft.com/office/drawing/2014/main" id="{FA231E46-3B3E-4CB7-B774-6318FFFDE730}"/>
              </a:ext>
            </a:extLst>
          </p:cNvPr>
          <p:cNvSpPr>
            <a:spLocks noGrp="1"/>
          </p:cNvSpPr>
          <p:nvPr>
            <p:ph idx="1"/>
          </p:nvPr>
        </p:nvSpPr>
        <p:spPr>
          <a:xfrm>
            <a:off x="1474107" y="5450497"/>
            <a:ext cx="10103799" cy="1746766"/>
          </a:xfrm>
        </p:spPr>
        <p:txBody>
          <a:bodyPr>
            <a:normAutofit/>
          </a:bodyPr>
          <a:lstStyle/>
          <a:p>
            <a:pPr lvl="1"/>
            <a:r>
              <a:rPr lang="zh-CN" altLang="en-US" sz="1800" dirty="0">
                <a:effectLst/>
                <a:latin typeface="Times New Roman" panose="02020603050405020304" pitchFamily="18" charset="0"/>
                <a:ea typeface="宋体" panose="02010600030101010101" pitchFamily="2" charset="-122"/>
              </a:rPr>
              <a:t>中心思想：</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在图中随机游走生成节点序列，之后用</a:t>
            </a:r>
            <a:r>
              <a:rPr lang="en-US" altLang="zh-CN" sz="1800" kern="0" dirty="0">
                <a:effectLst/>
                <a:latin typeface="Times New Roman" panose="02020603050405020304" pitchFamily="18" charset="0"/>
                <a:ea typeface="宋体" panose="02010600030101010101" pitchFamily="2" charset="-122"/>
              </a:rPr>
              <a:t>Word2Vec</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的方式得到节点</a:t>
            </a:r>
            <a:r>
              <a:rPr lang="en-US" altLang="zh-CN" sz="1800" kern="0" dirty="0">
                <a:effectLst/>
                <a:latin typeface="Times New Roman" panose="02020603050405020304" pitchFamily="18" charset="0"/>
                <a:ea typeface="宋体" panose="02010600030101010101" pitchFamily="2" charset="-122"/>
              </a:rPr>
              <a:t>embedding</a:t>
            </a:r>
            <a:r>
              <a:rPr lang="zh-CN" altLang="en-US" sz="1800" kern="0" dirty="0">
                <a:effectLst/>
                <a:latin typeface="Times New Roman" panose="02020603050405020304" pitchFamily="18" charset="0"/>
                <a:ea typeface="宋体" panose="02010600030101010101" pitchFamily="2" charset="-122"/>
              </a:rPr>
              <a:t>。</a:t>
            </a:r>
            <a:endParaRPr lang="zh-CN" altLang="en-US" dirty="0"/>
          </a:p>
        </p:txBody>
      </p:sp>
      <p:pic>
        <p:nvPicPr>
          <p:cNvPr id="5" name="图片 4">
            <a:extLst>
              <a:ext uri="{FF2B5EF4-FFF2-40B4-BE49-F238E27FC236}">
                <a16:creationId xmlns:a16="http://schemas.microsoft.com/office/drawing/2014/main" id="{505DB928-234A-4A0B-9977-17554A2D0F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72608" y="1815253"/>
            <a:ext cx="8761214" cy="3635244"/>
          </a:xfrm>
          <a:prstGeom prst="rect">
            <a:avLst/>
          </a:prstGeom>
          <a:noFill/>
          <a:ln>
            <a:noFill/>
          </a:ln>
        </p:spPr>
      </p:pic>
    </p:spTree>
    <p:extLst>
      <p:ext uri="{BB962C8B-B14F-4D97-AF65-F5344CB8AC3E}">
        <p14:creationId xmlns:p14="http://schemas.microsoft.com/office/powerpoint/2010/main" val="388221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51578" y="766018"/>
            <a:ext cx="9603275" cy="1049235"/>
          </a:xfrm>
        </p:spPr>
        <p:txBody>
          <a:bodyPr>
            <a:normAutofit/>
          </a:bodyPr>
          <a:lstStyle/>
          <a:p>
            <a:pPr algn="ctr"/>
            <a:r>
              <a:rPr lang="zh-CN" altLang="en-US" sz="3600" dirty="0"/>
              <a:t>图游走算法 </a:t>
            </a:r>
            <a:r>
              <a:rPr lang="en-US" altLang="zh-CN" sz="3600" dirty="0"/>
              <a:t>Node2vec</a:t>
            </a:r>
            <a:endParaRPr lang="zh-CN" altLang="en-US" sz="3600" dirty="0"/>
          </a:p>
        </p:txBody>
      </p:sp>
      <p:sp>
        <p:nvSpPr>
          <p:cNvPr id="3" name="内容占位符 2">
            <a:extLst>
              <a:ext uri="{FF2B5EF4-FFF2-40B4-BE49-F238E27FC236}">
                <a16:creationId xmlns:a16="http://schemas.microsoft.com/office/drawing/2014/main" id="{FA231E46-3B3E-4CB7-B774-6318FFFDE730}"/>
              </a:ext>
            </a:extLst>
          </p:cNvPr>
          <p:cNvSpPr>
            <a:spLocks noGrp="1"/>
          </p:cNvSpPr>
          <p:nvPr>
            <p:ph idx="1"/>
          </p:nvPr>
        </p:nvSpPr>
        <p:spPr>
          <a:xfrm>
            <a:off x="1056306" y="4566417"/>
            <a:ext cx="10079387" cy="2218625"/>
          </a:xfrm>
        </p:spPr>
        <p:txBody>
          <a:bodyPr>
            <a:normAutofit/>
          </a:bodyPr>
          <a:lstStyle/>
          <a:p>
            <a:pPr lvl="1"/>
            <a:r>
              <a:rPr lang="zh-CN" altLang="en-US" sz="1800" dirty="0">
                <a:effectLst/>
                <a:latin typeface="Times New Roman" panose="02020603050405020304" pitchFamily="18" charset="0"/>
                <a:ea typeface="宋体" panose="02010600030101010101" pitchFamily="2" charset="-122"/>
              </a:rPr>
              <a:t>中心思想：与</a:t>
            </a:r>
            <a:r>
              <a:rPr lang="en-US" altLang="zh-CN" sz="1800" dirty="0">
                <a:effectLst/>
                <a:latin typeface="Times New Roman" panose="02020603050405020304" pitchFamily="18" charset="0"/>
                <a:ea typeface="宋体" panose="02010600030101010101" pitchFamily="2" charset="-122"/>
              </a:rPr>
              <a:t>DeepWalk</a:t>
            </a:r>
            <a:r>
              <a:rPr lang="zh-CN" altLang="en-US" sz="1800" dirty="0">
                <a:effectLst/>
                <a:latin typeface="Times New Roman" panose="02020603050405020304" pitchFamily="18" charset="0"/>
                <a:ea typeface="宋体" panose="02010600030101010101" pitchFamily="2" charset="-122"/>
              </a:rPr>
              <a:t>不同的是</a:t>
            </a:r>
            <a:r>
              <a:rPr lang="en-US" altLang="zh-CN" sz="1800" kern="0" dirty="0">
                <a:effectLst/>
                <a:latin typeface="Times New Roman" panose="02020603050405020304" pitchFamily="18" charset="0"/>
                <a:ea typeface="宋体" panose="02010600030101010101" pitchFamily="2" charset="-122"/>
              </a:rPr>
              <a:t>Node2Vec</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可通过调整方向的参数来控制模型更倾向宽度优先的游走</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(BFS), </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还是深度优先的游走</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(DFS)</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800" dirty="0">
                <a:effectLst/>
                <a:latin typeface="Times New Roman" panose="02020603050405020304" pitchFamily="18" charset="0"/>
                <a:ea typeface="宋体" panose="02010600030101010101" pitchFamily="2" charset="-122"/>
              </a:rPr>
              <a:t>BFS ( Breadth-first Sampling)</a:t>
            </a:r>
            <a:r>
              <a:rPr lang="zh-CN" altLang="en-US" sz="1800" dirty="0">
                <a:effectLst/>
                <a:latin typeface="Times New Roman" panose="02020603050405020304" pitchFamily="18" charset="0"/>
                <a:ea typeface="宋体" panose="02010600030101010101" pitchFamily="2" charset="-122"/>
              </a:rPr>
              <a:t>，宽度</a:t>
            </a:r>
            <a:r>
              <a:rPr lang="zh-CN" altLang="en-US" dirty="0">
                <a:latin typeface="Times New Roman" panose="02020603050405020304" pitchFamily="18" charset="0"/>
                <a:ea typeface="宋体" panose="02010600030101010101" pitchFamily="2" charset="-122"/>
              </a:rPr>
              <a:t>优先游走，</a:t>
            </a:r>
            <a:r>
              <a:rPr lang="zh-CN" altLang="zh-CN" sz="1800" dirty="0">
                <a:effectLst/>
                <a:latin typeface="Times New Roman" panose="02020603050405020304" pitchFamily="18" charset="0"/>
                <a:ea typeface="宋体" panose="02010600030101010101" pitchFamily="2" charset="-122"/>
              </a:rPr>
              <a:t>生成的序列往往是由起始节点周边的组成的网络结构。这就能让最终生成的</a:t>
            </a:r>
            <a:r>
              <a:rPr lang="en-US" altLang="zh-CN" sz="1800" dirty="0">
                <a:effectLst/>
                <a:latin typeface="Times New Roman" panose="02020603050405020304" pitchFamily="18" charset="0"/>
                <a:ea typeface="宋体" panose="02010600030101010101" pitchFamily="2" charset="-122"/>
              </a:rPr>
              <a:t>embedding</a:t>
            </a:r>
            <a:r>
              <a:rPr lang="zh-CN" altLang="zh-CN" sz="1800" dirty="0">
                <a:effectLst/>
                <a:latin typeface="Times New Roman" panose="02020603050405020304" pitchFamily="18" charset="0"/>
                <a:ea typeface="宋体" panose="02010600030101010101" pitchFamily="2" charset="-122"/>
              </a:rPr>
              <a:t>具备更多结构化的特征。</a:t>
            </a:r>
            <a:endParaRPr lang="en-US" altLang="zh-CN" sz="1800" dirty="0">
              <a:effectLst/>
              <a:latin typeface="Times New Roman" panose="02020603050405020304" pitchFamily="18" charset="0"/>
              <a:ea typeface="宋体" panose="02010600030101010101" pitchFamily="2" charset="-122"/>
            </a:endParaRPr>
          </a:p>
          <a:p>
            <a:pPr lvl="1"/>
            <a:r>
              <a:rPr lang="en-US" altLang="zh-CN" sz="1800" dirty="0">
                <a:effectLst/>
                <a:latin typeface="Times New Roman" panose="02020603050405020304" pitchFamily="18" charset="0"/>
                <a:ea typeface="宋体" panose="02010600030101010101" pitchFamily="2" charset="-122"/>
              </a:rPr>
              <a:t>DFS</a:t>
            </a:r>
            <a:r>
              <a:rPr lang="en-US" altLang="zh-CN" dirty="0">
                <a:latin typeface="Times New Roman" panose="02020603050405020304" pitchFamily="18" charset="0"/>
                <a:ea typeface="宋体" panose="02010600030101010101" pitchFamily="2" charset="-122"/>
              </a:rPr>
              <a:t> (</a:t>
            </a:r>
            <a:r>
              <a:rPr lang="en-US" altLang="zh-CN" sz="1800" dirty="0">
                <a:effectLst/>
                <a:latin typeface="Times New Roman" panose="02020603050405020304" pitchFamily="18" charset="0"/>
                <a:ea typeface="宋体" panose="02010600030101010101" pitchFamily="2" charset="-122"/>
              </a:rPr>
              <a:t>Depth-first Sampling)</a:t>
            </a:r>
            <a:r>
              <a:rPr lang="zh-CN" altLang="en-US" sz="1800" dirty="0">
                <a:latin typeface="Times New Roman" panose="02020603050405020304" pitchFamily="18" charset="0"/>
                <a:ea typeface="宋体" panose="02010600030101010101" pitchFamily="2" charset="-122"/>
              </a:rPr>
              <a:t>，</a:t>
            </a:r>
            <a:r>
              <a:rPr lang="zh-CN" altLang="en-US" sz="1800" dirty="0">
                <a:effectLst/>
                <a:latin typeface="Times New Roman" panose="02020603050405020304" pitchFamily="18" charset="0"/>
                <a:ea typeface="宋体" panose="02010600030101010101" pitchFamily="2" charset="-122"/>
              </a:rPr>
              <a:t>深度优先游走，</a:t>
            </a:r>
            <a:r>
              <a:rPr lang="zh-CN" altLang="zh-CN" sz="1800" dirty="0">
                <a:effectLst/>
                <a:latin typeface="Times New Roman" panose="02020603050405020304" pitchFamily="18" charset="0"/>
                <a:ea typeface="宋体" panose="02010600030101010101" pitchFamily="2" charset="-122"/>
              </a:rPr>
              <a:t>更有可能游走到当前节点远方的节点。所以生成的序列会具备更纵深的远端信息。</a:t>
            </a:r>
          </a:p>
          <a:p>
            <a:pPr lvl="1"/>
            <a:endParaRPr lang="zh-CN" altLang="en-US" dirty="0"/>
          </a:p>
        </p:txBody>
      </p:sp>
      <p:pic>
        <p:nvPicPr>
          <p:cNvPr id="6" name="图片 5">
            <a:extLst>
              <a:ext uri="{FF2B5EF4-FFF2-40B4-BE49-F238E27FC236}">
                <a16:creationId xmlns:a16="http://schemas.microsoft.com/office/drawing/2014/main" id="{C9B95E16-5307-4233-9F50-957FEECD69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07671" y="1975675"/>
            <a:ext cx="6813419" cy="2473036"/>
          </a:xfrm>
          <a:prstGeom prst="rect">
            <a:avLst/>
          </a:prstGeom>
          <a:noFill/>
          <a:ln>
            <a:noFill/>
          </a:ln>
        </p:spPr>
      </p:pic>
    </p:spTree>
    <p:extLst>
      <p:ext uri="{BB962C8B-B14F-4D97-AF65-F5344CB8AC3E}">
        <p14:creationId xmlns:p14="http://schemas.microsoft.com/office/powerpoint/2010/main" val="233652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51578" y="766018"/>
            <a:ext cx="9603275" cy="1049235"/>
          </a:xfrm>
        </p:spPr>
        <p:txBody>
          <a:bodyPr>
            <a:normAutofit/>
          </a:bodyPr>
          <a:lstStyle/>
          <a:p>
            <a:pPr algn="ctr"/>
            <a:r>
              <a:rPr lang="zh-CN" altLang="en-US" sz="3600" dirty="0"/>
              <a:t>图游走算法 </a:t>
            </a:r>
            <a:r>
              <a:rPr lang="en-US" altLang="zh-CN" sz="3600" dirty="0"/>
              <a:t>Node2vec</a:t>
            </a:r>
            <a:endParaRPr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231E46-3B3E-4CB7-B774-6318FFFDE730}"/>
                  </a:ext>
                </a:extLst>
              </p:cNvPr>
              <p:cNvSpPr>
                <a:spLocks noGrp="1"/>
              </p:cNvSpPr>
              <p:nvPr>
                <p:ph idx="1"/>
              </p:nvPr>
            </p:nvSpPr>
            <p:spPr>
              <a:xfrm>
                <a:off x="1040612" y="2038974"/>
                <a:ext cx="10928641" cy="4695737"/>
              </a:xfrm>
            </p:spPr>
            <p:txBody>
              <a:bodyPr>
                <a:normAutofit/>
              </a:bodyPr>
              <a:lstStyle/>
              <a:p>
                <a:pPr lvl="1"/>
                <a:r>
                  <a:rPr lang="en-US" altLang="zh-CN" kern="0" dirty="0">
                    <a:latin typeface="Cambria Math" panose="02040503050406030204" pitchFamily="18" charset="0"/>
                    <a:ea typeface="宋体" panose="02010600030101010101" pitchFamily="2" charset="-122"/>
                    <a:cs typeface="Times New Roman" panose="02020603050405020304" pitchFamily="18" charset="0"/>
                  </a:rPr>
                  <a:t>Node2Vec</a:t>
                </a:r>
                <a:r>
                  <a:rPr lang="zh-CN" altLang="en-US" kern="0" dirty="0">
                    <a:latin typeface="Cambria Math" panose="02040503050406030204" pitchFamily="18" charset="0"/>
                    <a:ea typeface="宋体" panose="02010600030101010101" pitchFamily="2" charset="-122"/>
                    <a:cs typeface="Times New Roman" panose="02020603050405020304" pitchFamily="18" charset="0"/>
                  </a:rPr>
                  <a:t>公式组</a:t>
                </a:r>
                <a:r>
                  <a:rPr lang="en-US" altLang="zh-CN" kern="0" dirty="0">
                    <a:latin typeface="Cambria Math" panose="02040503050406030204" pitchFamily="18" charset="0"/>
                    <a:ea typeface="宋体" panose="02010600030101010101" pitchFamily="2" charset="-122"/>
                    <a:cs typeface="Times New Roman" panose="02020603050405020304" pitchFamily="18" charset="0"/>
                  </a:rPr>
                  <a:t>:</a:t>
                </a:r>
                <a:endParaRPr lang="en-US" altLang="zh-CN" sz="1800" kern="0" dirty="0">
                  <a:effectLst/>
                  <a:latin typeface="Cambria Math" panose="02040503050406030204" pitchFamily="18" charset="0"/>
                  <a:ea typeface="宋体" panose="02010600030101010101" pitchFamily="2" charset="-122"/>
                  <a:cs typeface="Times New Roman" panose="02020603050405020304" pitchFamily="18" charset="0"/>
                </a:endParaRPr>
              </a:p>
              <a:p>
                <a:pPr marL="457200" lvl="1" indent="0" algn="r">
                  <a:buNone/>
                </a:pPr>
                <a14:m>
                  <m:oMath xmlns:m="http://schemas.openxmlformats.org/officeDocument/2006/math">
                    <m:r>
                      <a:rPr lang="en-US" altLang="zh-CN" sz="1800" i="1" kern="0"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e>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𝑣</m:t>
                        </m:r>
                      </m:e>
                    </m:d>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rPr>
                        </m:ctrlPr>
                      </m:dPr>
                      <m:e>
                        <m:eqArr>
                          <m:eqArrPr>
                            <m:ctrlPr>
                              <a:rPr lang="zh-CN" altLang="zh-CN" i="1">
                                <a:effectLst/>
                                <a:latin typeface="Cambria Math" panose="02040503050406030204" pitchFamily="18" charset="0"/>
                                <a:ea typeface="Cambria Math" panose="02040503050406030204" pitchFamily="18" charset="0"/>
                              </a:rPr>
                            </m:ctrlPr>
                          </m:eqArrPr>
                          <m:e>
                            <m:f>
                              <m:fPr>
                                <m:ctrlPr>
                                  <a:rPr lang="zh-CN" altLang="zh-CN" i="1">
                                    <a:effectLst/>
                                    <a:latin typeface="Cambria Math" panose="02040503050406030204" pitchFamily="18" charset="0"/>
                                    <a:ea typeface="Cambria Math" panose="02040503050406030204" pitchFamily="18" charset="0"/>
                                  </a:rPr>
                                </m:ctrlPr>
                              </m:fPr>
                              <m:num>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𝜋</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𝑣𝑥</m:t>
                                    </m:r>
                                  </m:sub>
                                </m:sSub>
                              </m:num>
                              <m:den>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𝑍</m:t>
                                </m:r>
                              </m:den>
                            </m:f>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𝑖𝑓</m:t>
                            </m:r>
                            <m:d>
                              <m:dPr>
                                <m:ctrlPr>
                                  <a:rPr lang="zh-CN" altLang="zh-CN" i="1">
                                    <a:effectLst/>
                                    <a:latin typeface="Cambria Math" panose="02040503050406030204" pitchFamily="18" charset="0"/>
                                    <a:ea typeface="Cambria Math" panose="02040503050406030204" pitchFamily="18" charset="0"/>
                                  </a:rPr>
                                </m:ctrlPr>
                              </m:d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𝑣</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𝐸</m:t>
                            </m:r>
                          </m:e>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0          &amp;</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𝑜𝑡h𝑒𝑟𝑤𝑖𝑠𝑒</m:t>
                            </m:r>
                          </m:e>
                        </m:eqArr>
                      </m:e>
                    </m:d>
                  </m:oMath>
                </a14:m>
                <a:r>
                  <a:rPr lang="en-US" altLang="zh-CN" dirty="0"/>
                  <a:t>                                                               (1)</a:t>
                </a:r>
              </a:p>
              <a:p>
                <a:pPr marL="457200" lvl="1" indent="0">
                  <a:buNone/>
                </a:pP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等号左边的表达是指从当前节点</a:t>
                </a:r>
                <a:r>
                  <a:rPr lang="en-US" altLang="zh-CN" sz="1800" kern="0" dirty="0">
                    <a:effectLst/>
                    <a:latin typeface="Times New Roman" panose="02020603050405020304" pitchFamily="18" charset="0"/>
                    <a:ea typeface="宋体" panose="02010600030101010101" pitchFamily="2" charset="-122"/>
                  </a:rPr>
                  <a:t>v</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走到下一节点</a:t>
                </a:r>
                <a:r>
                  <a:rPr lang="en-US" altLang="zh-CN" sz="1800" kern="0" dirty="0">
                    <a:effectLst/>
                    <a:latin typeface="Times New Roman" panose="02020603050405020304" pitchFamily="18" charset="0"/>
                    <a:ea typeface="宋体" panose="02010600030101010101" pitchFamily="2" charset="-122"/>
                  </a:rPr>
                  <a:t>x</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的概率。</a:t>
                </a:r>
                <a:r>
                  <a:rPr lang="en-US" altLang="zh-CN" sz="1800" kern="0" dirty="0">
                    <a:effectLst/>
                    <a:latin typeface="Times New Roman" panose="02020603050405020304" pitchFamily="18" charset="0"/>
                    <a:ea typeface="宋体" panose="02010600030101010101" pitchFamily="2" charset="-122"/>
                  </a:rPr>
                  <a:t>E</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表示当前节点</a:t>
                </a:r>
                <a:r>
                  <a:rPr lang="en-US" altLang="zh-CN" sz="1800" kern="0" dirty="0">
                    <a:effectLst/>
                    <a:latin typeface="Times New Roman" panose="02020603050405020304" pitchFamily="18" charset="0"/>
                    <a:ea typeface="宋体" panose="02010600030101010101" pitchFamily="2" charset="-122"/>
                  </a:rPr>
                  <a:t>v</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所有的后继邻居节点集。</a:t>
                </a:r>
                <a:r>
                  <a:rPr lang="en-US" altLang="zh-CN" sz="1800" kern="0" dirty="0">
                    <a:effectLst/>
                    <a:latin typeface="Times New Roman" panose="02020603050405020304" pitchFamily="18" charset="0"/>
                    <a:ea typeface="宋体" panose="02010600030101010101" pitchFamily="2" charset="-122"/>
                  </a:rPr>
                  <a:t>Z</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是归一化常量，</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𝜋</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𝑣𝑥</m:t>
                        </m:r>
                      </m:sub>
                    </m:sSub>
                  </m:oMath>
                </a14:m>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是转换概率，例如在一个有向无权图的</a:t>
                </a:r>
                <a:r>
                  <a:rPr lang="en-US" altLang="zh-CN" sz="1800" kern="0" dirty="0">
                    <a:effectLst/>
                    <a:latin typeface="Times New Roman" panose="02020603050405020304" pitchFamily="18" charset="0"/>
                    <a:ea typeface="宋体" panose="02010600030101010101" pitchFamily="2" charset="-122"/>
                  </a:rPr>
                  <a:t>DeepWalk</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中，</a:t>
                </a:r>
                <a:r>
                  <a:rPr lang="en-US" altLang="zh-CN" sz="1800" kern="0" dirty="0">
                    <a:effectLst/>
                    <a:latin typeface="Times New Roman" panose="02020603050405020304" pitchFamily="18" charset="0"/>
                    <a:ea typeface="宋体" panose="02010600030101010101" pitchFamily="2" charset="-122"/>
                  </a:rPr>
                  <a:t>Z</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就是当前节点后继邻居的数量，</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𝜋</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𝑣𝑥</m:t>
                        </m:r>
                      </m:sub>
                    </m:sSub>
                  </m:oMath>
                </a14:m>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则等于</a:t>
                </a:r>
                <a:r>
                  <a:rPr lang="en-US" altLang="zh-CN" sz="1800" kern="0" dirty="0">
                    <a:effectLst/>
                    <a:latin typeface="Times New Roman" panose="02020603050405020304" pitchFamily="18" charset="0"/>
                    <a:ea typeface="宋体" panose="02010600030101010101" pitchFamily="2" charset="-122"/>
                  </a:rPr>
                  <a:t>1</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endParaRPr lang="en-US" altLang="zh-CN" i="1" dirty="0">
                  <a:effectLst/>
                  <a:latin typeface="Cambria Math" panose="02040503050406030204" pitchFamily="18" charset="0"/>
                  <a:ea typeface="Cambria Math" panose="02040503050406030204" pitchFamily="18" charset="0"/>
                </a:endParaRPr>
              </a:p>
              <a:p>
                <a:pPr marL="457200" lvl="1" indent="0" algn="r">
                  <a:buNone/>
                </a:pP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𝜋</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𝑣𝑥</m:t>
                        </m:r>
                      </m:sub>
                    </m:s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𝑝𝑞</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e>
                    </m:d>
                    <m:r>
                      <a:rPr lang="zh-CN"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𝑣𝑥</m:t>
                        </m:r>
                      </m:sub>
                    </m:sSub>
                  </m:oMath>
                </a14:m>
                <a:r>
                  <a:rPr lang="en-US" altLang="zh-CN" dirty="0"/>
                  <a:t>                                                                            (2)</a:t>
                </a:r>
              </a:p>
              <a:p>
                <a:pPr marL="457200" lvl="1" indent="0">
                  <a:buNone/>
                </a:pPr>
                <a:r>
                  <a:rPr lang="en-US" altLang="zh-CN" dirty="0">
                    <a:effectLst/>
                    <a:ea typeface="Cambria Math" panose="02040503050406030204" pitchFamily="18" charset="0"/>
                  </a:rPr>
                  <a:t>	</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𝑣𝑥</m:t>
                        </m:r>
                      </m:sub>
                    </m:sSub>
                  </m:oMath>
                </a14:m>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是考虑有权图中边的权重，而</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𝑝𝑞</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e>
                    </m:d>
                  </m:oMath>
                </a14:m>
                <a:r>
                  <a:rPr lang="en-US" altLang="zh-CN" sz="1800" kern="0" dirty="0">
                    <a:effectLst/>
                    <a:latin typeface="Times New Roman" panose="02020603050405020304" pitchFamily="18" charset="0"/>
                    <a:ea typeface="宋体" panose="02010600030101010101" pitchFamily="2" charset="-122"/>
                  </a:rPr>
                  <a:t> </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在这里可被认为是元转移概率，</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计算方式</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请看</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下一页</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p>
              <a:p>
                <a:pPr marL="457200" lvl="1" indent="0">
                  <a:buNone/>
                </a:pPr>
                <a:endParaRPr lang="en-US" altLang="zh-CN" dirty="0"/>
              </a:p>
              <a:p>
                <a:pPr marL="457200" lvl="1" indent="0">
                  <a:buNone/>
                </a:pPr>
                <a:endParaRPr lang="zh-CN" altLang="en-US" dirty="0"/>
              </a:p>
            </p:txBody>
          </p:sp>
        </mc:Choice>
        <mc:Fallback xmlns="">
          <p:sp>
            <p:nvSpPr>
              <p:cNvPr id="3" name="内容占位符 2">
                <a:extLst>
                  <a:ext uri="{FF2B5EF4-FFF2-40B4-BE49-F238E27FC236}">
                    <a16:creationId xmlns:a16="http://schemas.microsoft.com/office/drawing/2014/main" id="{FA231E46-3B3E-4CB7-B774-6318FFFDE730}"/>
                  </a:ext>
                </a:extLst>
              </p:cNvPr>
              <p:cNvSpPr>
                <a:spLocks noGrp="1" noRot="1" noChangeAspect="1" noMove="1" noResize="1" noEditPoints="1" noAdjustHandles="1" noChangeArrowheads="1" noChangeShapeType="1" noTextEdit="1"/>
              </p:cNvSpPr>
              <p:nvPr>
                <p:ph idx="1"/>
              </p:nvPr>
            </p:nvSpPr>
            <p:spPr>
              <a:xfrm>
                <a:off x="1040612" y="2038974"/>
                <a:ext cx="10928641" cy="4695737"/>
              </a:xfrm>
              <a:blipFill>
                <a:blip r:embed="rId2"/>
                <a:stretch>
                  <a:fillRect t="-389" r="-5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5620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3505803" y="1123046"/>
            <a:ext cx="9603275" cy="1049235"/>
          </a:xfrm>
        </p:spPr>
        <p:txBody>
          <a:bodyPr>
            <a:normAutofit/>
          </a:bodyPr>
          <a:lstStyle/>
          <a:p>
            <a:pPr algn="ctr"/>
            <a:r>
              <a:rPr lang="zh-CN" altLang="en-US" sz="3600" dirty="0"/>
              <a:t>图游走算法 </a:t>
            </a:r>
            <a:r>
              <a:rPr lang="en-US" altLang="zh-CN" sz="3600" dirty="0"/>
              <a:t>Node2vec</a:t>
            </a:r>
            <a:endParaRPr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231E46-3B3E-4CB7-B774-6318FFFDE730}"/>
                  </a:ext>
                </a:extLst>
              </p:cNvPr>
              <p:cNvSpPr>
                <a:spLocks noGrp="1"/>
              </p:cNvSpPr>
              <p:nvPr>
                <p:ph idx="1"/>
              </p:nvPr>
            </p:nvSpPr>
            <p:spPr>
              <a:xfrm>
                <a:off x="836029" y="1983633"/>
                <a:ext cx="11164585" cy="4807737"/>
              </a:xfrm>
            </p:spPr>
            <p:txBody>
              <a:bodyPr>
                <a:normAutofit/>
              </a:bodyPr>
              <a:lstStyle/>
              <a:p>
                <a:pPr marL="457200" lvl="1" indent="0" algn="r">
                  <a:buNone/>
                </a:pP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𝑝𝑞</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rPr>
                        </m:ctrlPr>
                      </m:dPr>
                      <m:e>
                        <m:eqArr>
                          <m:eqArrPr>
                            <m:ctrlPr>
                              <a:rPr lang="zh-CN" altLang="zh-CN" i="1">
                                <a:effectLst/>
                                <a:latin typeface="Cambria Math" panose="02040503050406030204" pitchFamily="18" charset="0"/>
                                <a:ea typeface="Cambria Math" panose="02040503050406030204" pitchFamily="18" charset="0"/>
                              </a:rPr>
                            </m:ctrlPr>
                          </m:eqArrPr>
                          <m:e>
                            <m:f>
                              <m:fPr>
                                <m:ctrlPr>
                                  <a:rPr lang="zh-CN" altLang="zh-CN" i="1">
                                    <a:effectLst/>
                                    <a:latin typeface="Cambria Math" panose="02040503050406030204" pitchFamily="18" charset="0"/>
                                    <a:ea typeface="Cambria Math" panose="02040503050406030204" pitchFamily="18" charset="0"/>
                                  </a:rPr>
                                </m:ctrlPr>
                              </m:fPr>
                              <m:num>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𝑝</m:t>
                                </m:r>
                              </m:den>
                            </m:f>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𝑖𝑓</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𝑡𝑥</m:t>
                                </m:r>
                              </m:sub>
                            </m:s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1  </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𝑖𝑓</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𝑡𝑥</m:t>
                                </m:r>
                              </m:sub>
                            </m:s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=1</m:t>
                            </m:r>
                          </m:e>
                          <m:e>
                            <m:f>
                              <m:fPr>
                                <m:ctrlPr>
                                  <a:rPr lang="zh-CN" altLang="zh-CN" i="1">
                                    <a:effectLst/>
                                    <a:latin typeface="Cambria Math" panose="02040503050406030204" pitchFamily="18" charset="0"/>
                                    <a:ea typeface="Cambria Math" panose="02040503050406030204" pitchFamily="18" charset="0"/>
                                  </a:rPr>
                                </m:ctrlPr>
                              </m:fPr>
                              <m:num>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𝑞</m:t>
                                </m:r>
                              </m:den>
                            </m:f>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𝑖𝑓</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𝑡𝑥</m:t>
                                </m:r>
                              </m:sub>
                            </m:s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=2</m:t>
                            </m:r>
                          </m:e>
                        </m:eqArr>
                      </m:e>
                    </m:d>
                  </m:oMath>
                </a14:m>
                <a:r>
                  <a:rPr lang="en-US" altLang="zh-CN" dirty="0"/>
                  <a:t>                                                  (3)</a:t>
                </a:r>
              </a:p>
              <a:p>
                <a:pPr marL="514350" indent="-285750">
                  <a:lnSpc>
                    <a:spcPct val="115000"/>
                  </a:lnSpc>
                </a:pP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𝑑</m:t>
                        </m:r>
                      </m:e>
                      <m:sub>
                        <m:r>
                          <a:rPr lang="en-US" altLang="zh-CN" sz="1800" i="1">
                            <a:effectLst/>
                            <a:latin typeface="Cambria Math" panose="02040503050406030204" pitchFamily="18" charset="0"/>
                            <a:ea typeface="宋体" panose="02010600030101010101" pitchFamily="2" charset="-122"/>
                          </a:rPr>
                          <m:t>𝑡𝑥</m:t>
                        </m:r>
                      </m:sub>
                    </m:sSub>
                  </m:oMath>
                </a14:m>
                <a:r>
                  <a:rPr lang="zh-CN" altLang="zh-CN" sz="1800" dirty="0">
                    <a:effectLst/>
                    <a:latin typeface="Times New Roman" panose="02020603050405020304" pitchFamily="18" charset="0"/>
                    <a:ea typeface="宋体" panose="02010600030101010101" pitchFamily="2" charset="-122"/>
                  </a:rPr>
                  <a:t>指</a:t>
                </a:r>
                <a:r>
                  <a:rPr lang="en-US" altLang="zh-CN" sz="1800" dirty="0">
                    <a:effectLst/>
                    <a:latin typeface="Times New Roman" panose="02020603050405020304" pitchFamily="18" charset="0"/>
                    <a:ea typeface="宋体" panose="02010600030101010101" pitchFamily="2" charset="-122"/>
                  </a:rPr>
                  <a:t>t</a:t>
                </a:r>
                <a:r>
                  <a:rPr lang="zh-CN" altLang="zh-CN" sz="1800" dirty="0">
                    <a:effectLst/>
                    <a:latin typeface="Times New Roman" panose="02020603050405020304" pitchFamily="18" charset="0"/>
                    <a:ea typeface="宋体" panose="02010600030101010101" pitchFamily="2" charset="-122"/>
                  </a:rPr>
                  <a:t>时刻也就是下一游走的候选节点</a:t>
                </a:r>
                <a:r>
                  <a:rPr lang="en-US" altLang="zh-CN" sz="1800" dirty="0">
                    <a:effectLst/>
                    <a:latin typeface="Times New Roman" panose="02020603050405020304" pitchFamily="18" charset="0"/>
                    <a:ea typeface="宋体" panose="02010600030101010101" pitchFamily="2" charset="-122"/>
                  </a:rPr>
                  <a:t>x</a:t>
                </a:r>
                <a:r>
                  <a:rPr lang="zh-CN" altLang="zh-CN" sz="1800" dirty="0">
                    <a:effectLst/>
                    <a:latin typeface="Times New Roman" panose="02020603050405020304" pitchFamily="18" charset="0"/>
                    <a:ea typeface="宋体" panose="02010600030101010101" pitchFamily="2" charset="-122"/>
                  </a:rPr>
                  <a:t>的节点类型，有</a:t>
                </a:r>
                <a:r>
                  <a:rPr lang="en-US" altLang="zh-CN" sz="1800" dirty="0">
                    <a:effectLst/>
                    <a:latin typeface="Times New Roman" panose="02020603050405020304" pitchFamily="18" charset="0"/>
                    <a:ea typeface="宋体" panose="02010600030101010101" pitchFamily="2" charset="-122"/>
                  </a:rPr>
                  <a:t>0</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2</a:t>
                </a:r>
                <a:r>
                  <a:rPr lang="zh-CN" altLang="zh-CN" sz="1800" dirty="0">
                    <a:effectLst/>
                    <a:latin typeface="Times New Roman" panose="02020603050405020304" pitchFamily="18" charset="0"/>
                    <a:ea typeface="宋体" panose="02010600030101010101" pitchFamily="2" charset="-122"/>
                  </a:rPr>
                  <a:t>三个枚举类型。</a:t>
                </a:r>
              </a:p>
              <a:p>
                <a:pPr marL="514350" indent="-285750">
                  <a:lnSpc>
                    <a:spcPct val="115000"/>
                  </a:lnSpc>
                </a:pPr>
                <a:r>
                  <a:rPr lang="zh-CN" altLang="zh-CN" sz="1800" dirty="0">
                    <a:effectLst/>
                    <a:latin typeface="Times New Roman" panose="02020603050405020304" pitchFamily="18" charset="0"/>
                    <a:ea typeface="宋体" panose="02010600030101010101" pitchFamily="2" charset="-122"/>
                  </a:rPr>
                  <a:t>如果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𝑑</m:t>
                        </m:r>
                      </m:e>
                      <m:sub>
                        <m:r>
                          <a:rPr lang="en-US" altLang="zh-CN" sz="1800" i="1">
                            <a:effectLst/>
                            <a:latin typeface="Cambria Math" panose="02040503050406030204" pitchFamily="18" charset="0"/>
                            <a:ea typeface="宋体" panose="02010600030101010101" pitchFamily="2" charset="-122"/>
                          </a:rPr>
                          <m:t>𝑡𝑥</m:t>
                        </m:r>
                      </m:sub>
                    </m:sSub>
                    <m:r>
                      <a:rPr lang="en-US" altLang="zh-CN" sz="1800" i="1">
                        <a:effectLst/>
                        <a:latin typeface="Cambria Math" panose="02040503050406030204" pitchFamily="18" charset="0"/>
                        <a:ea typeface="宋体" panose="02010600030101010101" pitchFamily="2" charset="-122"/>
                      </a:rPr>
                      <m:t>=0</m:t>
                    </m:r>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rPr>
                  <a:t>，则代表该候选节点是前一时刻游走时的起始节点，就是上图中的节点</a:t>
                </a:r>
                <a:r>
                  <a:rPr lang="en-US" altLang="zh-CN" sz="1800" dirty="0">
                    <a:effectLst/>
                    <a:latin typeface="Times New Roman" panose="02020603050405020304" pitchFamily="18" charset="0"/>
                    <a:ea typeface="宋体" panose="02010600030101010101" pitchFamily="2" charset="-122"/>
                  </a:rPr>
                  <a:t>t</a:t>
                </a:r>
                <a:r>
                  <a:rPr lang="zh-CN" altLang="zh-CN" sz="1800" dirty="0">
                    <a:effectLst/>
                    <a:latin typeface="Times New Roman" panose="02020603050405020304" pitchFamily="18" charset="0"/>
                    <a:ea typeface="宋体" panose="02010600030101010101" pitchFamily="2" charset="-122"/>
                  </a:rPr>
                  <a:t>，往这个方向游走就代表走回头路。而</a:t>
                </a:r>
                <a14:m>
                  <m:oMath xmlns:m="http://schemas.openxmlformats.org/officeDocument/2006/math">
                    <m:r>
                      <a:rPr lang="en-US" altLang="zh-CN" sz="1800" i="1">
                        <a:effectLst/>
                        <a:latin typeface="Cambria Math" panose="02040503050406030204" pitchFamily="18" charset="0"/>
                        <a:ea typeface="宋体" panose="02010600030101010101" pitchFamily="2" charset="-122"/>
                      </a:rPr>
                      <m:t>𝛼</m:t>
                    </m:r>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rPr>
                  <a:t>就等于</a:t>
                </a:r>
                <a:r>
                  <a:rPr lang="en-US" altLang="zh-CN" sz="1800" dirty="0">
                    <a:effectLst/>
                    <a:latin typeface="Times New Roman" panose="02020603050405020304" pitchFamily="18" charset="0"/>
                    <a:ea typeface="宋体" panose="02010600030101010101" pitchFamily="2" charset="-122"/>
                  </a:rPr>
                  <a:t>1/p</a:t>
                </a:r>
                <a:r>
                  <a:rPr lang="zh-CN" altLang="zh-CN" sz="1800" dirty="0">
                    <a:effectLst/>
                    <a:latin typeface="Times New Roman" panose="02020603050405020304" pitchFamily="18" charset="0"/>
                    <a:ea typeface="宋体" panose="02010600030101010101" pitchFamily="2" charset="-122"/>
                  </a:rPr>
                  <a:t>。由此可见超参数</a:t>
                </a:r>
                <a:r>
                  <a:rPr lang="en-US" altLang="zh-CN" sz="1800" dirty="0">
                    <a:effectLst/>
                    <a:latin typeface="Times New Roman" panose="02020603050405020304" pitchFamily="18" charset="0"/>
                    <a:ea typeface="宋体" panose="02010600030101010101" pitchFamily="2" charset="-122"/>
                  </a:rPr>
                  <a:t>p</a:t>
                </a:r>
                <a:r>
                  <a:rPr lang="zh-CN" altLang="zh-CN" sz="1800" dirty="0">
                    <a:effectLst/>
                    <a:latin typeface="Times New Roman" panose="02020603050405020304" pitchFamily="18" charset="0"/>
                    <a:ea typeface="宋体" panose="02010600030101010101" pitchFamily="2" charset="-122"/>
                  </a:rPr>
                  <a:t>就是控制游走以多大概率回头。</a:t>
                </a:r>
              </a:p>
              <a:p>
                <a:pPr marL="514350" indent="-285750">
                  <a:lnSpc>
                    <a:spcPct val="115000"/>
                  </a:lnSpc>
                </a:pPr>
                <a:r>
                  <a:rPr lang="zh-CN" altLang="zh-CN" sz="1800" dirty="0">
                    <a:effectLst/>
                    <a:latin typeface="Times New Roman" panose="02020603050405020304" pitchFamily="18" charset="0"/>
                    <a:ea typeface="宋体" panose="02010600030101010101" pitchFamily="2" charset="-122"/>
                  </a:rPr>
                  <a:t>如果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𝑑</m:t>
                        </m:r>
                      </m:e>
                      <m:sub>
                        <m:r>
                          <a:rPr lang="en-US" altLang="zh-CN" sz="1800" i="1">
                            <a:effectLst/>
                            <a:latin typeface="Cambria Math" panose="02040503050406030204" pitchFamily="18" charset="0"/>
                            <a:ea typeface="宋体" panose="02010600030101010101" pitchFamily="2" charset="-122"/>
                          </a:rPr>
                          <m:t>𝑡𝑥</m:t>
                        </m:r>
                      </m:sub>
                    </m:sSub>
                    <m:r>
                      <a:rPr lang="en-US" altLang="zh-CN" sz="1800" i="1">
                        <a:effectLst/>
                        <a:latin typeface="Cambria Math" panose="02040503050406030204" pitchFamily="18" charset="0"/>
                        <a:ea typeface="宋体" panose="02010600030101010101" pitchFamily="2" charset="-122"/>
                      </a:rPr>
                      <m:t>=1</m:t>
                    </m:r>
                  </m:oMath>
                </a14:m>
                <a:r>
                  <a:rPr lang="zh-CN" altLang="zh-CN" sz="1800" dirty="0">
                    <a:effectLst/>
                    <a:latin typeface="Times New Roman" panose="02020603050405020304" pitchFamily="18" charset="0"/>
                    <a:ea typeface="宋体" panose="02010600030101010101" pitchFamily="2" charset="-122"/>
                  </a:rPr>
                  <a:t>， 则代表该候选节点</a:t>
                </a:r>
                <a:r>
                  <a:rPr lang="en-US" altLang="zh-CN" sz="1800" dirty="0">
                    <a:effectLst/>
                    <a:latin typeface="Times New Roman" panose="02020603050405020304" pitchFamily="18" charset="0"/>
                    <a:ea typeface="宋体" panose="02010600030101010101" pitchFamily="2" charset="-122"/>
                  </a:rPr>
                  <a:t>x</a:t>
                </a:r>
                <a:r>
                  <a:rPr lang="zh-CN" altLang="zh-CN" sz="1800" dirty="0">
                    <a:effectLst/>
                    <a:latin typeface="Times New Roman" panose="02020603050405020304" pitchFamily="18" charset="0"/>
                    <a:ea typeface="宋体" panose="02010600030101010101" pitchFamily="2" charset="-122"/>
                  </a:rPr>
                  <a:t>与前一时刻的起始节点</a:t>
                </a:r>
                <a:r>
                  <a:rPr lang="en-US" altLang="zh-CN" sz="1800" dirty="0">
                    <a:effectLst/>
                    <a:latin typeface="Times New Roman" panose="02020603050405020304" pitchFamily="18" charset="0"/>
                    <a:ea typeface="宋体" panose="02010600030101010101" pitchFamily="2" charset="-122"/>
                  </a:rPr>
                  <a:t>t</a:t>
                </a:r>
                <a:r>
                  <a:rPr lang="zh-CN" altLang="zh-CN" sz="1800" dirty="0">
                    <a:effectLst/>
                    <a:latin typeface="Times New Roman" panose="02020603050405020304" pitchFamily="18" charset="0"/>
                    <a:ea typeface="宋体" panose="02010600030101010101" pitchFamily="2" charset="-122"/>
                  </a:rPr>
                  <a:t>以及当前节点</a:t>
                </a:r>
                <a:r>
                  <a:rPr lang="en-US" altLang="zh-CN" sz="1800" dirty="0">
                    <a:effectLst/>
                    <a:latin typeface="Times New Roman" panose="02020603050405020304" pitchFamily="18" charset="0"/>
                    <a:ea typeface="宋体" panose="02010600030101010101" pitchFamily="2" charset="-122"/>
                  </a:rPr>
                  <a:t>v</a:t>
                </a:r>
                <a:r>
                  <a:rPr lang="zh-CN" altLang="zh-CN" sz="1800" dirty="0">
                    <a:effectLst/>
                    <a:latin typeface="Times New Roman" panose="02020603050405020304" pitchFamily="18" charset="0"/>
                    <a:ea typeface="宋体" panose="02010600030101010101" pitchFamily="2" charset="-122"/>
                  </a:rPr>
                  <a:t>是等距的，就是上图中的</a:t>
                </a:r>
                <a:r>
                  <a:rPr lang="en-US" altLang="zh-CN" sz="1800" dirty="0">
                    <a:effectLst/>
                    <a:latin typeface="Times New Roman" panose="02020603050405020304" pitchFamily="18" charset="0"/>
                    <a:ea typeface="宋体" panose="02010600030101010101" pitchFamily="2" charset="-122"/>
                  </a:rPr>
                  <a:t>x1</a:t>
                </a:r>
                <a:r>
                  <a:rPr lang="zh-CN" altLang="zh-CN" sz="1800" dirty="0">
                    <a:effectLst/>
                    <a:latin typeface="Times New Roman" panose="02020603050405020304" pitchFamily="18" charset="0"/>
                    <a:ea typeface="宋体" panose="02010600030101010101" pitchFamily="2" charset="-122"/>
                  </a:rPr>
                  <a:t>节点。此时</a:t>
                </a:r>
                <a14:m>
                  <m:oMath xmlns:m="http://schemas.openxmlformats.org/officeDocument/2006/math">
                    <m:r>
                      <a:rPr lang="en-US" altLang="zh-CN" sz="1800" i="1">
                        <a:effectLst/>
                        <a:latin typeface="Cambria Math" panose="02040503050406030204" pitchFamily="18" charset="0"/>
                        <a:ea typeface="宋体" panose="02010600030101010101" pitchFamily="2" charset="-122"/>
                      </a:rPr>
                      <m:t>𝛼</m:t>
                    </m:r>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rPr>
                  <a:t>等于</a:t>
                </a:r>
                <a:r>
                  <a:rPr lang="en-US" altLang="zh-CN" sz="1800" dirty="0">
                    <a:effectLst/>
                    <a:latin typeface="Times New Roman" panose="02020603050405020304" pitchFamily="18" charset="0"/>
                    <a:ea typeface="宋体" panose="02010600030101010101" pitchFamily="2" charset="-122"/>
                  </a:rPr>
                  <a:t>1 </a:t>
                </a:r>
                <a:r>
                  <a:rPr lang="zh-CN" altLang="zh-CN" sz="1800" dirty="0">
                    <a:effectLst/>
                    <a:latin typeface="Times New Roman" panose="02020603050405020304" pitchFamily="18" charset="0"/>
                    <a:ea typeface="宋体" panose="02010600030101010101" pitchFamily="2" charset="-122"/>
                  </a:rPr>
                  <a:t>。往这个方向游走就是</a:t>
                </a:r>
                <a:r>
                  <a:rPr lang="en-US" altLang="zh-CN" sz="1800" dirty="0">
                    <a:effectLst/>
                    <a:latin typeface="Times New Roman" panose="02020603050405020304" pitchFamily="18" charset="0"/>
                    <a:ea typeface="宋体" panose="02010600030101010101" pitchFamily="2" charset="-122"/>
                  </a:rPr>
                  <a:t>BFS</a:t>
                </a:r>
                <a:r>
                  <a:rPr lang="zh-CN" altLang="zh-CN" sz="1800" dirty="0">
                    <a:effectLst/>
                    <a:latin typeface="Times New Roman" panose="02020603050405020304" pitchFamily="18" charset="0"/>
                    <a:ea typeface="宋体" panose="02010600030101010101" pitchFamily="2" charset="-122"/>
                  </a:rPr>
                  <a:t>宽度优先游走。</a:t>
                </a:r>
              </a:p>
              <a:p>
                <a:pPr marL="514350" indent="-285750">
                  <a:lnSpc>
                    <a:spcPct val="115000"/>
                  </a:lnSpc>
                </a:pPr>
                <a:r>
                  <a:rPr lang="zh-CN" altLang="zh-CN" sz="1800" dirty="0">
                    <a:effectLst/>
                    <a:latin typeface="Times New Roman" panose="02020603050405020304" pitchFamily="18" charset="0"/>
                    <a:ea typeface="宋体" panose="02010600030101010101" pitchFamily="2" charset="-122"/>
                  </a:rPr>
                  <a:t>如果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𝑑</m:t>
                        </m:r>
                      </m:e>
                      <m:sub>
                        <m:r>
                          <a:rPr lang="en-US" altLang="zh-CN" sz="1800" i="1">
                            <a:effectLst/>
                            <a:latin typeface="Cambria Math" panose="02040503050406030204" pitchFamily="18" charset="0"/>
                            <a:ea typeface="宋体" panose="02010600030101010101" pitchFamily="2" charset="-122"/>
                          </a:rPr>
                          <m:t>𝑡𝑥</m:t>
                        </m:r>
                      </m:sub>
                    </m:sSub>
                    <m:r>
                      <a:rPr lang="en-US" altLang="zh-CN" sz="1800" i="1">
                        <a:effectLst/>
                        <a:latin typeface="Cambria Math" panose="02040503050406030204" pitchFamily="18" charset="0"/>
                        <a:ea typeface="宋体" panose="02010600030101010101" pitchFamily="2" charset="-122"/>
                      </a:rPr>
                      <m:t>=2</m:t>
                    </m:r>
                  </m:oMath>
                </a14:m>
                <a:r>
                  <a:rPr lang="zh-CN" altLang="zh-CN" sz="1800" dirty="0">
                    <a:effectLst/>
                    <a:latin typeface="Times New Roman" panose="02020603050405020304" pitchFamily="18" charset="0"/>
                    <a:ea typeface="宋体" panose="02010600030101010101" pitchFamily="2" charset="-122"/>
                  </a:rPr>
                  <a:t>，则代表其他，</a:t>
                </a:r>
                <a14:m>
                  <m:oMath xmlns:m="http://schemas.openxmlformats.org/officeDocument/2006/math">
                    <m:r>
                      <a:rPr lang="en-US" altLang="zh-CN" sz="1800" i="1">
                        <a:effectLst/>
                        <a:latin typeface="Cambria Math" panose="02040503050406030204" pitchFamily="18" charset="0"/>
                        <a:ea typeface="宋体" panose="02010600030101010101" pitchFamily="2" charset="-122"/>
                      </a:rPr>
                      <m:t>𝛼</m:t>
                    </m:r>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rPr>
                  <a:t>等于</a:t>
                </a:r>
                <a:r>
                  <a:rPr lang="en-US" altLang="zh-CN" sz="1800" dirty="0">
                    <a:effectLst/>
                    <a:latin typeface="Times New Roman" panose="02020603050405020304" pitchFamily="18" charset="0"/>
                    <a:ea typeface="宋体" panose="02010600030101010101" pitchFamily="2" charset="-122"/>
                  </a:rPr>
                  <a:t>1/q</a:t>
                </a:r>
                <a:r>
                  <a:rPr lang="zh-CN" altLang="zh-CN" sz="1800" dirty="0">
                    <a:effectLst/>
                    <a:latin typeface="Times New Roman" panose="02020603050405020304" pitchFamily="18" charset="0"/>
                    <a:ea typeface="宋体" panose="02010600030101010101" pitchFamily="2" charset="-122"/>
                  </a:rPr>
                  <a:t>。往此方向游走就是</a:t>
                </a:r>
                <a:r>
                  <a:rPr lang="en-US" altLang="zh-CN" sz="1800" dirty="0">
                    <a:effectLst/>
                    <a:latin typeface="Times New Roman" panose="02020603050405020304" pitchFamily="18" charset="0"/>
                    <a:ea typeface="宋体" panose="02010600030101010101" pitchFamily="2" charset="-122"/>
                  </a:rPr>
                  <a:t>DFS</a:t>
                </a:r>
                <a:r>
                  <a:rPr lang="zh-CN" altLang="zh-CN" sz="1800" dirty="0">
                    <a:effectLst/>
                    <a:latin typeface="Times New Roman" panose="02020603050405020304" pitchFamily="18" charset="0"/>
                    <a:ea typeface="宋体" panose="02010600030101010101" pitchFamily="2" charset="-122"/>
                  </a:rPr>
                  <a:t>深度优先游走。所以</a:t>
                </a:r>
                <a:r>
                  <a:rPr lang="en-US" altLang="zh-CN" sz="1800" dirty="0">
                    <a:effectLst/>
                    <a:latin typeface="Times New Roman" panose="02020603050405020304" pitchFamily="18" charset="0"/>
                    <a:ea typeface="宋体" panose="02010600030101010101" pitchFamily="2" charset="-122"/>
                  </a:rPr>
                  <a:t>q</a:t>
                </a:r>
                <a:r>
                  <a:rPr lang="zh-CN" altLang="zh-CN" sz="1800" dirty="0">
                    <a:effectLst/>
                    <a:latin typeface="Times New Roman" panose="02020603050405020304" pitchFamily="18" charset="0"/>
                    <a:ea typeface="宋体" panose="02010600030101010101" pitchFamily="2" charset="-122"/>
                  </a:rPr>
                  <a:t>就是控制游走更偏向</a:t>
                </a:r>
                <a:r>
                  <a:rPr lang="en-US" altLang="zh-CN" sz="1800" dirty="0">
                    <a:effectLst/>
                    <a:latin typeface="Times New Roman" panose="02020603050405020304" pitchFamily="18" charset="0"/>
                    <a:ea typeface="宋体" panose="02010600030101010101" pitchFamily="2" charset="-122"/>
                  </a:rPr>
                  <a:t>BFS</a:t>
                </a:r>
                <a:r>
                  <a:rPr lang="zh-CN" altLang="zh-CN" sz="1800" dirty="0">
                    <a:effectLst/>
                    <a:latin typeface="Times New Roman" panose="02020603050405020304" pitchFamily="18" charset="0"/>
                    <a:ea typeface="宋体" panose="02010600030101010101" pitchFamily="2" charset="-122"/>
                  </a:rPr>
                  <a:t>还是</a:t>
                </a:r>
                <a:r>
                  <a:rPr lang="en-US" altLang="zh-CN" sz="1800" dirty="0">
                    <a:effectLst/>
                    <a:latin typeface="Times New Roman" panose="02020603050405020304" pitchFamily="18" charset="0"/>
                    <a:ea typeface="宋体" panose="02010600030101010101" pitchFamily="2" charset="-122"/>
                  </a:rPr>
                  <a:t>DFS</a:t>
                </a:r>
                <a:r>
                  <a:rPr lang="zh-CN" altLang="zh-CN" sz="1800" dirty="0">
                    <a:effectLst/>
                    <a:latin typeface="Times New Roman" panose="02020603050405020304" pitchFamily="18" charset="0"/>
                    <a:ea typeface="宋体" panose="02010600030101010101" pitchFamily="2" charset="-122"/>
                  </a:rPr>
                  <a:t>。</a:t>
                </a:r>
              </a:p>
              <a:p>
                <a:pPr marL="514350" indent="-285750">
                  <a:lnSpc>
                    <a:spcPct val="115000"/>
                  </a:lnSpc>
                </a:pPr>
                <a:r>
                  <a:rPr lang="zh-CN" altLang="zh-CN" sz="1800" dirty="0">
                    <a:effectLst/>
                    <a:latin typeface="Times New Roman" panose="02020603050405020304" pitchFamily="18" charset="0"/>
                    <a:ea typeface="宋体" panose="02010600030101010101" pitchFamily="2" charset="-122"/>
                  </a:rPr>
                  <a:t>当</a:t>
                </a:r>
                <a:r>
                  <a:rPr lang="en-US" altLang="zh-CN" sz="1800" dirty="0">
                    <a:effectLst/>
                    <a:latin typeface="Times New Roman" panose="02020603050405020304" pitchFamily="18" charset="0"/>
                    <a:ea typeface="宋体" panose="02010600030101010101" pitchFamily="2" charset="-122"/>
                  </a:rPr>
                  <a:t>q&lt;1</a:t>
                </a:r>
                <a:r>
                  <a:rPr lang="zh-CN" altLang="zh-CN" sz="1800" dirty="0">
                    <a:effectLst/>
                    <a:latin typeface="Times New Roman" panose="02020603050405020304" pitchFamily="18" charset="0"/>
                    <a:ea typeface="宋体" panose="02010600030101010101" pitchFamily="2" charset="-122"/>
                  </a:rPr>
                  <a:t>时，更倾向于</a:t>
                </a:r>
                <a:r>
                  <a:rPr lang="en-US" altLang="zh-CN" sz="1800" dirty="0">
                    <a:effectLst/>
                    <a:latin typeface="Times New Roman" panose="02020603050405020304" pitchFamily="18" charset="0"/>
                    <a:ea typeface="宋体" panose="02010600030101010101" pitchFamily="2" charset="-122"/>
                  </a:rPr>
                  <a:t>DFS</a:t>
                </a:r>
                <a:r>
                  <a:rPr lang="zh-CN" altLang="zh-CN" sz="1800" dirty="0">
                    <a:effectLst/>
                    <a:latin typeface="Times New Roman" panose="02020603050405020304" pitchFamily="18" charset="0"/>
                    <a:ea typeface="宋体" panose="02010600030101010101" pitchFamily="2" charset="-122"/>
                  </a:rPr>
                  <a:t>。当</a:t>
                </a:r>
                <a:r>
                  <a:rPr lang="en-US" altLang="zh-CN" sz="1800" dirty="0">
                    <a:effectLst/>
                    <a:latin typeface="Times New Roman" panose="02020603050405020304" pitchFamily="18" charset="0"/>
                    <a:ea typeface="宋体" panose="02010600030101010101" pitchFamily="2" charset="-122"/>
                  </a:rPr>
                  <a:t>q&gt;1</a:t>
                </a:r>
                <a:r>
                  <a:rPr lang="zh-CN" altLang="zh-CN" sz="1800" dirty="0">
                    <a:effectLst/>
                    <a:latin typeface="Times New Roman" panose="02020603050405020304" pitchFamily="18" charset="0"/>
                    <a:ea typeface="宋体" panose="02010600030101010101" pitchFamily="2" charset="-122"/>
                  </a:rPr>
                  <a:t>时，更倾向于</a:t>
                </a:r>
                <a:r>
                  <a:rPr lang="en-US" altLang="zh-CN" sz="1800" dirty="0">
                    <a:effectLst/>
                    <a:latin typeface="Times New Roman" panose="02020603050405020304" pitchFamily="18" charset="0"/>
                    <a:ea typeface="宋体" panose="02010600030101010101" pitchFamily="2" charset="-122"/>
                  </a:rPr>
                  <a:t>BFS</a:t>
                </a:r>
                <a:r>
                  <a:rPr lang="zh-CN" altLang="zh-CN" sz="1800" dirty="0">
                    <a:effectLst/>
                    <a:latin typeface="Times New Roman" panose="02020603050405020304" pitchFamily="18" charset="0"/>
                    <a:ea typeface="宋体" panose="02010600030101010101" pitchFamily="2" charset="-122"/>
                  </a:rPr>
                  <a:t>。当</a:t>
                </a:r>
                <a:r>
                  <a:rPr lang="en-US" altLang="zh-CN" sz="1800" dirty="0">
                    <a:effectLst/>
                    <a:latin typeface="Times New Roman" panose="02020603050405020304" pitchFamily="18" charset="0"/>
                    <a:ea typeface="宋体" panose="02010600030101010101" pitchFamily="2" charset="-122"/>
                  </a:rPr>
                  <a:t>q=1</a:t>
                </a:r>
                <a:r>
                  <a:rPr lang="zh-CN" altLang="zh-CN" sz="1800" dirty="0">
                    <a:effectLst/>
                    <a:latin typeface="Times New Roman" panose="02020603050405020304" pitchFamily="18" charset="0"/>
                    <a:ea typeface="宋体" panose="02010600030101010101" pitchFamily="2" charset="-122"/>
                  </a:rPr>
                  <a:t>时，</a:t>
                </a:r>
                <a:r>
                  <a:rPr lang="en-US" altLang="zh-CN" sz="1800" dirty="0">
                    <a:effectLst/>
                    <a:latin typeface="Times New Roman" panose="02020603050405020304" pitchFamily="18" charset="0"/>
                    <a:ea typeface="宋体" panose="02010600030101010101" pitchFamily="2" charset="-122"/>
                  </a:rPr>
                  <a:t>Node2Vec</a:t>
                </a:r>
                <a:r>
                  <a:rPr lang="zh-CN" altLang="zh-CN" sz="1800" dirty="0">
                    <a:effectLst/>
                    <a:latin typeface="Times New Roman" panose="02020603050405020304" pitchFamily="18" charset="0"/>
                    <a:ea typeface="宋体" panose="02010600030101010101" pitchFamily="2" charset="-122"/>
                  </a:rPr>
                  <a:t>则退化为</a:t>
                </a:r>
                <a:r>
                  <a:rPr lang="en-US" altLang="zh-CN" sz="1800" dirty="0">
                    <a:effectLst/>
                    <a:latin typeface="Times New Roman" panose="02020603050405020304" pitchFamily="18" charset="0"/>
                    <a:ea typeface="宋体" panose="02010600030101010101" pitchFamily="2" charset="-122"/>
                  </a:rPr>
                  <a:t>DeepWalk</a:t>
                </a:r>
                <a:r>
                  <a:rPr lang="zh-CN" altLang="zh-CN" sz="1800" dirty="0">
                    <a:effectLst/>
                    <a:latin typeface="Times New Roman" panose="02020603050405020304" pitchFamily="18" charset="0"/>
                    <a:ea typeface="宋体" panose="02010600030101010101" pitchFamily="2" charset="-122"/>
                  </a:rPr>
                  <a:t>。</a:t>
                </a:r>
              </a:p>
              <a:p>
                <a:pPr marL="457200" lvl="1" indent="0">
                  <a:buNone/>
                </a:pPr>
                <a:endParaRPr lang="zh-CN" altLang="en-US" dirty="0"/>
              </a:p>
            </p:txBody>
          </p:sp>
        </mc:Choice>
        <mc:Fallback xmlns="">
          <p:sp>
            <p:nvSpPr>
              <p:cNvPr id="3" name="内容占位符 2">
                <a:extLst>
                  <a:ext uri="{FF2B5EF4-FFF2-40B4-BE49-F238E27FC236}">
                    <a16:creationId xmlns:a16="http://schemas.microsoft.com/office/drawing/2014/main" id="{FA231E46-3B3E-4CB7-B774-6318FFFDE730}"/>
                  </a:ext>
                </a:extLst>
              </p:cNvPr>
              <p:cNvSpPr>
                <a:spLocks noGrp="1" noRot="1" noChangeAspect="1" noMove="1" noResize="1" noEditPoints="1" noAdjustHandles="1" noChangeArrowheads="1" noChangeShapeType="1" noTextEdit="1"/>
              </p:cNvSpPr>
              <p:nvPr>
                <p:ph idx="1"/>
              </p:nvPr>
            </p:nvSpPr>
            <p:spPr>
              <a:xfrm>
                <a:off x="836029" y="1983633"/>
                <a:ext cx="11164585" cy="4807737"/>
              </a:xfrm>
              <a:blipFill>
                <a:blip r:embed="rId2"/>
                <a:stretch>
                  <a:fillRect r="-43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4AE93EB-605D-4732-955A-73B1E0854601}"/>
              </a:ext>
            </a:extLst>
          </p:cNvPr>
          <p:cNvPicPr/>
          <p:nvPr/>
        </p:nvPicPr>
        <p:blipFill>
          <a:blip r:embed="rId3"/>
          <a:stretch>
            <a:fillRect/>
          </a:stretch>
        </p:blipFill>
        <p:spPr>
          <a:xfrm>
            <a:off x="1451578" y="939308"/>
            <a:ext cx="3638249" cy="2465946"/>
          </a:xfrm>
          <a:prstGeom prst="rect">
            <a:avLst/>
          </a:prstGeom>
        </p:spPr>
      </p:pic>
    </p:spTree>
    <p:extLst>
      <p:ext uri="{BB962C8B-B14F-4D97-AF65-F5344CB8AC3E}">
        <p14:creationId xmlns:p14="http://schemas.microsoft.com/office/powerpoint/2010/main" val="236699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18157" y="1079355"/>
            <a:ext cx="9603275" cy="1049235"/>
          </a:xfrm>
        </p:spPr>
        <p:txBody>
          <a:bodyPr>
            <a:normAutofit/>
          </a:bodyPr>
          <a:lstStyle/>
          <a:p>
            <a:pPr algn="ctr"/>
            <a:r>
              <a:rPr lang="zh-CN" altLang="en-US" sz="3600" dirty="0"/>
              <a:t>图卷积网络</a:t>
            </a:r>
            <a:r>
              <a:rPr lang="en-US" altLang="zh-CN" sz="3600" dirty="0"/>
              <a:t>GCN</a:t>
            </a:r>
            <a:endParaRPr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231E46-3B3E-4CB7-B774-6318FFFDE730}"/>
                  </a:ext>
                </a:extLst>
              </p:cNvPr>
              <p:cNvSpPr>
                <a:spLocks noGrp="1"/>
              </p:cNvSpPr>
              <p:nvPr>
                <p:ph idx="1"/>
              </p:nvPr>
            </p:nvSpPr>
            <p:spPr>
              <a:xfrm>
                <a:off x="833684" y="1921836"/>
                <a:ext cx="11164585" cy="4807737"/>
              </a:xfrm>
            </p:spPr>
            <p:txBody>
              <a:bodyPr>
                <a:normAutofit/>
              </a:bodyPr>
              <a:lstStyle/>
              <a:p>
                <a:pPr marL="514350" indent="-285750">
                  <a:lnSpc>
                    <a:spcPct val="115000"/>
                  </a:lnSpc>
                </a:pPr>
                <a:r>
                  <a:rPr lang="en-US" altLang="zh-CN" sz="1800" kern="0" dirty="0">
                    <a:effectLst/>
                    <a:latin typeface="Times New Roman" panose="02020603050405020304" pitchFamily="18" charset="0"/>
                    <a:ea typeface="宋体" panose="02010600030101010101" pitchFamily="2" charset="-122"/>
                  </a:rPr>
                  <a:t>GCN ( Graph Convolutional Networks )</a:t>
                </a:r>
                <a:r>
                  <a:rPr lang="zh-CN" altLang="en-US" sz="1800" kern="0" dirty="0">
                    <a:effectLst/>
                    <a:latin typeface="Times New Roman" panose="02020603050405020304" pitchFamily="18" charset="0"/>
                    <a:ea typeface="宋体" panose="02010600030101010101" pitchFamily="2" charset="-122"/>
                  </a:rPr>
                  <a:t>，图卷积网络。</a:t>
                </a:r>
                <a:endParaRPr lang="en-US" altLang="zh-CN" sz="1800" dirty="0">
                  <a:effectLst/>
                  <a:latin typeface="Cambria Math" panose="02040503050406030204" pitchFamily="18" charset="0"/>
                  <a:ea typeface="Cambria Math" panose="02040503050406030204" pitchFamily="18" charset="0"/>
                </a:endParaRPr>
              </a:p>
              <a:p>
                <a:pPr marL="514350" indent="-285750">
                  <a:lnSpc>
                    <a:spcPct val="115000"/>
                  </a:lnSpc>
                </a:pPr>
                <a:r>
                  <a:rPr lang="zh-CN" altLang="en-US" sz="1800" dirty="0">
                    <a:effectLst/>
                    <a:latin typeface="Cambria Math" panose="02040503050406030204" pitchFamily="18" charset="0"/>
                    <a:ea typeface="Cambria Math" panose="02040503050406030204" pitchFamily="18" charset="0"/>
                  </a:rPr>
                  <a:t>计算过程：</a:t>
                </a:r>
                <a:endParaRPr lang="en-US" altLang="zh-CN" sz="1800" dirty="0">
                  <a:effectLst/>
                  <a:latin typeface="Cambria Math" panose="02040503050406030204" pitchFamily="18" charset="0"/>
                  <a:ea typeface="Cambria Math" panose="02040503050406030204" pitchFamily="18" charset="0"/>
                </a:endParaRPr>
              </a:p>
              <a:p>
                <a:pPr indent="0" algn="r">
                  <a:lnSpc>
                    <a:spcPct val="115000"/>
                  </a:lnSpc>
                  <a:buNone/>
                </a:pPr>
                <a14:m>
                  <m:oMath xmlns:m="http://schemas.openxmlformats.org/officeDocument/2006/math">
                    <m:sSup>
                      <m:sSupPr>
                        <m:ctrlPr>
                          <a:rPr lang="zh-CN" altLang="zh-CN" sz="1600" i="1" smtClean="0">
                            <a:effectLst/>
                            <a:latin typeface="Cambria Math" panose="02040503050406030204" pitchFamily="18" charset="0"/>
                            <a:ea typeface="Cambria Math" panose="02040503050406030204" pitchFamily="18" charset="0"/>
                          </a:rPr>
                        </m:ctrlPr>
                      </m:sSup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𝐻</m:t>
                        </m:r>
                      </m:e>
                      <m:sup>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𝜎</m:t>
                    </m:r>
                    <m:d>
                      <m:dPr>
                        <m:ctrlPr>
                          <a:rPr lang="zh-CN" altLang="zh-CN" sz="1600" i="1">
                            <a:effectLst/>
                            <a:latin typeface="Cambria Math" panose="02040503050406030204" pitchFamily="18" charset="0"/>
                            <a:ea typeface="Cambria Math" panose="02040503050406030204" pitchFamily="18" charset="0"/>
                          </a:rPr>
                        </m:ctrlPr>
                      </m:dPr>
                      <m:e>
                        <m:sSup>
                          <m:sSupPr>
                            <m:ctrlPr>
                              <a:rPr lang="zh-CN" altLang="zh-CN" sz="1600" i="1">
                                <a:effectLst/>
                                <a:latin typeface="Cambria Math" panose="02040503050406030204" pitchFamily="18" charset="0"/>
                                <a:ea typeface="Cambria Math" panose="02040503050406030204" pitchFamily="18" charset="0"/>
                              </a:rPr>
                            </m:ctrlPr>
                          </m:sSupPr>
                          <m:e>
                            <m:acc>
                              <m:accPr>
                                <m:chr m:val="̃"/>
                                <m:ctrlPr>
                                  <a:rPr lang="zh-CN" altLang="zh-CN" sz="1600" i="1">
                                    <a:effectLst/>
                                    <a:latin typeface="Cambria Math" panose="02040503050406030204" pitchFamily="18" charset="0"/>
                                    <a:ea typeface="Cambria Math" panose="02040503050406030204" pitchFamily="18" charset="0"/>
                                  </a:rPr>
                                </m:ctrlPr>
                              </m:acc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𝐷</m:t>
                                </m:r>
                              </m:e>
                            </m:acc>
                          </m:e>
                          <m:sup>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a:effectLst/>
                                    <a:latin typeface="Cambria Math" panose="02040503050406030204" pitchFamily="18" charset="0"/>
                                    <a:ea typeface="Cambria Math" panose="02040503050406030204" pitchFamily="18" charset="0"/>
                                  </a:rPr>
                                </m:ctrlPr>
                              </m:fPr>
                              <m:num>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2</m:t>
                                </m:r>
                              </m:den>
                            </m:f>
                          </m:sup>
                        </m:sSup>
                        <m:acc>
                          <m:accPr>
                            <m:chr m:val="̃"/>
                            <m:ctrlPr>
                              <a:rPr lang="zh-CN" altLang="zh-CN" sz="1600" i="1">
                                <a:effectLst/>
                                <a:latin typeface="Cambria Math" panose="02040503050406030204" pitchFamily="18" charset="0"/>
                                <a:ea typeface="Cambria Math" panose="02040503050406030204" pitchFamily="18" charset="0"/>
                              </a:rPr>
                            </m:ctrlPr>
                          </m:acc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𝐴</m:t>
                            </m:r>
                          </m:e>
                        </m:acc>
                        <m:sSup>
                          <m:sSupPr>
                            <m:ctrlPr>
                              <a:rPr lang="zh-CN" altLang="zh-CN" sz="1600" i="1">
                                <a:effectLst/>
                                <a:latin typeface="Cambria Math" panose="02040503050406030204" pitchFamily="18" charset="0"/>
                                <a:ea typeface="Cambria Math" panose="02040503050406030204" pitchFamily="18" charset="0"/>
                              </a:rPr>
                            </m:ctrlPr>
                          </m:sSupPr>
                          <m:e>
                            <m:acc>
                              <m:accPr>
                                <m:chr m:val="̃"/>
                                <m:ctrlPr>
                                  <a:rPr lang="zh-CN" altLang="zh-CN" sz="1600" i="1">
                                    <a:effectLst/>
                                    <a:latin typeface="Cambria Math" panose="02040503050406030204" pitchFamily="18" charset="0"/>
                                    <a:ea typeface="Cambria Math" panose="02040503050406030204" pitchFamily="18" charset="0"/>
                                  </a:rPr>
                                </m:ctrlPr>
                              </m:acc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𝐷</m:t>
                                </m:r>
                              </m:e>
                            </m:acc>
                          </m:e>
                          <m:sup>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a:effectLst/>
                                    <a:latin typeface="Cambria Math" panose="02040503050406030204" pitchFamily="18" charset="0"/>
                                    <a:ea typeface="Cambria Math" panose="02040503050406030204" pitchFamily="18" charset="0"/>
                                  </a:rPr>
                                </m:ctrlPr>
                              </m:fPr>
                              <m:num>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2</m:t>
                                </m:r>
                              </m:den>
                            </m:f>
                          </m:sup>
                        </m:sSup>
                        <m:sSup>
                          <m:sSupPr>
                            <m:ctrlPr>
                              <a:rPr lang="zh-CN" altLang="zh-CN" sz="1600" i="1">
                                <a:effectLst/>
                                <a:latin typeface="Cambria Math" panose="02040503050406030204" pitchFamily="18" charset="0"/>
                                <a:ea typeface="Cambria Math" panose="02040503050406030204" pitchFamily="18" charset="0"/>
                              </a:rPr>
                            </m:ctrlPr>
                          </m:sSup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𝐻</m:t>
                            </m:r>
                          </m:e>
                          <m:sup>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𝑙</m:t>
                            </m:r>
                          </m:sup>
                        </m:sSup>
                        <m:sSup>
                          <m:sSupPr>
                            <m:ctrlPr>
                              <a:rPr lang="zh-CN" altLang="zh-CN" sz="1600" i="1">
                                <a:effectLst/>
                                <a:latin typeface="Cambria Math" panose="02040503050406030204" pitchFamily="18" charset="0"/>
                                <a:ea typeface="Cambria Math" panose="02040503050406030204" pitchFamily="18" charset="0"/>
                              </a:rPr>
                            </m:ctrlPr>
                          </m:sSup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𝑤</m:t>
                            </m:r>
                          </m:e>
                          <m:sup>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𝑙</m:t>
                            </m:r>
                          </m:sup>
                        </m:sSup>
                      </m:e>
                    </m:d>
                  </m:oMath>
                </a14:m>
                <a:r>
                  <a:rPr lang="en-US" altLang="zh-CN" sz="1800" i="1" dirty="0">
                    <a:latin typeface="Cambria Math" panose="02040503050406030204" pitchFamily="18" charset="0"/>
                    <a:ea typeface="Cambria Math" panose="02040503050406030204" pitchFamily="18" charset="0"/>
                  </a:rPr>
                  <a:t>                                                                                </a:t>
                </a:r>
                <a:r>
                  <a:rPr lang="en-US" altLang="zh-CN" sz="1800" dirty="0">
                    <a:latin typeface="Cambria Math" panose="02040503050406030204" pitchFamily="18" charset="0"/>
                    <a:ea typeface="Cambria Math" panose="02040503050406030204" pitchFamily="18" charset="0"/>
                  </a:rPr>
                  <a:t>(1)</a:t>
                </a:r>
                <a:endParaRPr lang="en-US" altLang="zh-CN" sz="1800" i="1" dirty="0">
                  <a:latin typeface="Cambria Math" panose="02040503050406030204" pitchFamily="18" charset="0"/>
                  <a:ea typeface="Cambria Math" panose="02040503050406030204" pitchFamily="18" charset="0"/>
                </a:endParaRPr>
              </a:p>
              <a:p>
                <a:pPr lvl="1" indent="0">
                  <a:lnSpc>
                    <a:spcPct val="115000"/>
                  </a:lnSpc>
                  <a:buNone/>
                </a:pPr>
                <a:r>
                  <a:rPr lang="zh-CN" altLang="zh-CN" sz="1600" dirty="0">
                    <a:effectLst/>
                    <a:latin typeface="Times New Roman" panose="02020603050405020304" pitchFamily="18" charset="0"/>
                    <a:ea typeface="宋体" panose="02010600030101010101" pitchFamily="2" charset="-122"/>
                  </a:rPr>
                  <a:t>其中</a:t>
                </a:r>
                <a14:m>
                  <m:oMath xmlns:m="http://schemas.openxmlformats.org/officeDocument/2006/math">
                    <m:sSup>
                      <m:sSupPr>
                        <m:ctrlPr>
                          <a:rPr lang="zh-CN" altLang="zh-CN" sz="1600" i="1">
                            <a:effectLst/>
                            <a:latin typeface="Cambria Math" panose="02040503050406030204" pitchFamily="18" charset="0"/>
                            <a:ea typeface="Cambria Math" panose="02040503050406030204" pitchFamily="18" charset="0"/>
                          </a:rPr>
                        </m:ctrlPr>
                      </m:sSupPr>
                      <m:e>
                        <m:r>
                          <a:rPr lang="en-US" altLang="zh-CN" sz="1600" i="1">
                            <a:effectLst/>
                            <a:latin typeface="Cambria Math" panose="02040503050406030204" pitchFamily="18" charset="0"/>
                            <a:ea typeface="宋体" panose="02010600030101010101" pitchFamily="2" charset="-122"/>
                          </a:rPr>
                          <m:t>𝐻</m:t>
                        </m:r>
                      </m:e>
                      <m:sup>
                        <m:r>
                          <a:rPr lang="en-US" altLang="zh-CN" sz="1600" i="1">
                            <a:effectLst/>
                            <a:latin typeface="Cambria Math" panose="02040503050406030204" pitchFamily="18" charset="0"/>
                            <a:ea typeface="宋体" panose="02010600030101010101" pitchFamily="2" charset="-122"/>
                          </a:rPr>
                          <m:t>𝑙</m:t>
                        </m:r>
                      </m:sup>
                    </m:sSup>
                  </m:oMath>
                </a14:m>
                <a:r>
                  <a:rPr lang="zh-CN" altLang="zh-CN" sz="1600" dirty="0">
                    <a:effectLst/>
                    <a:latin typeface="Times New Roman" panose="02020603050405020304" pitchFamily="18" charset="0"/>
                    <a:ea typeface="宋体" panose="02010600030101010101" pitchFamily="2" charset="-122"/>
                  </a:rPr>
                  <a:t>指第</a:t>
                </a:r>
                <a:r>
                  <a:rPr lang="en-US" altLang="zh-CN" sz="1600" dirty="0">
                    <a:effectLst/>
                    <a:latin typeface="Times New Roman" panose="02020603050405020304" pitchFamily="18" charset="0"/>
                    <a:ea typeface="宋体" panose="02010600030101010101" pitchFamily="2" charset="-122"/>
                  </a:rPr>
                  <a:t>l</a:t>
                </a:r>
                <a:r>
                  <a:rPr lang="zh-CN" altLang="zh-CN" sz="1600" dirty="0">
                    <a:effectLst/>
                    <a:latin typeface="Times New Roman" panose="02020603050405020304" pitchFamily="18" charset="0"/>
                    <a:ea typeface="宋体" panose="02010600030101010101" pitchFamily="2" charset="-122"/>
                  </a:rPr>
                  <a:t>层的输入特征，</a:t>
                </a:r>
                <a14:m>
                  <m:oMath xmlns:m="http://schemas.openxmlformats.org/officeDocument/2006/math">
                    <m:sSup>
                      <m:sSupPr>
                        <m:ctrlPr>
                          <a:rPr lang="zh-CN" altLang="zh-CN" sz="1600" i="1">
                            <a:effectLst/>
                            <a:latin typeface="Cambria Math" panose="02040503050406030204" pitchFamily="18" charset="0"/>
                            <a:ea typeface="Cambria Math" panose="02040503050406030204" pitchFamily="18" charset="0"/>
                          </a:rPr>
                        </m:ctrlPr>
                      </m:sSupPr>
                      <m:e>
                        <m:r>
                          <a:rPr lang="en-US" altLang="zh-CN" sz="1600" i="1">
                            <a:effectLst/>
                            <a:latin typeface="Cambria Math" panose="02040503050406030204" pitchFamily="18" charset="0"/>
                            <a:ea typeface="宋体" panose="02010600030101010101" pitchFamily="2" charset="-122"/>
                          </a:rPr>
                          <m:t>𝐻</m:t>
                        </m:r>
                      </m:e>
                      <m:sup>
                        <m:r>
                          <a:rPr lang="en-US" altLang="zh-CN" sz="1600" i="1">
                            <a:effectLst/>
                            <a:latin typeface="Cambria Math" panose="02040503050406030204" pitchFamily="18" charset="0"/>
                            <a:ea typeface="宋体" panose="02010600030101010101" pitchFamily="2" charset="-122"/>
                          </a:rPr>
                          <m:t>𝑙</m:t>
                        </m:r>
                        <m:r>
                          <a:rPr lang="en-US" altLang="zh-CN" sz="1600" i="1">
                            <a:effectLst/>
                            <a:latin typeface="Cambria Math" panose="02040503050406030204" pitchFamily="18" charset="0"/>
                            <a:ea typeface="宋体" panose="02010600030101010101" pitchFamily="2" charset="-122"/>
                          </a:rPr>
                          <m:t>+1</m:t>
                        </m:r>
                      </m:sup>
                    </m:sSup>
                  </m:oMath>
                </a14:m>
                <a:r>
                  <a:rPr lang="zh-CN" altLang="zh-CN" sz="1600" dirty="0">
                    <a:effectLst/>
                    <a:latin typeface="Times New Roman" panose="02020603050405020304" pitchFamily="18" charset="0"/>
                    <a:ea typeface="宋体" panose="02010600030101010101" pitchFamily="2" charset="-122"/>
                  </a:rPr>
                  <a:t>自然就是指输出特征。</a:t>
                </a:r>
                <a14:m>
                  <m:oMath xmlns:m="http://schemas.openxmlformats.org/officeDocument/2006/math">
                    <m:sSup>
                      <m:sSupPr>
                        <m:ctrlPr>
                          <a:rPr lang="zh-CN" altLang="zh-CN" sz="1600" i="1">
                            <a:effectLst/>
                            <a:latin typeface="Cambria Math" panose="02040503050406030204" pitchFamily="18" charset="0"/>
                            <a:ea typeface="Cambria Math" panose="02040503050406030204" pitchFamily="18" charset="0"/>
                          </a:rPr>
                        </m:ctrlPr>
                      </m:sSupPr>
                      <m:e>
                        <m:r>
                          <a:rPr lang="en-US" altLang="zh-CN" sz="1600" i="1">
                            <a:effectLst/>
                            <a:latin typeface="Cambria Math" panose="02040503050406030204" pitchFamily="18" charset="0"/>
                            <a:ea typeface="宋体" panose="02010600030101010101" pitchFamily="2" charset="-122"/>
                          </a:rPr>
                          <m:t>𝑤</m:t>
                        </m:r>
                      </m:e>
                      <m:sup>
                        <m:r>
                          <a:rPr lang="en-US" altLang="zh-CN" sz="1600" i="1">
                            <a:effectLst/>
                            <a:latin typeface="Cambria Math" panose="02040503050406030204" pitchFamily="18" charset="0"/>
                            <a:ea typeface="宋体" panose="02010600030101010101" pitchFamily="2" charset="-122"/>
                          </a:rPr>
                          <m:t>𝑙</m:t>
                        </m:r>
                      </m:sup>
                    </m:sSup>
                  </m:oMath>
                </a14:m>
                <a:r>
                  <a:rPr lang="zh-CN" altLang="zh-CN" sz="1600" dirty="0">
                    <a:effectLst/>
                    <a:latin typeface="Times New Roman" panose="02020603050405020304" pitchFamily="18" charset="0"/>
                    <a:ea typeface="宋体" panose="02010600030101010101" pitchFamily="2" charset="-122"/>
                  </a:rPr>
                  <a:t>指线性变换矩阵。</a:t>
                </a:r>
                <a14:m>
                  <m:oMath xmlns:m="http://schemas.openxmlformats.org/officeDocument/2006/math">
                    <m:r>
                      <a:rPr lang="en-US" altLang="zh-CN" sz="1600" i="1">
                        <a:effectLst/>
                        <a:latin typeface="Cambria Math" panose="02040503050406030204" pitchFamily="18" charset="0"/>
                        <a:ea typeface="宋体" panose="02010600030101010101" pitchFamily="2" charset="-122"/>
                      </a:rPr>
                      <m:t>𝜎</m:t>
                    </m:r>
                    <m:d>
                      <m:dPr>
                        <m:ctrlPr>
                          <a:rPr lang="zh-CN" altLang="zh-CN" sz="1600" i="1">
                            <a:effectLst/>
                            <a:latin typeface="Cambria Math" panose="02040503050406030204" pitchFamily="18" charset="0"/>
                            <a:ea typeface="Cambria Math" panose="02040503050406030204" pitchFamily="18" charset="0"/>
                          </a:rPr>
                        </m:ctrlPr>
                      </m:dPr>
                      <m:e>
                        <m:r>
                          <a:rPr lang="zh-CN" altLang="zh-CN" sz="1600" i="1">
                            <a:effectLst/>
                            <a:latin typeface="Cambria Math" panose="02040503050406030204" pitchFamily="18" charset="0"/>
                            <a:ea typeface="宋体" panose="02010600030101010101" pitchFamily="2" charset="-122"/>
                          </a:rPr>
                          <m:t>·</m:t>
                        </m:r>
                      </m:e>
                    </m:d>
                  </m:oMath>
                </a14:m>
                <a:r>
                  <a:rPr lang="zh-CN" altLang="zh-CN" sz="1600" dirty="0">
                    <a:effectLst/>
                    <a:latin typeface="Times New Roman" panose="02020603050405020304" pitchFamily="18" charset="0"/>
                    <a:ea typeface="宋体" panose="02010600030101010101" pitchFamily="2" charset="-122"/>
                  </a:rPr>
                  <a:t>是非线性激活函数</a:t>
                </a:r>
                <a:r>
                  <a:rPr lang="zh-CN" altLang="en-US" sz="1600" dirty="0">
                    <a:latin typeface="Times New Roman" panose="02020603050405020304" pitchFamily="18" charset="0"/>
                    <a:ea typeface="宋体" panose="02010600030101010101" pitchFamily="2" charset="-122"/>
                  </a:rPr>
                  <a:t>。</a:t>
                </a:r>
                <a:endParaRPr lang="en-US" altLang="zh-CN" sz="1600" dirty="0">
                  <a:latin typeface="Times New Roman" panose="02020603050405020304" pitchFamily="18" charset="0"/>
                  <a:ea typeface="宋体" panose="02010600030101010101" pitchFamily="2" charset="-122"/>
                </a:endParaRPr>
              </a:p>
              <a:p>
                <a:pPr lvl="1" indent="0">
                  <a:lnSpc>
                    <a:spcPct val="115000"/>
                  </a:lnSpc>
                  <a:buNone/>
                </a:pPr>
                <a:endParaRPr lang="zh-CN" altLang="zh-CN" sz="1600" dirty="0">
                  <a:effectLst/>
                  <a:latin typeface="Times New Roman" panose="02020603050405020304" pitchFamily="18" charset="0"/>
                  <a:ea typeface="宋体" panose="02010600030101010101" pitchFamily="2" charset="-122"/>
                </a:endParaRPr>
              </a:p>
              <a:p>
                <a:pPr indent="266700">
                  <a:lnSpc>
                    <a:spcPct val="115000"/>
                  </a:lnSpc>
                </a:pPr>
                <a14:m>
                  <m:oMath xmlns:m="http://schemas.openxmlformats.org/officeDocument/2006/math">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宋体" panose="02010600030101010101" pitchFamily="2" charset="-122"/>
                          </a:rPr>
                          <m:t>𝐴</m:t>
                        </m:r>
                      </m:e>
                    </m:acc>
                  </m:oMath>
                </a14:m>
                <a:r>
                  <a:rPr lang="zh-CN" altLang="zh-CN" sz="1800" dirty="0">
                    <a:effectLst/>
                    <a:latin typeface="Times New Roman" panose="02020603050405020304" pitchFamily="18" charset="0"/>
                    <a:ea typeface="宋体" panose="02010600030101010101" pitchFamily="2" charset="-122"/>
                  </a:rPr>
                  <a:t>叫做“有自连的邻接矩阵”。定义如下：</a:t>
                </a:r>
              </a:p>
              <a:p>
                <a:pPr indent="0" algn="r">
                  <a:lnSpc>
                    <a:spcPct val="115000"/>
                  </a:lnSpc>
                  <a:buNone/>
                </a:pPr>
                <a14:m>
                  <m:oMath xmlns:m="http://schemas.openxmlformats.org/officeDocument/2006/math">
                    <m:acc>
                      <m:accPr>
                        <m:chr m:val="̃"/>
                        <m:ctrlPr>
                          <a:rPr lang="zh-CN" altLang="zh-CN" sz="1600" i="1" smtClean="0">
                            <a:effectLst/>
                            <a:latin typeface="Cambria Math" panose="02040503050406030204" pitchFamily="18" charset="0"/>
                            <a:ea typeface="Cambria Math" panose="02040503050406030204" pitchFamily="18" charset="0"/>
                          </a:rPr>
                        </m:ctrlPr>
                      </m:acc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𝐴</m:t>
                        </m:r>
                      </m:e>
                    </m:acc>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𝐼</m:t>
                    </m:r>
                  </m:oMath>
                </a14:m>
                <a:r>
                  <a:rPr lang="en-US" altLang="zh-CN" sz="1800" dirty="0">
                    <a:latin typeface="Cambria Math" panose="02040503050406030204" pitchFamily="18" charset="0"/>
                    <a:ea typeface="Cambria Math" panose="02040503050406030204" pitchFamily="18" charset="0"/>
                  </a:rPr>
                  <a:t>                                                                                                       (2)</a:t>
                </a:r>
                <a:endParaRPr lang="en-US" altLang="zh-CN" sz="1800" i="1" dirty="0">
                  <a:latin typeface="Cambria Math" panose="02040503050406030204" pitchFamily="18" charset="0"/>
                  <a:ea typeface="Cambria Math" panose="02040503050406030204" pitchFamily="18" charset="0"/>
                </a:endParaRPr>
              </a:p>
              <a:p>
                <a:pPr indent="0">
                  <a:lnSpc>
                    <a:spcPct val="115000"/>
                  </a:lnSpc>
                  <a:buNone/>
                </a:pPr>
                <a:r>
                  <a:rPr lang="en-US" altLang="zh-CN" sz="1600" kern="0" dirty="0">
                    <a:effectLst/>
                    <a:latin typeface="Times New Roman" panose="02020603050405020304" pitchFamily="18" charset="0"/>
                    <a:ea typeface="宋体" panose="02010600030101010101" pitchFamily="2" charset="-122"/>
                  </a:rPr>
                  <a:t>	</a:t>
                </a:r>
                <a:r>
                  <a:rPr lang="zh-CN" altLang="en-US" sz="1600" kern="0" dirty="0">
                    <a:effectLst/>
                    <a:latin typeface="Times New Roman" panose="02020603050405020304" pitchFamily="18" charset="0"/>
                    <a:ea typeface="宋体" panose="02010600030101010101" pitchFamily="2" charset="-122"/>
                  </a:rPr>
                  <a:t>其中</a:t>
                </a:r>
                <a:r>
                  <a:rPr lang="en-US" altLang="zh-CN" sz="1600" kern="0" dirty="0">
                    <a:effectLst/>
                    <a:latin typeface="Times New Roman" panose="02020603050405020304" pitchFamily="18" charset="0"/>
                    <a:ea typeface="宋体" panose="02010600030101010101" pitchFamily="2" charset="-122"/>
                  </a:rPr>
                  <a:t>I</a:t>
                </a:r>
                <a:r>
                  <a:rPr lang="zh-CN" altLang="zh-CN" sz="1600" kern="0" dirty="0">
                    <a:effectLst/>
                    <a:latin typeface="Times New Roman" panose="02020603050405020304" pitchFamily="18" charset="0"/>
                    <a:ea typeface="宋体" panose="02010600030101010101" pitchFamily="2" charset="-122"/>
                    <a:cs typeface="Times New Roman" panose="02020603050405020304" pitchFamily="18" charset="0"/>
                  </a:rPr>
                  <a:t>是单位矩阵，</a:t>
                </a:r>
                <a:r>
                  <a:rPr lang="en-US" altLang="zh-CN" sz="1600" kern="0" dirty="0">
                    <a:effectLst/>
                    <a:latin typeface="Times New Roman" panose="02020603050405020304" pitchFamily="18" charset="0"/>
                    <a:ea typeface="宋体" panose="02010600030101010101" pitchFamily="2" charset="-122"/>
                  </a:rPr>
                  <a:t>A</a:t>
                </a:r>
                <a:r>
                  <a:rPr lang="zh-CN" altLang="zh-CN" sz="1600" kern="0" dirty="0">
                    <a:effectLst/>
                    <a:latin typeface="Times New Roman" panose="02020603050405020304" pitchFamily="18" charset="0"/>
                    <a:ea typeface="宋体" panose="02010600030101010101" pitchFamily="2" charset="-122"/>
                    <a:cs typeface="Times New Roman" panose="02020603050405020304" pitchFamily="18" charset="0"/>
                  </a:rPr>
                  <a:t>是邻接矩阵</a:t>
                </a:r>
                <a:endParaRPr lang="en-US" altLang="zh-CN" sz="1600" kern="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nSpc>
                    <a:spcPct val="115000"/>
                  </a:lnSpc>
                  <a:buNone/>
                </a:pPr>
                <a:endParaRPr lang="en-US" altLang="zh-CN" sz="16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514350" indent="-285750">
                  <a:lnSpc>
                    <a:spcPct val="115000"/>
                  </a:lnSpc>
                </a:pPr>
                <a14:m>
                  <m:oMath xmlns:m="http://schemas.openxmlformats.org/officeDocument/2006/math">
                    <m:acc>
                      <m:accPr>
                        <m:chr m:val="̃"/>
                        <m:ctrlPr>
                          <a:rPr lang="zh-CN" altLang="zh-CN" sz="1400" i="1" smtClean="0">
                            <a:effectLst/>
                            <a:latin typeface="Cambria Math" panose="02040503050406030204" pitchFamily="18" charset="0"/>
                            <a:ea typeface="Cambria Math" panose="02040503050406030204" pitchFamily="18" charset="0"/>
                          </a:rPr>
                        </m:ctrlPr>
                      </m:acc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𝐷</m:t>
                        </m:r>
                      </m:e>
                    </m:acc>
                  </m:oMath>
                </a14:m>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是自连矩阵的度矩阵，定义如下</a:t>
                </a:r>
                <a:r>
                  <a:rPr lang="en-US" altLang="zh-CN" sz="1800" kern="0" dirty="0">
                    <a:latin typeface="Times New Roman" panose="02020603050405020304" pitchFamily="18" charset="0"/>
                    <a:ea typeface="宋体" panose="02010600030101010101" pitchFamily="2" charset="-122"/>
                    <a:cs typeface="Times New Roman" panose="02020603050405020304" pitchFamily="18" charset="0"/>
                  </a:rPr>
                  <a:t>:</a:t>
                </a:r>
              </a:p>
              <a:p>
                <a:pPr indent="0" algn="r">
                  <a:lnSpc>
                    <a:spcPct val="115000"/>
                  </a:lnSpc>
                  <a:buNone/>
                </a:pP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宋体" panose="02010600030101010101" pitchFamily="2" charset="-122"/>
                              </a:rPr>
                              <m:t>𝐷</m:t>
                            </m:r>
                          </m:e>
                        </m:acc>
                      </m:e>
                      <m:sub>
                        <m:r>
                          <a:rPr lang="en-US" altLang="zh-CN" sz="1800" i="1">
                            <a:effectLst/>
                            <a:latin typeface="Cambria Math" panose="02040503050406030204" pitchFamily="18" charset="0"/>
                            <a:ea typeface="宋体" panose="02010600030101010101" pitchFamily="2" charset="-122"/>
                          </a:rPr>
                          <m:t>𝑖𝑖</m:t>
                        </m:r>
                      </m:sub>
                    </m:sSub>
                    <m:r>
                      <a:rPr lang="en-US" altLang="zh-CN" sz="1800" i="1">
                        <a:effectLst/>
                        <a:latin typeface="Cambria Math" panose="02040503050406030204" pitchFamily="18" charset="0"/>
                        <a:ea typeface="宋体" panose="02010600030101010101" pitchFamily="2" charset="-122"/>
                      </a:rPr>
                      <m:t>=</m:t>
                    </m:r>
                    <m:nary>
                      <m:naryPr>
                        <m:chr m:val="∑"/>
                        <m:limLoc m:val="subSup"/>
                        <m:supHide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rPr>
                          <m:t>𝑗</m:t>
                        </m:r>
                      </m:sub>
                      <m:sup/>
                      <m:e>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宋体" panose="02010600030101010101" pitchFamily="2" charset="-122"/>
                              </a:rPr>
                              <m:t>𝐴</m:t>
                            </m:r>
                          </m:e>
                        </m:acc>
                      </m:e>
                    </m:nary>
                    <m:r>
                      <a:rPr lang="en-US" altLang="zh-CN" sz="1800" i="1">
                        <a:effectLst/>
                        <a:latin typeface="Cambria Math" panose="02040503050406030204" pitchFamily="18" charset="0"/>
                        <a:ea typeface="宋体" panose="02010600030101010101" pitchFamily="2" charset="-122"/>
                      </a:rPr>
                      <m:t>𝑖𝑗</m:t>
                    </m:r>
                  </m:oMath>
                </a14:m>
                <a:r>
                  <a:rPr lang="en-US" altLang="zh-CN" sz="1800" dirty="0">
                    <a:effectLst/>
                    <a:latin typeface="Times New Roman" panose="02020603050405020304" pitchFamily="18" charset="0"/>
                    <a:ea typeface="宋体" panose="02010600030101010101" pitchFamily="2" charset="-122"/>
                  </a:rPr>
                  <a:t>                                                                                           (3)</a:t>
                </a:r>
                <a:endParaRPr lang="zh-CN" altLang="zh-CN" sz="1800" dirty="0">
                  <a:effectLst/>
                  <a:latin typeface="Times New Roman" panose="02020603050405020304" pitchFamily="18" charset="0"/>
                  <a:ea typeface="宋体" panose="02010600030101010101" pitchFamily="2" charset="-122"/>
                </a:endParaRPr>
              </a:p>
              <a:p>
                <a:pPr marL="514350" indent="-285750">
                  <a:lnSpc>
                    <a:spcPct val="115000"/>
                  </a:lnSpc>
                </a:pPr>
                <a:endParaRPr lang="en-US" altLang="zh-CN" sz="1600" i="1" dirty="0">
                  <a:effectLst/>
                  <a:latin typeface="Cambria Math" panose="02040503050406030204" pitchFamily="18" charset="0"/>
                  <a:ea typeface="Cambria Math" panose="02040503050406030204" pitchFamily="18" charset="0"/>
                </a:endParaRPr>
              </a:p>
              <a:p>
                <a:pPr marL="457200" lvl="1" indent="0">
                  <a:buNone/>
                </a:pPr>
                <a:endParaRPr lang="zh-CN" altLang="en-US" dirty="0"/>
              </a:p>
            </p:txBody>
          </p:sp>
        </mc:Choice>
        <mc:Fallback xmlns="">
          <p:sp>
            <p:nvSpPr>
              <p:cNvPr id="3" name="内容占位符 2">
                <a:extLst>
                  <a:ext uri="{FF2B5EF4-FFF2-40B4-BE49-F238E27FC236}">
                    <a16:creationId xmlns:a16="http://schemas.microsoft.com/office/drawing/2014/main" id="{FA231E46-3B3E-4CB7-B774-6318FFFDE730}"/>
                  </a:ext>
                </a:extLst>
              </p:cNvPr>
              <p:cNvSpPr>
                <a:spLocks noGrp="1" noRot="1" noChangeAspect="1" noMove="1" noResize="1" noEditPoints="1" noAdjustHandles="1" noChangeArrowheads="1" noChangeShapeType="1" noTextEdit="1"/>
              </p:cNvSpPr>
              <p:nvPr>
                <p:ph idx="1"/>
              </p:nvPr>
            </p:nvSpPr>
            <p:spPr>
              <a:xfrm>
                <a:off x="833684" y="1921836"/>
                <a:ext cx="11164585" cy="4807737"/>
              </a:xfrm>
              <a:blipFill>
                <a:blip r:embed="rId2"/>
                <a:stretch>
                  <a:fillRect t="-634" r="-437" b="-11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978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18157" y="1079355"/>
            <a:ext cx="9603275" cy="1049235"/>
          </a:xfrm>
        </p:spPr>
        <p:txBody>
          <a:bodyPr>
            <a:normAutofit/>
          </a:bodyPr>
          <a:lstStyle/>
          <a:p>
            <a:pPr algn="ctr"/>
            <a:r>
              <a:rPr lang="zh-CN" altLang="en-US" sz="3600" dirty="0"/>
              <a:t>图卷积网络</a:t>
            </a:r>
            <a:r>
              <a:rPr lang="en-US" altLang="zh-CN" sz="3600" dirty="0"/>
              <a:t>GCN </a:t>
            </a:r>
            <a:r>
              <a:rPr lang="zh-CN" altLang="en-US" sz="3600" dirty="0"/>
              <a:t>计算过程示例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231E46-3B3E-4CB7-B774-6318FFFDE730}"/>
                  </a:ext>
                </a:extLst>
              </p:cNvPr>
              <p:cNvSpPr>
                <a:spLocks noGrp="1"/>
              </p:cNvSpPr>
              <p:nvPr>
                <p:ph idx="1"/>
              </p:nvPr>
            </p:nvSpPr>
            <p:spPr>
              <a:xfrm>
                <a:off x="833684" y="1921836"/>
                <a:ext cx="10848033" cy="4807737"/>
              </a:xfrm>
            </p:spPr>
            <p:txBody>
              <a:bodyPr>
                <a:normAutofit/>
              </a:bodyPr>
              <a:lstStyle/>
              <a:p>
                <a:pPr indent="0" algn="r">
                  <a:lnSpc>
                    <a:spcPct val="115000"/>
                  </a:lnSpc>
                  <a:buNone/>
                </a:pPr>
                <a14:m>
                  <m:oMath xmlns:m="http://schemas.openxmlformats.org/officeDocument/2006/math">
                    <m:r>
                      <a:rPr lang="en-US" altLang="zh-CN" sz="1800" i="1" kern="0"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0" smtClea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a:effectLst/>
                            <a:latin typeface="Cambria Math" panose="02040503050406030204" pitchFamily="18" charset="0"/>
                            <a:ea typeface="Cambria Math" panose="02040503050406030204" pitchFamily="18" charset="0"/>
                          </a:rPr>
                        </m:ctrlPr>
                      </m:dPr>
                      <m:e>
                        <m:m>
                          <m:mPr>
                            <m:mcs>
                              <m:mc>
                                <m:mcPr>
                                  <m:count m:val="5"/>
                                  <m:mcJc m:val="center"/>
                                </m:mcPr>
                              </m:mc>
                            </m:mcs>
                            <m:ctrlPr>
                              <a:rPr lang="zh-CN" altLang="zh-CN" sz="1600" i="1">
                                <a:effectLst/>
                                <a:latin typeface="Cambria Math" panose="02040503050406030204" pitchFamily="18" charset="0"/>
                                <a:ea typeface="Cambria Math" panose="02040503050406030204" pitchFamily="18" charset="0"/>
                              </a:rPr>
                            </m:ctrlPr>
                          </m:mPr>
                          <m:m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mr>
                          <m:mr>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mr>
                        </m:m>
                      </m:e>
                    </m:d>
                  </m:oMath>
                </a14:m>
                <a:r>
                  <a:rPr lang="en-US" altLang="zh-CN" sz="1600" i="1" dirty="0">
                    <a:effectLst/>
                    <a:latin typeface="Cambria Math" panose="02040503050406030204" pitchFamily="18" charset="0"/>
                    <a:ea typeface="Cambria Math" panose="02040503050406030204" pitchFamily="18" charset="0"/>
                  </a:rPr>
                  <a:t>                                              </a:t>
                </a:r>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𝐴</m:t>
                        </m:r>
                      </m:e>
                    </m:acc>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5"/>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0</m:t>
                              </m:r>
                            </m:e>
                          </m:mr>
                          <m:mr>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0</m:t>
                              </m:r>
                            </m:e>
                          </m:mr>
                          <m:mr>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mr>
                        </m:m>
                      </m:e>
                    </m:d>
                  </m:oMath>
                </a14:m>
                <a:r>
                  <a:rPr lang="en-US" altLang="zh-CN" sz="1600" i="1" dirty="0">
                    <a:effectLst/>
                    <a:latin typeface="Cambria Math" panose="02040503050406030204" pitchFamily="18" charset="0"/>
                    <a:ea typeface="Cambria Math" panose="02040503050406030204" pitchFamily="18" charset="0"/>
                  </a:rPr>
                  <a:t>    </a:t>
                </a:r>
              </a:p>
              <a:p>
                <a:pPr marL="457200" lvl="1" indent="0">
                  <a:buNone/>
                </a:pPr>
                <a:endParaRPr lang="zh-CN" altLang="en-US" dirty="0"/>
              </a:p>
            </p:txBody>
          </p:sp>
        </mc:Choice>
        <mc:Fallback xmlns="">
          <p:sp>
            <p:nvSpPr>
              <p:cNvPr id="3" name="内容占位符 2">
                <a:extLst>
                  <a:ext uri="{FF2B5EF4-FFF2-40B4-BE49-F238E27FC236}">
                    <a16:creationId xmlns:a16="http://schemas.microsoft.com/office/drawing/2014/main" id="{FA231E46-3B3E-4CB7-B774-6318FFFDE730}"/>
                  </a:ext>
                </a:extLst>
              </p:cNvPr>
              <p:cNvSpPr>
                <a:spLocks noGrp="1" noRot="1" noChangeAspect="1" noMove="1" noResize="1" noEditPoints="1" noAdjustHandles="1" noChangeArrowheads="1" noChangeShapeType="1" noTextEdit="1"/>
              </p:cNvSpPr>
              <p:nvPr>
                <p:ph idx="1"/>
              </p:nvPr>
            </p:nvSpPr>
            <p:spPr>
              <a:xfrm>
                <a:off x="833684" y="1921836"/>
                <a:ext cx="10848033" cy="4807737"/>
              </a:xfrm>
              <a:blipFill>
                <a:blip r:embed="rId2"/>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AE2FA3F-1D74-431A-A6E6-919C536D44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2320" y="1939714"/>
            <a:ext cx="3490908" cy="2848748"/>
          </a:xfrm>
          <a:prstGeom prst="rect">
            <a:avLst/>
          </a:prstGeom>
          <a:noFill/>
        </p:spPr>
      </p:pic>
      <p:sp>
        <p:nvSpPr>
          <p:cNvPr id="6" name="箭头: 右 5">
            <a:extLst>
              <a:ext uri="{FF2B5EF4-FFF2-40B4-BE49-F238E27FC236}">
                <a16:creationId xmlns:a16="http://schemas.microsoft.com/office/drawing/2014/main" id="{C344BE31-7CF5-493B-B56F-FE87E8BEAA59}"/>
              </a:ext>
            </a:extLst>
          </p:cNvPr>
          <p:cNvSpPr/>
          <p:nvPr/>
        </p:nvSpPr>
        <p:spPr>
          <a:xfrm>
            <a:off x="3736339" y="2588638"/>
            <a:ext cx="978408" cy="48463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A66F122C-7360-4F84-B9AC-8F5CB5ECC114}"/>
              </a:ext>
            </a:extLst>
          </p:cNvPr>
          <p:cNvSpPr/>
          <p:nvPr/>
        </p:nvSpPr>
        <p:spPr>
          <a:xfrm>
            <a:off x="7709028" y="2588638"/>
            <a:ext cx="978408" cy="48463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A761040-F42B-469F-AAF5-2EC8DAEC45C2}"/>
                  </a:ext>
                </a:extLst>
              </p:cNvPr>
              <p:cNvSpPr txBox="1"/>
              <p:nvPr/>
            </p:nvSpPr>
            <p:spPr>
              <a:xfrm>
                <a:off x="7271534" y="4712161"/>
                <a:ext cx="6097712" cy="1507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solidFill>
                                <a:srgbClr val="836967"/>
                              </a:solidFill>
                              <a:latin typeface="Cambria Math" panose="02040503050406030204" pitchFamily="18" charset="0"/>
                            </a:rPr>
                          </m:ctrlPr>
                        </m:accPr>
                        <m:e>
                          <m:r>
                            <a:rPr lang="zh-CN" altLang="en-US" sz="2000" i="1">
                              <a:latin typeface="Cambria Math" panose="02040503050406030204" pitchFamily="18" charset="0"/>
                            </a:rPr>
                            <m:t>𝐷</m:t>
                          </m:r>
                        </m:e>
                      </m:acc>
                      <m:r>
                        <a:rPr lang="zh-CN" altLang="en-US" sz="2000" i="0">
                          <a:latin typeface="Cambria Math" panose="02040503050406030204" pitchFamily="18" charset="0"/>
                        </a:rPr>
                        <m:t>=</m:t>
                      </m:r>
                      <m:d>
                        <m:dPr>
                          <m:begChr m:val="["/>
                          <m:endChr m:val="]"/>
                          <m:ctrlPr>
                            <a:rPr lang="zh-CN" altLang="en-US" sz="2000" i="1">
                              <a:solidFill>
                                <a:srgbClr val="836967"/>
                              </a:solidFill>
                              <a:latin typeface="Cambria Math" panose="02040503050406030204" pitchFamily="18" charset="0"/>
                            </a:rPr>
                          </m:ctrlPr>
                        </m:dPr>
                        <m:e>
                          <m:m>
                            <m:mPr>
                              <m:plcHide m:val="on"/>
                              <m:mcs>
                                <m:mc>
                                  <m:mcPr>
                                    <m:count m:val="5"/>
                                    <m:mcJc m:val="center"/>
                                  </m:mcPr>
                                </m:mc>
                              </m:mcs>
                              <m:ctrlPr>
                                <a:rPr lang="zh-CN" altLang="en-US" sz="2000" i="1">
                                  <a:solidFill>
                                    <a:srgbClr val="836967"/>
                                  </a:solidFill>
                                  <a:latin typeface="Cambria Math" panose="02040503050406030204" pitchFamily="18" charset="0"/>
                                </a:rPr>
                              </m:ctrlPr>
                            </m:mPr>
                            <m:mr>
                              <m:e>
                                <m:r>
                                  <a:rPr lang="zh-CN" altLang="en-US" sz="2000" i="0">
                                    <a:latin typeface="Cambria Math" panose="02040503050406030204" pitchFamily="18" charset="0"/>
                                  </a:rPr>
                                  <m:t>4</m:t>
                                </m:r>
                              </m:e>
                              <m:e>
                                <m:r>
                                  <a:rPr lang="zh-CN" altLang="en-US" sz="2000" i="0">
                                    <a:latin typeface="Cambria Math" panose="02040503050406030204" pitchFamily="18" charset="0"/>
                                  </a:rPr>
                                  <m:t>0</m:t>
                                </m:r>
                              </m:e>
                              <m:e>
                                <m:r>
                                  <a:rPr lang="zh-CN" altLang="en-US" sz="2000" i="0">
                                    <a:latin typeface="Cambria Math" panose="02040503050406030204" pitchFamily="18" charset="0"/>
                                  </a:rPr>
                                  <m:t>0</m:t>
                                </m:r>
                              </m:e>
                              <m:e>
                                <m:r>
                                  <a:rPr lang="zh-CN" altLang="en-US" sz="2000" i="0">
                                    <a:latin typeface="Cambria Math" panose="02040503050406030204" pitchFamily="18" charset="0"/>
                                  </a:rPr>
                                  <m:t>0</m:t>
                                </m:r>
                              </m:e>
                              <m:e>
                                <m:r>
                                  <a:rPr lang="zh-CN" altLang="en-US" sz="2000" i="0">
                                    <a:latin typeface="Cambria Math" panose="02040503050406030204" pitchFamily="18" charset="0"/>
                                  </a:rPr>
                                  <m:t>0</m:t>
                                </m:r>
                              </m:e>
                            </m:mr>
                            <m:mr>
                              <m:e>
                                <m:r>
                                  <a:rPr lang="zh-CN" altLang="en-US" sz="2000" i="0">
                                    <a:latin typeface="Cambria Math" panose="02040503050406030204" pitchFamily="18" charset="0"/>
                                  </a:rPr>
                                  <m:t>0</m:t>
                                </m:r>
                              </m:e>
                              <m:e>
                                <m:r>
                                  <a:rPr lang="zh-CN" altLang="en-US" sz="2000" i="0">
                                    <a:latin typeface="Cambria Math" panose="02040503050406030204" pitchFamily="18" charset="0"/>
                                  </a:rPr>
                                  <m:t>3</m:t>
                                </m:r>
                              </m:e>
                              <m:e>
                                <m:r>
                                  <a:rPr lang="zh-CN" altLang="en-US" sz="2000" i="0">
                                    <a:latin typeface="Cambria Math" panose="02040503050406030204" pitchFamily="18" charset="0"/>
                                  </a:rPr>
                                  <m:t>0</m:t>
                                </m:r>
                              </m:e>
                              <m:e>
                                <m:r>
                                  <a:rPr lang="zh-CN" altLang="en-US" sz="2000" i="0">
                                    <a:latin typeface="Cambria Math" panose="02040503050406030204" pitchFamily="18" charset="0"/>
                                  </a:rPr>
                                  <m:t>0</m:t>
                                </m:r>
                              </m:e>
                              <m:e>
                                <m:r>
                                  <a:rPr lang="zh-CN" altLang="en-US" sz="2000" i="0">
                                    <a:latin typeface="Cambria Math" panose="02040503050406030204" pitchFamily="18" charset="0"/>
                                  </a:rPr>
                                  <m:t>0</m:t>
                                </m:r>
                              </m:e>
                            </m:mr>
                            <m:mr>
                              <m:e>
                                <m:r>
                                  <a:rPr lang="zh-CN" altLang="en-US" sz="2000" i="0">
                                    <a:latin typeface="Cambria Math" panose="02040503050406030204" pitchFamily="18" charset="0"/>
                                  </a:rPr>
                                  <m:t>0</m:t>
                                </m:r>
                              </m:e>
                              <m:e>
                                <m:r>
                                  <a:rPr lang="zh-CN" altLang="en-US" sz="2000" i="0">
                                    <a:latin typeface="Cambria Math" panose="02040503050406030204" pitchFamily="18" charset="0"/>
                                  </a:rPr>
                                  <m:t>0</m:t>
                                </m:r>
                              </m:e>
                              <m:e>
                                <m:r>
                                  <a:rPr lang="zh-CN" altLang="en-US" sz="2000" i="0">
                                    <a:latin typeface="Cambria Math" panose="02040503050406030204" pitchFamily="18" charset="0"/>
                                  </a:rPr>
                                  <m:t>3</m:t>
                                </m:r>
                              </m:e>
                              <m:e>
                                <m:r>
                                  <a:rPr lang="zh-CN" altLang="en-US" sz="2000" i="0">
                                    <a:latin typeface="Cambria Math" panose="02040503050406030204" pitchFamily="18" charset="0"/>
                                  </a:rPr>
                                  <m:t>0</m:t>
                                </m:r>
                              </m:e>
                              <m:e>
                                <m:r>
                                  <a:rPr lang="zh-CN" altLang="en-US" sz="2000" i="0">
                                    <a:latin typeface="Cambria Math" panose="02040503050406030204" pitchFamily="18" charset="0"/>
                                  </a:rPr>
                                  <m:t>0</m:t>
                                </m:r>
                              </m:e>
                            </m:mr>
                            <m:mr>
                              <m:e>
                                <m:r>
                                  <a:rPr lang="zh-CN" altLang="en-US" sz="2000" i="0">
                                    <a:latin typeface="Cambria Math" panose="02040503050406030204" pitchFamily="18" charset="0"/>
                                  </a:rPr>
                                  <m:t>0</m:t>
                                </m:r>
                              </m:e>
                              <m:e>
                                <m:r>
                                  <a:rPr lang="zh-CN" altLang="en-US" sz="2000" i="0">
                                    <a:latin typeface="Cambria Math" panose="02040503050406030204" pitchFamily="18" charset="0"/>
                                  </a:rPr>
                                  <m:t>0</m:t>
                                </m:r>
                              </m:e>
                              <m:e>
                                <m:r>
                                  <a:rPr lang="zh-CN" altLang="en-US" sz="2000" i="0">
                                    <a:latin typeface="Cambria Math" panose="02040503050406030204" pitchFamily="18" charset="0"/>
                                  </a:rPr>
                                  <m:t>0</m:t>
                                </m:r>
                              </m:e>
                              <m:e>
                                <m:r>
                                  <a:rPr lang="zh-CN" altLang="en-US" sz="2000" i="0">
                                    <a:latin typeface="Cambria Math" panose="02040503050406030204" pitchFamily="18" charset="0"/>
                                  </a:rPr>
                                  <m:t>3</m:t>
                                </m:r>
                              </m:e>
                              <m:e>
                                <m:r>
                                  <a:rPr lang="zh-CN" altLang="en-US" sz="2000" i="0">
                                    <a:latin typeface="Cambria Math" panose="02040503050406030204" pitchFamily="18" charset="0"/>
                                  </a:rPr>
                                  <m:t>0</m:t>
                                </m:r>
                              </m:e>
                            </m:mr>
                            <m:mr>
                              <m:e>
                                <m:r>
                                  <a:rPr lang="zh-CN" altLang="en-US" sz="2000" i="0">
                                    <a:latin typeface="Cambria Math" panose="02040503050406030204" pitchFamily="18" charset="0"/>
                                  </a:rPr>
                                  <m:t>0</m:t>
                                </m:r>
                              </m:e>
                              <m:e>
                                <m:r>
                                  <a:rPr lang="zh-CN" altLang="en-US" sz="2000" i="0">
                                    <a:latin typeface="Cambria Math" panose="02040503050406030204" pitchFamily="18" charset="0"/>
                                  </a:rPr>
                                  <m:t>0</m:t>
                                </m:r>
                              </m:e>
                              <m:e>
                                <m:r>
                                  <a:rPr lang="zh-CN" altLang="en-US" sz="2000" i="0">
                                    <a:latin typeface="Cambria Math" panose="02040503050406030204" pitchFamily="18" charset="0"/>
                                  </a:rPr>
                                  <m:t>0</m:t>
                                </m:r>
                              </m:e>
                              <m:e>
                                <m:r>
                                  <a:rPr lang="zh-CN" altLang="en-US" sz="2000" i="0">
                                    <a:latin typeface="Cambria Math" panose="02040503050406030204" pitchFamily="18" charset="0"/>
                                  </a:rPr>
                                  <m:t>0</m:t>
                                </m:r>
                              </m:e>
                              <m:e>
                                <m:r>
                                  <a:rPr lang="zh-CN" altLang="en-US" sz="2000" i="0">
                                    <a:latin typeface="Cambria Math" panose="02040503050406030204" pitchFamily="18" charset="0"/>
                                  </a:rPr>
                                  <m:t>2</m:t>
                                </m:r>
                              </m:e>
                            </m:mr>
                          </m:m>
                        </m:e>
                      </m:d>
                    </m:oMath>
                  </m:oMathPara>
                </a14:m>
                <a:endParaRPr lang="zh-CN" altLang="en-US" dirty="0"/>
              </a:p>
            </p:txBody>
          </p:sp>
        </mc:Choice>
        <mc:Fallback xmlns="">
          <p:sp>
            <p:nvSpPr>
              <p:cNvPr id="11" name="文本框 10">
                <a:extLst>
                  <a:ext uri="{FF2B5EF4-FFF2-40B4-BE49-F238E27FC236}">
                    <a16:creationId xmlns:a16="http://schemas.microsoft.com/office/drawing/2014/main" id="{3A761040-F42B-469F-AAF5-2EC8DAEC45C2}"/>
                  </a:ext>
                </a:extLst>
              </p:cNvPr>
              <p:cNvSpPr txBox="1">
                <a:spLocks noRot="1" noChangeAspect="1" noMove="1" noResize="1" noEditPoints="1" noAdjustHandles="1" noChangeArrowheads="1" noChangeShapeType="1" noTextEdit="1"/>
              </p:cNvSpPr>
              <p:nvPr/>
            </p:nvSpPr>
            <p:spPr>
              <a:xfrm>
                <a:off x="7271534" y="4712161"/>
                <a:ext cx="6097712" cy="1507529"/>
              </a:xfrm>
              <a:prstGeom prst="rect">
                <a:avLst/>
              </a:prstGeom>
              <a:blipFill>
                <a:blip r:embed="rId4"/>
                <a:stretch>
                  <a:fillRect/>
                </a:stretch>
              </a:blipFill>
            </p:spPr>
            <p:txBody>
              <a:bodyPr/>
              <a:lstStyle/>
              <a:p>
                <a:r>
                  <a:rPr lang="zh-CN" altLang="en-US">
                    <a:noFill/>
                  </a:rPr>
                  <a:t> </a:t>
                </a:r>
              </a:p>
            </p:txBody>
          </p:sp>
        </mc:Fallback>
      </mc:AlternateContent>
      <p:sp>
        <p:nvSpPr>
          <p:cNvPr id="12" name="箭头: 下 11">
            <a:extLst>
              <a:ext uri="{FF2B5EF4-FFF2-40B4-BE49-F238E27FC236}">
                <a16:creationId xmlns:a16="http://schemas.microsoft.com/office/drawing/2014/main" id="{A09045FC-99B2-4D95-A918-8EEE76A5A1AE}"/>
              </a:ext>
            </a:extLst>
          </p:cNvPr>
          <p:cNvSpPr/>
          <p:nvPr/>
        </p:nvSpPr>
        <p:spPr>
          <a:xfrm>
            <a:off x="10443680" y="3901350"/>
            <a:ext cx="484632" cy="609005"/>
          </a:xfrm>
          <a:prstGeom prst="downArrow">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8A3DA54-31D6-4038-B358-4B2662C46943}"/>
                  </a:ext>
                </a:extLst>
              </p:cNvPr>
              <p:cNvSpPr txBox="1"/>
              <p:nvPr/>
            </p:nvSpPr>
            <p:spPr>
              <a:xfrm>
                <a:off x="2729646" y="3952338"/>
                <a:ext cx="6324205" cy="2777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1600" i="1" smtClean="0">
                              <a:solidFill>
                                <a:srgbClr val="836967"/>
                              </a:solidFill>
                              <a:latin typeface="Cambria Math" panose="02040503050406030204" pitchFamily="18" charset="0"/>
                            </a:rPr>
                          </m:ctrlPr>
                        </m:sSupPr>
                        <m:e>
                          <m:acc>
                            <m:accPr>
                              <m:chr m:val="̃"/>
                              <m:ctrlPr>
                                <a:rPr lang="zh-CN" altLang="en-US" sz="1600" i="1">
                                  <a:solidFill>
                                    <a:srgbClr val="836967"/>
                                  </a:solidFill>
                                  <a:latin typeface="Cambria Math" panose="02040503050406030204" pitchFamily="18" charset="0"/>
                                </a:rPr>
                              </m:ctrlPr>
                            </m:accPr>
                            <m:e>
                              <m:r>
                                <a:rPr lang="zh-CN" altLang="en-US" sz="1600" i="1">
                                  <a:latin typeface="Cambria Math" panose="02040503050406030204" pitchFamily="18" charset="0"/>
                                </a:rPr>
                                <m:t>𝐷</m:t>
                              </m:r>
                            </m:e>
                          </m:acc>
                        </m:e>
                        <m:sup>
                          <m:r>
                            <a:rPr lang="zh-CN" altLang="en-US" sz="1600" i="0">
                              <a:latin typeface="Cambria Math" panose="02040503050406030204" pitchFamily="18" charset="0"/>
                            </a:rPr>
                            <m:t>−</m:t>
                          </m:r>
                          <m:f>
                            <m:fPr>
                              <m:ctrlPr>
                                <a:rPr lang="zh-CN" altLang="en-US" sz="1600" i="1">
                                  <a:solidFill>
                                    <a:srgbClr val="836967"/>
                                  </a:solidFill>
                                  <a:latin typeface="Cambria Math" panose="02040503050406030204" pitchFamily="18" charset="0"/>
                                </a:rPr>
                              </m:ctrlPr>
                            </m:fPr>
                            <m:num>
                              <m:r>
                                <a:rPr lang="zh-CN" altLang="en-US" sz="1600" i="0">
                                  <a:latin typeface="Cambria Math" panose="02040503050406030204" pitchFamily="18" charset="0"/>
                                </a:rPr>
                                <m:t>1</m:t>
                              </m:r>
                            </m:num>
                            <m:den>
                              <m:r>
                                <a:rPr lang="zh-CN" altLang="en-US" sz="1600" i="0">
                                  <a:latin typeface="Cambria Math" panose="02040503050406030204" pitchFamily="18" charset="0"/>
                                </a:rPr>
                                <m:t>2</m:t>
                              </m:r>
                            </m:den>
                          </m:f>
                        </m:sup>
                      </m:sSup>
                      <m:r>
                        <a:rPr lang="zh-CN" altLang="en-US" sz="1600" i="0">
                          <a:latin typeface="Cambria Math" panose="02040503050406030204" pitchFamily="18" charset="0"/>
                        </a:rPr>
                        <m:t>=</m:t>
                      </m:r>
                      <m:d>
                        <m:dPr>
                          <m:begChr m:val="["/>
                          <m:endChr m:val="]"/>
                          <m:ctrlPr>
                            <a:rPr lang="zh-CN" altLang="en-US" sz="1600" i="1">
                              <a:solidFill>
                                <a:srgbClr val="836967"/>
                              </a:solidFill>
                              <a:latin typeface="Cambria Math" panose="02040503050406030204" pitchFamily="18" charset="0"/>
                            </a:rPr>
                          </m:ctrlPr>
                        </m:dPr>
                        <m:e>
                          <m:m>
                            <m:mPr>
                              <m:plcHide m:val="on"/>
                              <m:mcs>
                                <m:mc>
                                  <m:mcPr>
                                    <m:count m:val="5"/>
                                    <m:mcJc m:val="center"/>
                                  </m:mcPr>
                                </m:mc>
                              </m:mcs>
                              <m:ctrlPr>
                                <a:rPr lang="zh-CN" altLang="en-US" sz="1600" i="1">
                                  <a:solidFill>
                                    <a:srgbClr val="836967"/>
                                  </a:solidFill>
                                  <a:latin typeface="Cambria Math" panose="02040503050406030204" pitchFamily="18" charset="0"/>
                                </a:rPr>
                              </m:ctrlPr>
                            </m:mPr>
                            <m:mr>
                              <m:e>
                                <m:f>
                                  <m:fPr>
                                    <m:ctrlPr>
                                      <a:rPr lang="zh-CN" altLang="en-US" sz="1600" i="1">
                                        <a:solidFill>
                                          <a:srgbClr val="836967"/>
                                        </a:solidFill>
                                        <a:latin typeface="Cambria Math" panose="02040503050406030204" pitchFamily="18" charset="0"/>
                                      </a:rPr>
                                    </m:ctrlPr>
                                  </m:fPr>
                                  <m:num>
                                    <m:r>
                                      <a:rPr lang="zh-CN" altLang="en-US" sz="1600" i="0">
                                        <a:latin typeface="Cambria Math" panose="02040503050406030204" pitchFamily="18" charset="0"/>
                                      </a:rPr>
                                      <m:t>1</m:t>
                                    </m:r>
                                  </m:num>
                                  <m:den>
                                    <m:rad>
                                      <m:radPr>
                                        <m:degHide m:val="on"/>
                                        <m:ctrlPr>
                                          <a:rPr lang="zh-CN" altLang="en-US" sz="1600" i="1">
                                            <a:solidFill>
                                              <a:srgbClr val="836967"/>
                                            </a:solidFill>
                                            <a:latin typeface="Cambria Math" panose="02040503050406030204" pitchFamily="18" charset="0"/>
                                          </a:rPr>
                                        </m:ctrlPr>
                                      </m:radPr>
                                      <m:deg/>
                                      <m:e>
                                        <m:r>
                                          <a:rPr lang="zh-CN" altLang="en-US" sz="1600" i="0">
                                            <a:latin typeface="Cambria Math" panose="02040503050406030204" pitchFamily="18" charset="0"/>
                                          </a:rPr>
                                          <m:t>4</m:t>
                                        </m:r>
                                      </m:e>
                                    </m:rad>
                                  </m:den>
                                </m:f>
                              </m:e>
                              <m:e>
                                <m:r>
                                  <a:rPr lang="zh-CN" altLang="en-US" sz="1600" i="0">
                                    <a:latin typeface="Cambria Math" panose="02040503050406030204" pitchFamily="18" charset="0"/>
                                  </a:rPr>
                                  <m:t>0</m:t>
                                </m:r>
                              </m:e>
                              <m:e>
                                <m:r>
                                  <a:rPr lang="zh-CN" altLang="en-US" sz="1600" i="0">
                                    <a:latin typeface="Cambria Math" panose="02040503050406030204" pitchFamily="18" charset="0"/>
                                  </a:rPr>
                                  <m:t>0</m:t>
                                </m:r>
                              </m:e>
                              <m:e>
                                <m:r>
                                  <a:rPr lang="zh-CN" altLang="en-US" sz="1600" i="0">
                                    <a:latin typeface="Cambria Math" panose="02040503050406030204" pitchFamily="18" charset="0"/>
                                  </a:rPr>
                                  <m:t>0</m:t>
                                </m:r>
                              </m:e>
                              <m:e>
                                <m:r>
                                  <a:rPr lang="zh-CN" altLang="en-US" sz="1600" i="0">
                                    <a:latin typeface="Cambria Math" panose="02040503050406030204" pitchFamily="18" charset="0"/>
                                  </a:rPr>
                                  <m:t>0</m:t>
                                </m:r>
                              </m:e>
                            </m:mr>
                            <m:mr>
                              <m:e>
                                <m:r>
                                  <a:rPr lang="zh-CN" altLang="en-US" sz="1600" i="0">
                                    <a:latin typeface="Cambria Math" panose="02040503050406030204" pitchFamily="18" charset="0"/>
                                  </a:rPr>
                                  <m:t>0</m:t>
                                </m:r>
                              </m:e>
                              <m:e>
                                <m:f>
                                  <m:fPr>
                                    <m:ctrlPr>
                                      <a:rPr lang="zh-CN" altLang="en-US" sz="1600" i="1">
                                        <a:solidFill>
                                          <a:srgbClr val="836967"/>
                                        </a:solidFill>
                                        <a:latin typeface="Cambria Math" panose="02040503050406030204" pitchFamily="18" charset="0"/>
                                      </a:rPr>
                                    </m:ctrlPr>
                                  </m:fPr>
                                  <m:num>
                                    <m:r>
                                      <a:rPr lang="zh-CN" altLang="en-US" sz="1600" i="0">
                                        <a:latin typeface="Cambria Math" panose="02040503050406030204" pitchFamily="18" charset="0"/>
                                      </a:rPr>
                                      <m:t>1</m:t>
                                    </m:r>
                                  </m:num>
                                  <m:den>
                                    <m:rad>
                                      <m:radPr>
                                        <m:degHide m:val="on"/>
                                        <m:ctrlPr>
                                          <a:rPr lang="zh-CN" altLang="en-US" sz="1600" i="1">
                                            <a:solidFill>
                                              <a:srgbClr val="836967"/>
                                            </a:solidFill>
                                            <a:latin typeface="Cambria Math" panose="02040503050406030204" pitchFamily="18" charset="0"/>
                                          </a:rPr>
                                        </m:ctrlPr>
                                      </m:radPr>
                                      <m:deg/>
                                      <m:e>
                                        <m:r>
                                          <a:rPr lang="zh-CN" altLang="en-US" sz="1600" i="0">
                                            <a:latin typeface="Cambria Math" panose="02040503050406030204" pitchFamily="18" charset="0"/>
                                          </a:rPr>
                                          <m:t>3</m:t>
                                        </m:r>
                                      </m:e>
                                    </m:rad>
                                  </m:den>
                                </m:f>
                              </m:e>
                              <m:e>
                                <m:r>
                                  <a:rPr lang="zh-CN" altLang="en-US" sz="1600" i="0">
                                    <a:latin typeface="Cambria Math" panose="02040503050406030204" pitchFamily="18" charset="0"/>
                                  </a:rPr>
                                  <m:t>0</m:t>
                                </m:r>
                              </m:e>
                              <m:e>
                                <m:r>
                                  <a:rPr lang="zh-CN" altLang="en-US" sz="1600" i="0">
                                    <a:latin typeface="Cambria Math" panose="02040503050406030204" pitchFamily="18" charset="0"/>
                                  </a:rPr>
                                  <m:t>0</m:t>
                                </m:r>
                              </m:e>
                              <m:e>
                                <m:r>
                                  <a:rPr lang="zh-CN" altLang="en-US" sz="1600" i="0">
                                    <a:latin typeface="Cambria Math" panose="02040503050406030204" pitchFamily="18" charset="0"/>
                                  </a:rPr>
                                  <m:t>0</m:t>
                                </m:r>
                              </m:e>
                            </m:mr>
                            <m:mr>
                              <m:e>
                                <m:r>
                                  <a:rPr lang="zh-CN" altLang="en-US" sz="1600" i="0">
                                    <a:latin typeface="Cambria Math" panose="02040503050406030204" pitchFamily="18" charset="0"/>
                                  </a:rPr>
                                  <m:t>0</m:t>
                                </m:r>
                              </m:e>
                              <m:e>
                                <m:r>
                                  <a:rPr lang="zh-CN" altLang="en-US" sz="1600" i="0">
                                    <a:latin typeface="Cambria Math" panose="02040503050406030204" pitchFamily="18" charset="0"/>
                                  </a:rPr>
                                  <m:t>0</m:t>
                                </m:r>
                              </m:e>
                              <m:e>
                                <m:f>
                                  <m:fPr>
                                    <m:ctrlPr>
                                      <a:rPr lang="zh-CN" altLang="en-US" sz="1600" i="1">
                                        <a:solidFill>
                                          <a:srgbClr val="836967"/>
                                        </a:solidFill>
                                        <a:latin typeface="Cambria Math" panose="02040503050406030204" pitchFamily="18" charset="0"/>
                                      </a:rPr>
                                    </m:ctrlPr>
                                  </m:fPr>
                                  <m:num>
                                    <m:r>
                                      <a:rPr lang="zh-CN" altLang="en-US" sz="1600" i="0">
                                        <a:latin typeface="Cambria Math" panose="02040503050406030204" pitchFamily="18" charset="0"/>
                                      </a:rPr>
                                      <m:t>1</m:t>
                                    </m:r>
                                  </m:num>
                                  <m:den>
                                    <m:rad>
                                      <m:radPr>
                                        <m:degHide m:val="on"/>
                                        <m:ctrlPr>
                                          <a:rPr lang="zh-CN" altLang="en-US" sz="1600" i="1">
                                            <a:solidFill>
                                              <a:srgbClr val="836967"/>
                                            </a:solidFill>
                                            <a:latin typeface="Cambria Math" panose="02040503050406030204" pitchFamily="18" charset="0"/>
                                          </a:rPr>
                                        </m:ctrlPr>
                                      </m:radPr>
                                      <m:deg/>
                                      <m:e>
                                        <m:r>
                                          <a:rPr lang="zh-CN" altLang="en-US" sz="1600" i="0">
                                            <a:latin typeface="Cambria Math" panose="02040503050406030204" pitchFamily="18" charset="0"/>
                                          </a:rPr>
                                          <m:t>3</m:t>
                                        </m:r>
                                      </m:e>
                                    </m:rad>
                                  </m:den>
                                </m:f>
                              </m:e>
                              <m:e>
                                <m:r>
                                  <a:rPr lang="zh-CN" altLang="en-US" sz="1600" i="0">
                                    <a:latin typeface="Cambria Math" panose="02040503050406030204" pitchFamily="18" charset="0"/>
                                  </a:rPr>
                                  <m:t>0</m:t>
                                </m:r>
                              </m:e>
                              <m:e>
                                <m:r>
                                  <a:rPr lang="zh-CN" altLang="en-US" sz="1600" i="0">
                                    <a:latin typeface="Cambria Math" panose="02040503050406030204" pitchFamily="18" charset="0"/>
                                  </a:rPr>
                                  <m:t>0</m:t>
                                </m:r>
                              </m:e>
                            </m:mr>
                            <m:mr>
                              <m:e>
                                <m:r>
                                  <a:rPr lang="zh-CN" altLang="en-US" sz="1600" i="0">
                                    <a:latin typeface="Cambria Math" panose="02040503050406030204" pitchFamily="18" charset="0"/>
                                  </a:rPr>
                                  <m:t>0</m:t>
                                </m:r>
                              </m:e>
                              <m:e>
                                <m:r>
                                  <a:rPr lang="zh-CN" altLang="en-US" sz="1600" i="0">
                                    <a:latin typeface="Cambria Math" panose="02040503050406030204" pitchFamily="18" charset="0"/>
                                  </a:rPr>
                                  <m:t>0</m:t>
                                </m:r>
                              </m:e>
                              <m:e>
                                <m:r>
                                  <a:rPr lang="zh-CN" altLang="en-US" sz="1600" i="0">
                                    <a:latin typeface="Cambria Math" panose="02040503050406030204" pitchFamily="18" charset="0"/>
                                  </a:rPr>
                                  <m:t>0</m:t>
                                </m:r>
                              </m:e>
                              <m:e>
                                <m:f>
                                  <m:fPr>
                                    <m:ctrlPr>
                                      <a:rPr lang="zh-CN" altLang="en-US" sz="1600" i="1">
                                        <a:solidFill>
                                          <a:srgbClr val="836967"/>
                                        </a:solidFill>
                                        <a:latin typeface="Cambria Math" panose="02040503050406030204" pitchFamily="18" charset="0"/>
                                      </a:rPr>
                                    </m:ctrlPr>
                                  </m:fPr>
                                  <m:num>
                                    <m:r>
                                      <a:rPr lang="zh-CN" altLang="en-US" sz="1600" i="0">
                                        <a:latin typeface="Cambria Math" panose="02040503050406030204" pitchFamily="18" charset="0"/>
                                      </a:rPr>
                                      <m:t>1</m:t>
                                    </m:r>
                                  </m:num>
                                  <m:den>
                                    <m:rad>
                                      <m:radPr>
                                        <m:degHide m:val="on"/>
                                        <m:ctrlPr>
                                          <a:rPr lang="zh-CN" altLang="en-US" sz="1600" i="1">
                                            <a:solidFill>
                                              <a:srgbClr val="836967"/>
                                            </a:solidFill>
                                            <a:latin typeface="Cambria Math" panose="02040503050406030204" pitchFamily="18" charset="0"/>
                                          </a:rPr>
                                        </m:ctrlPr>
                                      </m:radPr>
                                      <m:deg/>
                                      <m:e>
                                        <m:r>
                                          <a:rPr lang="zh-CN" altLang="en-US" sz="1600" i="0">
                                            <a:latin typeface="Cambria Math" panose="02040503050406030204" pitchFamily="18" charset="0"/>
                                          </a:rPr>
                                          <m:t>3</m:t>
                                        </m:r>
                                      </m:e>
                                    </m:rad>
                                  </m:den>
                                </m:f>
                              </m:e>
                              <m:e>
                                <m:r>
                                  <a:rPr lang="zh-CN" altLang="en-US" sz="1600" i="0">
                                    <a:latin typeface="Cambria Math" panose="02040503050406030204" pitchFamily="18" charset="0"/>
                                  </a:rPr>
                                  <m:t>0</m:t>
                                </m:r>
                              </m:e>
                            </m:mr>
                            <m:mr>
                              <m:e>
                                <m:r>
                                  <a:rPr lang="zh-CN" altLang="en-US" sz="1600" i="0">
                                    <a:latin typeface="Cambria Math" panose="02040503050406030204" pitchFamily="18" charset="0"/>
                                  </a:rPr>
                                  <m:t>0</m:t>
                                </m:r>
                              </m:e>
                              <m:e>
                                <m:r>
                                  <a:rPr lang="zh-CN" altLang="en-US" sz="1600" i="0">
                                    <a:latin typeface="Cambria Math" panose="02040503050406030204" pitchFamily="18" charset="0"/>
                                  </a:rPr>
                                  <m:t>0</m:t>
                                </m:r>
                              </m:e>
                              <m:e>
                                <m:r>
                                  <a:rPr lang="zh-CN" altLang="en-US" sz="1600" i="0">
                                    <a:latin typeface="Cambria Math" panose="02040503050406030204" pitchFamily="18" charset="0"/>
                                  </a:rPr>
                                  <m:t>0</m:t>
                                </m:r>
                              </m:e>
                              <m:e>
                                <m:r>
                                  <a:rPr lang="zh-CN" altLang="en-US" sz="1600" i="0">
                                    <a:latin typeface="Cambria Math" panose="02040503050406030204" pitchFamily="18" charset="0"/>
                                  </a:rPr>
                                  <m:t>0</m:t>
                                </m:r>
                              </m:e>
                              <m:e>
                                <m:f>
                                  <m:fPr>
                                    <m:ctrlPr>
                                      <a:rPr lang="zh-CN" altLang="en-US" sz="1600" i="1">
                                        <a:solidFill>
                                          <a:srgbClr val="836967"/>
                                        </a:solidFill>
                                        <a:latin typeface="Cambria Math" panose="02040503050406030204" pitchFamily="18" charset="0"/>
                                      </a:rPr>
                                    </m:ctrlPr>
                                  </m:fPr>
                                  <m:num>
                                    <m:r>
                                      <a:rPr lang="zh-CN" altLang="en-US" sz="1600" i="0">
                                        <a:latin typeface="Cambria Math" panose="02040503050406030204" pitchFamily="18" charset="0"/>
                                      </a:rPr>
                                      <m:t>1</m:t>
                                    </m:r>
                                  </m:num>
                                  <m:den>
                                    <m:rad>
                                      <m:radPr>
                                        <m:degHide m:val="on"/>
                                        <m:ctrlPr>
                                          <a:rPr lang="zh-CN" altLang="en-US" sz="1600" i="1">
                                            <a:solidFill>
                                              <a:srgbClr val="836967"/>
                                            </a:solidFill>
                                            <a:latin typeface="Cambria Math" panose="02040503050406030204" pitchFamily="18" charset="0"/>
                                          </a:rPr>
                                        </m:ctrlPr>
                                      </m:radPr>
                                      <m:deg/>
                                      <m:e>
                                        <m:r>
                                          <a:rPr lang="zh-CN" altLang="en-US" sz="1600" i="0">
                                            <a:latin typeface="Cambria Math" panose="02040503050406030204" pitchFamily="18" charset="0"/>
                                          </a:rPr>
                                          <m:t>2</m:t>
                                        </m:r>
                                      </m:e>
                                    </m:rad>
                                  </m:den>
                                </m:f>
                              </m:e>
                            </m:mr>
                          </m:m>
                        </m:e>
                      </m:d>
                    </m:oMath>
                  </m:oMathPara>
                </a14:m>
                <a:endParaRPr lang="zh-CN" altLang="en-US" sz="1600" dirty="0"/>
              </a:p>
            </p:txBody>
          </p:sp>
        </mc:Choice>
        <mc:Fallback xmlns="">
          <p:sp>
            <p:nvSpPr>
              <p:cNvPr id="14" name="文本框 13">
                <a:extLst>
                  <a:ext uri="{FF2B5EF4-FFF2-40B4-BE49-F238E27FC236}">
                    <a16:creationId xmlns:a16="http://schemas.microsoft.com/office/drawing/2014/main" id="{F8A3DA54-31D6-4038-B358-4B2662C46943}"/>
                  </a:ext>
                </a:extLst>
              </p:cNvPr>
              <p:cNvSpPr txBox="1">
                <a:spLocks noRot="1" noChangeAspect="1" noMove="1" noResize="1" noEditPoints="1" noAdjustHandles="1" noChangeArrowheads="1" noChangeShapeType="1" noTextEdit="1"/>
              </p:cNvSpPr>
              <p:nvPr/>
            </p:nvSpPr>
            <p:spPr>
              <a:xfrm>
                <a:off x="2729646" y="3952338"/>
                <a:ext cx="6324205" cy="2777235"/>
              </a:xfrm>
              <a:prstGeom prst="rect">
                <a:avLst/>
              </a:prstGeom>
              <a:blipFill>
                <a:blip r:embed="rId5"/>
                <a:stretch>
                  <a:fillRect/>
                </a:stretch>
              </a:blipFill>
            </p:spPr>
            <p:txBody>
              <a:bodyPr/>
              <a:lstStyle/>
              <a:p>
                <a:r>
                  <a:rPr lang="zh-CN" altLang="en-US">
                    <a:noFill/>
                  </a:rPr>
                  <a:t> </a:t>
                </a:r>
              </a:p>
            </p:txBody>
          </p:sp>
        </mc:Fallback>
      </mc:AlternateContent>
      <p:sp>
        <p:nvSpPr>
          <p:cNvPr id="15" name="箭头: 左 14">
            <a:extLst>
              <a:ext uri="{FF2B5EF4-FFF2-40B4-BE49-F238E27FC236}">
                <a16:creationId xmlns:a16="http://schemas.microsoft.com/office/drawing/2014/main" id="{189AA9C8-9E18-4E70-AE20-0C05480FFA0D}"/>
              </a:ext>
            </a:extLst>
          </p:cNvPr>
          <p:cNvSpPr/>
          <p:nvPr/>
        </p:nvSpPr>
        <p:spPr>
          <a:xfrm>
            <a:off x="7709028" y="5141075"/>
            <a:ext cx="978408" cy="484632"/>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017325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18157" y="1079355"/>
            <a:ext cx="9603275" cy="1049235"/>
          </a:xfrm>
        </p:spPr>
        <p:txBody>
          <a:bodyPr>
            <a:normAutofit/>
          </a:bodyPr>
          <a:lstStyle/>
          <a:p>
            <a:pPr algn="ctr"/>
            <a:r>
              <a:rPr lang="zh-CN" altLang="en-US" sz="3600" dirty="0"/>
              <a:t>图卷积网络</a:t>
            </a:r>
            <a:r>
              <a:rPr lang="en-US" altLang="zh-CN" sz="3600" dirty="0"/>
              <a:t>GCN </a:t>
            </a:r>
            <a:r>
              <a:rPr lang="zh-CN" altLang="en-US" sz="3600" dirty="0"/>
              <a:t>计算原理图解</a:t>
            </a:r>
          </a:p>
        </p:txBody>
      </p:sp>
      <p:pic>
        <p:nvPicPr>
          <p:cNvPr id="13" name="图片 12">
            <a:extLst>
              <a:ext uri="{FF2B5EF4-FFF2-40B4-BE49-F238E27FC236}">
                <a16:creationId xmlns:a16="http://schemas.microsoft.com/office/drawing/2014/main" id="{2D39CF65-F4A4-466C-B129-2E1861EBEB95}"/>
              </a:ext>
            </a:extLst>
          </p:cNvPr>
          <p:cNvPicPr/>
          <p:nvPr/>
        </p:nvPicPr>
        <p:blipFill rotWithShape="1">
          <a:blip r:embed="rId2" cstate="print">
            <a:extLst>
              <a:ext uri="{28A0092B-C50C-407E-A947-70E740481C1C}">
                <a14:useLocalDpi xmlns:a14="http://schemas.microsoft.com/office/drawing/2010/main" val="0"/>
              </a:ext>
            </a:extLst>
          </a:blip>
          <a:srcRect t="39033" b="1996"/>
          <a:stretch/>
        </p:blipFill>
        <p:spPr bwMode="auto">
          <a:xfrm>
            <a:off x="6704688" y="4081972"/>
            <a:ext cx="4682104" cy="2556000"/>
          </a:xfrm>
          <a:prstGeom prst="rect">
            <a:avLst/>
          </a:prstGeom>
          <a:noFill/>
          <a:ln>
            <a:noFill/>
          </a:ln>
        </p:spPr>
      </p:pic>
      <p:pic>
        <p:nvPicPr>
          <p:cNvPr id="16" name="图片 15">
            <a:extLst>
              <a:ext uri="{FF2B5EF4-FFF2-40B4-BE49-F238E27FC236}">
                <a16:creationId xmlns:a16="http://schemas.microsoft.com/office/drawing/2014/main" id="{99BA7F1D-D2FC-42FC-87A5-13395EADC04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042610"/>
            <a:ext cx="6392122" cy="3962066"/>
          </a:xfrm>
          <a:prstGeom prst="rect">
            <a:avLst/>
          </a:prstGeom>
          <a:noFill/>
          <a:ln>
            <a:noFill/>
          </a:ln>
        </p:spPr>
      </p:pic>
      <mc:AlternateContent xmlns:mc="http://schemas.openxmlformats.org/markup-compatibility/2006" xmlns:a14="http://schemas.microsoft.com/office/drawing/2010/main">
        <mc:Choice Requires="a14">
          <p:sp>
            <p:nvSpPr>
              <p:cNvPr id="17" name="内容占位符 2">
                <a:extLst>
                  <a:ext uri="{FF2B5EF4-FFF2-40B4-BE49-F238E27FC236}">
                    <a16:creationId xmlns:a16="http://schemas.microsoft.com/office/drawing/2014/main" id="{861EE31D-2838-438F-9390-E0360A1522E3}"/>
                  </a:ext>
                </a:extLst>
              </p:cNvPr>
              <p:cNvSpPr>
                <a:spLocks noGrp="1"/>
              </p:cNvSpPr>
              <p:nvPr>
                <p:ph idx="1"/>
              </p:nvPr>
            </p:nvSpPr>
            <p:spPr>
              <a:xfrm>
                <a:off x="5899480" y="1653332"/>
                <a:ext cx="6292520" cy="3706640"/>
              </a:xfrm>
            </p:spPr>
            <p:txBody>
              <a:bodyPr>
                <a:normAutofit/>
              </a:bodyPr>
              <a:lstStyle/>
              <a:p>
                <a:pPr marL="457200" lvl="1" indent="0" algn="r">
                  <a:buNone/>
                </a:pPr>
                <a:endParaRPr lang="en-US" altLang="zh-CN" dirty="0"/>
              </a:p>
              <a:p>
                <a:pPr lvl="1"/>
                <a:r>
                  <a:rPr lang="zh-CN" altLang="en-US" dirty="0">
                    <a:ea typeface="Cambria Math" panose="02040503050406030204" pitchFamily="18" charset="0"/>
                  </a:rPr>
                  <a:t>如果</a:t>
                </a:r>
                <a14:m>
                  <m:oMath xmlns:m="http://schemas.openxmlformats.org/officeDocument/2006/math">
                    <m:r>
                      <a:rPr lang="zh-CN" altLang="en-US" i="1" dirty="0" smtClean="0">
                        <a:effectLst/>
                        <a:latin typeface="Cambria Math" panose="02040503050406030204" pitchFamily="18" charset="0"/>
                        <a:ea typeface="Cambria Math" panose="02040503050406030204" pitchFamily="18" charset="0"/>
                      </a:rPr>
                      <m:t>不</m:t>
                    </m:r>
                    <m:r>
                      <a:rPr lang="zh-CN" altLang="en-US" i="1" dirty="0">
                        <a:latin typeface="Cambria Math" panose="02040503050406030204" pitchFamily="18" charset="0"/>
                        <a:ea typeface="Cambria Math" panose="02040503050406030204" pitchFamily="18" charset="0"/>
                      </a:rPr>
                      <m:t>考虑</m:t>
                    </m:r>
                    <m:r>
                      <a:rPr lang="zh-CN" altLang="en-US" i="1" dirty="0" smtClean="0">
                        <a:latin typeface="Cambria Math" panose="02040503050406030204" pitchFamily="18" charset="0"/>
                        <a:ea typeface="Cambria Math" panose="02040503050406030204" pitchFamily="18" charset="0"/>
                      </a:rPr>
                      <m:t>度</m:t>
                    </m:r>
                    <m:r>
                      <a:rPr lang="zh-CN" altLang="en-US" i="1" dirty="0">
                        <a:latin typeface="Cambria Math" panose="02040503050406030204" pitchFamily="18" charset="0"/>
                        <a:ea typeface="Cambria Math" panose="02040503050406030204" pitchFamily="18" charset="0"/>
                      </a:rPr>
                      <m:t>矩阵</m:t>
                    </m:r>
                    <m:r>
                      <a:rPr lang="zh-CN" altLang="en-US" i="1" dirty="0" smtClean="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则</m:t>
                    </m:r>
                    <m:acc>
                      <m:accPr>
                        <m:chr m:val="̃"/>
                        <m:ctrlPr>
                          <a:rPr lang="zh-CN" altLang="zh-CN" i="1" smtClean="0">
                            <a:effectLst/>
                            <a:latin typeface="Cambria Math" panose="02040503050406030204" pitchFamily="18" charset="0"/>
                            <a:ea typeface="Cambria Math" panose="02040503050406030204" pitchFamily="18" charset="0"/>
                          </a:rPr>
                        </m:ctrlPr>
                      </m:acc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𝐴</m:t>
                        </m:r>
                      </m:e>
                    </m:acc>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𝐻</m:t>
                        </m:r>
                      </m:e>
                      <m:sup>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𝑙</m:t>
                        </m:r>
                      </m:sup>
                    </m:sSup>
                    <m:r>
                      <a:rPr lang="zh-CN" altLang="en-US" i="1" kern="0">
                        <a:latin typeface="Cambria Math" panose="02040503050406030204" pitchFamily="18" charset="0"/>
                        <a:ea typeface="宋体" panose="02010600030101010101" pitchFamily="2" charset="-122"/>
                        <a:cs typeface="Times New Roman" panose="02020603050405020304" pitchFamily="18" charset="0"/>
                      </a:rPr>
                      <m:t>的计算</m:t>
                    </m:r>
                  </m:oMath>
                </a14:m>
                <a:r>
                  <a:rPr lang="zh-CN" altLang="en-US" dirty="0"/>
                  <a:t>过程如左图所示。下一层第一个节点的向量表示就是当前层节点</a:t>
                </a:r>
                <a:r>
                  <a:rPr lang="en-US" altLang="zh-CN" dirty="0"/>
                  <a:t>h1, h2, h3, h5</a:t>
                </a:r>
                <a:r>
                  <a:rPr lang="zh-CN" altLang="en-US" dirty="0"/>
                  <a:t>这些节点向量表示的和。</a:t>
                </a:r>
                <a:endParaRPr lang="en-US" altLang="zh-CN" dirty="0"/>
              </a:p>
              <a:p>
                <a:pPr lvl="1"/>
                <a:r>
                  <a:rPr lang="zh-CN" altLang="en-US" dirty="0"/>
                  <a:t>这其实是一个消息传递的过程，如下图所示</a:t>
                </a:r>
                <a:r>
                  <a:rPr lang="en-US" altLang="zh-CN" dirty="0"/>
                  <a:t>, </a:t>
                </a:r>
                <a:r>
                  <a:rPr lang="zh-CN" altLang="en-US" dirty="0"/>
                  <a:t>节点</a:t>
                </a:r>
                <a:r>
                  <a:rPr lang="en-US" altLang="zh-CN" dirty="0"/>
                  <a:t>1,2,3,5</a:t>
                </a:r>
                <a:r>
                  <a:rPr lang="zh-CN" altLang="en-US" dirty="0"/>
                  <a:t>将自身的特征向量传递给节点</a:t>
                </a:r>
                <a:r>
                  <a:rPr lang="en-US" altLang="zh-CN" dirty="0"/>
                  <a:t>1, </a:t>
                </a:r>
                <a:r>
                  <a:rPr lang="zh-CN" altLang="en-US" dirty="0"/>
                  <a:t>然后在节点</a:t>
                </a:r>
                <a:r>
                  <a:rPr lang="en-US" altLang="zh-CN" dirty="0"/>
                  <a:t>1</a:t>
                </a:r>
                <a:r>
                  <a:rPr lang="zh-CN" altLang="en-US" dirty="0"/>
                  <a:t>的位置进行求和的消息聚合操作。</a:t>
                </a:r>
              </a:p>
            </p:txBody>
          </p:sp>
        </mc:Choice>
        <mc:Fallback xmlns="">
          <p:sp>
            <p:nvSpPr>
              <p:cNvPr id="17" name="内容占位符 2">
                <a:extLst>
                  <a:ext uri="{FF2B5EF4-FFF2-40B4-BE49-F238E27FC236}">
                    <a16:creationId xmlns:a16="http://schemas.microsoft.com/office/drawing/2014/main" id="{861EE31D-2838-438F-9390-E0360A1522E3}"/>
                  </a:ext>
                </a:extLst>
              </p:cNvPr>
              <p:cNvSpPr>
                <a:spLocks noGrp="1" noRot="1" noChangeAspect="1" noMove="1" noResize="1" noEditPoints="1" noAdjustHandles="1" noChangeArrowheads="1" noChangeShapeType="1" noTextEdit="1"/>
              </p:cNvSpPr>
              <p:nvPr>
                <p:ph idx="1"/>
              </p:nvPr>
            </p:nvSpPr>
            <p:spPr>
              <a:xfrm>
                <a:off x="5899480" y="1653332"/>
                <a:ext cx="6292520" cy="3706640"/>
              </a:xfr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489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18157" y="1079355"/>
            <a:ext cx="9603275" cy="1049235"/>
          </a:xfrm>
        </p:spPr>
        <p:txBody>
          <a:bodyPr>
            <a:normAutofit/>
          </a:bodyPr>
          <a:lstStyle/>
          <a:p>
            <a:pPr algn="ctr"/>
            <a:r>
              <a:rPr lang="zh-CN" altLang="en-US" sz="3600" dirty="0"/>
              <a:t>图卷积网络</a:t>
            </a:r>
            <a:r>
              <a:rPr lang="en-US" altLang="zh-CN" sz="3600" dirty="0"/>
              <a:t>GCN </a:t>
            </a:r>
            <a:r>
              <a:rPr lang="zh-CN" altLang="en-US" sz="3600" dirty="0"/>
              <a:t>计算原理图解</a:t>
            </a:r>
          </a:p>
        </p:txBody>
      </p:sp>
      <mc:AlternateContent xmlns:mc="http://schemas.openxmlformats.org/markup-compatibility/2006" xmlns:a14="http://schemas.microsoft.com/office/drawing/2010/main">
        <mc:Choice Requires="a14">
          <p:sp>
            <p:nvSpPr>
              <p:cNvPr id="17" name="内容占位符 2">
                <a:extLst>
                  <a:ext uri="{FF2B5EF4-FFF2-40B4-BE49-F238E27FC236}">
                    <a16:creationId xmlns:a16="http://schemas.microsoft.com/office/drawing/2014/main" id="{861EE31D-2838-438F-9390-E0360A1522E3}"/>
                  </a:ext>
                </a:extLst>
              </p:cNvPr>
              <p:cNvSpPr>
                <a:spLocks noGrp="1"/>
              </p:cNvSpPr>
              <p:nvPr>
                <p:ph idx="1"/>
              </p:nvPr>
            </p:nvSpPr>
            <p:spPr>
              <a:xfrm>
                <a:off x="5620222" y="2343640"/>
                <a:ext cx="6131558" cy="3706640"/>
              </a:xfrm>
            </p:spPr>
            <p:txBody>
              <a:bodyPr>
                <a:normAutofit/>
              </a:bodyPr>
              <a:lstStyle/>
              <a:p>
                <a:pPr marL="457200" lvl="1" indent="0" algn="r">
                  <a:buNone/>
                </a:pPr>
                <a:endParaRPr lang="en-US" altLang="zh-CN" dirty="0"/>
              </a:p>
              <a:p>
                <a:pPr lvl="1"/>
                <a:r>
                  <a:rPr lang="zh-CN" altLang="en-US" dirty="0"/>
                  <a:t>考虑</a:t>
                </a:r>
                <a14:m>
                  <m:oMath xmlns:m="http://schemas.openxmlformats.org/officeDocument/2006/math">
                    <m:r>
                      <a:rPr lang="zh-CN" altLang="en-US" i="1" smtClean="0">
                        <a:latin typeface="Cambria Math" panose="02040503050406030204" pitchFamily="18" charset="0"/>
                      </a:rPr>
                      <m:t>度</m:t>
                    </m:r>
                    <m:r>
                      <a:rPr lang="zh-CN" altLang="en-US" i="1">
                        <a:latin typeface="Cambria Math" panose="02040503050406030204" pitchFamily="18" charset="0"/>
                      </a:rPr>
                      <m:t>矩阵</m:t>
                    </m:r>
                    <m:r>
                      <a:rPr lang="zh-CN" altLang="en-US" i="1" smtClean="0">
                        <a:latin typeface="Cambria Math" panose="02040503050406030204" pitchFamily="18" charset="0"/>
                      </a:rPr>
                      <m:t>后</m:t>
                    </m:r>
                    <m:sSup>
                      <m:sSupPr>
                        <m:ctrlPr>
                          <a:rPr lang="zh-CN" altLang="zh-CN" i="1">
                            <a:latin typeface="Cambria Math" panose="02040503050406030204" pitchFamily="18" charset="0"/>
                          </a:rPr>
                        </m:ctrlPr>
                      </m:sSupPr>
                      <m:e>
                        <m:r>
                          <a:rPr lang="en-US" altLang="zh-CN" b="0" i="1" smtClean="0">
                            <a:latin typeface="Cambria Math" panose="02040503050406030204" pitchFamily="18" charset="0"/>
                          </a:rPr>
                          <m:t> </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𝐷</m:t>
                            </m:r>
                          </m:e>
                        </m:acc>
                      </m:e>
                      <m: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up>
                    </m:sSup>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𝐴</m:t>
                        </m:r>
                      </m:e>
                    </m:acc>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𝐷</m:t>
                            </m:r>
                          </m:e>
                        </m:acc>
                      </m:e>
                      <m: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𝑙</m:t>
                        </m:r>
                      </m:sup>
                    </m:sSup>
                  </m:oMath>
                </a14:m>
                <a:r>
                  <a:rPr lang="en-US" altLang="zh-CN" dirty="0"/>
                  <a:t> </a:t>
                </a:r>
                <a:r>
                  <a:rPr lang="zh-CN" altLang="en-US" dirty="0"/>
                  <a:t>这一计算的意义如左图所示。就是一个加权求和操作，度越大权重就越低。</a:t>
                </a:r>
              </a:p>
            </p:txBody>
          </p:sp>
        </mc:Choice>
        <mc:Fallback xmlns="">
          <p:sp>
            <p:nvSpPr>
              <p:cNvPr id="17" name="内容占位符 2">
                <a:extLst>
                  <a:ext uri="{FF2B5EF4-FFF2-40B4-BE49-F238E27FC236}">
                    <a16:creationId xmlns:a16="http://schemas.microsoft.com/office/drawing/2014/main" id="{861EE31D-2838-438F-9390-E0360A1522E3}"/>
                  </a:ext>
                </a:extLst>
              </p:cNvPr>
              <p:cNvSpPr>
                <a:spLocks noGrp="1" noRot="1" noChangeAspect="1" noMove="1" noResize="1" noEditPoints="1" noAdjustHandles="1" noChangeArrowheads="1" noChangeShapeType="1" noTextEdit="1"/>
              </p:cNvSpPr>
              <p:nvPr>
                <p:ph idx="1"/>
              </p:nvPr>
            </p:nvSpPr>
            <p:spPr>
              <a:xfrm>
                <a:off x="5620222" y="2343640"/>
                <a:ext cx="6131558" cy="3706640"/>
              </a:xfrm>
              <a:blipFill>
                <a:blip r:embed="rId2"/>
                <a:stretch>
                  <a:fillRect/>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4DD35903-433E-4928-ACB5-6E8B4028519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34" y="1833633"/>
            <a:ext cx="5712271" cy="4726655"/>
          </a:xfrm>
          <a:prstGeom prst="rect">
            <a:avLst/>
          </a:prstGeom>
          <a:noFill/>
          <a:ln>
            <a:noFill/>
          </a:ln>
        </p:spPr>
      </p:pic>
    </p:spTree>
    <p:extLst>
      <p:ext uri="{BB962C8B-B14F-4D97-AF65-F5344CB8AC3E}">
        <p14:creationId xmlns:p14="http://schemas.microsoft.com/office/powerpoint/2010/main" val="346463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51578" y="766018"/>
            <a:ext cx="9603275" cy="1049235"/>
          </a:xfrm>
        </p:spPr>
        <p:txBody>
          <a:bodyPr>
            <a:normAutofit/>
          </a:bodyPr>
          <a:lstStyle/>
          <a:p>
            <a:pPr algn="ctr"/>
            <a:r>
              <a:rPr lang="zh-CN" altLang="en-US" sz="3600" dirty="0"/>
              <a:t>大纲</a:t>
            </a:r>
          </a:p>
        </p:txBody>
      </p:sp>
      <p:sp>
        <p:nvSpPr>
          <p:cNvPr id="3" name="内容占位符 2">
            <a:extLst>
              <a:ext uri="{FF2B5EF4-FFF2-40B4-BE49-F238E27FC236}">
                <a16:creationId xmlns:a16="http://schemas.microsoft.com/office/drawing/2014/main" id="{FA231E46-3B3E-4CB7-B774-6318FFFDE730}"/>
              </a:ext>
            </a:extLst>
          </p:cNvPr>
          <p:cNvSpPr>
            <a:spLocks noGrp="1"/>
          </p:cNvSpPr>
          <p:nvPr>
            <p:ph idx="1"/>
          </p:nvPr>
        </p:nvSpPr>
        <p:spPr>
          <a:xfrm>
            <a:off x="1961861" y="2656575"/>
            <a:ext cx="10230139" cy="4772346"/>
          </a:xfrm>
          <a:noFill/>
        </p:spPr>
        <p:txBody>
          <a:bodyPr numCol="1">
            <a:normAutofit/>
          </a:bodyPr>
          <a:lstStyle/>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图论基础 </a:t>
            </a:r>
            <a:r>
              <a:rPr lang="en-US" altLang="zh-CN" sz="1800" dirty="0">
                <a:latin typeface="Times New Roman" panose="02020603050405020304" pitchFamily="18" charset="0"/>
                <a:ea typeface="宋体" panose="02010600030101010101" pitchFamily="2" charset="-122"/>
              </a:rPr>
              <a:t>( 3 – 11 )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图游走算法 </a:t>
            </a:r>
            <a:r>
              <a:rPr lang="en-US" altLang="zh-CN" sz="1800" dirty="0">
                <a:latin typeface="Times New Roman" panose="02020603050405020304" pitchFamily="18" charset="0"/>
                <a:ea typeface="宋体" panose="02010600030101010101" pitchFamily="2" charset="-122"/>
              </a:rPr>
              <a:t>( 12 – 15 )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图神经网络层 </a:t>
            </a:r>
            <a:r>
              <a:rPr lang="en-US" altLang="zh-CN" sz="1800" dirty="0">
                <a:latin typeface="Times New Roman" panose="02020603050405020304" pitchFamily="18" charset="0"/>
                <a:ea typeface="宋体" panose="02010600030101010101" pitchFamily="2" charset="-122"/>
              </a:rPr>
              <a:t>( 16 – 23 )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图采样 </a:t>
            </a:r>
            <a:r>
              <a:rPr lang="en-US" altLang="zh-CN" sz="1800" dirty="0">
                <a:latin typeface="Times New Roman" panose="02020603050405020304" pitchFamily="18" charset="0"/>
                <a:ea typeface="宋体" panose="02010600030101010101" pitchFamily="2" charset="-122"/>
              </a:rPr>
              <a:t>( 24 – 26 )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图处理</a:t>
            </a:r>
            <a:r>
              <a:rPr lang="en-US" altLang="zh-CN" sz="1800" dirty="0">
                <a:latin typeface="Times New Roman" panose="02020603050405020304" pitchFamily="18" charset="0"/>
                <a:ea typeface="宋体" panose="02010600030101010101" pitchFamily="2" charset="-122"/>
              </a:rPr>
              <a:t>Python API </a:t>
            </a:r>
            <a:r>
              <a:rPr lang="zh-CN" altLang="en-US" sz="1800" dirty="0">
                <a:latin typeface="Times New Roman" panose="02020603050405020304" pitchFamily="18" charset="0"/>
                <a:ea typeface="宋体" panose="02010600030101010101" pitchFamily="2" charset="-122"/>
              </a:rPr>
              <a:t>推荐</a:t>
            </a:r>
            <a:r>
              <a:rPr lang="en-US" altLang="zh-CN" sz="1800" dirty="0">
                <a:latin typeface="Times New Roman" panose="02020603050405020304" pitchFamily="18" charset="0"/>
                <a:ea typeface="宋体" panose="02010600030101010101" pitchFamily="2" charset="-122"/>
              </a:rPr>
              <a:t>( 27 )</a:t>
            </a:r>
          </a:p>
          <a:p>
            <a:pPr marL="1028700" lvl="1" indent="-342900">
              <a:lnSpc>
                <a:spcPct val="115000"/>
              </a:lnSpc>
              <a:buFont typeface="+mj-lt"/>
              <a:buAutoNum type="arabicPeriod"/>
            </a:pPr>
            <a:endParaRPr lang="en-US" altLang="zh-CN" sz="1600" dirty="0">
              <a:latin typeface="Times New Roman" panose="02020603050405020304" pitchFamily="18" charset="0"/>
              <a:ea typeface="宋体" panose="02010600030101010101" pitchFamily="2" charset="-122"/>
            </a:endParaRPr>
          </a:p>
          <a:p>
            <a:pPr lvl="1" indent="266700">
              <a:lnSpc>
                <a:spcPct val="115000"/>
              </a:lnSpc>
            </a:pPr>
            <a:endParaRPr lang="zh-CN" altLang="zh-CN" sz="16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8504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294362" y="362762"/>
            <a:ext cx="9603275" cy="1049235"/>
          </a:xfrm>
        </p:spPr>
        <p:txBody>
          <a:bodyPr>
            <a:normAutofit/>
          </a:bodyPr>
          <a:lstStyle/>
          <a:p>
            <a:pPr algn="ctr"/>
            <a:r>
              <a:rPr lang="en-US" altLang="zh-CN" sz="3600" dirty="0"/>
              <a:t>GAT </a:t>
            </a:r>
            <a:r>
              <a:rPr lang="zh-CN" altLang="en-US" sz="3600" dirty="0"/>
              <a:t>图注意力网络</a:t>
            </a:r>
          </a:p>
        </p:txBody>
      </p:sp>
      <mc:AlternateContent xmlns:mc="http://schemas.openxmlformats.org/markup-compatibility/2006" xmlns:a14="http://schemas.microsoft.com/office/drawing/2010/main">
        <mc:Choice Requires="a14">
          <p:sp>
            <p:nvSpPr>
              <p:cNvPr id="17" name="内容占位符 2">
                <a:extLst>
                  <a:ext uri="{FF2B5EF4-FFF2-40B4-BE49-F238E27FC236}">
                    <a16:creationId xmlns:a16="http://schemas.microsoft.com/office/drawing/2014/main" id="{861EE31D-2838-438F-9390-E0360A1522E3}"/>
                  </a:ext>
                </a:extLst>
              </p:cNvPr>
              <p:cNvSpPr>
                <a:spLocks noGrp="1"/>
              </p:cNvSpPr>
              <p:nvPr>
                <p:ph idx="1"/>
              </p:nvPr>
            </p:nvSpPr>
            <p:spPr>
              <a:xfrm>
                <a:off x="432019" y="940311"/>
                <a:ext cx="6185446" cy="3425640"/>
              </a:xfrm>
            </p:spPr>
            <p:txBody>
              <a:bodyPr>
                <a:normAutofit lnSpcReduction="10000"/>
              </a:bodyPr>
              <a:lstStyle/>
              <a:p>
                <a:pPr marL="457200" lvl="1" indent="0" algn="r">
                  <a:buNone/>
                </a:pPr>
                <a:endParaRPr lang="en-US" altLang="zh-CN" dirty="0"/>
              </a:p>
              <a:p>
                <a:pPr lvl="1"/>
                <a:r>
                  <a:rPr lang="en-US" altLang="zh-CN" sz="1800" dirty="0">
                    <a:effectLst/>
                    <a:latin typeface="Times New Roman" panose="02020603050405020304" pitchFamily="18" charset="0"/>
                    <a:ea typeface="宋体" panose="02010600030101010101" pitchFamily="2" charset="-122"/>
                  </a:rPr>
                  <a:t>GAT </a:t>
                </a:r>
                <a:r>
                  <a:rPr lang="en-US" altLang="zh-CN" dirty="0">
                    <a:latin typeface="Times New Roman" panose="02020603050405020304" pitchFamily="18" charset="0"/>
                    <a:ea typeface="宋体" panose="02010600030101010101" pitchFamily="2" charset="-122"/>
                  </a:rPr>
                  <a:t>(</a:t>
                </a:r>
                <a:r>
                  <a:rPr lang="en-US" altLang="zh-CN" sz="1800" kern="0" dirty="0">
                    <a:effectLst/>
                    <a:latin typeface="Times New Roman" panose="02020603050405020304" pitchFamily="18" charset="0"/>
                    <a:ea typeface="宋体" panose="02010600030101010101" pitchFamily="2" charset="-122"/>
                  </a:rPr>
                  <a:t>Graph Attention Networks</a:t>
                </a:r>
                <a:r>
                  <a:rPr lang="en-US" altLang="zh-CN" kern="0" dirty="0">
                    <a:latin typeface="Times New Roman" panose="02020603050405020304" pitchFamily="18" charset="0"/>
                    <a:ea typeface="宋体" panose="02010600030101010101" pitchFamily="2" charset="-122"/>
                  </a:rPr>
                  <a:t>)</a:t>
                </a:r>
                <a:r>
                  <a:rPr lang="zh-CN" altLang="en-US" kern="0" dirty="0">
                    <a:latin typeface="Times New Roman" panose="02020603050405020304" pitchFamily="18" charset="0"/>
                    <a:ea typeface="宋体" panose="02010600030101010101" pitchFamily="2" charset="-122"/>
                  </a:rPr>
                  <a:t> ，加入了注意力机制的图神经网络，其消息传递的权重是通过注意力机制得到。</a:t>
                </a:r>
                <a:endParaRPr lang="zh-CN" altLang="zh-CN" sz="1800" dirty="0">
                  <a:effectLst/>
                  <a:latin typeface="Times New Roman" panose="02020603050405020304" pitchFamily="18" charset="0"/>
                  <a:ea typeface="宋体" panose="02010600030101010101" pitchFamily="2" charset="-122"/>
                </a:endParaRPr>
              </a:p>
              <a:p>
                <a:pPr lvl="1"/>
                <a:r>
                  <a:rPr lang="en-US" altLang="zh-CN" dirty="0">
                    <a:latin typeface="Times New Roman" panose="02020603050405020304" pitchFamily="18" charset="0"/>
                    <a:cs typeface="Times New Roman" panose="02020603050405020304" pitchFamily="18" charset="0"/>
                  </a:rPr>
                  <a:t>GAT</a:t>
                </a:r>
                <a:r>
                  <a:rPr lang="zh-CN" altLang="en-US" dirty="0"/>
                  <a:t>计算过程：</a:t>
                </a:r>
                <a:endParaRPr lang="en-US" altLang="zh-CN" dirty="0"/>
              </a:p>
              <a:p>
                <a:pPr marL="457200" lvl="1" indent="0">
                  <a:buNone/>
                </a:pPr>
                <a14:m>
                  <m:oMathPara xmlns:m="http://schemas.openxmlformats.org/officeDocument/2006/math">
                    <m:oMathParaPr>
                      <m:jc m:val="right"/>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r>
                        <a:rPr lang="en-US" altLang="zh-CN" i="1">
                          <a:latin typeface="Cambria Math" panose="02040503050406030204" pitchFamily="18" charset="0"/>
                        </a:rPr>
                        <m:t>𝑠𝑜𝑓𝑡𝑚𝑎</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𝑖𝑗</m:t>
                              </m:r>
                            </m:sub>
                          </m:sSub>
                        </m:e>
                      </m:d>
                      <m:r>
                        <a:rPr lang="en-US" altLang="zh-CN" i="1">
                          <a:latin typeface="Cambria Math" panose="02040503050406030204" pitchFamily="18" charset="0"/>
                        </a:rPr>
                        <m:t>=</m:t>
                      </m:r>
                      <m:f>
                        <m:fPr>
                          <m:ctrlPr>
                            <a:rPr lang="zh-CN" altLang="zh-CN" i="1">
                              <a:latin typeface="Cambria Math" panose="02040503050406030204" pitchFamily="18" charset="0"/>
                            </a:rPr>
                          </m:ctrlPr>
                        </m:fPr>
                        <m:num>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𝑖𝑗</m:t>
                                      </m:r>
                                    </m:sub>
                                  </m:sSub>
                                </m:e>
                              </m:d>
                            </m:e>
                          </m:func>
                        </m:num>
                        <m:den>
                          <m:nary>
                            <m:naryPr>
                              <m:chr m:val="∑"/>
                              <m:limLoc m:val="subSup"/>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sub>
                            <m:sup/>
                            <m:e>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𝑖𝑘</m:t>
                                          </m:r>
                                        </m:sub>
                                      </m:sSub>
                                    </m:e>
                                  </m:d>
                                </m:e>
                              </m:func>
                            </m:e>
                          </m:nary>
                        </m:den>
                      </m:f>
                      <m:r>
                        <a:rPr lang="en-US" altLang="zh-CN" b="0" i="0" smtClean="0">
                          <a:latin typeface="Cambria Math" panose="02040503050406030204" pitchFamily="18" charset="0"/>
                        </a:rPr>
                        <m:t>                       (1)</m:t>
                      </m:r>
                    </m:oMath>
                  </m:oMathPara>
                </a14:m>
                <a:endParaRPr lang="en-US" altLang="zh-CN" dirty="0"/>
              </a:p>
              <a:p>
                <a:pPr marL="457200" lvl="1" indent="0">
                  <a:buNone/>
                </a:pPr>
                <a:endParaRPr lang="en-US" altLang="zh-CN" dirty="0"/>
              </a:p>
              <a:p>
                <a:pPr marL="457200" lvl="1" indent="0" algn="just">
                  <a:buNone/>
                </a:pPr>
                <a14:m>
                  <m:oMathPara xmlns:m="http://schemas.openxmlformats.org/officeDocument/2006/math">
                    <m:oMathParaPr>
                      <m:jc m:val="right"/>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𝐿𝑒𝑎𝑘𝑦𝑅𝑒𝐿𝑈</m:t>
                      </m:r>
                      <m:d>
                        <m:dPr>
                          <m:ctrlPr>
                            <a:rPr lang="zh-CN" altLang="zh-CN" i="1">
                              <a:effectLst/>
                              <a:latin typeface="Cambria Math" panose="02040503050406030204" pitchFamily="18" charset="0"/>
                              <a:ea typeface="Cambria Math" panose="02040503050406030204" pitchFamily="18" charset="0"/>
                            </a:rPr>
                          </m:ctrlPr>
                        </m:dPr>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𝑇</m:t>
                              </m:r>
                            </m:sup>
                          </m:sSup>
                          <m:d>
                            <m:dPr>
                              <m:begChr m:val="["/>
                              <m:endChr m:val="]"/>
                              <m:ctrlPr>
                                <a:rPr lang="zh-CN" altLang="zh-CN" i="1">
                                  <a:effectLst/>
                                  <a:latin typeface="Cambria Math" panose="02040503050406030204" pitchFamily="18" charset="0"/>
                                  <a:ea typeface="Cambria Math" panose="02040503050406030204" pitchFamily="18" charset="0"/>
                                </a:rPr>
                              </m:ctrlPr>
                            </m:d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𝑊</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𝑊</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𝑗</m:t>
                                  </m:r>
                                </m:sub>
                              </m:sSub>
                            </m:e>
                          </m:d>
                        </m:e>
                      </m:d>
                      <m:r>
                        <a:rPr lang="en-US" altLang="zh-CN" sz="1800" b="0" i="1" kern="0" smtClean="0">
                          <a:effectLst/>
                          <a:latin typeface="Cambria Math" panose="02040503050406030204" pitchFamily="18" charset="0"/>
                          <a:ea typeface="宋体" panose="02010600030101010101" pitchFamily="2" charset="-122"/>
                          <a:cs typeface="Times New Roman" panose="02020603050405020304" pitchFamily="18" charset="0"/>
                        </a:rPr>
                        <m:t>                              (2)</m:t>
                      </m:r>
                    </m:oMath>
                  </m:oMathPara>
                </a14:m>
                <a:endParaRPr lang="en-US" altLang="zh-CN" dirty="0"/>
              </a:p>
              <a:p>
                <a:pPr marL="457200" lvl="1" indent="0" algn="just">
                  <a:buNone/>
                </a:pPr>
                <a:endParaRPr lang="zh-CN" altLang="en-US" dirty="0"/>
              </a:p>
            </p:txBody>
          </p:sp>
        </mc:Choice>
        <mc:Fallback xmlns="">
          <p:sp>
            <p:nvSpPr>
              <p:cNvPr id="17" name="内容占位符 2">
                <a:extLst>
                  <a:ext uri="{FF2B5EF4-FFF2-40B4-BE49-F238E27FC236}">
                    <a16:creationId xmlns:a16="http://schemas.microsoft.com/office/drawing/2014/main" id="{861EE31D-2838-438F-9390-E0360A1522E3}"/>
                  </a:ext>
                </a:extLst>
              </p:cNvPr>
              <p:cNvSpPr>
                <a:spLocks noGrp="1" noRot="1" noChangeAspect="1" noMove="1" noResize="1" noEditPoints="1" noAdjustHandles="1" noChangeArrowheads="1" noChangeShapeType="1" noTextEdit="1"/>
              </p:cNvSpPr>
              <p:nvPr>
                <p:ph idx="1"/>
              </p:nvPr>
            </p:nvSpPr>
            <p:spPr>
              <a:xfrm>
                <a:off x="432019" y="940311"/>
                <a:ext cx="6185446" cy="3425640"/>
              </a:xfrm>
              <a:blipFill>
                <a:blip r:embed="rId2"/>
                <a:stretch>
                  <a:fillRect r="-9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E5E94C2-7472-4567-9716-028CF7187E2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0758" y="1571653"/>
            <a:ext cx="5020134" cy="2634641"/>
          </a:xfrm>
          <a:prstGeom prst="rect">
            <a:avLst/>
          </a:prstGeom>
          <a:noFill/>
          <a:ln>
            <a:noFill/>
          </a:ln>
        </p:spPr>
      </p:pic>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CFB28D22-C3DC-4F47-9F8D-C89D7112CD2A}"/>
                  </a:ext>
                </a:extLst>
              </p:cNvPr>
              <p:cNvSpPr txBox="1">
                <a:spLocks/>
              </p:cNvSpPr>
              <p:nvPr/>
            </p:nvSpPr>
            <p:spPr>
              <a:xfrm>
                <a:off x="687200" y="4525607"/>
                <a:ext cx="11387116" cy="171282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indent="266700">
                  <a:lnSpc>
                    <a:spcPct val="115000"/>
                  </a:lnSpc>
                </a:pP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h</m:t>
                        </m:r>
                      </m:e>
                      <m:sub>
                        <m:r>
                          <a:rPr lang="en-US" altLang="zh-CN" sz="1800" i="1">
                            <a:effectLst/>
                            <a:latin typeface="Cambria Math" panose="02040503050406030204" pitchFamily="18" charset="0"/>
                            <a:ea typeface="宋体" panose="02010600030101010101" pitchFamily="2" charset="-122"/>
                          </a:rPr>
                          <m:t>𝑖</m:t>
                        </m:r>
                      </m:sub>
                    </m:sSub>
                  </m:oMath>
                </a14:m>
                <a:r>
                  <a:rPr lang="zh-CN" altLang="zh-CN" sz="1800" dirty="0">
                    <a:effectLst/>
                    <a:latin typeface="Times New Roman" panose="02020603050405020304" pitchFamily="18" charset="0"/>
                    <a:ea typeface="宋体" panose="02010600030101010101" pitchFamily="2" charset="-122"/>
                  </a:rPr>
                  <a:t>和</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h</m:t>
                        </m:r>
                      </m:e>
                      <m:sub>
                        <m:r>
                          <a:rPr lang="en-US" altLang="zh-CN" sz="1800" i="1">
                            <a:effectLst/>
                            <a:latin typeface="Cambria Math" panose="02040503050406030204" pitchFamily="18" charset="0"/>
                            <a:ea typeface="宋体" panose="02010600030101010101" pitchFamily="2" charset="-122"/>
                          </a:rPr>
                          <m:t>𝑗</m:t>
                        </m:r>
                      </m:sub>
                    </m:sSub>
                  </m:oMath>
                </a14:m>
                <a:r>
                  <a:rPr lang="zh-CN" altLang="zh-CN" sz="1800" dirty="0">
                    <a:effectLst/>
                    <a:latin typeface="Times New Roman" panose="02020603050405020304" pitchFamily="18" charset="0"/>
                    <a:ea typeface="宋体" panose="02010600030101010101" pitchFamily="2" charset="-122"/>
                  </a:rPr>
                  <a:t>是当前输入层的节点</a:t>
                </a:r>
                <a:r>
                  <a:rPr lang="en-US" altLang="zh-CN" sz="1800" dirty="0">
                    <a:effectLst/>
                    <a:latin typeface="Times New Roman" panose="02020603050405020304" pitchFamily="18" charset="0"/>
                    <a:ea typeface="宋体" panose="02010600030101010101" pitchFamily="2" charset="-122"/>
                  </a:rPr>
                  <a:t>i</a:t>
                </a:r>
                <a:r>
                  <a:rPr lang="zh-CN" altLang="zh-CN" sz="1800" dirty="0">
                    <a:effectLst/>
                    <a:latin typeface="Times New Roman" panose="02020603050405020304" pitchFamily="18" charset="0"/>
                    <a:ea typeface="宋体" panose="02010600030101010101" pitchFamily="2" charset="-122"/>
                  </a:rPr>
                  <a:t>与节点</a:t>
                </a:r>
                <a:r>
                  <a:rPr lang="en-US" altLang="zh-CN" sz="1800" dirty="0">
                    <a:effectLst/>
                    <a:latin typeface="Times New Roman" panose="02020603050405020304" pitchFamily="18" charset="0"/>
                    <a:ea typeface="宋体" panose="02010600030101010101" pitchFamily="2" charset="-122"/>
                  </a:rPr>
                  <a:t>j</a:t>
                </a:r>
                <a:r>
                  <a:rPr lang="zh-CN" altLang="zh-CN" sz="1800" dirty="0">
                    <a:effectLst/>
                    <a:latin typeface="Times New Roman" panose="02020603050405020304" pitchFamily="18" charset="0"/>
                    <a:ea typeface="宋体" panose="02010600030101010101" pitchFamily="2" charset="-122"/>
                  </a:rPr>
                  <a:t>的特征表示，</a:t>
                </a:r>
                <a14:m>
                  <m:oMath xmlns:m="http://schemas.openxmlformats.org/officeDocument/2006/math">
                    <m:r>
                      <a:rPr lang="en-US" altLang="zh-CN" sz="1800" i="1">
                        <a:effectLst/>
                        <a:latin typeface="Cambria Math" panose="02040503050406030204" pitchFamily="18" charset="0"/>
                        <a:ea typeface="宋体" panose="02010600030101010101" pitchFamily="2" charset="-122"/>
                      </a:rPr>
                      <m:t>𝑊</m:t>
                    </m:r>
                  </m:oMath>
                </a14:m>
                <a:r>
                  <a:rPr lang="zh-CN" altLang="zh-CN" sz="1800" dirty="0">
                    <a:effectLst/>
                    <a:latin typeface="Times New Roman" panose="02020603050405020304" pitchFamily="18" charset="0"/>
                    <a:ea typeface="宋体" panose="02010600030101010101" pitchFamily="2" charset="-122"/>
                  </a:rPr>
                  <a:t>是线性变换矩阵，形状是</a:t>
                </a:r>
                <a14:m>
                  <m:oMath xmlns:m="http://schemas.openxmlformats.org/officeDocument/2006/math">
                    <m:r>
                      <a:rPr lang="en-US" altLang="zh-CN" sz="1800" i="1">
                        <a:effectLst/>
                        <a:latin typeface="Cambria Math" panose="02040503050406030204" pitchFamily="18" charset="0"/>
                        <a:ea typeface="宋体" panose="02010600030101010101" pitchFamily="2" charset="-122"/>
                      </a:rPr>
                      <m:t>𝑊</m:t>
                    </m:r>
                    <m:r>
                      <a:rPr lang="en-US" altLang="zh-CN" sz="1800" i="1">
                        <a:effectLst/>
                        <a:latin typeface="Cambria Math" panose="02040503050406030204" pitchFamily="18" charset="0"/>
                        <a:ea typeface="宋体" panose="02010600030101010101" pitchFamily="2" charset="-122"/>
                      </a:rPr>
                      <m:t>∈</m:t>
                    </m:r>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rPr>
                          <m:t>𝑅</m:t>
                        </m:r>
                      </m:e>
                      <m:sup>
                        <m:r>
                          <a:rPr lang="en-US" altLang="zh-CN" sz="1800" i="1">
                            <a:effectLst/>
                            <a:latin typeface="Cambria Math" panose="02040503050406030204" pitchFamily="18" charset="0"/>
                            <a:ea typeface="宋体" panose="02010600030101010101" pitchFamily="2" charset="-122"/>
                          </a:rPr>
                          <m:t>𝐹</m:t>
                        </m:r>
                        <m:r>
                          <a:rPr lang="en-US" altLang="zh-CN" sz="1800" i="1">
                            <a:effectLst/>
                            <a:latin typeface="Cambria Math" panose="02040503050406030204" pitchFamily="18" charset="0"/>
                            <a:ea typeface="宋体" panose="02010600030101010101" pitchFamily="2" charset="-122"/>
                          </a:rPr>
                          <m:t>×</m:t>
                        </m:r>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rPr>
                              <m:t>𝐹</m:t>
                            </m:r>
                          </m:e>
                          <m:sup>
                            <m:r>
                              <a:rPr lang="en-US" altLang="zh-CN" sz="1800" i="1">
                                <a:effectLst/>
                                <a:latin typeface="Cambria Math" panose="02040503050406030204" pitchFamily="18" charset="0"/>
                                <a:ea typeface="宋体" panose="02010600030101010101" pitchFamily="2" charset="-122"/>
                              </a:rPr>
                              <m:t>′</m:t>
                            </m:r>
                          </m:sup>
                        </m:sSup>
                      </m:sup>
                    </m:sSup>
                  </m:oMath>
                </a14:m>
                <a:r>
                  <a:rPr lang="zh-CN" altLang="zh-CN" sz="1800" dirty="0">
                    <a:effectLst/>
                    <a:latin typeface="Times New Roman" panose="02020603050405020304" pitchFamily="18" charset="0"/>
                    <a:ea typeface="宋体" panose="02010600030101010101" pitchFamily="2" charset="-122"/>
                  </a:rPr>
                  <a:t>，其中</a:t>
                </a:r>
                <a14:m>
                  <m:oMath xmlns:m="http://schemas.openxmlformats.org/officeDocument/2006/math">
                    <m:r>
                      <a:rPr lang="en-US" altLang="zh-CN" sz="1800" i="1">
                        <a:effectLst/>
                        <a:latin typeface="Cambria Math" panose="02040503050406030204" pitchFamily="18" charset="0"/>
                        <a:ea typeface="宋体" panose="02010600030101010101" pitchFamily="2" charset="-122"/>
                      </a:rPr>
                      <m:t>𝐹</m:t>
                    </m:r>
                  </m:oMath>
                </a14:m>
                <a:r>
                  <a:rPr lang="zh-CN" altLang="zh-CN" sz="1800" dirty="0">
                    <a:effectLst/>
                    <a:latin typeface="Times New Roman" panose="02020603050405020304" pitchFamily="18" charset="0"/>
                    <a:ea typeface="宋体" panose="02010600030101010101" pitchFamily="2" charset="-122"/>
                  </a:rPr>
                  <a:t>就是输入特征的维度。</a:t>
                </a:r>
                <a14:m>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rPr>
                          <m:t>𝐹</m:t>
                        </m:r>
                      </m:e>
                      <m:sup>
                        <m:r>
                          <a:rPr lang="en-US" altLang="zh-CN" sz="1800" i="1">
                            <a:effectLst/>
                            <a:latin typeface="Cambria Math" panose="02040503050406030204" pitchFamily="18" charset="0"/>
                            <a:ea typeface="宋体" panose="02010600030101010101" pitchFamily="2" charset="-122"/>
                          </a:rPr>
                          <m:t>′</m:t>
                        </m:r>
                      </m:sup>
                    </m:sSup>
                  </m:oMath>
                </a14:m>
                <a:r>
                  <a:rPr lang="zh-CN" altLang="zh-CN" sz="1800" dirty="0">
                    <a:effectLst/>
                    <a:latin typeface="Times New Roman" panose="02020603050405020304" pitchFamily="18" charset="0"/>
                    <a:ea typeface="宋体" panose="02010600030101010101" pitchFamily="2" charset="-122"/>
                  </a:rPr>
                  <a:t>是输出特征的维度</a:t>
                </a:r>
                <a:r>
                  <a:rPr lang="zh-CN" altLang="en-US" sz="1800" dirty="0">
                    <a:effectLst/>
                    <a:latin typeface="Times New Roman" panose="02020603050405020304" pitchFamily="18" charset="0"/>
                    <a:ea typeface="宋体" panose="02010600030101010101" pitchFamily="2" charset="-122"/>
                  </a:rPr>
                  <a:t>。</a:t>
                </a:r>
                <a:endParaRPr lang="en-US" altLang="zh-CN" sz="1800" i="1" dirty="0">
                  <a:effectLst/>
                  <a:latin typeface="Cambria Math" panose="02040503050406030204" pitchFamily="18" charset="0"/>
                  <a:ea typeface="宋体" panose="02010600030101010101" pitchFamily="2" charset="-122"/>
                </a:endParaRPr>
              </a:p>
              <a:p>
                <a:pPr indent="266700">
                  <a:lnSpc>
                    <a:spcPct val="115000"/>
                  </a:lnSpc>
                </a:pPr>
                <a14:m>
                  <m:oMath xmlns:m="http://schemas.openxmlformats.org/officeDocument/2006/math">
                    <m:r>
                      <a:rPr lang="en-US" altLang="zh-CN" sz="1800" i="1">
                        <a:effectLst/>
                        <a:latin typeface="Cambria Math" panose="02040503050406030204" pitchFamily="18" charset="0"/>
                        <a:ea typeface="宋体" panose="02010600030101010101" pitchFamily="2" charset="-122"/>
                      </a:rPr>
                      <m:t>||</m:t>
                    </m:r>
                  </m:oMath>
                </a14:m>
                <a:r>
                  <a:rPr lang="zh-CN" altLang="zh-CN" sz="1800" dirty="0">
                    <a:effectLst/>
                    <a:latin typeface="Times New Roman" panose="02020603050405020304" pitchFamily="18" charset="0"/>
                    <a:ea typeface="宋体" panose="02010600030101010101" pitchFamily="2" charset="-122"/>
                  </a:rPr>
                  <a:t>是向量拼接操作，原本维度为</a:t>
                </a:r>
                <a14:m>
                  <m:oMath xmlns:m="http://schemas.openxmlformats.org/officeDocument/2006/math">
                    <m:r>
                      <a:rPr lang="en-US" altLang="zh-CN" sz="1800" i="1">
                        <a:effectLst/>
                        <a:latin typeface="Cambria Math" panose="02040503050406030204" pitchFamily="18" charset="0"/>
                        <a:ea typeface="宋体" panose="02010600030101010101" pitchFamily="2" charset="-122"/>
                      </a:rPr>
                      <m:t>𝐹</m:t>
                    </m:r>
                  </m:oMath>
                </a14:m>
                <a:r>
                  <a:rPr lang="zh-CN" altLang="zh-CN" sz="1800" dirty="0">
                    <a:effectLst/>
                    <a:latin typeface="Times New Roman" panose="02020603050405020304" pitchFamily="18" charset="0"/>
                    <a:ea typeface="宋体" panose="02010600030101010101" pitchFamily="2" charset="-122"/>
                  </a:rPr>
                  <a:t>的</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h</m:t>
                        </m:r>
                      </m:e>
                      <m:sub>
                        <m:r>
                          <a:rPr lang="en-US" altLang="zh-CN" sz="1800" i="1">
                            <a:effectLst/>
                            <a:latin typeface="Cambria Math" panose="02040503050406030204" pitchFamily="18" charset="0"/>
                            <a:ea typeface="宋体" panose="02010600030101010101" pitchFamily="2" charset="-122"/>
                          </a:rPr>
                          <m:t>𝑖</m:t>
                        </m:r>
                      </m:sub>
                    </m:sSub>
                  </m:oMath>
                </a14:m>
                <a:r>
                  <a:rPr lang="zh-CN" altLang="zh-CN" sz="1800" dirty="0">
                    <a:effectLst/>
                    <a:latin typeface="Times New Roman" panose="02020603050405020304" pitchFamily="18" charset="0"/>
                    <a:ea typeface="宋体" panose="02010600030101010101" pitchFamily="2" charset="-122"/>
                  </a:rPr>
                  <a:t>与</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h</m:t>
                        </m:r>
                      </m:e>
                      <m:sub>
                        <m:r>
                          <a:rPr lang="en-US" altLang="zh-CN" sz="1800" i="1">
                            <a:effectLst/>
                            <a:latin typeface="Cambria Math" panose="02040503050406030204" pitchFamily="18" charset="0"/>
                            <a:ea typeface="宋体" panose="02010600030101010101" pitchFamily="2" charset="-122"/>
                          </a:rPr>
                          <m:t>𝑗</m:t>
                        </m:r>
                      </m:sub>
                    </m:sSub>
                  </m:oMath>
                </a14:m>
                <a:r>
                  <a:rPr lang="zh-CN" altLang="zh-CN" sz="1800" dirty="0">
                    <a:effectLst/>
                    <a:latin typeface="Times New Roman" panose="02020603050405020304" pitchFamily="18" charset="0"/>
                    <a:ea typeface="宋体" panose="02010600030101010101" pitchFamily="2" charset="-122"/>
                  </a:rPr>
                  <a:t>经过</a:t>
                </a:r>
                <a14:m>
                  <m:oMath xmlns:m="http://schemas.openxmlformats.org/officeDocument/2006/math">
                    <m:r>
                      <a:rPr lang="en-US" altLang="zh-CN" sz="1800" i="1">
                        <a:effectLst/>
                        <a:latin typeface="Cambria Math" panose="02040503050406030204" pitchFamily="18" charset="0"/>
                        <a:ea typeface="宋体" panose="02010600030101010101" pitchFamily="2" charset="-122"/>
                      </a:rPr>
                      <m:t>𝑊</m:t>
                    </m:r>
                  </m:oMath>
                </a14:m>
                <a:r>
                  <a:rPr lang="zh-CN" altLang="zh-CN" sz="1800" dirty="0">
                    <a:effectLst/>
                    <a:latin typeface="Times New Roman" panose="02020603050405020304" pitchFamily="18" charset="0"/>
                    <a:ea typeface="宋体" panose="02010600030101010101" pitchFamily="2" charset="-122"/>
                  </a:rPr>
                  <a:t>线性变换后维度均变为</a:t>
                </a:r>
                <a14:m>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rPr>
                          <m:t>𝐹</m:t>
                        </m:r>
                      </m:e>
                      <m:sup>
                        <m:r>
                          <a:rPr lang="en-US" altLang="zh-CN" sz="1800" i="1">
                            <a:effectLst/>
                            <a:latin typeface="Cambria Math" panose="02040503050406030204" pitchFamily="18" charset="0"/>
                            <a:ea typeface="宋体" panose="02010600030101010101" pitchFamily="2" charset="-122"/>
                          </a:rPr>
                          <m:t>′</m:t>
                        </m:r>
                      </m:sup>
                    </m:sSup>
                  </m:oMath>
                </a14:m>
                <a:r>
                  <a:rPr lang="zh-CN" altLang="zh-CN" sz="1800" dirty="0">
                    <a:effectLst/>
                    <a:latin typeface="Times New Roman" panose="02020603050405020304" pitchFamily="18" charset="0"/>
                    <a:ea typeface="宋体" panose="02010600030101010101" pitchFamily="2" charset="-122"/>
                  </a:rPr>
                  <a:t>，经过拼接后得到维度为</a:t>
                </a:r>
                <a14:m>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rPr>
                          <m:t>2</m:t>
                        </m:r>
                        <m:r>
                          <a:rPr lang="en-US" altLang="zh-CN" sz="1800" i="1">
                            <a:effectLst/>
                            <a:latin typeface="Cambria Math" panose="02040503050406030204" pitchFamily="18" charset="0"/>
                            <a:ea typeface="宋体" panose="02010600030101010101" pitchFamily="2" charset="-122"/>
                          </a:rPr>
                          <m:t>𝐹</m:t>
                        </m:r>
                      </m:e>
                      <m:sup>
                        <m:r>
                          <a:rPr lang="en-US" altLang="zh-CN" sz="1800" i="1">
                            <a:effectLst/>
                            <a:latin typeface="Cambria Math" panose="02040503050406030204" pitchFamily="18" charset="0"/>
                            <a:ea typeface="宋体" panose="02010600030101010101" pitchFamily="2" charset="-122"/>
                          </a:rPr>
                          <m:t>′</m:t>
                        </m:r>
                      </m:sup>
                    </m:sSup>
                  </m:oMath>
                </a14:m>
                <a:r>
                  <a:rPr lang="zh-CN" altLang="zh-CN" sz="1800" dirty="0">
                    <a:effectLst/>
                    <a:latin typeface="Times New Roman" panose="02020603050405020304" pitchFamily="18" charset="0"/>
                    <a:ea typeface="宋体" panose="02010600030101010101" pitchFamily="2" charset="-122"/>
                  </a:rPr>
                  <a:t>的向量。此时再点乘一个维度为</a:t>
                </a:r>
                <a14:m>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rPr>
                          <m:t>2</m:t>
                        </m:r>
                        <m:r>
                          <a:rPr lang="en-US" altLang="zh-CN" sz="1800" i="1">
                            <a:effectLst/>
                            <a:latin typeface="Cambria Math" panose="02040503050406030204" pitchFamily="18" charset="0"/>
                            <a:ea typeface="宋体" panose="02010600030101010101" pitchFamily="2" charset="-122"/>
                          </a:rPr>
                          <m:t>𝐹</m:t>
                        </m:r>
                      </m:e>
                      <m:sup>
                        <m:r>
                          <a:rPr lang="en-US" altLang="zh-CN" sz="1800" i="1">
                            <a:effectLst/>
                            <a:latin typeface="Cambria Math" panose="02040503050406030204" pitchFamily="18" charset="0"/>
                            <a:ea typeface="宋体" panose="02010600030101010101" pitchFamily="2" charset="-122"/>
                          </a:rPr>
                          <m:t>′</m:t>
                        </m:r>
                      </m:sup>
                    </m:sSup>
                  </m:oMath>
                </a14:m>
                <a:r>
                  <a:rPr lang="zh-CN" altLang="zh-CN" sz="1800" dirty="0">
                    <a:effectLst/>
                    <a:latin typeface="Times New Roman" panose="02020603050405020304" pitchFamily="18" charset="0"/>
                    <a:ea typeface="宋体" panose="02010600030101010101" pitchFamily="2" charset="-122"/>
                  </a:rPr>
                  <a:t>的</a:t>
                </a:r>
                <a:r>
                  <a:rPr lang="zh-CN" altLang="zh-CN" sz="1800" dirty="0">
                    <a:solidFill>
                      <a:srgbClr val="182026"/>
                    </a:solidFill>
                    <a:effectLst/>
                    <a:latin typeface="-apple-system"/>
                    <a:ea typeface="宋体" panose="02010600030101010101" pitchFamily="2" charset="-122"/>
                  </a:rPr>
                  <a:t>单层矩阵</a:t>
                </a:r>
                <a14:m>
                  <m:oMath xmlns:m="http://schemas.openxmlformats.org/officeDocument/2006/math">
                    <m:r>
                      <a:rPr lang="en-US" altLang="zh-CN" sz="1800" i="1">
                        <a:solidFill>
                          <a:srgbClr val="182026"/>
                        </a:solidFill>
                        <a:effectLst/>
                        <a:latin typeface="Cambria Math" panose="02040503050406030204" pitchFamily="18" charset="0"/>
                        <a:ea typeface="宋体" panose="02010600030101010101" pitchFamily="2" charset="-122"/>
                      </a:rPr>
                      <m:t>𝛼</m:t>
                    </m:r>
                  </m:oMath>
                </a14:m>
                <a:r>
                  <a:rPr lang="zh-CN" altLang="zh-CN" sz="1800" dirty="0">
                    <a:solidFill>
                      <a:srgbClr val="182026"/>
                    </a:solidFill>
                    <a:effectLst/>
                    <a:latin typeface="-apple-system"/>
                    <a:ea typeface="宋体" panose="02010600030101010101" pitchFamily="2" charset="-122"/>
                  </a:rPr>
                  <a:t>的转置，</a:t>
                </a:r>
                <a:r>
                  <a:rPr lang="zh-CN" altLang="en-US" sz="1800" dirty="0">
                    <a:solidFill>
                      <a:srgbClr val="182026"/>
                    </a:solidFill>
                    <a:effectLst/>
                    <a:latin typeface="-apple-system"/>
                    <a:ea typeface="宋体" panose="02010600030101010101" pitchFamily="2" charset="-122"/>
                  </a:rPr>
                  <a:t>然后</a:t>
                </a:r>
                <a:r>
                  <a:rPr lang="zh-CN" altLang="zh-CN" sz="1800" dirty="0">
                    <a:solidFill>
                      <a:srgbClr val="182026"/>
                    </a:solidFill>
                    <a:effectLst/>
                    <a:latin typeface="-apple-system"/>
                    <a:ea typeface="宋体" panose="02010600030101010101" pitchFamily="2" charset="-122"/>
                  </a:rPr>
                  <a:t>经</a:t>
                </a:r>
                <a:r>
                  <a:rPr lang="en-US" altLang="zh-CN" sz="1800" dirty="0">
                    <a:solidFill>
                      <a:srgbClr val="182026"/>
                    </a:solidFill>
                    <a:effectLst/>
                    <a:latin typeface="-apple-system"/>
                    <a:ea typeface="宋体" panose="02010600030101010101" pitchFamily="2" charset="-122"/>
                  </a:rPr>
                  <a:t>LeakyReLU</a:t>
                </a:r>
                <a:r>
                  <a:rPr lang="zh-CN" altLang="zh-CN" sz="1800" dirty="0">
                    <a:solidFill>
                      <a:srgbClr val="182026"/>
                    </a:solidFill>
                    <a:effectLst/>
                    <a:latin typeface="-apple-system"/>
                    <a:ea typeface="宋体" panose="02010600030101010101" pitchFamily="2" charset="-122"/>
                  </a:rPr>
                  <a:t>激活后得到</a:t>
                </a:r>
                <a:r>
                  <a:rPr lang="en-US" altLang="zh-CN" sz="1800" dirty="0">
                    <a:solidFill>
                      <a:srgbClr val="182026"/>
                    </a:solidFill>
                    <a:effectLst/>
                    <a:latin typeface="-apple-system"/>
                    <a:ea typeface="宋体" panose="02010600030101010101" pitchFamily="2" charset="-122"/>
                  </a:rPr>
                  <a:t>1</a:t>
                </a:r>
                <a:r>
                  <a:rPr lang="zh-CN" altLang="zh-CN" sz="1800" dirty="0">
                    <a:solidFill>
                      <a:srgbClr val="182026"/>
                    </a:solidFill>
                    <a:effectLst/>
                    <a:latin typeface="-apple-system"/>
                    <a:ea typeface="宋体" panose="02010600030101010101" pitchFamily="2" charset="-122"/>
                  </a:rPr>
                  <a:t>维的</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𝑒</m:t>
                        </m:r>
                      </m:e>
                      <m:sub>
                        <m:r>
                          <a:rPr lang="en-US" altLang="zh-CN" sz="1800" i="1">
                            <a:effectLst/>
                            <a:latin typeface="Cambria Math" panose="02040503050406030204" pitchFamily="18" charset="0"/>
                            <a:ea typeface="宋体" panose="02010600030101010101" pitchFamily="2" charset="-122"/>
                          </a:rPr>
                          <m:t>𝑖𝑗</m:t>
                        </m:r>
                      </m:sub>
                    </m:sSub>
                  </m:oMath>
                </a14:m>
                <a:r>
                  <a:rPr lang="zh-CN" altLang="zh-CN" sz="1800" dirty="0">
                    <a:effectLst/>
                    <a:latin typeface="-apple-system"/>
                    <a:ea typeface="宋体" panose="02010600030101010101" pitchFamily="2" charset="-122"/>
                  </a:rPr>
                  <a:t>。</a:t>
                </a:r>
                <a:endParaRPr lang="en-US" altLang="zh-CN" sz="1800" dirty="0">
                  <a:effectLst/>
                  <a:latin typeface="-apple-system"/>
                  <a:ea typeface="宋体" panose="02010600030101010101" pitchFamily="2" charset="-122"/>
                </a:endParaRPr>
              </a:p>
              <a:p>
                <a:pPr indent="266700">
                  <a:lnSpc>
                    <a:spcPct val="115000"/>
                  </a:lnSpc>
                </a:pPr>
                <a:r>
                  <a:rPr lang="zh-CN" altLang="en-US" sz="1800" dirty="0">
                    <a:effectLst/>
                    <a:latin typeface="Times New Roman" panose="02020603050405020304" pitchFamily="18" charset="0"/>
                    <a:ea typeface="宋体" panose="02010600030101010101" pitchFamily="2" charset="-122"/>
                  </a:rPr>
                  <a:t>得到所有</a:t>
                </a:r>
                <a14:m>
                  <m:oMath xmlns:m="http://schemas.openxmlformats.org/officeDocument/2006/math">
                    <m:sSub>
                      <m:sSubPr>
                        <m:ctrlPr>
                          <a:rPr lang="zh-CN"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宋体" panose="02010600030101010101" pitchFamily="2" charset="-122"/>
                          </a:rPr>
                          <m:t>𝑒</m:t>
                        </m:r>
                      </m:e>
                      <m:sub>
                        <m:r>
                          <a:rPr lang="en-US" altLang="zh-CN" sz="1800" i="1">
                            <a:latin typeface="Cambria Math" panose="02040503050406030204" pitchFamily="18" charset="0"/>
                            <a:ea typeface="宋体" panose="02010600030101010101" pitchFamily="2" charset="-122"/>
                          </a:rPr>
                          <m:t>𝑖𝑗</m:t>
                        </m:r>
                      </m:sub>
                    </m:sSub>
                    <m:r>
                      <a:rPr lang="zh-CN" altLang="en-US" sz="1800" i="1">
                        <a:latin typeface="Cambria Math" panose="02040503050406030204" pitchFamily="18" charset="0"/>
                        <a:ea typeface="宋体" panose="02010600030101010101" pitchFamily="2" charset="-122"/>
                      </a:rPr>
                      <m:t>后，再</m:t>
                    </m:r>
                  </m:oMath>
                </a14:m>
                <a:r>
                  <a:rPr lang="zh-CN" altLang="en-US" sz="1800" dirty="0">
                    <a:effectLst/>
                    <a:latin typeface="Times New Roman" panose="02020603050405020304" pitchFamily="18" charset="0"/>
                    <a:ea typeface="宋体" panose="02010600030101010101" pitchFamily="2" charset="-122"/>
                  </a:rPr>
                  <a:t>进行</a:t>
                </a:r>
                <a:r>
                  <a:rPr lang="en-US" altLang="zh-CN" sz="1800" dirty="0">
                    <a:effectLst/>
                    <a:latin typeface="Times New Roman" panose="02020603050405020304" pitchFamily="18" charset="0"/>
                    <a:ea typeface="宋体" panose="02010600030101010101" pitchFamily="2" charset="-122"/>
                  </a:rPr>
                  <a:t>softmax</a:t>
                </a:r>
                <a:r>
                  <a:rPr lang="zh-CN" altLang="en-US" sz="1800" dirty="0">
                    <a:effectLst/>
                    <a:latin typeface="Times New Roman" panose="02020603050405020304" pitchFamily="18" charset="0"/>
                    <a:ea typeface="宋体" panose="02010600030101010101" pitchFamily="2" charset="-122"/>
                  </a:rPr>
                  <a:t>操作，得到</a:t>
                </a:r>
                <a14:m>
                  <m:oMath xmlns:m="http://schemas.openxmlformats.org/officeDocument/2006/math">
                    <m:r>
                      <a:rPr lang="zh-CN" altLang="en-US" sz="1800" i="1" dirty="0" smtClean="0">
                        <a:latin typeface="Cambria Math" panose="02040503050406030204" pitchFamily="18" charset="0"/>
                        <a:ea typeface="宋体" panose="02010600030101010101" pitchFamily="2" charset="-122"/>
                      </a:rPr>
                      <m:t>注意力</m:t>
                    </m:r>
                    <m:r>
                      <a:rPr lang="zh-CN" altLang="en-US" sz="1800" i="1" dirty="0">
                        <a:latin typeface="Cambria Math" panose="02040503050406030204" pitchFamily="18" charset="0"/>
                        <a:ea typeface="宋体" panose="02010600030101010101" pitchFamily="2" charset="-122"/>
                      </a:rPr>
                      <m:t>权重</m:t>
                    </m:r>
                    <m:r>
                      <a:rPr lang="en-US" altLang="zh-CN" sz="1800" i="1">
                        <a:latin typeface="Cambria Math" panose="02040503050406030204" pitchFamily="18" charset="0"/>
                        <a:ea typeface="宋体" panose="02010600030101010101" pitchFamily="2" charset="-122"/>
                      </a:rPr>
                      <m:t> </m:t>
                    </m:r>
                    <m:sSub>
                      <m:sSubPr>
                        <m:ctrlPr>
                          <a:rPr lang="zh-CN" altLang="zh-CN" sz="1800" i="1" smtClean="0">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𝑖𝑗</m:t>
                        </m:r>
                      </m:sub>
                    </m:sSub>
                    <m:r>
                      <a:rPr lang="zh-CN" altLang="en-US" sz="1800" i="1">
                        <a:latin typeface="Cambria Math" panose="02040503050406030204" pitchFamily="18" charset="0"/>
                      </a:rPr>
                      <m:t>。</m:t>
                    </m:r>
                  </m:oMath>
                </a14:m>
                <a:endParaRPr lang="zh-CN" altLang="zh-CN" sz="1800" dirty="0">
                  <a:effectLst/>
                  <a:latin typeface="Times New Roman" panose="02020603050405020304" pitchFamily="18" charset="0"/>
                  <a:ea typeface="宋体" panose="02010600030101010101" pitchFamily="2" charset="-122"/>
                </a:endParaRPr>
              </a:p>
            </p:txBody>
          </p:sp>
        </mc:Choice>
        <mc:Fallback xmlns="">
          <p:sp>
            <p:nvSpPr>
              <p:cNvPr id="7" name="内容占位符 2">
                <a:extLst>
                  <a:ext uri="{FF2B5EF4-FFF2-40B4-BE49-F238E27FC236}">
                    <a16:creationId xmlns:a16="http://schemas.microsoft.com/office/drawing/2014/main" id="{CFB28D22-C3DC-4F47-9F8D-C89D7112CD2A}"/>
                  </a:ext>
                </a:extLst>
              </p:cNvPr>
              <p:cNvSpPr txBox="1">
                <a:spLocks noRot="1" noChangeAspect="1" noMove="1" noResize="1" noEditPoints="1" noAdjustHandles="1" noChangeArrowheads="1" noChangeShapeType="1" noTextEdit="1"/>
              </p:cNvSpPr>
              <p:nvPr/>
            </p:nvSpPr>
            <p:spPr>
              <a:xfrm>
                <a:off x="687200" y="4525607"/>
                <a:ext cx="11387116" cy="1712820"/>
              </a:xfrm>
              <a:prstGeom prst="rect">
                <a:avLst/>
              </a:prstGeom>
              <a:blipFill>
                <a:blip r:embed="rId4"/>
                <a:stretch>
                  <a:fillRect r="-107" b="-234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4012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07377" y="998951"/>
            <a:ext cx="9603275" cy="1049235"/>
          </a:xfrm>
        </p:spPr>
        <p:txBody>
          <a:bodyPr>
            <a:normAutofit/>
          </a:bodyPr>
          <a:lstStyle/>
          <a:p>
            <a:pPr algn="ctr"/>
            <a:r>
              <a:rPr lang="zh-CN" altLang="en-US" sz="3600" dirty="0"/>
              <a:t>基础知识</a:t>
            </a:r>
            <a:r>
              <a:rPr lang="en-US" altLang="zh-CN" sz="3600" dirty="0"/>
              <a:t>——LeakyReLU</a:t>
            </a:r>
            <a:endParaRPr lang="zh-CN" altLang="en-US" sz="3600" dirty="0"/>
          </a:p>
        </p:txBody>
      </p:sp>
      <p:sp>
        <p:nvSpPr>
          <p:cNvPr id="7" name="内容占位符 2">
            <a:extLst>
              <a:ext uri="{FF2B5EF4-FFF2-40B4-BE49-F238E27FC236}">
                <a16:creationId xmlns:a16="http://schemas.microsoft.com/office/drawing/2014/main" id="{CFB28D22-C3DC-4F47-9F8D-C89D7112CD2A}"/>
              </a:ext>
            </a:extLst>
          </p:cNvPr>
          <p:cNvSpPr txBox="1">
            <a:spLocks/>
          </p:cNvSpPr>
          <p:nvPr/>
        </p:nvSpPr>
        <p:spPr>
          <a:xfrm>
            <a:off x="262169" y="3973342"/>
            <a:ext cx="11316805" cy="2684311"/>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indent="266700">
              <a:lnSpc>
                <a:spcPct val="115000"/>
              </a:lnSpc>
            </a:pPr>
            <a:r>
              <a:rPr lang="zh-CN" altLang="en-US" sz="1800" dirty="0">
                <a:latin typeface="Cambria Math" panose="02040503050406030204" pitchFamily="18" charset="0"/>
                <a:ea typeface="Cambria Math" panose="02040503050406030204" pitchFamily="18" charset="0"/>
              </a:rPr>
              <a:t>𝑅𝑒𝐿𝑈函数属于“非饱和激活函数”，由公式可见𝑅𝑒𝐿𝑈就是将所有负值都设为</a:t>
            </a:r>
            <a:r>
              <a:rPr lang="en-US" altLang="zh-CN" sz="1800" dirty="0">
                <a:latin typeface="Cambria Math" panose="02040503050406030204" pitchFamily="18" charset="0"/>
                <a:ea typeface="Cambria Math" panose="02040503050406030204" pitchFamily="18" charset="0"/>
              </a:rPr>
              <a:t>0</a:t>
            </a:r>
            <a:r>
              <a:rPr lang="zh-CN" altLang="en-US" sz="1800" dirty="0">
                <a:latin typeface="Cambria Math" panose="02040503050406030204" pitchFamily="18" charset="0"/>
                <a:ea typeface="Cambria Math" panose="02040503050406030204" pitchFamily="18" charset="0"/>
              </a:rPr>
              <a:t>。如果大多数的参数都为负值，那么显然𝑅𝑒𝐿𝑈的激活能力会大大折扣。</a:t>
            </a:r>
            <a:endParaRPr lang="en-US" altLang="zh-CN" sz="1800" dirty="0">
              <a:latin typeface="Cambria Math" panose="02040503050406030204" pitchFamily="18" charset="0"/>
              <a:ea typeface="Cambria Math" panose="02040503050406030204" pitchFamily="18" charset="0"/>
            </a:endParaRPr>
          </a:p>
          <a:p>
            <a:pPr indent="266700">
              <a:lnSpc>
                <a:spcPct val="115000"/>
              </a:lnSpc>
            </a:pPr>
            <a:r>
              <a:rPr lang="en-US" altLang="zh-CN" sz="1800" dirty="0">
                <a:latin typeface="Cambria Math" panose="02040503050406030204" pitchFamily="18" charset="0"/>
                <a:ea typeface="Cambria Math" panose="02040503050406030204" pitchFamily="18" charset="0"/>
              </a:rPr>
              <a:t>LeakyReLU</a:t>
            </a:r>
            <a:r>
              <a:rPr lang="zh-CN" altLang="en-US" sz="1800" dirty="0">
                <a:latin typeface="Cambria Math" panose="02040503050406030204" pitchFamily="18" charset="0"/>
                <a:ea typeface="Cambria Math" panose="02040503050406030204" pitchFamily="18" charset="0"/>
              </a:rPr>
              <a:t>在负值部分赋予了一个负值斜率</a:t>
            </a:r>
            <a:r>
              <a:rPr lang="el-GR" altLang="zh-CN" sz="1800" dirty="0">
                <a:latin typeface="Cambria Math" panose="02040503050406030204" pitchFamily="18" charset="0"/>
                <a:ea typeface="Cambria Math" panose="02040503050406030204" pitchFamily="18" charset="0"/>
              </a:rPr>
              <a:t>α</a:t>
            </a:r>
            <a:r>
              <a:rPr lang="zh-CN" altLang="el-GR" sz="1800" dirty="0">
                <a:latin typeface="Cambria Math" panose="02040503050406030204" pitchFamily="18" charset="0"/>
                <a:ea typeface="Cambria Math" panose="02040503050406030204" pitchFamily="18" charset="0"/>
              </a:rPr>
              <a:t>。</a:t>
            </a:r>
            <a:r>
              <a:rPr lang="zh-CN" altLang="en-US" sz="1800" dirty="0">
                <a:latin typeface="Cambria Math" panose="02040503050406030204" pitchFamily="18" charset="0"/>
                <a:ea typeface="Cambria Math" panose="02040503050406030204" pitchFamily="18" charset="0"/>
              </a:rPr>
              <a:t>如此一来负值是会根据</a:t>
            </a:r>
            <a:r>
              <a:rPr lang="el-GR" altLang="zh-CN" sz="1800" dirty="0">
                <a:latin typeface="Cambria Math" panose="02040503050406030204" pitchFamily="18" charset="0"/>
                <a:ea typeface="Cambria Math" panose="02040503050406030204" pitchFamily="18" charset="0"/>
              </a:rPr>
              <a:t>α</a:t>
            </a:r>
            <a:r>
              <a:rPr lang="zh-CN" altLang="en-US" sz="1800" dirty="0">
                <a:latin typeface="Cambria Math" panose="02040503050406030204" pitchFamily="18" charset="0"/>
                <a:ea typeface="Cambria Math" panose="02040503050406030204" pitchFamily="18" charset="0"/>
              </a:rPr>
              <a:t>的值变化，而不会都为</a:t>
            </a:r>
            <a:r>
              <a:rPr lang="en-US" altLang="zh-CN" sz="1800" dirty="0">
                <a:latin typeface="Cambria Math" panose="02040503050406030204" pitchFamily="18" charset="0"/>
                <a:ea typeface="Cambria Math" panose="02040503050406030204" pitchFamily="18" charset="0"/>
              </a:rPr>
              <a:t>0</a:t>
            </a:r>
            <a:r>
              <a:rPr lang="zh-CN" altLang="en-US" sz="1800" dirty="0">
                <a:latin typeface="Cambria Math" panose="02040503050406030204" pitchFamily="18" charset="0"/>
                <a:ea typeface="Cambria Math" panose="02040503050406030204" pitchFamily="18" charset="0"/>
              </a:rPr>
              <a:t>。</a:t>
            </a:r>
          </a:p>
          <a:p>
            <a:pPr indent="266700">
              <a:lnSpc>
                <a:spcPct val="115000"/>
              </a:lnSpc>
            </a:pPr>
            <a:r>
              <a:rPr lang="en-US" altLang="zh-CN" sz="1800" dirty="0">
                <a:latin typeface="Cambria Math" panose="02040503050406030204" pitchFamily="18" charset="0"/>
                <a:ea typeface="Cambria Math" panose="02040503050406030204" pitchFamily="18" charset="0"/>
              </a:rPr>
              <a:t>LeakyReLU</a:t>
            </a:r>
            <a:r>
              <a:rPr lang="zh-CN" altLang="en-US" sz="1800" dirty="0">
                <a:latin typeface="Cambria Math" panose="02040503050406030204" pitchFamily="18" charset="0"/>
                <a:ea typeface="Cambria Math" panose="02040503050406030204" pitchFamily="18" charset="0"/>
              </a:rPr>
              <a:t>又衍生出了：</a:t>
            </a:r>
            <a:endParaRPr lang="en-US" altLang="zh-CN" sz="1800" dirty="0">
              <a:latin typeface="Cambria Math" panose="02040503050406030204" pitchFamily="18" charset="0"/>
              <a:ea typeface="Cambria Math" panose="02040503050406030204" pitchFamily="18" charset="0"/>
            </a:endParaRPr>
          </a:p>
          <a:p>
            <a:pPr lvl="1" indent="266700">
              <a:lnSpc>
                <a:spcPct val="115000"/>
              </a:lnSpc>
            </a:pPr>
            <a:r>
              <a:rPr lang="en-US" altLang="zh-CN" sz="1600" dirty="0">
                <a:latin typeface="Cambria Math" panose="02040503050406030204" pitchFamily="18" charset="0"/>
                <a:ea typeface="Cambria Math" panose="02040503050406030204" pitchFamily="18" charset="0"/>
              </a:rPr>
              <a:t>PReLU ( parametric rectified linear </a:t>
            </a:r>
            <a:r>
              <a:rPr lang="zh-CN" altLang="en-US" sz="1600" dirty="0">
                <a:latin typeface="Cambria Math" panose="02040503050406030204" pitchFamily="18" charset="0"/>
                <a:ea typeface="Cambria Math" panose="02040503050406030204" pitchFamily="18" charset="0"/>
              </a:rPr>
              <a:t>参数化线性修正</a:t>
            </a:r>
            <a:r>
              <a:rPr lang="en-US" altLang="zh-CN" sz="1600" dirty="0">
                <a:latin typeface="Cambria Math" panose="02040503050406030204" pitchFamily="18" charset="0"/>
                <a:ea typeface="Cambria Math" panose="02040503050406030204" pitchFamily="18" charset="0"/>
              </a:rPr>
              <a:t>)</a:t>
            </a:r>
            <a:r>
              <a:rPr lang="zh-CN" altLang="en-US" sz="1600" dirty="0">
                <a:latin typeface="Cambria Math" panose="02040503050406030204" pitchFamily="18" charset="0"/>
                <a:ea typeface="Cambria Math" panose="02040503050406030204" pitchFamily="18" charset="0"/>
              </a:rPr>
              <a:t>，负值斜率由训练数据决定的</a:t>
            </a:r>
            <a:endParaRPr lang="en-US" altLang="zh-CN" sz="1600" dirty="0">
              <a:latin typeface="Cambria Math" panose="02040503050406030204" pitchFamily="18" charset="0"/>
              <a:ea typeface="Cambria Math" panose="02040503050406030204" pitchFamily="18" charset="0"/>
            </a:endParaRPr>
          </a:p>
          <a:p>
            <a:pPr lvl="1" indent="266700">
              <a:lnSpc>
                <a:spcPct val="115000"/>
              </a:lnSpc>
            </a:pPr>
            <a:r>
              <a:rPr lang="zh-CN" altLang="en-US" sz="1600" dirty="0">
                <a:latin typeface="Cambria Math" panose="02040503050406030204" pitchFamily="18" charset="0"/>
                <a:ea typeface="Cambria Math" panose="02040503050406030204" pitchFamily="18" charset="0"/>
              </a:rPr>
              <a:t>与</a:t>
            </a:r>
            <a:r>
              <a:rPr lang="en-US" altLang="zh-CN" sz="1600" dirty="0">
                <a:latin typeface="Cambria Math" panose="02040503050406030204" pitchFamily="18" charset="0"/>
                <a:ea typeface="Cambria Math" panose="02040503050406030204" pitchFamily="18" charset="0"/>
              </a:rPr>
              <a:t>RReLU ( randomized rectified linear </a:t>
            </a:r>
            <a:r>
              <a:rPr lang="zh-CN" altLang="en-US" sz="1600" dirty="0">
                <a:latin typeface="Cambria Math" panose="02040503050406030204" pitchFamily="18" charset="0"/>
                <a:ea typeface="Cambria Math" panose="02040503050406030204" pitchFamily="18" charset="0"/>
              </a:rPr>
              <a:t>随机线性修正</a:t>
            </a:r>
            <a:r>
              <a:rPr lang="en-US" altLang="zh-CN" sz="1600" dirty="0">
                <a:latin typeface="Cambria Math" panose="02040503050406030204" pitchFamily="18" charset="0"/>
                <a:ea typeface="Cambria Math" panose="02040503050406030204" pitchFamily="18" charset="0"/>
              </a:rPr>
              <a:t>) </a:t>
            </a:r>
            <a:r>
              <a:rPr lang="zh-CN" altLang="en-US" sz="1600" dirty="0">
                <a:latin typeface="Cambria Math" panose="02040503050406030204" pitchFamily="18" charset="0"/>
                <a:ea typeface="Cambria Math" panose="02040503050406030204" pitchFamily="18" charset="0"/>
              </a:rPr>
              <a:t>，负值斜率是在一个范围内随机取值，且会在训练过程中随机变化。</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9EE42DAC-1DB8-4991-BBCD-291FDF8393DC}"/>
                  </a:ext>
                </a:extLst>
              </p:cNvPr>
              <p:cNvSpPr>
                <a:spLocks noGrp="1"/>
              </p:cNvSpPr>
              <p:nvPr>
                <p:ph idx="1"/>
              </p:nvPr>
            </p:nvSpPr>
            <p:spPr>
              <a:xfrm>
                <a:off x="606176" y="1880116"/>
                <a:ext cx="9697234" cy="2009082"/>
              </a:xfrm>
            </p:spPr>
            <p:txBody>
              <a:bodyPr/>
              <a:lstStyle/>
              <a:p>
                <a:pPr marL="0" indent="0">
                  <a:buNone/>
                </a:pPr>
                <a14:m>
                  <m:oMathPara xmlns:m="http://schemas.openxmlformats.org/officeDocument/2006/math">
                    <m:oMathParaPr>
                      <m:jc m:val="left"/>
                    </m:oMathParaPr>
                    <m:oMath xmlns:m="http://schemas.openxmlformats.org/officeDocument/2006/math">
                      <m:r>
                        <a:rPr lang="en-US" altLang="zh-CN" sz="1800" i="1" kern="0" smtClean="0">
                          <a:effectLst/>
                          <a:latin typeface="Cambria Math" panose="02040503050406030204" pitchFamily="18" charset="0"/>
                          <a:ea typeface="宋体" panose="02010600030101010101" pitchFamily="2" charset="-122"/>
                          <a:cs typeface="Times New Roman" panose="02020603050405020304" pitchFamily="18" charset="0"/>
                        </a:rPr>
                        <m:t>𝑅𝑒𝐿𝑈</m:t>
                      </m:r>
                      <m:d>
                        <m:dPr>
                          <m:ctrlPr>
                            <a:rPr lang="zh-CN" altLang="zh-CN" i="1">
                              <a:effectLst/>
                              <a:latin typeface="Cambria Math" panose="02040503050406030204" pitchFamily="18" charset="0"/>
                              <a:ea typeface="Cambria Math" panose="02040503050406030204" pitchFamily="18" charset="0"/>
                            </a:rPr>
                          </m:ctrlPr>
                        </m:d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rPr>
                          </m:ctrlPr>
                        </m:dPr>
                        <m:e>
                          <m:eqArr>
                            <m:eqArrPr>
                              <m:ctrlPr>
                                <a:rPr lang="zh-CN" altLang="zh-CN" i="1">
                                  <a:effectLst/>
                                  <a:latin typeface="Cambria Math" panose="02040503050406030204" pitchFamily="18" charset="0"/>
                                  <a:ea typeface="Cambria Math" panose="02040503050406030204" pitchFamily="18" charset="0"/>
                                </a:rPr>
                              </m:ctrlPr>
                            </m:eqArr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&amp;</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  &amp;</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&lt;0</m:t>
                              </m:r>
                            </m:e>
                          </m:eqArr>
                        </m:e>
                      </m:d>
                    </m:oMath>
                  </m:oMathPara>
                </a14:m>
                <a:endParaRPr lang="en-US" altLang="zh-CN" dirty="0"/>
              </a:p>
              <a:p>
                <a:pPr marL="0" indent="0">
                  <a:buNone/>
                </a:pPr>
                <a14:m>
                  <m:oMathPara xmlns:m="http://schemas.openxmlformats.org/officeDocument/2006/math">
                    <m:oMathParaPr>
                      <m:jc m:val="left"/>
                    </m:oMathParaPr>
                    <m:oMath xmlns:m="http://schemas.openxmlformats.org/officeDocument/2006/math">
                      <m:r>
                        <a:rPr lang="en-US" altLang="zh-CN" sz="1800" i="1" kern="0" smtClean="0">
                          <a:effectLst/>
                          <a:latin typeface="Cambria Math" panose="02040503050406030204" pitchFamily="18" charset="0"/>
                          <a:ea typeface="宋体" panose="02010600030101010101" pitchFamily="2" charset="-122"/>
                          <a:cs typeface="Times New Roman" panose="02020603050405020304" pitchFamily="18" charset="0"/>
                        </a:rPr>
                        <m:t>𝐿𝑒𝑎𝑘𝑦𝑅𝑒𝐿𝑈</m:t>
                      </m:r>
                      <m:d>
                        <m:dPr>
                          <m:ctrlPr>
                            <a:rPr lang="zh-CN" altLang="zh-CN" i="1">
                              <a:effectLst/>
                              <a:latin typeface="Cambria Math" panose="02040503050406030204" pitchFamily="18" charset="0"/>
                              <a:ea typeface="Cambria Math" panose="02040503050406030204" pitchFamily="18" charset="0"/>
                            </a:rPr>
                          </m:ctrlPr>
                        </m:d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rPr>
                          </m:ctrlPr>
                        </m:d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m:t>
                          </m:r>
                          <m:eqArr>
                            <m:eqArrPr>
                              <m:ctrlPr>
                                <a:rPr lang="zh-CN" altLang="zh-CN" i="1">
                                  <a:effectLst/>
                                  <a:latin typeface="Cambria Math" panose="02040503050406030204" pitchFamily="18" charset="0"/>
                                  <a:ea typeface="Cambria Math" panose="02040503050406030204" pitchFamily="18" charset="0"/>
                                </a:rPr>
                              </m:ctrlPr>
                            </m:eqArr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&amp;</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&amp;</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&lt;0</m:t>
                              </m:r>
                            </m:e>
                          </m:eqArr>
                        </m:e>
                      </m:d>
                    </m:oMath>
                  </m:oMathPara>
                </a14:m>
                <a:endParaRPr lang="zh-CN" altLang="en-US" dirty="0"/>
              </a:p>
            </p:txBody>
          </p:sp>
        </mc:Choice>
        <mc:Fallback xmlns="">
          <p:sp>
            <p:nvSpPr>
              <p:cNvPr id="4" name="内容占位符 3">
                <a:extLst>
                  <a:ext uri="{FF2B5EF4-FFF2-40B4-BE49-F238E27FC236}">
                    <a16:creationId xmlns:a16="http://schemas.microsoft.com/office/drawing/2014/main" id="{9EE42DAC-1DB8-4991-BBCD-291FDF8393DC}"/>
                  </a:ext>
                </a:extLst>
              </p:cNvPr>
              <p:cNvSpPr>
                <a:spLocks noGrp="1" noRot="1" noChangeAspect="1" noMove="1" noResize="1" noEditPoints="1" noAdjustHandles="1" noChangeArrowheads="1" noChangeShapeType="1" noTextEdit="1"/>
              </p:cNvSpPr>
              <p:nvPr>
                <p:ph idx="1"/>
              </p:nvPr>
            </p:nvSpPr>
            <p:spPr>
              <a:xfrm>
                <a:off x="606176" y="1880116"/>
                <a:ext cx="9697234" cy="2009082"/>
              </a:xfrm>
              <a:blipFill>
                <a:blip r:embed="rId2"/>
                <a:stretch>
                  <a:fillRect/>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65CC77A-B8C9-4F7B-B280-187DAF288910}"/>
              </a:ext>
            </a:extLst>
          </p:cNvPr>
          <p:cNvPicPr/>
          <p:nvPr/>
        </p:nvPicPr>
        <p:blipFill>
          <a:blip r:embed="rId3"/>
          <a:stretch>
            <a:fillRect/>
          </a:stretch>
        </p:blipFill>
        <p:spPr>
          <a:xfrm>
            <a:off x="4512744" y="1931405"/>
            <a:ext cx="6804462" cy="2009082"/>
          </a:xfrm>
          <a:prstGeom prst="rect">
            <a:avLst/>
          </a:prstGeom>
        </p:spPr>
      </p:pic>
    </p:spTree>
    <p:extLst>
      <p:ext uri="{BB962C8B-B14F-4D97-AF65-F5344CB8AC3E}">
        <p14:creationId xmlns:p14="http://schemas.microsoft.com/office/powerpoint/2010/main" val="1065845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294362" y="158448"/>
            <a:ext cx="9603275" cy="1049235"/>
          </a:xfrm>
        </p:spPr>
        <p:txBody>
          <a:bodyPr>
            <a:normAutofit/>
          </a:bodyPr>
          <a:lstStyle/>
          <a:p>
            <a:pPr algn="ctr"/>
            <a:r>
              <a:rPr lang="en-US" altLang="zh-CN" sz="3600" dirty="0"/>
              <a:t>GAT </a:t>
            </a:r>
            <a:r>
              <a:rPr lang="zh-CN" altLang="en-US" sz="3600" dirty="0"/>
              <a:t>图注意力网络</a:t>
            </a:r>
          </a:p>
        </p:txBody>
      </p:sp>
      <mc:AlternateContent xmlns:mc="http://schemas.openxmlformats.org/markup-compatibility/2006" xmlns:a14="http://schemas.microsoft.com/office/drawing/2010/main">
        <mc:Choice Requires="a14">
          <p:sp>
            <p:nvSpPr>
              <p:cNvPr id="17" name="内容占位符 2">
                <a:extLst>
                  <a:ext uri="{FF2B5EF4-FFF2-40B4-BE49-F238E27FC236}">
                    <a16:creationId xmlns:a16="http://schemas.microsoft.com/office/drawing/2014/main" id="{861EE31D-2838-438F-9390-E0360A1522E3}"/>
                  </a:ext>
                </a:extLst>
              </p:cNvPr>
              <p:cNvSpPr>
                <a:spLocks noGrp="1"/>
              </p:cNvSpPr>
              <p:nvPr>
                <p:ph idx="1"/>
              </p:nvPr>
            </p:nvSpPr>
            <p:spPr>
              <a:xfrm>
                <a:off x="346242" y="419576"/>
                <a:ext cx="11284104" cy="2857880"/>
              </a:xfrm>
            </p:spPr>
            <p:txBody>
              <a:bodyPr>
                <a:normAutofit fontScale="92500" lnSpcReduction="10000"/>
              </a:bodyPr>
              <a:lstStyle/>
              <a:p>
                <a:pPr marL="457200" lvl="1" indent="0">
                  <a:buNone/>
                </a:pPr>
                <a:endParaRPr lang="en-US" altLang="zh-CN" dirty="0"/>
              </a:p>
              <a:p>
                <a:pPr lvl="1"/>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计算节点</a:t>
                </a:r>
                <a:r>
                  <a:rPr lang="en-US" altLang="zh-CN" sz="1800" kern="0" dirty="0">
                    <a:effectLst/>
                    <a:latin typeface="Times New Roman" panose="02020603050405020304" pitchFamily="18" charset="0"/>
                    <a:ea typeface="宋体" panose="02010600030101010101" pitchFamily="2" charset="-122"/>
                  </a:rPr>
                  <a:t>i</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的在当前</a:t>
                </a:r>
                <a:r>
                  <a:rPr lang="en-US" altLang="zh-CN" sz="1800" kern="0" dirty="0">
                    <a:effectLst/>
                    <a:latin typeface="Times New Roman" panose="02020603050405020304" pitchFamily="18" charset="0"/>
                    <a:ea typeface="宋体" panose="02010600030101010101" pitchFamily="2" charset="-122"/>
                  </a:rPr>
                  <a:t>GAT</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网络层的输出向量</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即可描述为</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a:t>
                </a:r>
              </a:p>
              <a:p>
                <a:pPr marL="457200" lvl="1" indent="0" algn="r">
                  <a:buNone/>
                </a:pPr>
                <a:r>
                  <a:rPr lang="en-US" altLang="zh-CN" dirty="0"/>
                  <a:t>                                                     (3)</a:t>
                </a:r>
              </a:p>
              <a:p>
                <a:pPr marL="457200" lvl="1" indent="0">
                  <a:buNone/>
                </a:pPr>
                <a:r>
                  <a:rPr lang="zh-CN" altLang="zh-CN" sz="1800" dirty="0">
                    <a:effectLst/>
                    <a:latin typeface="Times New Roman" panose="02020603050405020304" pitchFamily="18" charset="0"/>
                    <a:ea typeface="宋体" panose="02010600030101010101" pitchFamily="2" charset="-122"/>
                  </a:rPr>
                  <a:t>其中</a:t>
                </a:r>
                <a14:m>
                  <m:oMath xmlns:m="http://schemas.openxmlformats.org/officeDocument/2006/math">
                    <m:r>
                      <a:rPr lang="en-US" altLang="zh-CN" sz="1800" i="1">
                        <a:effectLst/>
                        <a:latin typeface="Cambria Math" panose="02040503050406030204" pitchFamily="18" charset="0"/>
                        <a:ea typeface="宋体" panose="02010600030101010101" pitchFamily="2" charset="-122"/>
                      </a:rPr>
                      <m:t>𝜎</m:t>
                    </m:r>
                    <m:r>
                      <a:rPr lang="en-US" altLang="zh-CN" sz="1800" i="1">
                        <a:effectLst/>
                        <a:latin typeface="Cambria Math" panose="02040503050406030204" pitchFamily="18" charset="0"/>
                        <a:ea typeface="宋体" panose="02010600030101010101" pitchFamily="2" charset="-122"/>
                      </a:rPr>
                      <m:t>(·)</m:t>
                    </m:r>
                  </m:oMath>
                </a14:m>
                <a:r>
                  <a:rPr lang="zh-CN" altLang="zh-CN" sz="1800" dirty="0">
                    <a:effectLst/>
                    <a:latin typeface="Times New Roman" panose="02020603050405020304" pitchFamily="18" charset="0"/>
                    <a:ea typeface="宋体" panose="02010600030101010101" pitchFamily="2" charset="-122"/>
                  </a:rPr>
                  <a:t>代表任意激活函数，</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𝑁</m:t>
                        </m:r>
                      </m:e>
                      <m:sub>
                        <m:r>
                          <a:rPr lang="en-US" altLang="zh-CN" sz="1800" i="1">
                            <a:effectLst/>
                            <a:latin typeface="Cambria Math" panose="02040503050406030204" pitchFamily="18" charset="0"/>
                            <a:ea typeface="宋体" panose="02010600030101010101" pitchFamily="2" charset="-122"/>
                          </a:rPr>
                          <m:t>𝑖</m:t>
                        </m:r>
                      </m:sub>
                    </m:sSub>
                  </m:oMath>
                </a14:m>
                <a:r>
                  <a:rPr lang="zh-CN" altLang="zh-CN" sz="1800" dirty="0">
                    <a:effectLst/>
                    <a:latin typeface="Times New Roman" panose="02020603050405020304" pitchFamily="18" charset="0"/>
                    <a:ea typeface="宋体" panose="02010600030101010101" pitchFamily="2" charset="-122"/>
                  </a:rPr>
                  <a:t>代表节点</a:t>
                </a:r>
                <a:r>
                  <a:rPr lang="en-US" altLang="zh-CN" dirty="0">
                    <a:latin typeface="Times New Roman" panose="02020603050405020304" pitchFamily="18" charset="0"/>
                    <a:ea typeface="宋体" panose="02010600030101010101" pitchFamily="2" charset="-122"/>
                  </a:rPr>
                  <a:t>i</a:t>
                </a:r>
                <a:r>
                  <a:rPr lang="zh-CN" altLang="zh-CN" sz="1800" dirty="0">
                    <a:effectLst/>
                    <a:latin typeface="Times New Roman" panose="02020603050405020304" pitchFamily="18" charset="0"/>
                    <a:ea typeface="宋体" panose="02010600030101010101" pitchFamily="2" charset="-122"/>
                  </a:rPr>
                  <a:t>的一阶邻居集，</a:t>
                </a:r>
                <a14:m>
                  <m:oMath xmlns:m="http://schemas.openxmlformats.org/officeDocument/2006/math">
                    <m:r>
                      <a:rPr lang="en-US" altLang="zh-CN" sz="1800" i="1">
                        <a:effectLst/>
                        <a:latin typeface="Cambria Math" panose="02040503050406030204" pitchFamily="18" charset="0"/>
                        <a:ea typeface="宋体" panose="02010600030101010101" pitchFamily="2" charset="-122"/>
                      </a:rPr>
                      <m:t>𝑊</m:t>
                    </m:r>
                  </m:oMath>
                </a14:m>
                <a:r>
                  <a:rPr lang="zh-CN" altLang="zh-CN" sz="1800" dirty="0">
                    <a:effectLst/>
                    <a:latin typeface="Times New Roman" panose="02020603050405020304" pitchFamily="18" charset="0"/>
                    <a:ea typeface="宋体" panose="02010600030101010101" pitchFamily="2" charset="-122"/>
                  </a:rPr>
                  <a:t>与注意力计算中的</a:t>
                </a:r>
                <a14:m>
                  <m:oMath xmlns:m="http://schemas.openxmlformats.org/officeDocument/2006/math">
                    <m:r>
                      <a:rPr lang="en-US" altLang="zh-CN" sz="1800" i="1">
                        <a:effectLst/>
                        <a:latin typeface="Cambria Math" panose="02040503050406030204" pitchFamily="18" charset="0"/>
                        <a:ea typeface="宋体" panose="02010600030101010101" pitchFamily="2" charset="-122"/>
                      </a:rPr>
                      <m:t>𝑊</m:t>
                    </m:r>
                  </m:oMath>
                </a14:m>
                <a:r>
                  <a:rPr lang="zh-CN" altLang="zh-CN" sz="1800" dirty="0">
                    <a:effectLst/>
                    <a:latin typeface="Times New Roman" panose="02020603050405020304" pitchFamily="18" charset="0"/>
                    <a:ea typeface="宋体" panose="02010600030101010101" pitchFamily="2" charset="-122"/>
                  </a:rPr>
                  <a:t>是一样的。到这就是一个消息传递，并用加权求和的方式进行消息聚合的计算过程。</a:t>
                </a:r>
                <a:endParaRPr lang="en-US" altLang="zh-CN" sz="1800" dirty="0">
                  <a:effectLst/>
                  <a:latin typeface="Times New Roman" panose="02020603050405020304" pitchFamily="18" charset="0"/>
                  <a:ea typeface="宋体" panose="02010600030101010101" pitchFamily="2" charset="-122"/>
                </a:endParaRPr>
              </a:p>
              <a:p>
                <a:pPr lvl="1"/>
                <a:r>
                  <a:rPr lang="zh-CN" altLang="zh-CN" sz="1800" dirty="0">
                    <a:effectLst/>
                    <a:latin typeface="Times New Roman" panose="02020603050405020304" pitchFamily="18" charset="0"/>
                    <a:ea typeface="宋体" panose="02010600030101010101" pitchFamily="2" charset="-122"/>
                  </a:rPr>
                  <a:t>在</a:t>
                </a:r>
                <a:r>
                  <a:rPr lang="en-US" altLang="zh-CN" sz="1800" dirty="0">
                    <a:effectLst/>
                    <a:latin typeface="Times New Roman" panose="02020603050405020304" pitchFamily="18" charset="0"/>
                    <a:ea typeface="宋体" panose="02010600030101010101" pitchFamily="2" charset="-122"/>
                  </a:rPr>
                  <a:t>GAT</a:t>
                </a:r>
                <a:r>
                  <a:rPr lang="zh-CN" altLang="zh-CN" sz="1800" dirty="0">
                    <a:effectLst/>
                    <a:latin typeface="Times New Roman" panose="02020603050405020304" pitchFamily="18" charset="0"/>
                    <a:ea typeface="宋体" panose="02010600030101010101" pitchFamily="2" charset="-122"/>
                  </a:rPr>
                  <a:t>中，我们可以进行多次消息传递操作，</a:t>
                </a:r>
                <a:r>
                  <a:rPr lang="zh-CN" altLang="en-US" sz="1800" dirty="0">
                    <a:effectLst/>
                    <a:latin typeface="Times New Roman" panose="02020603050405020304" pitchFamily="18" charset="0"/>
                    <a:ea typeface="宋体" panose="02010600030101010101" pitchFamily="2" charset="-122"/>
                  </a:rPr>
                  <a:t>然后将每次得到的向量拼接或者求平均。</a:t>
                </a:r>
                <a:r>
                  <a:rPr lang="zh-CN" altLang="zh-CN" sz="1800" dirty="0">
                    <a:effectLst/>
                    <a:latin typeface="Times New Roman" panose="02020603050405020304" pitchFamily="18" charset="0"/>
                    <a:ea typeface="宋体" panose="02010600030101010101" pitchFamily="2" charset="-122"/>
                  </a:rPr>
                  <a:t>这称之为多头注意力</a:t>
                </a:r>
                <a:r>
                  <a:rPr lang="en-US" altLang="zh-CN" sz="1800" dirty="0">
                    <a:effectLst/>
                    <a:latin typeface="Times New Roman" panose="02020603050405020304" pitchFamily="18" charset="0"/>
                    <a:ea typeface="宋体" panose="02010600030101010101" pitchFamily="2" charset="-122"/>
                  </a:rPr>
                  <a:t> ( Multi-Head Attention)</a:t>
                </a:r>
                <a:r>
                  <a:rPr lang="zh-CN" altLang="zh-CN" sz="1800" dirty="0">
                    <a:effectLst/>
                    <a:latin typeface="Times New Roman" panose="02020603050405020304" pitchFamily="18" charset="0"/>
                    <a:ea typeface="宋体" panose="02010600030101010101" pitchFamily="2" charset="-122"/>
                  </a:rPr>
                  <a:t>，请看如下公式：</a:t>
                </a:r>
                <a:endParaRPr lang="en-US" altLang="zh-CN" sz="1800" dirty="0">
                  <a:effectLst/>
                  <a:latin typeface="Times New Roman" panose="02020603050405020304" pitchFamily="18" charset="0"/>
                  <a:ea typeface="宋体" panose="02010600030101010101" pitchFamily="2" charset="-122"/>
                </a:endParaRPr>
              </a:p>
              <a:p>
                <a:pPr lvl="1"/>
                <a:r>
                  <a:rPr lang="en-US" altLang="zh-CN" sz="1800" dirty="0">
                    <a:effectLst/>
                    <a:latin typeface="Times New Roman" panose="02020603050405020304" pitchFamily="18" charset="0"/>
                    <a:ea typeface="宋体" panose="02010600030101010101" pitchFamily="2" charset="-122"/>
                  </a:rPr>
                  <a:t>(GAT</a:t>
                </a:r>
                <a:r>
                  <a:rPr lang="zh-CN" altLang="zh-CN" sz="1800" dirty="0">
                    <a:effectLst/>
                    <a:latin typeface="Times New Roman" panose="02020603050405020304" pitchFamily="18" charset="0"/>
                    <a:ea typeface="宋体" panose="02010600030101010101" pitchFamily="2" charset="-122"/>
                  </a:rPr>
                  <a:t>的论文中建议在</a:t>
                </a:r>
                <a:r>
                  <a:rPr lang="en-US" altLang="zh-CN" sz="1800" dirty="0">
                    <a:effectLst/>
                    <a:latin typeface="Times New Roman" panose="02020603050405020304" pitchFamily="18" charset="0"/>
                    <a:ea typeface="宋体" panose="02010600030101010101" pitchFamily="2" charset="-122"/>
                  </a:rPr>
                  <a:t>GAT</a:t>
                </a:r>
                <a:r>
                  <a:rPr lang="zh-CN" altLang="zh-CN" sz="1800" dirty="0">
                    <a:effectLst/>
                    <a:latin typeface="Times New Roman" panose="02020603050405020304" pitchFamily="18" charset="0"/>
                    <a:ea typeface="宋体" panose="02010600030101010101" pitchFamily="2" charset="-122"/>
                  </a:rPr>
                  <a:t>网络中间的隐藏层采取拼接操作，而最后一层采取平均操作。</a:t>
                </a:r>
                <a:r>
                  <a:rPr lang="en-US" altLang="zh-CN" dirty="0">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lvl="1"/>
                <a:endParaRPr lang="en-US" altLang="zh-CN" sz="1800" dirty="0">
                  <a:effectLst/>
                  <a:latin typeface="Times New Roman" panose="02020603050405020304" pitchFamily="18" charset="0"/>
                  <a:ea typeface="宋体" panose="02010600030101010101" pitchFamily="2" charset="-122"/>
                </a:endParaRPr>
              </a:p>
              <a:p>
                <a:pPr marL="457200" lvl="1" indent="0">
                  <a:buNone/>
                </a:pPr>
                <a:endParaRPr lang="zh-CN" altLang="en-US" dirty="0"/>
              </a:p>
            </p:txBody>
          </p:sp>
        </mc:Choice>
        <mc:Fallback xmlns="">
          <p:sp>
            <p:nvSpPr>
              <p:cNvPr id="17" name="内容占位符 2">
                <a:extLst>
                  <a:ext uri="{FF2B5EF4-FFF2-40B4-BE49-F238E27FC236}">
                    <a16:creationId xmlns:a16="http://schemas.microsoft.com/office/drawing/2014/main" id="{861EE31D-2838-438F-9390-E0360A1522E3}"/>
                  </a:ext>
                </a:extLst>
              </p:cNvPr>
              <p:cNvSpPr>
                <a:spLocks noGrp="1" noRot="1" noChangeAspect="1" noMove="1" noResize="1" noEditPoints="1" noAdjustHandles="1" noChangeArrowheads="1" noChangeShapeType="1" noTextEdit="1"/>
              </p:cNvSpPr>
              <p:nvPr>
                <p:ph idx="1"/>
              </p:nvPr>
            </p:nvSpPr>
            <p:spPr>
              <a:xfrm>
                <a:off x="346242" y="419576"/>
                <a:ext cx="11284104" cy="2857880"/>
              </a:xfrm>
              <a:blipFill>
                <a:blip r:embed="rId3"/>
                <a:stretch>
                  <a:fillRect r="-324"/>
                </a:stretch>
              </a:blipFill>
            </p:spPr>
            <p:txBody>
              <a:bodyPr/>
              <a:lstStyle/>
              <a:p>
                <a:r>
                  <a:rPr lang="zh-CN" altLang="en-US">
                    <a:noFill/>
                  </a:rPr>
                  <a:t> </a:t>
                </a:r>
              </a:p>
            </p:txBody>
          </p:sp>
        </mc:Fallback>
      </mc:AlternateContent>
      <p:sp>
        <p:nvSpPr>
          <p:cNvPr id="7" name="内容占位符 2">
            <a:extLst>
              <a:ext uri="{FF2B5EF4-FFF2-40B4-BE49-F238E27FC236}">
                <a16:creationId xmlns:a16="http://schemas.microsoft.com/office/drawing/2014/main" id="{CFB28D22-C3DC-4F47-9F8D-C89D7112CD2A}"/>
              </a:ext>
            </a:extLst>
          </p:cNvPr>
          <p:cNvSpPr txBox="1">
            <a:spLocks/>
          </p:cNvSpPr>
          <p:nvPr/>
        </p:nvSpPr>
        <p:spPr>
          <a:xfrm>
            <a:off x="687200" y="4525607"/>
            <a:ext cx="11387116" cy="171282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indent="266700">
              <a:lnSpc>
                <a:spcPct val="115000"/>
              </a:lnSpc>
            </a:pPr>
            <a:endParaRPr lang="zh-CN" altLang="zh-CN" sz="1800" dirty="0">
              <a:effectLst/>
              <a:latin typeface="Times New Roman" panose="02020603050405020304" pitchFamily="18" charset="0"/>
              <a:ea typeface="宋体" panose="02010600030101010101" pitchFamily="2" charset="-122"/>
            </a:endParaRPr>
          </a:p>
        </p:txBody>
      </p:sp>
      <p:pic>
        <p:nvPicPr>
          <p:cNvPr id="8" name="图片 7">
            <a:extLst>
              <a:ext uri="{FF2B5EF4-FFF2-40B4-BE49-F238E27FC236}">
                <a16:creationId xmlns:a16="http://schemas.microsoft.com/office/drawing/2014/main" id="{08D6C3C4-1165-4840-8307-3FD234704AB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7643" y="3386527"/>
            <a:ext cx="6047373" cy="3488869"/>
          </a:xfrm>
          <a:prstGeom prst="rect">
            <a:avLst/>
          </a:prstGeom>
          <a:noFill/>
          <a:ln>
            <a:noFill/>
          </a:ln>
        </p:spPr>
      </p:pic>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C11747CB-ECFD-46BF-B885-F84786646D61}"/>
                  </a:ext>
                </a:extLst>
              </p:cNvPr>
              <p:cNvSpPr txBox="1">
                <a:spLocks/>
              </p:cNvSpPr>
              <p:nvPr/>
            </p:nvSpPr>
            <p:spPr>
              <a:xfrm>
                <a:off x="561654" y="3200010"/>
                <a:ext cx="5266690" cy="386190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拼接每一层单头消息传递</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得到的</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向量</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dirty="0">
                  <a:latin typeface="Times New Roman" panose="02020603050405020304" pitchFamily="18" charset="0"/>
                  <a:ea typeface="宋体" panose="02010600030101010101" pitchFamily="2" charset="-122"/>
                </a:endParaRPr>
              </a:p>
              <a:p>
                <a:pPr marL="457200" lvl="1" indent="0" algn="r">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zh-CN" altLang="zh-CN" i="1" smtClean="0">
                              <a:latin typeface="Cambria Math" panose="02040503050406030204" pitchFamily="18" charset="0"/>
                              <a:ea typeface="Cambria Math" panose="02040503050406030204" pitchFamily="18" charset="0"/>
                            </a:rPr>
                          </m:ctrlPr>
                        </m:sSubSupPr>
                        <m:e>
                          <m:r>
                            <a:rPr lang="en-US" altLang="zh-CN" i="1" kern="0">
                              <a:latin typeface="Cambria Math" panose="02040503050406030204" pitchFamily="18" charset="0"/>
                              <a:ea typeface="宋体" panose="02010600030101010101" pitchFamily="2" charset="-122"/>
                              <a:cs typeface="Times New Roman" panose="02020603050405020304" pitchFamily="18" charset="0"/>
                            </a:rPr>
                            <m:t>h</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i="1" kern="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i="1" kern="0">
                          <a:latin typeface="Cambria Math" panose="02040503050406030204" pitchFamily="18" charset="0"/>
                          <a:ea typeface="宋体" panose="02010600030101010101" pitchFamily="2" charset="-122"/>
                          <a:cs typeface="Times New Roman" panose="02020603050405020304" pitchFamily="18" charset="0"/>
                        </a:rPr>
                        <m:t>=</m:t>
                      </m:r>
                      <m:m>
                        <m:mPr>
                          <m:mcs>
                            <m:mc>
                              <m:mcPr>
                                <m:count m:val="1"/>
                                <m:mcJc m:val="center"/>
                              </m:mcPr>
                            </m:mc>
                          </m:mcs>
                          <m:ctrlPr>
                            <a:rPr lang="zh-CN" altLang="zh-CN" i="1">
                              <a:latin typeface="Cambria Math" panose="02040503050406030204" pitchFamily="18" charset="0"/>
                              <a:ea typeface="Cambria Math" panose="02040503050406030204" pitchFamily="18" charset="0"/>
                            </a:rPr>
                          </m:ctrlPr>
                        </m:mPr>
                        <m:mr>
                          <m:e>
                            <m:r>
                              <a:rPr lang="en-US" altLang="zh-CN" i="1" kern="0">
                                <a:latin typeface="Cambria Math" panose="02040503050406030204" pitchFamily="18" charset="0"/>
                                <a:ea typeface="宋体" panose="02010600030101010101" pitchFamily="2" charset="-122"/>
                                <a:cs typeface="Times New Roman" panose="02020603050405020304" pitchFamily="18" charset="0"/>
                              </a:rPr>
                              <m:t>𝐾</m:t>
                            </m:r>
                          </m:e>
                        </m:mr>
                        <m:mr>
                          <m:e>
                            <m:r>
                              <a:rPr lang="en-US" altLang="zh-CN" i="1" kern="0">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i="1" kern="0">
                                <a:latin typeface="Cambria Math" panose="02040503050406030204" pitchFamily="18" charset="0"/>
                                <a:ea typeface="宋体" panose="02010600030101010101" pitchFamily="2" charset="-122"/>
                                <a:cs typeface="Times New Roman" panose="02020603050405020304" pitchFamily="18" charset="0"/>
                              </a:rPr>
                              <m:t>𝑘</m:t>
                            </m:r>
                            <m:r>
                              <a:rPr lang="en-US" altLang="zh-CN" i="1" kern="0">
                                <a:latin typeface="Cambria Math" panose="02040503050406030204" pitchFamily="18" charset="0"/>
                                <a:ea typeface="宋体" panose="02010600030101010101" pitchFamily="2" charset="-122"/>
                                <a:cs typeface="Times New Roman" panose="02020603050405020304" pitchFamily="18" charset="0"/>
                              </a:rPr>
                              <m:t>=1</m:t>
                            </m:r>
                          </m:e>
                        </m:mr>
                      </m:m>
                      <m:r>
                        <a:rPr lang="en-US" altLang="zh-CN" i="1" kern="0">
                          <a:latin typeface="Cambria Math" panose="02040503050406030204" pitchFamily="18" charset="0"/>
                          <a:ea typeface="宋体" panose="02010600030101010101" pitchFamily="2" charset="-122"/>
                          <a:cs typeface="Times New Roman" panose="02020603050405020304" pitchFamily="18" charset="0"/>
                        </a:rPr>
                        <m:t>𝜎</m:t>
                      </m:r>
                      <m:r>
                        <a:rPr lang="en-US" altLang="zh-CN" i="1" kern="0">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i="1">
                              <a:latin typeface="Cambria Math" panose="02040503050406030204" pitchFamily="18" charset="0"/>
                              <a:ea typeface="Cambria Math" panose="02040503050406030204" pitchFamily="18" charset="0"/>
                            </a:rPr>
                          </m:ctrlPr>
                        </m:naryPr>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𝑗</m:t>
                          </m:r>
                          <m:r>
                            <a:rPr lang="en-US" altLang="zh-CN" i="1" kern="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sub>
                          </m:sSub>
                        </m:sub>
                        <m:sup/>
                        <m:e>
                          <m:sSubSup>
                            <m:sSubSupPr>
                              <m:ctrlPr>
                                <a:rPr lang="zh-CN" altLang="zh-CN" i="1">
                                  <a:latin typeface="Cambria Math" panose="02040503050406030204" pitchFamily="18" charset="0"/>
                                  <a:ea typeface="Cambria Math" panose="02040503050406030204" pitchFamily="18" charset="0"/>
                                </a:rPr>
                              </m:ctrlPr>
                            </m:sSubSupPr>
                            <m:e>
                              <m:r>
                                <a:rPr lang="en-US" altLang="zh-CN" i="1" kern="0">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i="1" kern="0">
                                  <a:latin typeface="Cambria Math" panose="02040503050406030204" pitchFamily="18" charset="0"/>
                                  <a:ea typeface="宋体" panose="02010600030101010101" pitchFamily="2" charset="-122"/>
                                  <a:cs typeface="Times New Roman" panose="02020603050405020304" pitchFamily="18" charset="0"/>
                                </a:rPr>
                                <m:t>𝑘</m:t>
                              </m:r>
                            </m:sup>
                          </m:sSubSup>
                        </m:e>
                      </m:nary>
                      <m:sSup>
                        <m:sSupPr>
                          <m:ctrlPr>
                            <a:rPr lang="zh-CN" altLang="zh-CN" i="1">
                              <a:latin typeface="Cambria Math" panose="02040503050406030204" pitchFamily="18" charset="0"/>
                              <a:ea typeface="Cambria Math" panose="02040503050406030204" pitchFamily="18" charset="0"/>
                            </a:rPr>
                          </m:ctrlPr>
                        </m:sSup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𝑊</m:t>
                          </m:r>
                        </m:e>
                        <m:sup>
                          <m:r>
                            <a:rPr lang="en-US" altLang="zh-CN" i="1" kern="0">
                              <a:latin typeface="Cambria Math" panose="02040503050406030204" pitchFamily="18" charset="0"/>
                              <a:ea typeface="宋体" panose="02010600030101010101" pitchFamily="2" charset="-122"/>
                              <a:cs typeface="Times New Roman" panose="02020603050405020304" pitchFamily="18" charset="0"/>
                            </a:rPr>
                            <m:t>𝑘</m:t>
                          </m:r>
                        </m:sup>
                      </m:sSup>
                      <m:sSub>
                        <m:sSubPr>
                          <m:ctrlPr>
                            <a:rPr lang="zh-CN" altLang="zh-CN" i="1">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h</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i="1" ker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dirty="0"/>
              </a:p>
              <a:p>
                <a:pPr marL="457200" lvl="1" indent="0" algn="r">
                  <a:buFont typeface="Arial" panose="020B0604020202020204" pitchFamily="34" charset="0"/>
                  <a:buNone/>
                </a:pPr>
                <a:r>
                  <a:rPr lang="en-US" altLang="zh-CN" dirty="0"/>
                  <a:t>(4)</a:t>
                </a:r>
              </a:p>
              <a:p>
                <a:pPr lvl="1"/>
                <a:r>
                  <a:rPr lang="zh-CN" altLang="en-US" kern="0" dirty="0">
                    <a:latin typeface="Times New Roman" panose="02020603050405020304" pitchFamily="18" charset="0"/>
                    <a:ea typeface="宋体" panose="02010600030101010101" pitchFamily="2" charset="-122"/>
                    <a:cs typeface="Times New Roman" panose="02020603050405020304" pitchFamily="18" charset="0"/>
                  </a:rPr>
                  <a:t>平均</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每一层单头消息传递</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得到的</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向量</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zh-CN" altLang="zh-CN" i="1" smtClean="0">
                              <a:latin typeface="Cambria Math" panose="02040503050406030204" pitchFamily="18" charset="0"/>
                              <a:ea typeface="Cambria Math" panose="02040503050406030204" pitchFamily="18" charset="0"/>
                            </a:rPr>
                          </m:ctrlPr>
                        </m:sSubSupPr>
                        <m:e>
                          <m:r>
                            <a:rPr lang="en-US" altLang="zh-CN" i="1" kern="0">
                              <a:latin typeface="Cambria Math" panose="02040503050406030204" pitchFamily="18" charset="0"/>
                              <a:ea typeface="宋体" panose="02010600030101010101" pitchFamily="2" charset="-122"/>
                              <a:cs typeface="Times New Roman" panose="02020603050405020304" pitchFamily="18" charset="0"/>
                            </a:rPr>
                            <m:t>h</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i="1" kern="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i="1" kern="0">
                          <a:latin typeface="Cambria Math" panose="02040503050406030204" pitchFamily="18" charset="0"/>
                          <a:ea typeface="宋体" panose="02010600030101010101" pitchFamily="2" charset="-122"/>
                          <a:cs typeface="Times New Roman" panose="02020603050405020304" pitchFamily="18" charset="0"/>
                        </a:rPr>
                        <m:t>=</m:t>
                      </m:r>
                      <m:r>
                        <a:rPr lang="en-US" altLang="zh-CN" i="1" kern="0">
                          <a:latin typeface="Cambria Math" panose="02040503050406030204" pitchFamily="18" charset="0"/>
                          <a:ea typeface="宋体" panose="02010600030101010101" pitchFamily="2" charset="-122"/>
                          <a:cs typeface="Times New Roman" panose="02020603050405020304" pitchFamily="18" charset="0"/>
                        </a:rPr>
                        <m:t>𝜎</m:t>
                      </m:r>
                      <m:r>
                        <a:rPr lang="en-US" altLang="zh-CN" i="1" kern="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latin typeface="Cambria Math" panose="02040503050406030204" pitchFamily="18" charset="0"/>
                              <a:ea typeface="Cambria Math" panose="02040503050406030204" pitchFamily="18" charset="0"/>
                            </a:rPr>
                          </m:ctrlPr>
                        </m:fPr>
                        <m:num>
                          <m:r>
                            <a:rPr lang="en-US" altLang="zh-CN" i="1" ker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kern="0">
                              <a:latin typeface="Cambria Math" panose="02040503050406030204" pitchFamily="18" charset="0"/>
                              <a:ea typeface="宋体" panose="02010600030101010101" pitchFamily="2" charset="-122"/>
                              <a:cs typeface="Times New Roman" panose="02020603050405020304" pitchFamily="18" charset="0"/>
                            </a:rPr>
                            <m:t>𝐾</m:t>
                          </m:r>
                        </m:den>
                      </m:f>
                      <m:nary>
                        <m:naryPr>
                          <m:chr m:val="∑"/>
                          <m:limLoc m:val="undOvr"/>
                          <m:ctrlPr>
                            <a:rPr lang="zh-CN" altLang="zh-CN" i="1">
                              <a:latin typeface="Cambria Math" panose="02040503050406030204" pitchFamily="18" charset="0"/>
                              <a:ea typeface="Cambria Math" panose="02040503050406030204" pitchFamily="18" charset="0"/>
                            </a:rPr>
                          </m:ctrlPr>
                        </m:naryPr>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𝑘</m:t>
                          </m:r>
                          <m:r>
                            <a:rPr lang="en-US" altLang="zh-CN" i="1" ker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kern="0">
                              <a:latin typeface="Cambria Math" panose="02040503050406030204" pitchFamily="18" charset="0"/>
                              <a:ea typeface="宋体" panose="02010600030101010101" pitchFamily="2" charset="-122"/>
                              <a:cs typeface="Times New Roman" panose="02020603050405020304" pitchFamily="18" charset="0"/>
                            </a:rPr>
                            <m:t>𝐾</m:t>
                          </m:r>
                        </m:sup>
                        <m:e>
                          <m:nary>
                            <m:naryPr>
                              <m:chr m:val="∑"/>
                              <m:limLoc m:val="undOvr"/>
                              <m:supHide m:val="on"/>
                              <m:ctrlPr>
                                <a:rPr lang="zh-CN" altLang="zh-CN" i="1">
                                  <a:latin typeface="Cambria Math" panose="02040503050406030204" pitchFamily="18" charset="0"/>
                                  <a:ea typeface="Cambria Math" panose="02040503050406030204" pitchFamily="18" charset="0"/>
                                </a:rPr>
                              </m:ctrlPr>
                            </m:naryPr>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𝑗</m:t>
                              </m:r>
                              <m:r>
                                <a:rPr lang="en-US" altLang="zh-CN" i="1" kern="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sub>
                              </m:sSub>
                            </m:sub>
                            <m:sup/>
                            <m:e>
                              <m:sSubSup>
                                <m:sSubSupPr>
                                  <m:ctrlPr>
                                    <a:rPr lang="zh-CN" altLang="zh-CN" i="1">
                                      <a:latin typeface="Cambria Math" panose="02040503050406030204" pitchFamily="18" charset="0"/>
                                      <a:ea typeface="Cambria Math" panose="02040503050406030204" pitchFamily="18" charset="0"/>
                                    </a:rPr>
                                  </m:ctrlPr>
                                </m:sSubSupPr>
                                <m:e>
                                  <m:r>
                                    <a:rPr lang="en-US" altLang="zh-CN" i="1" kern="0">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i="1" kern="0">
                                      <a:latin typeface="Cambria Math" panose="02040503050406030204" pitchFamily="18" charset="0"/>
                                      <a:ea typeface="宋体" panose="02010600030101010101" pitchFamily="2" charset="-122"/>
                                      <a:cs typeface="Times New Roman" panose="02020603050405020304" pitchFamily="18" charset="0"/>
                                    </a:rPr>
                                    <m:t>𝑘</m:t>
                                  </m:r>
                                </m:sup>
                              </m:sSubSup>
                            </m:e>
                          </m:nary>
                          <m:sSup>
                            <m:sSupPr>
                              <m:ctrlPr>
                                <a:rPr lang="zh-CN" altLang="zh-CN" i="1">
                                  <a:latin typeface="Cambria Math" panose="02040503050406030204" pitchFamily="18" charset="0"/>
                                  <a:ea typeface="Cambria Math" panose="02040503050406030204" pitchFamily="18" charset="0"/>
                                </a:rPr>
                              </m:ctrlPr>
                            </m:sSup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𝑊</m:t>
                              </m:r>
                            </m:e>
                            <m:sup>
                              <m:r>
                                <a:rPr lang="en-US" altLang="zh-CN" i="1" kern="0">
                                  <a:latin typeface="Cambria Math" panose="02040503050406030204" pitchFamily="18" charset="0"/>
                                  <a:ea typeface="宋体" panose="02010600030101010101" pitchFamily="2" charset="-122"/>
                                  <a:cs typeface="Times New Roman" panose="02020603050405020304" pitchFamily="18" charset="0"/>
                                </a:rPr>
                                <m:t>𝑘</m:t>
                              </m:r>
                            </m:sup>
                          </m:sSup>
                          <m:sSub>
                            <m:sSubPr>
                              <m:ctrlPr>
                                <a:rPr lang="zh-CN" altLang="zh-CN" i="1">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h</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𝑗</m:t>
                              </m:r>
                            </m:sub>
                          </m:sSub>
                        </m:e>
                      </m:nary>
                      <m:r>
                        <a:rPr lang="en-US" altLang="zh-CN" i="1" ker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dirty="0"/>
              </a:p>
              <a:p>
                <a:pPr marL="457200" lvl="1" indent="0" algn="r">
                  <a:buFont typeface="Arial" panose="020B0604020202020204" pitchFamily="34" charset="0"/>
                  <a:buNone/>
                </a:pPr>
                <a:r>
                  <a:rPr lang="en-US" altLang="zh-CN" dirty="0"/>
                  <a:t>(5)</a:t>
                </a:r>
              </a:p>
              <a:p>
                <a:pPr marL="457200" lvl="1" indent="0">
                  <a:buFont typeface="Arial" panose="020B0604020202020204" pitchFamily="34" charset="0"/>
                  <a:buNone/>
                </a:pPr>
                <a:endParaRPr lang="zh-CN" altLang="en-US" dirty="0"/>
              </a:p>
            </p:txBody>
          </p:sp>
        </mc:Choice>
        <mc:Fallback xmlns="">
          <p:sp>
            <p:nvSpPr>
              <p:cNvPr id="9" name="内容占位符 2">
                <a:extLst>
                  <a:ext uri="{FF2B5EF4-FFF2-40B4-BE49-F238E27FC236}">
                    <a16:creationId xmlns:a16="http://schemas.microsoft.com/office/drawing/2014/main" id="{C11747CB-ECFD-46BF-B885-F84786646D61}"/>
                  </a:ext>
                </a:extLst>
              </p:cNvPr>
              <p:cNvSpPr txBox="1">
                <a:spLocks noRot="1" noChangeAspect="1" noMove="1" noResize="1" noEditPoints="1" noAdjustHandles="1" noChangeArrowheads="1" noChangeShapeType="1" noTextEdit="1"/>
              </p:cNvSpPr>
              <p:nvPr/>
            </p:nvSpPr>
            <p:spPr>
              <a:xfrm>
                <a:off x="561654" y="3200010"/>
                <a:ext cx="5266690" cy="3861904"/>
              </a:xfrm>
              <a:prstGeom prst="rect">
                <a:avLst/>
              </a:prstGeom>
              <a:blipFill>
                <a:blip r:embed="rId5"/>
                <a:stretch>
                  <a:fillRect t="-632" r="-10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714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294362" y="420606"/>
            <a:ext cx="9603275" cy="1049235"/>
          </a:xfrm>
        </p:spPr>
        <p:txBody>
          <a:bodyPr>
            <a:normAutofit/>
          </a:bodyPr>
          <a:lstStyle/>
          <a:p>
            <a:pPr algn="ctr"/>
            <a:r>
              <a:rPr lang="zh-CN" altLang="en-US" sz="3600" dirty="0"/>
              <a:t>消息传递</a:t>
            </a:r>
          </a:p>
        </p:txBody>
      </p:sp>
      <mc:AlternateContent xmlns:mc="http://schemas.openxmlformats.org/markup-compatibility/2006" xmlns:a14="http://schemas.microsoft.com/office/drawing/2010/main">
        <mc:Choice Requires="a14">
          <p:sp>
            <p:nvSpPr>
              <p:cNvPr id="17" name="内容占位符 2">
                <a:extLst>
                  <a:ext uri="{FF2B5EF4-FFF2-40B4-BE49-F238E27FC236}">
                    <a16:creationId xmlns:a16="http://schemas.microsoft.com/office/drawing/2014/main" id="{861EE31D-2838-438F-9390-E0360A1522E3}"/>
                  </a:ext>
                </a:extLst>
              </p:cNvPr>
              <p:cNvSpPr>
                <a:spLocks noGrp="1"/>
              </p:cNvSpPr>
              <p:nvPr>
                <p:ph idx="1"/>
              </p:nvPr>
            </p:nvSpPr>
            <p:spPr>
              <a:xfrm>
                <a:off x="-1" y="945224"/>
                <a:ext cx="7356297" cy="5778644"/>
              </a:xfrm>
            </p:spPr>
            <p:txBody>
              <a:bodyPr>
                <a:normAutofit lnSpcReduction="10000"/>
              </a:bodyPr>
              <a:lstStyle/>
              <a:p>
                <a:pPr marL="457200" lvl="1" indent="0" algn="r">
                  <a:buNone/>
                </a:pPr>
                <a:endParaRPr lang="en-US" altLang="zh-CN" dirty="0"/>
              </a:p>
              <a:p>
                <a:pPr lvl="1"/>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消息传递</a:t>
                </a:r>
                <a:r>
                  <a:rPr lang="en-US" altLang="zh-CN" sz="1800" kern="0" dirty="0">
                    <a:effectLst/>
                    <a:latin typeface="Times New Roman" panose="02020603050405020304" pitchFamily="18" charset="0"/>
                    <a:ea typeface="宋体" panose="02010600030101010101" pitchFamily="2" charset="-122"/>
                  </a:rPr>
                  <a:t>Message Passing</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表示</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在一个图网络中节点间传导信息的通用操作</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消息传递的范式</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i="1" dirty="0"/>
              </a:p>
              <a:p>
                <a:pPr marL="457200" lvl="1" indent="0">
                  <a:buNone/>
                </a:pPr>
                <a14:m>
                  <m:oMathPara xmlns:m="http://schemas.openxmlformats.org/officeDocument/2006/math">
                    <m:oMathParaPr>
                      <m:jc m:val="right"/>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𝑣</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𝜑</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𝑣</m:t>
                          </m:r>
                        </m:sub>
                      </m:sSub>
                      <m:r>
                        <a:rPr lang="en-US" altLang="zh-CN" i="1">
                          <a:latin typeface="Cambria Math" panose="02040503050406030204" pitchFamily="18" charset="0"/>
                        </a:rPr>
                        <m:t>,</m:t>
                      </m:r>
                      <m:r>
                        <a:rPr lang="en-US" altLang="zh-CN" i="1">
                          <a:latin typeface="Cambria Math" panose="02040503050406030204" pitchFamily="18" charset="0"/>
                        </a:rPr>
                        <m:t>𝑔</m:t>
                      </m:r>
                      <m:d>
                        <m:dPr>
                          <m:ctrlPr>
                            <a:rPr lang="en-US"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𝑢</m:t>
                              </m:r>
                            </m:sub>
                          </m:sSub>
                        </m:e>
                        <m:e>
                          <m:r>
                            <a:rPr lang="en-US" altLang="zh-CN" i="1">
                              <a:latin typeface="Cambria Math" panose="02040503050406030204" pitchFamily="18" charset="0"/>
                            </a:rPr>
                            <m:t>𝑢</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𝑣</m:t>
                              </m:r>
                            </m:sub>
                          </m:sSub>
                        </m:e>
                      </m:d>
                      <m:r>
                        <a:rPr lang="en-US" altLang="zh-CN" b="0" i="1" smtClean="0">
                          <a:latin typeface="Cambria Math" panose="02040503050406030204" pitchFamily="18" charset="0"/>
                        </a:rPr>
                        <m:t>             </m:t>
                      </m:r>
                      <m:r>
                        <a:rPr lang="en-US" altLang="zh-CN" b="0" i="0" smtClean="0">
                          <a:latin typeface="Cambria Math" panose="02040503050406030204" pitchFamily="18" charset="0"/>
                        </a:rPr>
                        <m:t>(1)</m:t>
                      </m:r>
                    </m:oMath>
                  </m:oMathPara>
                </a14:m>
                <a:endParaRPr lang="en-US" altLang="zh-CN" dirty="0"/>
              </a:p>
              <a:p>
                <a:pPr marL="457200" lvl="1" indent="0">
                  <a:buNone/>
                </a:pPr>
                <a14:m>
                  <m:oMath xmlns:m="http://schemas.openxmlformats.org/officeDocument/2006/math">
                    <m:sSubSup>
                      <m:sSubSupPr>
                        <m:ctrlPr>
                          <a:rPr lang="zh-CN" altLang="zh-CN" sz="1800"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宋体" panose="02010600030101010101" pitchFamily="2" charset="-122"/>
                          </a:rPr>
                          <m:t>h</m:t>
                        </m:r>
                      </m:e>
                      <m:sub>
                        <m:r>
                          <a:rPr lang="en-US" altLang="zh-CN" sz="1800" i="1">
                            <a:effectLst/>
                            <a:latin typeface="Cambria Math" panose="02040503050406030204" pitchFamily="18" charset="0"/>
                            <a:ea typeface="宋体" panose="02010600030101010101" pitchFamily="2" charset="-122"/>
                          </a:rPr>
                          <m:t>𝑣</m:t>
                        </m:r>
                      </m:sub>
                      <m:sup>
                        <m:r>
                          <a:rPr lang="en-US" altLang="zh-CN" sz="1800" i="1">
                            <a:effectLst/>
                            <a:latin typeface="Cambria Math" panose="02040503050406030204" pitchFamily="18" charset="0"/>
                            <a:ea typeface="宋体" panose="02010600030101010101" pitchFamily="2" charset="-122"/>
                          </a:rPr>
                          <m:t>′</m:t>
                        </m:r>
                      </m:sup>
                    </m:sSubSup>
                    <m:r>
                      <a:rPr lang="zh-CN" altLang="en-US" i="1">
                        <a:latin typeface="Cambria Math" panose="02040503050406030204" pitchFamily="18" charset="0"/>
                        <a:ea typeface="宋体" panose="02010600030101010101" pitchFamily="2" charset="-122"/>
                      </a:rPr>
                      <m:t>是</m:t>
                    </m:r>
                  </m:oMath>
                </a14:m>
                <a:r>
                  <a:rPr lang="zh-CN" altLang="en-US" sz="1800" dirty="0">
                    <a:effectLst/>
                    <a:latin typeface="Times New Roman" panose="02020603050405020304" pitchFamily="18" charset="0"/>
                    <a:ea typeface="宋体" panose="02010600030101010101" pitchFamily="2" charset="-122"/>
                  </a:rPr>
                  <a:t>当前</a:t>
                </a:r>
                <a:r>
                  <a:rPr lang="zh-CN" altLang="zh-CN" sz="1800" dirty="0">
                    <a:effectLst/>
                    <a:latin typeface="Times New Roman" panose="02020603050405020304" pitchFamily="18" charset="0"/>
                    <a:ea typeface="宋体" panose="02010600030101010101" pitchFamily="2" charset="-122"/>
                  </a:rPr>
                  <a:t>节点</a:t>
                </a:r>
                <a:r>
                  <a:rPr lang="en-US" altLang="zh-CN" sz="1800" dirty="0">
                    <a:effectLst/>
                    <a:latin typeface="Times New Roman" panose="02020603050405020304" pitchFamily="18" charset="0"/>
                    <a:ea typeface="宋体" panose="02010600030101010101" pitchFamily="2" charset="-122"/>
                  </a:rPr>
                  <a:t>v</a:t>
                </a:r>
                <a:r>
                  <a:rPr lang="zh-CN" altLang="zh-CN" sz="1800" dirty="0">
                    <a:effectLst/>
                    <a:latin typeface="Times New Roman" panose="02020603050405020304" pitchFamily="18" charset="0"/>
                    <a:ea typeface="宋体" panose="02010600030101010101" pitchFamily="2" charset="-122"/>
                  </a:rPr>
                  <a:t>的在当前层的输出特征，</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h</m:t>
                        </m:r>
                      </m:e>
                      <m:sub>
                        <m:r>
                          <a:rPr lang="en-US" altLang="zh-CN" sz="1800" i="1">
                            <a:effectLst/>
                            <a:latin typeface="Cambria Math" panose="02040503050406030204" pitchFamily="18" charset="0"/>
                            <a:ea typeface="宋体" panose="02010600030101010101" pitchFamily="2" charset="-122"/>
                          </a:rPr>
                          <m:t>𝑣</m:t>
                        </m:r>
                      </m:sub>
                    </m:sSub>
                  </m:oMath>
                </a14:m>
                <a:r>
                  <a:rPr lang="zh-CN" altLang="zh-CN" sz="1800" dirty="0">
                    <a:effectLst/>
                    <a:latin typeface="Times New Roman" panose="02020603050405020304" pitchFamily="18" charset="0"/>
                    <a:ea typeface="宋体" panose="02010600030101010101" pitchFamily="2" charset="-122"/>
                  </a:rPr>
                  <a:t>是输入特征</a:t>
                </a:r>
                <a:r>
                  <a:rPr lang="zh-CN" altLang="en-US" sz="1800" dirty="0">
                    <a:effectLst/>
                    <a:latin typeface="Times New Roman" panose="02020603050405020304" pitchFamily="18" charset="0"/>
                    <a:ea typeface="宋体" panose="02010600030101010101" pitchFamily="2" charset="-122"/>
                  </a:rPr>
                  <a:t>。</a:t>
                </a:r>
                <a:endParaRPr lang="en-US" altLang="zh-CN" sz="1800" i="1" dirty="0">
                  <a:effectLst/>
                  <a:latin typeface="Cambria Math" panose="02040503050406030204" pitchFamily="18" charset="0"/>
                  <a:ea typeface="宋体" panose="02010600030101010101" pitchFamily="2" charset="-122"/>
                </a:endParaRPr>
              </a:p>
              <a:p>
                <a:pPr marL="457200" lvl="1" indent="0">
                  <a:buNone/>
                </a:pPr>
                <a14:m>
                  <m:oMath xmlns:m="http://schemas.openxmlformats.org/officeDocument/2006/math">
                    <m:r>
                      <a:rPr lang="en-US" altLang="zh-CN" sz="1800" i="1">
                        <a:effectLst/>
                        <a:latin typeface="Cambria Math" panose="02040503050406030204" pitchFamily="18" charset="0"/>
                        <a:ea typeface="宋体" panose="02010600030101010101" pitchFamily="2" charset="-122"/>
                      </a:rPr>
                      <m:t>𝜑</m:t>
                    </m:r>
                    <m:r>
                      <a:rPr lang="en-US" altLang="zh-CN" sz="1800" i="1">
                        <a:effectLst/>
                        <a:latin typeface="Cambria Math" panose="02040503050406030204" pitchFamily="18" charset="0"/>
                        <a:ea typeface="宋体" panose="02010600030101010101" pitchFamily="2" charset="-122"/>
                      </a:rPr>
                      <m:t>(·)</m:t>
                    </m:r>
                  </m:oMath>
                </a14:m>
                <a:r>
                  <a:rPr lang="zh-CN" altLang="zh-CN" sz="1800" dirty="0">
                    <a:effectLst/>
                    <a:latin typeface="Times New Roman" panose="02020603050405020304" pitchFamily="18" charset="0"/>
                    <a:ea typeface="宋体" panose="02010600030101010101" pitchFamily="2" charset="-122"/>
                  </a:rPr>
                  <a:t>即表达对某个节点进行消息传递动作</a:t>
                </a:r>
                <a:r>
                  <a:rPr lang="zh-CN" altLang="en-US" sz="1800" dirty="0">
                    <a:effectLst/>
                    <a:latin typeface="Times New Roman" panose="02020603050405020304" pitchFamily="18" charset="0"/>
                    <a:ea typeface="宋体" panose="02010600030101010101" pitchFamily="2" charset="-122"/>
                  </a:rPr>
                  <a:t>。</a:t>
                </a:r>
                <a:endParaRPr lang="en-US" altLang="zh-CN" sz="1800" i="1" dirty="0">
                  <a:effectLst/>
                  <a:latin typeface="Cambria Math" panose="02040503050406030204" pitchFamily="18" charset="0"/>
                  <a:ea typeface="Cambria Math" panose="02040503050406030204" pitchFamily="18" charset="0"/>
                </a:endParaRPr>
              </a:p>
              <a:p>
                <a:pPr marL="457200" lvl="1" indent="0">
                  <a:buNone/>
                </a:pP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𝑁</m:t>
                        </m:r>
                      </m:e>
                      <m:sub>
                        <m:r>
                          <a:rPr lang="en-US" altLang="zh-CN" sz="1800" i="1">
                            <a:effectLst/>
                            <a:latin typeface="Cambria Math" panose="02040503050406030204" pitchFamily="18" charset="0"/>
                            <a:ea typeface="宋体" panose="02010600030101010101" pitchFamily="2" charset="-122"/>
                          </a:rPr>
                          <m:t>𝑣</m:t>
                        </m:r>
                      </m:sub>
                    </m:sSub>
                  </m:oMath>
                </a14:m>
                <a:r>
                  <a:rPr lang="zh-CN" altLang="zh-CN" sz="1800" dirty="0">
                    <a:effectLst/>
                    <a:latin typeface="Times New Roman" panose="02020603050405020304" pitchFamily="18" charset="0"/>
                    <a:ea typeface="宋体" panose="02010600030101010101" pitchFamily="2" charset="-122"/>
                  </a:rPr>
                  <a:t>是节点</a:t>
                </a:r>
                <a:r>
                  <a:rPr lang="en-US" altLang="zh-CN" sz="1800" dirty="0">
                    <a:effectLst/>
                    <a:latin typeface="Times New Roman" panose="02020603050405020304" pitchFamily="18" charset="0"/>
                    <a:ea typeface="宋体" panose="02010600030101010101" pitchFamily="2" charset="-122"/>
                  </a:rPr>
                  <a:t>v</a:t>
                </a:r>
                <a:r>
                  <a:rPr lang="zh-CN" altLang="zh-CN" sz="1800" dirty="0">
                    <a:effectLst/>
                    <a:latin typeface="Times New Roman" panose="02020603050405020304" pitchFamily="18" charset="0"/>
                    <a:ea typeface="宋体" panose="02010600030101010101" pitchFamily="2" charset="-122"/>
                  </a:rPr>
                  <a:t>的邻居集。</a:t>
                </a:r>
                <a:endParaRPr lang="en-US" altLang="zh-CN" sz="1800" dirty="0">
                  <a:effectLst/>
                  <a:latin typeface="Times New Roman" panose="02020603050405020304" pitchFamily="18" charset="0"/>
                  <a:ea typeface="宋体" panose="02010600030101010101" pitchFamily="2" charset="-122"/>
                </a:endParaRPr>
              </a:p>
              <a:p>
                <a:pPr marL="457200" lvl="1" indent="0">
                  <a:buNone/>
                </a:pP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h</m:t>
                        </m:r>
                      </m:e>
                      <m:sub>
                        <m:r>
                          <a:rPr lang="en-US" altLang="zh-CN" sz="1800" i="1">
                            <a:effectLst/>
                            <a:latin typeface="Cambria Math" panose="02040503050406030204" pitchFamily="18" charset="0"/>
                            <a:ea typeface="宋体" panose="02010600030101010101" pitchFamily="2" charset="-122"/>
                          </a:rPr>
                          <m:t>𝑢</m:t>
                        </m:r>
                      </m:sub>
                    </m:sSub>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𝑢</m:t>
                    </m:r>
                    <m:r>
                      <a:rPr lang="en-US" altLang="zh-CN" sz="1800" i="1">
                        <a:effectLst/>
                        <a:latin typeface="Cambria Math" panose="02040503050406030204" pitchFamily="18" charset="0"/>
                        <a:ea typeface="宋体" panose="02010600030101010101" pitchFamily="2" charset="-122"/>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𝑁</m:t>
                        </m:r>
                      </m:e>
                      <m:sub>
                        <m:r>
                          <a:rPr lang="en-US" altLang="zh-CN" sz="1800" i="1">
                            <a:effectLst/>
                            <a:latin typeface="Cambria Math" panose="02040503050406030204" pitchFamily="18" charset="0"/>
                            <a:ea typeface="宋体" panose="02010600030101010101" pitchFamily="2" charset="-122"/>
                          </a:rPr>
                          <m:t>𝑣</m:t>
                        </m:r>
                      </m:sub>
                    </m:sSub>
                  </m:oMath>
                </a14:m>
                <a:r>
                  <a:rPr lang="zh-CN" altLang="zh-CN" sz="1800" dirty="0">
                    <a:effectLst/>
                    <a:latin typeface="Times New Roman" panose="02020603050405020304" pitchFamily="18" charset="0"/>
                    <a:ea typeface="宋体" panose="02010600030101010101" pitchFamily="2" charset="-122"/>
                  </a:rPr>
                  <a:t>代表遍历节点</a:t>
                </a:r>
                <a:r>
                  <a:rPr lang="en-US" altLang="zh-CN" sz="1800" dirty="0">
                    <a:effectLst/>
                    <a:latin typeface="Times New Roman" panose="02020603050405020304" pitchFamily="18" charset="0"/>
                    <a:ea typeface="宋体" panose="02010600030101010101" pitchFamily="2" charset="-122"/>
                  </a:rPr>
                  <a:t>v</a:t>
                </a:r>
                <a:r>
                  <a:rPr lang="zh-CN" altLang="zh-CN" sz="1800" dirty="0">
                    <a:effectLst/>
                    <a:latin typeface="Times New Roman" panose="02020603050405020304" pitchFamily="18" charset="0"/>
                    <a:ea typeface="宋体" panose="02010600030101010101" pitchFamily="2" charset="-122"/>
                  </a:rPr>
                  <a:t>的邻居集，相当于邻居节点消息发送的动作</a:t>
                </a:r>
                <a:r>
                  <a:rPr lang="zh-CN" altLang="en-US" sz="1800" dirty="0">
                    <a:effectLst/>
                    <a:latin typeface="Times New Roman" panose="02020603050405020304" pitchFamily="18" charset="0"/>
                    <a:ea typeface="宋体" panose="02010600030101010101" pitchFamily="2" charset="-122"/>
                  </a:rPr>
                  <a:t>。</a:t>
                </a:r>
                <a:endParaRPr lang="en-US" altLang="zh-CN" sz="1800" dirty="0">
                  <a:effectLst/>
                  <a:latin typeface="Times New Roman" panose="02020603050405020304" pitchFamily="18" charset="0"/>
                  <a:ea typeface="宋体" panose="02010600030101010101" pitchFamily="2" charset="-122"/>
                </a:endParaRPr>
              </a:p>
              <a:p>
                <a:pPr marL="457200" lvl="1" indent="0">
                  <a:buNone/>
                </a:pPr>
                <a14:m>
                  <m:oMath xmlns:m="http://schemas.openxmlformats.org/officeDocument/2006/math">
                    <m:r>
                      <a:rPr lang="en-US" altLang="zh-CN" sz="1800" i="1">
                        <a:effectLst/>
                        <a:latin typeface="Cambria Math" panose="02040503050406030204" pitchFamily="18" charset="0"/>
                        <a:ea typeface="宋体" panose="02010600030101010101" pitchFamily="2" charset="-122"/>
                      </a:rPr>
                      <m:t>𝑔</m:t>
                    </m:r>
                    <m:r>
                      <a:rPr lang="en-US" altLang="zh-CN" sz="1800" i="1">
                        <a:effectLst/>
                        <a:latin typeface="Cambria Math" panose="02040503050406030204" pitchFamily="18" charset="0"/>
                        <a:ea typeface="宋体" panose="02010600030101010101" pitchFamily="2" charset="-122"/>
                      </a:rPr>
                      <m:t>(·)</m:t>
                    </m:r>
                  </m:oMath>
                </a14:m>
                <a:r>
                  <a:rPr lang="zh-CN" altLang="zh-CN" sz="1800" dirty="0">
                    <a:effectLst/>
                    <a:latin typeface="Times New Roman" panose="02020603050405020304" pitchFamily="18" charset="0"/>
                    <a:ea typeface="宋体" panose="02010600030101010101" pitchFamily="2" charset="-122"/>
                  </a:rPr>
                  <a:t>是一个消息聚合的函数，例如</a:t>
                </a:r>
                <a:r>
                  <a:rPr lang="en-US" altLang="zh-CN" sz="1800" dirty="0">
                    <a:effectLst/>
                    <a:latin typeface="Times New Roman" panose="02020603050405020304" pitchFamily="18" charset="0"/>
                    <a:ea typeface="宋体" panose="02010600030101010101" pitchFamily="2" charset="-122"/>
                  </a:rPr>
                  <a:t>Sum, Avg, Max</a:t>
                </a:r>
                <a:r>
                  <a:rPr lang="zh-CN" altLang="zh-CN" sz="18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i="1">
                        <a:latin typeface="Cambria Math" panose="02040503050406030204" pitchFamily="18" charset="0"/>
                      </a:rPr>
                      <m:t>𝑔</m:t>
                    </m:r>
                    <m:r>
                      <a:rPr lang="en-US" altLang="zh-CN" i="1">
                        <a:latin typeface="Cambria Math" panose="02040503050406030204" pitchFamily="18" charset="0"/>
                      </a:rPr>
                      <m:t>(·)</m:t>
                    </m:r>
                  </m:oMath>
                </a14:m>
                <a:r>
                  <a:rPr lang="zh-CN" altLang="zh-CN" dirty="0"/>
                  <a:t>在</a:t>
                </a:r>
                <a:r>
                  <a:rPr lang="en-US" altLang="zh-CN" dirty="0"/>
                  <a:t>GCN</a:t>
                </a:r>
                <a:r>
                  <a:rPr lang="zh-CN" altLang="zh-CN" dirty="0"/>
                  <a:t>的网络层中，就是一个基于度的加权求和，而在</a:t>
                </a:r>
                <a:r>
                  <a:rPr lang="en-US" altLang="zh-CN" dirty="0"/>
                  <a:t>GAT</a:t>
                </a:r>
                <a:r>
                  <a:rPr lang="zh-CN" altLang="zh-CN" dirty="0"/>
                  <a:t>中就是基于注意力的加权求和。</a:t>
                </a:r>
                <a:endParaRPr lang="en-US" altLang="zh-CN" dirty="0"/>
              </a:p>
              <a:p>
                <a:pPr marL="457200" lvl="1" indent="0">
                  <a:buNone/>
                </a:pPr>
                <a14:m>
                  <m:oMath xmlns:m="http://schemas.openxmlformats.org/officeDocument/2006/math">
                    <m:r>
                      <a:rPr lang="en-US" altLang="zh-CN" sz="1800" i="1">
                        <a:effectLst/>
                        <a:latin typeface="Cambria Math" panose="02040503050406030204" pitchFamily="18" charset="0"/>
                        <a:ea typeface="宋体" panose="02010600030101010101" pitchFamily="2" charset="-122"/>
                      </a:rPr>
                      <m:t>𝑓</m:t>
                    </m:r>
                    <m:d>
                      <m:dPr>
                        <m:ctrlPr>
                          <a:rPr lang="zh-CN" altLang="zh-CN" sz="1800" i="1">
                            <a:effectLst/>
                            <a:latin typeface="Cambria Math" panose="02040503050406030204" pitchFamily="18" charset="0"/>
                            <a:ea typeface="Cambria Math" panose="02040503050406030204" pitchFamily="18" charset="0"/>
                          </a:rPr>
                        </m:ctrlPr>
                      </m:dPr>
                      <m:e>
                        <m:r>
                          <a:rPr lang="zh-CN" altLang="zh-CN" sz="1800" i="1">
                            <a:effectLst/>
                            <a:latin typeface="Cambria Math" panose="02040503050406030204" pitchFamily="18" charset="0"/>
                            <a:ea typeface="宋体" panose="02010600030101010101" pitchFamily="2" charset="-122"/>
                          </a:rPr>
                          <m:t>·</m:t>
                        </m:r>
                      </m:e>
                    </m:d>
                  </m:oMath>
                </a14:m>
                <a:r>
                  <a:rPr lang="zh-CN" altLang="zh-CN" sz="1800" dirty="0">
                    <a:effectLst/>
                    <a:latin typeface="Times New Roman" panose="02020603050405020304" pitchFamily="18" charset="0"/>
                    <a:ea typeface="宋体" panose="02010600030101010101" pitchFamily="2" charset="-122"/>
                  </a:rPr>
                  <a:t>表示对消息聚合后的节点特征进行神经网络的通常操作</a:t>
                </a:r>
                <a:r>
                  <a:rPr lang="zh-CN" altLang="en-US" sz="1800" dirty="0">
                    <a:effectLst/>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lvl="1"/>
                <a:r>
                  <a:rPr lang="zh-CN" altLang="zh-CN" sz="1800" dirty="0">
                    <a:effectLst/>
                    <a:latin typeface="Times New Roman" panose="02020603050405020304" pitchFamily="18" charset="0"/>
                    <a:ea typeface="宋体" panose="02010600030101010101" pitchFamily="2" charset="-122"/>
                  </a:rPr>
                  <a:t>一个</a:t>
                </a:r>
                <a:r>
                  <a:rPr lang="en-US" altLang="zh-CN" sz="1800" dirty="0">
                    <a:effectLst/>
                    <a:latin typeface="Times New Roman" panose="02020603050405020304" pitchFamily="18" charset="0"/>
                    <a:ea typeface="宋体" panose="02010600030101010101" pitchFamily="2" charset="-122"/>
                  </a:rPr>
                  <a:t>GNN</a:t>
                </a:r>
                <a:r>
                  <a:rPr lang="zh-CN" altLang="zh-CN" sz="1800" dirty="0">
                    <a:effectLst/>
                    <a:latin typeface="Times New Roman" panose="02020603050405020304" pitchFamily="18" charset="0"/>
                    <a:ea typeface="宋体" panose="02010600030101010101" pitchFamily="2" charset="-122"/>
                  </a:rPr>
                  <a:t>层的计算范式可表达为：</a:t>
                </a:r>
                <a:endParaRPr lang="en-US" altLang="zh-CN" sz="1800" dirty="0">
                  <a:effectLst/>
                  <a:latin typeface="Times New Roman" panose="02020603050405020304" pitchFamily="18" charset="0"/>
                  <a:ea typeface="宋体" panose="02010600030101010101" pitchFamily="2" charset="-122"/>
                </a:endParaRPr>
              </a:p>
              <a:p>
                <a:pPr marL="457200" lvl="1" indent="0" algn="r">
                  <a:buNone/>
                </a:pPr>
                <a14:m>
                  <m:oMathPara xmlns:m="http://schemas.openxmlformats.org/officeDocument/2006/math">
                    <m:oMathParaPr>
                      <m:jc m:val="right"/>
                    </m:oMathParaPr>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rPr>
                          </m:ctrlPr>
                        </m:sSup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𝐻</m:t>
                          </m:r>
                        </m:e>
                        <m:sup>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𝐻</m:t>
                          </m:r>
                        </m:e>
                        <m:sup>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𝜑</m:t>
                          </m:r>
                          <m:d>
                            <m:dPr>
                              <m:ctrlPr>
                                <a:rPr lang="zh-CN" altLang="zh-CN" i="1">
                                  <a:effectLst/>
                                  <a:latin typeface="Cambria Math" panose="02040503050406030204" pitchFamily="18" charset="0"/>
                                  <a:ea typeface="Cambria Math" panose="02040503050406030204" pitchFamily="18" charset="0"/>
                                </a:rPr>
                              </m:ctrlPr>
                            </m:d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𝑣</m:t>
                              </m:r>
                            </m:e>
                          </m:d>
                        </m:e>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𝑣</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𝑉</m:t>
                          </m:r>
                        </m:e>
                      </m:d>
                      <m:r>
                        <a:rPr lang="en-US" altLang="zh-CN" sz="1800" b="0" i="1" kern="0" smtClean="0">
                          <a:effectLst/>
                          <a:latin typeface="Cambria Math" panose="02040503050406030204" pitchFamily="18" charset="0"/>
                          <a:ea typeface="宋体" panose="02010600030101010101" pitchFamily="2" charset="-122"/>
                          <a:cs typeface="Times New Roman" panose="02020603050405020304" pitchFamily="18" charset="0"/>
                        </a:rPr>
                        <m:t>                                       (2)</m:t>
                      </m:r>
                    </m:oMath>
                  </m:oMathPara>
                </a14:m>
                <a:endParaRPr lang="en-US" altLang="zh-CN" sz="1800" dirty="0">
                  <a:effectLst/>
                  <a:latin typeface="Times New Roman" panose="02020603050405020304" pitchFamily="18" charset="0"/>
                  <a:ea typeface="宋体" panose="02010600030101010101" pitchFamily="2" charset="-122"/>
                </a:endParaRPr>
              </a:p>
              <a:p>
                <a:pPr marL="457200" lvl="1" indent="0" algn="r">
                  <a:buNone/>
                </a:pPr>
                <a:endParaRPr lang="en-US" altLang="zh-CN" sz="1800" dirty="0">
                  <a:effectLst/>
                  <a:latin typeface="Times New Roman" panose="02020603050405020304" pitchFamily="18" charset="0"/>
                  <a:ea typeface="宋体" panose="02010600030101010101" pitchFamily="2" charset="-122"/>
                </a:endParaRPr>
              </a:p>
              <a:p>
                <a:pPr marL="457200" lvl="1" indent="0" algn="r">
                  <a:buNone/>
                </a:pPr>
                <a:endParaRPr lang="en-US" altLang="zh-CN" sz="1800" dirty="0">
                  <a:effectLst/>
                  <a:latin typeface="Times New Roman" panose="02020603050405020304" pitchFamily="18" charset="0"/>
                  <a:ea typeface="宋体" panose="02010600030101010101" pitchFamily="2" charset="-122"/>
                </a:endParaRPr>
              </a:p>
              <a:p>
                <a:pPr marL="457200" lvl="1" indent="0">
                  <a:buNone/>
                </a:pPr>
                <a:endParaRPr lang="zh-CN" altLang="zh-CN" sz="1800" dirty="0">
                  <a:effectLst/>
                  <a:latin typeface="Times New Roman" panose="02020603050405020304" pitchFamily="18" charset="0"/>
                  <a:ea typeface="宋体" panose="02010600030101010101" pitchFamily="2" charset="-122"/>
                </a:endParaRPr>
              </a:p>
              <a:p>
                <a:pPr marL="457200" lvl="1" indent="0">
                  <a:buNone/>
                </a:pPr>
                <a:endParaRPr lang="zh-CN" altLang="en-US" dirty="0"/>
              </a:p>
            </p:txBody>
          </p:sp>
        </mc:Choice>
        <mc:Fallback xmlns="">
          <p:sp>
            <p:nvSpPr>
              <p:cNvPr id="17" name="内容占位符 2">
                <a:extLst>
                  <a:ext uri="{FF2B5EF4-FFF2-40B4-BE49-F238E27FC236}">
                    <a16:creationId xmlns:a16="http://schemas.microsoft.com/office/drawing/2014/main" id="{861EE31D-2838-438F-9390-E0360A1522E3}"/>
                  </a:ext>
                </a:extLst>
              </p:cNvPr>
              <p:cNvSpPr>
                <a:spLocks noGrp="1" noRot="1" noChangeAspect="1" noMove="1" noResize="1" noEditPoints="1" noAdjustHandles="1" noChangeArrowheads="1" noChangeShapeType="1" noTextEdit="1"/>
              </p:cNvSpPr>
              <p:nvPr>
                <p:ph idx="1"/>
              </p:nvPr>
            </p:nvSpPr>
            <p:spPr>
              <a:xfrm>
                <a:off x="-1" y="945224"/>
                <a:ext cx="7356297" cy="5778644"/>
              </a:xfrm>
              <a:blipFill>
                <a:blip r:embed="rId2"/>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C7B51D3-1141-442C-847F-39A5BD46D8C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32639" y="1667526"/>
            <a:ext cx="5426122" cy="4245250"/>
          </a:xfrm>
          <a:prstGeom prst="rect">
            <a:avLst/>
          </a:prstGeom>
          <a:noFill/>
          <a:ln>
            <a:noFill/>
          </a:ln>
        </p:spPr>
      </p:pic>
    </p:spTree>
    <p:extLst>
      <p:ext uri="{BB962C8B-B14F-4D97-AF65-F5344CB8AC3E}">
        <p14:creationId xmlns:p14="http://schemas.microsoft.com/office/powerpoint/2010/main" val="1554501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294362" y="937564"/>
            <a:ext cx="9603275" cy="1049235"/>
          </a:xfrm>
        </p:spPr>
        <p:txBody>
          <a:bodyPr>
            <a:normAutofit/>
          </a:bodyPr>
          <a:lstStyle/>
          <a:p>
            <a:pPr algn="ctr"/>
            <a:r>
              <a:rPr lang="zh-CN" altLang="en-US" sz="3600" dirty="0"/>
              <a:t>图采样</a:t>
            </a:r>
          </a:p>
        </p:txBody>
      </p:sp>
      <p:sp>
        <p:nvSpPr>
          <p:cNvPr id="17" name="内容占位符 2">
            <a:extLst>
              <a:ext uri="{FF2B5EF4-FFF2-40B4-BE49-F238E27FC236}">
                <a16:creationId xmlns:a16="http://schemas.microsoft.com/office/drawing/2014/main" id="{861EE31D-2838-438F-9390-E0360A1522E3}"/>
              </a:ext>
            </a:extLst>
          </p:cNvPr>
          <p:cNvSpPr>
            <a:spLocks noGrp="1"/>
          </p:cNvSpPr>
          <p:nvPr>
            <p:ph idx="1"/>
          </p:nvPr>
        </p:nvSpPr>
        <p:spPr>
          <a:xfrm>
            <a:off x="858028" y="5095729"/>
            <a:ext cx="10802679" cy="3524542"/>
          </a:xfrm>
        </p:spPr>
        <p:txBody>
          <a:bodyPr>
            <a:normAutofit/>
          </a:bodyPr>
          <a:lstStyle/>
          <a:p>
            <a:pPr marL="457200" lvl="1" indent="0" algn="r">
              <a:buNone/>
            </a:pPr>
            <a:endParaRPr lang="en-US" altLang="zh-CN" dirty="0"/>
          </a:p>
          <a:p>
            <a:pPr lvl="1"/>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如果图数据量过大，</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不可以</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直接</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仿照传统深度学习的一样的小批量训练方式。因为普通深度学习中训练样本之间并无依赖，但是图结构的数据中，节点与节点之间有依赖关系。如果随意采样的话，则破坏了样本之间的关系信息</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。所以需要专门的图采样方法。</a:t>
            </a:r>
            <a:endParaRPr lang="en-US" altLang="zh-CN" sz="1800" dirty="0">
              <a:effectLst/>
              <a:latin typeface="Times New Roman" panose="02020603050405020304" pitchFamily="18" charset="0"/>
              <a:ea typeface="宋体" panose="02010600030101010101" pitchFamily="2" charset="-122"/>
            </a:endParaRPr>
          </a:p>
          <a:p>
            <a:pPr marL="457200" lvl="1" indent="0" algn="r">
              <a:buNone/>
            </a:pPr>
            <a:endParaRPr lang="en-US" altLang="zh-CN" sz="1800" dirty="0">
              <a:effectLst/>
              <a:latin typeface="Times New Roman" panose="02020603050405020304" pitchFamily="18" charset="0"/>
              <a:ea typeface="宋体" panose="02010600030101010101" pitchFamily="2" charset="-122"/>
            </a:endParaRPr>
          </a:p>
          <a:p>
            <a:pPr marL="457200" lvl="1" indent="0">
              <a:buNone/>
            </a:pPr>
            <a:endParaRPr lang="zh-CN" altLang="zh-CN" sz="1800" dirty="0">
              <a:effectLst/>
              <a:latin typeface="Times New Roman" panose="02020603050405020304" pitchFamily="18" charset="0"/>
              <a:ea typeface="宋体" panose="02010600030101010101" pitchFamily="2" charset="-122"/>
            </a:endParaRPr>
          </a:p>
          <a:p>
            <a:pPr marL="457200" lvl="1" indent="0">
              <a:buNone/>
            </a:pPr>
            <a:endParaRPr lang="zh-CN" altLang="en-US" dirty="0"/>
          </a:p>
        </p:txBody>
      </p:sp>
      <p:pic>
        <p:nvPicPr>
          <p:cNvPr id="6" name="图片 5">
            <a:extLst>
              <a:ext uri="{FF2B5EF4-FFF2-40B4-BE49-F238E27FC236}">
                <a16:creationId xmlns:a16="http://schemas.microsoft.com/office/drawing/2014/main" id="{B7DE6B1B-BF69-40ED-86E8-C8ABDBBBA6B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5937" y="2012456"/>
            <a:ext cx="9426863" cy="3383362"/>
          </a:xfrm>
          <a:prstGeom prst="rect">
            <a:avLst/>
          </a:prstGeom>
          <a:noFill/>
          <a:ln>
            <a:noFill/>
          </a:ln>
        </p:spPr>
      </p:pic>
    </p:spTree>
    <p:extLst>
      <p:ext uri="{BB962C8B-B14F-4D97-AF65-F5344CB8AC3E}">
        <p14:creationId xmlns:p14="http://schemas.microsoft.com/office/powerpoint/2010/main" val="89719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294362" y="937564"/>
            <a:ext cx="9603275" cy="1049235"/>
          </a:xfrm>
        </p:spPr>
        <p:txBody>
          <a:bodyPr>
            <a:normAutofit/>
          </a:bodyPr>
          <a:lstStyle/>
          <a:p>
            <a:pPr algn="ctr"/>
            <a:r>
              <a:rPr lang="zh-CN" altLang="en-US" sz="3600" dirty="0"/>
              <a:t>图采样算法</a:t>
            </a:r>
            <a:r>
              <a:rPr lang="en-US" altLang="zh-CN" sz="3600" dirty="0"/>
              <a:t>GraphSAGE</a:t>
            </a:r>
            <a:endParaRPr lang="zh-CN" altLang="en-US" sz="3600" dirty="0"/>
          </a:p>
        </p:txBody>
      </p:sp>
      <p:sp>
        <p:nvSpPr>
          <p:cNvPr id="17" name="内容占位符 2">
            <a:extLst>
              <a:ext uri="{FF2B5EF4-FFF2-40B4-BE49-F238E27FC236}">
                <a16:creationId xmlns:a16="http://schemas.microsoft.com/office/drawing/2014/main" id="{861EE31D-2838-438F-9390-E0360A1522E3}"/>
              </a:ext>
            </a:extLst>
          </p:cNvPr>
          <p:cNvSpPr>
            <a:spLocks noGrp="1"/>
          </p:cNvSpPr>
          <p:nvPr>
            <p:ph idx="1"/>
          </p:nvPr>
        </p:nvSpPr>
        <p:spPr>
          <a:xfrm>
            <a:off x="4928463" y="2049105"/>
            <a:ext cx="6997723" cy="4684858"/>
          </a:xfrm>
        </p:spPr>
        <p:txBody>
          <a:bodyPr>
            <a:normAutofit fontScale="92500"/>
          </a:bodyPr>
          <a:lstStyle/>
          <a:p>
            <a:pPr lvl="1"/>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中心思想：</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小批量采样原有大图的子图</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endParaRPr>
          </a:p>
          <a:p>
            <a:pPr marL="800100" lvl="1" indent="-342900">
              <a:buFont typeface="+mj-lt"/>
              <a:buAutoNum type="arabicPeriod"/>
            </a:pPr>
            <a:r>
              <a:rPr lang="zh-CN" altLang="en-US" dirty="0">
                <a:effectLst/>
                <a:latin typeface="Times New Roman" panose="02020603050405020304" pitchFamily="18" charset="0"/>
                <a:ea typeface="宋体" panose="02010600030101010101" pitchFamily="2" charset="-122"/>
              </a:rPr>
              <a:t>步骤</a:t>
            </a:r>
            <a:r>
              <a:rPr lang="en-US" altLang="zh-CN" dirty="0">
                <a:effectLst/>
                <a:latin typeface="Times New Roman" panose="02020603050405020304" pitchFamily="18" charset="0"/>
                <a:ea typeface="宋体" panose="02010600030101010101" pitchFamily="2" charset="-122"/>
              </a:rPr>
              <a:t>1: </a:t>
            </a:r>
            <a:r>
              <a:rPr lang="zh-CN" altLang="en-US" dirty="0">
                <a:effectLst/>
                <a:latin typeface="Times New Roman" panose="02020603050405020304" pitchFamily="18" charset="0"/>
                <a:ea typeface="宋体" panose="02010600030101010101" pitchFamily="2" charset="-122"/>
              </a:rPr>
              <a:t>随机选取一个或若干个节点作为</a:t>
            </a:r>
            <a:r>
              <a:rPr lang="en-US" altLang="zh-CN" dirty="0">
                <a:effectLst/>
                <a:latin typeface="Times New Roman" panose="02020603050405020304" pitchFamily="18" charset="0"/>
                <a:ea typeface="宋体" panose="02010600030101010101" pitchFamily="2" charset="-122"/>
              </a:rPr>
              <a:t>0</a:t>
            </a:r>
            <a:r>
              <a:rPr lang="zh-CN" altLang="en-US" dirty="0">
                <a:effectLst/>
                <a:latin typeface="Times New Roman" panose="02020603050405020304" pitchFamily="18" charset="0"/>
                <a:ea typeface="宋体" panose="02010600030101010101" pitchFamily="2" charset="-122"/>
              </a:rPr>
              <a:t>号节点。</a:t>
            </a:r>
          </a:p>
          <a:p>
            <a:pPr marL="800100" lvl="1" indent="-342900">
              <a:buFont typeface="+mj-lt"/>
              <a:buAutoNum type="arabicPeriod"/>
            </a:pPr>
            <a:r>
              <a:rPr lang="zh-CN" altLang="en-US" dirty="0">
                <a:effectLst/>
                <a:latin typeface="Times New Roman" panose="02020603050405020304" pitchFamily="18" charset="0"/>
                <a:ea typeface="宋体" panose="02010600030101010101" pitchFamily="2" charset="-122"/>
              </a:rPr>
              <a:t>步骤</a:t>
            </a:r>
            <a:r>
              <a:rPr lang="en-US" altLang="zh-CN" dirty="0">
                <a:effectLst/>
                <a:latin typeface="Times New Roman" panose="02020603050405020304" pitchFamily="18" charset="0"/>
                <a:ea typeface="宋体" panose="02010600030101010101" pitchFamily="2" charset="-122"/>
              </a:rPr>
              <a:t>2: </a:t>
            </a:r>
            <a:r>
              <a:rPr lang="zh-CN" altLang="en-US" dirty="0">
                <a:effectLst/>
                <a:latin typeface="Times New Roman" panose="02020603050405020304" pitchFamily="18" charset="0"/>
                <a:ea typeface="宋体" panose="02010600030101010101" pitchFamily="2" charset="-122"/>
              </a:rPr>
              <a:t>在</a:t>
            </a:r>
            <a:r>
              <a:rPr lang="en-US" altLang="zh-CN" dirty="0">
                <a:effectLst/>
                <a:latin typeface="Times New Roman" panose="02020603050405020304" pitchFamily="18" charset="0"/>
                <a:ea typeface="宋体" panose="02010600030101010101" pitchFamily="2" charset="-122"/>
              </a:rPr>
              <a:t>0</a:t>
            </a:r>
            <a:r>
              <a:rPr lang="zh-CN" altLang="en-US" dirty="0">
                <a:effectLst/>
                <a:latin typeface="Times New Roman" panose="02020603050405020304" pitchFamily="18" charset="0"/>
                <a:ea typeface="宋体" panose="02010600030101010101" pitchFamily="2" charset="-122"/>
              </a:rPr>
              <a:t>号节点的一阶邻居中随机选取若干个节点作为</a:t>
            </a:r>
            <a:r>
              <a:rPr lang="en-US" altLang="zh-CN" dirty="0">
                <a:effectLst/>
                <a:latin typeface="Times New Roman" panose="02020603050405020304" pitchFamily="18" charset="0"/>
                <a:ea typeface="宋体" panose="02010600030101010101" pitchFamily="2" charset="-122"/>
              </a:rPr>
              <a:t>1</a:t>
            </a:r>
            <a:r>
              <a:rPr lang="zh-CN" altLang="en-US" dirty="0">
                <a:effectLst/>
                <a:latin typeface="Times New Roman" panose="02020603050405020304" pitchFamily="18" charset="0"/>
                <a:ea typeface="宋体" panose="02010600030101010101" pitchFamily="2" charset="-122"/>
              </a:rPr>
              <a:t>号节点。</a:t>
            </a:r>
          </a:p>
          <a:p>
            <a:pPr marL="800100" lvl="1" indent="-342900">
              <a:buFont typeface="+mj-lt"/>
              <a:buAutoNum type="arabicPeriod"/>
            </a:pPr>
            <a:r>
              <a:rPr lang="zh-CN" altLang="en-US" dirty="0">
                <a:effectLst/>
                <a:latin typeface="Times New Roman" panose="02020603050405020304" pitchFamily="18" charset="0"/>
                <a:ea typeface="宋体" panose="02010600030101010101" pitchFamily="2" charset="-122"/>
              </a:rPr>
              <a:t>步骤</a:t>
            </a:r>
            <a:r>
              <a:rPr lang="en-US" altLang="zh-CN" dirty="0">
                <a:effectLst/>
                <a:latin typeface="Times New Roman" panose="02020603050405020304" pitchFamily="18" charset="0"/>
                <a:ea typeface="宋体" panose="02010600030101010101" pitchFamily="2" charset="-122"/>
              </a:rPr>
              <a:t>3: </a:t>
            </a:r>
            <a:r>
              <a:rPr lang="zh-CN" altLang="en-US" dirty="0">
                <a:effectLst/>
                <a:latin typeface="Times New Roman" panose="02020603050405020304" pitchFamily="18" charset="0"/>
                <a:ea typeface="宋体" panose="02010600030101010101" pitchFamily="2" charset="-122"/>
              </a:rPr>
              <a:t>在刚刚</a:t>
            </a:r>
            <a:r>
              <a:rPr lang="en-US" altLang="zh-CN" dirty="0">
                <a:effectLst/>
                <a:latin typeface="Times New Roman" panose="02020603050405020304" pitchFamily="18" charset="0"/>
                <a:ea typeface="宋体" panose="02010600030101010101" pitchFamily="2" charset="-122"/>
              </a:rPr>
              <a:t>1</a:t>
            </a:r>
            <a:r>
              <a:rPr lang="zh-CN" altLang="en-US" dirty="0">
                <a:effectLst/>
                <a:latin typeface="Times New Roman" panose="02020603050405020304" pitchFamily="18" charset="0"/>
                <a:ea typeface="宋体" panose="02010600030101010101" pitchFamily="2" charset="-122"/>
              </a:rPr>
              <a:t>号节点的一阶邻居中，不回头的随机选取若干个节点作为</a:t>
            </a:r>
            <a:r>
              <a:rPr lang="en-US" altLang="zh-CN" dirty="0">
                <a:effectLst/>
                <a:latin typeface="Times New Roman" panose="02020603050405020304" pitchFamily="18" charset="0"/>
                <a:ea typeface="宋体" panose="02010600030101010101" pitchFamily="2" charset="-122"/>
              </a:rPr>
              <a:t>2</a:t>
            </a:r>
            <a:r>
              <a:rPr lang="zh-CN" altLang="en-US" dirty="0">
                <a:effectLst/>
                <a:latin typeface="Times New Roman" panose="02020603050405020304" pitchFamily="18" charset="0"/>
                <a:ea typeface="宋体" panose="02010600030101010101" pitchFamily="2" charset="-122"/>
              </a:rPr>
              <a:t>号节点，不回头指的是不在回头取</a:t>
            </a:r>
            <a:r>
              <a:rPr lang="en-US" altLang="zh-CN" dirty="0">
                <a:effectLst/>
                <a:latin typeface="Times New Roman" panose="02020603050405020304" pitchFamily="18" charset="0"/>
                <a:ea typeface="宋体" panose="02010600030101010101" pitchFamily="2" charset="-122"/>
              </a:rPr>
              <a:t>0</a:t>
            </a:r>
            <a:r>
              <a:rPr lang="zh-CN" altLang="en-US" dirty="0">
                <a:effectLst/>
                <a:latin typeface="Times New Roman" panose="02020603050405020304" pitchFamily="18" charset="0"/>
                <a:ea typeface="宋体" panose="02010600030101010101" pitchFamily="2" charset="-122"/>
              </a:rPr>
              <a:t>号节点。该步骤亦可认为是随机选取</a:t>
            </a:r>
            <a:r>
              <a:rPr lang="en-US" altLang="zh-CN" dirty="0">
                <a:effectLst/>
                <a:latin typeface="Times New Roman" panose="02020603050405020304" pitchFamily="18" charset="0"/>
                <a:ea typeface="宋体" panose="02010600030101010101" pitchFamily="2" charset="-122"/>
              </a:rPr>
              <a:t>0</a:t>
            </a:r>
            <a:r>
              <a:rPr lang="zh-CN" altLang="en-US" dirty="0">
                <a:effectLst/>
                <a:latin typeface="Times New Roman" panose="02020603050405020304" pitchFamily="18" charset="0"/>
                <a:ea typeface="宋体" panose="02010600030101010101" pitchFamily="2" charset="-122"/>
              </a:rPr>
              <a:t>号节点通过</a:t>
            </a:r>
            <a:r>
              <a:rPr lang="en-US" altLang="zh-CN" dirty="0">
                <a:effectLst/>
                <a:latin typeface="Times New Roman" panose="02020603050405020304" pitchFamily="18" charset="0"/>
                <a:ea typeface="宋体" panose="02010600030101010101" pitchFamily="2" charset="-122"/>
              </a:rPr>
              <a:t>1</a:t>
            </a:r>
            <a:r>
              <a:rPr lang="zh-CN" altLang="en-US" dirty="0">
                <a:effectLst/>
                <a:latin typeface="Times New Roman" panose="02020603050405020304" pitchFamily="18" charset="0"/>
                <a:ea typeface="宋体" panose="02010600030101010101" pitchFamily="2" charset="-122"/>
              </a:rPr>
              <a:t>号节点连接这的二阶邻居。</a:t>
            </a:r>
          </a:p>
          <a:p>
            <a:pPr marL="800100" lvl="1" indent="-342900">
              <a:buFont typeface="+mj-lt"/>
              <a:buAutoNum type="arabicPeriod"/>
            </a:pPr>
            <a:r>
              <a:rPr lang="zh-CN" altLang="en-US" dirty="0">
                <a:effectLst/>
                <a:latin typeface="Times New Roman" panose="02020603050405020304" pitchFamily="18" charset="0"/>
                <a:ea typeface="宋体" panose="02010600030101010101" pitchFamily="2" charset="-122"/>
              </a:rPr>
              <a:t>步骤</a:t>
            </a:r>
            <a:r>
              <a:rPr lang="en-US" altLang="zh-CN" dirty="0">
                <a:effectLst/>
                <a:latin typeface="Times New Roman" panose="02020603050405020304" pitchFamily="18" charset="0"/>
                <a:ea typeface="宋体" panose="02010600030101010101" pitchFamily="2" charset="-122"/>
              </a:rPr>
              <a:t>4: </a:t>
            </a:r>
            <a:r>
              <a:rPr lang="zh-CN" altLang="en-US" dirty="0">
                <a:effectLst/>
                <a:latin typeface="Times New Roman" panose="02020603050405020304" pitchFamily="18" charset="0"/>
                <a:ea typeface="宋体" panose="02010600030101010101" pitchFamily="2" charset="-122"/>
              </a:rPr>
              <a:t>以此类推，图中的</a:t>
            </a:r>
            <a:r>
              <a:rPr lang="en-US" altLang="zh-CN" dirty="0">
                <a:effectLst/>
                <a:latin typeface="Times New Roman" panose="02020603050405020304" pitchFamily="18" charset="0"/>
                <a:ea typeface="宋体" panose="02010600030101010101" pitchFamily="2" charset="-122"/>
              </a:rPr>
              <a:t>k</a:t>
            </a:r>
            <a:r>
              <a:rPr lang="zh-CN" altLang="en-US" dirty="0">
                <a:effectLst/>
                <a:latin typeface="Times New Roman" panose="02020603050405020304" pitchFamily="18" charset="0"/>
                <a:ea typeface="宋体" panose="02010600030101010101" pitchFamily="2" charset="-122"/>
              </a:rPr>
              <a:t>是</a:t>
            </a:r>
            <a:r>
              <a:rPr lang="en-US" altLang="zh-CN" dirty="0">
                <a:effectLst/>
                <a:latin typeface="Times New Roman" panose="02020603050405020304" pitchFamily="18" charset="0"/>
                <a:ea typeface="宋体" panose="02010600030101010101" pitchFamily="2" charset="-122"/>
              </a:rPr>
              <a:t>GraphSAGE</a:t>
            </a:r>
            <a:r>
              <a:rPr lang="zh-CN" altLang="en-US" dirty="0">
                <a:effectLst/>
                <a:latin typeface="Times New Roman" panose="02020603050405020304" pitchFamily="18" charset="0"/>
                <a:ea typeface="宋体" panose="02010600030101010101" pitchFamily="2" charset="-122"/>
              </a:rPr>
              <a:t>的超参，可认为是</a:t>
            </a:r>
            <a:r>
              <a:rPr lang="en-US" altLang="zh-CN" dirty="0">
                <a:effectLst/>
                <a:latin typeface="Times New Roman" panose="02020603050405020304" pitchFamily="18" charset="0"/>
                <a:ea typeface="宋体" panose="02010600030101010101" pitchFamily="2" charset="-122"/>
              </a:rPr>
              <a:t>0</a:t>
            </a:r>
            <a:r>
              <a:rPr lang="zh-CN" altLang="en-US" dirty="0">
                <a:effectLst/>
                <a:latin typeface="Times New Roman" panose="02020603050405020304" pitchFamily="18" charset="0"/>
                <a:ea typeface="宋体" panose="02010600030101010101" pitchFamily="2" charset="-122"/>
              </a:rPr>
              <a:t>号节点的邻居阶层数，若</a:t>
            </a:r>
            <a:r>
              <a:rPr lang="en-US" altLang="zh-CN" dirty="0">
                <a:effectLst/>
                <a:latin typeface="Times New Roman" panose="02020603050405020304" pitchFamily="18" charset="0"/>
                <a:ea typeface="宋体" panose="02010600030101010101" pitchFamily="2" charset="-122"/>
              </a:rPr>
              <a:t>k</a:t>
            </a:r>
            <a:r>
              <a:rPr lang="zh-CN" altLang="en-US" dirty="0">
                <a:effectLst/>
                <a:latin typeface="Times New Roman" panose="02020603050405020304" pitchFamily="18" charset="0"/>
                <a:ea typeface="宋体" panose="02010600030101010101" pitchFamily="2" charset="-122"/>
              </a:rPr>
              <a:t>设定为</a:t>
            </a:r>
            <a:r>
              <a:rPr lang="en-US" altLang="zh-CN" dirty="0">
                <a:effectLst/>
                <a:latin typeface="Times New Roman" panose="02020603050405020304" pitchFamily="18" charset="0"/>
                <a:ea typeface="宋体" panose="02010600030101010101" pitchFamily="2" charset="-122"/>
              </a:rPr>
              <a:t>5</a:t>
            </a:r>
            <a:r>
              <a:rPr lang="zh-CN" altLang="en-US" dirty="0">
                <a:effectLst/>
                <a:latin typeface="Times New Roman" panose="02020603050405020304" pitchFamily="18" charset="0"/>
                <a:ea typeface="宋体" panose="02010600030101010101" pitchFamily="2" charset="-122"/>
              </a:rPr>
              <a:t>。则代表我们总共可以取到</a:t>
            </a:r>
            <a:r>
              <a:rPr lang="en-US" altLang="zh-CN" dirty="0">
                <a:effectLst/>
                <a:latin typeface="Times New Roman" panose="02020603050405020304" pitchFamily="18" charset="0"/>
                <a:ea typeface="宋体" panose="02010600030101010101" pitchFamily="2" charset="-122"/>
              </a:rPr>
              <a:t>0</a:t>
            </a:r>
            <a:r>
              <a:rPr lang="zh-CN" altLang="en-US" dirty="0">
                <a:effectLst/>
                <a:latin typeface="Times New Roman" panose="02020603050405020304" pitchFamily="18" charset="0"/>
                <a:ea typeface="宋体" panose="02010600030101010101" pitchFamily="2" charset="-122"/>
              </a:rPr>
              <a:t>号节点的第</a:t>
            </a:r>
            <a:r>
              <a:rPr lang="en-US" altLang="zh-CN" dirty="0">
                <a:effectLst/>
                <a:latin typeface="Times New Roman" panose="02020603050405020304" pitchFamily="18" charset="0"/>
                <a:ea typeface="宋体" panose="02010600030101010101" pitchFamily="2" charset="-122"/>
              </a:rPr>
              <a:t>5</a:t>
            </a:r>
            <a:r>
              <a:rPr lang="zh-CN" altLang="en-US" dirty="0">
                <a:effectLst/>
                <a:latin typeface="Times New Roman" panose="02020603050405020304" pitchFamily="18" charset="0"/>
                <a:ea typeface="宋体" panose="02010600030101010101" pitchFamily="2" charset="-122"/>
              </a:rPr>
              <a:t>阶邻居。</a:t>
            </a:r>
          </a:p>
          <a:p>
            <a:pPr marL="800100" lvl="1" indent="-342900">
              <a:buFont typeface="+mj-lt"/>
              <a:buAutoNum type="arabicPeriod"/>
            </a:pPr>
            <a:r>
              <a:rPr lang="zh-CN" altLang="en-US" dirty="0">
                <a:effectLst/>
                <a:latin typeface="Times New Roman" panose="02020603050405020304" pitchFamily="18" charset="0"/>
                <a:ea typeface="宋体" panose="02010600030101010101" pitchFamily="2" charset="-122"/>
              </a:rPr>
              <a:t>步骤</a:t>
            </a:r>
            <a:r>
              <a:rPr lang="en-US" altLang="zh-CN" dirty="0">
                <a:effectLst/>
                <a:latin typeface="Times New Roman" panose="02020603050405020304" pitchFamily="18" charset="0"/>
                <a:ea typeface="宋体" panose="02010600030101010101" pitchFamily="2" charset="-122"/>
              </a:rPr>
              <a:t>5: </a:t>
            </a:r>
            <a:r>
              <a:rPr lang="zh-CN" altLang="en-US" dirty="0">
                <a:effectLst/>
                <a:latin typeface="Times New Roman" panose="02020603050405020304" pitchFamily="18" charset="0"/>
                <a:ea typeface="宋体" panose="02010600030101010101" pitchFamily="2" charset="-122"/>
              </a:rPr>
              <a:t>将采样获得的所有节点保留边的信息组成子图作为一次小批量样本输入到图神经网络中进行下游任务</a:t>
            </a:r>
            <a:r>
              <a:rPr lang="zh-CN" altLang="en-US" dirty="0">
                <a:latin typeface="Times New Roman" panose="02020603050405020304" pitchFamily="18" charset="0"/>
                <a:ea typeface="宋体" panose="02010600030101010101" pitchFamily="2" charset="-122"/>
              </a:rPr>
              <a:t>；</a:t>
            </a:r>
            <a:r>
              <a:rPr lang="zh-CN" altLang="en-US" dirty="0">
                <a:effectLst/>
                <a:latin typeface="Times New Roman" panose="02020603050405020304" pitchFamily="18" charset="0"/>
                <a:ea typeface="宋体" panose="02010600030101010101" pitchFamily="2" charset="-122"/>
              </a:rPr>
              <a:t>或者输出经过自外而内的消息传递聚合了子图所有信息的</a:t>
            </a:r>
            <a:r>
              <a:rPr lang="en-US" altLang="zh-CN" dirty="0">
                <a:effectLst/>
                <a:latin typeface="Times New Roman" panose="02020603050405020304" pitchFamily="18" charset="0"/>
                <a:ea typeface="宋体" panose="02010600030101010101" pitchFamily="2" charset="-122"/>
              </a:rPr>
              <a:t>0</a:t>
            </a:r>
            <a:r>
              <a:rPr lang="zh-CN" altLang="en-US" dirty="0">
                <a:effectLst/>
                <a:latin typeface="Times New Roman" panose="02020603050405020304" pitchFamily="18" charset="0"/>
                <a:ea typeface="宋体" panose="02010600030101010101" pitchFamily="2" charset="-122"/>
              </a:rPr>
              <a:t>号节点特征向量。</a:t>
            </a:r>
            <a:endParaRPr lang="en-US" altLang="zh-CN" dirty="0">
              <a:latin typeface="Times New Roman" panose="02020603050405020304" pitchFamily="18" charset="0"/>
              <a:ea typeface="宋体" panose="02010600030101010101" pitchFamily="2" charset="-122"/>
            </a:endParaRPr>
          </a:p>
          <a:p>
            <a:pPr marL="800100" lvl="1" indent="-342900">
              <a:buFont typeface="+mj-lt"/>
              <a:buAutoNum type="arabicPeriod"/>
            </a:pPr>
            <a:endParaRPr lang="zh-CN" altLang="en-US" dirty="0">
              <a:effectLst/>
              <a:latin typeface="Times New Roman" panose="02020603050405020304" pitchFamily="18" charset="0"/>
              <a:ea typeface="宋体" panose="02010600030101010101" pitchFamily="2" charset="-122"/>
            </a:endParaRPr>
          </a:p>
          <a:p>
            <a:pPr marL="457200" lvl="1" indent="0">
              <a:buNone/>
            </a:pPr>
            <a:endParaRPr lang="zh-CN" altLang="zh-CN" sz="1800" dirty="0">
              <a:effectLst/>
              <a:latin typeface="Times New Roman" panose="02020603050405020304" pitchFamily="18" charset="0"/>
              <a:ea typeface="宋体" panose="02010600030101010101" pitchFamily="2" charset="-122"/>
            </a:endParaRPr>
          </a:p>
          <a:p>
            <a:pPr marL="457200" lvl="1" indent="0">
              <a:buNone/>
            </a:pPr>
            <a:endParaRPr lang="zh-CN" altLang="en-US" dirty="0"/>
          </a:p>
        </p:txBody>
      </p:sp>
      <p:pic>
        <p:nvPicPr>
          <p:cNvPr id="5" name="图片 4">
            <a:extLst>
              <a:ext uri="{FF2B5EF4-FFF2-40B4-BE49-F238E27FC236}">
                <a16:creationId xmlns:a16="http://schemas.microsoft.com/office/drawing/2014/main" id="{E20BBA90-5CEB-470C-9731-DD17B069E79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36408"/>
            <a:ext cx="5654299" cy="4821592"/>
          </a:xfrm>
          <a:prstGeom prst="rect">
            <a:avLst/>
          </a:prstGeom>
          <a:noFill/>
          <a:ln>
            <a:noFill/>
          </a:ln>
        </p:spPr>
      </p:pic>
    </p:spTree>
    <p:extLst>
      <p:ext uri="{BB962C8B-B14F-4D97-AF65-F5344CB8AC3E}">
        <p14:creationId xmlns:p14="http://schemas.microsoft.com/office/powerpoint/2010/main" val="180716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229531" y="375671"/>
            <a:ext cx="5833194" cy="1049235"/>
          </a:xfrm>
        </p:spPr>
        <p:txBody>
          <a:bodyPr>
            <a:normAutofit/>
          </a:bodyPr>
          <a:lstStyle/>
          <a:p>
            <a:pPr algn="ctr"/>
            <a:r>
              <a:rPr lang="zh-CN" altLang="en-US" sz="3600" dirty="0"/>
              <a:t>图采样算法</a:t>
            </a:r>
            <a:r>
              <a:rPr lang="en-US" altLang="zh-CN" sz="3600" dirty="0"/>
              <a:t>PinSAGE</a:t>
            </a:r>
            <a:endParaRPr lang="zh-CN" altLang="en-US" sz="3600" dirty="0"/>
          </a:p>
        </p:txBody>
      </p:sp>
      <p:sp>
        <p:nvSpPr>
          <p:cNvPr id="17" name="内容占位符 2">
            <a:extLst>
              <a:ext uri="{FF2B5EF4-FFF2-40B4-BE49-F238E27FC236}">
                <a16:creationId xmlns:a16="http://schemas.microsoft.com/office/drawing/2014/main" id="{861EE31D-2838-438F-9390-E0360A1522E3}"/>
              </a:ext>
            </a:extLst>
          </p:cNvPr>
          <p:cNvSpPr>
            <a:spLocks noGrp="1"/>
          </p:cNvSpPr>
          <p:nvPr>
            <p:ph idx="1"/>
          </p:nvPr>
        </p:nvSpPr>
        <p:spPr>
          <a:xfrm>
            <a:off x="6062725" y="238874"/>
            <a:ext cx="6062723" cy="6380252"/>
          </a:xfrm>
        </p:spPr>
        <p:txBody>
          <a:bodyPr>
            <a:normAutofit lnSpcReduction="10000"/>
          </a:bodyPr>
          <a:lstStyle/>
          <a:p>
            <a:pPr lvl="1"/>
            <a:r>
              <a:rPr lang="zh-CN" altLang="en-US" dirty="0">
                <a:latin typeface="Times New Roman" panose="02020603050405020304" pitchFamily="18" charset="0"/>
                <a:ea typeface="宋体" panose="02010600030101010101" pitchFamily="2" charset="-122"/>
              </a:rPr>
              <a:t>采样过程：</a:t>
            </a:r>
            <a:endParaRPr lang="en-US" altLang="zh-CN" dirty="0">
              <a:effectLst/>
              <a:latin typeface="Times New Roman" panose="02020603050405020304" pitchFamily="18" charset="0"/>
              <a:ea typeface="宋体" panose="02010600030101010101" pitchFamily="2" charset="-122"/>
            </a:endParaRPr>
          </a:p>
          <a:p>
            <a:pPr marL="800100" lvl="1" indent="-342900">
              <a:buFont typeface="+mj-lt"/>
              <a:buAutoNum type="arabicPeriod"/>
            </a:pPr>
            <a:r>
              <a:rPr lang="zh-CN" altLang="en-US" dirty="0">
                <a:effectLst/>
                <a:latin typeface="Times New Roman" panose="02020603050405020304" pitchFamily="18" charset="0"/>
                <a:ea typeface="宋体" panose="02010600030101010101" pitchFamily="2" charset="-122"/>
              </a:rPr>
              <a:t>步骤</a:t>
            </a:r>
            <a:r>
              <a:rPr lang="en-US" altLang="zh-CN" dirty="0">
                <a:effectLst/>
                <a:latin typeface="Times New Roman" panose="02020603050405020304" pitchFamily="18" charset="0"/>
                <a:ea typeface="宋体" panose="02010600030101010101" pitchFamily="2" charset="-122"/>
              </a:rPr>
              <a:t>1: </a:t>
            </a:r>
            <a:r>
              <a:rPr lang="zh-CN" altLang="en-US" dirty="0">
                <a:effectLst/>
                <a:latin typeface="Times New Roman" panose="02020603050405020304" pitchFamily="18" charset="0"/>
                <a:ea typeface="宋体" panose="02010600030101010101" pitchFamily="2" charset="-122"/>
              </a:rPr>
              <a:t>随机选取一个或若干个节点作为</a:t>
            </a:r>
            <a:r>
              <a:rPr lang="en-US" altLang="zh-CN" dirty="0">
                <a:effectLst/>
                <a:latin typeface="Times New Roman" panose="02020603050405020304" pitchFamily="18" charset="0"/>
                <a:ea typeface="宋体" panose="02010600030101010101" pitchFamily="2" charset="-122"/>
              </a:rPr>
              <a:t>0</a:t>
            </a:r>
            <a:r>
              <a:rPr lang="zh-CN" altLang="en-US" dirty="0">
                <a:effectLst/>
                <a:latin typeface="Times New Roman" panose="02020603050405020304" pitchFamily="18" charset="0"/>
                <a:ea typeface="宋体" panose="02010600030101010101" pitchFamily="2" charset="-122"/>
              </a:rPr>
              <a:t>号节点。</a:t>
            </a:r>
          </a:p>
          <a:p>
            <a:pPr marL="800100" lvl="1" indent="-342900">
              <a:buFont typeface="+mj-lt"/>
              <a:buAutoNum type="arabicPeriod"/>
            </a:pPr>
            <a:r>
              <a:rPr lang="zh-CN" altLang="en-US" dirty="0">
                <a:effectLst/>
                <a:latin typeface="Times New Roman" panose="02020603050405020304" pitchFamily="18" charset="0"/>
                <a:ea typeface="宋体" panose="02010600030101010101" pitchFamily="2" charset="-122"/>
              </a:rPr>
              <a:t>步骤</a:t>
            </a:r>
            <a:r>
              <a:rPr lang="en-US" altLang="zh-CN" dirty="0">
                <a:effectLst/>
                <a:latin typeface="Times New Roman" panose="02020603050405020304" pitchFamily="18" charset="0"/>
                <a:ea typeface="宋体" panose="02010600030101010101" pitchFamily="2" charset="-122"/>
              </a:rPr>
              <a:t>2: </a:t>
            </a:r>
            <a:r>
              <a:rPr lang="zh-CN" altLang="en-US" dirty="0">
                <a:effectLst/>
                <a:latin typeface="Times New Roman" panose="02020603050405020304" pitchFamily="18" charset="0"/>
                <a:ea typeface="宋体" panose="02010600030101010101" pitchFamily="2" charset="-122"/>
              </a:rPr>
              <a:t>以</a:t>
            </a:r>
            <a:r>
              <a:rPr lang="en-US" altLang="zh-CN" dirty="0">
                <a:effectLst/>
                <a:latin typeface="Times New Roman" panose="02020603050405020304" pitchFamily="18" charset="0"/>
                <a:ea typeface="宋体" panose="02010600030101010101" pitchFamily="2" charset="-122"/>
              </a:rPr>
              <a:t>0</a:t>
            </a:r>
            <a:r>
              <a:rPr lang="zh-CN" altLang="en-US" dirty="0">
                <a:effectLst/>
                <a:latin typeface="Times New Roman" panose="02020603050405020304" pitchFamily="18" charset="0"/>
                <a:ea typeface="宋体" panose="02010600030101010101" pitchFamily="2" charset="-122"/>
              </a:rPr>
              <a:t>号节点作为起始节点开始随机游走生成序列，游走方式可以采取</a:t>
            </a:r>
            <a:r>
              <a:rPr lang="en-US" altLang="zh-CN" dirty="0">
                <a:effectLst/>
                <a:latin typeface="Times New Roman" panose="02020603050405020304" pitchFamily="18" charset="0"/>
                <a:ea typeface="宋体" panose="02010600030101010101" pitchFamily="2" charset="-122"/>
              </a:rPr>
              <a:t>DeepWalk</a:t>
            </a:r>
            <a:r>
              <a:rPr lang="zh-CN" altLang="en-US" dirty="0">
                <a:effectLst/>
                <a:latin typeface="Times New Roman" panose="02020603050405020304" pitchFamily="18" charset="0"/>
                <a:ea typeface="宋体" panose="02010600030101010101" pitchFamily="2" charset="-122"/>
              </a:rPr>
              <a:t>或者</a:t>
            </a:r>
            <a:r>
              <a:rPr lang="en-US" altLang="zh-CN" dirty="0">
                <a:effectLst/>
                <a:latin typeface="Times New Roman" panose="02020603050405020304" pitchFamily="18" charset="0"/>
                <a:ea typeface="宋体" panose="02010600030101010101" pitchFamily="2" charset="-122"/>
              </a:rPr>
              <a:t>Node2Vec</a:t>
            </a:r>
            <a:r>
              <a:rPr lang="zh-CN" altLang="en-US" dirty="0">
                <a:effectLst/>
                <a:latin typeface="Times New Roman" panose="02020603050405020304" pitchFamily="18" charset="0"/>
                <a:ea typeface="宋体" panose="02010600030101010101" pitchFamily="2" charset="-122"/>
              </a:rPr>
              <a:t>。</a:t>
            </a:r>
          </a:p>
          <a:p>
            <a:pPr marL="800100" lvl="1" indent="-342900">
              <a:buFont typeface="+mj-lt"/>
              <a:buAutoNum type="arabicPeriod"/>
            </a:pPr>
            <a:r>
              <a:rPr lang="zh-CN" altLang="en-US" dirty="0">
                <a:effectLst/>
                <a:latin typeface="Times New Roman" panose="02020603050405020304" pitchFamily="18" charset="0"/>
                <a:ea typeface="宋体" panose="02010600030101010101" pitchFamily="2" charset="-122"/>
              </a:rPr>
              <a:t>步骤</a:t>
            </a:r>
            <a:r>
              <a:rPr lang="en-US" altLang="zh-CN" dirty="0">
                <a:effectLst/>
                <a:latin typeface="Times New Roman" panose="02020603050405020304" pitchFamily="18" charset="0"/>
                <a:ea typeface="宋体" panose="02010600030101010101" pitchFamily="2" charset="-122"/>
              </a:rPr>
              <a:t>3: </a:t>
            </a:r>
            <a:r>
              <a:rPr lang="zh-CN" altLang="en-US" dirty="0">
                <a:effectLst/>
                <a:latin typeface="Times New Roman" panose="02020603050405020304" pitchFamily="18" charset="0"/>
                <a:ea typeface="宋体" panose="02010600030101010101" pitchFamily="2" charset="-122"/>
              </a:rPr>
              <a:t>统计随机游走中高频出现的节点作为</a:t>
            </a:r>
            <a:r>
              <a:rPr lang="en-US" altLang="zh-CN" dirty="0">
                <a:effectLst/>
                <a:latin typeface="Times New Roman" panose="02020603050405020304" pitchFamily="18" charset="0"/>
                <a:ea typeface="宋体" panose="02010600030101010101" pitchFamily="2" charset="-122"/>
              </a:rPr>
              <a:t>0</a:t>
            </a:r>
            <a:r>
              <a:rPr lang="zh-CN" altLang="en-US" dirty="0">
                <a:effectLst/>
                <a:latin typeface="Times New Roman" panose="02020603050405020304" pitchFamily="18" charset="0"/>
                <a:ea typeface="宋体" panose="02010600030101010101" pitchFamily="2" charset="-122"/>
              </a:rPr>
              <a:t>号节点的邻居生成一个新的子图。出现的频率可作为超参设置。</a:t>
            </a:r>
          </a:p>
          <a:p>
            <a:pPr marL="800100" lvl="1" indent="-342900">
              <a:buFont typeface="+mj-lt"/>
              <a:buAutoNum type="arabicPeriod"/>
            </a:pPr>
            <a:r>
              <a:rPr lang="zh-CN" altLang="en-US" dirty="0">
                <a:effectLst/>
                <a:latin typeface="Times New Roman" panose="02020603050405020304" pitchFamily="18" charset="0"/>
                <a:ea typeface="宋体" panose="02010600030101010101" pitchFamily="2" charset="-122"/>
              </a:rPr>
              <a:t>步骤</a:t>
            </a:r>
            <a:r>
              <a:rPr lang="en-US" altLang="zh-CN" dirty="0">
                <a:effectLst/>
                <a:latin typeface="Times New Roman" panose="02020603050405020304" pitchFamily="18" charset="0"/>
                <a:ea typeface="宋体" panose="02010600030101010101" pitchFamily="2" charset="-122"/>
              </a:rPr>
              <a:t>4: </a:t>
            </a:r>
            <a:r>
              <a:rPr lang="zh-CN" altLang="en-US" dirty="0">
                <a:effectLst/>
                <a:latin typeface="Times New Roman" panose="02020603050405020304" pitchFamily="18" charset="0"/>
                <a:ea typeface="宋体" panose="02010600030101010101" pitchFamily="2" charset="-122"/>
              </a:rPr>
              <a:t>将新子图中的边界节点</a:t>
            </a:r>
            <a:r>
              <a:rPr lang="en-US" altLang="zh-CN" dirty="0">
                <a:effectLst/>
                <a:latin typeface="Times New Roman" panose="02020603050405020304" pitchFamily="18" charset="0"/>
                <a:ea typeface="宋体" panose="02010600030101010101" pitchFamily="2" charset="-122"/>
              </a:rPr>
              <a:t>( </a:t>
            </a:r>
            <a:r>
              <a:rPr lang="zh-CN" altLang="en-US" dirty="0">
                <a:effectLst/>
                <a:latin typeface="Times New Roman" panose="02020603050405020304" pitchFamily="18" charset="0"/>
                <a:ea typeface="宋体" panose="02010600030101010101" pitchFamily="2" charset="-122"/>
              </a:rPr>
              <a:t>如在上图中的节点</a:t>
            </a:r>
            <a:r>
              <a:rPr lang="en-US" altLang="zh-CN" dirty="0">
                <a:effectLst/>
                <a:latin typeface="Times New Roman" panose="02020603050405020304" pitchFamily="18" charset="0"/>
                <a:ea typeface="宋体" panose="02010600030101010101" pitchFamily="2" charset="-122"/>
              </a:rPr>
              <a:t>1</a:t>
            </a:r>
            <a:r>
              <a:rPr lang="zh-CN" altLang="en-US" dirty="0">
                <a:effectLst/>
                <a:latin typeface="Times New Roman" panose="02020603050405020304" pitchFamily="18" charset="0"/>
                <a:ea typeface="宋体" panose="02010600030101010101" pitchFamily="2" charset="-122"/>
              </a:rPr>
              <a:t>，</a:t>
            </a:r>
            <a:r>
              <a:rPr lang="en-US" altLang="zh-CN" dirty="0">
                <a:effectLst/>
                <a:latin typeface="Times New Roman" panose="02020603050405020304" pitchFamily="18" charset="0"/>
                <a:ea typeface="宋体" panose="02010600030101010101" pitchFamily="2" charset="-122"/>
              </a:rPr>
              <a:t>9</a:t>
            </a:r>
            <a:r>
              <a:rPr lang="zh-CN" altLang="en-US" dirty="0">
                <a:effectLst/>
                <a:latin typeface="Times New Roman" panose="02020603050405020304" pitchFamily="18" charset="0"/>
                <a:ea typeface="宋体" panose="02010600030101010101" pitchFamily="2" charset="-122"/>
              </a:rPr>
              <a:t>，</a:t>
            </a:r>
            <a:r>
              <a:rPr lang="en-US" altLang="zh-CN" dirty="0">
                <a:effectLst/>
                <a:latin typeface="Times New Roman" panose="02020603050405020304" pitchFamily="18" charset="0"/>
                <a:ea typeface="宋体" panose="02010600030101010101" pitchFamily="2" charset="-122"/>
              </a:rPr>
              <a:t>13 )</a:t>
            </a:r>
            <a:r>
              <a:rPr lang="zh-CN" altLang="en-US" dirty="0">
                <a:effectLst/>
                <a:latin typeface="Times New Roman" panose="02020603050405020304" pitchFamily="18" charset="0"/>
                <a:ea typeface="宋体" panose="02010600030101010101" pitchFamily="2" charset="-122"/>
              </a:rPr>
              <a:t>作为新的起始节点，重复步骤</a:t>
            </a:r>
            <a:r>
              <a:rPr lang="en-US" altLang="zh-CN" dirty="0">
                <a:effectLst/>
                <a:latin typeface="Times New Roman" panose="02020603050405020304" pitchFamily="18" charset="0"/>
                <a:ea typeface="宋体" panose="02010600030101010101" pitchFamily="2" charset="-122"/>
              </a:rPr>
              <a:t>2</a:t>
            </a:r>
            <a:r>
              <a:rPr lang="zh-CN" altLang="en-US" dirty="0">
                <a:effectLst/>
                <a:latin typeface="Times New Roman" panose="02020603050405020304" pitchFamily="18" charset="0"/>
                <a:ea typeface="宋体" panose="02010600030101010101" pitchFamily="2" charset="-122"/>
              </a:rPr>
              <a:t>开始随机游走。</a:t>
            </a:r>
          </a:p>
          <a:p>
            <a:pPr marL="800100" lvl="1" indent="-342900">
              <a:buFont typeface="+mj-lt"/>
              <a:buAutoNum type="arabicPeriod"/>
            </a:pPr>
            <a:r>
              <a:rPr lang="zh-CN" altLang="en-US" dirty="0">
                <a:effectLst/>
                <a:latin typeface="Times New Roman" panose="02020603050405020304" pitchFamily="18" charset="0"/>
                <a:ea typeface="宋体" panose="02010600030101010101" pitchFamily="2" charset="-122"/>
              </a:rPr>
              <a:t>步骤</a:t>
            </a:r>
            <a:r>
              <a:rPr lang="en-US" altLang="zh-CN" dirty="0">
                <a:effectLst/>
                <a:latin typeface="Times New Roman" panose="02020603050405020304" pitchFamily="18" charset="0"/>
                <a:ea typeface="宋体" panose="02010600030101010101" pitchFamily="2" charset="-122"/>
              </a:rPr>
              <a:t>5: </a:t>
            </a:r>
            <a:r>
              <a:rPr lang="zh-CN" altLang="en-US" dirty="0">
                <a:effectLst/>
                <a:latin typeface="Times New Roman" panose="02020603050405020304" pitchFamily="18" charset="0"/>
                <a:ea typeface="宋体" panose="02010600030101010101" pitchFamily="2" charset="-122"/>
              </a:rPr>
              <a:t>统计新一轮随机游走的高频节点，作为新节点在原来子图中接上。注意每个新高频节点仅接在它们原有的起始节点中</a:t>
            </a:r>
            <a:r>
              <a:rPr lang="en-US" altLang="zh-CN" dirty="0">
                <a:effectLst/>
                <a:latin typeface="Times New Roman" panose="02020603050405020304" pitchFamily="18" charset="0"/>
                <a:ea typeface="宋体" panose="02010600030101010101" pitchFamily="2" charset="-122"/>
              </a:rPr>
              <a:t>( </a:t>
            </a:r>
            <a:r>
              <a:rPr lang="zh-CN" altLang="en-US" dirty="0">
                <a:effectLst/>
                <a:latin typeface="Times New Roman" panose="02020603050405020304" pitchFamily="18" charset="0"/>
                <a:ea typeface="宋体" panose="02010600030101010101" pitchFamily="2" charset="-122"/>
              </a:rPr>
              <a:t>如节点</a:t>
            </a:r>
            <a:r>
              <a:rPr lang="en-US" altLang="zh-CN" dirty="0">
                <a:effectLst/>
                <a:latin typeface="Times New Roman" panose="02020603050405020304" pitchFamily="18" charset="0"/>
                <a:ea typeface="宋体" panose="02010600030101010101" pitchFamily="2" charset="-122"/>
              </a:rPr>
              <a:t>1</a:t>
            </a:r>
            <a:r>
              <a:rPr lang="zh-CN" altLang="en-US" dirty="0">
                <a:effectLst/>
                <a:latin typeface="Times New Roman" panose="02020603050405020304" pitchFamily="18" charset="0"/>
                <a:ea typeface="宋体" panose="02010600030101010101" pitchFamily="2" charset="-122"/>
              </a:rPr>
              <a:t>作为起始节点随机游走生成节点序列中的高频节点仅作为节点</a:t>
            </a:r>
            <a:r>
              <a:rPr lang="en-US" altLang="zh-CN" dirty="0">
                <a:effectLst/>
                <a:latin typeface="Times New Roman" panose="02020603050405020304" pitchFamily="18" charset="0"/>
                <a:ea typeface="宋体" panose="02010600030101010101" pitchFamily="2" charset="-122"/>
              </a:rPr>
              <a:t>1</a:t>
            </a:r>
            <a:r>
              <a:rPr lang="zh-CN" altLang="en-US" dirty="0">
                <a:effectLst/>
                <a:latin typeface="Times New Roman" panose="02020603050405020304" pitchFamily="18" charset="0"/>
                <a:ea typeface="宋体" panose="02010600030101010101" pitchFamily="2" charset="-122"/>
              </a:rPr>
              <a:t>的邻居接在新子图中 </a:t>
            </a:r>
            <a:r>
              <a:rPr lang="en-US" altLang="zh-CN" dirty="0">
                <a:effectLst/>
                <a:latin typeface="Times New Roman" panose="02020603050405020304" pitchFamily="18" charset="0"/>
                <a:ea typeface="宋体" panose="02010600030101010101" pitchFamily="2" charset="-122"/>
              </a:rPr>
              <a:t>)</a:t>
            </a:r>
            <a:r>
              <a:rPr lang="zh-CN" altLang="en-US" dirty="0">
                <a:effectLst/>
                <a:latin typeface="Times New Roman" panose="02020603050405020304" pitchFamily="18" charset="0"/>
                <a:ea typeface="宋体" panose="02010600030101010101" pitchFamily="2" charset="-122"/>
              </a:rPr>
              <a:t>。</a:t>
            </a:r>
          </a:p>
          <a:p>
            <a:pPr marL="800100" lvl="1" indent="-342900">
              <a:buFont typeface="+mj-lt"/>
              <a:buAutoNum type="arabicPeriod"/>
            </a:pPr>
            <a:r>
              <a:rPr lang="zh-CN" altLang="en-US" dirty="0">
                <a:effectLst/>
                <a:latin typeface="Times New Roman" panose="02020603050405020304" pitchFamily="18" charset="0"/>
                <a:ea typeface="宋体" panose="02010600030101010101" pitchFamily="2" charset="-122"/>
              </a:rPr>
              <a:t>步骤</a:t>
            </a:r>
            <a:r>
              <a:rPr lang="en-US" altLang="zh-CN" dirty="0">
                <a:effectLst/>
                <a:latin typeface="Times New Roman" panose="02020603050405020304" pitchFamily="18" charset="0"/>
                <a:ea typeface="宋体" panose="02010600030101010101" pitchFamily="2" charset="-122"/>
              </a:rPr>
              <a:t>6: </a:t>
            </a:r>
            <a:r>
              <a:rPr lang="zh-CN" altLang="en-US" dirty="0">
                <a:effectLst/>
                <a:latin typeface="Times New Roman" panose="02020603050405020304" pitchFamily="18" charset="0"/>
                <a:ea typeface="宋体" panose="02010600030101010101" pitchFamily="2" charset="-122"/>
              </a:rPr>
              <a:t>重复上述过程</a:t>
            </a:r>
            <a:r>
              <a:rPr lang="en-US" altLang="zh-CN" dirty="0">
                <a:effectLst/>
                <a:latin typeface="Times New Roman" panose="02020603050405020304" pitchFamily="18" charset="0"/>
                <a:ea typeface="宋体" panose="02010600030101010101" pitchFamily="2" charset="-122"/>
              </a:rPr>
              <a:t>k</a:t>
            </a:r>
            <a:r>
              <a:rPr lang="zh-CN" altLang="en-US" dirty="0">
                <a:effectLst/>
                <a:latin typeface="Times New Roman" panose="02020603050405020304" pitchFamily="18" charset="0"/>
                <a:ea typeface="宋体" panose="02010600030101010101" pitchFamily="2" charset="-122"/>
              </a:rPr>
              <a:t>次，</a:t>
            </a:r>
            <a:r>
              <a:rPr lang="en-US" altLang="zh-CN" dirty="0">
                <a:effectLst/>
                <a:latin typeface="Times New Roman" panose="02020603050405020304" pitchFamily="18" charset="0"/>
                <a:ea typeface="宋体" panose="02010600030101010101" pitchFamily="2" charset="-122"/>
              </a:rPr>
              <a:t>k</a:t>
            </a:r>
            <a:r>
              <a:rPr lang="zh-CN" altLang="en-US" dirty="0">
                <a:effectLst/>
                <a:latin typeface="Times New Roman" panose="02020603050405020304" pitchFamily="18" charset="0"/>
                <a:ea typeface="宋体" panose="02010600030101010101" pitchFamily="2" charset="-122"/>
              </a:rPr>
              <a:t>为超参。将生成的新子图作为一次小批量样本输入到图神经网络中进行下游任务。或者输出经过自外而内的消息传递聚合了子图所有信息的</a:t>
            </a:r>
            <a:r>
              <a:rPr lang="en-US" altLang="zh-CN" dirty="0">
                <a:effectLst/>
                <a:latin typeface="Times New Roman" panose="02020603050405020304" pitchFamily="18" charset="0"/>
                <a:ea typeface="宋体" panose="02010600030101010101" pitchFamily="2" charset="-122"/>
              </a:rPr>
              <a:t>0</a:t>
            </a:r>
            <a:r>
              <a:rPr lang="zh-CN" altLang="en-US" dirty="0">
                <a:effectLst/>
                <a:latin typeface="Times New Roman" panose="02020603050405020304" pitchFamily="18" charset="0"/>
                <a:ea typeface="宋体" panose="02010600030101010101" pitchFamily="2" charset="-122"/>
              </a:rPr>
              <a:t>号节点特征向量。</a:t>
            </a:r>
          </a:p>
        </p:txBody>
      </p:sp>
      <p:pic>
        <p:nvPicPr>
          <p:cNvPr id="6" name="图片 5">
            <a:extLst>
              <a:ext uri="{FF2B5EF4-FFF2-40B4-BE49-F238E27FC236}">
                <a16:creationId xmlns:a16="http://schemas.microsoft.com/office/drawing/2014/main" id="{DA40F54C-B516-448C-9C4B-CC348FA1ADC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52" y="1045568"/>
            <a:ext cx="6738800" cy="4142459"/>
          </a:xfrm>
          <a:prstGeom prst="rect">
            <a:avLst/>
          </a:prstGeom>
          <a:noFill/>
          <a:ln>
            <a:noFill/>
          </a:ln>
        </p:spPr>
      </p:pic>
      <p:sp>
        <p:nvSpPr>
          <p:cNvPr id="7" name="内容占位符 2">
            <a:extLst>
              <a:ext uri="{FF2B5EF4-FFF2-40B4-BE49-F238E27FC236}">
                <a16:creationId xmlns:a16="http://schemas.microsoft.com/office/drawing/2014/main" id="{655289B1-FCFC-4BE2-8594-B437E09DD183}"/>
              </a:ext>
            </a:extLst>
          </p:cNvPr>
          <p:cNvSpPr txBox="1">
            <a:spLocks/>
          </p:cNvSpPr>
          <p:nvPr/>
        </p:nvSpPr>
        <p:spPr>
          <a:xfrm>
            <a:off x="-137962" y="5301190"/>
            <a:ext cx="6826437" cy="199524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zh-CN" altLang="en-US" kern="0" dirty="0">
                <a:latin typeface="Times New Roman" panose="02020603050405020304" pitchFamily="18" charset="0"/>
                <a:ea typeface="宋体" panose="02010600030101010101" pitchFamily="2" charset="-122"/>
                <a:cs typeface="Times New Roman" panose="02020603050405020304" pitchFamily="18" charset="0"/>
              </a:rPr>
              <a:t>中心思想：</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采样通过随机游走经过的高频节点生成的子图</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endParaRPr>
          </a:p>
          <a:p>
            <a:pPr lvl="1"/>
            <a:r>
              <a:rPr lang="en-US" altLang="zh-CN" dirty="0">
                <a:latin typeface="Times New Roman" panose="02020603050405020304" pitchFamily="18" charset="0"/>
                <a:ea typeface="宋体" panose="02010600030101010101" pitchFamily="2" charset="-122"/>
              </a:rPr>
              <a:t>PinSAGE</a:t>
            </a:r>
            <a:r>
              <a:rPr lang="zh-CN" altLang="en-US" dirty="0">
                <a:latin typeface="Times New Roman" panose="02020603050405020304" pitchFamily="18" charset="0"/>
                <a:ea typeface="宋体" panose="02010600030101010101" pitchFamily="2" charset="-122"/>
              </a:rPr>
              <a:t>的优势在于可以很快速的收集到远端节点，且生成的子图已经经过一次频率删选所获得的样本表达能力更强也更具泛化能力。</a:t>
            </a:r>
            <a:endParaRPr lang="zh-CN" altLang="zh-CN" dirty="0">
              <a:latin typeface="Times New Roman" panose="02020603050405020304" pitchFamily="18" charset="0"/>
              <a:ea typeface="宋体" panose="02010600030101010101" pitchFamily="2" charset="-122"/>
            </a:endParaRPr>
          </a:p>
          <a:p>
            <a:pPr marL="457200" lvl="1" indent="0">
              <a:buFont typeface="Arial" panose="020B0604020202020204" pitchFamily="34" charset="0"/>
              <a:buNone/>
            </a:pPr>
            <a:endParaRPr lang="zh-CN" altLang="en-US" dirty="0"/>
          </a:p>
        </p:txBody>
      </p:sp>
    </p:spTree>
    <p:extLst>
      <p:ext uri="{BB962C8B-B14F-4D97-AF65-F5344CB8AC3E}">
        <p14:creationId xmlns:p14="http://schemas.microsoft.com/office/powerpoint/2010/main" val="2811773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51578" y="766018"/>
            <a:ext cx="9603275" cy="1049235"/>
          </a:xfrm>
        </p:spPr>
        <p:txBody>
          <a:bodyPr>
            <a:normAutofit/>
          </a:bodyPr>
          <a:lstStyle/>
          <a:p>
            <a:pPr algn="ctr"/>
            <a:r>
              <a:rPr lang="zh-CN" altLang="en-US" sz="3600" dirty="0"/>
              <a:t>图处理</a:t>
            </a:r>
            <a:r>
              <a:rPr lang="en-US" altLang="zh-CN" sz="3600" dirty="0"/>
              <a:t>python API</a:t>
            </a:r>
            <a:r>
              <a:rPr lang="zh-CN" altLang="en-US" sz="3600" dirty="0"/>
              <a:t>推荐</a:t>
            </a:r>
          </a:p>
        </p:txBody>
      </p:sp>
      <p:sp>
        <p:nvSpPr>
          <p:cNvPr id="3" name="内容占位符 2">
            <a:extLst>
              <a:ext uri="{FF2B5EF4-FFF2-40B4-BE49-F238E27FC236}">
                <a16:creationId xmlns:a16="http://schemas.microsoft.com/office/drawing/2014/main" id="{FA231E46-3B3E-4CB7-B774-6318FFFDE730}"/>
              </a:ext>
            </a:extLst>
          </p:cNvPr>
          <p:cNvSpPr>
            <a:spLocks noGrp="1"/>
          </p:cNvSpPr>
          <p:nvPr>
            <p:ph idx="1"/>
          </p:nvPr>
        </p:nvSpPr>
        <p:spPr>
          <a:xfrm>
            <a:off x="857640" y="2034283"/>
            <a:ext cx="10628867" cy="4695290"/>
          </a:xfrm>
          <a:noFill/>
        </p:spPr>
        <p:txBody>
          <a:bodyPr numCol="1">
            <a:normAutofit/>
          </a:bodyPr>
          <a:lstStyle/>
          <a:p>
            <a:pPr marL="571500" indent="-342900">
              <a:lnSpc>
                <a:spcPct val="115000"/>
              </a:lnSpc>
              <a:buFont typeface="+mj-lt"/>
              <a:buAutoNum type="arabicPeriod"/>
            </a:pPr>
            <a:r>
              <a:rPr lang="en-US" altLang="zh-CN" sz="1800" kern="0" dirty="0">
                <a:effectLst/>
                <a:latin typeface="Times New Roman" panose="02020603050405020304" pitchFamily="18" charset="0"/>
                <a:ea typeface="宋体" panose="02010600030101010101" pitchFamily="2" charset="-122"/>
              </a:rPr>
              <a:t>Networks</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。最老牌的图处理库，早在</a:t>
            </a:r>
            <a:r>
              <a:rPr lang="en-US" altLang="zh-CN" sz="1800" kern="0" dirty="0">
                <a:effectLst/>
                <a:latin typeface="Times New Roman" panose="02020603050405020304" pitchFamily="18" charset="0"/>
                <a:ea typeface="宋体" panose="02010600030101010101" pitchFamily="2" charset="-122"/>
              </a:rPr>
              <a:t>2002</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年就发布了第一版</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。没有图神经网络的算法，但其地位就像是图算法领域的</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。官方</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文档</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err="1">
                <a:hlinkClick r:id="rId2"/>
              </a:rPr>
              <a:t>NetworkX</a:t>
            </a:r>
            <a:r>
              <a:rPr lang="en-US" altLang="zh-CN" sz="1600" dirty="0">
                <a:hlinkClick r:id="rId2"/>
              </a:rPr>
              <a:t> — </a:t>
            </a:r>
            <a:r>
              <a:rPr lang="en-US" altLang="zh-CN" sz="1600" dirty="0" err="1">
                <a:hlinkClick r:id="rId2"/>
              </a:rPr>
              <a:t>NetworkX</a:t>
            </a:r>
            <a:r>
              <a:rPr lang="en-US" altLang="zh-CN" sz="1600" dirty="0">
                <a:hlinkClick r:id="rId2"/>
              </a:rPr>
              <a:t> documentation</a:t>
            </a:r>
            <a:endParaRPr lang="en-US" altLang="zh-CN" sz="1600" dirty="0"/>
          </a:p>
          <a:p>
            <a:pPr marL="571500" indent="-342900">
              <a:lnSpc>
                <a:spcPct val="115000"/>
              </a:lnSpc>
              <a:buFont typeface="+mj-lt"/>
              <a:buAutoNum type="arabicPeriod"/>
            </a:pPr>
            <a:endParaRPr lang="en-US" altLang="zh-CN" sz="1800" kern="0" dirty="0">
              <a:latin typeface="Times New Roman" panose="02020603050405020304" pitchFamily="18" charset="0"/>
              <a:ea typeface="宋体" panose="02010600030101010101" pitchFamily="2" charset="-122"/>
              <a:cs typeface="Times New Roman" panose="02020603050405020304" pitchFamily="18" charset="0"/>
            </a:endParaRPr>
          </a:p>
          <a:p>
            <a:pPr marL="571500" indent="-342900">
              <a:lnSpc>
                <a:spcPct val="115000"/>
              </a:lnSpc>
              <a:buFont typeface="+mj-lt"/>
              <a:buAutoNum type="arabicPeriod"/>
            </a:pPr>
            <a:r>
              <a:rPr lang="en-US" altLang="zh-CN" sz="1800" dirty="0">
                <a:effectLst/>
                <a:latin typeface="Times New Roman" panose="02020603050405020304" pitchFamily="18" charset="0"/>
                <a:ea typeface="宋体" panose="02010600030101010101" pitchFamily="2" charset="-122"/>
              </a:rPr>
              <a:t>DGL ( Deep Graph Library )</a:t>
            </a:r>
            <a:r>
              <a:rPr lang="zh-CN" altLang="en-US" sz="1800" dirty="0">
                <a:latin typeface="Times New Roman" panose="02020603050405020304" pitchFamily="18" charset="0"/>
                <a:ea typeface="宋体" panose="02010600030101010101" pitchFamily="2" charset="-122"/>
              </a:rPr>
              <a:t>，亚马逊的图神经网络框架，</a:t>
            </a:r>
            <a:r>
              <a:rPr lang="zh-CN" altLang="zh-CN" sz="1800" dirty="0">
                <a:effectLst/>
                <a:latin typeface="Times New Roman" panose="02020603050405020304" pitchFamily="18" charset="0"/>
                <a:ea typeface="宋体" panose="02010600030101010101" pitchFamily="2" charset="-122"/>
              </a:rPr>
              <a:t>第一版发布于</a:t>
            </a:r>
            <a:r>
              <a:rPr lang="en-US" altLang="zh-CN" sz="1800" dirty="0">
                <a:effectLst/>
                <a:latin typeface="Times New Roman" panose="02020603050405020304" pitchFamily="18" charset="0"/>
                <a:ea typeface="宋体" panose="02010600030101010101" pitchFamily="2" charset="-122"/>
              </a:rPr>
              <a:t>2018</a:t>
            </a:r>
            <a:r>
              <a:rPr lang="zh-CN" altLang="zh-CN" sz="1800" dirty="0">
                <a:effectLst/>
                <a:latin typeface="Times New Roman" panose="02020603050405020304" pitchFamily="18" charset="0"/>
                <a:ea typeface="宋体" panose="02010600030101010101" pitchFamily="2" charset="-122"/>
              </a:rPr>
              <a:t>年</a:t>
            </a:r>
            <a:r>
              <a:rPr lang="zh-CN" altLang="en-US"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基于深度学习框架的图神经网络库，实现了主流的图神经网络算法。兼容</a:t>
            </a:r>
            <a:r>
              <a:rPr lang="en-US" altLang="zh-CN" sz="1800" dirty="0">
                <a:effectLst/>
                <a:latin typeface="Times New Roman" panose="02020603050405020304" pitchFamily="18" charset="0"/>
                <a:ea typeface="宋体" panose="02010600030101010101" pitchFamily="2" charset="-122"/>
              </a:rPr>
              <a:t>MxNet, PyTorch, Tensorflow</a:t>
            </a:r>
            <a:r>
              <a:rPr lang="zh-CN" altLang="en-US"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是目前最主流的处理图的</a:t>
            </a:r>
            <a:r>
              <a:rPr lang="en-US" altLang="zh-CN" sz="1800" dirty="0">
                <a:effectLst/>
                <a:latin typeface="Times New Roman" panose="02020603050405020304" pitchFamily="18" charset="0"/>
                <a:ea typeface="宋体" panose="02010600030101010101" pitchFamily="2" charset="-122"/>
              </a:rPr>
              <a:t>python API</a:t>
            </a:r>
            <a:r>
              <a:rPr lang="zh-CN" altLang="zh-CN" sz="1800" dirty="0">
                <a:effectLst/>
                <a:latin typeface="Times New Roman" panose="02020603050405020304" pitchFamily="18" charset="0"/>
                <a:ea typeface="宋体" panose="02010600030101010101" pitchFamily="2" charset="-122"/>
              </a:rPr>
              <a:t>。</a:t>
            </a:r>
            <a:r>
              <a:rPr lang="zh-CN" altLang="en-US" sz="1600" kern="0" dirty="0">
                <a:effectLst/>
                <a:latin typeface="Times New Roman" panose="02020603050405020304" pitchFamily="18" charset="0"/>
                <a:ea typeface="宋体" panose="02010600030101010101" pitchFamily="2" charset="-122"/>
                <a:cs typeface="Times New Roman" panose="02020603050405020304" pitchFamily="18" charset="0"/>
              </a:rPr>
              <a:t>官方</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文档</a:t>
            </a:r>
            <a:r>
              <a:rPr lang="zh-CN" alt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hlinkClick r:id="rId3"/>
              </a:rPr>
              <a:t>Overview of DGL — DGL 0.5.3 documentation</a:t>
            </a:r>
            <a:endParaRPr lang="en-US" altLang="zh-CN" sz="1600" dirty="0"/>
          </a:p>
          <a:p>
            <a:pPr marL="571500" indent="-342900">
              <a:lnSpc>
                <a:spcPct val="115000"/>
              </a:lnSpc>
              <a:buFont typeface="+mj-lt"/>
              <a:buAutoNum type="arabicPeriod"/>
            </a:pPr>
            <a:endParaRPr lang="zh-CN" altLang="zh-CN" sz="1800" dirty="0">
              <a:effectLst/>
              <a:latin typeface="Times New Roman" panose="02020603050405020304" pitchFamily="18" charset="0"/>
              <a:ea typeface="宋体" panose="02010600030101010101" pitchFamily="2" charset="-122"/>
            </a:endParaRPr>
          </a:p>
          <a:p>
            <a:pPr marL="571500" indent="-342900">
              <a:lnSpc>
                <a:spcPct val="115000"/>
              </a:lnSpc>
              <a:buFont typeface="+mj-lt"/>
              <a:buAutoNum type="arabicPeriod"/>
            </a:pPr>
            <a:r>
              <a:rPr lang="en-US" altLang="zh-CN" sz="1800" dirty="0">
                <a:latin typeface="Times New Roman" panose="02020603050405020304" pitchFamily="18" charset="0"/>
                <a:ea typeface="宋体" panose="02010600030101010101" pitchFamily="2" charset="-122"/>
              </a:rPr>
              <a:t> </a:t>
            </a:r>
            <a:r>
              <a:rPr lang="en-US" altLang="zh-CN" sz="1800" dirty="0">
                <a:effectLst/>
                <a:latin typeface="Times New Roman" panose="02020603050405020304" pitchFamily="18" charset="0"/>
                <a:ea typeface="宋体" panose="02010600030101010101" pitchFamily="2" charset="-122"/>
              </a:rPr>
              <a:t>PGL ( Paddle Graph Learning ) </a:t>
            </a:r>
            <a:r>
              <a:rPr lang="zh-CN" altLang="zh-CN" sz="1800" dirty="0">
                <a:effectLst/>
                <a:latin typeface="Times New Roman" panose="02020603050405020304" pitchFamily="18" charset="0"/>
                <a:ea typeface="宋体" panose="02010600030101010101" pitchFamily="2" charset="-122"/>
              </a:rPr>
              <a:t>。第一版发布于</a:t>
            </a:r>
            <a:r>
              <a:rPr lang="en-US" altLang="zh-CN" sz="1800" dirty="0">
                <a:effectLst/>
                <a:latin typeface="Times New Roman" panose="02020603050405020304" pitchFamily="18" charset="0"/>
                <a:ea typeface="宋体" panose="02010600030101010101" pitchFamily="2" charset="-122"/>
              </a:rPr>
              <a:t>2020 </a:t>
            </a:r>
            <a:r>
              <a:rPr lang="zh-CN" altLang="zh-CN" sz="1800" dirty="0">
                <a:effectLst/>
                <a:latin typeface="Times New Roman" panose="02020603050405020304" pitchFamily="18" charset="0"/>
                <a:ea typeface="宋体" panose="02010600030101010101" pitchFamily="2" charset="-122"/>
              </a:rPr>
              <a:t>年，百度的框架，号称速度是</a:t>
            </a:r>
            <a:r>
              <a:rPr lang="en-US" altLang="zh-CN" sz="1800" dirty="0">
                <a:effectLst/>
                <a:latin typeface="Times New Roman" panose="02020603050405020304" pitchFamily="18" charset="0"/>
                <a:ea typeface="宋体" panose="02010600030101010101" pitchFamily="2" charset="-122"/>
              </a:rPr>
              <a:t>DGL</a:t>
            </a:r>
            <a:r>
              <a:rPr lang="zh-CN" altLang="zh-CN" sz="1800" dirty="0">
                <a:effectLst/>
                <a:latin typeface="Times New Roman" panose="02020603050405020304" pitchFamily="18" charset="0"/>
                <a:ea typeface="宋体" panose="02010600030101010101" pitchFamily="2" charset="-122"/>
              </a:rPr>
              <a:t>的</a:t>
            </a:r>
            <a:r>
              <a:rPr lang="en-US" altLang="zh-CN" sz="1800" dirty="0">
                <a:effectLst/>
                <a:latin typeface="Times New Roman" panose="02020603050405020304" pitchFamily="18" charset="0"/>
                <a:ea typeface="宋体" panose="02010600030101010101" pitchFamily="2" charset="-122"/>
              </a:rPr>
              <a:t>13</a:t>
            </a:r>
            <a:r>
              <a:rPr lang="zh-CN" altLang="zh-CN" sz="1800" dirty="0">
                <a:effectLst/>
                <a:latin typeface="Times New Roman" panose="02020603050405020304" pitchFamily="18" charset="0"/>
                <a:ea typeface="宋体" panose="02010600030101010101" pitchFamily="2" charset="-122"/>
              </a:rPr>
              <a:t>倍。缺</a:t>
            </a:r>
            <a:r>
              <a:rPr lang="zh-CN" altLang="en-US" sz="1800" dirty="0">
                <a:effectLst/>
                <a:latin typeface="Times New Roman" panose="02020603050405020304" pitchFamily="18" charset="0"/>
                <a:ea typeface="宋体" panose="02010600030101010101" pitchFamily="2" charset="-122"/>
              </a:rPr>
              <a:t>点</a:t>
            </a:r>
            <a:r>
              <a:rPr lang="zh-CN" altLang="zh-CN" sz="1800" dirty="0">
                <a:effectLst/>
                <a:latin typeface="Times New Roman" panose="02020603050405020304" pitchFamily="18" charset="0"/>
                <a:ea typeface="宋体" panose="02010600030101010101" pitchFamily="2" charset="-122"/>
              </a:rPr>
              <a:t>是只兼容百度自家的飞浆</a:t>
            </a:r>
            <a:r>
              <a:rPr lang="en-US" altLang="zh-CN" sz="1800" dirty="0">
                <a:effectLst/>
                <a:latin typeface="Times New Roman" panose="02020603050405020304" pitchFamily="18" charset="0"/>
                <a:ea typeface="宋体" panose="02010600030101010101" pitchFamily="2" charset="-122"/>
              </a:rPr>
              <a:t> ( PaddlePaddle ) </a:t>
            </a:r>
            <a:r>
              <a:rPr lang="zh-CN" altLang="zh-CN" sz="1800" dirty="0">
                <a:effectLst/>
                <a:latin typeface="Times New Roman" panose="02020603050405020304" pitchFamily="18" charset="0"/>
                <a:ea typeface="宋体" panose="02010600030101010101" pitchFamily="2" charset="-122"/>
              </a:rPr>
              <a:t>深度学习框架。</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官方</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文档</a:t>
            </a:r>
            <a:r>
              <a:rPr lang="zh-CN" altLang="en-US" sz="1800" dirty="0">
                <a:effectLst/>
                <a:latin typeface="Times New Roman" panose="02020603050405020304" pitchFamily="18" charset="0"/>
                <a:ea typeface="宋体" panose="02010600030101010101" pitchFamily="2" charset="-122"/>
              </a:rPr>
              <a:t>：</a:t>
            </a:r>
            <a:r>
              <a:rPr lang="en-US" altLang="zh-CN" sz="1600" dirty="0">
                <a:hlinkClick r:id="rId4"/>
              </a:rPr>
              <a:t> Paddle Graph Learning (PGL) — </a:t>
            </a:r>
            <a:r>
              <a:rPr lang="en-US" altLang="zh-CN" sz="1600" dirty="0" err="1">
                <a:hlinkClick r:id="rId4"/>
              </a:rPr>
              <a:t>pgl</a:t>
            </a:r>
            <a:r>
              <a:rPr lang="en-US" altLang="zh-CN" sz="1600" dirty="0">
                <a:hlinkClick r:id="rId4"/>
              </a:rPr>
              <a:t> 2.1 documentation</a:t>
            </a:r>
            <a:endParaRPr lang="zh-CN" altLang="zh-CN" sz="1800" dirty="0">
              <a:effectLst/>
              <a:latin typeface="Times New Roman" panose="02020603050405020304" pitchFamily="18" charset="0"/>
              <a:ea typeface="宋体" panose="02010600030101010101" pitchFamily="2" charset="-122"/>
            </a:endParaRPr>
          </a:p>
          <a:p>
            <a:pPr marL="571500" indent="-342900">
              <a:lnSpc>
                <a:spcPct val="115000"/>
              </a:lnSpc>
              <a:buFont typeface="+mj-lt"/>
              <a:buAutoNum type="arabicPeriod"/>
            </a:pPr>
            <a:endParaRPr lang="zh-CN" altLang="zh-CN" sz="16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16557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标题 1">
            <a:extLst>
              <a:ext uri="{FF2B5EF4-FFF2-40B4-BE49-F238E27FC236}">
                <a16:creationId xmlns:a16="http://schemas.microsoft.com/office/drawing/2014/main" id="{E15892A4-72AB-48FD-A310-4BD5E9C35303}"/>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zh-CN" altLang="en-US" sz="4800"/>
              <a:t>结束</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复选标记">
            <a:extLst>
              <a:ext uri="{FF2B5EF4-FFF2-40B4-BE49-F238E27FC236}">
                <a16:creationId xmlns:a16="http://schemas.microsoft.com/office/drawing/2014/main" id="{1C5D2965-2422-4251-8FBE-CC5E41CE66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466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51578" y="766018"/>
            <a:ext cx="9603275" cy="1049235"/>
          </a:xfrm>
        </p:spPr>
        <p:txBody>
          <a:bodyPr>
            <a:normAutofit/>
          </a:bodyPr>
          <a:lstStyle/>
          <a:p>
            <a:pPr algn="ctr"/>
            <a:r>
              <a:rPr lang="zh-CN" altLang="en-US" sz="3600" dirty="0"/>
              <a:t>图论基础</a:t>
            </a:r>
            <a:r>
              <a:rPr lang="en-US" altLang="zh-CN" sz="3600" dirty="0"/>
              <a:t> – </a:t>
            </a:r>
            <a:r>
              <a:rPr lang="zh-CN" altLang="en-US" sz="3600" dirty="0"/>
              <a:t>什么是图</a:t>
            </a:r>
          </a:p>
        </p:txBody>
      </p:sp>
      <p:sp>
        <p:nvSpPr>
          <p:cNvPr id="3" name="内容占位符 2">
            <a:extLst>
              <a:ext uri="{FF2B5EF4-FFF2-40B4-BE49-F238E27FC236}">
                <a16:creationId xmlns:a16="http://schemas.microsoft.com/office/drawing/2014/main" id="{FA231E46-3B3E-4CB7-B774-6318FFFDE730}"/>
              </a:ext>
            </a:extLst>
          </p:cNvPr>
          <p:cNvSpPr>
            <a:spLocks noGrp="1"/>
          </p:cNvSpPr>
          <p:nvPr>
            <p:ph idx="1"/>
          </p:nvPr>
        </p:nvSpPr>
        <p:spPr>
          <a:xfrm>
            <a:off x="6253215" y="2464067"/>
            <a:ext cx="4942812" cy="2993457"/>
          </a:xfrm>
        </p:spPr>
        <p:txBody>
          <a:bodyPr/>
          <a:lstStyle/>
          <a:p>
            <a:pPr indent="266700">
              <a:lnSpc>
                <a:spcPct val="115000"/>
              </a:lnSpc>
            </a:pPr>
            <a:r>
              <a:rPr lang="zh-CN" altLang="en-US" sz="1800" dirty="0">
                <a:effectLst/>
                <a:latin typeface="Times New Roman" panose="02020603050405020304" pitchFamily="18" charset="0"/>
                <a:ea typeface="宋体" panose="02010600030101010101" pitchFamily="2" charset="-122"/>
              </a:rPr>
              <a:t>图的定义：</a:t>
            </a:r>
            <a:r>
              <a:rPr lang="zh-CN" altLang="zh-CN" sz="1800" dirty="0">
                <a:effectLst/>
                <a:latin typeface="Times New Roman" panose="02020603050405020304" pitchFamily="18" charset="0"/>
                <a:ea typeface="宋体" panose="02010600030101010101" pitchFamily="2" charset="-122"/>
              </a:rPr>
              <a:t>图是描述复杂事务的数据表示形式，由节点和边组成，数学上一般表述为图</a:t>
            </a:r>
            <a:r>
              <a:rPr lang="en-US" altLang="zh-CN" sz="1800" dirty="0">
                <a:effectLst/>
                <a:latin typeface="Times New Roman" panose="02020603050405020304" pitchFamily="18" charset="0"/>
                <a:ea typeface="宋体" panose="02010600030101010101" pitchFamily="2" charset="-122"/>
              </a:rPr>
              <a:t> G = (V, E)</a:t>
            </a:r>
            <a:r>
              <a:rPr lang="zh-CN" altLang="zh-CN" sz="1800" dirty="0">
                <a:effectLst/>
                <a:latin typeface="Times New Roman" panose="02020603050405020304" pitchFamily="18" charset="0"/>
                <a:ea typeface="宋体" panose="02010600030101010101" pitchFamily="2" charset="-122"/>
              </a:rPr>
              <a:t>。其中的</a:t>
            </a:r>
            <a:r>
              <a:rPr lang="en-US" altLang="zh-CN" sz="1800" dirty="0">
                <a:effectLst/>
                <a:latin typeface="Times New Roman" panose="02020603050405020304" pitchFamily="18" charset="0"/>
                <a:ea typeface="宋体" panose="02010600030101010101" pitchFamily="2" charset="-122"/>
              </a:rPr>
              <a:t>V ( vertical ) </a:t>
            </a:r>
            <a:r>
              <a:rPr lang="zh-CN" altLang="zh-CN" sz="1800" dirty="0">
                <a:effectLst/>
                <a:latin typeface="Times New Roman" panose="02020603050405020304" pitchFamily="18" charset="0"/>
                <a:ea typeface="宋体" panose="02010600030101010101" pitchFamily="2" charset="-122"/>
              </a:rPr>
              <a:t>代表节点，可被理解为事物。而</a:t>
            </a:r>
            <a:r>
              <a:rPr lang="en-US" altLang="zh-CN" sz="1800" dirty="0">
                <a:effectLst/>
                <a:latin typeface="Times New Roman" panose="02020603050405020304" pitchFamily="18" charset="0"/>
                <a:ea typeface="宋体" panose="02010600030101010101" pitchFamily="2" charset="-122"/>
              </a:rPr>
              <a:t>E ( edge ) </a:t>
            </a:r>
            <a:r>
              <a:rPr lang="zh-CN" altLang="zh-CN" sz="1800" dirty="0">
                <a:effectLst/>
                <a:latin typeface="Times New Roman" panose="02020603050405020304" pitchFamily="18" charset="0"/>
                <a:ea typeface="宋体" panose="02010600030101010101" pitchFamily="2" charset="-122"/>
              </a:rPr>
              <a:t>代表边，描述的是两个事物之间的关系。</a:t>
            </a:r>
            <a:endParaRPr lang="en-US" altLang="zh-CN" sz="1800" dirty="0">
              <a:latin typeface="Times New Roman" panose="02020603050405020304" pitchFamily="18" charset="0"/>
              <a:ea typeface="宋体" panose="02010600030101010101" pitchFamily="2" charset="-122"/>
            </a:endParaRPr>
          </a:p>
          <a:p>
            <a:pPr indent="266700">
              <a:lnSpc>
                <a:spcPct val="115000"/>
              </a:lnSpc>
            </a:pPr>
            <a:r>
              <a:rPr lang="zh-CN" altLang="en-US" sz="1800" kern="0" dirty="0">
                <a:effectLst/>
                <a:ea typeface="宋体" panose="02010600030101010101" pitchFamily="2" charset="-122"/>
                <a:cs typeface="Times New Roman" panose="02020603050405020304" pitchFamily="18" charset="0"/>
              </a:rPr>
              <a:t>图的优势：</a:t>
            </a:r>
            <a:r>
              <a:rPr lang="zh-CN" altLang="zh-CN" sz="1800" kern="0" dirty="0">
                <a:effectLst/>
                <a:ea typeface="宋体" panose="02010600030101010101" pitchFamily="2" charset="-122"/>
                <a:cs typeface="Times New Roman" panose="02020603050405020304" pitchFamily="18" charset="0"/>
              </a:rPr>
              <a:t>可轻松描述不规则数据，充分利用数据间关系信息</a:t>
            </a:r>
            <a:r>
              <a:rPr lang="zh-CN" altLang="en-US" sz="1800" kern="0" dirty="0">
                <a:effectLst/>
                <a:ea typeface="宋体" panose="02010600030101010101" pitchFamily="2" charset="-122"/>
                <a:cs typeface="Times New Roman" panose="02020603050405020304" pitchFamily="18" charset="0"/>
              </a:rPr>
              <a:t>。</a:t>
            </a:r>
            <a:endParaRPr lang="zh-CN" altLang="zh-CN" sz="1800" dirty="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95CD0796-1765-4108-B39A-125C7EBFC0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5973" y="1618479"/>
            <a:ext cx="5706410" cy="4684631"/>
          </a:xfrm>
          <a:prstGeom prst="rect">
            <a:avLst/>
          </a:prstGeom>
          <a:noFill/>
          <a:ln>
            <a:noFill/>
          </a:ln>
        </p:spPr>
      </p:pic>
    </p:spTree>
    <p:extLst>
      <p:ext uri="{BB962C8B-B14F-4D97-AF65-F5344CB8AC3E}">
        <p14:creationId xmlns:p14="http://schemas.microsoft.com/office/powerpoint/2010/main" val="78767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3292615" y="167500"/>
            <a:ext cx="6082519" cy="1049235"/>
          </a:xfrm>
        </p:spPr>
        <p:txBody>
          <a:bodyPr>
            <a:normAutofit/>
          </a:bodyPr>
          <a:lstStyle/>
          <a:p>
            <a:pPr algn="ctr"/>
            <a:r>
              <a:rPr lang="zh-CN" altLang="en-US" sz="3600" dirty="0"/>
              <a:t>图的分类</a:t>
            </a:r>
          </a:p>
        </p:txBody>
      </p:sp>
      <p:pic>
        <p:nvPicPr>
          <p:cNvPr id="5" name="图片 4">
            <a:extLst>
              <a:ext uri="{FF2B5EF4-FFF2-40B4-BE49-F238E27FC236}">
                <a16:creationId xmlns:a16="http://schemas.microsoft.com/office/drawing/2014/main" id="{FC7981F2-62EC-4C9F-9D73-25DF7F39188F}"/>
              </a:ext>
            </a:extLst>
          </p:cNvPr>
          <p:cNvPicPr/>
          <p:nvPr/>
        </p:nvPicPr>
        <p:blipFill rotWithShape="1">
          <a:blip r:embed="rId2" cstate="print">
            <a:extLst>
              <a:ext uri="{28A0092B-C50C-407E-A947-70E740481C1C}">
                <a14:useLocalDpi xmlns:a14="http://schemas.microsoft.com/office/drawing/2010/main" val="0"/>
              </a:ext>
            </a:extLst>
          </a:blip>
          <a:srcRect t="7144" b="10829"/>
          <a:stretch/>
        </p:blipFill>
        <p:spPr bwMode="auto">
          <a:xfrm>
            <a:off x="3282341" y="1088658"/>
            <a:ext cx="6469797" cy="2643762"/>
          </a:xfrm>
          <a:prstGeom prst="rect">
            <a:avLst/>
          </a:prstGeom>
          <a:noFill/>
          <a:ln>
            <a:noFill/>
          </a:ln>
          <a:extLst>
            <a:ext uri="{53640926-AAD7-44D8-BBD7-CCE9431645EC}">
              <a14:shadowObscured xmlns:a14="http://schemas.microsoft.com/office/drawing/2010/main"/>
            </a:ext>
          </a:extLst>
        </p:spPr>
      </p:pic>
      <p:pic>
        <p:nvPicPr>
          <p:cNvPr id="8" name="图片 7">
            <a:extLst>
              <a:ext uri="{FF2B5EF4-FFF2-40B4-BE49-F238E27FC236}">
                <a16:creationId xmlns:a16="http://schemas.microsoft.com/office/drawing/2014/main" id="{A2A4D308-360B-4EC9-9F04-B87D8DCA4EDA}"/>
              </a:ext>
            </a:extLst>
          </p:cNvPr>
          <p:cNvPicPr/>
          <p:nvPr/>
        </p:nvPicPr>
        <p:blipFill rotWithShape="1">
          <a:blip r:embed="rId3" cstate="print">
            <a:extLst>
              <a:ext uri="{28A0092B-C50C-407E-A947-70E740481C1C}">
                <a14:useLocalDpi xmlns:a14="http://schemas.microsoft.com/office/drawing/2010/main" val="0"/>
              </a:ext>
            </a:extLst>
          </a:blip>
          <a:srcRect t="6750" b="8559"/>
          <a:stretch/>
        </p:blipFill>
        <p:spPr bwMode="auto">
          <a:xfrm>
            <a:off x="3296223" y="3960939"/>
            <a:ext cx="6442032" cy="2643762"/>
          </a:xfrm>
          <a:prstGeom prst="rect">
            <a:avLst/>
          </a:prstGeom>
          <a:noFill/>
          <a:ln>
            <a:noFill/>
          </a:ln>
          <a:extLst>
            <a:ext uri="{53640926-AAD7-44D8-BBD7-CCE9431645EC}">
              <a14:shadowObscured xmlns:a14="http://schemas.microsoft.com/office/drawing/2010/main"/>
            </a:ext>
          </a:extLst>
        </p:spPr>
      </p:pic>
      <p:sp>
        <p:nvSpPr>
          <p:cNvPr id="19" name="内容占位符 2">
            <a:extLst>
              <a:ext uri="{FF2B5EF4-FFF2-40B4-BE49-F238E27FC236}">
                <a16:creationId xmlns:a16="http://schemas.microsoft.com/office/drawing/2014/main" id="{E1A89DE1-4BA0-4AC3-859B-DAD0E7D76B87}"/>
              </a:ext>
            </a:extLst>
          </p:cNvPr>
          <p:cNvSpPr>
            <a:spLocks noGrp="1"/>
          </p:cNvSpPr>
          <p:nvPr>
            <p:ph idx="1"/>
          </p:nvPr>
        </p:nvSpPr>
        <p:spPr>
          <a:xfrm>
            <a:off x="994877" y="1317177"/>
            <a:ext cx="3330543" cy="1049236"/>
          </a:xfrm>
        </p:spPr>
        <p:txBody>
          <a:bodyPr>
            <a:normAutofit/>
          </a:bodyPr>
          <a:lstStyle/>
          <a:p>
            <a:pPr indent="266700">
              <a:lnSpc>
                <a:spcPct val="115000"/>
              </a:lnSpc>
            </a:pPr>
            <a:r>
              <a:rPr lang="zh-CN" altLang="en-US" sz="1800" dirty="0">
                <a:effectLst/>
                <a:latin typeface="Times New Roman" panose="02020603050405020304" pitchFamily="18" charset="0"/>
                <a:ea typeface="宋体" panose="02010600030101010101" pitchFamily="2" charset="-122"/>
              </a:rPr>
              <a:t>无向图与有向图</a:t>
            </a:r>
            <a:endParaRPr lang="en-US" altLang="zh-CN" sz="1800" dirty="0">
              <a:effectLst/>
              <a:latin typeface="Times New Roman" panose="02020603050405020304" pitchFamily="18" charset="0"/>
              <a:ea typeface="宋体" panose="02010600030101010101" pitchFamily="2" charset="-122"/>
            </a:endParaRPr>
          </a:p>
        </p:txBody>
      </p:sp>
      <p:sp>
        <p:nvSpPr>
          <p:cNvPr id="21" name="内容占位符 2">
            <a:extLst>
              <a:ext uri="{FF2B5EF4-FFF2-40B4-BE49-F238E27FC236}">
                <a16:creationId xmlns:a16="http://schemas.microsoft.com/office/drawing/2014/main" id="{D192A4D0-8077-4419-9403-9F1388F08D14}"/>
              </a:ext>
            </a:extLst>
          </p:cNvPr>
          <p:cNvSpPr txBox="1">
            <a:spLocks/>
          </p:cNvSpPr>
          <p:nvPr/>
        </p:nvSpPr>
        <p:spPr>
          <a:xfrm>
            <a:off x="994877" y="4161822"/>
            <a:ext cx="3065127" cy="87009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indent="266700">
              <a:lnSpc>
                <a:spcPct val="115000"/>
              </a:lnSpc>
            </a:pPr>
            <a:r>
              <a:rPr lang="zh-CN" altLang="en-US" sz="1800" dirty="0">
                <a:latin typeface="Times New Roman" panose="02020603050405020304" pitchFamily="18" charset="0"/>
                <a:ea typeface="宋体" panose="02010600030101010101" pitchFamily="2" charset="-122"/>
              </a:rPr>
              <a:t>无权图与有权图</a:t>
            </a:r>
            <a:endParaRPr lang="en-US" altLang="zh-CN" sz="1800" dirty="0">
              <a:latin typeface="Times New Roman" panose="02020603050405020304" pitchFamily="18" charset="0"/>
              <a:ea typeface="宋体" panose="02010600030101010101" pitchFamily="2" charset="-122"/>
            </a:endParaRPr>
          </a:p>
          <a:p>
            <a:pPr indent="266700">
              <a:lnSpc>
                <a:spcPct val="115000"/>
              </a:lnSpc>
            </a:pPr>
            <a:endParaRPr lang="en-US" altLang="zh-CN" sz="1800" dirty="0">
              <a:latin typeface="Times New Roman" panose="02020603050405020304" pitchFamily="18" charset="0"/>
              <a:ea typeface="宋体" panose="02010600030101010101" pitchFamily="2" charset="-122"/>
            </a:endParaRPr>
          </a:p>
          <a:p>
            <a:pPr indent="0">
              <a:lnSpc>
                <a:spcPct val="115000"/>
              </a:lnSpc>
              <a:buNone/>
            </a:pPr>
            <a:endParaRPr lang="zh-CN" altLang="en-US" sz="1800" dirty="0">
              <a:latin typeface="Times New Roman" panose="02020603050405020304" pitchFamily="18" charset="0"/>
              <a:ea typeface="宋体" panose="02010600030101010101" pitchFamily="2" charset="-122"/>
            </a:endParaRPr>
          </a:p>
          <a:p>
            <a:pPr indent="266700">
              <a:lnSpc>
                <a:spcPct val="115000"/>
              </a:lnSpc>
            </a:pPr>
            <a:endParaRPr lang="zh-CN" altLang="zh-CN"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9534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93997" y="972269"/>
            <a:ext cx="9603275" cy="1049235"/>
          </a:xfrm>
        </p:spPr>
        <p:txBody>
          <a:bodyPr>
            <a:normAutofit/>
          </a:bodyPr>
          <a:lstStyle/>
          <a:p>
            <a:pPr algn="ctr"/>
            <a:r>
              <a:rPr lang="zh-CN" altLang="en-US" sz="3600" dirty="0"/>
              <a:t>图的分类</a:t>
            </a:r>
          </a:p>
        </p:txBody>
      </p:sp>
      <p:pic>
        <p:nvPicPr>
          <p:cNvPr id="9" name="图片 8">
            <a:extLst>
              <a:ext uri="{FF2B5EF4-FFF2-40B4-BE49-F238E27FC236}">
                <a16:creationId xmlns:a16="http://schemas.microsoft.com/office/drawing/2014/main" id="{A1CA1832-847F-4433-8FE7-B36A404D3891}"/>
              </a:ext>
            </a:extLst>
          </p:cNvPr>
          <p:cNvPicPr/>
          <p:nvPr/>
        </p:nvPicPr>
        <p:blipFill rotWithShape="1">
          <a:blip r:embed="rId2" cstate="print">
            <a:extLst>
              <a:ext uri="{28A0092B-C50C-407E-A947-70E740481C1C}">
                <a14:useLocalDpi xmlns:a14="http://schemas.microsoft.com/office/drawing/2010/main" val="0"/>
              </a:ext>
            </a:extLst>
          </a:blip>
          <a:srcRect t="3806" b="5660"/>
          <a:stretch/>
        </p:blipFill>
        <p:spPr bwMode="auto">
          <a:xfrm>
            <a:off x="1176922" y="2231966"/>
            <a:ext cx="7031675" cy="3228590"/>
          </a:xfrm>
          <a:prstGeom prst="rect">
            <a:avLst/>
          </a:prstGeom>
          <a:noFill/>
          <a:ln>
            <a:noFill/>
          </a:ln>
          <a:extLst>
            <a:ext uri="{53640926-AAD7-44D8-BBD7-CCE9431645EC}">
              <a14:shadowObscured xmlns:a14="http://schemas.microsoft.com/office/drawing/2010/main"/>
            </a:ext>
          </a:extLst>
        </p:spPr>
      </p:pic>
      <p:sp>
        <p:nvSpPr>
          <p:cNvPr id="19" name="内容占位符 2">
            <a:extLst>
              <a:ext uri="{FF2B5EF4-FFF2-40B4-BE49-F238E27FC236}">
                <a16:creationId xmlns:a16="http://schemas.microsoft.com/office/drawing/2014/main" id="{E1A89DE1-4BA0-4AC3-859B-DAD0E7D76B87}"/>
              </a:ext>
            </a:extLst>
          </p:cNvPr>
          <p:cNvSpPr>
            <a:spLocks noGrp="1"/>
          </p:cNvSpPr>
          <p:nvPr>
            <p:ph idx="1"/>
          </p:nvPr>
        </p:nvSpPr>
        <p:spPr>
          <a:xfrm>
            <a:off x="7701231" y="2642822"/>
            <a:ext cx="3867471" cy="2406879"/>
          </a:xfrm>
        </p:spPr>
        <p:txBody>
          <a:bodyPr>
            <a:normAutofit/>
          </a:bodyPr>
          <a:lstStyle/>
          <a:p>
            <a:pPr indent="266700">
              <a:lnSpc>
                <a:spcPct val="115000"/>
              </a:lnSpc>
            </a:pPr>
            <a:r>
              <a:rPr lang="zh-CN" altLang="en-US" sz="2400" dirty="0">
                <a:effectLst/>
                <a:latin typeface="Times New Roman" panose="02020603050405020304" pitchFamily="18" charset="0"/>
                <a:ea typeface="宋体" panose="02010600030101010101" pitchFamily="2" charset="-122"/>
              </a:rPr>
              <a:t>同构图与异构图</a:t>
            </a:r>
            <a:endParaRPr lang="en-US" altLang="zh-CN" sz="2400" dirty="0">
              <a:effectLst/>
              <a:latin typeface="Times New Roman" panose="02020603050405020304" pitchFamily="18" charset="0"/>
              <a:ea typeface="宋体" panose="02010600030101010101" pitchFamily="2" charset="-122"/>
            </a:endParaRPr>
          </a:p>
          <a:p>
            <a:pPr marL="971550" lvl="1" indent="-285750">
              <a:lnSpc>
                <a:spcPct val="115000"/>
              </a:lnSpc>
            </a:pPr>
            <a:r>
              <a:rPr lang="zh-CN" altLang="zh-CN" sz="2000" dirty="0">
                <a:effectLst/>
                <a:latin typeface="Times New Roman" panose="02020603050405020304" pitchFamily="18" charset="0"/>
                <a:ea typeface="宋体" panose="02010600030101010101" pitchFamily="2" charset="-122"/>
              </a:rPr>
              <a:t>同构图</a:t>
            </a:r>
            <a:r>
              <a:rPr lang="en-US" altLang="zh-CN" sz="2000" dirty="0">
                <a:effectLst/>
                <a:latin typeface="Times New Roman" panose="02020603050405020304" pitchFamily="18" charset="0"/>
                <a:ea typeface="宋体" panose="02010600030101010101" pitchFamily="2" charset="-122"/>
              </a:rPr>
              <a:t>:</a:t>
            </a:r>
            <a:r>
              <a:rPr lang="zh-CN" altLang="zh-CN" sz="2000" dirty="0">
                <a:effectLst/>
                <a:latin typeface="Times New Roman" panose="02020603050405020304" pitchFamily="18" charset="0"/>
                <a:ea typeface="宋体" panose="02010600030101010101" pitchFamily="2" charset="-122"/>
              </a:rPr>
              <a:t>节点类型和边的类型只有一种的图。</a:t>
            </a:r>
            <a:endParaRPr lang="en-US" altLang="zh-CN" sz="2000" dirty="0">
              <a:effectLst/>
              <a:latin typeface="Times New Roman" panose="02020603050405020304" pitchFamily="18" charset="0"/>
              <a:ea typeface="宋体" panose="02010600030101010101" pitchFamily="2" charset="-122"/>
            </a:endParaRPr>
          </a:p>
          <a:p>
            <a:pPr marL="971550" lvl="1" indent="-285750">
              <a:lnSpc>
                <a:spcPct val="115000"/>
              </a:lnSpc>
            </a:pPr>
            <a:r>
              <a:rPr lang="zh-CN" altLang="zh-CN" sz="2000" dirty="0">
                <a:effectLst/>
                <a:latin typeface="Times New Roman" panose="02020603050405020304" pitchFamily="18" charset="0"/>
                <a:ea typeface="宋体" panose="02010600030101010101" pitchFamily="2" charset="-122"/>
              </a:rPr>
              <a:t>异构图</a:t>
            </a:r>
            <a:r>
              <a:rPr lang="en-US" altLang="zh-CN" sz="2000" dirty="0">
                <a:effectLst/>
                <a:latin typeface="Times New Roman" panose="02020603050405020304" pitchFamily="18" charset="0"/>
                <a:ea typeface="宋体" panose="02010600030101010101" pitchFamily="2" charset="-122"/>
              </a:rPr>
              <a:t>:</a:t>
            </a:r>
            <a:r>
              <a:rPr lang="zh-CN" altLang="zh-CN" sz="2000" dirty="0">
                <a:effectLst/>
                <a:latin typeface="Times New Roman" panose="02020603050405020304" pitchFamily="18" charset="0"/>
                <a:ea typeface="宋体" panose="02010600030101010101" pitchFamily="2" charset="-122"/>
              </a:rPr>
              <a:t>节点类型</a:t>
            </a:r>
            <a:r>
              <a:rPr lang="en-US" altLang="zh-CN" sz="2000" dirty="0">
                <a:effectLst/>
                <a:latin typeface="Times New Roman" panose="02020603050405020304" pitchFamily="18" charset="0"/>
                <a:ea typeface="宋体" panose="02010600030101010101" pitchFamily="2" charset="-122"/>
              </a:rPr>
              <a:t> + </a:t>
            </a:r>
            <a:r>
              <a:rPr lang="zh-CN" altLang="zh-CN" sz="2000" dirty="0">
                <a:effectLst/>
                <a:latin typeface="Times New Roman" panose="02020603050405020304" pitchFamily="18" charset="0"/>
                <a:ea typeface="宋体" panose="02010600030101010101" pitchFamily="2" charset="-122"/>
              </a:rPr>
              <a:t>边类型</a:t>
            </a:r>
            <a:r>
              <a:rPr lang="en-US" altLang="zh-CN" sz="2000" dirty="0">
                <a:effectLst/>
                <a:latin typeface="Times New Roman" panose="02020603050405020304" pitchFamily="18" charset="0"/>
                <a:ea typeface="宋体" panose="02010600030101010101" pitchFamily="2" charset="-122"/>
              </a:rPr>
              <a:t> &gt; 2</a:t>
            </a:r>
            <a:r>
              <a:rPr lang="zh-CN" altLang="zh-CN" sz="2000" dirty="0">
                <a:effectLst/>
                <a:latin typeface="Times New Roman" panose="02020603050405020304" pitchFamily="18" charset="0"/>
                <a:ea typeface="宋体" panose="02010600030101010101" pitchFamily="2" charset="-122"/>
              </a:rPr>
              <a:t>的图。</a:t>
            </a:r>
          </a:p>
          <a:p>
            <a:pPr indent="266700">
              <a:lnSpc>
                <a:spcPct val="115000"/>
              </a:lnSpc>
            </a:pPr>
            <a:endParaRPr lang="zh-CN" altLang="zh-CN" sz="24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5852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93997" y="972269"/>
            <a:ext cx="9603275" cy="1049235"/>
          </a:xfrm>
        </p:spPr>
        <p:txBody>
          <a:bodyPr>
            <a:normAutofit/>
          </a:bodyPr>
          <a:lstStyle/>
          <a:p>
            <a:pPr algn="ctr"/>
            <a:r>
              <a:rPr lang="zh-CN" altLang="en-US" sz="3600" dirty="0"/>
              <a:t>图的表示</a:t>
            </a:r>
            <a:r>
              <a:rPr lang="en-US" altLang="zh-CN" sz="3600" dirty="0"/>
              <a:t> – </a:t>
            </a:r>
            <a:r>
              <a:rPr lang="zh-CN" altLang="en-US" sz="3600" dirty="0"/>
              <a:t>无向图</a:t>
            </a:r>
          </a:p>
        </p:txBody>
      </p:sp>
      <mc:AlternateContent xmlns:mc="http://schemas.openxmlformats.org/markup-compatibility/2006" xmlns:a14="http://schemas.microsoft.com/office/drawing/2010/main">
        <mc:Choice Requires="a14">
          <p:sp>
            <p:nvSpPr>
              <p:cNvPr id="19" name="内容占位符 2">
                <a:extLst>
                  <a:ext uri="{FF2B5EF4-FFF2-40B4-BE49-F238E27FC236}">
                    <a16:creationId xmlns:a16="http://schemas.microsoft.com/office/drawing/2014/main" id="{E1A89DE1-4BA0-4AC3-859B-DAD0E7D76B87}"/>
                  </a:ext>
                </a:extLst>
              </p:cNvPr>
              <p:cNvSpPr>
                <a:spLocks noGrp="1"/>
              </p:cNvSpPr>
              <p:nvPr>
                <p:ph idx="1"/>
              </p:nvPr>
            </p:nvSpPr>
            <p:spPr>
              <a:xfrm>
                <a:off x="4604648" y="2021504"/>
                <a:ext cx="4837303" cy="4082865"/>
              </a:xfrm>
            </p:spPr>
            <p:txBody>
              <a:bodyPr numCol="2">
                <a:normAutofit/>
              </a:bodyPr>
              <a:lstStyle/>
              <a:p>
                <a:pPr marL="571500" indent="-342900">
                  <a:lnSpc>
                    <a:spcPct val="115000"/>
                  </a:lnSpc>
                  <a:buFont typeface="+mj-lt"/>
                  <a:buAutoNum type="arabicPeriod"/>
                </a:pPr>
                <a:r>
                  <a:rPr lang="zh-CN" altLang="en-US" sz="1800" kern="0" dirty="0">
                    <a:latin typeface="Cambria Math" panose="02040503050406030204" pitchFamily="18" charset="0"/>
                    <a:ea typeface="宋体" panose="02010600030101010101" pitchFamily="2" charset="-122"/>
                    <a:cs typeface="Times New Roman" panose="02020603050405020304" pitchFamily="18" charset="0"/>
                  </a:rPr>
                  <a:t>邻接矩阵</a:t>
                </a:r>
                <a:endParaRPr lang="en-US" altLang="zh-CN" sz="1800" kern="0" dirty="0">
                  <a:latin typeface="Cambria Math" panose="02040503050406030204" pitchFamily="18" charset="0"/>
                  <a:ea typeface="宋体" panose="02010600030101010101" pitchFamily="2" charset="-122"/>
                  <a:cs typeface="Times New Roman" panose="02020603050405020304" pitchFamily="18" charset="0"/>
                </a:endParaRPr>
              </a:p>
              <a:p>
                <a:pPr indent="0">
                  <a:lnSpc>
                    <a:spcPct val="115000"/>
                  </a:lnSpc>
                  <a:buNone/>
                </a:pPr>
                <a14:m>
                  <m:oMathPara xmlns:m="http://schemas.openxmlformats.org/officeDocument/2006/math">
                    <m:oMathParaPr>
                      <m:jc m:val="centerGroup"/>
                    </m:oMathParaPr>
                    <m:oMath xmlns:m="http://schemas.openxmlformats.org/officeDocument/2006/math">
                      <m:r>
                        <a:rPr lang="en-US" altLang="zh-CN" sz="1800" i="1" kern="0"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0" smtClea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rPr>
                          </m:ctrlPr>
                        </m:dPr>
                        <m:e>
                          <m:m>
                            <m:mPr>
                              <m:mcs>
                                <m:mc>
                                  <m:mcPr>
                                    <m:count m:val="5"/>
                                    <m:mcJc m:val="center"/>
                                  </m:mcPr>
                                </m:mc>
                              </m:mcs>
                              <m:ctrlPr>
                                <a:rPr lang="zh-CN" altLang="zh-CN" sz="1800" i="1">
                                  <a:effectLst/>
                                  <a:latin typeface="Cambria Math" panose="02040503050406030204" pitchFamily="18" charset="0"/>
                                  <a:ea typeface="Cambria Math" panose="02040503050406030204" pitchFamily="18" charset="0"/>
                                </a:rPr>
                              </m:ctrlPr>
                            </m:mPr>
                            <m:m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mr>
                            <m:mr>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mr>
                          </m:m>
                        </m:e>
                      </m:d>
                    </m:oMath>
                  </m:oMathPara>
                </a14:m>
                <a:endParaRPr lang="en-US" altLang="zh-CN" sz="1800" kern="0" dirty="0">
                  <a:effectLst/>
                  <a:latin typeface="Cambria Math" panose="02040503050406030204" pitchFamily="18" charset="0"/>
                  <a:ea typeface="宋体" panose="02010600030101010101" pitchFamily="2" charset="-122"/>
                  <a:cs typeface="Times New Roman" panose="02020603050405020304" pitchFamily="18" charset="0"/>
                </a:endParaRPr>
              </a:p>
              <a:p>
                <a:pPr marL="571500" indent="-342900">
                  <a:lnSpc>
                    <a:spcPct val="115000"/>
                  </a:lnSpc>
                  <a:buFont typeface="+mj-lt"/>
                  <a:buAutoNum type="arabicPeriod" startAt="2"/>
                </a:pPr>
                <a:r>
                  <a:rPr lang="zh-CN" altLang="en-US" sz="1800" kern="0" dirty="0">
                    <a:effectLst/>
                    <a:latin typeface="Cambria Math" panose="02040503050406030204" pitchFamily="18" charset="0"/>
                    <a:ea typeface="宋体" panose="02010600030101010101" pitchFamily="2" charset="-122"/>
                    <a:cs typeface="Times New Roman" panose="02020603050405020304" pitchFamily="18" charset="0"/>
                  </a:rPr>
                  <a:t>邻接列表</a:t>
                </a:r>
                <a:endParaRPr lang="en-US" altLang="zh-CN" sz="1800" kern="0" dirty="0">
                  <a:effectLst/>
                  <a:latin typeface="Cambria Math" panose="02040503050406030204" pitchFamily="18" charset="0"/>
                  <a:ea typeface="宋体" panose="02010600030101010101" pitchFamily="2" charset="-122"/>
                  <a:cs typeface="Times New Roman" panose="02020603050405020304" pitchFamily="18" charset="0"/>
                </a:endParaRPr>
              </a:p>
              <a:p>
                <a:pPr lvl="1" indent="0">
                  <a:lnSpc>
                    <a:spcPct val="115000"/>
                  </a:lnSpc>
                  <a:buNone/>
                </a:pPr>
                <a:r>
                  <a:rPr lang="en-US" altLang="zh-CN" sz="1600" kern="0" dirty="0">
                    <a:effectLst/>
                    <a:latin typeface="Cambria Math" panose="02040503050406030204" pitchFamily="18" charset="0"/>
                    <a:ea typeface="宋体" panose="02010600030101010101" pitchFamily="2" charset="-122"/>
                    <a:cs typeface="Times New Roman" panose="02020603050405020304" pitchFamily="18" charset="0"/>
                  </a:rPr>
                  <a:t>1: 2, 3, 5</a:t>
                </a:r>
              </a:p>
              <a:p>
                <a:pPr lvl="1" indent="0">
                  <a:lnSpc>
                    <a:spcPct val="115000"/>
                  </a:lnSpc>
                  <a:buNone/>
                </a:pPr>
                <a:r>
                  <a:rPr lang="en-US" altLang="zh-CN" sz="1600" kern="0" dirty="0">
                    <a:effectLst/>
                    <a:latin typeface="Cambria Math" panose="02040503050406030204" pitchFamily="18" charset="0"/>
                    <a:ea typeface="宋体" panose="02010600030101010101" pitchFamily="2" charset="-122"/>
                    <a:cs typeface="Times New Roman" panose="02020603050405020304" pitchFamily="18" charset="0"/>
                  </a:rPr>
                  <a:t>2: 1, 4</a:t>
                </a:r>
              </a:p>
              <a:p>
                <a:pPr lvl="1" indent="0">
                  <a:lnSpc>
                    <a:spcPct val="115000"/>
                  </a:lnSpc>
                  <a:buNone/>
                </a:pPr>
                <a:r>
                  <a:rPr lang="en-US" altLang="zh-CN" sz="1600" kern="0" dirty="0">
                    <a:effectLst/>
                    <a:latin typeface="Cambria Math" panose="02040503050406030204" pitchFamily="18" charset="0"/>
                    <a:ea typeface="宋体" panose="02010600030101010101" pitchFamily="2" charset="-122"/>
                    <a:cs typeface="Times New Roman" panose="02020603050405020304" pitchFamily="18" charset="0"/>
                  </a:rPr>
                  <a:t>3: 1, 4</a:t>
                </a:r>
              </a:p>
              <a:p>
                <a:pPr lvl="1" indent="0">
                  <a:lnSpc>
                    <a:spcPct val="115000"/>
                  </a:lnSpc>
                  <a:buNone/>
                </a:pPr>
                <a:r>
                  <a:rPr lang="en-US" altLang="zh-CN" sz="1600" kern="0" dirty="0">
                    <a:effectLst/>
                    <a:latin typeface="Cambria Math" panose="02040503050406030204" pitchFamily="18" charset="0"/>
                    <a:ea typeface="宋体" panose="02010600030101010101" pitchFamily="2" charset="-122"/>
                    <a:cs typeface="Times New Roman" panose="02020603050405020304" pitchFamily="18" charset="0"/>
                  </a:rPr>
                  <a:t>4: 2, 3</a:t>
                </a:r>
              </a:p>
              <a:p>
                <a:pPr lvl="1" indent="0">
                  <a:lnSpc>
                    <a:spcPct val="115000"/>
                  </a:lnSpc>
                  <a:buNone/>
                </a:pPr>
                <a:r>
                  <a:rPr lang="en-US" altLang="zh-CN" sz="1600" kern="0" dirty="0">
                    <a:latin typeface="Cambria Math" panose="02040503050406030204" pitchFamily="18" charset="0"/>
                    <a:ea typeface="宋体" panose="02010600030101010101" pitchFamily="2" charset="-122"/>
                    <a:cs typeface="Times New Roman" panose="02020603050405020304" pitchFamily="18" charset="0"/>
                  </a:rPr>
                  <a:t>5: 1</a:t>
                </a:r>
                <a:endParaRPr lang="en-US" altLang="zh-CN" sz="1800" kern="0" dirty="0">
                  <a:effectLst/>
                  <a:latin typeface="Cambria Math" panose="02040503050406030204" pitchFamily="18" charset="0"/>
                  <a:ea typeface="宋体" panose="02010600030101010101" pitchFamily="2" charset="-122"/>
                  <a:cs typeface="Times New Roman" panose="02020603050405020304" pitchFamily="18" charset="0"/>
                </a:endParaRPr>
              </a:p>
              <a:p>
                <a:pPr lvl="1" indent="0">
                  <a:lnSpc>
                    <a:spcPct val="115000"/>
                  </a:lnSpc>
                  <a:buNone/>
                </a:pPr>
                <a:endParaRPr lang="en-US" altLang="zh-CN" sz="2200" dirty="0">
                  <a:effectLst/>
                  <a:latin typeface="Times New Roman" panose="02020603050405020304" pitchFamily="18" charset="0"/>
                  <a:ea typeface="宋体" panose="02010600030101010101" pitchFamily="2" charset="-122"/>
                </a:endParaRPr>
              </a:p>
              <a:p>
                <a:pPr lvl="1" indent="0">
                  <a:lnSpc>
                    <a:spcPct val="115000"/>
                  </a:lnSpc>
                  <a:buNone/>
                </a:pPr>
                <a:endParaRPr lang="en-US" altLang="zh-CN" sz="2200" dirty="0">
                  <a:latin typeface="Times New Roman" panose="02020603050405020304" pitchFamily="18" charset="0"/>
                  <a:ea typeface="宋体" panose="02010600030101010101" pitchFamily="2" charset="-122"/>
                </a:endParaRPr>
              </a:p>
              <a:p>
                <a:pPr lvl="1" indent="0">
                  <a:lnSpc>
                    <a:spcPct val="115000"/>
                  </a:lnSpc>
                  <a:buNone/>
                </a:pPr>
                <a:endParaRPr lang="zh-CN" altLang="zh-CN" sz="2200" dirty="0">
                  <a:effectLst/>
                  <a:latin typeface="Times New Roman" panose="02020603050405020304" pitchFamily="18" charset="0"/>
                  <a:ea typeface="宋体" panose="02010600030101010101" pitchFamily="2" charset="-122"/>
                </a:endParaRPr>
              </a:p>
            </p:txBody>
          </p:sp>
        </mc:Choice>
        <mc:Fallback xmlns="">
          <p:sp>
            <p:nvSpPr>
              <p:cNvPr id="19" name="内容占位符 2">
                <a:extLst>
                  <a:ext uri="{FF2B5EF4-FFF2-40B4-BE49-F238E27FC236}">
                    <a16:creationId xmlns:a16="http://schemas.microsoft.com/office/drawing/2014/main" id="{E1A89DE1-4BA0-4AC3-859B-DAD0E7D76B87}"/>
                  </a:ext>
                </a:extLst>
              </p:cNvPr>
              <p:cNvSpPr>
                <a:spLocks noGrp="1" noRot="1" noChangeAspect="1" noMove="1" noResize="1" noEditPoints="1" noAdjustHandles="1" noChangeArrowheads="1" noChangeShapeType="1" noTextEdit="1"/>
              </p:cNvSpPr>
              <p:nvPr>
                <p:ph idx="1"/>
              </p:nvPr>
            </p:nvSpPr>
            <p:spPr>
              <a:xfrm>
                <a:off x="4604648" y="2021504"/>
                <a:ext cx="4837303" cy="4082865"/>
              </a:xfrm>
              <a:blipFill>
                <a:blip r:embed="rId2"/>
                <a:stretch>
                  <a:fillRect t="-89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9615761-DC21-4BBE-AD4C-2B1F4A6397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9873" y="2103696"/>
            <a:ext cx="4260352" cy="3677864"/>
          </a:xfrm>
          <a:prstGeom prst="rect">
            <a:avLst/>
          </a:prstGeom>
          <a:noFill/>
        </p:spPr>
      </p:pic>
      <p:sp>
        <p:nvSpPr>
          <p:cNvPr id="8" name="内容占位符 2">
            <a:extLst>
              <a:ext uri="{FF2B5EF4-FFF2-40B4-BE49-F238E27FC236}">
                <a16:creationId xmlns:a16="http://schemas.microsoft.com/office/drawing/2014/main" id="{DCBD4BAD-DF37-4B41-838F-D9B7296C9478}"/>
              </a:ext>
            </a:extLst>
          </p:cNvPr>
          <p:cNvSpPr txBox="1">
            <a:spLocks/>
          </p:cNvSpPr>
          <p:nvPr/>
        </p:nvSpPr>
        <p:spPr>
          <a:xfrm>
            <a:off x="8740363" y="1496886"/>
            <a:ext cx="2201713" cy="5361114"/>
          </a:xfrm>
          <a:prstGeom prst="rect">
            <a:avLst/>
          </a:prstGeom>
        </p:spPr>
        <p:txBody>
          <a:bodyPr vert="horz" lIns="91440" tIns="45720" rIns="91440" bIns="45720" numCol="2"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indent="0">
              <a:lnSpc>
                <a:spcPct val="115000"/>
              </a:lnSpc>
              <a:buNone/>
            </a:pPr>
            <a:endParaRPr lang="en-US" altLang="zh-CN" sz="1800" kern="0" dirty="0">
              <a:latin typeface="Cambria Math" panose="02040503050406030204" pitchFamily="18" charset="0"/>
              <a:ea typeface="宋体" panose="02010600030101010101" pitchFamily="2" charset="-122"/>
              <a:cs typeface="Times New Roman" panose="02020603050405020304" pitchFamily="18" charset="0"/>
            </a:endParaRPr>
          </a:p>
          <a:p>
            <a:pPr marL="342900" indent="-342900">
              <a:lnSpc>
                <a:spcPct val="115000"/>
              </a:lnSpc>
              <a:buFont typeface="+mj-lt"/>
              <a:buAutoNum type="arabicPeriod" startAt="3"/>
            </a:pPr>
            <a:r>
              <a:rPr lang="zh-CN" altLang="en-US" sz="1800" dirty="0">
                <a:latin typeface="Times New Roman" panose="02020603050405020304" pitchFamily="18" charset="0"/>
                <a:ea typeface="宋体" panose="02010600030101010101" pitchFamily="2" charset="-122"/>
              </a:rPr>
              <a:t>边集</a:t>
            </a:r>
            <a:endParaRPr lang="en-US" altLang="zh-CN"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( 1, 2 ),</a:t>
            </a:r>
            <a:endParaRPr lang="zh-CN" altLang="zh-CN" sz="1800"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( 2, 1 ),</a:t>
            </a:r>
            <a:endParaRPr lang="zh-CN" altLang="zh-CN" sz="1800"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( 1, 5 ),</a:t>
            </a:r>
            <a:endParaRPr lang="zh-CN" altLang="zh-CN" sz="1800"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( 5, 1 ),</a:t>
            </a:r>
            <a:endParaRPr lang="zh-CN" altLang="zh-CN" sz="1800"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( 2, 4 ),</a:t>
            </a:r>
            <a:endParaRPr lang="zh-CN" altLang="zh-CN" sz="1800"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( 4, 2 ),</a:t>
            </a:r>
            <a:endParaRPr lang="zh-CN" altLang="zh-CN" sz="1800"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( 4, 3 ),</a:t>
            </a:r>
          </a:p>
          <a:p>
            <a:pPr indent="0">
              <a:lnSpc>
                <a:spcPct val="115000"/>
              </a:lnSpc>
              <a:buNone/>
            </a:pPr>
            <a:r>
              <a:rPr lang="en-US" altLang="zh-CN" sz="1800" dirty="0">
                <a:effectLst/>
                <a:latin typeface="Times New Roman" panose="02020603050405020304" pitchFamily="18" charset="0"/>
                <a:ea typeface="宋体" panose="02010600030101010101" pitchFamily="2" charset="-122"/>
              </a:rPr>
              <a:t>( 3, 4 ),</a:t>
            </a:r>
            <a:endParaRPr lang="zh-CN" altLang="zh-CN" sz="1800"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( 3, 1 ),</a:t>
            </a:r>
            <a:endParaRPr lang="zh-CN" altLang="zh-CN" sz="1800"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( 1, 3 )</a:t>
            </a:r>
            <a:endParaRPr lang="en-US" altLang="zh-CN" sz="2200" dirty="0">
              <a:latin typeface="Times New Roman" panose="02020603050405020304" pitchFamily="18" charset="0"/>
              <a:ea typeface="宋体" panose="02010600030101010101" pitchFamily="2" charset="-122"/>
            </a:endParaRPr>
          </a:p>
          <a:p>
            <a:pPr lvl="1" indent="0">
              <a:lnSpc>
                <a:spcPct val="115000"/>
              </a:lnSpc>
              <a:buFont typeface="Arial" panose="020B0604020202020204" pitchFamily="34" charset="0"/>
              <a:buNone/>
            </a:pPr>
            <a:endParaRPr lang="en-US" altLang="zh-CN" sz="2200" dirty="0">
              <a:latin typeface="Times New Roman" panose="02020603050405020304" pitchFamily="18" charset="0"/>
              <a:ea typeface="宋体" panose="02010600030101010101" pitchFamily="2" charset="-122"/>
            </a:endParaRPr>
          </a:p>
          <a:p>
            <a:pPr lvl="1" indent="0">
              <a:lnSpc>
                <a:spcPct val="115000"/>
              </a:lnSpc>
              <a:buFont typeface="Arial" panose="020B0604020202020204" pitchFamily="34" charset="0"/>
              <a:buNone/>
            </a:pPr>
            <a:endParaRPr lang="zh-CN" altLang="zh-CN" sz="2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8761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93997" y="972269"/>
            <a:ext cx="9603275" cy="1049235"/>
          </a:xfrm>
        </p:spPr>
        <p:txBody>
          <a:bodyPr>
            <a:normAutofit/>
          </a:bodyPr>
          <a:lstStyle/>
          <a:p>
            <a:pPr algn="ctr"/>
            <a:r>
              <a:rPr lang="zh-CN" altLang="en-US" sz="3600" dirty="0"/>
              <a:t>图的表示</a:t>
            </a:r>
            <a:r>
              <a:rPr lang="en-US" altLang="zh-CN" sz="3600" dirty="0"/>
              <a:t> – </a:t>
            </a:r>
            <a:r>
              <a:rPr lang="zh-CN" altLang="en-US" sz="3600" dirty="0"/>
              <a:t>有向图</a:t>
            </a:r>
          </a:p>
        </p:txBody>
      </p:sp>
      <mc:AlternateContent xmlns:mc="http://schemas.openxmlformats.org/markup-compatibility/2006" xmlns:a14="http://schemas.microsoft.com/office/drawing/2010/main">
        <mc:Choice Requires="a14">
          <p:sp>
            <p:nvSpPr>
              <p:cNvPr id="19" name="内容占位符 2">
                <a:extLst>
                  <a:ext uri="{FF2B5EF4-FFF2-40B4-BE49-F238E27FC236}">
                    <a16:creationId xmlns:a16="http://schemas.microsoft.com/office/drawing/2014/main" id="{E1A89DE1-4BA0-4AC3-859B-DAD0E7D76B87}"/>
                  </a:ext>
                </a:extLst>
              </p:cNvPr>
              <p:cNvSpPr>
                <a:spLocks noGrp="1"/>
              </p:cNvSpPr>
              <p:nvPr>
                <p:ph idx="1"/>
              </p:nvPr>
            </p:nvSpPr>
            <p:spPr>
              <a:xfrm>
                <a:off x="4604648" y="2021504"/>
                <a:ext cx="4837303" cy="4082865"/>
              </a:xfrm>
            </p:spPr>
            <p:txBody>
              <a:bodyPr numCol="2">
                <a:normAutofit/>
              </a:bodyPr>
              <a:lstStyle/>
              <a:p>
                <a:pPr marL="571500" indent="-342900">
                  <a:lnSpc>
                    <a:spcPct val="115000"/>
                  </a:lnSpc>
                  <a:buFont typeface="+mj-lt"/>
                  <a:buAutoNum type="arabicPeriod"/>
                </a:pPr>
                <a:r>
                  <a:rPr lang="zh-CN" altLang="en-US" sz="1800" kern="0" dirty="0">
                    <a:latin typeface="Cambria Math" panose="02040503050406030204" pitchFamily="18" charset="0"/>
                    <a:ea typeface="宋体" panose="02010600030101010101" pitchFamily="2" charset="-122"/>
                    <a:cs typeface="Times New Roman" panose="02020603050405020304" pitchFamily="18" charset="0"/>
                  </a:rPr>
                  <a:t>邻接矩阵</a:t>
                </a:r>
                <a:endParaRPr lang="en-US" altLang="zh-CN" sz="1800" kern="0" dirty="0">
                  <a:latin typeface="Cambria Math" panose="02040503050406030204" pitchFamily="18" charset="0"/>
                  <a:ea typeface="宋体" panose="02010600030101010101" pitchFamily="2" charset="-122"/>
                  <a:cs typeface="Times New Roman" panose="02020603050405020304" pitchFamily="18" charset="0"/>
                </a:endParaRPr>
              </a:p>
              <a:p>
                <a:pPr indent="0">
                  <a:lnSpc>
                    <a:spcPct val="115000"/>
                  </a:lnSpc>
                  <a:buNone/>
                </a:pPr>
                <a14:m>
                  <m:oMathPara xmlns:m="http://schemas.openxmlformats.org/officeDocument/2006/math">
                    <m:oMathParaPr>
                      <m:jc m:val="centerGroup"/>
                    </m:oMathParaPr>
                    <m:oMath xmlns:m="http://schemas.openxmlformats.org/officeDocument/2006/math">
                      <m:r>
                        <a:rPr lang="en-US" altLang="zh-CN" sz="1800" i="1" kern="0"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0" smtClea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rPr>
                          </m:ctrlPr>
                        </m:dPr>
                        <m:e>
                          <m:m>
                            <m:mPr>
                              <m:mcs>
                                <m:mc>
                                  <m:mcPr>
                                    <m:count m:val="5"/>
                                    <m:mcJc m:val="center"/>
                                  </m:mcPr>
                                </m:mc>
                              </m:mcs>
                              <m:ctrlPr>
                                <a:rPr lang="zh-CN" altLang="zh-CN" sz="1800" i="1">
                                  <a:effectLst/>
                                  <a:latin typeface="Cambria Math" panose="02040503050406030204" pitchFamily="18" charset="0"/>
                                  <a:ea typeface="Cambria Math" panose="02040503050406030204" pitchFamily="18" charset="0"/>
                                </a:rPr>
                              </m:ctrlPr>
                            </m:mPr>
                            <m:m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b="0" i="1" kern="0"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mr>
                            <m:mr>
                              <m:e>
                                <m:r>
                                  <a:rPr lang="en-US" altLang="zh-CN" sz="1800" b="0" i="1" kern="0"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b="0" i="1" kern="0"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b="0" i="1" kern="0"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b="0" i="1" kern="0" smtClean="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mr>
                          </m:m>
                        </m:e>
                      </m:d>
                    </m:oMath>
                  </m:oMathPara>
                </a14:m>
                <a:endParaRPr lang="en-US" altLang="zh-CN" sz="1800" kern="0" dirty="0">
                  <a:effectLst/>
                  <a:latin typeface="Cambria Math" panose="02040503050406030204" pitchFamily="18" charset="0"/>
                  <a:ea typeface="宋体" panose="02010600030101010101" pitchFamily="2" charset="-122"/>
                  <a:cs typeface="Times New Roman" panose="02020603050405020304" pitchFamily="18" charset="0"/>
                </a:endParaRPr>
              </a:p>
              <a:p>
                <a:pPr marL="571500" indent="-342900">
                  <a:lnSpc>
                    <a:spcPct val="115000"/>
                  </a:lnSpc>
                  <a:buFont typeface="+mj-lt"/>
                  <a:buAutoNum type="arabicPeriod" startAt="2"/>
                </a:pPr>
                <a:r>
                  <a:rPr lang="zh-CN" altLang="en-US" sz="1800" kern="0" dirty="0">
                    <a:effectLst/>
                    <a:latin typeface="Cambria Math" panose="02040503050406030204" pitchFamily="18" charset="0"/>
                    <a:ea typeface="宋体" panose="02010600030101010101" pitchFamily="2" charset="-122"/>
                    <a:cs typeface="Times New Roman" panose="02020603050405020304" pitchFamily="18" charset="0"/>
                  </a:rPr>
                  <a:t>邻接列表</a:t>
                </a:r>
                <a:endParaRPr lang="en-US" altLang="zh-CN" sz="1800" kern="0" dirty="0">
                  <a:effectLst/>
                  <a:latin typeface="Cambria Math" panose="02040503050406030204" pitchFamily="18" charset="0"/>
                  <a:ea typeface="宋体" panose="02010600030101010101" pitchFamily="2" charset="-122"/>
                  <a:cs typeface="Times New Roman" panose="02020603050405020304" pitchFamily="18" charset="0"/>
                </a:endParaRPr>
              </a:p>
              <a:p>
                <a:pPr lvl="1" indent="0">
                  <a:lnSpc>
                    <a:spcPct val="115000"/>
                  </a:lnSpc>
                  <a:buNone/>
                </a:pPr>
                <a:r>
                  <a:rPr lang="en-US" altLang="zh-CN" sz="1600" kern="0" dirty="0">
                    <a:effectLst/>
                    <a:latin typeface="Cambria Math" panose="02040503050406030204" pitchFamily="18" charset="0"/>
                    <a:ea typeface="宋体" panose="02010600030101010101" pitchFamily="2" charset="-122"/>
                    <a:cs typeface="Times New Roman" panose="02020603050405020304" pitchFamily="18" charset="0"/>
                  </a:rPr>
                  <a:t>1: 2, 5</a:t>
                </a:r>
              </a:p>
              <a:p>
                <a:pPr lvl="1" indent="0">
                  <a:lnSpc>
                    <a:spcPct val="115000"/>
                  </a:lnSpc>
                  <a:buNone/>
                </a:pPr>
                <a:r>
                  <a:rPr lang="en-US" altLang="zh-CN" sz="1600" kern="0" dirty="0">
                    <a:effectLst/>
                    <a:latin typeface="Cambria Math" panose="02040503050406030204" pitchFamily="18" charset="0"/>
                    <a:ea typeface="宋体" panose="02010600030101010101" pitchFamily="2" charset="-122"/>
                    <a:cs typeface="Times New Roman" panose="02020603050405020304" pitchFamily="18" charset="0"/>
                  </a:rPr>
                  <a:t>2: 4</a:t>
                </a:r>
              </a:p>
              <a:p>
                <a:pPr lvl="1" indent="0">
                  <a:lnSpc>
                    <a:spcPct val="115000"/>
                  </a:lnSpc>
                  <a:buNone/>
                </a:pPr>
                <a:r>
                  <a:rPr lang="en-US" altLang="zh-CN" sz="1600" kern="0" dirty="0">
                    <a:effectLst/>
                    <a:latin typeface="Cambria Math" panose="02040503050406030204" pitchFamily="18" charset="0"/>
                    <a:ea typeface="宋体" panose="02010600030101010101" pitchFamily="2" charset="-122"/>
                    <a:cs typeface="Times New Roman" panose="02020603050405020304" pitchFamily="18" charset="0"/>
                  </a:rPr>
                  <a:t>3: 1</a:t>
                </a:r>
              </a:p>
              <a:p>
                <a:pPr lvl="1" indent="0">
                  <a:lnSpc>
                    <a:spcPct val="115000"/>
                  </a:lnSpc>
                  <a:buNone/>
                </a:pPr>
                <a:r>
                  <a:rPr lang="en-US" altLang="zh-CN" sz="1600" kern="0" dirty="0">
                    <a:effectLst/>
                    <a:latin typeface="Cambria Math" panose="02040503050406030204" pitchFamily="18" charset="0"/>
                    <a:ea typeface="宋体" panose="02010600030101010101" pitchFamily="2" charset="-122"/>
                    <a:cs typeface="Times New Roman" panose="02020603050405020304" pitchFamily="18" charset="0"/>
                  </a:rPr>
                  <a:t>4: 3</a:t>
                </a:r>
                <a:endParaRPr lang="en-US" altLang="zh-CN" sz="1800" kern="0" dirty="0">
                  <a:effectLst/>
                  <a:latin typeface="Cambria Math" panose="02040503050406030204" pitchFamily="18" charset="0"/>
                  <a:ea typeface="宋体" panose="02010600030101010101" pitchFamily="2" charset="-122"/>
                  <a:cs typeface="Times New Roman" panose="02020603050405020304" pitchFamily="18" charset="0"/>
                </a:endParaRPr>
              </a:p>
              <a:p>
                <a:pPr lvl="1" indent="0">
                  <a:lnSpc>
                    <a:spcPct val="115000"/>
                  </a:lnSpc>
                  <a:buNone/>
                </a:pPr>
                <a:endParaRPr lang="en-US" altLang="zh-CN" sz="2200" dirty="0">
                  <a:effectLst/>
                  <a:latin typeface="Times New Roman" panose="02020603050405020304" pitchFamily="18" charset="0"/>
                  <a:ea typeface="宋体" panose="02010600030101010101" pitchFamily="2" charset="-122"/>
                </a:endParaRPr>
              </a:p>
              <a:p>
                <a:pPr lvl="1" indent="0">
                  <a:lnSpc>
                    <a:spcPct val="115000"/>
                  </a:lnSpc>
                  <a:buNone/>
                </a:pPr>
                <a:endParaRPr lang="en-US" altLang="zh-CN" sz="2200" dirty="0">
                  <a:latin typeface="Times New Roman" panose="02020603050405020304" pitchFamily="18" charset="0"/>
                  <a:ea typeface="宋体" panose="02010600030101010101" pitchFamily="2" charset="-122"/>
                </a:endParaRPr>
              </a:p>
              <a:p>
                <a:pPr lvl="1" indent="0">
                  <a:lnSpc>
                    <a:spcPct val="115000"/>
                  </a:lnSpc>
                  <a:buNone/>
                </a:pPr>
                <a:endParaRPr lang="zh-CN" altLang="zh-CN" sz="2200" dirty="0">
                  <a:effectLst/>
                  <a:latin typeface="Times New Roman" panose="02020603050405020304" pitchFamily="18" charset="0"/>
                  <a:ea typeface="宋体" panose="02010600030101010101" pitchFamily="2" charset="-122"/>
                </a:endParaRPr>
              </a:p>
            </p:txBody>
          </p:sp>
        </mc:Choice>
        <mc:Fallback xmlns="">
          <p:sp>
            <p:nvSpPr>
              <p:cNvPr id="19" name="内容占位符 2">
                <a:extLst>
                  <a:ext uri="{FF2B5EF4-FFF2-40B4-BE49-F238E27FC236}">
                    <a16:creationId xmlns:a16="http://schemas.microsoft.com/office/drawing/2014/main" id="{E1A89DE1-4BA0-4AC3-859B-DAD0E7D76B87}"/>
                  </a:ext>
                </a:extLst>
              </p:cNvPr>
              <p:cNvSpPr>
                <a:spLocks noGrp="1" noRot="1" noChangeAspect="1" noMove="1" noResize="1" noEditPoints="1" noAdjustHandles="1" noChangeArrowheads="1" noChangeShapeType="1" noTextEdit="1"/>
              </p:cNvSpPr>
              <p:nvPr>
                <p:ph idx="1"/>
              </p:nvPr>
            </p:nvSpPr>
            <p:spPr>
              <a:xfrm>
                <a:off x="4604648" y="2021504"/>
                <a:ext cx="4837303" cy="4082865"/>
              </a:xfrm>
              <a:blipFill>
                <a:blip r:embed="rId2"/>
                <a:stretch>
                  <a:fillRect t="-897"/>
                </a:stretch>
              </a:blipFill>
            </p:spPr>
            <p:txBody>
              <a:bodyPr/>
              <a:lstStyle/>
              <a:p>
                <a:r>
                  <a:rPr lang="zh-CN" altLang="en-US">
                    <a:noFill/>
                  </a:rPr>
                  <a:t> </a:t>
                </a:r>
              </a:p>
            </p:txBody>
          </p:sp>
        </mc:Fallback>
      </mc:AlternateContent>
      <p:sp>
        <p:nvSpPr>
          <p:cNvPr id="8" name="内容占位符 2">
            <a:extLst>
              <a:ext uri="{FF2B5EF4-FFF2-40B4-BE49-F238E27FC236}">
                <a16:creationId xmlns:a16="http://schemas.microsoft.com/office/drawing/2014/main" id="{DCBD4BAD-DF37-4B41-838F-D9B7296C9478}"/>
              </a:ext>
            </a:extLst>
          </p:cNvPr>
          <p:cNvSpPr txBox="1">
            <a:spLocks/>
          </p:cNvSpPr>
          <p:nvPr/>
        </p:nvSpPr>
        <p:spPr>
          <a:xfrm>
            <a:off x="8740363" y="1496886"/>
            <a:ext cx="2201713" cy="5361114"/>
          </a:xfrm>
          <a:prstGeom prst="rect">
            <a:avLst/>
          </a:prstGeom>
        </p:spPr>
        <p:txBody>
          <a:bodyPr vert="horz" lIns="91440" tIns="45720" rIns="91440" bIns="45720" numCol="2"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indent="0">
              <a:lnSpc>
                <a:spcPct val="115000"/>
              </a:lnSpc>
              <a:buNone/>
            </a:pPr>
            <a:endParaRPr lang="en-US" altLang="zh-CN" sz="1800" kern="0" dirty="0">
              <a:latin typeface="Cambria Math" panose="02040503050406030204" pitchFamily="18" charset="0"/>
              <a:ea typeface="宋体" panose="02010600030101010101" pitchFamily="2" charset="-122"/>
              <a:cs typeface="Times New Roman" panose="02020603050405020304" pitchFamily="18" charset="0"/>
            </a:endParaRPr>
          </a:p>
          <a:p>
            <a:pPr marL="342900" indent="-342900">
              <a:lnSpc>
                <a:spcPct val="115000"/>
              </a:lnSpc>
              <a:buFont typeface="+mj-lt"/>
              <a:buAutoNum type="arabicPeriod" startAt="3"/>
            </a:pPr>
            <a:r>
              <a:rPr lang="zh-CN" altLang="en-US" sz="1800" dirty="0">
                <a:latin typeface="Times New Roman" panose="02020603050405020304" pitchFamily="18" charset="0"/>
                <a:ea typeface="宋体" panose="02010600030101010101" pitchFamily="2" charset="-122"/>
              </a:rPr>
              <a:t>边集</a:t>
            </a:r>
            <a:endParaRPr lang="en-US" altLang="zh-CN"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( 1, 2 ),</a:t>
            </a:r>
            <a:endParaRPr lang="zh-CN" altLang="zh-CN" sz="1800"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( 1, 5 ),</a:t>
            </a:r>
            <a:endParaRPr lang="zh-CN" altLang="zh-CN" sz="1800"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( 2, 4 ),</a:t>
            </a:r>
            <a:endParaRPr lang="zh-CN" altLang="zh-CN" sz="1800"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( 4, 3 ),</a:t>
            </a:r>
            <a:endParaRPr lang="zh-CN" altLang="zh-CN" sz="1800"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( 3, 1 )</a:t>
            </a:r>
            <a:endParaRPr lang="en-US" altLang="zh-CN" sz="2200" dirty="0">
              <a:latin typeface="Times New Roman" panose="02020603050405020304" pitchFamily="18" charset="0"/>
              <a:ea typeface="宋体" panose="02010600030101010101" pitchFamily="2" charset="-122"/>
            </a:endParaRPr>
          </a:p>
          <a:p>
            <a:pPr lvl="1" indent="0">
              <a:lnSpc>
                <a:spcPct val="115000"/>
              </a:lnSpc>
              <a:buFont typeface="Arial" panose="020B0604020202020204" pitchFamily="34" charset="0"/>
              <a:buNone/>
            </a:pPr>
            <a:endParaRPr lang="en-US" altLang="zh-CN" sz="2200" dirty="0">
              <a:latin typeface="Times New Roman" panose="02020603050405020304" pitchFamily="18" charset="0"/>
              <a:ea typeface="宋体" panose="02010600030101010101" pitchFamily="2" charset="-122"/>
            </a:endParaRPr>
          </a:p>
          <a:p>
            <a:pPr lvl="1" indent="0">
              <a:lnSpc>
                <a:spcPct val="115000"/>
              </a:lnSpc>
              <a:buFont typeface="Arial" panose="020B0604020202020204" pitchFamily="34" charset="0"/>
              <a:buNone/>
            </a:pPr>
            <a:endParaRPr lang="zh-CN" altLang="zh-CN" sz="2200" dirty="0">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3DB6336B-4B9A-4F27-BAF6-4B490B815A79}"/>
              </a:ext>
            </a:extLst>
          </p:cNvPr>
          <p:cNvPicPr/>
          <p:nvPr/>
        </p:nvPicPr>
        <p:blipFill rotWithShape="1">
          <a:blip r:embed="rId3" cstate="print">
            <a:extLst>
              <a:ext uri="{28A0092B-C50C-407E-A947-70E740481C1C}">
                <a14:useLocalDpi xmlns:a14="http://schemas.microsoft.com/office/drawing/2010/main" val="0"/>
              </a:ext>
            </a:extLst>
          </a:blip>
          <a:srcRect t="9695" b="8033"/>
          <a:stretch/>
        </p:blipFill>
        <p:spPr bwMode="auto">
          <a:xfrm>
            <a:off x="490810" y="2546122"/>
            <a:ext cx="4518478" cy="305147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2431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93997" y="972269"/>
            <a:ext cx="9603275" cy="1049235"/>
          </a:xfrm>
        </p:spPr>
        <p:txBody>
          <a:bodyPr>
            <a:normAutofit/>
          </a:bodyPr>
          <a:lstStyle/>
          <a:p>
            <a:pPr algn="ctr"/>
            <a:r>
              <a:rPr lang="zh-CN" altLang="en-US" sz="3600" dirty="0"/>
              <a:t>图的表示</a:t>
            </a:r>
            <a:r>
              <a:rPr lang="en-US" altLang="zh-CN" sz="3600" dirty="0"/>
              <a:t> – </a:t>
            </a:r>
            <a:r>
              <a:rPr lang="zh-CN" altLang="en-US" sz="3600" dirty="0"/>
              <a:t>有权图</a:t>
            </a:r>
          </a:p>
        </p:txBody>
      </p:sp>
      <mc:AlternateContent xmlns:mc="http://schemas.openxmlformats.org/markup-compatibility/2006" xmlns:a14="http://schemas.microsoft.com/office/drawing/2010/main">
        <mc:Choice Requires="a14">
          <p:sp>
            <p:nvSpPr>
              <p:cNvPr id="19" name="内容占位符 2">
                <a:extLst>
                  <a:ext uri="{FF2B5EF4-FFF2-40B4-BE49-F238E27FC236}">
                    <a16:creationId xmlns:a16="http://schemas.microsoft.com/office/drawing/2014/main" id="{E1A89DE1-4BA0-4AC3-859B-DAD0E7D76B87}"/>
                  </a:ext>
                </a:extLst>
              </p:cNvPr>
              <p:cNvSpPr>
                <a:spLocks noGrp="1"/>
              </p:cNvSpPr>
              <p:nvPr>
                <p:ph idx="1"/>
              </p:nvPr>
            </p:nvSpPr>
            <p:spPr>
              <a:xfrm>
                <a:off x="4604648" y="2021504"/>
                <a:ext cx="4837303" cy="4082865"/>
              </a:xfrm>
            </p:spPr>
            <p:txBody>
              <a:bodyPr numCol="2">
                <a:normAutofit/>
              </a:bodyPr>
              <a:lstStyle/>
              <a:p>
                <a:pPr marL="571500" indent="-342900">
                  <a:lnSpc>
                    <a:spcPct val="115000"/>
                  </a:lnSpc>
                  <a:buFont typeface="+mj-lt"/>
                  <a:buAutoNum type="arabicPeriod"/>
                </a:pPr>
                <a:r>
                  <a:rPr lang="zh-CN" altLang="en-US" sz="1800" kern="0" dirty="0">
                    <a:latin typeface="Cambria Math" panose="02040503050406030204" pitchFamily="18" charset="0"/>
                    <a:ea typeface="宋体" panose="02010600030101010101" pitchFamily="2" charset="-122"/>
                    <a:cs typeface="Times New Roman" panose="02020603050405020304" pitchFamily="18" charset="0"/>
                  </a:rPr>
                  <a:t>邻接矩阵</a:t>
                </a:r>
                <a:endParaRPr lang="en-US" altLang="zh-CN" sz="1800" kern="0" dirty="0">
                  <a:latin typeface="Cambria Math" panose="02040503050406030204" pitchFamily="18" charset="0"/>
                  <a:ea typeface="宋体" panose="02010600030101010101" pitchFamily="2" charset="-122"/>
                  <a:cs typeface="Times New Roman" panose="02020603050405020304" pitchFamily="18" charset="0"/>
                </a:endParaRPr>
              </a:p>
              <a:p>
                <a:pPr indent="0">
                  <a:lnSpc>
                    <a:spcPct val="115000"/>
                  </a:lnSpc>
                  <a:buNone/>
                </a:pPr>
                <a14:m>
                  <m:oMathPara xmlns:m="http://schemas.openxmlformats.org/officeDocument/2006/math">
                    <m:oMathParaPr>
                      <m:jc m:val="centerGroup"/>
                    </m:oMathParaPr>
                    <m:oMath xmlns:m="http://schemas.openxmlformats.org/officeDocument/2006/math">
                      <m:r>
                        <a:rPr lang="en-US" altLang="zh-CN" sz="1800" i="1" kern="0"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kern="0" smtClea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rPr>
                          </m:ctrlPr>
                        </m:dPr>
                        <m:e>
                          <m:m>
                            <m:mPr>
                              <m:mcs>
                                <m:mc>
                                  <m:mcPr>
                                    <m:count m:val="5"/>
                                    <m:mcJc m:val="center"/>
                                  </m:mcPr>
                                </m:mc>
                              </m:mcs>
                              <m:ctrlPr>
                                <a:rPr lang="zh-CN" altLang="zh-CN" sz="1800" i="1">
                                  <a:effectLst/>
                                  <a:latin typeface="Cambria Math" panose="02040503050406030204" pitchFamily="18" charset="0"/>
                                  <a:ea typeface="Cambria Math" panose="02040503050406030204" pitchFamily="18" charset="0"/>
                                </a:rPr>
                              </m:ctrlPr>
                            </m:mPr>
                            <m:m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b="0" i="1" kern="0" smtClean="0">
                                    <a:effectLst/>
                                    <a:latin typeface="Cambria Math" panose="02040503050406030204" pitchFamily="18" charset="0"/>
                                    <a:ea typeface="宋体" panose="02010600030101010101" pitchFamily="2" charset="-122"/>
                                    <a:cs typeface="Times New Roman" panose="02020603050405020304" pitchFamily="18" charset="0"/>
                                  </a:rPr>
                                  <m:t>0.2</m:t>
                                </m:r>
                              </m:e>
                              <m:e>
                                <m:r>
                                  <a:rPr lang="en-US" altLang="zh-CN" sz="1800" b="0" i="1" kern="0"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b="0" i="1" kern="0" smtClean="0">
                                    <a:effectLst/>
                                    <a:latin typeface="Cambria Math" panose="02040503050406030204" pitchFamily="18" charset="0"/>
                                    <a:ea typeface="Cambria Math" panose="02040503050406030204" pitchFamily="18" charset="0"/>
                                    <a:cs typeface="Cambria Math" panose="02040503050406030204" pitchFamily="18" charset="0"/>
                                  </a:rPr>
                                  <m:t>3.6</m:t>
                                </m:r>
                              </m:e>
                            </m:mr>
                            <m:mr>
                              <m:e>
                                <m:r>
                                  <a:rPr lang="en-US" altLang="zh-CN" sz="1800" b="0" i="1" kern="0"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b="0" i="1" kern="0" smtClean="0">
                                    <a:effectLst/>
                                    <a:latin typeface="Cambria Math" panose="02040503050406030204" pitchFamily="18" charset="0"/>
                                    <a:ea typeface="Cambria Math" panose="02040503050406030204" pitchFamily="18" charset="0"/>
                                    <a:cs typeface="Cambria Math" panose="02040503050406030204" pitchFamily="18" charset="0"/>
                                  </a:rPr>
                                  <m:t>1.6</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1800" b="0" i="1" kern="0" smtClean="0">
                                    <a:effectLst/>
                                    <a:latin typeface="Cambria Math" panose="02040503050406030204" pitchFamily="18" charset="0"/>
                                    <a:ea typeface="Cambria Math" panose="02040503050406030204" pitchFamily="18" charset="0"/>
                                    <a:cs typeface="Cambria Math" panose="02040503050406030204" pitchFamily="18" charset="0"/>
                                  </a:rPr>
                                  <m:t>0.8</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b="0" i="1" kern="0"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b="0" i="1" kern="0"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b="0" i="1" kern="0" smtClean="0">
                                    <a:effectLst/>
                                    <a:latin typeface="Cambria Math" panose="02040503050406030204" pitchFamily="18" charset="0"/>
                                    <a:ea typeface="Cambria Math" panose="02040503050406030204" pitchFamily="18" charset="0"/>
                                    <a:cs typeface="Cambria Math" panose="02040503050406030204" pitchFamily="18" charset="0"/>
                                  </a:rPr>
                                  <m:t>6.2</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b="0" i="1" kern="0" smtClean="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0</m:t>
                                </m:r>
                              </m:e>
                            </m:mr>
                          </m:m>
                        </m:e>
                      </m:d>
                    </m:oMath>
                  </m:oMathPara>
                </a14:m>
                <a:endParaRPr lang="en-US" altLang="zh-CN" sz="1800" kern="0" dirty="0">
                  <a:effectLst/>
                  <a:latin typeface="Cambria Math" panose="02040503050406030204" pitchFamily="18" charset="0"/>
                  <a:ea typeface="宋体" panose="02010600030101010101" pitchFamily="2" charset="-122"/>
                  <a:cs typeface="Times New Roman" panose="02020603050405020304" pitchFamily="18" charset="0"/>
                </a:endParaRPr>
              </a:p>
              <a:p>
                <a:pPr marL="571500" indent="-342900">
                  <a:lnSpc>
                    <a:spcPct val="115000"/>
                  </a:lnSpc>
                  <a:buFont typeface="+mj-lt"/>
                  <a:buAutoNum type="arabicPeriod" startAt="2"/>
                </a:pPr>
                <a:r>
                  <a:rPr lang="zh-CN" altLang="en-US" sz="1800" kern="0" dirty="0">
                    <a:effectLst/>
                    <a:latin typeface="Cambria Math" panose="02040503050406030204" pitchFamily="18" charset="0"/>
                    <a:ea typeface="宋体" panose="02010600030101010101" pitchFamily="2" charset="-122"/>
                    <a:cs typeface="Times New Roman" panose="02020603050405020304" pitchFamily="18" charset="0"/>
                  </a:rPr>
                  <a:t>邻接列表</a:t>
                </a:r>
                <a:endParaRPr lang="en-US" altLang="zh-CN" sz="1800" kern="0" dirty="0">
                  <a:effectLst/>
                  <a:latin typeface="Cambria Math" panose="02040503050406030204" pitchFamily="18" charset="0"/>
                  <a:ea typeface="宋体" panose="02010600030101010101" pitchFamily="2" charset="-122"/>
                  <a:cs typeface="Times New Roman" panose="02020603050405020304" pitchFamily="18" charset="0"/>
                </a:endParaRPr>
              </a:p>
              <a:p>
                <a:pPr lvl="1" indent="0">
                  <a:lnSpc>
                    <a:spcPct val="115000"/>
                  </a:lnSpc>
                  <a:buNone/>
                </a:pPr>
                <a:r>
                  <a:rPr lang="en-US" altLang="zh-CN" sz="1600" kern="0" dirty="0">
                    <a:effectLst/>
                    <a:latin typeface="Cambria Math" panose="02040503050406030204" pitchFamily="18" charset="0"/>
                    <a:ea typeface="宋体" panose="02010600030101010101" pitchFamily="2" charset="-122"/>
                    <a:cs typeface="Times New Roman" panose="02020603050405020304" pitchFamily="18" charset="0"/>
                  </a:rPr>
                  <a:t>1: ( 2, 0.2 ) ,  ( 5, 3.6 )</a:t>
                </a:r>
              </a:p>
              <a:p>
                <a:pPr lvl="1" indent="0">
                  <a:lnSpc>
                    <a:spcPct val="115000"/>
                  </a:lnSpc>
                  <a:buNone/>
                </a:pPr>
                <a:r>
                  <a:rPr lang="en-US" altLang="zh-CN" sz="1600" kern="0" dirty="0">
                    <a:effectLst/>
                    <a:latin typeface="Cambria Math" panose="02040503050406030204" pitchFamily="18" charset="0"/>
                    <a:ea typeface="宋体" panose="02010600030101010101" pitchFamily="2" charset="-122"/>
                    <a:cs typeface="Times New Roman" panose="02020603050405020304" pitchFamily="18" charset="0"/>
                  </a:rPr>
                  <a:t>2: ( 4, 1.6 )</a:t>
                </a:r>
              </a:p>
              <a:p>
                <a:pPr lvl="1" indent="0">
                  <a:lnSpc>
                    <a:spcPct val="115000"/>
                  </a:lnSpc>
                  <a:buNone/>
                </a:pPr>
                <a:r>
                  <a:rPr lang="en-US" altLang="zh-CN" sz="1600" kern="0" dirty="0">
                    <a:effectLst/>
                    <a:latin typeface="Cambria Math" panose="02040503050406030204" pitchFamily="18" charset="0"/>
                    <a:ea typeface="宋体" panose="02010600030101010101" pitchFamily="2" charset="-122"/>
                    <a:cs typeface="Times New Roman" panose="02020603050405020304" pitchFamily="18" charset="0"/>
                  </a:rPr>
                  <a:t>3: ( 1, 0,8 )</a:t>
                </a:r>
              </a:p>
              <a:p>
                <a:pPr lvl="1" indent="0">
                  <a:lnSpc>
                    <a:spcPct val="115000"/>
                  </a:lnSpc>
                  <a:buNone/>
                </a:pPr>
                <a:r>
                  <a:rPr lang="en-US" altLang="zh-CN" sz="1600" kern="0" dirty="0">
                    <a:effectLst/>
                    <a:latin typeface="Cambria Math" panose="02040503050406030204" pitchFamily="18" charset="0"/>
                    <a:ea typeface="宋体" panose="02010600030101010101" pitchFamily="2" charset="-122"/>
                    <a:cs typeface="Times New Roman" panose="02020603050405020304" pitchFamily="18" charset="0"/>
                  </a:rPr>
                  <a:t>4: ( 3, 6.2 )</a:t>
                </a:r>
              </a:p>
              <a:p>
                <a:pPr lvl="1" indent="0">
                  <a:lnSpc>
                    <a:spcPct val="115000"/>
                  </a:lnSpc>
                  <a:buNone/>
                </a:pPr>
                <a:endParaRPr lang="en-US" altLang="zh-CN" sz="2200" dirty="0">
                  <a:effectLst/>
                  <a:latin typeface="Times New Roman" panose="02020603050405020304" pitchFamily="18" charset="0"/>
                  <a:ea typeface="宋体" panose="02010600030101010101" pitchFamily="2" charset="-122"/>
                </a:endParaRPr>
              </a:p>
              <a:p>
                <a:pPr lvl="1" indent="0">
                  <a:lnSpc>
                    <a:spcPct val="115000"/>
                  </a:lnSpc>
                  <a:buNone/>
                </a:pPr>
                <a:endParaRPr lang="en-US" altLang="zh-CN" sz="2200" dirty="0">
                  <a:latin typeface="Times New Roman" panose="02020603050405020304" pitchFamily="18" charset="0"/>
                  <a:ea typeface="宋体" panose="02010600030101010101" pitchFamily="2" charset="-122"/>
                </a:endParaRPr>
              </a:p>
              <a:p>
                <a:pPr lvl="1" indent="0">
                  <a:lnSpc>
                    <a:spcPct val="115000"/>
                  </a:lnSpc>
                  <a:buNone/>
                </a:pPr>
                <a:endParaRPr lang="zh-CN" altLang="zh-CN" sz="2200" dirty="0">
                  <a:effectLst/>
                  <a:latin typeface="Times New Roman" panose="02020603050405020304" pitchFamily="18" charset="0"/>
                  <a:ea typeface="宋体" panose="02010600030101010101" pitchFamily="2" charset="-122"/>
                </a:endParaRPr>
              </a:p>
            </p:txBody>
          </p:sp>
        </mc:Choice>
        <mc:Fallback xmlns="">
          <p:sp>
            <p:nvSpPr>
              <p:cNvPr id="19" name="内容占位符 2">
                <a:extLst>
                  <a:ext uri="{FF2B5EF4-FFF2-40B4-BE49-F238E27FC236}">
                    <a16:creationId xmlns:a16="http://schemas.microsoft.com/office/drawing/2014/main" id="{E1A89DE1-4BA0-4AC3-859B-DAD0E7D76B87}"/>
                  </a:ext>
                </a:extLst>
              </p:cNvPr>
              <p:cNvSpPr>
                <a:spLocks noGrp="1" noRot="1" noChangeAspect="1" noMove="1" noResize="1" noEditPoints="1" noAdjustHandles="1" noChangeArrowheads="1" noChangeShapeType="1" noTextEdit="1"/>
              </p:cNvSpPr>
              <p:nvPr>
                <p:ph idx="1"/>
              </p:nvPr>
            </p:nvSpPr>
            <p:spPr>
              <a:xfrm>
                <a:off x="4604648" y="2021504"/>
                <a:ext cx="4837303" cy="4082865"/>
              </a:xfrm>
              <a:blipFill>
                <a:blip r:embed="rId2"/>
                <a:stretch>
                  <a:fillRect t="-897"/>
                </a:stretch>
              </a:blipFill>
            </p:spPr>
            <p:txBody>
              <a:bodyPr/>
              <a:lstStyle/>
              <a:p>
                <a:r>
                  <a:rPr lang="zh-CN" altLang="en-US">
                    <a:noFill/>
                  </a:rPr>
                  <a:t> </a:t>
                </a:r>
              </a:p>
            </p:txBody>
          </p:sp>
        </mc:Fallback>
      </mc:AlternateContent>
      <p:sp>
        <p:nvSpPr>
          <p:cNvPr id="8" name="内容占位符 2">
            <a:extLst>
              <a:ext uri="{FF2B5EF4-FFF2-40B4-BE49-F238E27FC236}">
                <a16:creationId xmlns:a16="http://schemas.microsoft.com/office/drawing/2014/main" id="{DCBD4BAD-DF37-4B41-838F-D9B7296C9478}"/>
              </a:ext>
            </a:extLst>
          </p:cNvPr>
          <p:cNvSpPr txBox="1">
            <a:spLocks/>
          </p:cNvSpPr>
          <p:nvPr/>
        </p:nvSpPr>
        <p:spPr>
          <a:xfrm>
            <a:off x="8740363" y="1496886"/>
            <a:ext cx="3218756" cy="5361114"/>
          </a:xfrm>
          <a:prstGeom prst="rect">
            <a:avLst/>
          </a:prstGeom>
        </p:spPr>
        <p:txBody>
          <a:bodyPr vert="horz" lIns="91440" tIns="45720" rIns="91440" bIns="45720" numCol="2"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indent="0">
              <a:lnSpc>
                <a:spcPct val="115000"/>
              </a:lnSpc>
              <a:buNone/>
            </a:pPr>
            <a:endParaRPr lang="en-US" altLang="zh-CN" sz="1800" kern="0" dirty="0">
              <a:latin typeface="Cambria Math" panose="02040503050406030204" pitchFamily="18" charset="0"/>
              <a:ea typeface="宋体" panose="02010600030101010101" pitchFamily="2" charset="-122"/>
              <a:cs typeface="Times New Roman" panose="02020603050405020304" pitchFamily="18" charset="0"/>
            </a:endParaRPr>
          </a:p>
          <a:p>
            <a:pPr marL="342900" indent="-342900">
              <a:lnSpc>
                <a:spcPct val="115000"/>
              </a:lnSpc>
              <a:buFont typeface="+mj-lt"/>
              <a:buAutoNum type="arabicPeriod" startAt="3"/>
            </a:pPr>
            <a:r>
              <a:rPr lang="zh-CN" altLang="en-US" sz="1800" dirty="0">
                <a:latin typeface="Times New Roman" panose="02020603050405020304" pitchFamily="18" charset="0"/>
                <a:ea typeface="宋体" panose="02010600030101010101" pitchFamily="2" charset="-122"/>
              </a:rPr>
              <a:t>边集</a:t>
            </a:r>
            <a:endParaRPr lang="en-US" altLang="zh-CN" dirty="0">
              <a:effectLst/>
              <a:latin typeface="Times New Roman" panose="02020603050405020304" pitchFamily="18" charset="0"/>
              <a:ea typeface="宋体" panose="02010600030101010101" pitchFamily="2" charset="-122"/>
            </a:endParaRPr>
          </a:p>
          <a:p>
            <a:pPr indent="0">
              <a:lnSpc>
                <a:spcPct val="115000"/>
              </a:lnSpc>
              <a:buNone/>
            </a:pPr>
            <a:r>
              <a:rPr lang="en-US" altLang="zh-CN" sz="1800" dirty="0">
                <a:effectLst/>
                <a:latin typeface="Times New Roman" panose="02020603050405020304" pitchFamily="18" charset="0"/>
                <a:ea typeface="宋体" panose="02010600030101010101" pitchFamily="2" charset="-122"/>
              </a:rPr>
              <a:t>( 1, 0.2, 2 ),</a:t>
            </a:r>
          </a:p>
          <a:p>
            <a:pPr indent="0">
              <a:lnSpc>
                <a:spcPct val="115000"/>
              </a:lnSpc>
              <a:buNone/>
            </a:pPr>
            <a:r>
              <a:rPr lang="en-US" altLang="zh-CN" sz="1800" dirty="0">
                <a:effectLst/>
                <a:latin typeface="Times New Roman" panose="02020603050405020304" pitchFamily="18" charset="0"/>
                <a:ea typeface="宋体" panose="02010600030101010101" pitchFamily="2" charset="-122"/>
              </a:rPr>
              <a:t>( 1, 3.6, 5 ),</a:t>
            </a:r>
          </a:p>
          <a:p>
            <a:pPr indent="0">
              <a:lnSpc>
                <a:spcPct val="115000"/>
              </a:lnSpc>
              <a:buNone/>
            </a:pPr>
            <a:r>
              <a:rPr lang="en-US" altLang="zh-CN" sz="1800" dirty="0">
                <a:effectLst/>
                <a:latin typeface="Times New Roman" panose="02020603050405020304" pitchFamily="18" charset="0"/>
                <a:ea typeface="宋体" panose="02010600030101010101" pitchFamily="2" charset="-122"/>
              </a:rPr>
              <a:t>( 2, 1.6, 4 ),</a:t>
            </a:r>
          </a:p>
          <a:p>
            <a:pPr indent="0">
              <a:lnSpc>
                <a:spcPct val="115000"/>
              </a:lnSpc>
              <a:buNone/>
            </a:pPr>
            <a:r>
              <a:rPr lang="en-US" altLang="zh-CN" sz="1800" dirty="0">
                <a:effectLst/>
                <a:latin typeface="Times New Roman" panose="02020603050405020304" pitchFamily="18" charset="0"/>
                <a:ea typeface="宋体" panose="02010600030101010101" pitchFamily="2" charset="-122"/>
              </a:rPr>
              <a:t>( 4, 6.2, 3 ),</a:t>
            </a:r>
          </a:p>
          <a:p>
            <a:pPr indent="0">
              <a:lnSpc>
                <a:spcPct val="115000"/>
              </a:lnSpc>
              <a:buNone/>
            </a:pPr>
            <a:r>
              <a:rPr lang="en-US" altLang="zh-CN" sz="1800" dirty="0">
                <a:effectLst/>
                <a:latin typeface="Times New Roman" panose="02020603050405020304" pitchFamily="18" charset="0"/>
                <a:ea typeface="宋体" panose="02010600030101010101" pitchFamily="2" charset="-122"/>
              </a:rPr>
              <a:t>( 3, 0.8, 1 )</a:t>
            </a:r>
          </a:p>
          <a:p>
            <a:pPr lvl="1" indent="0">
              <a:lnSpc>
                <a:spcPct val="115000"/>
              </a:lnSpc>
              <a:buFont typeface="Arial" panose="020B0604020202020204" pitchFamily="34" charset="0"/>
              <a:buNone/>
            </a:pPr>
            <a:endParaRPr lang="en-US" altLang="zh-CN" sz="2200" dirty="0">
              <a:latin typeface="Times New Roman" panose="02020603050405020304" pitchFamily="18" charset="0"/>
              <a:ea typeface="宋体" panose="02010600030101010101" pitchFamily="2" charset="-122"/>
            </a:endParaRPr>
          </a:p>
          <a:p>
            <a:pPr lvl="1" indent="0">
              <a:lnSpc>
                <a:spcPct val="115000"/>
              </a:lnSpc>
              <a:buFont typeface="Arial" panose="020B0604020202020204" pitchFamily="34" charset="0"/>
              <a:buNone/>
            </a:pPr>
            <a:endParaRPr lang="zh-CN" altLang="zh-CN" sz="2200" dirty="0">
              <a:latin typeface="Times New Roman" panose="02020603050405020304" pitchFamily="18" charset="0"/>
              <a:ea typeface="宋体" panose="02010600030101010101" pitchFamily="2" charset="-122"/>
            </a:endParaRPr>
          </a:p>
        </p:txBody>
      </p:sp>
      <p:pic>
        <p:nvPicPr>
          <p:cNvPr id="10" name="图片 9">
            <a:extLst>
              <a:ext uri="{FF2B5EF4-FFF2-40B4-BE49-F238E27FC236}">
                <a16:creationId xmlns:a16="http://schemas.microsoft.com/office/drawing/2014/main" id="{57D79109-686F-46CD-B46A-42842297A61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342" y="2243475"/>
            <a:ext cx="4431797" cy="3638921"/>
          </a:xfrm>
          <a:prstGeom prst="rect">
            <a:avLst/>
          </a:prstGeom>
          <a:noFill/>
          <a:ln>
            <a:noFill/>
          </a:ln>
        </p:spPr>
      </p:pic>
    </p:spTree>
    <p:extLst>
      <p:ext uri="{BB962C8B-B14F-4D97-AF65-F5344CB8AC3E}">
        <p14:creationId xmlns:p14="http://schemas.microsoft.com/office/powerpoint/2010/main" val="201124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93997" y="972269"/>
            <a:ext cx="9603275" cy="1049235"/>
          </a:xfrm>
        </p:spPr>
        <p:txBody>
          <a:bodyPr>
            <a:normAutofit/>
          </a:bodyPr>
          <a:lstStyle/>
          <a:p>
            <a:pPr algn="ctr"/>
            <a:r>
              <a:rPr lang="zh-CN" altLang="en-US" sz="3600" dirty="0"/>
              <a:t>图论基础 </a:t>
            </a:r>
            <a:r>
              <a:rPr lang="en-US" altLang="zh-CN" sz="3600" dirty="0"/>
              <a:t>- </a:t>
            </a:r>
            <a:r>
              <a:rPr lang="zh-CN" altLang="en-US" sz="3600" dirty="0"/>
              <a:t>邻居与度</a:t>
            </a:r>
          </a:p>
        </p:txBody>
      </p:sp>
      <p:sp>
        <p:nvSpPr>
          <p:cNvPr id="19" name="内容占位符 2">
            <a:extLst>
              <a:ext uri="{FF2B5EF4-FFF2-40B4-BE49-F238E27FC236}">
                <a16:creationId xmlns:a16="http://schemas.microsoft.com/office/drawing/2014/main" id="{E1A89DE1-4BA0-4AC3-859B-DAD0E7D76B87}"/>
              </a:ext>
            </a:extLst>
          </p:cNvPr>
          <p:cNvSpPr>
            <a:spLocks noGrp="1"/>
          </p:cNvSpPr>
          <p:nvPr>
            <p:ph idx="1"/>
          </p:nvPr>
        </p:nvSpPr>
        <p:spPr>
          <a:xfrm>
            <a:off x="4604648" y="2021504"/>
            <a:ext cx="4837303" cy="4082865"/>
          </a:xfrm>
        </p:spPr>
        <p:txBody>
          <a:bodyPr numCol="2">
            <a:normAutofit/>
          </a:bodyPr>
          <a:lstStyle/>
          <a:p>
            <a:pPr lvl="1" indent="0">
              <a:lnSpc>
                <a:spcPct val="115000"/>
              </a:lnSpc>
              <a:buNone/>
            </a:pPr>
            <a:endParaRPr lang="en-US" altLang="zh-CN" sz="2200" dirty="0">
              <a:effectLst/>
              <a:latin typeface="Times New Roman" panose="02020603050405020304" pitchFamily="18" charset="0"/>
              <a:ea typeface="宋体" panose="02010600030101010101" pitchFamily="2" charset="-122"/>
            </a:endParaRPr>
          </a:p>
          <a:p>
            <a:pPr lvl="1" indent="0">
              <a:lnSpc>
                <a:spcPct val="115000"/>
              </a:lnSpc>
              <a:buNone/>
            </a:pPr>
            <a:endParaRPr lang="en-US" altLang="zh-CN" sz="2200" dirty="0">
              <a:latin typeface="Times New Roman" panose="02020603050405020304" pitchFamily="18" charset="0"/>
              <a:ea typeface="宋体" panose="02010600030101010101" pitchFamily="2" charset="-122"/>
            </a:endParaRPr>
          </a:p>
          <a:p>
            <a:pPr lvl="1" indent="0">
              <a:lnSpc>
                <a:spcPct val="115000"/>
              </a:lnSpc>
              <a:buNone/>
            </a:pPr>
            <a:endParaRPr lang="zh-CN" altLang="zh-CN" sz="2200" dirty="0">
              <a:effectLst/>
              <a:latin typeface="Times New Roman" panose="02020603050405020304" pitchFamily="18" charset="0"/>
              <a:ea typeface="宋体" panose="02010600030101010101" pitchFamily="2" charset="-122"/>
            </a:endParaRPr>
          </a:p>
        </p:txBody>
      </p:sp>
      <p:sp>
        <p:nvSpPr>
          <p:cNvPr id="8" name="内容占位符 2">
            <a:extLst>
              <a:ext uri="{FF2B5EF4-FFF2-40B4-BE49-F238E27FC236}">
                <a16:creationId xmlns:a16="http://schemas.microsoft.com/office/drawing/2014/main" id="{DCBD4BAD-DF37-4B41-838F-D9B7296C9478}"/>
              </a:ext>
            </a:extLst>
          </p:cNvPr>
          <p:cNvSpPr txBox="1">
            <a:spLocks/>
          </p:cNvSpPr>
          <p:nvPr/>
        </p:nvSpPr>
        <p:spPr>
          <a:xfrm>
            <a:off x="1542248" y="4887246"/>
            <a:ext cx="5730965" cy="1270773"/>
          </a:xfrm>
          <a:prstGeom prst="rect">
            <a:avLst/>
          </a:prstGeom>
        </p:spPr>
        <p:txBody>
          <a:bodyPr vert="horz" lIns="91440" tIns="45720" rIns="91440" bIns="45720" numCol="1"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514350" indent="-285750">
              <a:lnSpc>
                <a:spcPct val="115000"/>
              </a:lnSpc>
            </a:pPr>
            <a:r>
              <a:rPr lang="zh-CN" altLang="en-US" sz="1800" kern="0" dirty="0">
                <a:latin typeface="Cambria Math" panose="02040503050406030204" pitchFamily="18" charset="0"/>
                <a:ea typeface="宋体" panose="02010600030101010101" pitchFamily="2" charset="-122"/>
                <a:cs typeface="Times New Roman" panose="02020603050405020304" pitchFamily="18" charset="0"/>
              </a:rPr>
              <a:t>无向图中节点</a:t>
            </a:r>
            <a:r>
              <a:rPr lang="en-US" altLang="zh-CN" sz="1800" kern="0" dirty="0">
                <a:latin typeface="Cambria Math" panose="02040503050406030204" pitchFamily="18" charset="0"/>
                <a:ea typeface="宋体" panose="02010600030101010101" pitchFamily="2" charset="-122"/>
                <a:cs typeface="Times New Roman" panose="02020603050405020304" pitchFamily="18" charset="0"/>
              </a:rPr>
              <a:t>1: </a:t>
            </a:r>
          </a:p>
          <a:p>
            <a:pPr indent="0">
              <a:lnSpc>
                <a:spcPct val="115000"/>
              </a:lnSpc>
              <a:buNone/>
            </a:pPr>
            <a:r>
              <a:rPr lang="zh-CN" altLang="en-US" sz="1800" kern="0" dirty="0">
                <a:latin typeface="Cambria Math" panose="02040503050406030204" pitchFamily="18" charset="0"/>
                <a:ea typeface="宋体" panose="02010600030101010101" pitchFamily="2" charset="-122"/>
                <a:cs typeface="Times New Roman" panose="02020603050405020304" pitchFamily="18" charset="0"/>
              </a:rPr>
              <a:t>邻居 </a:t>
            </a:r>
            <a:r>
              <a:rPr lang="en-US" altLang="zh-CN" sz="1800" kern="0" dirty="0">
                <a:latin typeface="Cambria Math" panose="02040503050406030204" pitchFamily="18" charset="0"/>
                <a:ea typeface="宋体" panose="02010600030101010101" pitchFamily="2" charset="-122"/>
                <a:cs typeface="Times New Roman" panose="02020603050405020304" pitchFamily="18" charset="0"/>
              </a:rPr>
              <a:t>( neighbor ) = 2, 3, 5</a:t>
            </a:r>
          </a:p>
          <a:p>
            <a:pPr indent="0">
              <a:lnSpc>
                <a:spcPct val="115000"/>
              </a:lnSpc>
              <a:buNone/>
            </a:pPr>
            <a:r>
              <a:rPr lang="zh-CN" altLang="en-US" sz="1800" kern="0" dirty="0">
                <a:latin typeface="Cambria Math" panose="02040503050406030204" pitchFamily="18" charset="0"/>
                <a:ea typeface="宋体" panose="02010600030101010101" pitchFamily="2" charset="-122"/>
                <a:cs typeface="Times New Roman" panose="02020603050405020304" pitchFamily="18" charset="0"/>
              </a:rPr>
              <a:t>度 </a:t>
            </a:r>
            <a:r>
              <a:rPr lang="en-US" altLang="zh-CN" sz="1800" kern="0" dirty="0">
                <a:latin typeface="Cambria Math" panose="02040503050406030204" pitchFamily="18" charset="0"/>
                <a:ea typeface="宋体" panose="02010600030101010101" pitchFamily="2" charset="-122"/>
                <a:cs typeface="Times New Roman" panose="02020603050405020304" pitchFamily="18" charset="0"/>
              </a:rPr>
              <a:t>( degree ) = 3</a:t>
            </a:r>
            <a:endParaRPr lang="en-US" altLang="zh-CN" sz="2200" dirty="0">
              <a:latin typeface="Times New Roman" panose="02020603050405020304" pitchFamily="18" charset="0"/>
              <a:ea typeface="宋体" panose="02010600030101010101" pitchFamily="2" charset="-122"/>
            </a:endParaRPr>
          </a:p>
          <a:p>
            <a:pPr lvl="1" indent="0">
              <a:lnSpc>
                <a:spcPct val="115000"/>
              </a:lnSpc>
              <a:buFont typeface="Arial" panose="020B0604020202020204" pitchFamily="34" charset="0"/>
              <a:buNone/>
            </a:pPr>
            <a:endParaRPr lang="zh-CN" altLang="zh-CN" sz="2200" dirty="0">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3DB6336B-4B9A-4F27-BAF6-4B490B815A79}"/>
              </a:ext>
            </a:extLst>
          </p:cNvPr>
          <p:cNvPicPr/>
          <p:nvPr/>
        </p:nvPicPr>
        <p:blipFill rotWithShape="1">
          <a:blip r:embed="rId2" cstate="print">
            <a:extLst>
              <a:ext uri="{28A0092B-C50C-407E-A947-70E740481C1C}">
                <a14:useLocalDpi xmlns:a14="http://schemas.microsoft.com/office/drawing/2010/main" val="0"/>
              </a:ext>
            </a:extLst>
          </a:blip>
          <a:srcRect t="9695" b="8033"/>
          <a:stretch/>
        </p:blipFill>
        <p:spPr bwMode="auto">
          <a:xfrm>
            <a:off x="6786788" y="1967854"/>
            <a:ext cx="3482823" cy="2352060"/>
          </a:xfrm>
          <a:prstGeom prst="rect">
            <a:avLst/>
          </a:prstGeom>
          <a:noFill/>
          <a:ln>
            <a:noFill/>
          </a:ln>
          <a:extLst>
            <a:ext uri="{53640926-AAD7-44D8-BBD7-CCE9431645EC}">
              <a14:shadowObscured xmlns:a14="http://schemas.microsoft.com/office/drawing/2010/main"/>
            </a:ext>
          </a:extLst>
        </p:spPr>
      </p:pic>
      <p:pic>
        <p:nvPicPr>
          <p:cNvPr id="7" name="图片 6">
            <a:extLst>
              <a:ext uri="{FF2B5EF4-FFF2-40B4-BE49-F238E27FC236}">
                <a16:creationId xmlns:a16="http://schemas.microsoft.com/office/drawing/2014/main" id="{8C78EA73-1E15-47F3-9B0F-F3C6E6B8A9D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8558" y="1790287"/>
            <a:ext cx="3482823" cy="3006641"/>
          </a:xfrm>
          <a:prstGeom prst="rect">
            <a:avLst/>
          </a:prstGeom>
          <a:noFill/>
        </p:spPr>
      </p:pic>
      <p:sp>
        <p:nvSpPr>
          <p:cNvPr id="9" name="内容占位符 2">
            <a:extLst>
              <a:ext uri="{FF2B5EF4-FFF2-40B4-BE49-F238E27FC236}">
                <a16:creationId xmlns:a16="http://schemas.microsoft.com/office/drawing/2014/main" id="{DEBAF118-F06D-49A1-98A1-743FB1FA4B7C}"/>
              </a:ext>
            </a:extLst>
          </p:cNvPr>
          <p:cNvSpPr txBox="1">
            <a:spLocks/>
          </p:cNvSpPr>
          <p:nvPr/>
        </p:nvSpPr>
        <p:spPr>
          <a:xfrm>
            <a:off x="6607806" y="4319914"/>
            <a:ext cx="7455613" cy="2718082"/>
          </a:xfrm>
          <a:prstGeom prst="rect">
            <a:avLst/>
          </a:prstGeom>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514350" indent="-285750">
              <a:lnSpc>
                <a:spcPct val="115000"/>
              </a:lnSpc>
            </a:pPr>
            <a:r>
              <a:rPr lang="zh-CN" altLang="en-US" sz="1800" kern="0" dirty="0">
                <a:latin typeface="Cambria Math" panose="02040503050406030204" pitchFamily="18" charset="0"/>
                <a:ea typeface="宋体" panose="02010600030101010101" pitchFamily="2" charset="-122"/>
                <a:cs typeface="Times New Roman" panose="02020603050405020304" pitchFamily="18" charset="0"/>
              </a:rPr>
              <a:t>有向图中节点</a:t>
            </a:r>
            <a:r>
              <a:rPr lang="en-US" altLang="zh-CN" sz="1800" kern="0" dirty="0">
                <a:latin typeface="Cambria Math" panose="02040503050406030204" pitchFamily="18" charset="0"/>
                <a:ea typeface="宋体" panose="02010600030101010101" pitchFamily="2" charset="-122"/>
                <a:cs typeface="Times New Roman" panose="02020603050405020304" pitchFamily="18" charset="0"/>
              </a:rPr>
              <a:t>1: </a:t>
            </a:r>
          </a:p>
          <a:p>
            <a:pPr indent="0">
              <a:lnSpc>
                <a:spcPct val="115000"/>
              </a:lnSpc>
              <a:buNone/>
            </a:pPr>
            <a:r>
              <a:rPr lang="zh-CN" altLang="en-US" sz="1800" kern="0" dirty="0">
                <a:latin typeface="Cambria Math" panose="02040503050406030204" pitchFamily="18" charset="0"/>
                <a:ea typeface="宋体" panose="02010600030101010101" pitchFamily="2" charset="-122"/>
                <a:cs typeface="Times New Roman" panose="02020603050405020304" pitchFamily="18" charset="0"/>
              </a:rPr>
              <a:t>前继邻居 </a:t>
            </a:r>
            <a:r>
              <a:rPr lang="en-US" altLang="zh-CN" sz="1800" kern="0" dirty="0">
                <a:latin typeface="Cambria Math" panose="02040503050406030204" pitchFamily="18" charset="0"/>
                <a:ea typeface="宋体" panose="02010600030101010101" pitchFamily="2" charset="-122"/>
                <a:cs typeface="Times New Roman" panose="02020603050405020304" pitchFamily="18" charset="0"/>
              </a:rPr>
              <a:t>( predecessor ) = 3</a:t>
            </a:r>
          </a:p>
          <a:p>
            <a:pPr indent="0">
              <a:lnSpc>
                <a:spcPct val="115000"/>
              </a:lnSpc>
              <a:buNone/>
            </a:pPr>
            <a:r>
              <a:rPr lang="zh-CN" altLang="en-US" sz="1800" kern="0" dirty="0">
                <a:latin typeface="Cambria Math" panose="02040503050406030204" pitchFamily="18" charset="0"/>
                <a:ea typeface="宋体" panose="02010600030101010101" pitchFamily="2" charset="-122"/>
                <a:cs typeface="Times New Roman" panose="02020603050405020304" pitchFamily="18" charset="0"/>
              </a:rPr>
              <a:t>后继邻居 </a:t>
            </a:r>
            <a:r>
              <a:rPr lang="en-US" altLang="zh-CN" sz="1800" kern="0" dirty="0">
                <a:latin typeface="Cambria Math" panose="02040503050406030204" pitchFamily="18" charset="0"/>
                <a:ea typeface="宋体" panose="02010600030101010101" pitchFamily="2" charset="-122"/>
                <a:cs typeface="Times New Roman" panose="02020603050405020304" pitchFamily="18" charset="0"/>
              </a:rPr>
              <a:t>( successor ) = 2, 5</a:t>
            </a:r>
          </a:p>
          <a:p>
            <a:pPr indent="0">
              <a:lnSpc>
                <a:spcPct val="115000"/>
              </a:lnSpc>
              <a:buNone/>
            </a:pPr>
            <a:r>
              <a:rPr lang="zh-CN" altLang="en-US" sz="1800" kern="0" dirty="0">
                <a:latin typeface="Cambria Math" panose="02040503050406030204" pitchFamily="18" charset="0"/>
                <a:ea typeface="宋体" panose="02010600030101010101" pitchFamily="2" charset="-122"/>
                <a:cs typeface="Times New Roman" panose="02020603050405020304" pitchFamily="18" charset="0"/>
              </a:rPr>
              <a:t>入度 </a:t>
            </a:r>
            <a:r>
              <a:rPr lang="en-US" altLang="zh-CN" sz="1800" kern="0" dirty="0">
                <a:latin typeface="Cambria Math" panose="02040503050406030204" pitchFamily="18" charset="0"/>
                <a:ea typeface="宋体" panose="02010600030101010101" pitchFamily="2" charset="-122"/>
                <a:cs typeface="Times New Roman" panose="02020603050405020304" pitchFamily="18" charset="0"/>
              </a:rPr>
              <a:t>( indegree ) = 1</a:t>
            </a:r>
          </a:p>
          <a:p>
            <a:pPr indent="0">
              <a:lnSpc>
                <a:spcPct val="115000"/>
              </a:lnSpc>
              <a:buNone/>
            </a:pPr>
            <a:r>
              <a:rPr lang="zh-CN" altLang="en-US" sz="1800" kern="0" dirty="0">
                <a:latin typeface="Cambria Math" panose="02040503050406030204" pitchFamily="18" charset="0"/>
                <a:ea typeface="宋体" panose="02010600030101010101" pitchFamily="2" charset="-122"/>
                <a:cs typeface="Times New Roman" panose="02020603050405020304" pitchFamily="18" charset="0"/>
              </a:rPr>
              <a:t>出度 </a:t>
            </a:r>
            <a:r>
              <a:rPr lang="en-US" altLang="zh-CN" sz="1800" kern="0" dirty="0">
                <a:latin typeface="Cambria Math" panose="02040503050406030204" pitchFamily="18" charset="0"/>
                <a:ea typeface="宋体" panose="02010600030101010101" pitchFamily="2" charset="-122"/>
                <a:cs typeface="Times New Roman" panose="02020603050405020304" pitchFamily="18" charset="0"/>
              </a:rPr>
              <a:t>( outdegree ) = 2</a:t>
            </a:r>
          </a:p>
          <a:p>
            <a:pPr lvl="1" indent="0">
              <a:lnSpc>
                <a:spcPct val="115000"/>
              </a:lnSpc>
              <a:buFont typeface="Arial" panose="020B0604020202020204" pitchFamily="34" charset="0"/>
              <a:buNone/>
            </a:pPr>
            <a:endParaRPr lang="zh-CN" altLang="zh-CN" sz="2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12158004"/>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TM10001114[[fn=画廊]]</Template>
  <TotalTime>1199</TotalTime>
  <Words>2792</Words>
  <Application>Microsoft Office PowerPoint</Application>
  <PresentationFormat>宽屏</PresentationFormat>
  <Paragraphs>213</Paragraphs>
  <Slides>28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-apple-system</vt:lpstr>
      <vt:lpstr>等线</vt:lpstr>
      <vt:lpstr>Arial</vt:lpstr>
      <vt:lpstr>Cambria Math</vt:lpstr>
      <vt:lpstr>Gill Sans MT</vt:lpstr>
      <vt:lpstr>Times New Roman</vt:lpstr>
      <vt:lpstr>画廊</vt:lpstr>
      <vt:lpstr>图神经网络基础</vt:lpstr>
      <vt:lpstr>大纲</vt:lpstr>
      <vt:lpstr>图论基础 – 什么是图</vt:lpstr>
      <vt:lpstr>图的分类</vt:lpstr>
      <vt:lpstr>图的分类</vt:lpstr>
      <vt:lpstr>图的表示 – 无向图</vt:lpstr>
      <vt:lpstr>图的表示 – 有向图</vt:lpstr>
      <vt:lpstr>图的表示 – 有权图</vt:lpstr>
      <vt:lpstr>图论基础 - 邻居与度</vt:lpstr>
      <vt:lpstr>图论基础 – 结构特征、节点特征、边特征</vt:lpstr>
      <vt:lpstr>图论基础 – 路径</vt:lpstr>
      <vt:lpstr>图游走算法 DeepWalk</vt:lpstr>
      <vt:lpstr>图游走算法 Node2vec</vt:lpstr>
      <vt:lpstr>图游走算法 Node2vec</vt:lpstr>
      <vt:lpstr>图游走算法 Node2vec</vt:lpstr>
      <vt:lpstr>图卷积网络GCN</vt:lpstr>
      <vt:lpstr>图卷积网络GCN 计算过程示例</vt:lpstr>
      <vt:lpstr>图卷积网络GCN 计算原理图解</vt:lpstr>
      <vt:lpstr>图卷积网络GCN 计算原理图解</vt:lpstr>
      <vt:lpstr>GAT 图注意力网络</vt:lpstr>
      <vt:lpstr>基础知识——LeakyReLU</vt:lpstr>
      <vt:lpstr>GAT 图注意力网络</vt:lpstr>
      <vt:lpstr>消息传递</vt:lpstr>
      <vt:lpstr>图采样</vt:lpstr>
      <vt:lpstr>图采样算法GraphSAGE</vt:lpstr>
      <vt:lpstr>图采样算法PinSAGE</vt:lpstr>
      <vt:lpstr>图处理python API推荐</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於方仁</dc:creator>
  <cp:lastModifiedBy>於方仁</cp:lastModifiedBy>
  <cp:revision>99</cp:revision>
  <dcterms:created xsi:type="dcterms:W3CDTF">2021-01-14T06:10:42Z</dcterms:created>
  <dcterms:modified xsi:type="dcterms:W3CDTF">2021-03-26T14:45:25Z</dcterms:modified>
</cp:coreProperties>
</file>