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handoutMasterIdLst>
    <p:handoutMasterId r:id="rId26"/>
  </p:handoutMasterIdLst>
  <p:sldIdLst>
    <p:sldId id="257" r:id="rId2"/>
    <p:sldId id="450" r:id="rId3"/>
    <p:sldId id="454" r:id="rId4"/>
    <p:sldId id="455" r:id="rId5"/>
    <p:sldId id="449" r:id="rId6"/>
    <p:sldId id="365" r:id="rId7"/>
    <p:sldId id="364" r:id="rId8"/>
    <p:sldId id="259" r:id="rId9"/>
    <p:sldId id="448" r:id="rId10"/>
    <p:sldId id="442" r:id="rId11"/>
    <p:sldId id="459" r:id="rId12"/>
    <p:sldId id="456" r:id="rId13"/>
    <p:sldId id="458" r:id="rId14"/>
    <p:sldId id="457" r:id="rId15"/>
    <p:sldId id="323" r:id="rId16"/>
    <p:sldId id="460" r:id="rId17"/>
    <p:sldId id="440" r:id="rId18"/>
    <p:sldId id="452" r:id="rId19"/>
    <p:sldId id="463" r:id="rId20"/>
    <p:sldId id="461" r:id="rId21"/>
    <p:sldId id="462" r:id="rId22"/>
    <p:sldId id="464" r:id="rId23"/>
    <p:sldId id="421" r:id="rId24"/>
  </p:sldIdLst>
  <p:sldSz cx="12192000" cy="6858000"/>
  <p:notesSz cx="6858000" cy="9144000"/>
  <p:embeddedFontLst>
    <p:embeddedFont>
      <p:font typeface="Dubai Light" panose="020B0303030403030204" pitchFamily="34" charset="-78"/>
      <p:regular r:id="rId27"/>
    </p:embeddedFont>
    <p:embeddedFont>
      <p:font typeface="Helvetica" panose="020B0604020202030204" pitchFamily="34" charset="0"/>
      <p:regular r:id="rId28"/>
      <p:bold r:id="rId29"/>
      <p:italic r:id="rId30"/>
      <p:boldItalic r:id="rId31"/>
    </p:embeddedFont>
    <p:embeddedFont>
      <p:font typeface="Lora" pitchFamily="2" charset="0"/>
      <p:regular r:id="rId32"/>
    </p:embeddedFont>
    <p:embeddedFont>
      <p:font typeface="Open Sans" panose="020B0606030504020204" pitchFamily="34" charset="0"/>
      <p:regular r:id="rId33"/>
    </p:embeddedFont>
    <p:embeddedFont>
      <p:font typeface="Rockwell" panose="02060603020205020403" pitchFamily="18" charset="0"/>
      <p:regular r:id="rId34"/>
      <p:bold r:id="rId35"/>
      <p:italic r:id="rId36"/>
      <p:boldItalic r:id="rId37"/>
    </p:embeddedFont>
    <p:embeddedFont>
      <p:font typeface="微软雅黑" panose="020B0503020204020204" pitchFamily="34" charset="-122"/>
      <p:regular r:id="rId38"/>
      <p:bold r:id="rId39"/>
    </p:embeddedFont>
    <p:embeddedFont>
      <p:font typeface="等线" panose="02010600030101010101" pitchFamily="2" charset="-122"/>
      <p:regular r:id="rId40"/>
      <p:bold r:id="rId41"/>
    </p:embeddedFont>
  </p:embeddedFontLst>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72E4D62B-C258-4A8A-BF62-C7FF664A6E7C}">
          <p14:sldIdLst>
            <p14:sldId id="257"/>
            <p14:sldId id="450"/>
          </p14:sldIdLst>
        </p14:section>
        <p14:section name="Applications" id="{81191BA1-9071-41D8-8588-D2BF9A91636F}">
          <p14:sldIdLst>
            <p14:sldId id="454"/>
            <p14:sldId id="455"/>
          </p14:sldIdLst>
        </p14:section>
        <p14:section name="Methods" id="{98EC48A0-578F-4F92-9542-54B816234734}">
          <p14:sldIdLst>
            <p14:sldId id="449"/>
            <p14:sldId id="365"/>
            <p14:sldId id="364"/>
          </p14:sldIdLst>
        </p14:section>
        <p14:section name="End-to-End" id="{81B60B7C-45C9-4E38-BBD5-AF261C24BC87}">
          <p14:sldIdLst>
            <p14:sldId id="259"/>
            <p14:sldId id="448"/>
            <p14:sldId id="442"/>
            <p14:sldId id="459"/>
            <p14:sldId id="456"/>
            <p14:sldId id="458"/>
            <p14:sldId id="457"/>
            <p14:sldId id="323"/>
            <p14:sldId id="460"/>
          </p14:sldIdLst>
        </p14:section>
        <p14:section name="Experiment" id="{5E6F0AFB-7901-4C6C-AAD6-20F1D1F3DD20}">
          <p14:sldIdLst>
            <p14:sldId id="440"/>
          </p14:sldIdLst>
        </p14:section>
        <p14:section name="Others" id="{C4457930-0C5D-49E7-AF3D-E6ACC60FC6E7}">
          <p14:sldIdLst>
            <p14:sldId id="452"/>
            <p14:sldId id="463"/>
            <p14:sldId id="461"/>
            <p14:sldId id="462"/>
            <p14:sldId id="464"/>
          </p14:sldIdLst>
        </p14:section>
        <p14:section name="Conclusion" id="{FD7BB053-0961-4FB7-8AAA-C8B4596C27F5}">
          <p14:sldIdLst>
            <p14:sldId id="421"/>
          </p14:sldIdLst>
        </p14:section>
      </p14:sectionLst>
    </p:ext>
    <p:ext uri="{EFAFB233-063F-42B5-8137-9DF3F51BA10A}">
      <p15:sldGuideLst xmlns:p15="http://schemas.microsoft.com/office/powerpoint/2012/main">
        <p15:guide id="1" orient="horz" pos="4080" userDrawn="1">
          <p15:clr>
            <a:srgbClr val="A4A3A4"/>
          </p15:clr>
        </p15:guide>
        <p15:guide id="2" pos="288" userDrawn="1">
          <p15:clr>
            <a:srgbClr val="A4A3A4"/>
          </p15:clr>
        </p15:guide>
        <p15:guide id="3" orient="horz" pos="4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B5B"/>
    <a:srgbClr val="E6CCE6"/>
    <a:srgbClr val="D3A5D3"/>
    <a:srgbClr val="FF9999"/>
    <a:srgbClr val="01A1EA"/>
    <a:srgbClr val="1EB9FE"/>
    <a:srgbClr val="C991C9"/>
    <a:srgbClr val="FFD9D9"/>
    <a:srgbClr val="FD8022"/>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8" autoAdjust="0"/>
    <p:restoredTop sz="93910" autoAdjust="0"/>
  </p:normalViewPr>
  <p:slideViewPr>
    <p:cSldViewPr snapToGrid="0">
      <p:cViewPr>
        <p:scale>
          <a:sx n="75" d="100"/>
          <a:sy n="75" d="100"/>
        </p:scale>
        <p:origin x="274" y="259"/>
      </p:cViewPr>
      <p:guideLst>
        <p:guide orient="horz" pos="4080"/>
        <p:guide pos="288"/>
        <p:guide orient="horz" pos="408"/>
      </p:guideLst>
    </p:cSldViewPr>
  </p:slideViewPr>
  <p:notesTextViewPr>
    <p:cViewPr>
      <p:scale>
        <a:sx n="1" d="1"/>
        <a:sy n="1" d="1"/>
      </p:scale>
      <p:origin x="0" y="0"/>
    </p:cViewPr>
  </p:notesTextViewPr>
  <p:notesViewPr>
    <p:cSldViewPr snapToGrid="0" showGuides="1">
      <p:cViewPr varScale="1">
        <p:scale>
          <a:sx n="64" d="100"/>
          <a:sy n="64" d="100"/>
        </p:scale>
        <p:origin x="3115"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BFE62CC-0155-4A11-812D-C1D07011A2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FCF424B-C4EC-4388-91D8-E821AF3456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5B8C41-AE53-4731-B214-7EFF1ECE160B}" type="datetimeFigureOut">
              <a:rPr lang="zh-CN" altLang="en-US" smtClean="0"/>
              <a:t>2021/4/20</a:t>
            </a:fld>
            <a:endParaRPr lang="zh-CN" altLang="en-US"/>
          </a:p>
        </p:txBody>
      </p:sp>
      <p:sp>
        <p:nvSpPr>
          <p:cNvPr id="4" name="页脚占位符 3">
            <a:extLst>
              <a:ext uri="{FF2B5EF4-FFF2-40B4-BE49-F238E27FC236}">
                <a16:creationId xmlns:a16="http://schemas.microsoft.com/office/drawing/2014/main" id="{C836FF04-D860-414D-91B4-2019FC7533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B186CC9-61A1-43F9-BFAD-1702F5D25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FB8946-84CF-47E0-97C7-5BEDD3424BA9}" type="slidenum">
              <a:rPr lang="zh-CN" altLang="en-US" smtClean="0"/>
              <a:t>‹#›</a:t>
            </a:fld>
            <a:endParaRPr lang="zh-CN" altLang="en-US"/>
          </a:p>
        </p:txBody>
      </p:sp>
    </p:spTree>
    <p:extLst>
      <p:ext uri="{BB962C8B-B14F-4D97-AF65-F5344CB8AC3E}">
        <p14:creationId xmlns:p14="http://schemas.microsoft.com/office/powerpoint/2010/main" val="4105647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42FE5-D95B-4A92-8273-AF2818CDFDCD}" type="datetimeFigureOut">
              <a:rPr lang="zh-CN" altLang="en-US" smtClean="0"/>
              <a:t>2021/4/20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799CE-AEB0-4E05-BF76-437E7959561B}" type="slidenum">
              <a:rPr lang="zh-CN" altLang="en-US" smtClean="0"/>
              <a:t>‹#›</a:t>
            </a:fld>
            <a:endParaRPr lang="zh-CN" altLang="en-US"/>
          </a:p>
        </p:txBody>
      </p:sp>
    </p:spTree>
    <p:extLst>
      <p:ext uri="{BB962C8B-B14F-4D97-AF65-F5344CB8AC3E}">
        <p14:creationId xmlns:p14="http://schemas.microsoft.com/office/powerpoint/2010/main" val="3164950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BB799CE-AEB0-4E05-BF76-437E7959561B}" type="slidenum">
              <a:rPr lang="zh-CN" altLang="en-US" smtClean="0"/>
              <a:t>1</a:t>
            </a:fld>
            <a:endParaRPr lang="zh-CN" altLang="en-US"/>
          </a:p>
        </p:txBody>
      </p:sp>
    </p:spTree>
    <p:extLst>
      <p:ext uri="{BB962C8B-B14F-4D97-AF65-F5344CB8AC3E}">
        <p14:creationId xmlns:p14="http://schemas.microsoft.com/office/powerpoint/2010/main" val="1498741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B799CE-AEB0-4E05-BF76-437E7959561B}" type="slidenum">
              <a:rPr lang="zh-CN" altLang="en-US" smtClean="0"/>
              <a:t>14</a:t>
            </a:fld>
            <a:endParaRPr lang="zh-CN" altLang="en-US"/>
          </a:p>
        </p:txBody>
      </p:sp>
    </p:spTree>
    <p:extLst>
      <p:ext uri="{BB962C8B-B14F-4D97-AF65-F5344CB8AC3E}">
        <p14:creationId xmlns:p14="http://schemas.microsoft.com/office/powerpoint/2010/main" val="4291890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Advantage actor-critic is an efficient training method for discrete action space. Both action and critic are composed of the aforementioned neural network but have disparate output. The state, including the features of the current physical network and VNF being placed, be input into the actor network. The agent selects the action based on action distribution, and the environment returns the reward. Meanwhile, we can obtain a value estimating the state after the same state is input into the critic network. Then, with the help of reward and this value, the Temporal error can be calculated. Finally, We use Cross entropy error and Mean squared error to optimize the actor and critic, respectively.</a:t>
            </a:r>
            <a:endParaRPr lang="zh-CN" altLang="en-US" dirty="0"/>
          </a:p>
        </p:txBody>
      </p:sp>
      <p:sp>
        <p:nvSpPr>
          <p:cNvPr id="4" name="灯片编号占位符 3"/>
          <p:cNvSpPr>
            <a:spLocks noGrp="1"/>
          </p:cNvSpPr>
          <p:nvPr>
            <p:ph type="sldNum" sz="quarter" idx="5"/>
          </p:nvPr>
        </p:nvSpPr>
        <p:spPr/>
        <p:txBody>
          <a:bodyPr/>
          <a:lstStyle/>
          <a:p>
            <a:fld id="{3BB799CE-AEB0-4E05-BF76-437E7959561B}" type="slidenum">
              <a:rPr lang="zh-CN" altLang="en-US" smtClean="0"/>
              <a:t>17</a:t>
            </a:fld>
            <a:endParaRPr lang="zh-CN" altLang="en-US"/>
          </a:p>
        </p:txBody>
      </p:sp>
    </p:spTree>
    <p:extLst>
      <p:ext uri="{BB962C8B-B14F-4D97-AF65-F5344CB8AC3E}">
        <p14:creationId xmlns:p14="http://schemas.microsoft.com/office/powerpoint/2010/main" val="1920603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B799CE-AEB0-4E05-BF76-437E7959561B}" type="slidenum">
              <a:rPr lang="zh-CN" altLang="en-US" smtClean="0"/>
              <a:t>18</a:t>
            </a:fld>
            <a:endParaRPr lang="zh-CN" altLang="en-US"/>
          </a:p>
        </p:txBody>
      </p:sp>
    </p:spTree>
    <p:extLst>
      <p:ext uri="{BB962C8B-B14F-4D97-AF65-F5344CB8AC3E}">
        <p14:creationId xmlns:p14="http://schemas.microsoft.com/office/powerpoint/2010/main" val="305852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B799CE-AEB0-4E05-BF76-437E7959561B}" type="slidenum">
              <a:rPr lang="zh-CN" altLang="en-US" smtClean="0"/>
              <a:t>19</a:t>
            </a:fld>
            <a:endParaRPr lang="zh-CN" altLang="en-US"/>
          </a:p>
        </p:txBody>
      </p:sp>
    </p:spTree>
    <p:extLst>
      <p:ext uri="{BB962C8B-B14F-4D97-AF65-F5344CB8AC3E}">
        <p14:creationId xmlns:p14="http://schemas.microsoft.com/office/powerpoint/2010/main" val="1893051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To conclude, we first model the SFC placement to MDP and employ an intelligent agent to guide SFC requests' online placement decisions. Effective neural network architecture is then leveraged to extract sufficient information from the physical network and SFC requests, integrating GNN and Seq2Seq model. What's more, we utilize the well-known Asynchronous Advantage Actor-critic methods to enhance the training efficiency and model robustness. Additionally, more powerful neural network architectures, more efficient DRL methods and More realistic modelling scenarios are expected to be studied in future.</a:t>
            </a:r>
            <a:endParaRPr lang="zh-CN" altLang="en-US" dirty="0"/>
          </a:p>
        </p:txBody>
      </p:sp>
      <p:sp>
        <p:nvSpPr>
          <p:cNvPr id="4" name="灯片编号占位符 3"/>
          <p:cNvSpPr>
            <a:spLocks noGrp="1"/>
          </p:cNvSpPr>
          <p:nvPr>
            <p:ph type="sldNum" sz="quarter" idx="5"/>
          </p:nvPr>
        </p:nvSpPr>
        <p:spPr/>
        <p:txBody>
          <a:bodyPr/>
          <a:lstStyle/>
          <a:p>
            <a:fld id="{3BB799CE-AEB0-4E05-BF76-437E7959561B}" type="slidenum">
              <a:rPr lang="zh-CN" altLang="en-US" smtClean="0"/>
              <a:t>23</a:t>
            </a:fld>
            <a:endParaRPr lang="zh-CN" altLang="en-US"/>
          </a:p>
        </p:txBody>
      </p:sp>
    </p:spTree>
    <p:extLst>
      <p:ext uri="{BB962C8B-B14F-4D97-AF65-F5344CB8AC3E}">
        <p14:creationId xmlns:p14="http://schemas.microsoft.com/office/powerpoint/2010/main" val="211471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BB799CE-AEB0-4E05-BF76-437E7959561B}" type="slidenum">
              <a:rPr lang="zh-CN" altLang="en-US" smtClean="0"/>
              <a:t>2</a:t>
            </a:fld>
            <a:endParaRPr lang="zh-CN" altLang="en-US"/>
          </a:p>
        </p:txBody>
      </p:sp>
    </p:spTree>
    <p:extLst>
      <p:ext uri="{BB962C8B-B14F-4D97-AF65-F5344CB8AC3E}">
        <p14:creationId xmlns:p14="http://schemas.microsoft.com/office/powerpoint/2010/main" val="916000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B799CE-AEB0-4E05-BF76-437E7959561B}" type="slidenum">
              <a:rPr lang="zh-CN" altLang="en-US" smtClean="0"/>
              <a:t>5</a:t>
            </a:fld>
            <a:endParaRPr lang="zh-CN" altLang="en-US"/>
          </a:p>
        </p:txBody>
      </p:sp>
    </p:spTree>
    <p:extLst>
      <p:ext uri="{BB962C8B-B14F-4D97-AF65-F5344CB8AC3E}">
        <p14:creationId xmlns:p14="http://schemas.microsoft.com/office/powerpoint/2010/main" val="1391088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B799CE-AEB0-4E05-BF76-437E7959561B}" type="slidenum">
              <a:rPr lang="zh-CN" altLang="en-US" smtClean="0"/>
              <a:t>8</a:t>
            </a:fld>
            <a:endParaRPr lang="zh-CN" altLang="en-US"/>
          </a:p>
        </p:txBody>
      </p:sp>
    </p:spTree>
    <p:extLst>
      <p:ext uri="{BB962C8B-B14F-4D97-AF65-F5344CB8AC3E}">
        <p14:creationId xmlns:p14="http://schemas.microsoft.com/office/powerpoint/2010/main" val="3636724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B799CE-AEB0-4E05-BF76-437E7959561B}" type="slidenum">
              <a:rPr lang="zh-CN" altLang="en-US" smtClean="0"/>
              <a:t>9</a:t>
            </a:fld>
            <a:endParaRPr lang="zh-CN" altLang="en-US"/>
          </a:p>
        </p:txBody>
      </p:sp>
    </p:spTree>
    <p:extLst>
      <p:ext uri="{BB962C8B-B14F-4D97-AF65-F5344CB8AC3E}">
        <p14:creationId xmlns:p14="http://schemas.microsoft.com/office/powerpoint/2010/main" val="2118843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physical network and SFC requests are considered as the environment. Intuitively, the state includes the current physical network features and the SFC request demands. The action is actually one of the physical nodes to accommodate one VNF. Primarily, we employ a customized neural network as the agent to make placement decisions. According to the deployment result, the calculated reward is returned to award or punish the agent.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3BB799CE-AEB0-4E05-BF76-437E7959561B}" type="slidenum">
              <a:rPr lang="zh-CN" altLang="en-US" smtClean="0"/>
              <a:t>10</a:t>
            </a:fld>
            <a:endParaRPr lang="zh-CN" altLang="en-US"/>
          </a:p>
        </p:txBody>
      </p:sp>
    </p:spTree>
    <p:extLst>
      <p:ext uri="{BB962C8B-B14F-4D97-AF65-F5344CB8AC3E}">
        <p14:creationId xmlns:p14="http://schemas.microsoft.com/office/powerpoint/2010/main" val="3814356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physical network and SFC requests are considered as the environment. Intuitively, the state includes the current physical network features and the SFC request demands. The action is actually one of the physical nodes to accommodate one VNF. Primarily, we employ a customized neural network as the agent to make placement decisions. According to the deployment result, the calculated reward is returned to award or punish the agent.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3BB799CE-AEB0-4E05-BF76-437E7959561B}" type="slidenum">
              <a:rPr lang="zh-CN" altLang="en-US" smtClean="0"/>
              <a:t>11</a:t>
            </a:fld>
            <a:endParaRPr lang="zh-CN" altLang="en-US"/>
          </a:p>
        </p:txBody>
      </p:sp>
    </p:spTree>
    <p:extLst>
      <p:ext uri="{BB962C8B-B14F-4D97-AF65-F5344CB8AC3E}">
        <p14:creationId xmlns:p14="http://schemas.microsoft.com/office/powerpoint/2010/main" val="1731766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B799CE-AEB0-4E05-BF76-437E7959561B}" type="slidenum">
              <a:rPr lang="zh-CN" altLang="en-US" smtClean="0"/>
              <a:t>12</a:t>
            </a:fld>
            <a:endParaRPr lang="zh-CN" altLang="en-US"/>
          </a:p>
        </p:txBody>
      </p:sp>
    </p:spTree>
    <p:extLst>
      <p:ext uri="{BB962C8B-B14F-4D97-AF65-F5344CB8AC3E}">
        <p14:creationId xmlns:p14="http://schemas.microsoft.com/office/powerpoint/2010/main" val="3940305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B799CE-AEB0-4E05-BF76-437E7959561B}" type="slidenum">
              <a:rPr lang="zh-CN" altLang="en-US" smtClean="0"/>
              <a:t>13</a:t>
            </a:fld>
            <a:endParaRPr lang="zh-CN" altLang="en-US"/>
          </a:p>
        </p:txBody>
      </p:sp>
    </p:spTree>
    <p:extLst>
      <p:ext uri="{BB962C8B-B14F-4D97-AF65-F5344CB8AC3E}">
        <p14:creationId xmlns:p14="http://schemas.microsoft.com/office/powerpoint/2010/main" val="704339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07B3EDF-8B9D-4C51-8496-BECEE7268DA3}" type="datetime1">
              <a:rPr lang="zh-CN" altLang="en-US" smtClean="0"/>
              <a:t>2021/4/20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7DC6CDA-09E3-4430-89F2-4E8B46FFA49E}" type="datetime1">
              <a:rPr lang="zh-CN" altLang="en-US" smtClean="0"/>
              <a:t>2021/4/20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7332D9-D067-402C-BC3C-BD1101B66535}" type="datetime1">
              <a:rPr lang="zh-CN" altLang="en-US" smtClean="0"/>
              <a:t>2021/4/20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F2C8D7F-5DF7-4ECA-B6EC-83110A947024}" type="datetime1">
              <a:rPr lang="zh-CN" altLang="en-US" smtClean="0"/>
              <a:t>2021/4/20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281160" y="6492875"/>
            <a:ext cx="2743200" cy="365125"/>
          </a:xfrm>
        </p:spPr>
        <p:txBody>
          <a:bodyPr/>
          <a:lstStyle>
            <a:lvl1pPr>
              <a:defRPr>
                <a:solidFill>
                  <a:schemeClr val="accent5">
                    <a:lumMod val="60000"/>
                    <a:lumOff val="40000"/>
                  </a:schemeClr>
                </a:solidFill>
              </a:defRPr>
            </a:lvl1pPr>
          </a:lstStyle>
          <a:p>
            <a:fld id="{565CE74E-AB26-4998-AD42-012C4C1AD076}" type="slidenum">
              <a:rPr lang="zh-CN" altLang="en-US" smtClean="0"/>
              <a:pPr/>
              <a:t>‹#›</a:t>
            </a:fld>
            <a:endParaRPr lang="zh-CN" altLang="en-US" dirty="0"/>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DF49137-96B1-4A9C-9053-837CB813BFF9}" type="datetime1">
              <a:rPr lang="zh-CN" altLang="en-US" smtClean="0"/>
              <a:t>2021/4/20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0BBB5D0-E0FC-4E86-B2A4-AE2FA4F24AC5}" type="datetime1">
              <a:rPr lang="zh-CN" altLang="en-US" smtClean="0"/>
              <a:t>2021/4/20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FDE2EB5-8A96-4DC7-ABF0-0C4266441A68}" type="datetime1">
              <a:rPr lang="zh-CN" altLang="en-US" smtClean="0"/>
              <a:t>2021/4/20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CC9328B-B6A6-49FF-B8B1-A13B6A12DF29}" type="datetime1">
              <a:rPr lang="zh-CN" altLang="en-US" smtClean="0"/>
              <a:t>2021/4/20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9242EA-60A3-406A-B85F-26A2C1D9E1B8}" type="datetime1">
              <a:rPr lang="zh-CN" altLang="en-US" smtClean="0"/>
              <a:t>2021/4/20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7523151-B4F5-4CDE-937A-F3780F30788C}" type="datetime1">
              <a:rPr lang="zh-CN" altLang="en-US" smtClean="0"/>
              <a:t>2021/4/20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94A8B63-3E7A-4604-9EA0-DE0AB9A627CF}" type="datetime1">
              <a:rPr lang="zh-CN" altLang="en-US" smtClean="0"/>
              <a:t>2021/4/20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57234-EC9B-4021-8DC3-89253F5777D2}" type="datetime1">
              <a:rPr lang="zh-CN" altLang="en-US" smtClean="0"/>
              <a:t>2021/4/20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C1FB734-8091-426C-AE54-B0CDDCFC7714}"/>
              </a:ext>
            </a:extLst>
          </p:cNvPr>
          <p:cNvSpPr/>
          <p:nvPr/>
        </p:nvSpPr>
        <p:spPr>
          <a:xfrm>
            <a:off x="1202987" y="1941688"/>
            <a:ext cx="9786026" cy="15966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13F847E3-D8BD-4091-B0FC-EA3EAD72EBC8}"/>
              </a:ext>
            </a:extLst>
          </p:cNvPr>
          <p:cNvSpPr txBox="1"/>
          <p:nvPr/>
        </p:nvSpPr>
        <p:spPr>
          <a:xfrm>
            <a:off x="5636871" y="2974693"/>
            <a:ext cx="65" cy="276999"/>
          </a:xfrm>
          <a:prstGeom prst="rect">
            <a:avLst/>
          </a:prstGeom>
          <a:noFill/>
        </p:spPr>
        <p:txBody>
          <a:bodyPr wrap="none" lIns="0" tIns="0" rIns="0" bIns="0" rtlCol="0">
            <a:spAutoFit/>
          </a:bodyPr>
          <a:lstStyle/>
          <a:p>
            <a:endParaRPr lang="zh-CN" altLang="en-US" dirty="0">
              <a:cs typeface="+mn-ea"/>
              <a:sym typeface="+mn-lt"/>
            </a:endParaRPr>
          </a:p>
        </p:txBody>
      </p:sp>
      <p:sp>
        <p:nvSpPr>
          <p:cNvPr id="8" name="灯片编号占位符 7">
            <a:extLst>
              <a:ext uri="{FF2B5EF4-FFF2-40B4-BE49-F238E27FC236}">
                <a16:creationId xmlns:a16="http://schemas.microsoft.com/office/drawing/2014/main" id="{F2459A54-9F5A-48DE-BE7C-4F672F9541FB}"/>
              </a:ext>
            </a:extLst>
          </p:cNvPr>
          <p:cNvSpPr>
            <a:spLocks noGrp="1"/>
          </p:cNvSpPr>
          <p:nvPr>
            <p:ph type="sldNum" sz="quarter" idx="12"/>
          </p:nvPr>
        </p:nvSpPr>
        <p:spPr/>
        <p:txBody>
          <a:bodyPr/>
          <a:lstStyle/>
          <a:p>
            <a:fld id="{565CE74E-AB26-4998-AD42-012C4C1AD076}" type="slidenum">
              <a:rPr lang="zh-CN" altLang="en-US" smtClean="0">
                <a:cs typeface="+mn-ea"/>
                <a:sym typeface="+mn-lt"/>
              </a:rPr>
              <a:t>1</a:t>
            </a:fld>
            <a:endParaRPr lang="zh-CN" altLang="en-US">
              <a:cs typeface="+mn-ea"/>
              <a:sym typeface="+mn-lt"/>
            </a:endParaRPr>
          </a:p>
        </p:txBody>
      </p:sp>
      <p:sp>
        <p:nvSpPr>
          <p:cNvPr id="10" name="等腰三角形 9">
            <a:extLst>
              <a:ext uri="{FF2B5EF4-FFF2-40B4-BE49-F238E27FC236}">
                <a16:creationId xmlns:a16="http://schemas.microsoft.com/office/drawing/2014/main" id="{C768F96D-86DA-46D5-B87F-664051BCEE13}"/>
              </a:ext>
            </a:extLst>
          </p:cNvPr>
          <p:cNvSpPr/>
          <p:nvPr/>
        </p:nvSpPr>
        <p:spPr>
          <a:xfrm rot="5400000">
            <a:off x="338241" y="2591410"/>
            <a:ext cx="2060030" cy="330538"/>
          </a:xfrm>
          <a:prstGeom prst="triangle">
            <a:avLst/>
          </a:prstGeom>
          <a:solidFill>
            <a:schemeClr val="accent5">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1" name="等腰三角形 10">
            <a:extLst>
              <a:ext uri="{FF2B5EF4-FFF2-40B4-BE49-F238E27FC236}">
                <a16:creationId xmlns:a16="http://schemas.microsoft.com/office/drawing/2014/main" id="{E67D057E-AF62-4AF2-9C37-137CC8363870}"/>
              </a:ext>
            </a:extLst>
          </p:cNvPr>
          <p:cNvSpPr/>
          <p:nvPr/>
        </p:nvSpPr>
        <p:spPr>
          <a:xfrm rot="16200000" flipH="1">
            <a:off x="9793729" y="2591408"/>
            <a:ext cx="2060030" cy="330538"/>
          </a:xfrm>
          <a:prstGeom prst="triangle">
            <a:avLst/>
          </a:prstGeom>
          <a:solidFill>
            <a:schemeClr val="accent5">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 name="矩形 2">
            <a:extLst>
              <a:ext uri="{FF2B5EF4-FFF2-40B4-BE49-F238E27FC236}">
                <a16:creationId xmlns:a16="http://schemas.microsoft.com/office/drawing/2014/main" id="{DCB74286-4EE1-4ABC-9F68-4437502791CF}"/>
              </a:ext>
            </a:extLst>
          </p:cNvPr>
          <p:cNvSpPr/>
          <p:nvPr/>
        </p:nvSpPr>
        <p:spPr>
          <a:xfrm>
            <a:off x="1202987" y="2495067"/>
            <a:ext cx="9786026" cy="523220"/>
          </a:xfrm>
          <a:prstGeom prst="rect">
            <a:avLst/>
          </a:prstGeom>
        </p:spPr>
        <p:txBody>
          <a:bodyPr wrap="square">
            <a:spAutoFit/>
          </a:bodyPr>
          <a:lstStyle/>
          <a:p>
            <a:pPr algn="ctr">
              <a:spcAft>
                <a:spcPts val="600"/>
              </a:spcAft>
              <a:tabLst>
                <a:tab pos="3825875" algn="l"/>
              </a:tabLst>
            </a:pPr>
            <a:r>
              <a:rPr lang="en-US" altLang="zh-CN" sz="2800" b="1" dirty="0">
                <a:solidFill>
                  <a:schemeClr val="accent1">
                    <a:lumMod val="75000"/>
                  </a:schemeClr>
                </a:solidFill>
                <a:latin typeface="+mj-lt"/>
                <a:cs typeface="+mn-ea"/>
                <a:sym typeface="+mn-lt"/>
              </a:rPr>
              <a:t>Machine Learning &amp; Combinational Optimization</a:t>
            </a:r>
            <a:endParaRPr lang="zh-CN" altLang="en-US" sz="2800" dirty="0">
              <a:solidFill>
                <a:schemeClr val="accent1">
                  <a:lumMod val="75000"/>
                </a:schemeClr>
              </a:solidFill>
              <a:latin typeface="+mj-lt"/>
              <a:cs typeface="+mn-ea"/>
              <a:sym typeface="+mn-lt"/>
            </a:endParaRPr>
          </a:p>
        </p:txBody>
      </p:sp>
      <p:sp>
        <p:nvSpPr>
          <p:cNvPr id="6" name="矩形 5">
            <a:extLst>
              <a:ext uri="{FF2B5EF4-FFF2-40B4-BE49-F238E27FC236}">
                <a16:creationId xmlns:a16="http://schemas.microsoft.com/office/drawing/2014/main" id="{E9EA901B-EC65-41EB-BCB2-81DBE763A6CD}"/>
              </a:ext>
            </a:extLst>
          </p:cNvPr>
          <p:cNvSpPr/>
          <p:nvPr/>
        </p:nvSpPr>
        <p:spPr>
          <a:xfrm>
            <a:off x="5392924" y="5879068"/>
            <a:ext cx="1406155" cy="369332"/>
          </a:xfrm>
          <a:prstGeom prst="rect">
            <a:avLst/>
          </a:prstGeom>
        </p:spPr>
        <p:txBody>
          <a:bodyPr wrap="none">
            <a:spAutoFit/>
          </a:bodyPr>
          <a:lstStyle/>
          <a:p>
            <a:pPr algn="ctr"/>
            <a:r>
              <a:rPr lang="en-US" altLang="zh-CN" dirty="0"/>
              <a:t>2021/04/20</a:t>
            </a:r>
            <a:endParaRPr lang="zh-CN" altLang="en-US" dirty="0"/>
          </a:p>
        </p:txBody>
      </p:sp>
    </p:spTree>
    <p:extLst>
      <p:ext uri="{BB962C8B-B14F-4D97-AF65-F5344CB8AC3E}">
        <p14:creationId xmlns:p14="http://schemas.microsoft.com/office/powerpoint/2010/main" val="212165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D948939-48E6-4104-8983-AC546A61F5BF}"/>
              </a:ext>
            </a:extLst>
          </p:cNvPr>
          <p:cNvSpPr>
            <a:spLocks noGrp="1"/>
          </p:cNvSpPr>
          <p:nvPr>
            <p:ph type="sldNum" sz="quarter" idx="12"/>
          </p:nvPr>
        </p:nvSpPr>
        <p:spPr/>
        <p:txBody>
          <a:bodyPr/>
          <a:lstStyle/>
          <a:p>
            <a:fld id="{565CE74E-AB26-4998-AD42-012C4C1AD076}" type="slidenum">
              <a:rPr lang="zh-CN" altLang="en-US" smtClean="0"/>
              <a:pPr/>
              <a:t>10</a:t>
            </a:fld>
            <a:endParaRPr lang="zh-CN" altLang="en-US" dirty="0"/>
          </a:p>
        </p:txBody>
      </p:sp>
      <p:grpSp>
        <p:nvGrpSpPr>
          <p:cNvPr id="68" name="组合 67">
            <a:extLst>
              <a:ext uri="{FF2B5EF4-FFF2-40B4-BE49-F238E27FC236}">
                <a16:creationId xmlns:a16="http://schemas.microsoft.com/office/drawing/2014/main" id="{353E4E0D-4705-44D7-A3C4-51016267D736}"/>
              </a:ext>
            </a:extLst>
          </p:cNvPr>
          <p:cNvGrpSpPr/>
          <p:nvPr/>
        </p:nvGrpSpPr>
        <p:grpSpPr>
          <a:xfrm>
            <a:off x="4387643" y="-372222"/>
            <a:ext cx="3416714" cy="986654"/>
            <a:chOff x="4532101" y="-372222"/>
            <a:chExt cx="3127799" cy="986654"/>
          </a:xfrm>
        </p:grpSpPr>
        <p:sp>
          <p:nvSpPr>
            <p:cNvPr id="69" name="矩形: 圆角 68">
              <a:extLst>
                <a:ext uri="{FF2B5EF4-FFF2-40B4-BE49-F238E27FC236}">
                  <a16:creationId xmlns:a16="http://schemas.microsoft.com/office/drawing/2014/main" id="{8F4C03BF-9B32-4EA0-A4CB-F376645A6CF1}"/>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文本框 69">
              <a:extLst>
                <a:ext uri="{FF2B5EF4-FFF2-40B4-BE49-F238E27FC236}">
                  <a16:creationId xmlns:a16="http://schemas.microsoft.com/office/drawing/2014/main" id="{C09B46C9-B7F6-40DE-BC07-A05F6BCF66C6}"/>
                </a:ext>
              </a:extLst>
            </p:cNvPr>
            <p:cNvSpPr txBox="1"/>
            <p:nvPr/>
          </p:nvSpPr>
          <p:spPr>
            <a:xfrm>
              <a:off x="5527947" y="91212"/>
              <a:ext cx="1133168"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Model</a:t>
              </a:r>
              <a:endParaRPr lang="zh-CN" altLang="en-US" sz="2800" b="1" dirty="0">
                <a:solidFill>
                  <a:schemeClr val="bg1"/>
                </a:solidFill>
                <a:latin typeface="+mj-lt"/>
                <a:cs typeface="+mn-ea"/>
                <a:sym typeface="+mn-lt"/>
              </a:endParaRPr>
            </a:p>
          </p:txBody>
        </p:sp>
      </p:grpSp>
      <p:sp>
        <p:nvSpPr>
          <p:cNvPr id="3" name="矩形 2">
            <a:extLst>
              <a:ext uri="{FF2B5EF4-FFF2-40B4-BE49-F238E27FC236}">
                <a16:creationId xmlns:a16="http://schemas.microsoft.com/office/drawing/2014/main" id="{2A6D68A2-B7FC-4555-BB9A-F6A686E2E26A}"/>
              </a:ext>
            </a:extLst>
          </p:cNvPr>
          <p:cNvSpPr/>
          <p:nvPr/>
        </p:nvSpPr>
        <p:spPr>
          <a:xfrm>
            <a:off x="1042273" y="1079513"/>
            <a:ext cx="184731" cy="461665"/>
          </a:xfrm>
          <a:prstGeom prst="rect">
            <a:avLst/>
          </a:prstGeom>
        </p:spPr>
        <p:txBody>
          <a:bodyPr wrap="none">
            <a:spAutoFit/>
          </a:bodyPr>
          <a:lstStyle/>
          <a:p>
            <a:endParaRPr lang="zh-CN" altLang="en-US" sz="2400" dirty="0">
              <a:solidFill>
                <a:schemeClr val="accent1">
                  <a:lumMod val="75000"/>
                </a:schemeClr>
              </a:solidFill>
            </a:endParaRPr>
          </a:p>
        </p:txBody>
      </p:sp>
      <p:sp>
        <p:nvSpPr>
          <p:cNvPr id="138" name="矩形: 圆角 137">
            <a:extLst>
              <a:ext uri="{FF2B5EF4-FFF2-40B4-BE49-F238E27FC236}">
                <a16:creationId xmlns:a16="http://schemas.microsoft.com/office/drawing/2014/main" id="{8AA57137-E96D-487A-8850-1CD8142C6A05}"/>
              </a:ext>
            </a:extLst>
          </p:cNvPr>
          <p:cNvSpPr/>
          <p:nvPr/>
        </p:nvSpPr>
        <p:spPr>
          <a:xfrm>
            <a:off x="484074" y="848453"/>
            <a:ext cx="9562294" cy="557365"/>
          </a:xfrm>
          <a:prstGeom prst="roundRect">
            <a:avLst>
              <a:gd name="adj" fmla="val 0"/>
            </a:avLst>
          </a:prstGeom>
          <a:no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accent1">
                    <a:lumMod val="75000"/>
                  </a:schemeClr>
                </a:solidFill>
              </a:rPr>
              <a:t>Line graph:</a:t>
            </a:r>
            <a:r>
              <a:rPr lang="zh-CN" altLang="en-US" sz="2800" dirty="0">
                <a:solidFill>
                  <a:schemeClr val="accent1">
                    <a:lumMod val="75000"/>
                  </a:schemeClr>
                </a:solidFill>
              </a:rPr>
              <a:t> </a:t>
            </a:r>
            <a:r>
              <a:rPr lang="en-US" altLang="zh-CN" sz="2800" dirty="0">
                <a:solidFill>
                  <a:schemeClr val="accent1">
                    <a:lumMod val="75000"/>
                  </a:schemeClr>
                </a:solidFill>
              </a:rPr>
              <a:t>Edge-to-Vertex Dual</a:t>
            </a:r>
          </a:p>
        </p:txBody>
      </p:sp>
      <p:sp>
        <p:nvSpPr>
          <p:cNvPr id="67" name="矩形 66">
            <a:extLst>
              <a:ext uri="{FF2B5EF4-FFF2-40B4-BE49-F238E27FC236}">
                <a16:creationId xmlns:a16="http://schemas.microsoft.com/office/drawing/2014/main" id="{E3ED50A2-F25C-4D78-8E07-DF17730BAC69}"/>
              </a:ext>
            </a:extLst>
          </p:cNvPr>
          <p:cNvSpPr/>
          <p:nvPr/>
        </p:nvSpPr>
        <p:spPr>
          <a:xfrm>
            <a:off x="491967" y="1356512"/>
            <a:ext cx="9012979" cy="369332"/>
          </a:xfrm>
          <a:prstGeom prst="rect">
            <a:avLst/>
          </a:prstGeom>
        </p:spPr>
        <p:txBody>
          <a:bodyPr wrap="square">
            <a:spAutoFit/>
          </a:bodyPr>
          <a:lstStyle/>
          <a:p>
            <a:r>
              <a:rPr lang="en-US" altLang="zh-CN" dirty="0"/>
              <a:t>Each edge in primal graph corresponds to node in line graph</a:t>
            </a:r>
            <a:endParaRPr lang="zh-CN" altLang="en-US" dirty="0"/>
          </a:p>
        </p:txBody>
      </p:sp>
      <p:sp>
        <p:nvSpPr>
          <p:cNvPr id="148" name="灯片编号占位符 10">
            <a:extLst>
              <a:ext uri="{FF2B5EF4-FFF2-40B4-BE49-F238E27FC236}">
                <a16:creationId xmlns:a16="http://schemas.microsoft.com/office/drawing/2014/main" id="{E96C7F00-742D-42DE-9258-0AC6F9227600}"/>
              </a:ext>
            </a:extLst>
          </p:cNvPr>
          <p:cNvSpPr txBox="1">
            <a:spLocks/>
          </p:cNvSpPr>
          <p:nvPr/>
        </p:nvSpPr>
        <p:spPr>
          <a:xfrm>
            <a:off x="9281160" y="6492875"/>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accent5">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5CE74E-AB26-4998-AD42-012C4C1AD076}" type="slidenum">
              <a:rPr lang="zh-CN" altLang="en-US" smtClean="0"/>
              <a:pPr/>
              <a:t>10</a:t>
            </a:fld>
            <a:endParaRPr lang="zh-CN" altLang="en-US" dirty="0"/>
          </a:p>
        </p:txBody>
      </p:sp>
      <p:sp>
        <p:nvSpPr>
          <p:cNvPr id="149" name="矩形 148">
            <a:extLst>
              <a:ext uri="{FF2B5EF4-FFF2-40B4-BE49-F238E27FC236}">
                <a16:creationId xmlns:a16="http://schemas.microsoft.com/office/drawing/2014/main" id="{0918C335-BE90-4113-86F8-806D2BB126A1}"/>
              </a:ext>
            </a:extLst>
          </p:cNvPr>
          <p:cNvSpPr/>
          <p:nvPr/>
        </p:nvSpPr>
        <p:spPr>
          <a:xfrm>
            <a:off x="0" y="6492875"/>
            <a:ext cx="12192000" cy="365125"/>
          </a:xfrm>
          <a:prstGeom prst="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accent5">
                    <a:lumMod val="75000"/>
                  </a:schemeClr>
                </a:solidFill>
                <a:latin typeface="Dubai Light" panose="020B0303030403030204" pitchFamily="34" charset="-78"/>
                <a:cs typeface="Dubai Light" panose="020B0303030403030204" pitchFamily="34" charset="-78"/>
              </a:rPr>
              <a:t>Iddo</a:t>
            </a:r>
            <a:r>
              <a:rPr lang="en-US" altLang="zh-CN" dirty="0">
                <a:solidFill>
                  <a:schemeClr val="accent5">
                    <a:lumMod val="75000"/>
                  </a:schemeClr>
                </a:solidFill>
                <a:latin typeface="Dubai Light" panose="020B0303030403030204" pitchFamily="34" charset="-78"/>
                <a:cs typeface="Dubai Light" panose="020B0303030403030204" pitchFamily="34" charset="-78"/>
              </a:rPr>
              <a:t> </a:t>
            </a:r>
            <a:r>
              <a:rPr lang="en-US" altLang="zh-CN" dirty="0" err="1">
                <a:solidFill>
                  <a:schemeClr val="accent5">
                    <a:lumMod val="75000"/>
                  </a:schemeClr>
                </a:solidFill>
                <a:latin typeface="Dubai Light" panose="020B0303030403030204" pitchFamily="34" charset="-78"/>
                <a:cs typeface="Dubai Light" panose="020B0303030403030204" pitchFamily="34" charset="-78"/>
              </a:rPr>
              <a:t>Drori</a:t>
            </a:r>
            <a:r>
              <a:rPr lang="en-US" altLang="zh-CN" dirty="0">
                <a:solidFill>
                  <a:schemeClr val="accent5">
                    <a:lumMod val="75000"/>
                  </a:schemeClr>
                </a:solidFill>
                <a:latin typeface="Dubai Light" panose="020B0303030403030204" pitchFamily="34" charset="-78"/>
                <a:cs typeface="Dubai Light" panose="020B0303030403030204" pitchFamily="34" charset="-78"/>
              </a:rPr>
              <a:t> et al. “Learning to Solve Combinatorial Optimization Problems on Real-World Graphs in Linear Time”. arXiv, 2020</a:t>
            </a:r>
          </a:p>
        </p:txBody>
      </p:sp>
      <p:pic>
        <p:nvPicPr>
          <p:cNvPr id="72" name="图片 71">
            <a:extLst>
              <a:ext uri="{FF2B5EF4-FFF2-40B4-BE49-F238E27FC236}">
                <a16:creationId xmlns:a16="http://schemas.microsoft.com/office/drawing/2014/main" id="{0F500151-9066-4491-A03D-E9C3E3DF3DE3}"/>
              </a:ext>
            </a:extLst>
          </p:cNvPr>
          <p:cNvPicPr>
            <a:picLocks noChangeAspect="1"/>
          </p:cNvPicPr>
          <p:nvPr/>
        </p:nvPicPr>
        <p:blipFill>
          <a:blip r:embed="rId3"/>
          <a:stretch>
            <a:fillRect/>
          </a:stretch>
        </p:blipFill>
        <p:spPr>
          <a:xfrm>
            <a:off x="491967" y="1910510"/>
            <a:ext cx="6378510" cy="4443046"/>
          </a:xfrm>
          <a:prstGeom prst="rect">
            <a:avLst/>
          </a:prstGeom>
        </p:spPr>
      </p:pic>
      <p:pic>
        <p:nvPicPr>
          <p:cNvPr id="78" name="图片 77">
            <a:extLst>
              <a:ext uri="{FF2B5EF4-FFF2-40B4-BE49-F238E27FC236}">
                <a16:creationId xmlns:a16="http://schemas.microsoft.com/office/drawing/2014/main" id="{D20BF65B-B40F-4789-A25B-7CBEC39456E3}"/>
              </a:ext>
            </a:extLst>
          </p:cNvPr>
          <p:cNvPicPr>
            <a:picLocks noChangeAspect="1"/>
          </p:cNvPicPr>
          <p:nvPr/>
        </p:nvPicPr>
        <p:blipFill>
          <a:blip r:embed="rId4"/>
          <a:stretch>
            <a:fillRect/>
          </a:stretch>
        </p:blipFill>
        <p:spPr>
          <a:xfrm>
            <a:off x="7481581" y="4869154"/>
            <a:ext cx="3728567" cy="1303695"/>
          </a:xfrm>
          <a:prstGeom prst="rect">
            <a:avLst/>
          </a:prstGeom>
          <a:ln>
            <a:noFill/>
          </a:ln>
          <a:effectLst>
            <a:outerShdw blurRad="292100" dist="139700" dir="2700000" algn="tl" rotWithShape="0">
              <a:srgbClr val="333333">
                <a:alpha val="65000"/>
              </a:srgbClr>
            </a:outerShdw>
          </a:effectLst>
        </p:spPr>
      </p:pic>
      <p:pic>
        <p:nvPicPr>
          <p:cNvPr id="79" name="图片 78">
            <a:extLst>
              <a:ext uri="{FF2B5EF4-FFF2-40B4-BE49-F238E27FC236}">
                <a16:creationId xmlns:a16="http://schemas.microsoft.com/office/drawing/2014/main" id="{10D7B0A3-0F7C-4F64-9960-994566E313C9}"/>
              </a:ext>
            </a:extLst>
          </p:cNvPr>
          <p:cNvPicPr>
            <a:picLocks noChangeAspect="1"/>
          </p:cNvPicPr>
          <p:nvPr/>
        </p:nvPicPr>
        <p:blipFill>
          <a:blip r:embed="rId5"/>
          <a:stretch>
            <a:fillRect/>
          </a:stretch>
        </p:blipFill>
        <p:spPr>
          <a:xfrm>
            <a:off x="7481582" y="1865163"/>
            <a:ext cx="3728568" cy="2090752"/>
          </a:xfrm>
          <a:prstGeom prst="rect">
            <a:avLst/>
          </a:prstGeom>
          <a:ln>
            <a:noFill/>
          </a:ln>
          <a:effectLst>
            <a:outerShdw blurRad="292100" dist="139700" dir="2700000" algn="tl" rotWithShape="0">
              <a:srgbClr val="333333">
                <a:alpha val="65000"/>
              </a:srgbClr>
            </a:outerShdw>
          </a:effectLst>
        </p:spPr>
      </p:pic>
      <p:sp>
        <p:nvSpPr>
          <p:cNvPr id="80" name="箭头: 下 79">
            <a:extLst>
              <a:ext uri="{FF2B5EF4-FFF2-40B4-BE49-F238E27FC236}">
                <a16:creationId xmlns:a16="http://schemas.microsoft.com/office/drawing/2014/main" id="{84F74988-0302-4E33-88C7-A7971DC88E2B}"/>
              </a:ext>
            </a:extLst>
          </p:cNvPr>
          <p:cNvSpPr/>
          <p:nvPr/>
        </p:nvSpPr>
        <p:spPr>
          <a:xfrm>
            <a:off x="9039828" y="4206770"/>
            <a:ext cx="465118" cy="469506"/>
          </a:xfrm>
          <a:prstGeom prst="downArrow">
            <a:avLst/>
          </a:prstGeom>
          <a:solidFill>
            <a:schemeClr val="accent1">
              <a:lumMod val="60000"/>
              <a:lumOff val="4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Tree>
    <p:extLst>
      <p:ext uri="{BB962C8B-B14F-4D97-AF65-F5344CB8AC3E}">
        <p14:creationId xmlns:p14="http://schemas.microsoft.com/office/powerpoint/2010/main" val="1515707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D948939-48E6-4104-8983-AC546A61F5BF}"/>
              </a:ext>
            </a:extLst>
          </p:cNvPr>
          <p:cNvSpPr>
            <a:spLocks noGrp="1"/>
          </p:cNvSpPr>
          <p:nvPr>
            <p:ph type="sldNum" sz="quarter" idx="12"/>
          </p:nvPr>
        </p:nvSpPr>
        <p:spPr/>
        <p:txBody>
          <a:bodyPr/>
          <a:lstStyle/>
          <a:p>
            <a:fld id="{565CE74E-AB26-4998-AD42-012C4C1AD076}" type="slidenum">
              <a:rPr lang="zh-CN" altLang="en-US" smtClean="0"/>
              <a:pPr/>
              <a:t>11</a:t>
            </a:fld>
            <a:endParaRPr lang="zh-CN" altLang="en-US" dirty="0"/>
          </a:p>
        </p:txBody>
      </p:sp>
      <p:grpSp>
        <p:nvGrpSpPr>
          <p:cNvPr id="68" name="组合 67">
            <a:extLst>
              <a:ext uri="{FF2B5EF4-FFF2-40B4-BE49-F238E27FC236}">
                <a16:creationId xmlns:a16="http://schemas.microsoft.com/office/drawing/2014/main" id="{353E4E0D-4705-44D7-A3C4-51016267D736}"/>
              </a:ext>
            </a:extLst>
          </p:cNvPr>
          <p:cNvGrpSpPr/>
          <p:nvPr/>
        </p:nvGrpSpPr>
        <p:grpSpPr>
          <a:xfrm>
            <a:off x="4387643" y="-372222"/>
            <a:ext cx="3416714" cy="986654"/>
            <a:chOff x="4532101" y="-372222"/>
            <a:chExt cx="3127799" cy="986654"/>
          </a:xfrm>
        </p:grpSpPr>
        <p:sp>
          <p:nvSpPr>
            <p:cNvPr id="69" name="矩形: 圆角 68">
              <a:extLst>
                <a:ext uri="{FF2B5EF4-FFF2-40B4-BE49-F238E27FC236}">
                  <a16:creationId xmlns:a16="http://schemas.microsoft.com/office/drawing/2014/main" id="{8F4C03BF-9B32-4EA0-A4CB-F376645A6CF1}"/>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文本框 69">
              <a:extLst>
                <a:ext uri="{FF2B5EF4-FFF2-40B4-BE49-F238E27FC236}">
                  <a16:creationId xmlns:a16="http://schemas.microsoft.com/office/drawing/2014/main" id="{C09B46C9-B7F6-40DE-BC07-A05F6BCF66C6}"/>
                </a:ext>
              </a:extLst>
            </p:cNvPr>
            <p:cNvSpPr txBox="1"/>
            <p:nvPr/>
          </p:nvSpPr>
          <p:spPr>
            <a:xfrm>
              <a:off x="5527947" y="91212"/>
              <a:ext cx="1133168"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Model</a:t>
              </a:r>
              <a:endParaRPr lang="zh-CN" altLang="en-US" sz="2800" b="1" dirty="0">
                <a:solidFill>
                  <a:schemeClr val="bg1"/>
                </a:solidFill>
                <a:latin typeface="+mj-lt"/>
                <a:cs typeface="+mn-ea"/>
                <a:sym typeface="+mn-lt"/>
              </a:endParaRPr>
            </a:p>
          </p:txBody>
        </p:sp>
      </p:grpSp>
      <p:sp>
        <p:nvSpPr>
          <p:cNvPr id="3" name="矩形 2">
            <a:extLst>
              <a:ext uri="{FF2B5EF4-FFF2-40B4-BE49-F238E27FC236}">
                <a16:creationId xmlns:a16="http://schemas.microsoft.com/office/drawing/2014/main" id="{2A6D68A2-B7FC-4555-BB9A-F6A686E2E26A}"/>
              </a:ext>
            </a:extLst>
          </p:cNvPr>
          <p:cNvSpPr/>
          <p:nvPr/>
        </p:nvSpPr>
        <p:spPr>
          <a:xfrm>
            <a:off x="1042273" y="1079513"/>
            <a:ext cx="184731" cy="461665"/>
          </a:xfrm>
          <a:prstGeom prst="rect">
            <a:avLst/>
          </a:prstGeom>
        </p:spPr>
        <p:txBody>
          <a:bodyPr wrap="none">
            <a:spAutoFit/>
          </a:bodyPr>
          <a:lstStyle/>
          <a:p>
            <a:endParaRPr lang="zh-CN" altLang="en-US" sz="2400" dirty="0">
              <a:solidFill>
                <a:schemeClr val="accent1">
                  <a:lumMod val="75000"/>
                </a:schemeClr>
              </a:solidFill>
            </a:endParaRPr>
          </a:p>
        </p:txBody>
      </p:sp>
      <p:sp>
        <p:nvSpPr>
          <p:cNvPr id="138" name="矩形: 圆角 137">
            <a:extLst>
              <a:ext uri="{FF2B5EF4-FFF2-40B4-BE49-F238E27FC236}">
                <a16:creationId xmlns:a16="http://schemas.microsoft.com/office/drawing/2014/main" id="{8AA57137-E96D-487A-8850-1CD8142C6A05}"/>
              </a:ext>
            </a:extLst>
          </p:cNvPr>
          <p:cNvSpPr/>
          <p:nvPr/>
        </p:nvSpPr>
        <p:spPr>
          <a:xfrm>
            <a:off x="484074" y="848453"/>
            <a:ext cx="9562294" cy="557365"/>
          </a:xfrm>
          <a:prstGeom prst="roundRect">
            <a:avLst>
              <a:gd name="adj" fmla="val 0"/>
            </a:avLst>
          </a:prstGeom>
          <a:no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accent1">
                    <a:lumMod val="75000"/>
                  </a:schemeClr>
                </a:solidFill>
              </a:rPr>
              <a:t>Line graph:</a:t>
            </a:r>
            <a:r>
              <a:rPr lang="zh-CN" altLang="en-US" sz="2800" dirty="0">
                <a:solidFill>
                  <a:schemeClr val="accent1">
                    <a:lumMod val="75000"/>
                  </a:schemeClr>
                </a:solidFill>
              </a:rPr>
              <a:t> </a:t>
            </a:r>
            <a:r>
              <a:rPr lang="en-US" altLang="zh-CN" sz="2800" dirty="0">
                <a:solidFill>
                  <a:schemeClr val="accent1">
                    <a:lumMod val="75000"/>
                  </a:schemeClr>
                </a:solidFill>
              </a:rPr>
              <a:t>Edge-to-Vertex Dual</a:t>
            </a:r>
          </a:p>
        </p:txBody>
      </p:sp>
      <p:sp>
        <p:nvSpPr>
          <p:cNvPr id="67" name="矩形 66">
            <a:extLst>
              <a:ext uri="{FF2B5EF4-FFF2-40B4-BE49-F238E27FC236}">
                <a16:creationId xmlns:a16="http://schemas.microsoft.com/office/drawing/2014/main" id="{E3ED50A2-F25C-4D78-8E07-DF17730BAC69}"/>
              </a:ext>
            </a:extLst>
          </p:cNvPr>
          <p:cNvSpPr/>
          <p:nvPr/>
        </p:nvSpPr>
        <p:spPr>
          <a:xfrm>
            <a:off x="491967" y="1356512"/>
            <a:ext cx="9012979" cy="369332"/>
          </a:xfrm>
          <a:prstGeom prst="rect">
            <a:avLst/>
          </a:prstGeom>
        </p:spPr>
        <p:txBody>
          <a:bodyPr wrap="square">
            <a:spAutoFit/>
          </a:bodyPr>
          <a:lstStyle/>
          <a:p>
            <a:r>
              <a:rPr lang="en-US" altLang="zh-CN" dirty="0"/>
              <a:t>Each edge in primal graph corresponds to node in line graph</a:t>
            </a:r>
            <a:endParaRPr lang="zh-CN" altLang="en-US" dirty="0"/>
          </a:p>
        </p:txBody>
      </p:sp>
      <p:sp>
        <p:nvSpPr>
          <p:cNvPr id="148" name="灯片编号占位符 10">
            <a:extLst>
              <a:ext uri="{FF2B5EF4-FFF2-40B4-BE49-F238E27FC236}">
                <a16:creationId xmlns:a16="http://schemas.microsoft.com/office/drawing/2014/main" id="{E96C7F00-742D-42DE-9258-0AC6F9227600}"/>
              </a:ext>
            </a:extLst>
          </p:cNvPr>
          <p:cNvSpPr txBox="1">
            <a:spLocks/>
          </p:cNvSpPr>
          <p:nvPr/>
        </p:nvSpPr>
        <p:spPr>
          <a:xfrm>
            <a:off x="9281160" y="6492875"/>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accent5">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5CE74E-AB26-4998-AD42-012C4C1AD076}" type="slidenum">
              <a:rPr lang="zh-CN" altLang="en-US" smtClean="0"/>
              <a:pPr/>
              <a:t>11</a:t>
            </a:fld>
            <a:endParaRPr lang="zh-CN" altLang="en-US" dirty="0"/>
          </a:p>
        </p:txBody>
      </p:sp>
      <p:sp>
        <p:nvSpPr>
          <p:cNvPr id="149" name="矩形 148">
            <a:extLst>
              <a:ext uri="{FF2B5EF4-FFF2-40B4-BE49-F238E27FC236}">
                <a16:creationId xmlns:a16="http://schemas.microsoft.com/office/drawing/2014/main" id="{0918C335-BE90-4113-86F8-806D2BB126A1}"/>
              </a:ext>
            </a:extLst>
          </p:cNvPr>
          <p:cNvSpPr/>
          <p:nvPr/>
        </p:nvSpPr>
        <p:spPr>
          <a:xfrm>
            <a:off x="0" y="6492875"/>
            <a:ext cx="12192000" cy="365125"/>
          </a:xfrm>
          <a:prstGeom prst="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accent5">
                    <a:lumMod val="75000"/>
                  </a:schemeClr>
                </a:solidFill>
                <a:latin typeface="Dubai Light" panose="020B0303030403030204" pitchFamily="34" charset="-78"/>
                <a:cs typeface="Dubai Light" panose="020B0303030403030204" pitchFamily="34" charset="-78"/>
              </a:rPr>
              <a:t>Iddo</a:t>
            </a:r>
            <a:r>
              <a:rPr lang="en-US" altLang="zh-CN" dirty="0">
                <a:solidFill>
                  <a:schemeClr val="accent5">
                    <a:lumMod val="75000"/>
                  </a:schemeClr>
                </a:solidFill>
                <a:latin typeface="Dubai Light" panose="020B0303030403030204" pitchFamily="34" charset="-78"/>
                <a:cs typeface="Dubai Light" panose="020B0303030403030204" pitchFamily="34" charset="-78"/>
              </a:rPr>
              <a:t> </a:t>
            </a:r>
            <a:r>
              <a:rPr lang="en-US" altLang="zh-CN" dirty="0" err="1">
                <a:solidFill>
                  <a:schemeClr val="accent5">
                    <a:lumMod val="75000"/>
                  </a:schemeClr>
                </a:solidFill>
                <a:latin typeface="Dubai Light" panose="020B0303030403030204" pitchFamily="34" charset="-78"/>
                <a:cs typeface="Dubai Light" panose="020B0303030403030204" pitchFamily="34" charset="-78"/>
              </a:rPr>
              <a:t>Drori</a:t>
            </a:r>
            <a:r>
              <a:rPr lang="en-US" altLang="zh-CN" dirty="0">
                <a:solidFill>
                  <a:schemeClr val="accent5">
                    <a:lumMod val="75000"/>
                  </a:schemeClr>
                </a:solidFill>
                <a:latin typeface="Dubai Light" panose="020B0303030403030204" pitchFamily="34" charset="-78"/>
                <a:cs typeface="Dubai Light" panose="020B0303030403030204" pitchFamily="34" charset="-78"/>
              </a:rPr>
              <a:t> et al. “Learning to Solve Combinatorial Optimization Problems on Real-World Graphs in Linear Time”. arXiv, 2020</a:t>
            </a:r>
          </a:p>
        </p:txBody>
      </p:sp>
      <p:pic>
        <p:nvPicPr>
          <p:cNvPr id="78" name="图片 77">
            <a:extLst>
              <a:ext uri="{FF2B5EF4-FFF2-40B4-BE49-F238E27FC236}">
                <a16:creationId xmlns:a16="http://schemas.microsoft.com/office/drawing/2014/main" id="{D20BF65B-B40F-4789-A25B-7CBEC39456E3}"/>
              </a:ext>
            </a:extLst>
          </p:cNvPr>
          <p:cNvPicPr>
            <a:picLocks noChangeAspect="1"/>
          </p:cNvPicPr>
          <p:nvPr/>
        </p:nvPicPr>
        <p:blipFill>
          <a:blip r:embed="rId3"/>
          <a:stretch>
            <a:fillRect/>
          </a:stretch>
        </p:blipFill>
        <p:spPr>
          <a:xfrm>
            <a:off x="7481581" y="4869154"/>
            <a:ext cx="3728567" cy="1303695"/>
          </a:xfrm>
          <a:prstGeom prst="rect">
            <a:avLst/>
          </a:prstGeom>
          <a:ln>
            <a:noFill/>
          </a:ln>
          <a:effectLst>
            <a:outerShdw blurRad="292100" dist="139700" dir="2700000" algn="tl" rotWithShape="0">
              <a:srgbClr val="333333">
                <a:alpha val="65000"/>
              </a:srgbClr>
            </a:outerShdw>
          </a:effectLst>
        </p:spPr>
      </p:pic>
      <p:pic>
        <p:nvPicPr>
          <p:cNvPr id="79" name="图片 78">
            <a:extLst>
              <a:ext uri="{FF2B5EF4-FFF2-40B4-BE49-F238E27FC236}">
                <a16:creationId xmlns:a16="http://schemas.microsoft.com/office/drawing/2014/main" id="{10D7B0A3-0F7C-4F64-9960-994566E313C9}"/>
              </a:ext>
            </a:extLst>
          </p:cNvPr>
          <p:cNvPicPr>
            <a:picLocks noChangeAspect="1"/>
          </p:cNvPicPr>
          <p:nvPr/>
        </p:nvPicPr>
        <p:blipFill>
          <a:blip r:embed="rId4"/>
          <a:stretch>
            <a:fillRect/>
          </a:stretch>
        </p:blipFill>
        <p:spPr>
          <a:xfrm>
            <a:off x="7481582" y="1865163"/>
            <a:ext cx="3728568" cy="2090752"/>
          </a:xfrm>
          <a:prstGeom prst="rect">
            <a:avLst/>
          </a:prstGeom>
          <a:ln>
            <a:noFill/>
          </a:ln>
          <a:effectLst>
            <a:outerShdw blurRad="292100" dist="139700" dir="2700000" algn="tl" rotWithShape="0">
              <a:srgbClr val="333333">
                <a:alpha val="65000"/>
              </a:srgbClr>
            </a:outerShdw>
          </a:effectLst>
        </p:spPr>
      </p:pic>
      <p:sp>
        <p:nvSpPr>
          <p:cNvPr id="80" name="箭头: 下 79">
            <a:extLst>
              <a:ext uri="{FF2B5EF4-FFF2-40B4-BE49-F238E27FC236}">
                <a16:creationId xmlns:a16="http://schemas.microsoft.com/office/drawing/2014/main" id="{84F74988-0302-4E33-88C7-A7971DC88E2B}"/>
              </a:ext>
            </a:extLst>
          </p:cNvPr>
          <p:cNvSpPr/>
          <p:nvPr/>
        </p:nvSpPr>
        <p:spPr>
          <a:xfrm>
            <a:off x="9039828" y="4206770"/>
            <a:ext cx="465118" cy="469506"/>
          </a:xfrm>
          <a:prstGeom prst="downArrow">
            <a:avLst/>
          </a:prstGeom>
          <a:solidFill>
            <a:schemeClr val="accent1">
              <a:lumMod val="60000"/>
              <a:lumOff val="4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2" name="矩形 1">
            <a:extLst>
              <a:ext uri="{FF2B5EF4-FFF2-40B4-BE49-F238E27FC236}">
                <a16:creationId xmlns:a16="http://schemas.microsoft.com/office/drawing/2014/main" id="{4A364428-A72E-403B-96C7-DF9F3769EA76}"/>
              </a:ext>
            </a:extLst>
          </p:cNvPr>
          <p:cNvSpPr/>
          <p:nvPr/>
        </p:nvSpPr>
        <p:spPr>
          <a:xfrm>
            <a:off x="457199" y="2415651"/>
            <a:ext cx="6337139" cy="1200329"/>
          </a:xfrm>
          <a:prstGeom prst="rect">
            <a:avLst/>
          </a:prstGeom>
        </p:spPr>
        <p:txBody>
          <a:bodyPr wrap="square">
            <a:spAutoFit/>
          </a:bodyPr>
          <a:lstStyle/>
          <a:p>
            <a:r>
              <a:rPr lang="en-US" altLang="zh-CN" sz="2400" dirty="0"/>
              <a:t>Two nodes in line graph are connected if corresponding edges in primal graph share a node.</a:t>
            </a:r>
          </a:p>
        </p:txBody>
      </p:sp>
      <p:sp>
        <p:nvSpPr>
          <p:cNvPr id="5" name="矩形 4">
            <a:extLst>
              <a:ext uri="{FF2B5EF4-FFF2-40B4-BE49-F238E27FC236}">
                <a16:creationId xmlns:a16="http://schemas.microsoft.com/office/drawing/2014/main" id="{0688A9BA-AD9C-43E5-999C-9F7F43275655}"/>
              </a:ext>
            </a:extLst>
          </p:cNvPr>
          <p:cNvSpPr/>
          <p:nvPr/>
        </p:nvSpPr>
        <p:spPr>
          <a:xfrm>
            <a:off x="457200" y="4078138"/>
            <a:ext cx="5723681" cy="830997"/>
          </a:xfrm>
          <a:prstGeom prst="rect">
            <a:avLst/>
          </a:prstGeom>
        </p:spPr>
        <p:txBody>
          <a:bodyPr wrap="square">
            <a:spAutoFit/>
          </a:bodyPr>
          <a:lstStyle/>
          <a:p>
            <a:r>
              <a:rPr lang="en-US" altLang="zh-CN" sz="2400" dirty="0"/>
              <a:t>Edge weights in primal graph become node weights in line graph.</a:t>
            </a:r>
          </a:p>
        </p:txBody>
      </p:sp>
    </p:spTree>
    <p:extLst>
      <p:ext uri="{BB962C8B-B14F-4D97-AF65-F5344CB8AC3E}">
        <p14:creationId xmlns:p14="http://schemas.microsoft.com/office/powerpoint/2010/main" val="849657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组合 165">
            <a:extLst>
              <a:ext uri="{FF2B5EF4-FFF2-40B4-BE49-F238E27FC236}">
                <a16:creationId xmlns:a16="http://schemas.microsoft.com/office/drawing/2014/main" id="{75E7FA55-72E6-40FD-BD28-6B524602F582}"/>
              </a:ext>
            </a:extLst>
          </p:cNvPr>
          <p:cNvGrpSpPr/>
          <p:nvPr/>
        </p:nvGrpSpPr>
        <p:grpSpPr>
          <a:xfrm>
            <a:off x="4387643" y="-372222"/>
            <a:ext cx="3416714" cy="986654"/>
            <a:chOff x="4532101" y="-372222"/>
            <a:chExt cx="3127799" cy="986654"/>
          </a:xfrm>
        </p:grpSpPr>
        <p:sp>
          <p:nvSpPr>
            <p:cNvPr id="175" name="矩形: 圆角 174">
              <a:extLst>
                <a:ext uri="{FF2B5EF4-FFF2-40B4-BE49-F238E27FC236}">
                  <a16:creationId xmlns:a16="http://schemas.microsoft.com/office/drawing/2014/main" id="{D384F63A-1ADB-47A3-A61D-9AFC4CB9092E}"/>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1" name="文本框 180">
              <a:extLst>
                <a:ext uri="{FF2B5EF4-FFF2-40B4-BE49-F238E27FC236}">
                  <a16:creationId xmlns:a16="http://schemas.microsoft.com/office/drawing/2014/main" id="{C1AC0428-B682-48D0-BFAB-BC468B59B94B}"/>
                </a:ext>
              </a:extLst>
            </p:cNvPr>
            <p:cNvSpPr txBox="1"/>
            <p:nvPr/>
          </p:nvSpPr>
          <p:spPr>
            <a:xfrm>
              <a:off x="5303427" y="91212"/>
              <a:ext cx="1582209"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S2V-DQN</a:t>
              </a:r>
            </a:p>
          </p:txBody>
        </p:sp>
      </p:grpSp>
      <p:sp>
        <p:nvSpPr>
          <p:cNvPr id="11" name="灯片编号占位符 10">
            <a:extLst>
              <a:ext uri="{FF2B5EF4-FFF2-40B4-BE49-F238E27FC236}">
                <a16:creationId xmlns:a16="http://schemas.microsoft.com/office/drawing/2014/main" id="{83DF852D-63D3-4D1E-85E6-953671F9A621}"/>
              </a:ext>
            </a:extLst>
          </p:cNvPr>
          <p:cNvSpPr>
            <a:spLocks noGrp="1"/>
          </p:cNvSpPr>
          <p:nvPr>
            <p:ph type="sldNum" sz="quarter" idx="12"/>
          </p:nvPr>
        </p:nvSpPr>
        <p:spPr/>
        <p:txBody>
          <a:bodyPr/>
          <a:lstStyle/>
          <a:p>
            <a:fld id="{565CE74E-AB26-4998-AD42-012C4C1AD076}" type="slidenum">
              <a:rPr lang="zh-CN" altLang="en-US" smtClean="0"/>
              <a:pPr/>
              <a:t>12</a:t>
            </a:fld>
            <a:endParaRPr lang="zh-CN" altLang="en-US" dirty="0"/>
          </a:p>
        </p:txBody>
      </p:sp>
      <p:sp>
        <p:nvSpPr>
          <p:cNvPr id="194" name="矩形 193">
            <a:extLst>
              <a:ext uri="{FF2B5EF4-FFF2-40B4-BE49-F238E27FC236}">
                <a16:creationId xmlns:a16="http://schemas.microsoft.com/office/drawing/2014/main" id="{C5E12F12-FC62-4843-A7C6-ED224EBBF473}"/>
              </a:ext>
            </a:extLst>
          </p:cNvPr>
          <p:cNvSpPr/>
          <p:nvPr/>
        </p:nvSpPr>
        <p:spPr>
          <a:xfrm>
            <a:off x="0" y="6492875"/>
            <a:ext cx="12192000" cy="365125"/>
          </a:xfrm>
          <a:prstGeom prst="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accent5">
                    <a:lumMod val="75000"/>
                  </a:schemeClr>
                </a:solidFill>
                <a:latin typeface="Dubai Light" panose="020B0303030403030204" pitchFamily="34" charset="-78"/>
                <a:cs typeface="Dubai Light" panose="020B0303030403030204" pitchFamily="34" charset="-78"/>
              </a:rPr>
              <a:t>Iddo</a:t>
            </a:r>
            <a:r>
              <a:rPr lang="en-US" altLang="zh-CN" dirty="0">
                <a:solidFill>
                  <a:schemeClr val="accent5">
                    <a:lumMod val="75000"/>
                  </a:schemeClr>
                </a:solidFill>
                <a:latin typeface="Dubai Light" panose="020B0303030403030204" pitchFamily="34" charset="-78"/>
                <a:cs typeface="Dubai Light" panose="020B0303030403030204" pitchFamily="34" charset="-78"/>
              </a:rPr>
              <a:t> </a:t>
            </a:r>
            <a:r>
              <a:rPr lang="en-US" altLang="zh-CN" dirty="0" err="1">
                <a:solidFill>
                  <a:schemeClr val="accent5">
                    <a:lumMod val="75000"/>
                  </a:schemeClr>
                </a:solidFill>
                <a:latin typeface="Dubai Light" panose="020B0303030403030204" pitchFamily="34" charset="-78"/>
                <a:cs typeface="Dubai Light" panose="020B0303030403030204" pitchFamily="34" charset="-78"/>
              </a:rPr>
              <a:t>Drori</a:t>
            </a:r>
            <a:r>
              <a:rPr lang="en-US" altLang="zh-CN" dirty="0">
                <a:solidFill>
                  <a:schemeClr val="accent5">
                    <a:lumMod val="75000"/>
                  </a:schemeClr>
                </a:solidFill>
                <a:latin typeface="Dubai Light" panose="020B0303030403030204" pitchFamily="34" charset="-78"/>
                <a:cs typeface="Dubai Light" panose="020B0303030403030204" pitchFamily="34" charset="-78"/>
              </a:rPr>
              <a:t> et al. “Learning to Solve Combinatorial Optimization Problems on Real-World Graphs in Linear Time”. arXiv, 2020</a:t>
            </a:r>
          </a:p>
        </p:txBody>
      </p:sp>
      <p:pic>
        <p:nvPicPr>
          <p:cNvPr id="25" name="图片 24">
            <a:extLst>
              <a:ext uri="{FF2B5EF4-FFF2-40B4-BE49-F238E27FC236}">
                <a16:creationId xmlns:a16="http://schemas.microsoft.com/office/drawing/2014/main" id="{D73182B9-2FD8-460F-BDB1-44F296AB2E8A}"/>
              </a:ext>
            </a:extLst>
          </p:cNvPr>
          <p:cNvPicPr>
            <a:picLocks noChangeAspect="1"/>
          </p:cNvPicPr>
          <p:nvPr/>
        </p:nvPicPr>
        <p:blipFill>
          <a:blip r:embed="rId3"/>
          <a:stretch>
            <a:fillRect/>
          </a:stretch>
        </p:blipFill>
        <p:spPr>
          <a:xfrm>
            <a:off x="5825907" y="1528011"/>
            <a:ext cx="5922514" cy="4707499"/>
          </a:xfrm>
          <a:prstGeom prst="rect">
            <a:avLst/>
          </a:prstGeom>
        </p:spPr>
      </p:pic>
      <p:sp>
        <p:nvSpPr>
          <p:cNvPr id="46" name="矩形: 圆角 45">
            <a:extLst>
              <a:ext uri="{FF2B5EF4-FFF2-40B4-BE49-F238E27FC236}">
                <a16:creationId xmlns:a16="http://schemas.microsoft.com/office/drawing/2014/main" id="{15D7D72E-9A48-4034-9333-EC120FD3BD16}"/>
              </a:ext>
            </a:extLst>
          </p:cNvPr>
          <p:cNvSpPr/>
          <p:nvPr/>
        </p:nvSpPr>
        <p:spPr>
          <a:xfrm>
            <a:off x="484074" y="848453"/>
            <a:ext cx="9562294" cy="557365"/>
          </a:xfrm>
          <a:prstGeom prst="roundRect">
            <a:avLst>
              <a:gd name="adj" fmla="val 0"/>
            </a:avLst>
          </a:prstGeom>
          <a:no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accent1">
                    <a:lumMod val="75000"/>
                  </a:schemeClr>
                </a:solidFill>
              </a:rPr>
              <a:t>Combinatorial optimization as a single player game</a:t>
            </a:r>
          </a:p>
        </p:txBody>
      </p:sp>
      <p:sp>
        <p:nvSpPr>
          <p:cNvPr id="32" name="矩形 31">
            <a:extLst>
              <a:ext uri="{FF2B5EF4-FFF2-40B4-BE49-F238E27FC236}">
                <a16:creationId xmlns:a16="http://schemas.microsoft.com/office/drawing/2014/main" id="{51740E41-5BEF-489B-A469-70445EBB5A1E}"/>
              </a:ext>
            </a:extLst>
          </p:cNvPr>
          <p:cNvSpPr/>
          <p:nvPr/>
        </p:nvSpPr>
        <p:spPr>
          <a:xfrm>
            <a:off x="2433562" y="1822504"/>
            <a:ext cx="2501847" cy="923330"/>
          </a:xfrm>
          <a:prstGeom prst="rect">
            <a:avLst/>
          </a:prstGeom>
        </p:spPr>
        <p:txBody>
          <a:bodyPr wrap="square">
            <a:spAutoFit/>
          </a:bodyPr>
          <a:lstStyle/>
          <a:p>
            <a:r>
              <a:rPr lang="en-US" altLang="zh-CN" b="1" dirty="0">
                <a:solidFill>
                  <a:schemeClr val="accent6">
                    <a:lumMod val="50000"/>
                  </a:schemeClr>
                </a:solidFill>
              </a:rPr>
              <a:t>Traversing a path</a:t>
            </a:r>
            <a:r>
              <a:rPr lang="en-US" altLang="zh-CN" dirty="0"/>
              <a:t> </a:t>
            </a:r>
          </a:p>
          <a:p>
            <a:pPr marL="285750" indent="-285750">
              <a:buFont typeface="Arial" panose="020B0604020202020204" pitchFamily="34" charset="0"/>
              <a:buChar char="•"/>
            </a:pPr>
            <a:r>
              <a:rPr lang="en-US" altLang="zh-CN" dirty="0"/>
              <a:t>from the </a:t>
            </a:r>
            <a:r>
              <a:rPr lang="en-US" altLang="zh-CN" dirty="0">
                <a:solidFill>
                  <a:schemeClr val="accent6">
                    <a:lumMod val="50000"/>
                  </a:schemeClr>
                </a:solidFill>
              </a:rPr>
              <a:t>root</a:t>
            </a:r>
            <a:r>
              <a:rPr lang="en-US" altLang="zh-CN" dirty="0"/>
              <a:t> </a:t>
            </a:r>
          </a:p>
          <a:p>
            <a:pPr marL="285750" indent="-285750">
              <a:buFont typeface="Arial" panose="020B0604020202020204" pitchFamily="34" charset="0"/>
              <a:buChar char="•"/>
            </a:pPr>
            <a:r>
              <a:rPr lang="en-US" altLang="zh-CN" dirty="0"/>
              <a:t>to a </a:t>
            </a:r>
            <a:r>
              <a:rPr lang="en-US" altLang="zh-CN" dirty="0">
                <a:solidFill>
                  <a:srgbClr val="FF5B5B"/>
                </a:solidFill>
              </a:rPr>
              <a:t>leaf node</a:t>
            </a:r>
          </a:p>
        </p:txBody>
      </p:sp>
      <p:sp>
        <p:nvSpPr>
          <p:cNvPr id="33" name="矩形 32">
            <a:extLst>
              <a:ext uri="{FF2B5EF4-FFF2-40B4-BE49-F238E27FC236}">
                <a16:creationId xmlns:a16="http://schemas.microsoft.com/office/drawing/2014/main" id="{918C1A1E-D88C-4E1E-A614-1B546CE598F7}"/>
              </a:ext>
            </a:extLst>
          </p:cNvPr>
          <p:cNvSpPr/>
          <p:nvPr/>
        </p:nvSpPr>
        <p:spPr>
          <a:xfrm>
            <a:off x="802341" y="2021267"/>
            <a:ext cx="1449436" cy="461665"/>
          </a:xfrm>
          <a:prstGeom prst="rect">
            <a:avLst/>
          </a:prstGeom>
        </p:spPr>
        <p:txBody>
          <a:bodyPr wrap="none">
            <a:spAutoFit/>
          </a:bodyPr>
          <a:lstStyle/>
          <a:p>
            <a:r>
              <a:rPr lang="en-US" altLang="zh-CN" sz="2400" b="1" dirty="0">
                <a:solidFill>
                  <a:schemeClr val="accent6">
                    <a:lumMod val="50000"/>
                  </a:schemeClr>
                </a:solidFill>
              </a:rPr>
              <a:t>Solution </a:t>
            </a:r>
            <a:endParaRPr lang="zh-CN" altLang="en-US" sz="2400" b="1" dirty="0">
              <a:solidFill>
                <a:schemeClr val="accent6">
                  <a:lumMod val="50000"/>
                </a:schemeClr>
              </a:solidFill>
            </a:endParaRPr>
          </a:p>
        </p:txBody>
      </p:sp>
      <p:sp>
        <p:nvSpPr>
          <p:cNvPr id="36" name="矩形 35">
            <a:extLst>
              <a:ext uri="{FF2B5EF4-FFF2-40B4-BE49-F238E27FC236}">
                <a16:creationId xmlns:a16="http://schemas.microsoft.com/office/drawing/2014/main" id="{9608B940-24F4-4678-A1C0-3950B7911831}"/>
              </a:ext>
            </a:extLst>
          </p:cNvPr>
          <p:cNvSpPr/>
          <p:nvPr/>
        </p:nvSpPr>
        <p:spPr>
          <a:xfrm>
            <a:off x="828276" y="3101306"/>
            <a:ext cx="3240194" cy="723275"/>
          </a:xfrm>
          <a:prstGeom prst="rect">
            <a:avLst/>
          </a:prstGeom>
        </p:spPr>
        <p:txBody>
          <a:bodyPr wrap="square">
            <a:spAutoFit/>
          </a:bodyPr>
          <a:lstStyle/>
          <a:p>
            <a:pPr>
              <a:spcAft>
                <a:spcPts val="600"/>
              </a:spcAft>
            </a:pPr>
            <a:r>
              <a:rPr lang="en-US" altLang="zh-CN" dirty="0">
                <a:effectLst>
                  <a:outerShdw blurRad="38100" dist="38100" dir="2700000" algn="tl">
                    <a:srgbClr val="000000">
                      <a:alpha val="43137"/>
                    </a:srgbClr>
                  </a:outerShdw>
                </a:effectLst>
              </a:rPr>
              <a:t>states</a:t>
            </a:r>
            <a:r>
              <a:rPr lang="en-US" altLang="zh-CN" dirty="0"/>
              <a:t>: nodes represent</a:t>
            </a:r>
          </a:p>
          <a:p>
            <a:pPr>
              <a:spcAft>
                <a:spcPts val="600"/>
              </a:spcAft>
            </a:pPr>
            <a:r>
              <a:rPr lang="en-US" altLang="zh-CN" dirty="0">
                <a:effectLst>
                  <a:outerShdw blurRad="38100" dist="38100" dir="2700000" algn="tl">
                    <a:srgbClr val="000000">
                      <a:alpha val="43137"/>
                    </a:srgbClr>
                  </a:outerShdw>
                </a:effectLst>
              </a:rPr>
              <a:t>actions</a:t>
            </a:r>
            <a:r>
              <a:rPr lang="en-US" altLang="zh-CN" dirty="0"/>
              <a:t>: black nodes</a:t>
            </a:r>
          </a:p>
        </p:txBody>
      </p:sp>
      <p:sp>
        <p:nvSpPr>
          <p:cNvPr id="50" name="矩形: 圆角 49">
            <a:extLst>
              <a:ext uri="{FF2B5EF4-FFF2-40B4-BE49-F238E27FC236}">
                <a16:creationId xmlns:a16="http://schemas.microsoft.com/office/drawing/2014/main" id="{0399D30C-B5F7-4B9A-AC13-B03D675E79D2}"/>
              </a:ext>
            </a:extLst>
          </p:cNvPr>
          <p:cNvSpPr/>
          <p:nvPr/>
        </p:nvSpPr>
        <p:spPr>
          <a:xfrm>
            <a:off x="457199" y="1669050"/>
            <a:ext cx="5005137" cy="1230238"/>
          </a:xfrm>
          <a:prstGeom prst="roundRect">
            <a:avLst>
              <a:gd name="adj" fmla="val 48066"/>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pic>
        <p:nvPicPr>
          <p:cNvPr id="37" name="图片 36">
            <a:extLst>
              <a:ext uri="{FF2B5EF4-FFF2-40B4-BE49-F238E27FC236}">
                <a16:creationId xmlns:a16="http://schemas.microsoft.com/office/drawing/2014/main" id="{9FE21003-681F-4178-8D86-AD7787E7E3DA}"/>
              </a:ext>
            </a:extLst>
          </p:cNvPr>
          <p:cNvPicPr>
            <a:picLocks noChangeAspect="1"/>
          </p:cNvPicPr>
          <p:nvPr/>
        </p:nvPicPr>
        <p:blipFill>
          <a:blip r:embed="rId4"/>
          <a:stretch>
            <a:fillRect/>
          </a:stretch>
        </p:blipFill>
        <p:spPr>
          <a:xfrm>
            <a:off x="941274" y="3908521"/>
            <a:ext cx="2196517" cy="2209123"/>
          </a:xfrm>
          <a:prstGeom prst="rect">
            <a:avLst/>
          </a:prstGeom>
        </p:spPr>
      </p:pic>
    </p:spTree>
    <p:extLst>
      <p:ext uri="{BB962C8B-B14F-4D97-AF65-F5344CB8AC3E}">
        <p14:creationId xmlns:p14="http://schemas.microsoft.com/office/powerpoint/2010/main" val="401182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组合 165">
            <a:extLst>
              <a:ext uri="{FF2B5EF4-FFF2-40B4-BE49-F238E27FC236}">
                <a16:creationId xmlns:a16="http://schemas.microsoft.com/office/drawing/2014/main" id="{75E7FA55-72E6-40FD-BD28-6B524602F582}"/>
              </a:ext>
            </a:extLst>
          </p:cNvPr>
          <p:cNvGrpSpPr/>
          <p:nvPr/>
        </p:nvGrpSpPr>
        <p:grpSpPr>
          <a:xfrm>
            <a:off x="4387643" y="-372222"/>
            <a:ext cx="3416714" cy="986654"/>
            <a:chOff x="4532101" y="-372222"/>
            <a:chExt cx="3127799" cy="986654"/>
          </a:xfrm>
        </p:grpSpPr>
        <p:sp>
          <p:nvSpPr>
            <p:cNvPr id="175" name="矩形: 圆角 174">
              <a:extLst>
                <a:ext uri="{FF2B5EF4-FFF2-40B4-BE49-F238E27FC236}">
                  <a16:creationId xmlns:a16="http://schemas.microsoft.com/office/drawing/2014/main" id="{D384F63A-1ADB-47A3-A61D-9AFC4CB9092E}"/>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1" name="文本框 180">
              <a:extLst>
                <a:ext uri="{FF2B5EF4-FFF2-40B4-BE49-F238E27FC236}">
                  <a16:creationId xmlns:a16="http://schemas.microsoft.com/office/drawing/2014/main" id="{C1AC0428-B682-48D0-BFAB-BC468B59B94B}"/>
                </a:ext>
              </a:extLst>
            </p:cNvPr>
            <p:cNvSpPr txBox="1"/>
            <p:nvPr/>
          </p:nvSpPr>
          <p:spPr>
            <a:xfrm>
              <a:off x="5303427" y="91212"/>
              <a:ext cx="1582209"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S2V-DQN</a:t>
              </a:r>
            </a:p>
          </p:txBody>
        </p:sp>
      </p:grpSp>
      <p:sp>
        <p:nvSpPr>
          <p:cNvPr id="11" name="灯片编号占位符 10">
            <a:extLst>
              <a:ext uri="{FF2B5EF4-FFF2-40B4-BE49-F238E27FC236}">
                <a16:creationId xmlns:a16="http://schemas.microsoft.com/office/drawing/2014/main" id="{83DF852D-63D3-4D1E-85E6-953671F9A621}"/>
              </a:ext>
            </a:extLst>
          </p:cNvPr>
          <p:cNvSpPr>
            <a:spLocks noGrp="1"/>
          </p:cNvSpPr>
          <p:nvPr>
            <p:ph type="sldNum" sz="quarter" idx="12"/>
          </p:nvPr>
        </p:nvSpPr>
        <p:spPr/>
        <p:txBody>
          <a:bodyPr/>
          <a:lstStyle/>
          <a:p>
            <a:fld id="{565CE74E-AB26-4998-AD42-012C4C1AD076}" type="slidenum">
              <a:rPr lang="zh-CN" altLang="en-US" smtClean="0"/>
              <a:pPr/>
              <a:t>13</a:t>
            </a:fld>
            <a:endParaRPr lang="zh-CN" altLang="en-US" dirty="0"/>
          </a:p>
        </p:txBody>
      </p:sp>
      <p:sp>
        <p:nvSpPr>
          <p:cNvPr id="194" name="矩形 193">
            <a:extLst>
              <a:ext uri="{FF2B5EF4-FFF2-40B4-BE49-F238E27FC236}">
                <a16:creationId xmlns:a16="http://schemas.microsoft.com/office/drawing/2014/main" id="{C5E12F12-FC62-4843-A7C6-ED224EBBF473}"/>
              </a:ext>
            </a:extLst>
          </p:cNvPr>
          <p:cNvSpPr/>
          <p:nvPr/>
        </p:nvSpPr>
        <p:spPr>
          <a:xfrm>
            <a:off x="0" y="6492875"/>
            <a:ext cx="12192000" cy="365125"/>
          </a:xfrm>
          <a:prstGeom prst="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accent5">
                    <a:lumMod val="75000"/>
                  </a:schemeClr>
                </a:solidFill>
                <a:latin typeface="Dubai Light" panose="020B0303030403030204" pitchFamily="34" charset="-78"/>
                <a:cs typeface="Dubai Light" panose="020B0303030403030204" pitchFamily="34" charset="-78"/>
              </a:rPr>
              <a:t>Iddo</a:t>
            </a:r>
            <a:r>
              <a:rPr lang="en-US" altLang="zh-CN" dirty="0">
                <a:solidFill>
                  <a:schemeClr val="accent5">
                    <a:lumMod val="75000"/>
                  </a:schemeClr>
                </a:solidFill>
                <a:latin typeface="Dubai Light" panose="020B0303030403030204" pitchFamily="34" charset="-78"/>
                <a:cs typeface="Dubai Light" panose="020B0303030403030204" pitchFamily="34" charset="-78"/>
              </a:rPr>
              <a:t> </a:t>
            </a:r>
            <a:r>
              <a:rPr lang="en-US" altLang="zh-CN" dirty="0" err="1">
                <a:solidFill>
                  <a:schemeClr val="accent5">
                    <a:lumMod val="75000"/>
                  </a:schemeClr>
                </a:solidFill>
                <a:latin typeface="Dubai Light" panose="020B0303030403030204" pitchFamily="34" charset="-78"/>
                <a:cs typeface="Dubai Light" panose="020B0303030403030204" pitchFamily="34" charset="-78"/>
              </a:rPr>
              <a:t>Drori</a:t>
            </a:r>
            <a:r>
              <a:rPr lang="en-US" altLang="zh-CN" dirty="0">
                <a:solidFill>
                  <a:schemeClr val="accent5">
                    <a:lumMod val="75000"/>
                  </a:schemeClr>
                </a:solidFill>
                <a:latin typeface="Dubai Light" panose="020B0303030403030204" pitchFamily="34" charset="-78"/>
                <a:cs typeface="Dubai Light" panose="020B0303030403030204" pitchFamily="34" charset="-78"/>
              </a:rPr>
              <a:t> et al. “Learning to Solve Combinatorial Optimization Problems on Real-World Graphs in Linear Time”. arXiv, 2020</a:t>
            </a:r>
          </a:p>
        </p:txBody>
      </p:sp>
      <p:pic>
        <p:nvPicPr>
          <p:cNvPr id="25" name="图片 24">
            <a:extLst>
              <a:ext uri="{FF2B5EF4-FFF2-40B4-BE49-F238E27FC236}">
                <a16:creationId xmlns:a16="http://schemas.microsoft.com/office/drawing/2014/main" id="{D73182B9-2FD8-460F-BDB1-44F296AB2E8A}"/>
              </a:ext>
            </a:extLst>
          </p:cNvPr>
          <p:cNvPicPr>
            <a:picLocks noChangeAspect="1"/>
          </p:cNvPicPr>
          <p:nvPr/>
        </p:nvPicPr>
        <p:blipFill>
          <a:blip r:embed="rId3"/>
          <a:stretch>
            <a:fillRect/>
          </a:stretch>
        </p:blipFill>
        <p:spPr>
          <a:xfrm>
            <a:off x="6094395" y="1528011"/>
            <a:ext cx="5922514" cy="4707499"/>
          </a:xfrm>
          <a:prstGeom prst="rect">
            <a:avLst/>
          </a:prstGeom>
        </p:spPr>
      </p:pic>
      <p:sp>
        <p:nvSpPr>
          <p:cNvPr id="46" name="矩形: 圆角 45">
            <a:extLst>
              <a:ext uri="{FF2B5EF4-FFF2-40B4-BE49-F238E27FC236}">
                <a16:creationId xmlns:a16="http://schemas.microsoft.com/office/drawing/2014/main" id="{15D7D72E-9A48-4034-9333-EC120FD3BD16}"/>
              </a:ext>
            </a:extLst>
          </p:cNvPr>
          <p:cNvSpPr/>
          <p:nvPr/>
        </p:nvSpPr>
        <p:spPr>
          <a:xfrm>
            <a:off x="484074" y="848453"/>
            <a:ext cx="9562294" cy="557365"/>
          </a:xfrm>
          <a:prstGeom prst="roundRect">
            <a:avLst>
              <a:gd name="adj" fmla="val 0"/>
            </a:avLst>
          </a:prstGeom>
          <a:no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accent1">
                    <a:lumMod val="75000"/>
                  </a:schemeClr>
                </a:solidFill>
              </a:rPr>
              <a:t>Combinatorial optimization as a single player game</a:t>
            </a:r>
          </a:p>
        </p:txBody>
      </p:sp>
      <p:sp>
        <p:nvSpPr>
          <p:cNvPr id="33" name="矩形 32">
            <a:extLst>
              <a:ext uri="{FF2B5EF4-FFF2-40B4-BE49-F238E27FC236}">
                <a16:creationId xmlns:a16="http://schemas.microsoft.com/office/drawing/2014/main" id="{918C1A1E-D88C-4E1E-A614-1B546CE598F7}"/>
              </a:ext>
            </a:extLst>
          </p:cNvPr>
          <p:cNvSpPr/>
          <p:nvPr/>
        </p:nvSpPr>
        <p:spPr>
          <a:xfrm>
            <a:off x="625552" y="2021267"/>
            <a:ext cx="1766830" cy="461665"/>
          </a:xfrm>
          <a:prstGeom prst="rect">
            <a:avLst/>
          </a:prstGeom>
        </p:spPr>
        <p:txBody>
          <a:bodyPr wrap="none">
            <a:spAutoFit/>
          </a:bodyPr>
          <a:lstStyle/>
          <a:p>
            <a:r>
              <a:rPr lang="en-US" altLang="zh-CN" sz="2400" b="1" dirty="0">
                <a:solidFill>
                  <a:schemeClr val="accent2">
                    <a:lumMod val="75000"/>
                  </a:schemeClr>
                </a:solidFill>
                <a:effectLst>
                  <a:outerShdw blurRad="38100" dist="38100" dir="2700000" algn="tl">
                    <a:srgbClr val="000000">
                      <a:alpha val="43137"/>
                    </a:srgbClr>
                  </a:outerShdw>
                </a:effectLst>
              </a:rPr>
              <a:t>Initial state</a:t>
            </a:r>
            <a:endParaRPr lang="zh-CN" altLang="en-US" sz="2400" b="1" dirty="0">
              <a:solidFill>
                <a:schemeClr val="accent2">
                  <a:lumMod val="75000"/>
                </a:schemeClr>
              </a:solidFill>
              <a:effectLst>
                <a:outerShdw blurRad="38100" dist="38100" dir="2700000" algn="tl">
                  <a:srgbClr val="000000">
                    <a:alpha val="43137"/>
                  </a:srgbClr>
                </a:outerShdw>
              </a:effectLst>
            </a:endParaRPr>
          </a:p>
        </p:txBody>
      </p:sp>
      <p:sp>
        <p:nvSpPr>
          <p:cNvPr id="50" name="矩形: 圆角 49">
            <a:extLst>
              <a:ext uri="{FF2B5EF4-FFF2-40B4-BE49-F238E27FC236}">
                <a16:creationId xmlns:a16="http://schemas.microsoft.com/office/drawing/2014/main" id="{0399D30C-B5F7-4B9A-AC13-B03D675E79D2}"/>
              </a:ext>
            </a:extLst>
          </p:cNvPr>
          <p:cNvSpPr/>
          <p:nvPr/>
        </p:nvSpPr>
        <p:spPr>
          <a:xfrm>
            <a:off x="457199" y="1669050"/>
            <a:ext cx="6090682" cy="1230238"/>
          </a:xfrm>
          <a:prstGeom prst="roundRect">
            <a:avLst>
              <a:gd name="adj" fmla="val 27528"/>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2" name="矩形 1">
            <a:extLst>
              <a:ext uri="{FF2B5EF4-FFF2-40B4-BE49-F238E27FC236}">
                <a16:creationId xmlns:a16="http://schemas.microsoft.com/office/drawing/2014/main" id="{A71259DF-D92C-4B18-905C-0FD5D44B91DC}"/>
              </a:ext>
            </a:extLst>
          </p:cNvPr>
          <p:cNvSpPr/>
          <p:nvPr/>
        </p:nvSpPr>
        <p:spPr>
          <a:xfrm>
            <a:off x="620585" y="5425769"/>
            <a:ext cx="5010194" cy="646331"/>
          </a:xfrm>
          <a:prstGeom prst="rect">
            <a:avLst/>
          </a:prstGeom>
        </p:spPr>
        <p:txBody>
          <a:bodyPr wrap="square">
            <a:spAutoFit/>
          </a:bodyPr>
          <a:lstStyle/>
          <a:p>
            <a:r>
              <a:rPr lang="en-US" altLang="zh-CN" dirty="0"/>
              <a:t>value of solution</a:t>
            </a:r>
          </a:p>
          <a:p>
            <a:r>
              <a:rPr lang="en-US" altLang="zh-CN" dirty="0"/>
              <a:t>for example sum of weights or length of tour</a:t>
            </a:r>
            <a:endParaRPr lang="zh-CN" altLang="en-US" dirty="0"/>
          </a:p>
        </p:txBody>
      </p:sp>
      <p:sp>
        <p:nvSpPr>
          <p:cNvPr id="3" name="矩形 2">
            <a:extLst>
              <a:ext uri="{FF2B5EF4-FFF2-40B4-BE49-F238E27FC236}">
                <a16:creationId xmlns:a16="http://schemas.microsoft.com/office/drawing/2014/main" id="{A15E61B5-800A-4713-B0E1-F37ADFC23A62}"/>
              </a:ext>
            </a:extLst>
          </p:cNvPr>
          <p:cNvSpPr/>
          <p:nvPr/>
        </p:nvSpPr>
        <p:spPr>
          <a:xfrm>
            <a:off x="2452026" y="1690702"/>
            <a:ext cx="3871234" cy="1200329"/>
          </a:xfrm>
          <a:prstGeom prst="rect">
            <a:avLst/>
          </a:prstGeom>
        </p:spPr>
        <p:txBody>
          <a:bodyPr wrap="square">
            <a:spAutoFit/>
          </a:bodyPr>
          <a:lstStyle/>
          <a:p>
            <a:r>
              <a:rPr lang="en-US" altLang="zh-CN" dirty="0"/>
              <a:t>represented by root node, may be </a:t>
            </a:r>
          </a:p>
          <a:p>
            <a:pPr marL="285750" indent="-285750">
              <a:buFont typeface="Arial" panose="020B0604020202020204" pitchFamily="34" charset="0"/>
              <a:buChar char="•"/>
            </a:pPr>
            <a:r>
              <a:rPr lang="en-US" altLang="zh-CN" dirty="0"/>
              <a:t>empty set, </a:t>
            </a:r>
          </a:p>
          <a:p>
            <a:pPr marL="285750" indent="-285750">
              <a:buFont typeface="Arial" panose="020B0604020202020204" pitchFamily="34" charset="0"/>
              <a:buChar char="•"/>
            </a:pPr>
            <a:r>
              <a:rPr lang="en-US" altLang="zh-CN" dirty="0"/>
              <a:t>a random state,</a:t>
            </a:r>
          </a:p>
          <a:p>
            <a:pPr marL="285750" indent="-285750">
              <a:buFont typeface="Arial" panose="020B0604020202020204" pitchFamily="34" charset="0"/>
              <a:buChar char="•"/>
            </a:pPr>
            <a:r>
              <a:rPr lang="en-US" altLang="zh-CN" dirty="0"/>
              <a:t>other initial state.</a:t>
            </a:r>
          </a:p>
        </p:txBody>
      </p:sp>
      <p:sp>
        <p:nvSpPr>
          <p:cNvPr id="4" name="矩形 3">
            <a:extLst>
              <a:ext uri="{FF2B5EF4-FFF2-40B4-BE49-F238E27FC236}">
                <a16:creationId xmlns:a16="http://schemas.microsoft.com/office/drawing/2014/main" id="{A040CF79-9B5E-47A2-8B0A-DF7C6AB5E93A}"/>
              </a:ext>
            </a:extLst>
          </p:cNvPr>
          <p:cNvSpPr/>
          <p:nvPr/>
        </p:nvSpPr>
        <p:spPr>
          <a:xfrm>
            <a:off x="620585" y="3040327"/>
            <a:ext cx="6096000" cy="923330"/>
          </a:xfrm>
          <a:prstGeom prst="rect">
            <a:avLst/>
          </a:prstGeom>
        </p:spPr>
        <p:txBody>
          <a:bodyPr>
            <a:spAutoFit/>
          </a:bodyPr>
          <a:lstStyle/>
          <a:p>
            <a:r>
              <a:rPr lang="en-US" altLang="zh-CN" dirty="0"/>
              <a:t>Each path from root to a leaf consists of moving between nodes (</a:t>
            </a:r>
            <a:r>
              <a:rPr lang="en-US" altLang="zh-CN" dirty="0">
                <a:solidFill>
                  <a:schemeClr val="accent2">
                    <a:lumMod val="75000"/>
                  </a:schemeClr>
                </a:solidFill>
              </a:rPr>
              <a:t>states</a:t>
            </a:r>
            <a:r>
              <a:rPr lang="en-US" altLang="zh-CN" dirty="0"/>
              <a:t>) along edges (taking </a:t>
            </a:r>
            <a:r>
              <a:rPr lang="en-US" altLang="zh-CN" dirty="0">
                <a:solidFill>
                  <a:schemeClr val="accent2">
                    <a:lumMod val="75000"/>
                  </a:schemeClr>
                </a:solidFill>
              </a:rPr>
              <a:t>actions</a:t>
            </a:r>
            <a:r>
              <a:rPr lang="en-US" altLang="zh-CN" dirty="0"/>
              <a:t>) reaching a leaf node (</a:t>
            </a:r>
            <a:r>
              <a:rPr lang="en-US" altLang="zh-CN" dirty="0">
                <a:solidFill>
                  <a:schemeClr val="accent2">
                    <a:lumMod val="75000"/>
                  </a:schemeClr>
                </a:solidFill>
              </a:rPr>
              <a:t>reward</a:t>
            </a:r>
            <a:r>
              <a:rPr lang="en-US" altLang="zh-CN" dirty="0"/>
              <a:t>).</a:t>
            </a:r>
          </a:p>
        </p:txBody>
      </p:sp>
      <p:sp>
        <p:nvSpPr>
          <p:cNvPr id="17" name="矩形: 圆角 16">
            <a:extLst>
              <a:ext uri="{FF2B5EF4-FFF2-40B4-BE49-F238E27FC236}">
                <a16:creationId xmlns:a16="http://schemas.microsoft.com/office/drawing/2014/main" id="{B03CCB2D-7F27-4973-85BB-3CC95AFD253D}"/>
              </a:ext>
            </a:extLst>
          </p:cNvPr>
          <p:cNvSpPr/>
          <p:nvPr/>
        </p:nvSpPr>
        <p:spPr>
          <a:xfrm>
            <a:off x="457199" y="4104696"/>
            <a:ext cx="5637196" cy="469217"/>
          </a:xfrm>
          <a:prstGeom prst="roundRect">
            <a:avLst>
              <a:gd name="adj" fmla="val 48066"/>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5" name="矩形 4">
            <a:extLst>
              <a:ext uri="{FF2B5EF4-FFF2-40B4-BE49-F238E27FC236}">
                <a16:creationId xmlns:a16="http://schemas.microsoft.com/office/drawing/2014/main" id="{035BF7EB-3219-4DFC-AC0B-4108AE248390}"/>
              </a:ext>
            </a:extLst>
          </p:cNvPr>
          <p:cNvSpPr/>
          <p:nvPr/>
        </p:nvSpPr>
        <p:spPr>
          <a:xfrm>
            <a:off x="620585" y="4154088"/>
            <a:ext cx="1059906" cy="400110"/>
          </a:xfrm>
          <a:prstGeom prst="rect">
            <a:avLst/>
          </a:prstGeom>
        </p:spPr>
        <p:txBody>
          <a:bodyPr wrap="none">
            <a:spAutoFit/>
          </a:bodyPr>
          <a:lstStyle/>
          <a:p>
            <a:r>
              <a:rPr lang="en-US" altLang="zh-CN" sz="2000" b="1" dirty="0">
                <a:solidFill>
                  <a:schemeClr val="accent2">
                    <a:lumMod val="75000"/>
                  </a:schemeClr>
                </a:solidFill>
                <a:effectLst>
                  <a:outerShdw blurRad="38100" dist="38100" dir="2700000" algn="tl">
                    <a:srgbClr val="000000">
                      <a:alpha val="43137"/>
                    </a:srgbClr>
                  </a:outerShdw>
                </a:effectLst>
              </a:rPr>
              <a:t>Actions</a:t>
            </a:r>
            <a:endParaRPr lang="zh-CN" altLang="en-US" sz="2000" b="1" dirty="0">
              <a:solidFill>
                <a:schemeClr val="accent2">
                  <a:lumMod val="75000"/>
                </a:schemeClr>
              </a:solidFill>
              <a:effectLst>
                <a:outerShdw blurRad="38100" dist="38100" dir="2700000" algn="tl">
                  <a:srgbClr val="000000">
                    <a:alpha val="43137"/>
                  </a:srgbClr>
                </a:outerShdw>
              </a:effectLst>
            </a:endParaRPr>
          </a:p>
        </p:txBody>
      </p:sp>
      <p:sp>
        <p:nvSpPr>
          <p:cNvPr id="6" name="矩形 5">
            <a:extLst>
              <a:ext uri="{FF2B5EF4-FFF2-40B4-BE49-F238E27FC236}">
                <a16:creationId xmlns:a16="http://schemas.microsoft.com/office/drawing/2014/main" id="{4C41C602-7696-4B2B-A488-8204006B0569}"/>
              </a:ext>
            </a:extLst>
          </p:cNvPr>
          <p:cNvSpPr/>
          <p:nvPr/>
        </p:nvSpPr>
        <p:spPr>
          <a:xfrm>
            <a:off x="1966828" y="4157557"/>
            <a:ext cx="3970959" cy="369332"/>
          </a:xfrm>
          <a:prstGeom prst="rect">
            <a:avLst/>
          </a:prstGeom>
        </p:spPr>
        <p:txBody>
          <a:bodyPr wrap="none">
            <a:spAutoFit/>
          </a:bodyPr>
          <a:lstStyle/>
          <a:p>
            <a:r>
              <a:rPr lang="en-US" altLang="zh-CN" dirty="0"/>
              <a:t>adding or removing a node or edge</a:t>
            </a:r>
            <a:endParaRPr lang="zh-CN" altLang="en-US" dirty="0"/>
          </a:p>
        </p:txBody>
      </p:sp>
      <p:sp>
        <p:nvSpPr>
          <p:cNvPr id="20" name="矩形: 圆角 19">
            <a:extLst>
              <a:ext uri="{FF2B5EF4-FFF2-40B4-BE49-F238E27FC236}">
                <a16:creationId xmlns:a16="http://schemas.microsoft.com/office/drawing/2014/main" id="{F7CAA0DA-C7A0-4A1E-AE6D-E1E6317BC043}"/>
              </a:ext>
            </a:extLst>
          </p:cNvPr>
          <p:cNvSpPr/>
          <p:nvPr/>
        </p:nvSpPr>
        <p:spPr>
          <a:xfrm>
            <a:off x="484074" y="4798433"/>
            <a:ext cx="5637196" cy="1437077"/>
          </a:xfrm>
          <a:prstGeom prst="roundRect">
            <a:avLst>
              <a:gd name="adj" fmla="val 29647"/>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7" name="矩形 6">
            <a:extLst>
              <a:ext uri="{FF2B5EF4-FFF2-40B4-BE49-F238E27FC236}">
                <a16:creationId xmlns:a16="http://schemas.microsoft.com/office/drawing/2014/main" id="{930722FC-35A2-4ADE-8B2B-D035D185692E}"/>
              </a:ext>
            </a:extLst>
          </p:cNvPr>
          <p:cNvSpPr/>
          <p:nvPr/>
        </p:nvSpPr>
        <p:spPr>
          <a:xfrm>
            <a:off x="620585" y="4926406"/>
            <a:ext cx="2127505" cy="400110"/>
          </a:xfrm>
          <a:prstGeom prst="rect">
            <a:avLst/>
          </a:prstGeom>
        </p:spPr>
        <p:txBody>
          <a:bodyPr wrap="none">
            <a:spAutoFit/>
          </a:bodyPr>
          <a:lstStyle/>
          <a:p>
            <a:r>
              <a:rPr lang="en-US" altLang="zh-CN" sz="2000" b="1" dirty="0">
                <a:solidFill>
                  <a:schemeClr val="accent2">
                    <a:lumMod val="75000"/>
                  </a:schemeClr>
                </a:solidFill>
                <a:effectLst>
                  <a:outerShdw blurRad="38100" dist="38100" dir="2700000" algn="tl">
                    <a:srgbClr val="000000">
                      <a:alpha val="43137"/>
                    </a:srgbClr>
                  </a:outerShdw>
                </a:effectLst>
              </a:rPr>
              <a:t>Reward (or cost)</a:t>
            </a:r>
            <a:endParaRPr lang="zh-CN" altLang="en-US" sz="2000" b="1" dirty="0">
              <a:solidFill>
                <a:schemeClr val="accent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68710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组合 165">
            <a:extLst>
              <a:ext uri="{FF2B5EF4-FFF2-40B4-BE49-F238E27FC236}">
                <a16:creationId xmlns:a16="http://schemas.microsoft.com/office/drawing/2014/main" id="{75E7FA55-72E6-40FD-BD28-6B524602F582}"/>
              </a:ext>
            </a:extLst>
          </p:cNvPr>
          <p:cNvGrpSpPr/>
          <p:nvPr/>
        </p:nvGrpSpPr>
        <p:grpSpPr>
          <a:xfrm>
            <a:off x="4387643" y="-372222"/>
            <a:ext cx="3416714" cy="986654"/>
            <a:chOff x="4532101" y="-372222"/>
            <a:chExt cx="3127799" cy="986654"/>
          </a:xfrm>
        </p:grpSpPr>
        <p:sp>
          <p:nvSpPr>
            <p:cNvPr id="175" name="矩形: 圆角 174">
              <a:extLst>
                <a:ext uri="{FF2B5EF4-FFF2-40B4-BE49-F238E27FC236}">
                  <a16:creationId xmlns:a16="http://schemas.microsoft.com/office/drawing/2014/main" id="{D384F63A-1ADB-47A3-A61D-9AFC4CB9092E}"/>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1" name="文本框 180">
              <a:extLst>
                <a:ext uri="{FF2B5EF4-FFF2-40B4-BE49-F238E27FC236}">
                  <a16:creationId xmlns:a16="http://schemas.microsoft.com/office/drawing/2014/main" id="{C1AC0428-B682-48D0-BFAB-BC468B59B94B}"/>
                </a:ext>
              </a:extLst>
            </p:cNvPr>
            <p:cNvSpPr txBox="1"/>
            <p:nvPr/>
          </p:nvSpPr>
          <p:spPr>
            <a:xfrm>
              <a:off x="5303427" y="91212"/>
              <a:ext cx="1582209"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S2V-DQN</a:t>
              </a:r>
            </a:p>
          </p:txBody>
        </p:sp>
      </p:grpSp>
      <p:sp>
        <p:nvSpPr>
          <p:cNvPr id="11" name="灯片编号占位符 10">
            <a:extLst>
              <a:ext uri="{FF2B5EF4-FFF2-40B4-BE49-F238E27FC236}">
                <a16:creationId xmlns:a16="http://schemas.microsoft.com/office/drawing/2014/main" id="{83DF852D-63D3-4D1E-85E6-953671F9A621}"/>
              </a:ext>
            </a:extLst>
          </p:cNvPr>
          <p:cNvSpPr>
            <a:spLocks noGrp="1"/>
          </p:cNvSpPr>
          <p:nvPr>
            <p:ph type="sldNum" sz="quarter" idx="12"/>
          </p:nvPr>
        </p:nvSpPr>
        <p:spPr/>
        <p:txBody>
          <a:bodyPr/>
          <a:lstStyle/>
          <a:p>
            <a:fld id="{565CE74E-AB26-4998-AD42-012C4C1AD076}" type="slidenum">
              <a:rPr lang="zh-CN" altLang="en-US" smtClean="0"/>
              <a:pPr/>
              <a:t>14</a:t>
            </a:fld>
            <a:endParaRPr lang="zh-CN" altLang="en-US" dirty="0"/>
          </a:p>
        </p:txBody>
      </p:sp>
      <p:sp>
        <p:nvSpPr>
          <p:cNvPr id="194" name="矩形 193">
            <a:extLst>
              <a:ext uri="{FF2B5EF4-FFF2-40B4-BE49-F238E27FC236}">
                <a16:creationId xmlns:a16="http://schemas.microsoft.com/office/drawing/2014/main" id="{C5E12F12-FC62-4843-A7C6-ED224EBBF473}"/>
              </a:ext>
            </a:extLst>
          </p:cNvPr>
          <p:cNvSpPr/>
          <p:nvPr/>
        </p:nvSpPr>
        <p:spPr>
          <a:xfrm>
            <a:off x="0" y="6492875"/>
            <a:ext cx="12192000" cy="365125"/>
          </a:xfrm>
          <a:prstGeom prst="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accent5">
                    <a:lumMod val="75000"/>
                  </a:schemeClr>
                </a:solidFill>
                <a:latin typeface="Dubai Light" panose="020B0303030403030204" pitchFamily="34" charset="-78"/>
                <a:cs typeface="Dubai Light" panose="020B0303030403030204" pitchFamily="34" charset="-78"/>
              </a:rPr>
              <a:t>Iddo</a:t>
            </a:r>
            <a:r>
              <a:rPr lang="en-US" altLang="zh-CN" dirty="0">
                <a:solidFill>
                  <a:schemeClr val="accent5">
                    <a:lumMod val="75000"/>
                  </a:schemeClr>
                </a:solidFill>
                <a:latin typeface="Dubai Light" panose="020B0303030403030204" pitchFamily="34" charset="-78"/>
                <a:cs typeface="Dubai Light" panose="020B0303030403030204" pitchFamily="34" charset="-78"/>
              </a:rPr>
              <a:t> </a:t>
            </a:r>
            <a:r>
              <a:rPr lang="en-US" altLang="zh-CN" dirty="0" err="1">
                <a:solidFill>
                  <a:schemeClr val="accent5">
                    <a:lumMod val="75000"/>
                  </a:schemeClr>
                </a:solidFill>
                <a:latin typeface="Dubai Light" panose="020B0303030403030204" pitchFamily="34" charset="-78"/>
                <a:cs typeface="Dubai Light" panose="020B0303030403030204" pitchFamily="34" charset="-78"/>
              </a:rPr>
              <a:t>Drori</a:t>
            </a:r>
            <a:r>
              <a:rPr lang="en-US" altLang="zh-CN" dirty="0">
                <a:solidFill>
                  <a:schemeClr val="accent5">
                    <a:lumMod val="75000"/>
                  </a:schemeClr>
                </a:solidFill>
                <a:latin typeface="Dubai Light" panose="020B0303030403030204" pitchFamily="34" charset="-78"/>
                <a:cs typeface="Dubai Light" panose="020B0303030403030204" pitchFamily="34" charset="-78"/>
              </a:rPr>
              <a:t> et al. “Learning to Solve Combinatorial Optimization Problems on Real-World Graphs in Linear Time”. arXiv, 2020</a:t>
            </a:r>
          </a:p>
        </p:txBody>
      </p:sp>
      <p:sp>
        <p:nvSpPr>
          <p:cNvPr id="46" name="矩形: 圆角 45">
            <a:extLst>
              <a:ext uri="{FF2B5EF4-FFF2-40B4-BE49-F238E27FC236}">
                <a16:creationId xmlns:a16="http://schemas.microsoft.com/office/drawing/2014/main" id="{15D7D72E-9A48-4034-9333-EC120FD3BD16}"/>
              </a:ext>
            </a:extLst>
          </p:cNvPr>
          <p:cNvSpPr/>
          <p:nvPr/>
        </p:nvSpPr>
        <p:spPr>
          <a:xfrm>
            <a:off x="484074" y="848453"/>
            <a:ext cx="1609421" cy="557365"/>
          </a:xfrm>
          <a:prstGeom prst="roundRect">
            <a:avLst>
              <a:gd name="adj" fmla="val 0"/>
            </a:avLst>
          </a:prstGeom>
          <a:no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accent1">
                    <a:lumMod val="75000"/>
                  </a:schemeClr>
                </a:solidFill>
              </a:rPr>
              <a:t>State</a:t>
            </a:r>
          </a:p>
        </p:txBody>
      </p:sp>
      <p:pic>
        <p:nvPicPr>
          <p:cNvPr id="2" name="图片 1">
            <a:extLst>
              <a:ext uri="{FF2B5EF4-FFF2-40B4-BE49-F238E27FC236}">
                <a16:creationId xmlns:a16="http://schemas.microsoft.com/office/drawing/2014/main" id="{E58D9600-9109-4B01-82B3-FD279AC9101B}"/>
              </a:ext>
            </a:extLst>
          </p:cNvPr>
          <p:cNvPicPr>
            <a:picLocks noChangeAspect="1"/>
          </p:cNvPicPr>
          <p:nvPr/>
        </p:nvPicPr>
        <p:blipFill>
          <a:blip r:embed="rId3"/>
          <a:stretch>
            <a:fillRect/>
          </a:stretch>
        </p:blipFill>
        <p:spPr>
          <a:xfrm>
            <a:off x="667074" y="1639839"/>
            <a:ext cx="9984883" cy="4593752"/>
          </a:xfrm>
          <a:prstGeom prst="rect">
            <a:avLst/>
          </a:prstGeom>
        </p:spPr>
      </p:pic>
    </p:spTree>
    <p:extLst>
      <p:ext uri="{BB962C8B-B14F-4D97-AF65-F5344CB8AC3E}">
        <p14:creationId xmlns:p14="http://schemas.microsoft.com/office/powerpoint/2010/main" val="1310126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55DBF6E-4200-4DE7-A252-1FADBBB25935}"/>
              </a:ext>
            </a:extLst>
          </p:cNvPr>
          <p:cNvSpPr>
            <a:spLocks noGrp="1"/>
          </p:cNvSpPr>
          <p:nvPr>
            <p:ph type="sldNum" sz="quarter" idx="12"/>
          </p:nvPr>
        </p:nvSpPr>
        <p:spPr/>
        <p:txBody>
          <a:bodyPr/>
          <a:lstStyle/>
          <a:p>
            <a:fld id="{565CE74E-AB26-4998-AD42-012C4C1AD076}" type="slidenum">
              <a:rPr lang="zh-CN" altLang="en-US" smtClean="0"/>
              <a:t>15</a:t>
            </a:fld>
            <a:endParaRPr lang="zh-CN" altLang="en-US"/>
          </a:p>
        </p:txBody>
      </p:sp>
      <p:grpSp>
        <p:nvGrpSpPr>
          <p:cNvPr id="7" name="组合 6">
            <a:extLst>
              <a:ext uri="{FF2B5EF4-FFF2-40B4-BE49-F238E27FC236}">
                <a16:creationId xmlns:a16="http://schemas.microsoft.com/office/drawing/2014/main" id="{D2FBACDC-569D-42A9-9D18-B6BEBBBCD3FF}"/>
              </a:ext>
            </a:extLst>
          </p:cNvPr>
          <p:cNvGrpSpPr/>
          <p:nvPr/>
        </p:nvGrpSpPr>
        <p:grpSpPr>
          <a:xfrm>
            <a:off x="4900884" y="-372221"/>
            <a:ext cx="2390232" cy="938540"/>
            <a:chOff x="4900884" y="-372221"/>
            <a:chExt cx="2390232" cy="938540"/>
          </a:xfrm>
          <a:effectLst>
            <a:outerShdw blurRad="63500" sx="101000" sy="101000" algn="ctr" rotWithShape="0">
              <a:prstClr val="black">
                <a:alpha val="40000"/>
              </a:prstClr>
            </a:outerShdw>
          </a:effectLst>
        </p:grpSpPr>
        <p:sp>
          <p:nvSpPr>
            <p:cNvPr id="9" name="矩形: 圆角 8">
              <a:extLst>
                <a:ext uri="{FF2B5EF4-FFF2-40B4-BE49-F238E27FC236}">
                  <a16:creationId xmlns:a16="http://schemas.microsoft.com/office/drawing/2014/main" id="{2E9B01A3-D8E8-4C84-AF7D-90999A222903}"/>
                </a:ext>
              </a:extLst>
            </p:cNvPr>
            <p:cNvSpPr/>
            <p:nvPr/>
          </p:nvSpPr>
          <p:spPr>
            <a:xfrm>
              <a:off x="4900884" y="-372221"/>
              <a:ext cx="2390232" cy="938540"/>
            </a:xfrm>
            <a:prstGeom prst="roundRect">
              <a:avLst>
                <a:gd name="adj"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10" name="文本框 9">
              <a:extLst>
                <a:ext uri="{FF2B5EF4-FFF2-40B4-BE49-F238E27FC236}">
                  <a16:creationId xmlns:a16="http://schemas.microsoft.com/office/drawing/2014/main" id="{7D9EB540-29F8-4D43-9E6C-4AC865DD1C3B}"/>
                </a:ext>
              </a:extLst>
            </p:cNvPr>
            <p:cNvSpPr txBox="1"/>
            <p:nvPr/>
          </p:nvSpPr>
          <p:spPr>
            <a:xfrm>
              <a:off x="5233010" y="91212"/>
              <a:ext cx="1723036" cy="461665"/>
            </a:xfrm>
            <a:prstGeom prst="rect">
              <a:avLst/>
            </a:prstGeom>
            <a:noFill/>
          </p:spPr>
          <p:txBody>
            <a:bodyPr wrap="none" rtlCol="0">
              <a:spAutoFit/>
            </a:bodyPr>
            <a:lstStyle/>
            <a:p>
              <a:pPr algn="ctr"/>
              <a:r>
                <a:rPr lang="en-US" altLang="zh-CN" sz="2400" b="1" dirty="0">
                  <a:solidFill>
                    <a:schemeClr val="bg1"/>
                  </a:solidFill>
                  <a:latin typeface="Lora" pitchFamily="2" charset="0"/>
                </a:rPr>
                <a:t>GNN &amp; CO</a:t>
              </a:r>
              <a:endParaRPr lang="zh-CN" altLang="en-US" sz="2400" b="1" dirty="0">
                <a:solidFill>
                  <a:schemeClr val="bg1"/>
                </a:solidFill>
                <a:latin typeface="Lora" pitchFamily="2" charset="0"/>
              </a:endParaRPr>
            </a:p>
          </p:txBody>
        </p:sp>
      </p:grpSp>
      <p:sp>
        <p:nvSpPr>
          <p:cNvPr id="3" name="矩形 2">
            <a:extLst>
              <a:ext uri="{FF2B5EF4-FFF2-40B4-BE49-F238E27FC236}">
                <a16:creationId xmlns:a16="http://schemas.microsoft.com/office/drawing/2014/main" id="{79ACC30A-8F1D-455A-8E45-CDDD35B14181}"/>
              </a:ext>
            </a:extLst>
          </p:cNvPr>
          <p:cNvSpPr/>
          <p:nvPr/>
        </p:nvSpPr>
        <p:spPr>
          <a:xfrm>
            <a:off x="456909" y="1205896"/>
            <a:ext cx="633507" cy="369332"/>
          </a:xfrm>
          <a:prstGeom prst="rect">
            <a:avLst/>
          </a:prstGeom>
        </p:spPr>
        <p:txBody>
          <a:bodyPr wrap="none">
            <a:spAutoFit/>
          </a:bodyPr>
          <a:lstStyle/>
          <a:p>
            <a:r>
              <a:rPr lang="en-US" altLang="zh-CN" dirty="0">
                <a:solidFill>
                  <a:schemeClr val="bg1">
                    <a:lumMod val="50000"/>
                  </a:schemeClr>
                </a:solidFill>
                <a:latin typeface="Helvetica" panose="020B0604020202030204" pitchFamily="34" charset="0"/>
              </a:rPr>
              <a:t>TSP</a:t>
            </a:r>
            <a:endParaRPr lang="zh-CN" altLang="en-US" dirty="0">
              <a:solidFill>
                <a:schemeClr val="bg1">
                  <a:lumMod val="50000"/>
                </a:schemeClr>
              </a:solidFill>
              <a:latin typeface="Helvetica" panose="020B0604020202030204" pitchFamily="34" charset="0"/>
            </a:endParaRPr>
          </a:p>
        </p:txBody>
      </p:sp>
      <p:sp>
        <p:nvSpPr>
          <p:cNvPr id="5" name="矩形 4">
            <a:extLst>
              <a:ext uri="{FF2B5EF4-FFF2-40B4-BE49-F238E27FC236}">
                <a16:creationId xmlns:a16="http://schemas.microsoft.com/office/drawing/2014/main" id="{7DCBC990-24FD-4A97-9E2D-AD51582D6E87}"/>
              </a:ext>
            </a:extLst>
          </p:cNvPr>
          <p:cNvSpPr/>
          <p:nvPr/>
        </p:nvSpPr>
        <p:spPr>
          <a:xfrm>
            <a:off x="1056381" y="1205896"/>
            <a:ext cx="1826141" cy="369332"/>
          </a:xfrm>
          <a:prstGeom prst="rect">
            <a:avLst/>
          </a:prstGeom>
        </p:spPr>
        <p:txBody>
          <a:bodyPr wrap="none">
            <a:spAutoFit/>
          </a:bodyPr>
          <a:lstStyle/>
          <a:p>
            <a:r>
              <a:rPr lang="en-US" altLang="zh-CN" dirty="0">
                <a:solidFill>
                  <a:schemeClr val="bg1">
                    <a:lumMod val="50000"/>
                  </a:schemeClr>
                </a:solidFill>
                <a:latin typeface="Helvetica" panose="020B0604020202030204" pitchFamily="34" charset="0"/>
              </a:rPr>
              <a:t>Pointer Network</a:t>
            </a:r>
            <a:endParaRPr lang="zh-CN" altLang="en-US" dirty="0">
              <a:solidFill>
                <a:schemeClr val="bg1">
                  <a:lumMod val="50000"/>
                </a:schemeClr>
              </a:solidFill>
              <a:latin typeface="Helvetica" panose="020B0604020202030204" pitchFamily="34" charset="0"/>
            </a:endParaRPr>
          </a:p>
        </p:txBody>
      </p:sp>
      <p:sp>
        <p:nvSpPr>
          <p:cNvPr id="17" name="矩形 16">
            <a:extLst>
              <a:ext uri="{FF2B5EF4-FFF2-40B4-BE49-F238E27FC236}">
                <a16:creationId xmlns:a16="http://schemas.microsoft.com/office/drawing/2014/main" id="{3BDC63B5-2641-4937-81B3-69A539825A56}"/>
              </a:ext>
            </a:extLst>
          </p:cNvPr>
          <p:cNvSpPr/>
          <p:nvPr/>
        </p:nvSpPr>
        <p:spPr>
          <a:xfrm>
            <a:off x="456909" y="735835"/>
            <a:ext cx="4776101" cy="451280"/>
          </a:xfrm>
          <a:prstGeom prst="rect">
            <a:avLst/>
          </a:prstGeom>
          <a:solidFill>
            <a:schemeClr val="accent2">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accent2">
                    <a:lumMod val="75000"/>
                  </a:schemeClr>
                </a:solidFill>
                <a:latin typeface="Helvetica" panose="020B0604020202030204" pitchFamily="34" charset="0"/>
              </a:rPr>
              <a:t>Neural Networks</a:t>
            </a:r>
            <a:endParaRPr lang="zh-CN" altLang="en-US" sz="2800" dirty="0">
              <a:solidFill>
                <a:schemeClr val="accent2">
                  <a:lumMod val="75000"/>
                </a:schemeClr>
              </a:solidFill>
              <a:latin typeface="Helvetica" panose="020B0604020202030204" pitchFamily="34" charset="0"/>
            </a:endParaRPr>
          </a:p>
        </p:txBody>
      </p:sp>
      <p:sp>
        <p:nvSpPr>
          <p:cNvPr id="18" name="矩形 17">
            <a:extLst>
              <a:ext uri="{FF2B5EF4-FFF2-40B4-BE49-F238E27FC236}">
                <a16:creationId xmlns:a16="http://schemas.microsoft.com/office/drawing/2014/main" id="{D7A65F57-C5AE-4379-BF0D-320EFC87AD92}"/>
              </a:ext>
            </a:extLst>
          </p:cNvPr>
          <p:cNvSpPr/>
          <p:nvPr/>
        </p:nvSpPr>
        <p:spPr>
          <a:xfrm>
            <a:off x="456909" y="1710696"/>
            <a:ext cx="1773106" cy="451280"/>
          </a:xfrm>
          <a:prstGeom prst="rect">
            <a:avLst/>
          </a:prstGeom>
          <a:solidFill>
            <a:schemeClr val="accent5">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5">
                    <a:lumMod val="75000"/>
                  </a:schemeClr>
                </a:solidFill>
                <a:latin typeface="Helvetica" panose="020B0604020202030204" pitchFamily="34" charset="0"/>
              </a:rPr>
              <a:t>Encoder</a:t>
            </a:r>
            <a:endParaRPr lang="zh-CN" altLang="en-US" sz="2400" dirty="0">
              <a:solidFill>
                <a:schemeClr val="accent5">
                  <a:lumMod val="75000"/>
                </a:schemeClr>
              </a:solidFill>
              <a:latin typeface="Helvetica" panose="020B0604020202030204" pitchFamily="34" charset="0"/>
            </a:endParaRPr>
          </a:p>
        </p:txBody>
      </p:sp>
      <p:sp>
        <p:nvSpPr>
          <p:cNvPr id="19" name="矩形 18">
            <a:extLst>
              <a:ext uri="{FF2B5EF4-FFF2-40B4-BE49-F238E27FC236}">
                <a16:creationId xmlns:a16="http://schemas.microsoft.com/office/drawing/2014/main" id="{D680443C-C18B-4492-85C0-DD1FAAB5864A}"/>
              </a:ext>
            </a:extLst>
          </p:cNvPr>
          <p:cNvSpPr/>
          <p:nvPr/>
        </p:nvSpPr>
        <p:spPr>
          <a:xfrm>
            <a:off x="476893" y="4424541"/>
            <a:ext cx="1773106" cy="451280"/>
          </a:xfrm>
          <a:prstGeom prst="rect">
            <a:avLst/>
          </a:prstGeom>
          <a:solidFill>
            <a:schemeClr val="accent5">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5">
                    <a:lumMod val="75000"/>
                  </a:schemeClr>
                </a:solidFill>
                <a:latin typeface="Helvetica" panose="020B0604020202030204" pitchFamily="34" charset="0"/>
              </a:rPr>
              <a:t>Attention</a:t>
            </a:r>
          </a:p>
        </p:txBody>
      </p:sp>
      <p:sp>
        <p:nvSpPr>
          <p:cNvPr id="20" name="矩形 19">
            <a:extLst>
              <a:ext uri="{FF2B5EF4-FFF2-40B4-BE49-F238E27FC236}">
                <a16:creationId xmlns:a16="http://schemas.microsoft.com/office/drawing/2014/main" id="{4BAF536A-2080-47C8-AC19-5D3ABE820D40}"/>
              </a:ext>
            </a:extLst>
          </p:cNvPr>
          <p:cNvSpPr/>
          <p:nvPr/>
        </p:nvSpPr>
        <p:spPr>
          <a:xfrm>
            <a:off x="476893" y="5345888"/>
            <a:ext cx="1773106" cy="451280"/>
          </a:xfrm>
          <a:prstGeom prst="rect">
            <a:avLst/>
          </a:prstGeom>
          <a:solidFill>
            <a:schemeClr val="accent5">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5">
                    <a:lumMod val="75000"/>
                  </a:schemeClr>
                </a:solidFill>
                <a:latin typeface="Helvetica" panose="020B0604020202030204" pitchFamily="34" charset="0"/>
              </a:rPr>
              <a:t>Decoder</a:t>
            </a:r>
            <a:endParaRPr lang="zh-CN" altLang="en-US" sz="2400" dirty="0">
              <a:solidFill>
                <a:schemeClr val="accent5">
                  <a:lumMod val="75000"/>
                </a:schemeClr>
              </a:solidFill>
              <a:latin typeface="Helvetica" panose="020B0604020202030204" pitchFamily="34" charset="0"/>
            </a:endParaRPr>
          </a:p>
        </p:txBody>
      </p:sp>
      <p:sp>
        <p:nvSpPr>
          <p:cNvPr id="21" name="矩形: 圆角 20">
            <a:extLst>
              <a:ext uri="{FF2B5EF4-FFF2-40B4-BE49-F238E27FC236}">
                <a16:creationId xmlns:a16="http://schemas.microsoft.com/office/drawing/2014/main" id="{6664FDB3-1ADD-44DD-BBC4-774C7E4EE31B}"/>
              </a:ext>
            </a:extLst>
          </p:cNvPr>
          <p:cNvSpPr/>
          <p:nvPr/>
        </p:nvSpPr>
        <p:spPr>
          <a:xfrm>
            <a:off x="838471" y="2341666"/>
            <a:ext cx="2134090" cy="381214"/>
          </a:xfrm>
          <a:prstGeom prst="round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lumMod val="50000"/>
                  </a:schemeClr>
                </a:solidFill>
                <a:latin typeface="Helvetica" panose="020B0604020202030204" pitchFamily="34" charset="0"/>
              </a:rPr>
              <a:t>GAT</a:t>
            </a:r>
            <a:endParaRPr lang="zh-CN" altLang="en-US" sz="2000" dirty="0">
              <a:solidFill>
                <a:schemeClr val="accent1">
                  <a:lumMod val="50000"/>
                </a:schemeClr>
              </a:solidFill>
              <a:latin typeface="Helvetica" panose="020B0604020202030204" pitchFamily="34" charset="0"/>
            </a:endParaRPr>
          </a:p>
        </p:txBody>
      </p:sp>
      <p:sp>
        <p:nvSpPr>
          <p:cNvPr id="27" name="文本框 26">
            <a:extLst>
              <a:ext uri="{FF2B5EF4-FFF2-40B4-BE49-F238E27FC236}">
                <a16:creationId xmlns:a16="http://schemas.microsoft.com/office/drawing/2014/main" id="{370D8E25-3F43-4E11-9300-855EA3C26EC9}"/>
              </a:ext>
            </a:extLst>
          </p:cNvPr>
          <p:cNvSpPr txBox="1"/>
          <p:nvPr/>
        </p:nvSpPr>
        <p:spPr>
          <a:xfrm rot="18900000">
            <a:off x="2130048" y="3526720"/>
            <a:ext cx="1710725" cy="369332"/>
          </a:xfrm>
          <a:prstGeom prst="rect">
            <a:avLst/>
          </a:prstGeom>
          <a:noFill/>
        </p:spPr>
        <p:txBody>
          <a:bodyPr wrap="none" rtlCol="0">
            <a:spAutoFit/>
          </a:bodyPr>
          <a:lstStyle/>
          <a:p>
            <a:r>
              <a:rPr lang="en-US" altLang="zh-CN" dirty="0">
                <a:solidFill>
                  <a:schemeClr val="accent2">
                    <a:lumMod val="75000"/>
                  </a:schemeClr>
                </a:solidFill>
                <a:latin typeface="Helvetica" panose="020B0604020202030204" pitchFamily="34" charset="0"/>
              </a:rPr>
              <a:t>Vector Context</a:t>
            </a:r>
            <a:endParaRPr lang="zh-CN" altLang="en-US" dirty="0">
              <a:solidFill>
                <a:schemeClr val="accent2">
                  <a:lumMod val="75000"/>
                </a:schemeClr>
              </a:solidFill>
              <a:latin typeface="Helvetica" panose="020B0604020202030204" pitchFamily="34" charset="0"/>
            </a:endParaRPr>
          </a:p>
        </p:txBody>
      </p:sp>
      <p:sp>
        <p:nvSpPr>
          <p:cNvPr id="28" name="文本框 27">
            <a:extLst>
              <a:ext uri="{FF2B5EF4-FFF2-40B4-BE49-F238E27FC236}">
                <a16:creationId xmlns:a16="http://schemas.microsoft.com/office/drawing/2014/main" id="{1887CBB8-1BF3-4CED-A9D4-3382FAE62D06}"/>
              </a:ext>
            </a:extLst>
          </p:cNvPr>
          <p:cNvSpPr txBox="1"/>
          <p:nvPr/>
        </p:nvSpPr>
        <p:spPr>
          <a:xfrm>
            <a:off x="6026945" y="5386862"/>
            <a:ext cx="1858201" cy="369332"/>
          </a:xfrm>
          <a:prstGeom prst="rect">
            <a:avLst/>
          </a:prstGeom>
          <a:noFill/>
        </p:spPr>
        <p:txBody>
          <a:bodyPr wrap="none" rtlCol="0">
            <a:spAutoFit/>
          </a:bodyPr>
          <a:lstStyle/>
          <a:p>
            <a:r>
              <a:rPr lang="en-US" altLang="zh-CN" dirty="0">
                <a:latin typeface="Helvetica" panose="020B0604020202030204" pitchFamily="34" charset="0"/>
              </a:rPr>
              <a:t>SoftMax -&gt; Prob</a:t>
            </a:r>
            <a:endParaRPr lang="zh-CN" altLang="en-US" dirty="0">
              <a:latin typeface="Helvetica" panose="020B0604020202030204" pitchFamily="34" charset="0"/>
            </a:endParaRPr>
          </a:p>
        </p:txBody>
      </p:sp>
      <p:sp>
        <p:nvSpPr>
          <p:cNvPr id="29" name="等腰三角形 28">
            <a:extLst>
              <a:ext uri="{FF2B5EF4-FFF2-40B4-BE49-F238E27FC236}">
                <a16:creationId xmlns:a16="http://schemas.microsoft.com/office/drawing/2014/main" id="{0FD3902C-244A-4F77-BDD6-44C806365949}"/>
              </a:ext>
            </a:extLst>
          </p:cNvPr>
          <p:cNvSpPr/>
          <p:nvPr/>
        </p:nvSpPr>
        <p:spPr>
          <a:xfrm rot="5400000">
            <a:off x="358713" y="2407117"/>
            <a:ext cx="416781" cy="220389"/>
          </a:xfrm>
          <a:prstGeom prst="triangle">
            <a:avLst/>
          </a:prstGeom>
          <a:solidFill>
            <a:schemeClr val="accent1">
              <a:lumMod val="60000"/>
              <a:lumOff val="4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latin typeface="Helvetica" panose="020B0604020202030204" pitchFamily="34" charset="0"/>
            </a:endParaRPr>
          </a:p>
        </p:txBody>
      </p:sp>
      <p:sp>
        <p:nvSpPr>
          <p:cNvPr id="35" name="箭头: 右 34">
            <a:extLst>
              <a:ext uri="{FF2B5EF4-FFF2-40B4-BE49-F238E27FC236}">
                <a16:creationId xmlns:a16="http://schemas.microsoft.com/office/drawing/2014/main" id="{551A8552-DC68-4AD4-8B16-5B88AB3768AF}"/>
              </a:ext>
            </a:extLst>
          </p:cNvPr>
          <p:cNvSpPr/>
          <p:nvPr/>
        </p:nvSpPr>
        <p:spPr>
          <a:xfrm rot="8100000">
            <a:off x="2141500" y="3715026"/>
            <a:ext cx="2280530" cy="161384"/>
          </a:xfrm>
          <a:prstGeom prst="rightArrow">
            <a:avLst/>
          </a:prstGeom>
          <a:solidFill>
            <a:schemeClr val="accent1">
              <a:lumMod val="60000"/>
              <a:lumOff val="4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latin typeface="Helvetica" panose="020B0604020202030204" pitchFamily="34" charset="0"/>
            </a:endParaRPr>
          </a:p>
        </p:txBody>
      </p:sp>
      <p:sp>
        <p:nvSpPr>
          <p:cNvPr id="37" name="矩形 36">
            <a:extLst>
              <a:ext uri="{FF2B5EF4-FFF2-40B4-BE49-F238E27FC236}">
                <a16:creationId xmlns:a16="http://schemas.microsoft.com/office/drawing/2014/main" id="{FC388842-3A29-4970-B06C-4761AE9E30EE}"/>
              </a:ext>
            </a:extLst>
          </p:cNvPr>
          <p:cNvSpPr/>
          <p:nvPr/>
        </p:nvSpPr>
        <p:spPr>
          <a:xfrm>
            <a:off x="2843504" y="1205217"/>
            <a:ext cx="2762295" cy="369332"/>
          </a:xfrm>
          <a:prstGeom prst="rect">
            <a:avLst/>
          </a:prstGeom>
        </p:spPr>
        <p:txBody>
          <a:bodyPr wrap="none">
            <a:spAutoFit/>
          </a:bodyPr>
          <a:lstStyle/>
          <a:p>
            <a:r>
              <a:rPr lang="en-US" altLang="zh-CN" dirty="0">
                <a:solidFill>
                  <a:schemeClr val="bg1">
                    <a:lumMod val="50000"/>
                  </a:schemeClr>
                </a:solidFill>
                <a:latin typeface="Helvetica" panose="020B0604020202030204" pitchFamily="34" charset="0"/>
              </a:rPr>
              <a:t>Hierarchical Architecture </a:t>
            </a:r>
            <a:endParaRPr lang="zh-CN" altLang="en-US" dirty="0">
              <a:solidFill>
                <a:schemeClr val="bg1">
                  <a:lumMod val="50000"/>
                </a:schemeClr>
              </a:solidFill>
              <a:latin typeface="Helvetica" panose="020B0604020202030204" pitchFamily="34" charset="0"/>
            </a:endParaRPr>
          </a:p>
        </p:txBody>
      </p:sp>
      <p:pic>
        <p:nvPicPr>
          <p:cNvPr id="6" name="图片 5">
            <a:extLst>
              <a:ext uri="{FF2B5EF4-FFF2-40B4-BE49-F238E27FC236}">
                <a16:creationId xmlns:a16="http://schemas.microsoft.com/office/drawing/2014/main" id="{67FF5AD9-DF06-40C6-B1B9-562A042ED2E0}"/>
              </a:ext>
            </a:extLst>
          </p:cNvPr>
          <p:cNvPicPr>
            <a:picLocks noChangeAspect="1"/>
          </p:cNvPicPr>
          <p:nvPr/>
        </p:nvPicPr>
        <p:blipFill>
          <a:blip r:embed="rId3"/>
          <a:stretch>
            <a:fillRect/>
          </a:stretch>
        </p:blipFill>
        <p:spPr>
          <a:xfrm>
            <a:off x="7050167" y="3491437"/>
            <a:ext cx="4461986" cy="954769"/>
          </a:xfrm>
          <a:prstGeom prst="rect">
            <a:avLst/>
          </a:prstGeom>
        </p:spPr>
      </p:pic>
      <p:pic>
        <p:nvPicPr>
          <p:cNvPr id="40" name="图片 39">
            <a:extLst>
              <a:ext uri="{FF2B5EF4-FFF2-40B4-BE49-F238E27FC236}">
                <a16:creationId xmlns:a16="http://schemas.microsoft.com/office/drawing/2014/main" id="{30B057FB-76F4-4453-A148-525833E34595}"/>
              </a:ext>
            </a:extLst>
          </p:cNvPr>
          <p:cNvPicPr>
            <a:picLocks noChangeAspect="1"/>
          </p:cNvPicPr>
          <p:nvPr/>
        </p:nvPicPr>
        <p:blipFill>
          <a:blip r:embed="rId4"/>
          <a:stretch>
            <a:fillRect/>
          </a:stretch>
        </p:blipFill>
        <p:spPr>
          <a:xfrm>
            <a:off x="6942762" y="822423"/>
            <a:ext cx="2569714" cy="1789973"/>
          </a:xfrm>
          <a:prstGeom prst="rect">
            <a:avLst/>
          </a:prstGeom>
        </p:spPr>
      </p:pic>
      <p:pic>
        <p:nvPicPr>
          <p:cNvPr id="12" name="图片 11">
            <a:extLst>
              <a:ext uri="{FF2B5EF4-FFF2-40B4-BE49-F238E27FC236}">
                <a16:creationId xmlns:a16="http://schemas.microsoft.com/office/drawing/2014/main" id="{ACC3AEB3-5A4F-481B-BA0A-3F3586CB1D98}"/>
              </a:ext>
            </a:extLst>
          </p:cNvPr>
          <p:cNvPicPr>
            <a:picLocks noChangeAspect="1"/>
          </p:cNvPicPr>
          <p:nvPr/>
        </p:nvPicPr>
        <p:blipFill>
          <a:blip r:embed="rId5"/>
          <a:stretch>
            <a:fillRect/>
          </a:stretch>
        </p:blipFill>
        <p:spPr>
          <a:xfrm>
            <a:off x="3214490" y="2272674"/>
            <a:ext cx="3414713" cy="657225"/>
          </a:xfrm>
          <a:prstGeom prst="rect">
            <a:avLst/>
          </a:prstGeom>
        </p:spPr>
      </p:pic>
      <p:pic>
        <p:nvPicPr>
          <p:cNvPr id="13" name="图片 12">
            <a:extLst>
              <a:ext uri="{FF2B5EF4-FFF2-40B4-BE49-F238E27FC236}">
                <a16:creationId xmlns:a16="http://schemas.microsoft.com/office/drawing/2014/main" id="{055F6128-EA58-4A1C-980E-470183DDF240}"/>
              </a:ext>
            </a:extLst>
          </p:cNvPr>
          <p:cNvPicPr>
            <a:picLocks noChangeAspect="1"/>
          </p:cNvPicPr>
          <p:nvPr/>
        </p:nvPicPr>
        <p:blipFill>
          <a:blip r:embed="rId6"/>
          <a:stretch>
            <a:fillRect/>
          </a:stretch>
        </p:blipFill>
        <p:spPr>
          <a:xfrm>
            <a:off x="2418418" y="5352159"/>
            <a:ext cx="3316435" cy="407808"/>
          </a:xfrm>
          <a:prstGeom prst="rect">
            <a:avLst/>
          </a:prstGeom>
        </p:spPr>
      </p:pic>
      <p:sp>
        <p:nvSpPr>
          <p:cNvPr id="2" name="箭头: 下 1">
            <a:extLst>
              <a:ext uri="{FF2B5EF4-FFF2-40B4-BE49-F238E27FC236}">
                <a16:creationId xmlns:a16="http://schemas.microsoft.com/office/drawing/2014/main" id="{4DB2163B-F6E1-47FA-B691-50274A12AFC1}"/>
              </a:ext>
            </a:extLst>
          </p:cNvPr>
          <p:cNvSpPr/>
          <p:nvPr/>
        </p:nvSpPr>
        <p:spPr>
          <a:xfrm>
            <a:off x="7082304" y="2722880"/>
            <a:ext cx="417623" cy="706120"/>
          </a:xfrm>
          <a:prstGeom prst="downArrow">
            <a:avLst/>
          </a:prstGeom>
          <a:solidFill>
            <a:schemeClr val="accent1">
              <a:lumMod val="60000"/>
              <a:lumOff val="4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25" name="矩形 24">
            <a:extLst>
              <a:ext uri="{FF2B5EF4-FFF2-40B4-BE49-F238E27FC236}">
                <a16:creationId xmlns:a16="http://schemas.microsoft.com/office/drawing/2014/main" id="{82AB2081-AD6D-470C-AA88-3EAFF5A2282F}"/>
              </a:ext>
            </a:extLst>
          </p:cNvPr>
          <p:cNvSpPr/>
          <p:nvPr/>
        </p:nvSpPr>
        <p:spPr>
          <a:xfrm>
            <a:off x="0" y="6492875"/>
            <a:ext cx="12192000" cy="365125"/>
          </a:xfrm>
          <a:prstGeom prst="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accent5">
                    <a:lumMod val="75000"/>
                  </a:schemeClr>
                </a:solidFill>
                <a:latin typeface="Dubai Light" panose="020B0303030403030204" pitchFamily="34" charset="-78"/>
                <a:cs typeface="Dubai Light" panose="020B0303030403030204" pitchFamily="34" charset="-78"/>
              </a:rPr>
              <a:t>Iddo</a:t>
            </a:r>
            <a:r>
              <a:rPr lang="en-US" altLang="zh-CN" dirty="0">
                <a:solidFill>
                  <a:schemeClr val="accent5">
                    <a:lumMod val="75000"/>
                  </a:schemeClr>
                </a:solidFill>
                <a:latin typeface="Dubai Light" panose="020B0303030403030204" pitchFamily="34" charset="-78"/>
                <a:cs typeface="Dubai Light" panose="020B0303030403030204" pitchFamily="34" charset="-78"/>
              </a:rPr>
              <a:t> </a:t>
            </a:r>
            <a:r>
              <a:rPr lang="en-US" altLang="zh-CN" dirty="0" err="1">
                <a:solidFill>
                  <a:schemeClr val="accent5">
                    <a:lumMod val="75000"/>
                  </a:schemeClr>
                </a:solidFill>
                <a:latin typeface="Dubai Light" panose="020B0303030403030204" pitchFamily="34" charset="-78"/>
                <a:cs typeface="Dubai Light" panose="020B0303030403030204" pitchFamily="34" charset="-78"/>
              </a:rPr>
              <a:t>Drori</a:t>
            </a:r>
            <a:r>
              <a:rPr lang="en-US" altLang="zh-CN" dirty="0">
                <a:solidFill>
                  <a:schemeClr val="accent5">
                    <a:lumMod val="75000"/>
                  </a:schemeClr>
                </a:solidFill>
                <a:latin typeface="Dubai Light" panose="020B0303030403030204" pitchFamily="34" charset="-78"/>
                <a:cs typeface="Dubai Light" panose="020B0303030403030204" pitchFamily="34" charset="-78"/>
              </a:rPr>
              <a:t> et al. “Learning to Solve Combinatorial Optimization Problems on Real-World Graphs in Linear Time”. arXiv, 2020</a:t>
            </a:r>
          </a:p>
        </p:txBody>
      </p:sp>
    </p:spTree>
    <p:custDataLst>
      <p:tags r:id="rId1"/>
    </p:custDataLst>
    <p:extLst>
      <p:ext uri="{BB962C8B-B14F-4D97-AF65-F5344CB8AC3E}">
        <p14:creationId xmlns:p14="http://schemas.microsoft.com/office/powerpoint/2010/main" val="74973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A51C82EF-2A14-4456-82AB-403AD58A73BF}"/>
              </a:ext>
            </a:extLst>
          </p:cNvPr>
          <p:cNvSpPr/>
          <p:nvPr/>
        </p:nvSpPr>
        <p:spPr>
          <a:xfrm>
            <a:off x="0" y="6492875"/>
            <a:ext cx="12192000" cy="365125"/>
          </a:xfrm>
          <a:prstGeom prst="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accent5">
                    <a:lumMod val="75000"/>
                  </a:schemeClr>
                </a:solidFill>
                <a:latin typeface="Dubai Light" panose="020B0303030403030204" pitchFamily="34" charset="-78"/>
                <a:cs typeface="Dubai Light" panose="020B0303030403030204" pitchFamily="34" charset="-78"/>
              </a:rPr>
              <a:t>Iddo</a:t>
            </a:r>
            <a:r>
              <a:rPr lang="en-US" altLang="zh-CN" dirty="0">
                <a:solidFill>
                  <a:schemeClr val="accent5">
                    <a:lumMod val="75000"/>
                  </a:schemeClr>
                </a:solidFill>
                <a:latin typeface="Dubai Light" panose="020B0303030403030204" pitchFamily="34" charset="-78"/>
                <a:cs typeface="Dubai Light" panose="020B0303030403030204" pitchFamily="34" charset="-78"/>
              </a:rPr>
              <a:t> </a:t>
            </a:r>
            <a:r>
              <a:rPr lang="en-US" altLang="zh-CN" dirty="0" err="1">
                <a:solidFill>
                  <a:schemeClr val="accent5">
                    <a:lumMod val="75000"/>
                  </a:schemeClr>
                </a:solidFill>
                <a:latin typeface="Dubai Light" panose="020B0303030403030204" pitchFamily="34" charset="-78"/>
                <a:cs typeface="Dubai Light" panose="020B0303030403030204" pitchFamily="34" charset="-78"/>
              </a:rPr>
              <a:t>Drori</a:t>
            </a:r>
            <a:r>
              <a:rPr lang="en-US" altLang="zh-CN" dirty="0">
                <a:solidFill>
                  <a:schemeClr val="accent5">
                    <a:lumMod val="75000"/>
                  </a:schemeClr>
                </a:solidFill>
                <a:latin typeface="Dubai Light" panose="020B0303030403030204" pitchFamily="34" charset="-78"/>
                <a:cs typeface="Dubai Light" panose="020B0303030403030204" pitchFamily="34" charset="-78"/>
              </a:rPr>
              <a:t> et al. “Learning to Solve Combinatorial Optimization Problems on Real-World Graphs in Linear Time”. arXiv, 2020</a:t>
            </a:r>
          </a:p>
        </p:txBody>
      </p:sp>
      <p:sp>
        <p:nvSpPr>
          <p:cNvPr id="4" name="灯片编号占位符 3">
            <a:extLst>
              <a:ext uri="{FF2B5EF4-FFF2-40B4-BE49-F238E27FC236}">
                <a16:creationId xmlns:a16="http://schemas.microsoft.com/office/drawing/2014/main" id="{6816CE33-2288-4CA3-8D28-157F1C4BF5FF}"/>
              </a:ext>
            </a:extLst>
          </p:cNvPr>
          <p:cNvSpPr>
            <a:spLocks noGrp="1"/>
          </p:cNvSpPr>
          <p:nvPr>
            <p:ph type="sldNum" sz="quarter" idx="12"/>
          </p:nvPr>
        </p:nvSpPr>
        <p:spPr/>
        <p:txBody>
          <a:bodyPr/>
          <a:lstStyle/>
          <a:p>
            <a:fld id="{565CE74E-AB26-4998-AD42-012C4C1AD076}" type="slidenum">
              <a:rPr lang="zh-CN" altLang="en-US" smtClean="0"/>
              <a:pPr/>
              <a:t>16</a:t>
            </a:fld>
            <a:endParaRPr lang="zh-CN" altLang="en-US" dirty="0"/>
          </a:p>
        </p:txBody>
      </p:sp>
      <p:sp>
        <p:nvSpPr>
          <p:cNvPr id="6" name="矩形: 圆角 5">
            <a:extLst>
              <a:ext uri="{FF2B5EF4-FFF2-40B4-BE49-F238E27FC236}">
                <a16:creationId xmlns:a16="http://schemas.microsoft.com/office/drawing/2014/main" id="{9B014DC7-8AC3-424A-8BCF-03C54755161B}"/>
              </a:ext>
            </a:extLst>
          </p:cNvPr>
          <p:cNvSpPr/>
          <p:nvPr/>
        </p:nvSpPr>
        <p:spPr>
          <a:xfrm>
            <a:off x="484074" y="848453"/>
            <a:ext cx="9562294" cy="557365"/>
          </a:xfrm>
          <a:prstGeom prst="roundRect">
            <a:avLst>
              <a:gd name="adj" fmla="val 0"/>
            </a:avLst>
          </a:prstGeom>
          <a:no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accent1">
                    <a:lumMod val="75000"/>
                  </a:schemeClr>
                </a:solidFill>
              </a:rPr>
              <a:t>Unified Framework</a:t>
            </a:r>
          </a:p>
        </p:txBody>
      </p:sp>
      <p:pic>
        <p:nvPicPr>
          <p:cNvPr id="7" name="图片 6">
            <a:extLst>
              <a:ext uri="{FF2B5EF4-FFF2-40B4-BE49-F238E27FC236}">
                <a16:creationId xmlns:a16="http://schemas.microsoft.com/office/drawing/2014/main" id="{85AFBC71-817C-4FE0-96F0-22964D7888D5}"/>
              </a:ext>
            </a:extLst>
          </p:cNvPr>
          <p:cNvPicPr>
            <a:picLocks noChangeAspect="1"/>
          </p:cNvPicPr>
          <p:nvPr/>
        </p:nvPicPr>
        <p:blipFill>
          <a:blip r:embed="rId2"/>
          <a:stretch>
            <a:fillRect/>
          </a:stretch>
        </p:blipFill>
        <p:spPr>
          <a:xfrm>
            <a:off x="1180441" y="1405818"/>
            <a:ext cx="10073096" cy="5124267"/>
          </a:xfrm>
          <a:prstGeom prst="rect">
            <a:avLst/>
          </a:prstGeom>
        </p:spPr>
      </p:pic>
      <p:grpSp>
        <p:nvGrpSpPr>
          <p:cNvPr id="8" name="组合 7">
            <a:extLst>
              <a:ext uri="{FF2B5EF4-FFF2-40B4-BE49-F238E27FC236}">
                <a16:creationId xmlns:a16="http://schemas.microsoft.com/office/drawing/2014/main" id="{CD83AEAD-3E30-4A8C-9EAB-122FE09850B3}"/>
              </a:ext>
            </a:extLst>
          </p:cNvPr>
          <p:cNvGrpSpPr/>
          <p:nvPr/>
        </p:nvGrpSpPr>
        <p:grpSpPr>
          <a:xfrm>
            <a:off x="4387643" y="-372222"/>
            <a:ext cx="3416714" cy="986654"/>
            <a:chOff x="4532101" y="-372222"/>
            <a:chExt cx="3127799" cy="986654"/>
          </a:xfrm>
        </p:grpSpPr>
        <p:sp>
          <p:nvSpPr>
            <p:cNvPr id="9" name="矩形: 圆角 8">
              <a:extLst>
                <a:ext uri="{FF2B5EF4-FFF2-40B4-BE49-F238E27FC236}">
                  <a16:creationId xmlns:a16="http://schemas.microsoft.com/office/drawing/2014/main" id="{DD48E969-1DCE-47BC-B5D9-5B892FC255A7}"/>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8D33F9CC-920C-488E-AC83-C1AB6ED6E56E}"/>
                </a:ext>
              </a:extLst>
            </p:cNvPr>
            <p:cNvSpPr txBox="1"/>
            <p:nvPr/>
          </p:nvSpPr>
          <p:spPr>
            <a:xfrm>
              <a:off x="5303427" y="91212"/>
              <a:ext cx="1582209"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S2V-DQN</a:t>
              </a:r>
            </a:p>
          </p:txBody>
        </p:sp>
      </p:grpSp>
    </p:spTree>
    <p:extLst>
      <p:ext uri="{BB962C8B-B14F-4D97-AF65-F5344CB8AC3E}">
        <p14:creationId xmlns:p14="http://schemas.microsoft.com/office/powerpoint/2010/main" val="4217863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组合 165">
            <a:extLst>
              <a:ext uri="{FF2B5EF4-FFF2-40B4-BE49-F238E27FC236}">
                <a16:creationId xmlns:a16="http://schemas.microsoft.com/office/drawing/2014/main" id="{75E7FA55-72E6-40FD-BD28-6B524602F582}"/>
              </a:ext>
            </a:extLst>
          </p:cNvPr>
          <p:cNvGrpSpPr/>
          <p:nvPr/>
        </p:nvGrpSpPr>
        <p:grpSpPr>
          <a:xfrm>
            <a:off x="4387643" y="-372222"/>
            <a:ext cx="3416714" cy="986654"/>
            <a:chOff x="4532101" y="-372222"/>
            <a:chExt cx="3127799" cy="986654"/>
          </a:xfrm>
        </p:grpSpPr>
        <p:sp>
          <p:nvSpPr>
            <p:cNvPr id="175" name="矩形: 圆角 174">
              <a:extLst>
                <a:ext uri="{FF2B5EF4-FFF2-40B4-BE49-F238E27FC236}">
                  <a16:creationId xmlns:a16="http://schemas.microsoft.com/office/drawing/2014/main" id="{D384F63A-1ADB-47A3-A61D-9AFC4CB9092E}"/>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1" name="文本框 180">
              <a:extLst>
                <a:ext uri="{FF2B5EF4-FFF2-40B4-BE49-F238E27FC236}">
                  <a16:creationId xmlns:a16="http://schemas.microsoft.com/office/drawing/2014/main" id="{C1AC0428-B682-48D0-BFAB-BC468B59B94B}"/>
                </a:ext>
              </a:extLst>
            </p:cNvPr>
            <p:cNvSpPr txBox="1"/>
            <p:nvPr/>
          </p:nvSpPr>
          <p:spPr>
            <a:xfrm>
              <a:off x="5209509" y="91212"/>
              <a:ext cx="1770044"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Evaluation</a:t>
              </a:r>
              <a:endParaRPr lang="zh-CN" altLang="en-US" sz="2800" b="1" dirty="0">
                <a:solidFill>
                  <a:schemeClr val="bg1"/>
                </a:solidFill>
                <a:latin typeface="+mj-lt"/>
                <a:cs typeface="+mn-ea"/>
                <a:sym typeface="+mn-lt"/>
              </a:endParaRPr>
            </a:p>
          </p:txBody>
        </p:sp>
      </p:grpSp>
      <p:sp>
        <p:nvSpPr>
          <p:cNvPr id="2" name="灯片编号占位符 1">
            <a:extLst>
              <a:ext uri="{FF2B5EF4-FFF2-40B4-BE49-F238E27FC236}">
                <a16:creationId xmlns:a16="http://schemas.microsoft.com/office/drawing/2014/main" id="{3F8F1B25-B10A-49F2-983B-B6CAB0890717}"/>
              </a:ext>
            </a:extLst>
          </p:cNvPr>
          <p:cNvSpPr>
            <a:spLocks noGrp="1"/>
          </p:cNvSpPr>
          <p:nvPr>
            <p:ph type="sldNum" sz="quarter" idx="12"/>
          </p:nvPr>
        </p:nvSpPr>
        <p:spPr/>
        <p:txBody>
          <a:bodyPr/>
          <a:lstStyle/>
          <a:p>
            <a:fld id="{565CE74E-AB26-4998-AD42-012C4C1AD076}" type="slidenum">
              <a:rPr lang="zh-CN" altLang="en-US" smtClean="0"/>
              <a:pPr/>
              <a:t>17</a:t>
            </a:fld>
            <a:endParaRPr lang="zh-CN" altLang="en-US" dirty="0"/>
          </a:p>
        </p:txBody>
      </p:sp>
      <p:pic>
        <p:nvPicPr>
          <p:cNvPr id="3" name="图片 2">
            <a:extLst>
              <a:ext uri="{FF2B5EF4-FFF2-40B4-BE49-F238E27FC236}">
                <a16:creationId xmlns:a16="http://schemas.microsoft.com/office/drawing/2014/main" id="{CCDC3329-C82C-48E8-A045-B44FC5F55350}"/>
              </a:ext>
            </a:extLst>
          </p:cNvPr>
          <p:cNvPicPr>
            <a:picLocks noChangeAspect="1"/>
          </p:cNvPicPr>
          <p:nvPr/>
        </p:nvPicPr>
        <p:blipFill>
          <a:blip r:embed="rId3"/>
          <a:stretch>
            <a:fillRect/>
          </a:stretch>
        </p:blipFill>
        <p:spPr>
          <a:xfrm>
            <a:off x="5127623" y="838200"/>
            <a:ext cx="6185141" cy="5516477"/>
          </a:xfrm>
          <a:prstGeom prst="rect">
            <a:avLst/>
          </a:prstGeom>
        </p:spPr>
      </p:pic>
      <p:pic>
        <p:nvPicPr>
          <p:cNvPr id="4" name="图片 3">
            <a:extLst>
              <a:ext uri="{FF2B5EF4-FFF2-40B4-BE49-F238E27FC236}">
                <a16:creationId xmlns:a16="http://schemas.microsoft.com/office/drawing/2014/main" id="{4809FDA3-CE5C-451C-A494-A369DBA64A2B}"/>
              </a:ext>
            </a:extLst>
          </p:cNvPr>
          <p:cNvPicPr>
            <a:picLocks/>
          </p:cNvPicPr>
          <p:nvPr/>
        </p:nvPicPr>
        <p:blipFill>
          <a:blip r:embed="rId4"/>
          <a:stretch>
            <a:fillRect/>
          </a:stretch>
        </p:blipFill>
        <p:spPr>
          <a:xfrm>
            <a:off x="1844040" y="1036319"/>
            <a:ext cx="2694051" cy="2517333"/>
          </a:xfrm>
          <a:prstGeom prst="rect">
            <a:avLst/>
          </a:prstGeom>
        </p:spPr>
      </p:pic>
      <p:pic>
        <p:nvPicPr>
          <p:cNvPr id="5" name="图片 4">
            <a:extLst>
              <a:ext uri="{FF2B5EF4-FFF2-40B4-BE49-F238E27FC236}">
                <a16:creationId xmlns:a16="http://schemas.microsoft.com/office/drawing/2014/main" id="{4839995C-426B-4BEE-94EC-3D5A7FB725F6}"/>
              </a:ext>
            </a:extLst>
          </p:cNvPr>
          <p:cNvPicPr>
            <a:picLocks/>
          </p:cNvPicPr>
          <p:nvPr/>
        </p:nvPicPr>
        <p:blipFill>
          <a:blip r:embed="rId5"/>
          <a:stretch>
            <a:fillRect/>
          </a:stretch>
        </p:blipFill>
        <p:spPr>
          <a:xfrm>
            <a:off x="1844040" y="3764597"/>
            <a:ext cx="2694051" cy="2517333"/>
          </a:xfrm>
          <a:prstGeom prst="rect">
            <a:avLst/>
          </a:prstGeom>
        </p:spPr>
      </p:pic>
    </p:spTree>
    <p:extLst>
      <p:ext uri="{BB962C8B-B14F-4D97-AF65-F5344CB8AC3E}">
        <p14:creationId xmlns:p14="http://schemas.microsoft.com/office/powerpoint/2010/main" val="3155095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48CA81E-E730-421A-BAB7-B493F554AC2F}"/>
              </a:ext>
            </a:extLst>
          </p:cNvPr>
          <p:cNvSpPr>
            <a:spLocks noGrp="1"/>
          </p:cNvSpPr>
          <p:nvPr>
            <p:ph type="sldNum" sz="quarter" idx="12"/>
          </p:nvPr>
        </p:nvSpPr>
        <p:spPr/>
        <p:txBody>
          <a:bodyPr/>
          <a:lstStyle/>
          <a:p>
            <a:fld id="{565CE74E-AB26-4998-AD42-012C4C1AD076}" type="slidenum">
              <a:rPr lang="zh-CN" altLang="en-US" smtClean="0">
                <a:cs typeface="+mn-ea"/>
                <a:sym typeface="+mn-lt"/>
              </a:rPr>
              <a:pPr/>
              <a:t>18</a:t>
            </a:fld>
            <a:endParaRPr lang="zh-CN" altLang="en-US" dirty="0">
              <a:cs typeface="+mn-ea"/>
              <a:sym typeface="+mn-lt"/>
            </a:endParaRPr>
          </a:p>
        </p:txBody>
      </p:sp>
      <p:grpSp>
        <p:nvGrpSpPr>
          <p:cNvPr id="34" name="组合 33">
            <a:extLst>
              <a:ext uri="{FF2B5EF4-FFF2-40B4-BE49-F238E27FC236}">
                <a16:creationId xmlns:a16="http://schemas.microsoft.com/office/drawing/2014/main" id="{36E2490B-3864-4C3E-9E8B-C5515629F3F9}"/>
              </a:ext>
            </a:extLst>
          </p:cNvPr>
          <p:cNvGrpSpPr/>
          <p:nvPr/>
        </p:nvGrpSpPr>
        <p:grpSpPr>
          <a:xfrm>
            <a:off x="4387643" y="-372222"/>
            <a:ext cx="3416714" cy="986654"/>
            <a:chOff x="4532101" y="-372222"/>
            <a:chExt cx="3127799" cy="986654"/>
          </a:xfrm>
        </p:grpSpPr>
        <p:sp>
          <p:nvSpPr>
            <p:cNvPr id="35" name="矩形: 圆角 34">
              <a:extLst>
                <a:ext uri="{FF2B5EF4-FFF2-40B4-BE49-F238E27FC236}">
                  <a16:creationId xmlns:a16="http://schemas.microsoft.com/office/drawing/2014/main" id="{26B4800D-3FB0-4E8E-8850-3182D06C844C}"/>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文本框 35">
              <a:extLst>
                <a:ext uri="{FF2B5EF4-FFF2-40B4-BE49-F238E27FC236}">
                  <a16:creationId xmlns:a16="http://schemas.microsoft.com/office/drawing/2014/main" id="{A4D88A2B-898C-4A8D-834A-4520277CF386}"/>
                </a:ext>
              </a:extLst>
            </p:cNvPr>
            <p:cNvSpPr txBox="1"/>
            <p:nvPr/>
          </p:nvSpPr>
          <p:spPr>
            <a:xfrm>
              <a:off x="5379735" y="91212"/>
              <a:ext cx="1429593"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Iterative</a:t>
              </a:r>
              <a:endParaRPr lang="zh-CN" altLang="en-US" sz="2800" b="1" dirty="0">
                <a:solidFill>
                  <a:schemeClr val="bg1"/>
                </a:solidFill>
                <a:latin typeface="+mj-lt"/>
                <a:cs typeface="+mn-ea"/>
                <a:sym typeface="+mn-lt"/>
              </a:endParaRPr>
            </a:p>
          </p:txBody>
        </p:sp>
      </p:grpSp>
      <p:pic>
        <p:nvPicPr>
          <p:cNvPr id="3" name="图片 2">
            <a:extLst>
              <a:ext uri="{FF2B5EF4-FFF2-40B4-BE49-F238E27FC236}">
                <a16:creationId xmlns:a16="http://schemas.microsoft.com/office/drawing/2014/main" id="{3A5D9DA5-6C61-44DC-B7AC-F22D1BEB771D}"/>
              </a:ext>
            </a:extLst>
          </p:cNvPr>
          <p:cNvPicPr>
            <a:picLocks noChangeAspect="1"/>
          </p:cNvPicPr>
          <p:nvPr/>
        </p:nvPicPr>
        <p:blipFill>
          <a:blip r:embed="rId4"/>
          <a:stretch>
            <a:fillRect/>
          </a:stretch>
        </p:blipFill>
        <p:spPr>
          <a:xfrm>
            <a:off x="774115" y="2765170"/>
            <a:ext cx="8734123" cy="3498775"/>
          </a:xfrm>
          <a:prstGeom prst="rect">
            <a:avLst/>
          </a:prstGeom>
        </p:spPr>
      </p:pic>
      <p:sp>
        <p:nvSpPr>
          <p:cNvPr id="6" name="矩形 5">
            <a:extLst>
              <a:ext uri="{FF2B5EF4-FFF2-40B4-BE49-F238E27FC236}">
                <a16:creationId xmlns:a16="http://schemas.microsoft.com/office/drawing/2014/main" id="{3FD4EBE8-BA5D-4EFD-A3A5-F147D4E2E405}"/>
              </a:ext>
            </a:extLst>
          </p:cNvPr>
          <p:cNvSpPr/>
          <p:nvPr/>
        </p:nvSpPr>
        <p:spPr>
          <a:xfrm>
            <a:off x="1860043" y="1118080"/>
            <a:ext cx="1168910" cy="400110"/>
          </a:xfrm>
          <a:prstGeom prst="rect">
            <a:avLst/>
          </a:prstGeom>
        </p:spPr>
        <p:txBody>
          <a:bodyPr wrap="none">
            <a:spAutoFit/>
          </a:bodyPr>
          <a:lstStyle/>
          <a:p>
            <a:r>
              <a:rPr lang="en-US" altLang="zh-CN" sz="2000" dirty="0"/>
              <a:t>Solution</a:t>
            </a:r>
            <a:endParaRPr lang="zh-CN" altLang="en-US" sz="2000" dirty="0"/>
          </a:p>
        </p:txBody>
      </p:sp>
      <p:sp>
        <p:nvSpPr>
          <p:cNvPr id="7" name="矩形 6">
            <a:extLst>
              <a:ext uri="{FF2B5EF4-FFF2-40B4-BE49-F238E27FC236}">
                <a16:creationId xmlns:a16="http://schemas.microsoft.com/office/drawing/2014/main" id="{0AE816C3-7399-48FF-9C21-C2553A7E0D34}"/>
              </a:ext>
            </a:extLst>
          </p:cNvPr>
          <p:cNvSpPr/>
          <p:nvPr/>
        </p:nvSpPr>
        <p:spPr>
          <a:xfrm>
            <a:off x="5539861" y="1235293"/>
            <a:ext cx="1173719" cy="369332"/>
          </a:xfrm>
          <a:prstGeom prst="rect">
            <a:avLst/>
          </a:prstGeom>
        </p:spPr>
        <p:txBody>
          <a:bodyPr wrap="none">
            <a:spAutoFit/>
          </a:bodyPr>
          <a:lstStyle/>
          <a:p>
            <a:r>
              <a:rPr lang="en-US" altLang="zh-CN" dirty="0"/>
              <a:t>Operator</a:t>
            </a:r>
            <a:endParaRPr lang="zh-CN" altLang="en-US" dirty="0"/>
          </a:p>
        </p:txBody>
      </p:sp>
      <p:sp>
        <p:nvSpPr>
          <p:cNvPr id="42" name="矩形: 圆角 41">
            <a:extLst>
              <a:ext uri="{FF2B5EF4-FFF2-40B4-BE49-F238E27FC236}">
                <a16:creationId xmlns:a16="http://schemas.microsoft.com/office/drawing/2014/main" id="{AF1360D1-339F-4ABC-84EA-3F308CE0B33A}"/>
              </a:ext>
            </a:extLst>
          </p:cNvPr>
          <p:cNvSpPr/>
          <p:nvPr/>
        </p:nvSpPr>
        <p:spPr>
          <a:xfrm>
            <a:off x="457200" y="1027661"/>
            <a:ext cx="4175760" cy="1230238"/>
          </a:xfrm>
          <a:prstGeom prst="roundRect">
            <a:avLst>
              <a:gd name="adj" fmla="val 48066"/>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43" name="矩形: 圆角 42">
            <a:extLst>
              <a:ext uri="{FF2B5EF4-FFF2-40B4-BE49-F238E27FC236}">
                <a16:creationId xmlns:a16="http://schemas.microsoft.com/office/drawing/2014/main" id="{EBD510D0-6F32-47D9-ACF4-AEE00AE5EB71}"/>
              </a:ext>
            </a:extLst>
          </p:cNvPr>
          <p:cNvSpPr/>
          <p:nvPr/>
        </p:nvSpPr>
        <p:spPr>
          <a:xfrm>
            <a:off x="823723" y="1657735"/>
            <a:ext cx="1036320" cy="414105"/>
          </a:xfrm>
          <a:prstGeom prst="roundRect">
            <a:avLst>
              <a:gd name="adj" fmla="val 48066"/>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Route</a:t>
            </a:r>
            <a:endParaRPr lang="zh-CN" altLang="en-US" sz="2000" dirty="0">
              <a:solidFill>
                <a:schemeClr val="tx1"/>
              </a:solidFill>
            </a:endParaRPr>
          </a:p>
        </p:txBody>
      </p:sp>
      <p:sp>
        <p:nvSpPr>
          <p:cNvPr id="44" name="矩形: 圆角 43">
            <a:extLst>
              <a:ext uri="{FF2B5EF4-FFF2-40B4-BE49-F238E27FC236}">
                <a16:creationId xmlns:a16="http://schemas.microsoft.com/office/drawing/2014/main" id="{34E8EA9E-E240-41DE-BA62-F3EC5614B930}"/>
              </a:ext>
            </a:extLst>
          </p:cNvPr>
          <p:cNvSpPr/>
          <p:nvPr/>
        </p:nvSpPr>
        <p:spPr>
          <a:xfrm>
            <a:off x="1926338" y="1658355"/>
            <a:ext cx="1036320" cy="414105"/>
          </a:xfrm>
          <a:prstGeom prst="roundRect">
            <a:avLst>
              <a:gd name="adj" fmla="val 48066"/>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Route</a:t>
            </a:r>
            <a:endParaRPr lang="zh-CN" altLang="en-US" sz="2000" dirty="0">
              <a:solidFill>
                <a:schemeClr val="tx1"/>
              </a:solidFill>
            </a:endParaRPr>
          </a:p>
        </p:txBody>
      </p:sp>
      <p:sp>
        <p:nvSpPr>
          <p:cNvPr id="46" name="矩形: 圆角 45">
            <a:extLst>
              <a:ext uri="{FF2B5EF4-FFF2-40B4-BE49-F238E27FC236}">
                <a16:creationId xmlns:a16="http://schemas.microsoft.com/office/drawing/2014/main" id="{E59C554F-8346-4375-AC21-34970364D824}"/>
              </a:ext>
            </a:extLst>
          </p:cNvPr>
          <p:cNvSpPr/>
          <p:nvPr/>
        </p:nvSpPr>
        <p:spPr>
          <a:xfrm>
            <a:off x="3087693" y="1658355"/>
            <a:ext cx="1036320" cy="414105"/>
          </a:xfrm>
          <a:prstGeom prst="roundRect">
            <a:avLst>
              <a:gd name="adj" fmla="val 48066"/>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Route</a:t>
            </a:r>
            <a:endParaRPr lang="zh-CN" altLang="en-US" sz="2000" dirty="0">
              <a:solidFill>
                <a:schemeClr val="tx1"/>
              </a:solidFill>
            </a:endParaRPr>
          </a:p>
        </p:txBody>
      </p:sp>
      <p:sp>
        <p:nvSpPr>
          <p:cNvPr id="8" name="箭头: 右 7">
            <a:extLst>
              <a:ext uri="{FF2B5EF4-FFF2-40B4-BE49-F238E27FC236}">
                <a16:creationId xmlns:a16="http://schemas.microsoft.com/office/drawing/2014/main" id="{468601D3-271C-4EAB-A972-049BCB2158BF}"/>
              </a:ext>
            </a:extLst>
          </p:cNvPr>
          <p:cNvSpPr/>
          <p:nvPr/>
        </p:nvSpPr>
        <p:spPr>
          <a:xfrm>
            <a:off x="4848913" y="1518190"/>
            <a:ext cx="2399207" cy="207052"/>
          </a:xfrm>
          <a:prstGeom prst="rightArrow">
            <a:avLst/>
          </a:prstGeom>
          <a:solidFill>
            <a:schemeClr val="accent1">
              <a:lumMod val="40000"/>
              <a:lumOff val="6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9" name="矩形 8">
            <a:extLst>
              <a:ext uri="{FF2B5EF4-FFF2-40B4-BE49-F238E27FC236}">
                <a16:creationId xmlns:a16="http://schemas.microsoft.com/office/drawing/2014/main" id="{2FEAB2A2-1D85-4170-9C8D-B3162444958A}"/>
              </a:ext>
            </a:extLst>
          </p:cNvPr>
          <p:cNvSpPr/>
          <p:nvPr/>
        </p:nvSpPr>
        <p:spPr>
          <a:xfrm>
            <a:off x="4869886" y="1707177"/>
            <a:ext cx="2400943" cy="369332"/>
          </a:xfrm>
          <a:prstGeom prst="rect">
            <a:avLst/>
          </a:prstGeom>
        </p:spPr>
        <p:txBody>
          <a:bodyPr wrap="square">
            <a:spAutoFit/>
          </a:bodyPr>
          <a:lstStyle/>
          <a:p>
            <a:r>
              <a:rPr lang="en-US" altLang="zh-CN" dirty="0"/>
              <a:t>improve or perturb</a:t>
            </a:r>
            <a:endParaRPr lang="zh-CN" altLang="en-US" dirty="0"/>
          </a:p>
        </p:txBody>
      </p:sp>
      <p:sp>
        <p:nvSpPr>
          <p:cNvPr id="47" name="矩形 46">
            <a:extLst>
              <a:ext uri="{FF2B5EF4-FFF2-40B4-BE49-F238E27FC236}">
                <a16:creationId xmlns:a16="http://schemas.microsoft.com/office/drawing/2014/main" id="{4F64F071-7F02-4001-8B95-6F7E183C7BAD}"/>
              </a:ext>
            </a:extLst>
          </p:cNvPr>
          <p:cNvSpPr/>
          <p:nvPr/>
        </p:nvSpPr>
        <p:spPr>
          <a:xfrm>
            <a:off x="8923783" y="1118080"/>
            <a:ext cx="1773242" cy="400110"/>
          </a:xfrm>
          <a:prstGeom prst="rect">
            <a:avLst/>
          </a:prstGeom>
        </p:spPr>
        <p:txBody>
          <a:bodyPr wrap="none">
            <a:spAutoFit/>
          </a:bodyPr>
          <a:lstStyle/>
          <a:p>
            <a:r>
              <a:rPr lang="en-US" altLang="zh-CN" sz="2000" dirty="0"/>
              <a:t>New Solution</a:t>
            </a:r>
            <a:endParaRPr lang="zh-CN" altLang="en-US" sz="2000" dirty="0"/>
          </a:p>
        </p:txBody>
      </p:sp>
      <p:sp>
        <p:nvSpPr>
          <p:cNvPr id="48" name="矩形: 圆角 47">
            <a:extLst>
              <a:ext uri="{FF2B5EF4-FFF2-40B4-BE49-F238E27FC236}">
                <a16:creationId xmlns:a16="http://schemas.microsoft.com/office/drawing/2014/main" id="{64D17A81-C945-413B-95DA-FB201E0E7CE5}"/>
              </a:ext>
            </a:extLst>
          </p:cNvPr>
          <p:cNvSpPr/>
          <p:nvPr/>
        </p:nvSpPr>
        <p:spPr>
          <a:xfrm>
            <a:off x="7520940" y="1027661"/>
            <a:ext cx="4175760" cy="1230238"/>
          </a:xfrm>
          <a:prstGeom prst="roundRect">
            <a:avLst>
              <a:gd name="adj" fmla="val 48066"/>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49" name="矩形: 圆角 48">
            <a:extLst>
              <a:ext uri="{FF2B5EF4-FFF2-40B4-BE49-F238E27FC236}">
                <a16:creationId xmlns:a16="http://schemas.microsoft.com/office/drawing/2014/main" id="{0BF6BA7C-04ED-44CE-8CD6-2D6283BDBAC9}"/>
              </a:ext>
            </a:extLst>
          </p:cNvPr>
          <p:cNvSpPr/>
          <p:nvPr/>
        </p:nvSpPr>
        <p:spPr>
          <a:xfrm>
            <a:off x="7887463" y="1657735"/>
            <a:ext cx="1036320" cy="414105"/>
          </a:xfrm>
          <a:prstGeom prst="roundRect">
            <a:avLst>
              <a:gd name="adj" fmla="val 48066"/>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Route</a:t>
            </a:r>
            <a:endParaRPr lang="zh-CN" altLang="en-US" sz="2000" dirty="0">
              <a:solidFill>
                <a:schemeClr val="tx1"/>
              </a:solidFill>
            </a:endParaRPr>
          </a:p>
        </p:txBody>
      </p:sp>
      <p:sp>
        <p:nvSpPr>
          <p:cNvPr id="50" name="矩形: 圆角 49">
            <a:extLst>
              <a:ext uri="{FF2B5EF4-FFF2-40B4-BE49-F238E27FC236}">
                <a16:creationId xmlns:a16="http://schemas.microsoft.com/office/drawing/2014/main" id="{DAA7BC8F-391B-4906-9300-E64C0AA598C2}"/>
              </a:ext>
            </a:extLst>
          </p:cNvPr>
          <p:cNvSpPr/>
          <p:nvPr/>
        </p:nvSpPr>
        <p:spPr>
          <a:xfrm>
            <a:off x="8990078" y="1658355"/>
            <a:ext cx="1036320" cy="414105"/>
          </a:xfrm>
          <a:prstGeom prst="roundRect">
            <a:avLst>
              <a:gd name="adj" fmla="val 48066"/>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Route</a:t>
            </a:r>
            <a:endParaRPr lang="zh-CN" altLang="en-US" sz="2000" dirty="0">
              <a:solidFill>
                <a:schemeClr val="tx1"/>
              </a:solidFill>
            </a:endParaRPr>
          </a:p>
        </p:txBody>
      </p:sp>
      <p:sp>
        <p:nvSpPr>
          <p:cNvPr id="51" name="矩形: 圆角 50">
            <a:extLst>
              <a:ext uri="{FF2B5EF4-FFF2-40B4-BE49-F238E27FC236}">
                <a16:creationId xmlns:a16="http://schemas.microsoft.com/office/drawing/2014/main" id="{D6084582-29F8-490C-8484-4BC98CEAFA92}"/>
              </a:ext>
            </a:extLst>
          </p:cNvPr>
          <p:cNvSpPr/>
          <p:nvPr/>
        </p:nvSpPr>
        <p:spPr>
          <a:xfrm>
            <a:off x="10151433" y="1658355"/>
            <a:ext cx="1036320" cy="414105"/>
          </a:xfrm>
          <a:prstGeom prst="roundRect">
            <a:avLst>
              <a:gd name="adj" fmla="val 48066"/>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Route</a:t>
            </a:r>
            <a:endParaRPr lang="zh-CN" altLang="en-US" sz="2000" dirty="0">
              <a:solidFill>
                <a:schemeClr val="tx1"/>
              </a:solidFill>
            </a:endParaRPr>
          </a:p>
        </p:txBody>
      </p:sp>
      <p:sp>
        <p:nvSpPr>
          <p:cNvPr id="21" name="矩形 20">
            <a:extLst>
              <a:ext uri="{FF2B5EF4-FFF2-40B4-BE49-F238E27FC236}">
                <a16:creationId xmlns:a16="http://schemas.microsoft.com/office/drawing/2014/main" id="{9DA72447-01C0-4E99-A5C5-D460A2D8FA20}"/>
              </a:ext>
            </a:extLst>
          </p:cNvPr>
          <p:cNvSpPr/>
          <p:nvPr/>
        </p:nvSpPr>
        <p:spPr>
          <a:xfrm>
            <a:off x="0" y="6492875"/>
            <a:ext cx="12192000" cy="365125"/>
          </a:xfrm>
          <a:prstGeom prst="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accent5">
                    <a:lumMod val="75000"/>
                  </a:schemeClr>
                </a:solidFill>
                <a:latin typeface="Dubai Light" panose="020B0303030403030204" pitchFamily="34" charset="-78"/>
                <a:cs typeface="Dubai Light" panose="020B0303030403030204" pitchFamily="34" charset="-78"/>
              </a:rPr>
              <a:t>Hao Lu et al. “A Learning-based Iterative Method for Solving Vehicle Routing Problems”. In ICLR, 2020</a:t>
            </a:r>
          </a:p>
        </p:txBody>
      </p:sp>
      <p:sp>
        <p:nvSpPr>
          <p:cNvPr id="4" name="矩形 3">
            <a:extLst>
              <a:ext uri="{FF2B5EF4-FFF2-40B4-BE49-F238E27FC236}">
                <a16:creationId xmlns:a16="http://schemas.microsoft.com/office/drawing/2014/main" id="{2105FB50-2820-4284-A7AB-48502BE2A833}"/>
              </a:ext>
            </a:extLst>
          </p:cNvPr>
          <p:cNvSpPr/>
          <p:nvPr/>
        </p:nvSpPr>
        <p:spPr>
          <a:xfrm>
            <a:off x="9883903" y="2671129"/>
            <a:ext cx="1696298" cy="646331"/>
          </a:xfrm>
          <a:prstGeom prst="rect">
            <a:avLst/>
          </a:prstGeom>
        </p:spPr>
        <p:txBody>
          <a:bodyPr wrap="none">
            <a:spAutoFit/>
          </a:bodyPr>
          <a:lstStyle/>
          <a:p>
            <a:pPr marL="285750" indent="-285750">
              <a:buFont typeface="Arial" panose="020B0604020202020204" pitchFamily="34" charset="0"/>
              <a:buChar char="•"/>
            </a:pPr>
            <a:r>
              <a:rPr lang="en-US" altLang="zh-CN" dirty="0"/>
              <a:t> intra-route</a:t>
            </a:r>
          </a:p>
          <a:p>
            <a:pPr marL="285750" indent="-285750">
              <a:buFont typeface="Arial" panose="020B0604020202020204" pitchFamily="34" charset="0"/>
              <a:buChar char="•"/>
            </a:pPr>
            <a:r>
              <a:rPr lang="en-US" altLang="zh-CN" dirty="0"/>
              <a:t>inter-route</a:t>
            </a:r>
            <a:endParaRPr lang="zh-CN" altLang="en-US" dirty="0"/>
          </a:p>
        </p:txBody>
      </p:sp>
    </p:spTree>
    <p:custDataLst>
      <p:tags r:id="rId1"/>
    </p:custDataLst>
    <p:extLst>
      <p:ext uri="{BB962C8B-B14F-4D97-AF65-F5344CB8AC3E}">
        <p14:creationId xmlns:p14="http://schemas.microsoft.com/office/powerpoint/2010/main" val="1466379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48CA81E-E730-421A-BAB7-B493F554AC2F}"/>
              </a:ext>
            </a:extLst>
          </p:cNvPr>
          <p:cNvSpPr>
            <a:spLocks noGrp="1"/>
          </p:cNvSpPr>
          <p:nvPr>
            <p:ph type="sldNum" sz="quarter" idx="12"/>
          </p:nvPr>
        </p:nvSpPr>
        <p:spPr/>
        <p:txBody>
          <a:bodyPr/>
          <a:lstStyle/>
          <a:p>
            <a:fld id="{565CE74E-AB26-4998-AD42-012C4C1AD076}" type="slidenum">
              <a:rPr lang="zh-CN" altLang="en-US" smtClean="0">
                <a:cs typeface="+mn-ea"/>
                <a:sym typeface="+mn-lt"/>
              </a:rPr>
              <a:pPr/>
              <a:t>19</a:t>
            </a:fld>
            <a:endParaRPr lang="zh-CN" altLang="en-US" dirty="0">
              <a:cs typeface="+mn-ea"/>
              <a:sym typeface="+mn-lt"/>
            </a:endParaRPr>
          </a:p>
        </p:txBody>
      </p:sp>
      <p:grpSp>
        <p:nvGrpSpPr>
          <p:cNvPr id="34" name="组合 33">
            <a:extLst>
              <a:ext uri="{FF2B5EF4-FFF2-40B4-BE49-F238E27FC236}">
                <a16:creationId xmlns:a16="http://schemas.microsoft.com/office/drawing/2014/main" id="{36E2490B-3864-4C3E-9E8B-C5515629F3F9}"/>
              </a:ext>
            </a:extLst>
          </p:cNvPr>
          <p:cNvGrpSpPr/>
          <p:nvPr/>
        </p:nvGrpSpPr>
        <p:grpSpPr>
          <a:xfrm>
            <a:off x="4387643" y="-372222"/>
            <a:ext cx="3416714" cy="986654"/>
            <a:chOff x="4532101" y="-372222"/>
            <a:chExt cx="3127799" cy="986654"/>
          </a:xfrm>
        </p:grpSpPr>
        <p:sp>
          <p:nvSpPr>
            <p:cNvPr id="35" name="矩形: 圆角 34">
              <a:extLst>
                <a:ext uri="{FF2B5EF4-FFF2-40B4-BE49-F238E27FC236}">
                  <a16:creationId xmlns:a16="http://schemas.microsoft.com/office/drawing/2014/main" id="{26B4800D-3FB0-4E8E-8850-3182D06C844C}"/>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文本框 35">
              <a:extLst>
                <a:ext uri="{FF2B5EF4-FFF2-40B4-BE49-F238E27FC236}">
                  <a16:creationId xmlns:a16="http://schemas.microsoft.com/office/drawing/2014/main" id="{A4D88A2B-898C-4A8D-834A-4520277CF386}"/>
                </a:ext>
              </a:extLst>
            </p:cNvPr>
            <p:cNvSpPr txBox="1"/>
            <p:nvPr/>
          </p:nvSpPr>
          <p:spPr>
            <a:xfrm>
              <a:off x="5379735" y="91212"/>
              <a:ext cx="1429593"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Iterative</a:t>
              </a:r>
              <a:endParaRPr lang="zh-CN" altLang="en-US" sz="2800" b="1" dirty="0">
                <a:solidFill>
                  <a:schemeClr val="bg1"/>
                </a:solidFill>
                <a:latin typeface="+mj-lt"/>
                <a:cs typeface="+mn-ea"/>
                <a:sym typeface="+mn-lt"/>
              </a:endParaRPr>
            </a:p>
          </p:txBody>
        </p:sp>
      </p:grpSp>
      <p:sp>
        <p:nvSpPr>
          <p:cNvPr id="21" name="矩形 20">
            <a:extLst>
              <a:ext uri="{FF2B5EF4-FFF2-40B4-BE49-F238E27FC236}">
                <a16:creationId xmlns:a16="http://schemas.microsoft.com/office/drawing/2014/main" id="{9DA72447-01C0-4E99-A5C5-D460A2D8FA20}"/>
              </a:ext>
            </a:extLst>
          </p:cNvPr>
          <p:cNvSpPr/>
          <p:nvPr/>
        </p:nvSpPr>
        <p:spPr>
          <a:xfrm>
            <a:off x="0" y="6492875"/>
            <a:ext cx="12192000" cy="365125"/>
          </a:xfrm>
          <a:prstGeom prst="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accent5">
                    <a:lumMod val="75000"/>
                  </a:schemeClr>
                </a:solidFill>
                <a:latin typeface="Dubai Light" panose="020B0303030403030204" pitchFamily="34" charset="-78"/>
                <a:cs typeface="Dubai Light" panose="020B0303030403030204" pitchFamily="34" charset="-78"/>
              </a:rPr>
              <a:t>Hao Lu et al. “A Learning-based Iterative Method for Solving Vehicle Routing Problems”. In ICLR, 2020</a:t>
            </a:r>
          </a:p>
        </p:txBody>
      </p:sp>
      <p:pic>
        <p:nvPicPr>
          <p:cNvPr id="4" name="图片 3">
            <a:extLst>
              <a:ext uri="{FF2B5EF4-FFF2-40B4-BE49-F238E27FC236}">
                <a16:creationId xmlns:a16="http://schemas.microsoft.com/office/drawing/2014/main" id="{CF9CDEA0-9ACF-4883-8E0D-41C312ED6EED}"/>
              </a:ext>
            </a:extLst>
          </p:cNvPr>
          <p:cNvPicPr>
            <a:picLocks noChangeAspect="1"/>
          </p:cNvPicPr>
          <p:nvPr/>
        </p:nvPicPr>
        <p:blipFill>
          <a:blip r:embed="rId4"/>
          <a:stretch>
            <a:fillRect/>
          </a:stretch>
        </p:blipFill>
        <p:spPr>
          <a:xfrm>
            <a:off x="1018321" y="2866370"/>
            <a:ext cx="5072124" cy="3179622"/>
          </a:xfrm>
          <a:prstGeom prst="rect">
            <a:avLst/>
          </a:prstGeom>
        </p:spPr>
      </p:pic>
      <p:pic>
        <p:nvPicPr>
          <p:cNvPr id="5" name="图片 4">
            <a:extLst>
              <a:ext uri="{FF2B5EF4-FFF2-40B4-BE49-F238E27FC236}">
                <a16:creationId xmlns:a16="http://schemas.microsoft.com/office/drawing/2014/main" id="{7AFAA271-867B-4DE8-8B30-F058FCC98AF9}"/>
              </a:ext>
            </a:extLst>
          </p:cNvPr>
          <p:cNvPicPr>
            <a:picLocks noChangeAspect="1"/>
          </p:cNvPicPr>
          <p:nvPr/>
        </p:nvPicPr>
        <p:blipFill>
          <a:blip r:embed="rId5"/>
          <a:stretch>
            <a:fillRect/>
          </a:stretch>
        </p:blipFill>
        <p:spPr>
          <a:xfrm>
            <a:off x="8927784" y="1515227"/>
            <a:ext cx="2479311" cy="4566213"/>
          </a:xfrm>
          <a:prstGeom prst="rect">
            <a:avLst/>
          </a:prstGeom>
        </p:spPr>
      </p:pic>
      <p:sp>
        <p:nvSpPr>
          <p:cNvPr id="10" name="矩形 9">
            <a:extLst>
              <a:ext uri="{FF2B5EF4-FFF2-40B4-BE49-F238E27FC236}">
                <a16:creationId xmlns:a16="http://schemas.microsoft.com/office/drawing/2014/main" id="{D5FA57E8-5223-4511-9330-DC33AA838250}"/>
              </a:ext>
            </a:extLst>
          </p:cNvPr>
          <p:cNvSpPr/>
          <p:nvPr/>
        </p:nvSpPr>
        <p:spPr>
          <a:xfrm>
            <a:off x="9042910" y="776560"/>
            <a:ext cx="2359941" cy="461665"/>
          </a:xfrm>
          <a:prstGeom prst="rect">
            <a:avLst/>
          </a:prstGeom>
        </p:spPr>
        <p:txBody>
          <a:bodyPr wrap="none">
            <a:spAutoFit/>
          </a:bodyPr>
          <a:lstStyle/>
          <a:p>
            <a:r>
              <a:rPr lang="zh-CN" altLang="en-US" sz="2400" dirty="0">
                <a:solidFill>
                  <a:schemeClr val="accent1">
                    <a:lumMod val="75000"/>
                  </a:schemeClr>
                </a:solidFill>
              </a:rPr>
              <a:t>Policy network</a:t>
            </a:r>
          </a:p>
        </p:txBody>
      </p:sp>
      <p:sp>
        <p:nvSpPr>
          <p:cNvPr id="24" name="矩形: 圆角 23">
            <a:extLst>
              <a:ext uri="{FF2B5EF4-FFF2-40B4-BE49-F238E27FC236}">
                <a16:creationId xmlns:a16="http://schemas.microsoft.com/office/drawing/2014/main" id="{9743CE54-71A9-454B-87E3-8C8399518E1D}"/>
              </a:ext>
            </a:extLst>
          </p:cNvPr>
          <p:cNvSpPr/>
          <p:nvPr/>
        </p:nvSpPr>
        <p:spPr>
          <a:xfrm>
            <a:off x="8634714" y="647700"/>
            <a:ext cx="3078866" cy="5591054"/>
          </a:xfrm>
          <a:prstGeom prst="roundRect">
            <a:avLst>
              <a:gd name="adj" fmla="val 22878"/>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25" name="矩形: 圆角 24">
            <a:extLst>
              <a:ext uri="{FF2B5EF4-FFF2-40B4-BE49-F238E27FC236}">
                <a16:creationId xmlns:a16="http://schemas.microsoft.com/office/drawing/2014/main" id="{747101CF-32E5-48CB-AD52-300F591A7483}"/>
              </a:ext>
            </a:extLst>
          </p:cNvPr>
          <p:cNvSpPr/>
          <p:nvPr/>
        </p:nvSpPr>
        <p:spPr>
          <a:xfrm>
            <a:off x="457199" y="614431"/>
            <a:ext cx="8027044" cy="5591054"/>
          </a:xfrm>
          <a:prstGeom prst="roundRect">
            <a:avLst>
              <a:gd name="adj" fmla="val 10871"/>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11" name="矩形 10">
            <a:extLst>
              <a:ext uri="{FF2B5EF4-FFF2-40B4-BE49-F238E27FC236}">
                <a16:creationId xmlns:a16="http://schemas.microsoft.com/office/drawing/2014/main" id="{801D12FD-070D-4024-9AA5-EE222CE3D00F}"/>
              </a:ext>
            </a:extLst>
          </p:cNvPr>
          <p:cNvSpPr/>
          <p:nvPr/>
        </p:nvSpPr>
        <p:spPr>
          <a:xfrm>
            <a:off x="784905" y="776560"/>
            <a:ext cx="3190297" cy="461665"/>
          </a:xfrm>
          <a:prstGeom prst="rect">
            <a:avLst/>
          </a:prstGeom>
        </p:spPr>
        <p:txBody>
          <a:bodyPr wrap="none">
            <a:spAutoFit/>
          </a:bodyPr>
          <a:lstStyle/>
          <a:p>
            <a:r>
              <a:rPr lang="en-US" altLang="zh-CN" sz="2400" dirty="0">
                <a:solidFill>
                  <a:schemeClr val="accent1">
                    <a:lumMod val="75000"/>
                  </a:schemeClr>
                </a:solidFill>
              </a:rPr>
              <a:t>hierarchy framework</a:t>
            </a:r>
            <a:endParaRPr lang="zh-CN" altLang="en-US" sz="2400" dirty="0">
              <a:solidFill>
                <a:schemeClr val="accent1">
                  <a:lumMod val="75000"/>
                </a:schemeClr>
              </a:solidFill>
            </a:endParaRPr>
          </a:p>
        </p:txBody>
      </p:sp>
      <p:sp>
        <p:nvSpPr>
          <p:cNvPr id="12" name="矩形 11">
            <a:extLst>
              <a:ext uri="{FF2B5EF4-FFF2-40B4-BE49-F238E27FC236}">
                <a16:creationId xmlns:a16="http://schemas.microsoft.com/office/drawing/2014/main" id="{E2A1C46C-6BEB-4779-A5A6-F600E765128E}"/>
              </a:ext>
            </a:extLst>
          </p:cNvPr>
          <p:cNvSpPr/>
          <p:nvPr/>
        </p:nvSpPr>
        <p:spPr>
          <a:xfrm>
            <a:off x="473614" y="1389042"/>
            <a:ext cx="8161100" cy="1477328"/>
          </a:xfrm>
          <a:prstGeom prst="rect">
            <a:avLst/>
          </a:prstGeom>
        </p:spPr>
        <p:txBody>
          <a:bodyPr wrap="square">
            <a:spAutoFit/>
          </a:bodyPr>
          <a:lstStyle/>
          <a:p>
            <a:pPr marL="342900" indent="-342900">
              <a:buFont typeface="+mj-lt"/>
              <a:buAutoNum type="arabicPeriod"/>
            </a:pPr>
            <a:r>
              <a:rPr lang="en-US" altLang="zh-CN" dirty="0"/>
              <a:t>generates a feasible solution.</a:t>
            </a:r>
          </a:p>
          <a:p>
            <a:pPr marL="342900" indent="-342900">
              <a:buFont typeface="+mj-lt"/>
              <a:buAutoNum type="arabicPeriod"/>
            </a:pPr>
            <a:r>
              <a:rPr lang="en-US" altLang="zh-CN" dirty="0"/>
              <a:t>iteratively updates the solution </a:t>
            </a:r>
          </a:p>
          <a:p>
            <a:pPr marL="800100" lvl="1" indent="-342900">
              <a:buFont typeface="Arial" panose="020B0604020202020204" pitchFamily="34" charset="0"/>
              <a:buChar char="•"/>
            </a:pPr>
            <a:r>
              <a:rPr lang="en-US" altLang="zh-CN" dirty="0"/>
              <a:t>with an improvement operator selected by an RL-based controller </a:t>
            </a:r>
          </a:p>
          <a:p>
            <a:pPr marL="800100" lvl="1" indent="-342900">
              <a:buFont typeface="Arial" panose="020B0604020202020204" pitchFamily="34" charset="0"/>
              <a:buChar char="•"/>
            </a:pPr>
            <a:r>
              <a:rPr lang="en-US" altLang="zh-CN" dirty="0"/>
              <a:t>with a perturbation operator chosen by a rule-based controller.</a:t>
            </a:r>
          </a:p>
          <a:p>
            <a:pPr marL="342900" indent="-342900">
              <a:buFont typeface="+mj-lt"/>
              <a:buAutoNum type="arabicPeriod"/>
            </a:pPr>
            <a:r>
              <a:rPr lang="en-US" altLang="zh-CN" dirty="0"/>
              <a:t>choose the best one among all visited solutions.</a:t>
            </a:r>
            <a:endParaRPr lang="zh-CN" altLang="en-US" dirty="0"/>
          </a:p>
        </p:txBody>
      </p:sp>
    </p:spTree>
    <p:custDataLst>
      <p:tags r:id="rId1"/>
    </p:custDataLst>
    <p:extLst>
      <p:ext uri="{BB962C8B-B14F-4D97-AF65-F5344CB8AC3E}">
        <p14:creationId xmlns:p14="http://schemas.microsoft.com/office/powerpoint/2010/main" val="17091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9CC68E6D-084F-4EBE-B599-95BE8922A4F6}"/>
              </a:ext>
            </a:extLst>
          </p:cNvPr>
          <p:cNvGrpSpPr/>
          <p:nvPr/>
        </p:nvGrpSpPr>
        <p:grpSpPr>
          <a:xfrm>
            <a:off x="2928962" y="939705"/>
            <a:ext cx="6278850" cy="675379"/>
            <a:chOff x="2367280" y="4011660"/>
            <a:chExt cx="7691120" cy="938540"/>
          </a:xfrm>
        </p:grpSpPr>
        <p:sp>
          <p:nvSpPr>
            <p:cNvPr id="24" name="矩形: 圆角 23">
              <a:extLst>
                <a:ext uri="{FF2B5EF4-FFF2-40B4-BE49-F238E27FC236}">
                  <a16:creationId xmlns:a16="http://schemas.microsoft.com/office/drawing/2014/main" id="{BD829F6B-05A7-4BE3-B688-F3EAC62A7C7E}"/>
                </a:ext>
              </a:extLst>
            </p:cNvPr>
            <p:cNvSpPr/>
            <p:nvPr/>
          </p:nvSpPr>
          <p:spPr>
            <a:xfrm>
              <a:off x="2367280" y="4011660"/>
              <a:ext cx="7691120" cy="938540"/>
            </a:xfrm>
            <a:prstGeom prst="roundRect">
              <a:avLst>
                <a:gd name="adj" fmla="val 50000"/>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accent1">
                      <a:lumMod val="50000"/>
                    </a:schemeClr>
                  </a:solidFill>
                </a:rPr>
                <a:t>Applications of CO</a:t>
              </a:r>
              <a:endParaRPr lang="zh-CN" altLang="en-US" sz="2800" dirty="0">
                <a:solidFill>
                  <a:schemeClr val="accent1">
                    <a:lumMod val="50000"/>
                  </a:schemeClr>
                </a:solidFill>
              </a:endParaRPr>
            </a:p>
          </p:txBody>
        </p:sp>
        <p:sp>
          <p:nvSpPr>
            <p:cNvPr id="3" name="椭圆 2">
              <a:extLst>
                <a:ext uri="{FF2B5EF4-FFF2-40B4-BE49-F238E27FC236}">
                  <a16:creationId xmlns:a16="http://schemas.microsoft.com/office/drawing/2014/main" id="{9E30092E-28DB-4DC0-9365-AA8B937C0D6C}"/>
                </a:ext>
              </a:extLst>
            </p:cNvPr>
            <p:cNvSpPr/>
            <p:nvPr/>
          </p:nvSpPr>
          <p:spPr>
            <a:xfrm>
              <a:off x="2513647" y="4137395"/>
              <a:ext cx="687070" cy="687070"/>
            </a:xfrm>
            <a:prstGeom prst="ellipse">
              <a:avLst/>
            </a:prstGeom>
            <a:solidFill>
              <a:schemeClr val="accent5">
                <a:lumMod val="60000"/>
                <a:lumOff val="40000"/>
              </a:schemeClr>
            </a:solidFill>
            <a:ln>
              <a:noFill/>
            </a:ln>
            <a:effectLst>
              <a:outerShdw blurRad="63500" sx="101000" sy="101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Lora" pitchFamily="2" charset="0"/>
                </a:rPr>
                <a:t>A</a:t>
              </a:r>
              <a:endParaRPr lang="zh-CN" altLang="en-US" sz="2400" dirty="0">
                <a:latin typeface="Lora" pitchFamily="2" charset="0"/>
              </a:endParaRPr>
            </a:p>
          </p:txBody>
        </p:sp>
      </p:grpSp>
      <p:grpSp>
        <p:nvGrpSpPr>
          <p:cNvPr id="35" name="组合 34">
            <a:extLst>
              <a:ext uri="{FF2B5EF4-FFF2-40B4-BE49-F238E27FC236}">
                <a16:creationId xmlns:a16="http://schemas.microsoft.com/office/drawing/2014/main" id="{8A2C378B-5765-4BC9-A0E4-36CC4197930B}"/>
              </a:ext>
            </a:extLst>
          </p:cNvPr>
          <p:cNvGrpSpPr/>
          <p:nvPr/>
        </p:nvGrpSpPr>
        <p:grpSpPr>
          <a:xfrm>
            <a:off x="2928962" y="2091834"/>
            <a:ext cx="6278850" cy="675379"/>
            <a:chOff x="2367280" y="4011660"/>
            <a:chExt cx="7691120" cy="938540"/>
          </a:xfrm>
        </p:grpSpPr>
        <p:sp>
          <p:nvSpPr>
            <p:cNvPr id="39" name="矩形: 圆角 38">
              <a:extLst>
                <a:ext uri="{FF2B5EF4-FFF2-40B4-BE49-F238E27FC236}">
                  <a16:creationId xmlns:a16="http://schemas.microsoft.com/office/drawing/2014/main" id="{E67E332A-ABC2-4A6F-8FF4-05D2FFF22218}"/>
                </a:ext>
              </a:extLst>
            </p:cNvPr>
            <p:cNvSpPr/>
            <p:nvPr/>
          </p:nvSpPr>
          <p:spPr>
            <a:xfrm>
              <a:off x="2367280" y="4011660"/>
              <a:ext cx="7691120" cy="938540"/>
            </a:xfrm>
            <a:prstGeom prst="roundRect">
              <a:avLst>
                <a:gd name="adj" fmla="val 50000"/>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accent1">
                      <a:lumMod val="50000"/>
                    </a:schemeClr>
                  </a:solidFill>
                </a:rPr>
                <a:t>Methods for CO</a:t>
              </a:r>
              <a:endParaRPr lang="zh-CN" altLang="en-US" sz="2800" dirty="0">
                <a:solidFill>
                  <a:schemeClr val="accent1">
                    <a:lumMod val="50000"/>
                  </a:schemeClr>
                </a:solidFill>
              </a:endParaRPr>
            </a:p>
          </p:txBody>
        </p:sp>
        <p:sp>
          <p:nvSpPr>
            <p:cNvPr id="40" name="椭圆 39">
              <a:extLst>
                <a:ext uri="{FF2B5EF4-FFF2-40B4-BE49-F238E27FC236}">
                  <a16:creationId xmlns:a16="http://schemas.microsoft.com/office/drawing/2014/main" id="{E048F646-45C8-4D98-82D6-03317BB0597B}"/>
                </a:ext>
              </a:extLst>
            </p:cNvPr>
            <p:cNvSpPr/>
            <p:nvPr/>
          </p:nvSpPr>
          <p:spPr>
            <a:xfrm>
              <a:off x="2513647" y="4137395"/>
              <a:ext cx="687070" cy="687070"/>
            </a:xfrm>
            <a:prstGeom prst="ellipse">
              <a:avLst/>
            </a:prstGeom>
            <a:solidFill>
              <a:schemeClr val="accent5">
                <a:lumMod val="60000"/>
                <a:lumOff val="40000"/>
              </a:schemeClr>
            </a:solidFill>
            <a:ln>
              <a:noFill/>
            </a:ln>
            <a:effectLst>
              <a:outerShdw blurRad="63500" sx="101000" sy="101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Lora" pitchFamily="2" charset="0"/>
                </a:rPr>
                <a:t>B</a:t>
              </a:r>
              <a:endParaRPr lang="zh-CN" altLang="en-US" sz="2400" dirty="0">
                <a:latin typeface="Lora" pitchFamily="2" charset="0"/>
              </a:endParaRPr>
            </a:p>
          </p:txBody>
        </p:sp>
      </p:grpSp>
      <p:grpSp>
        <p:nvGrpSpPr>
          <p:cNvPr id="41" name="组合 40">
            <a:extLst>
              <a:ext uri="{FF2B5EF4-FFF2-40B4-BE49-F238E27FC236}">
                <a16:creationId xmlns:a16="http://schemas.microsoft.com/office/drawing/2014/main" id="{3EDABF84-160F-416E-ABA6-BDAD1C6E55C6}"/>
              </a:ext>
            </a:extLst>
          </p:cNvPr>
          <p:cNvGrpSpPr/>
          <p:nvPr/>
        </p:nvGrpSpPr>
        <p:grpSpPr>
          <a:xfrm>
            <a:off x="2928962" y="3243963"/>
            <a:ext cx="6278850" cy="675379"/>
            <a:chOff x="2367280" y="4011660"/>
            <a:chExt cx="7691120" cy="938540"/>
          </a:xfrm>
        </p:grpSpPr>
        <p:sp>
          <p:nvSpPr>
            <p:cNvPr id="42" name="矩形: 圆角 41">
              <a:extLst>
                <a:ext uri="{FF2B5EF4-FFF2-40B4-BE49-F238E27FC236}">
                  <a16:creationId xmlns:a16="http://schemas.microsoft.com/office/drawing/2014/main" id="{52D090BC-5A10-4779-8031-9D60AF75834A}"/>
                </a:ext>
              </a:extLst>
            </p:cNvPr>
            <p:cNvSpPr/>
            <p:nvPr/>
          </p:nvSpPr>
          <p:spPr>
            <a:xfrm>
              <a:off x="2367280" y="4011660"/>
              <a:ext cx="7691120" cy="938540"/>
            </a:xfrm>
            <a:prstGeom prst="roundRect">
              <a:avLst>
                <a:gd name="adj" fmla="val 50000"/>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accent1">
                      <a:lumMod val="50000"/>
                    </a:schemeClr>
                  </a:solidFill>
                </a:rPr>
                <a:t>Proposed DRL-SFCP Model</a:t>
              </a:r>
              <a:endParaRPr lang="zh-CN" altLang="en-US" sz="2800" dirty="0">
                <a:solidFill>
                  <a:schemeClr val="accent1">
                    <a:lumMod val="50000"/>
                  </a:schemeClr>
                </a:solidFill>
              </a:endParaRPr>
            </a:p>
          </p:txBody>
        </p:sp>
        <p:sp>
          <p:nvSpPr>
            <p:cNvPr id="43" name="椭圆 42">
              <a:extLst>
                <a:ext uri="{FF2B5EF4-FFF2-40B4-BE49-F238E27FC236}">
                  <a16:creationId xmlns:a16="http://schemas.microsoft.com/office/drawing/2014/main" id="{4C616672-412F-4AE4-B731-4B4A462FC766}"/>
                </a:ext>
              </a:extLst>
            </p:cNvPr>
            <p:cNvSpPr/>
            <p:nvPr/>
          </p:nvSpPr>
          <p:spPr>
            <a:xfrm>
              <a:off x="2513647" y="4137395"/>
              <a:ext cx="687070" cy="687070"/>
            </a:xfrm>
            <a:prstGeom prst="ellipse">
              <a:avLst/>
            </a:prstGeom>
            <a:solidFill>
              <a:schemeClr val="accent5">
                <a:lumMod val="60000"/>
                <a:lumOff val="40000"/>
              </a:schemeClr>
            </a:solidFill>
            <a:ln>
              <a:noFill/>
            </a:ln>
            <a:effectLst>
              <a:outerShdw blurRad="63500" sx="101000" sy="101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Lora" pitchFamily="2" charset="0"/>
                </a:rPr>
                <a:t>C</a:t>
              </a:r>
              <a:endParaRPr lang="zh-CN" altLang="en-US" sz="2400" dirty="0">
                <a:latin typeface="Lora" pitchFamily="2" charset="0"/>
              </a:endParaRPr>
            </a:p>
          </p:txBody>
        </p:sp>
      </p:grpSp>
      <p:sp>
        <p:nvSpPr>
          <p:cNvPr id="2" name="灯片编号占位符 1">
            <a:extLst>
              <a:ext uri="{FF2B5EF4-FFF2-40B4-BE49-F238E27FC236}">
                <a16:creationId xmlns:a16="http://schemas.microsoft.com/office/drawing/2014/main" id="{C48CA81E-E730-421A-BAB7-B493F554AC2F}"/>
              </a:ext>
            </a:extLst>
          </p:cNvPr>
          <p:cNvSpPr>
            <a:spLocks noGrp="1"/>
          </p:cNvSpPr>
          <p:nvPr>
            <p:ph type="sldNum" sz="quarter" idx="12"/>
          </p:nvPr>
        </p:nvSpPr>
        <p:spPr/>
        <p:txBody>
          <a:bodyPr/>
          <a:lstStyle/>
          <a:p>
            <a:fld id="{565CE74E-AB26-4998-AD42-012C4C1AD076}" type="slidenum">
              <a:rPr lang="zh-CN" altLang="en-US" smtClean="0"/>
              <a:pPr/>
              <a:t>2</a:t>
            </a:fld>
            <a:endParaRPr lang="zh-CN" altLang="en-US" dirty="0"/>
          </a:p>
        </p:txBody>
      </p:sp>
      <p:grpSp>
        <p:nvGrpSpPr>
          <p:cNvPr id="15" name="组合 14">
            <a:extLst>
              <a:ext uri="{FF2B5EF4-FFF2-40B4-BE49-F238E27FC236}">
                <a16:creationId xmlns:a16="http://schemas.microsoft.com/office/drawing/2014/main" id="{FF67BF68-9547-4AF2-8C0F-021FC6481309}"/>
              </a:ext>
            </a:extLst>
          </p:cNvPr>
          <p:cNvGrpSpPr/>
          <p:nvPr/>
        </p:nvGrpSpPr>
        <p:grpSpPr>
          <a:xfrm>
            <a:off x="2928962" y="4396092"/>
            <a:ext cx="6278850" cy="675379"/>
            <a:chOff x="2367280" y="4011660"/>
            <a:chExt cx="7691120" cy="938540"/>
          </a:xfrm>
        </p:grpSpPr>
        <p:sp>
          <p:nvSpPr>
            <p:cNvPr id="16" name="矩形: 圆角 15">
              <a:extLst>
                <a:ext uri="{FF2B5EF4-FFF2-40B4-BE49-F238E27FC236}">
                  <a16:creationId xmlns:a16="http://schemas.microsoft.com/office/drawing/2014/main" id="{9E675625-5CD0-477A-9DC6-276F2DDFCD03}"/>
                </a:ext>
              </a:extLst>
            </p:cNvPr>
            <p:cNvSpPr/>
            <p:nvPr/>
          </p:nvSpPr>
          <p:spPr>
            <a:xfrm>
              <a:off x="2367280" y="4011660"/>
              <a:ext cx="7691120" cy="938540"/>
            </a:xfrm>
            <a:prstGeom prst="roundRect">
              <a:avLst>
                <a:gd name="adj" fmla="val 50000"/>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accent1">
                      <a:lumMod val="50000"/>
                    </a:schemeClr>
                  </a:solidFill>
                </a:rPr>
                <a:t>Performance Simulation </a:t>
              </a:r>
              <a:endParaRPr lang="zh-CN" altLang="en-US" sz="2800" dirty="0">
                <a:solidFill>
                  <a:schemeClr val="accent1">
                    <a:lumMod val="50000"/>
                  </a:schemeClr>
                </a:solidFill>
              </a:endParaRPr>
            </a:p>
          </p:txBody>
        </p:sp>
        <p:sp>
          <p:nvSpPr>
            <p:cNvPr id="17" name="椭圆 16">
              <a:extLst>
                <a:ext uri="{FF2B5EF4-FFF2-40B4-BE49-F238E27FC236}">
                  <a16:creationId xmlns:a16="http://schemas.microsoft.com/office/drawing/2014/main" id="{2794BDFD-3940-4FDA-AC45-3EB84FFA2A5A}"/>
                </a:ext>
              </a:extLst>
            </p:cNvPr>
            <p:cNvSpPr/>
            <p:nvPr/>
          </p:nvSpPr>
          <p:spPr>
            <a:xfrm>
              <a:off x="2513647" y="4137395"/>
              <a:ext cx="687070" cy="687070"/>
            </a:xfrm>
            <a:prstGeom prst="ellipse">
              <a:avLst/>
            </a:prstGeom>
            <a:solidFill>
              <a:schemeClr val="accent5">
                <a:lumMod val="60000"/>
                <a:lumOff val="40000"/>
              </a:schemeClr>
            </a:solidFill>
            <a:ln>
              <a:noFill/>
            </a:ln>
            <a:effectLst>
              <a:outerShdw blurRad="63500" sx="101000" sy="101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Lora" pitchFamily="2" charset="0"/>
                </a:rPr>
                <a:t>D</a:t>
              </a:r>
              <a:endParaRPr lang="zh-CN" altLang="en-US" sz="2400" dirty="0">
                <a:latin typeface="Lora" pitchFamily="2" charset="0"/>
              </a:endParaRPr>
            </a:p>
          </p:txBody>
        </p:sp>
      </p:grpSp>
      <p:grpSp>
        <p:nvGrpSpPr>
          <p:cNvPr id="18" name="组合 17">
            <a:extLst>
              <a:ext uri="{FF2B5EF4-FFF2-40B4-BE49-F238E27FC236}">
                <a16:creationId xmlns:a16="http://schemas.microsoft.com/office/drawing/2014/main" id="{A2EA5D7A-7E49-47DF-8C70-D7616199B842}"/>
              </a:ext>
            </a:extLst>
          </p:cNvPr>
          <p:cNvGrpSpPr/>
          <p:nvPr/>
        </p:nvGrpSpPr>
        <p:grpSpPr>
          <a:xfrm>
            <a:off x="2928962" y="5548221"/>
            <a:ext cx="6278850" cy="675379"/>
            <a:chOff x="2367280" y="4011660"/>
            <a:chExt cx="7691120" cy="938540"/>
          </a:xfrm>
        </p:grpSpPr>
        <p:sp>
          <p:nvSpPr>
            <p:cNvPr id="19" name="矩形: 圆角 18">
              <a:extLst>
                <a:ext uri="{FF2B5EF4-FFF2-40B4-BE49-F238E27FC236}">
                  <a16:creationId xmlns:a16="http://schemas.microsoft.com/office/drawing/2014/main" id="{34CEE203-7879-4903-9D8F-9C58A6690239}"/>
                </a:ext>
              </a:extLst>
            </p:cNvPr>
            <p:cNvSpPr/>
            <p:nvPr/>
          </p:nvSpPr>
          <p:spPr>
            <a:xfrm>
              <a:off x="2367280" y="4011660"/>
              <a:ext cx="7691120" cy="938540"/>
            </a:xfrm>
            <a:prstGeom prst="roundRect">
              <a:avLst>
                <a:gd name="adj" fmla="val 50000"/>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accent1">
                      <a:lumMod val="50000"/>
                    </a:schemeClr>
                  </a:solidFill>
                </a:rPr>
                <a:t>Conclusion and Future work</a:t>
              </a:r>
              <a:endParaRPr lang="zh-CN" altLang="en-US" sz="2800" dirty="0">
                <a:solidFill>
                  <a:schemeClr val="accent1">
                    <a:lumMod val="50000"/>
                  </a:schemeClr>
                </a:solidFill>
              </a:endParaRPr>
            </a:p>
          </p:txBody>
        </p:sp>
        <p:sp>
          <p:nvSpPr>
            <p:cNvPr id="20" name="椭圆 19">
              <a:extLst>
                <a:ext uri="{FF2B5EF4-FFF2-40B4-BE49-F238E27FC236}">
                  <a16:creationId xmlns:a16="http://schemas.microsoft.com/office/drawing/2014/main" id="{E24CE22A-250C-4CC0-9B4F-16B94A346BD8}"/>
                </a:ext>
              </a:extLst>
            </p:cNvPr>
            <p:cNvSpPr/>
            <p:nvPr/>
          </p:nvSpPr>
          <p:spPr>
            <a:xfrm>
              <a:off x="2513647" y="4137395"/>
              <a:ext cx="687070" cy="687070"/>
            </a:xfrm>
            <a:prstGeom prst="ellipse">
              <a:avLst/>
            </a:prstGeom>
            <a:solidFill>
              <a:schemeClr val="accent5">
                <a:lumMod val="60000"/>
                <a:lumOff val="40000"/>
              </a:schemeClr>
            </a:solidFill>
            <a:ln>
              <a:noFill/>
            </a:ln>
            <a:effectLst>
              <a:outerShdw blurRad="63500" sx="101000" sy="101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Lora" pitchFamily="2" charset="0"/>
                </a:rPr>
                <a:t>E</a:t>
              </a:r>
              <a:endParaRPr lang="zh-CN" altLang="en-US" sz="2400" dirty="0">
                <a:latin typeface="Lora" pitchFamily="2" charset="0"/>
              </a:endParaRPr>
            </a:p>
          </p:txBody>
        </p:sp>
      </p:grpSp>
      <p:grpSp>
        <p:nvGrpSpPr>
          <p:cNvPr id="21" name="组合 20">
            <a:extLst>
              <a:ext uri="{FF2B5EF4-FFF2-40B4-BE49-F238E27FC236}">
                <a16:creationId xmlns:a16="http://schemas.microsoft.com/office/drawing/2014/main" id="{6C40CD92-1C4C-44CA-A783-B7342144EF30}"/>
              </a:ext>
            </a:extLst>
          </p:cNvPr>
          <p:cNvGrpSpPr/>
          <p:nvPr/>
        </p:nvGrpSpPr>
        <p:grpSpPr>
          <a:xfrm>
            <a:off x="4387643" y="-372222"/>
            <a:ext cx="3416714" cy="986654"/>
            <a:chOff x="4532101" y="-372222"/>
            <a:chExt cx="3127799" cy="986654"/>
          </a:xfrm>
        </p:grpSpPr>
        <p:sp>
          <p:nvSpPr>
            <p:cNvPr id="22" name="矩形: 圆角 21">
              <a:extLst>
                <a:ext uri="{FF2B5EF4-FFF2-40B4-BE49-F238E27FC236}">
                  <a16:creationId xmlns:a16="http://schemas.microsoft.com/office/drawing/2014/main" id="{8079F9C3-1921-4972-A91A-14B69446A737}"/>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D0D58448-BD22-40D2-892D-D622255962C0}"/>
                </a:ext>
              </a:extLst>
            </p:cNvPr>
            <p:cNvSpPr txBox="1"/>
            <p:nvPr/>
          </p:nvSpPr>
          <p:spPr>
            <a:xfrm>
              <a:off x="5396610" y="91212"/>
              <a:ext cx="1395843"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Content</a:t>
              </a:r>
              <a:endParaRPr lang="zh-CN" altLang="en-US" sz="2800" b="1" dirty="0">
                <a:solidFill>
                  <a:schemeClr val="bg1"/>
                </a:solidFill>
                <a:latin typeface="+mj-lt"/>
                <a:cs typeface="+mn-ea"/>
                <a:sym typeface="+mn-lt"/>
              </a:endParaRPr>
            </a:p>
          </p:txBody>
        </p:sp>
      </p:grpSp>
    </p:spTree>
    <p:extLst>
      <p:ext uri="{BB962C8B-B14F-4D97-AF65-F5344CB8AC3E}">
        <p14:creationId xmlns:p14="http://schemas.microsoft.com/office/powerpoint/2010/main" val="1465610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08A2E21-C055-41C3-A2AA-60011E2A9FBA}"/>
              </a:ext>
            </a:extLst>
          </p:cNvPr>
          <p:cNvSpPr>
            <a:spLocks noGrp="1"/>
          </p:cNvSpPr>
          <p:nvPr>
            <p:ph type="sldNum" sz="quarter" idx="12"/>
          </p:nvPr>
        </p:nvSpPr>
        <p:spPr/>
        <p:txBody>
          <a:bodyPr/>
          <a:lstStyle/>
          <a:p>
            <a:fld id="{565CE74E-AB26-4998-AD42-012C4C1AD076}" type="slidenum">
              <a:rPr lang="zh-CN" altLang="en-US" smtClean="0"/>
              <a:pPr/>
              <a:t>20</a:t>
            </a:fld>
            <a:endParaRPr lang="zh-CN" altLang="en-US" dirty="0"/>
          </a:p>
        </p:txBody>
      </p:sp>
      <p:grpSp>
        <p:nvGrpSpPr>
          <p:cNvPr id="5" name="组合 4">
            <a:extLst>
              <a:ext uri="{FF2B5EF4-FFF2-40B4-BE49-F238E27FC236}">
                <a16:creationId xmlns:a16="http://schemas.microsoft.com/office/drawing/2014/main" id="{9B30B739-CF99-4F92-9F5D-4BB79FFECA93}"/>
              </a:ext>
            </a:extLst>
          </p:cNvPr>
          <p:cNvGrpSpPr/>
          <p:nvPr/>
        </p:nvGrpSpPr>
        <p:grpSpPr>
          <a:xfrm>
            <a:off x="4387643" y="-372222"/>
            <a:ext cx="3416714" cy="986654"/>
            <a:chOff x="4532101" y="-372222"/>
            <a:chExt cx="3127799" cy="986654"/>
          </a:xfrm>
        </p:grpSpPr>
        <p:sp>
          <p:nvSpPr>
            <p:cNvPr id="6" name="矩形: 圆角 5">
              <a:extLst>
                <a:ext uri="{FF2B5EF4-FFF2-40B4-BE49-F238E27FC236}">
                  <a16:creationId xmlns:a16="http://schemas.microsoft.com/office/drawing/2014/main" id="{2F804CDD-60ED-461D-B7B7-C03A39CBFEBA}"/>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5AE76611-8AD3-4DDD-9598-FDBB84301708}"/>
                </a:ext>
              </a:extLst>
            </p:cNvPr>
            <p:cNvSpPr txBox="1"/>
            <p:nvPr/>
          </p:nvSpPr>
          <p:spPr>
            <a:xfrm>
              <a:off x="5682035" y="91212"/>
              <a:ext cx="825003"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RGB</a:t>
              </a:r>
              <a:endParaRPr lang="zh-CN" altLang="en-US" sz="2800" b="1" dirty="0">
                <a:solidFill>
                  <a:schemeClr val="bg1"/>
                </a:solidFill>
                <a:latin typeface="+mj-lt"/>
                <a:cs typeface="+mn-ea"/>
                <a:sym typeface="+mn-lt"/>
              </a:endParaRPr>
            </a:p>
          </p:txBody>
        </p:sp>
      </p:grpSp>
      <p:pic>
        <p:nvPicPr>
          <p:cNvPr id="8" name="图片 7">
            <a:extLst>
              <a:ext uri="{FF2B5EF4-FFF2-40B4-BE49-F238E27FC236}">
                <a16:creationId xmlns:a16="http://schemas.microsoft.com/office/drawing/2014/main" id="{677288A7-6C96-45E9-966E-7684A95EEF98}"/>
              </a:ext>
            </a:extLst>
          </p:cNvPr>
          <p:cNvPicPr>
            <a:picLocks noChangeAspect="1"/>
          </p:cNvPicPr>
          <p:nvPr/>
        </p:nvPicPr>
        <p:blipFill>
          <a:blip r:embed="rId2"/>
          <a:stretch>
            <a:fillRect/>
          </a:stretch>
        </p:blipFill>
        <p:spPr>
          <a:xfrm>
            <a:off x="4387643" y="1533014"/>
            <a:ext cx="7782467" cy="4658236"/>
          </a:xfrm>
          <a:prstGeom prst="rect">
            <a:avLst/>
          </a:prstGeom>
        </p:spPr>
      </p:pic>
      <p:sp>
        <p:nvSpPr>
          <p:cNvPr id="9" name="矩形 8">
            <a:extLst>
              <a:ext uri="{FF2B5EF4-FFF2-40B4-BE49-F238E27FC236}">
                <a16:creationId xmlns:a16="http://schemas.microsoft.com/office/drawing/2014/main" id="{9A4EEA87-3D9E-4C2D-8FE5-482C8E6087C1}"/>
              </a:ext>
            </a:extLst>
          </p:cNvPr>
          <p:cNvSpPr/>
          <p:nvPr/>
        </p:nvSpPr>
        <p:spPr>
          <a:xfrm>
            <a:off x="0" y="6492875"/>
            <a:ext cx="12192000" cy="365125"/>
          </a:xfrm>
          <a:prstGeom prst="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accent5">
                    <a:lumMod val="75000"/>
                  </a:schemeClr>
                </a:solidFill>
                <a:latin typeface="Dubai Light" panose="020B0303030403030204" pitchFamily="34" charset="-78"/>
                <a:cs typeface="Dubai Light" panose="020B0303030403030204" pitchFamily="34" charset="-78"/>
              </a:rPr>
              <a:t>Hansen Wang et al. “Learning to Solve Combinatorial Optimization Problems on Real-World Graphs in Linear Time”. arXiv, 2020</a:t>
            </a:r>
          </a:p>
        </p:txBody>
      </p:sp>
      <p:sp>
        <p:nvSpPr>
          <p:cNvPr id="11" name="矩形: 圆角 10">
            <a:extLst>
              <a:ext uri="{FF2B5EF4-FFF2-40B4-BE49-F238E27FC236}">
                <a16:creationId xmlns:a16="http://schemas.microsoft.com/office/drawing/2014/main" id="{1BB06D60-8C42-4B1C-BEB9-D393EA6629CD}"/>
              </a:ext>
            </a:extLst>
          </p:cNvPr>
          <p:cNvSpPr/>
          <p:nvPr/>
        </p:nvSpPr>
        <p:spPr>
          <a:xfrm>
            <a:off x="484074" y="848453"/>
            <a:ext cx="5611926" cy="557365"/>
          </a:xfrm>
          <a:prstGeom prst="roundRect">
            <a:avLst>
              <a:gd name="adj" fmla="val 0"/>
            </a:avLst>
          </a:prstGeom>
          <a:no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accent1">
                    <a:lumMod val="75000"/>
                  </a:schemeClr>
                </a:solidFill>
              </a:rPr>
              <a:t>Rewriting-by-Generating (RBG)</a:t>
            </a:r>
          </a:p>
        </p:txBody>
      </p:sp>
      <p:sp>
        <p:nvSpPr>
          <p:cNvPr id="12" name="矩形 11">
            <a:extLst>
              <a:ext uri="{FF2B5EF4-FFF2-40B4-BE49-F238E27FC236}">
                <a16:creationId xmlns:a16="http://schemas.microsoft.com/office/drawing/2014/main" id="{47C85AE5-2963-4F01-86A1-8A45BFF78F33}"/>
              </a:ext>
            </a:extLst>
          </p:cNvPr>
          <p:cNvSpPr/>
          <p:nvPr/>
        </p:nvSpPr>
        <p:spPr>
          <a:xfrm>
            <a:off x="539448" y="2350561"/>
            <a:ext cx="3616878" cy="369332"/>
          </a:xfrm>
          <a:prstGeom prst="rect">
            <a:avLst/>
          </a:prstGeom>
        </p:spPr>
        <p:txBody>
          <a:bodyPr wrap="square">
            <a:spAutoFit/>
          </a:bodyPr>
          <a:lstStyle/>
          <a:p>
            <a:pPr algn="ctr"/>
            <a:r>
              <a:rPr lang="en-US" altLang="zh-CN" dirty="0"/>
              <a:t>a "Generator" and a "Rewriter"</a:t>
            </a:r>
            <a:endParaRPr lang="zh-CN" altLang="en-US" dirty="0"/>
          </a:p>
        </p:txBody>
      </p:sp>
      <p:sp>
        <p:nvSpPr>
          <p:cNvPr id="13" name="矩形 12">
            <a:extLst>
              <a:ext uri="{FF2B5EF4-FFF2-40B4-BE49-F238E27FC236}">
                <a16:creationId xmlns:a16="http://schemas.microsoft.com/office/drawing/2014/main" id="{0999172B-D9AB-4E02-A7D3-829BC5E91956}"/>
              </a:ext>
            </a:extLst>
          </p:cNvPr>
          <p:cNvSpPr/>
          <p:nvPr/>
        </p:nvSpPr>
        <p:spPr>
          <a:xfrm>
            <a:off x="452219" y="1797539"/>
            <a:ext cx="3760966" cy="461665"/>
          </a:xfrm>
          <a:prstGeom prst="rect">
            <a:avLst/>
          </a:prstGeom>
        </p:spPr>
        <p:txBody>
          <a:bodyPr wrap="none">
            <a:spAutoFit/>
          </a:bodyPr>
          <a:lstStyle/>
          <a:p>
            <a:r>
              <a:rPr lang="en-US" altLang="zh-CN" sz="2400" dirty="0"/>
              <a:t> hierarchical RL structure</a:t>
            </a:r>
          </a:p>
        </p:txBody>
      </p:sp>
      <p:sp>
        <p:nvSpPr>
          <p:cNvPr id="14" name="矩形: 圆角 13">
            <a:extLst>
              <a:ext uri="{FF2B5EF4-FFF2-40B4-BE49-F238E27FC236}">
                <a16:creationId xmlns:a16="http://schemas.microsoft.com/office/drawing/2014/main" id="{1363ED35-3CFE-40F1-BD3E-4679A99FFE3B}"/>
              </a:ext>
            </a:extLst>
          </p:cNvPr>
          <p:cNvSpPr/>
          <p:nvPr/>
        </p:nvSpPr>
        <p:spPr>
          <a:xfrm>
            <a:off x="457199" y="1669050"/>
            <a:ext cx="3755986" cy="1230238"/>
          </a:xfrm>
          <a:prstGeom prst="roundRect">
            <a:avLst>
              <a:gd name="adj" fmla="val 27528"/>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15" name="矩形 14">
            <a:extLst>
              <a:ext uri="{FF2B5EF4-FFF2-40B4-BE49-F238E27FC236}">
                <a16:creationId xmlns:a16="http://schemas.microsoft.com/office/drawing/2014/main" id="{7348DF05-8641-4D47-9436-A98C70CDB6C1}"/>
              </a:ext>
            </a:extLst>
          </p:cNvPr>
          <p:cNvSpPr/>
          <p:nvPr/>
        </p:nvSpPr>
        <p:spPr>
          <a:xfrm>
            <a:off x="362368" y="3069303"/>
            <a:ext cx="2050561" cy="461665"/>
          </a:xfrm>
          <a:prstGeom prst="rect">
            <a:avLst/>
          </a:prstGeom>
        </p:spPr>
        <p:txBody>
          <a:bodyPr wrap="none">
            <a:spAutoFit/>
          </a:bodyPr>
          <a:lstStyle/>
          <a:p>
            <a:r>
              <a:rPr lang="en-US" altLang="zh-CN" sz="2400" dirty="0">
                <a:solidFill>
                  <a:schemeClr val="accent1">
                    <a:lumMod val="75000"/>
                  </a:schemeClr>
                </a:solidFill>
              </a:rPr>
              <a:t>"Generation"</a:t>
            </a:r>
            <a:endParaRPr lang="zh-CN" altLang="en-US" sz="2400" dirty="0">
              <a:solidFill>
                <a:schemeClr val="accent1">
                  <a:lumMod val="75000"/>
                </a:schemeClr>
              </a:solidFill>
            </a:endParaRPr>
          </a:p>
        </p:txBody>
      </p:sp>
      <p:sp>
        <p:nvSpPr>
          <p:cNvPr id="16" name="矩形 15">
            <a:extLst>
              <a:ext uri="{FF2B5EF4-FFF2-40B4-BE49-F238E27FC236}">
                <a16:creationId xmlns:a16="http://schemas.microsoft.com/office/drawing/2014/main" id="{2D22C1E9-4B1B-4546-9E88-44BFA5A33A3C}"/>
              </a:ext>
            </a:extLst>
          </p:cNvPr>
          <p:cNvSpPr/>
          <p:nvPr/>
        </p:nvSpPr>
        <p:spPr>
          <a:xfrm>
            <a:off x="452219" y="4601302"/>
            <a:ext cx="1782860" cy="461665"/>
          </a:xfrm>
          <a:prstGeom prst="rect">
            <a:avLst/>
          </a:prstGeom>
        </p:spPr>
        <p:txBody>
          <a:bodyPr wrap="none">
            <a:spAutoFit/>
          </a:bodyPr>
          <a:lstStyle/>
          <a:p>
            <a:r>
              <a:rPr lang="en-US" altLang="zh-CN" sz="2400" dirty="0">
                <a:solidFill>
                  <a:schemeClr val="accent1">
                    <a:lumMod val="75000"/>
                  </a:schemeClr>
                </a:solidFill>
              </a:rPr>
              <a:t>"Rewriting"</a:t>
            </a:r>
            <a:endParaRPr lang="zh-CN" altLang="en-US" sz="2400" dirty="0">
              <a:solidFill>
                <a:schemeClr val="accent1">
                  <a:lumMod val="75000"/>
                </a:schemeClr>
              </a:solidFill>
            </a:endParaRPr>
          </a:p>
        </p:txBody>
      </p:sp>
      <p:sp>
        <p:nvSpPr>
          <p:cNvPr id="17" name="矩形 16">
            <a:extLst>
              <a:ext uri="{FF2B5EF4-FFF2-40B4-BE49-F238E27FC236}">
                <a16:creationId xmlns:a16="http://schemas.microsoft.com/office/drawing/2014/main" id="{15E017A4-2769-4408-B9F5-2E0B5B2F65D1}"/>
              </a:ext>
            </a:extLst>
          </p:cNvPr>
          <p:cNvSpPr/>
          <p:nvPr/>
        </p:nvSpPr>
        <p:spPr>
          <a:xfrm>
            <a:off x="452219" y="3487681"/>
            <a:ext cx="3755986" cy="923330"/>
          </a:xfrm>
          <a:prstGeom prst="rect">
            <a:avLst/>
          </a:prstGeom>
        </p:spPr>
        <p:txBody>
          <a:bodyPr wrap="square">
            <a:spAutoFit/>
          </a:bodyPr>
          <a:lstStyle/>
          <a:p>
            <a:r>
              <a:rPr lang="en-US" altLang="zh-CN" dirty="0"/>
              <a:t>divide customers into regions and use an elementary RL-based VRPs solver to solve them locally</a:t>
            </a:r>
            <a:endParaRPr lang="zh-CN" altLang="en-US" dirty="0"/>
          </a:p>
        </p:txBody>
      </p:sp>
      <p:sp>
        <p:nvSpPr>
          <p:cNvPr id="18" name="矩形 17">
            <a:extLst>
              <a:ext uri="{FF2B5EF4-FFF2-40B4-BE49-F238E27FC236}">
                <a16:creationId xmlns:a16="http://schemas.microsoft.com/office/drawing/2014/main" id="{265B8994-3F0D-49FA-9F13-3E355E758BF9}"/>
              </a:ext>
            </a:extLst>
          </p:cNvPr>
          <p:cNvSpPr/>
          <p:nvPr/>
        </p:nvSpPr>
        <p:spPr>
          <a:xfrm>
            <a:off x="484074" y="4960876"/>
            <a:ext cx="4392686" cy="1477328"/>
          </a:xfrm>
          <a:prstGeom prst="rect">
            <a:avLst/>
          </a:prstGeom>
        </p:spPr>
        <p:txBody>
          <a:bodyPr wrap="square">
            <a:spAutoFit/>
          </a:bodyPr>
          <a:lstStyle/>
          <a:p>
            <a:r>
              <a:rPr lang="zh-CN" altLang="en-US" dirty="0"/>
              <a:t>based on all regional generations, which rewrites the previous solution with new divisions and the corresponding new regional VRPs results.</a:t>
            </a:r>
          </a:p>
        </p:txBody>
      </p:sp>
      <p:sp>
        <p:nvSpPr>
          <p:cNvPr id="19" name="矩形 18">
            <a:extLst>
              <a:ext uri="{FF2B5EF4-FFF2-40B4-BE49-F238E27FC236}">
                <a16:creationId xmlns:a16="http://schemas.microsoft.com/office/drawing/2014/main" id="{2C2ABD50-18F6-43D0-8428-828975A2D160}"/>
              </a:ext>
            </a:extLst>
          </p:cNvPr>
          <p:cNvSpPr/>
          <p:nvPr/>
        </p:nvSpPr>
        <p:spPr>
          <a:xfrm>
            <a:off x="5625886" y="1843705"/>
            <a:ext cx="1124026" cy="369332"/>
          </a:xfrm>
          <a:prstGeom prst="rect">
            <a:avLst/>
          </a:prstGeom>
          <a:ln>
            <a:solidFill>
              <a:srgbClr val="FF5B5B"/>
            </a:solidFill>
          </a:ln>
        </p:spPr>
        <p:txBody>
          <a:bodyPr wrap="none">
            <a:spAutoFit/>
          </a:bodyPr>
          <a:lstStyle/>
          <a:p>
            <a:r>
              <a:rPr lang="en-US" altLang="zh-CN" dirty="0">
                <a:solidFill>
                  <a:srgbClr val="FF5B5B"/>
                </a:solidFill>
                <a:latin typeface="Rockwell" panose="02060603020205020403" pitchFamily="18" charset="0"/>
              </a:rPr>
              <a:t>K-means</a:t>
            </a:r>
            <a:endParaRPr lang="zh-CN" altLang="en-US" dirty="0">
              <a:solidFill>
                <a:srgbClr val="FF5B5B"/>
              </a:solidFill>
              <a:latin typeface="Rockwell" panose="02060603020205020403" pitchFamily="18" charset="0"/>
            </a:endParaRPr>
          </a:p>
        </p:txBody>
      </p:sp>
    </p:spTree>
    <p:extLst>
      <p:ext uri="{BB962C8B-B14F-4D97-AF65-F5344CB8AC3E}">
        <p14:creationId xmlns:p14="http://schemas.microsoft.com/office/powerpoint/2010/main" val="4055703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08A2E21-C055-41C3-A2AA-60011E2A9FBA}"/>
              </a:ext>
            </a:extLst>
          </p:cNvPr>
          <p:cNvSpPr>
            <a:spLocks noGrp="1"/>
          </p:cNvSpPr>
          <p:nvPr>
            <p:ph type="sldNum" sz="quarter" idx="12"/>
          </p:nvPr>
        </p:nvSpPr>
        <p:spPr/>
        <p:txBody>
          <a:bodyPr/>
          <a:lstStyle/>
          <a:p>
            <a:fld id="{565CE74E-AB26-4998-AD42-012C4C1AD076}" type="slidenum">
              <a:rPr lang="zh-CN" altLang="en-US" smtClean="0"/>
              <a:pPr/>
              <a:t>21</a:t>
            </a:fld>
            <a:endParaRPr lang="zh-CN" altLang="en-US" dirty="0"/>
          </a:p>
        </p:txBody>
      </p:sp>
      <p:grpSp>
        <p:nvGrpSpPr>
          <p:cNvPr id="5" name="组合 4">
            <a:extLst>
              <a:ext uri="{FF2B5EF4-FFF2-40B4-BE49-F238E27FC236}">
                <a16:creationId xmlns:a16="http://schemas.microsoft.com/office/drawing/2014/main" id="{9B30B739-CF99-4F92-9F5D-4BB79FFECA93}"/>
              </a:ext>
            </a:extLst>
          </p:cNvPr>
          <p:cNvGrpSpPr/>
          <p:nvPr/>
        </p:nvGrpSpPr>
        <p:grpSpPr>
          <a:xfrm>
            <a:off x="4387643" y="-372222"/>
            <a:ext cx="3416714" cy="986654"/>
            <a:chOff x="4532101" y="-372222"/>
            <a:chExt cx="3127799" cy="986654"/>
          </a:xfrm>
        </p:grpSpPr>
        <p:sp>
          <p:nvSpPr>
            <p:cNvPr id="6" name="矩形: 圆角 5">
              <a:extLst>
                <a:ext uri="{FF2B5EF4-FFF2-40B4-BE49-F238E27FC236}">
                  <a16:creationId xmlns:a16="http://schemas.microsoft.com/office/drawing/2014/main" id="{2F804CDD-60ED-461D-B7B7-C03A39CBFEBA}"/>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5AE76611-8AD3-4DDD-9598-FDBB84301708}"/>
                </a:ext>
              </a:extLst>
            </p:cNvPr>
            <p:cNvSpPr txBox="1"/>
            <p:nvPr/>
          </p:nvSpPr>
          <p:spPr>
            <a:xfrm>
              <a:off x="5682035" y="91212"/>
              <a:ext cx="825003"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RGB</a:t>
              </a:r>
              <a:endParaRPr lang="zh-CN" altLang="en-US" sz="2800" b="1" dirty="0">
                <a:solidFill>
                  <a:schemeClr val="bg1"/>
                </a:solidFill>
                <a:latin typeface="+mj-lt"/>
                <a:cs typeface="+mn-ea"/>
                <a:sym typeface="+mn-lt"/>
              </a:endParaRPr>
            </a:p>
          </p:txBody>
        </p:sp>
      </p:grpSp>
      <p:pic>
        <p:nvPicPr>
          <p:cNvPr id="8" name="图片 7">
            <a:extLst>
              <a:ext uri="{FF2B5EF4-FFF2-40B4-BE49-F238E27FC236}">
                <a16:creationId xmlns:a16="http://schemas.microsoft.com/office/drawing/2014/main" id="{677288A7-6C96-45E9-966E-7684A95EEF98}"/>
              </a:ext>
            </a:extLst>
          </p:cNvPr>
          <p:cNvPicPr>
            <a:picLocks noChangeAspect="1"/>
          </p:cNvPicPr>
          <p:nvPr/>
        </p:nvPicPr>
        <p:blipFill>
          <a:blip r:embed="rId2"/>
          <a:stretch>
            <a:fillRect/>
          </a:stretch>
        </p:blipFill>
        <p:spPr>
          <a:xfrm>
            <a:off x="4387643" y="1533014"/>
            <a:ext cx="7782467" cy="4658236"/>
          </a:xfrm>
          <a:prstGeom prst="rect">
            <a:avLst/>
          </a:prstGeom>
        </p:spPr>
      </p:pic>
      <p:sp>
        <p:nvSpPr>
          <p:cNvPr id="9" name="矩形 8">
            <a:extLst>
              <a:ext uri="{FF2B5EF4-FFF2-40B4-BE49-F238E27FC236}">
                <a16:creationId xmlns:a16="http://schemas.microsoft.com/office/drawing/2014/main" id="{9A4EEA87-3D9E-4C2D-8FE5-482C8E6087C1}"/>
              </a:ext>
            </a:extLst>
          </p:cNvPr>
          <p:cNvSpPr/>
          <p:nvPr/>
        </p:nvSpPr>
        <p:spPr>
          <a:xfrm>
            <a:off x="0" y="6492875"/>
            <a:ext cx="12192000" cy="365125"/>
          </a:xfrm>
          <a:prstGeom prst="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accent5">
                    <a:lumMod val="75000"/>
                  </a:schemeClr>
                </a:solidFill>
                <a:latin typeface="Dubai Light" panose="020B0303030403030204" pitchFamily="34" charset="-78"/>
                <a:cs typeface="Dubai Light" panose="020B0303030403030204" pitchFamily="34" charset="-78"/>
              </a:rPr>
              <a:t>Hansen Wang et al. “Learning to Solve Combinatorial Optimization Problems on Real-World Graphs in Linear Time”. arXiv, 2020</a:t>
            </a:r>
          </a:p>
        </p:txBody>
      </p:sp>
      <p:sp>
        <p:nvSpPr>
          <p:cNvPr id="11" name="矩形: 圆角 10">
            <a:extLst>
              <a:ext uri="{FF2B5EF4-FFF2-40B4-BE49-F238E27FC236}">
                <a16:creationId xmlns:a16="http://schemas.microsoft.com/office/drawing/2014/main" id="{1BB06D60-8C42-4B1C-BEB9-D393EA6629CD}"/>
              </a:ext>
            </a:extLst>
          </p:cNvPr>
          <p:cNvSpPr/>
          <p:nvPr/>
        </p:nvSpPr>
        <p:spPr>
          <a:xfrm>
            <a:off x="484074" y="848453"/>
            <a:ext cx="5611926" cy="557365"/>
          </a:xfrm>
          <a:prstGeom prst="roundRect">
            <a:avLst>
              <a:gd name="adj" fmla="val 0"/>
            </a:avLst>
          </a:prstGeom>
          <a:no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accent1">
                    <a:lumMod val="75000"/>
                  </a:schemeClr>
                </a:solidFill>
              </a:rPr>
              <a:t>Rewriting-by-Generating (RBG)</a:t>
            </a:r>
          </a:p>
        </p:txBody>
      </p:sp>
      <p:sp>
        <p:nvSpPr>
          <p:cNvPr id="12" name="矩形 11">
            <a:extLst>
              <a:ext uri="{FF2B5EF4-FFF2-40B4-BE49-F238E27FC236}">
                <a16:creationId xmlns:a16="http://schemas.microsoft.com/office/drawing/2014/main" id="{47C85AE5-2963-4F01-86A1-8A45BFF78F33}"/>
              </a:ext>
            </a:extLst>
          </p:cNvPr>
          <p:cNvSpPr/>
          <p:nvPr/>
        </p:nvSpPr>
        <p:spPr>
          <a:xfrm>
            <a:off x="539448" y="2350561"/>
            <a:ext cx="3616878" cy="369332"/>
          </a:xfrm>
          <a:prstGeom prst="rect">
            <a:avLst/>
          </a:prstGeom>
        </p:spPr>
        <p:txBody>
          <a:bodyPr wrap="square">
            <a:spAutoFit/>
          </a:bodyPr>
          <a:lstStyle/>
          <a:p>
            <a:pPr algn="ctr"/>
            <a:r>
              <a:rPr lang="en-US" altLang="zh-CN" dirty="0"/>
              <a:t>a "Generator" and a "Rewriter"</a:t>
            </a:r>
            <a:endParaRPr lang="zh-CN" altLang="en-US" dirty="0"/>
          </a:p>
        </p:txBody>
      </p:sp>
      <p:sp>
        <p:nvSpPr>
          <p:cNvPr id="13" name="矩形 12">
            <a:extLst>
              <a:ext uri="{FF2B5EF4-FFF2-40B4-BE49-F238E27FC236}">
                <a16:creationId xmlns:a16="http://schemas.microsoft.com/office/drawing/2014/main" id="{0999172B-D9AB-4E02-A7D3-829BC5E91956}"/>
              </a:ext>
            </a:extLst>
          </p:cNvPr>
          <p:cNvSpPr/>
          <p:nvPr/>
        </p:nvSpPr>
        <p:spPr>
          <a:xfrm>
            <a:off x="452219" y="1797539"/>
            <a:ext cx="3760966" cy="461665"/>
          </a:xfrm>
          <a:prstGeom prst="rect">
            <a:avLst/>
          </a:prstGeom>
        </p:spPr>
        <p:txBody>
          <a:bodyPr wrap="none">
            <a:spAutoFit/>
          </a:bodyPr>
          <a:lstStyle/>
          <a:p>
            <a:r>
              <a:rPr lang="en-US" altLang="zh-CN" sz="2400" dirty="0"/>
              <a:t> hierarchical RL structure</a:t>
            </a:r>
          </a:p>
        </p:txBody>
      </p:sp>
      <p:sp>
        <p:nvSpPr>
          <p:cNvPr id="14" name="矩形: 圆角 13">
            <a:extLst>
              <a:ext uri="{FF2B5EF4-FFF2-40B4-BE49-F238E27FC236}">
                <a16:creationId xmlns:a16="http://schemas.microsoft.com/office/drawing/2014/main" id="{1363ED35-3CFE-40F1-BD3E-4679A99FFE3B}"/>
              </a:ext>
            </a:extLst>
          </p:cNvPr>
          <p:cNvSpPr/>
          <p:nvPr/>
        </p:nvSpPr>
        <p:spPr>
          <a:xfrm>
            <a:off x="457199" y="1669050"/>
            <a:ext cx="3755986" cy="1230238"/>
          </a:xfrm>
          <a:prstGeom prst="roundRect">
            <a:avLst>
              <a:gd name="adj" fmla="val 27528"/>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15" name="矩形 14">
            <a:extLst>
              <a:ext uri="{FF2B5EF4-FFF2-40B4-BE49-F238E27FC236}">
                <a16:creationId xmlns:a16="http://schemas.microsoft.com/office/drawing/2014/main" id="{7348DF05-8641-4D47-9436-A98C70CDB6C1}"/>
              </a:ext>
            </a:extLst>
          </p:cNvPr>
          <p:cNvSpPr/>
          <p:nvPr/>
        </p:nvSpPr>
        <p:spPr>
          <a:xfrm>
            <a:off x="362368" y="3069303"/>
            <a:ext cx="2050561" cy="461665"/>
          </a:xfrm>
          <a:prstGeom prst="rect">
            <a:avLst/>
          </a:prstGeom>
        </p:spPr>
        <p:txBody>
          <a:bodyPr wrap="none">
            <a:spAutoFit/>
          </a:bodyPr>
          <a:lstStyle/>
          <a:p>
            <a:r>
              <a:rPr lang="en-US" altLang="zh-CN" sz="2400" dirty="0">
                <a:solidFill>
                  <a:schemeClr val="accent1">
                    <a:lumMod val="75000"/>
                  </a:schemeClr>
                </a:solidFill>
              </a:rPr>
              <a:t>"Generation"</a:t>
            </a:r>
            <a:endParaRPr lang="zh-CN" altLang="en-US" sz="2400" dirty="0">
              <a:solidFill>
                <a:schemeClr val="accent1">
                  <a:lumMod val="75000"/>
                </a:schemeClr>
              </a:solidFill>
            </a:endParaRPr>
          </a:p>
        </p:txBody>
      </p:sp>
      <p:sp>
        <p:nvSpPr>
          <p:cNvPr id="16" name="矩形 15">
            <a:extLst>
              <a:ext uri="{FF2B5EF4-FFF2-40B4-BE49-F238E27FC236}">
                <a16:creationId xmlns:a16="http://schemas.microsoft.com/office/drawing/2014/main" id="{2D22C1E9-4B1B-4546-9E88-44BFA5A33A3C}"/>
              </a:ext>
            </a:extLst>
          </p:cNvPr>
          <p:cNvSpPr/>
          <p:nvPr/>
        </p:nvSpPr>
        <p:spPr>
          <a:xfrm>
            <a:off x="452219" y="4601302"/>
            <a:ext cx="1782860" cy="461665"/>
          </a:xfrm>
          <a:prstGeom prst="rect">
            <a:avLst/>
          </a:prstGeom>
        </p:spPr>
        <p:txBody>
          <a:bodyPr wrap="none">
            <a:spAutoFit/>
          </a:bodyPr>
          <a:lstStyle/>
          <a:p>
            <a:r>
              <a:rPr lang="en-US" altLang="zh-CN" sz="2400" dirty="0">
                <a:solidFill>
                  <a:schemeClr val="accent1">
                    <a:lumMod val="75000"/>
                  </a:schemeClr>
                </a:solidFill>
              </a:rPr>
              <a:t>"Rewriting"</a:t>
            </a:r>
            <a:endParaRPr lang="zh-CN" altLang="en-US" sz="2400" dirty="0">
              <a:solidFill>
                <a:schemeClr val="accent1">
                  <a:lumMod val="75000"/>
                </a:schemeClr>
              </a:solidFill>
            </a:endParaRPr>
          </a:p>
        </p:txBody>
      </p:sp>
      <p:sp>
        <p:nvSpPr>
          <p:cNvPr id="17" name="矩形 16">
            <a:extLst>
              <a:ext uri="{FF2B5EF4-FFF2-40B4-BE49-F238E27FC236}">
                <a16:creationId xmlns:a16="http://schemas.microsoft.com/office/drawing/2014/main" id="{15E017A4-2769-4408-B9F5-2E0B5B2F65D1}"/>
              </a:ext>
            </a:extLst>
          </p:cNvPr>
          <p:cNvSpPr/>
          <p:nvPr/>
        </p:nvSpPr>
        <p:spPr>
          <a:xfrm>
            <a:off x="452219" y="3487681"/>
            <a:ext cx="4212378" cy="646331"/>
          </a:xfrm>
          <a:prstGeom prst="rect">
            <a:avLst/>
          </a:prstGeom>
        </p:spPr>
        <p:txBody>
          <a:bodyPr wrap="square">
            <a:spAutoFit/>
          </a:bodyPr>
          <a:lstStyle/>
          <a:p>
            <a:r>
              <a:rPr lang="en-US" altLang="zh-CN" dirty="0"/>
              <a:t>REINFORCE for small scale to generate the local optima solution</a:t>
            </a:r>
            <a:endParaRPr lang="zh-CN" altLang="en-US" dirty="0"/>
          </a:p>
        </p:txBody>
      </p:sp>
      <p:sp>
        <p:nvSpPr>
          <p:cNvPr id="18" name="矩形 17">
            <a:extLst>
              <a:ext uri="{FF2B5EF4-FFF2-40B4-BE49-F238E27FC236}">
                <a16:creationId xmlns:a16="http://schemas.microsoft.com/office/drawing/2014/main" id="{265B8994-3F0D-49FA-9F13-3E355E758BF9}"/>
              </a:ext>
            </a:extLst>
          </p:cNvPr>
          <p:cNvSpPr/>
          <p:nvPr/>
        </p:nvSpPr>
        <p:spPr>
          <a:xfrm>
            <a:off x="484074" y="4960876"/>
            <a:ext cx="4392686" cy="1477328"/>
          </a:xfrm>
          <a:prstGeom prst="rect">
            <a:avLst/>
          </a:prstGeom>
        </p:spPr>
        <p:txBody>
          <a:bodyPr wrap="square">
            <a:spAutoFit/>
          </a:bodyPr>
          <a:lstStyle/>
          <a:p>
            <a:r>
              <a:rPr lang="zh-CN" altLang="en-US" dirty="0"/>
              <a:t>based on all regional generations, which rewrites the previous solution with new divisions and the corresponding new regional VRPs results.</a:t>
            </a:r>
          </a:p>
        </p:txBody>
      </p:sp>
      <p:sp>
        <p:nvSpPr>
          <p:cNvPr id="19" name="矩形 18">
            <a:extLst>
              <a:ext uri="{FF2B5EF4-FFF2-40B4-BE49-F238E27FC236}">
                <a16:creationId xmlns:a16="http://schemas.microsoft.com/office/drawing/2014/main" id="{2C2ABD50-18F6-43D0-8428-828975A2D160}"/>
              </a:ext>
            </a:extLst>
          </p:cNvPr>
          <p:cNvSpPr/>
          <p:nvPr/>
        </p:nvSpPr>
        <p:spPr>
          <a:xfrm>
            <a:off x="5625886" y="1843705"/>
            <a:ext cx="1124026" cy="369332"/>
          </a:xfrm>
          <a:prstGeom prst="rect">
            <a:avLst/>
          </a:prstGeom>
          <a:ln>
            <a:solidFill>
              <a:srgbClr val="FF5B5B"/>
            </a:solidFill>
          </a:ln>
        </p:spPr>
        <p:txBody>
          <a:bodyPr wrap="none">
            <a:spAutoFit/>
          </a:bodyPr>
          <a:lstStyle/>
          <a:p>
            <a:r>
              <a:rPr lang="en-US" altLang="zh-CN" dirty="0">
                <a:solidFill>
                  <a:srgbClr val="FF5B5B"/>
                </a:solidFill>
                <a:latin typeface="Rockwell" panose="02060603020205020403" pitchFamily="18" charset="0"/>
              </a:rPr>
              <a:t>K-means</a:t>
            </a:r>
            <a:endParaRPr lang="zh-CN" altLang="en-US" dirty="0">
              <a:solidFill>
                <a:srgbClr val="FF5B5B"/>
              </a:solidFill>
              <a:latin typeface="Rockwell" panose="02060603020205020403" pitchFamily="18" charset="0"/>
            </a:endParaRPr>
          </a:p>
        </p:txBody>
      </p:sp>
      <p:sp>
        <p:nvSpPr>
          <p:cNvPr id="2" name="矩形 1">
            <a:extLst>
              <a:ext uri="{FF2B5EF4-FFF2-40B4-BE49-F238E27FC236}">
                <a16:creationId xmlns:a16="http://schemas.microsoft.com/office/drawing/2014/main" id="{46BE3D9A-561C-404A-8D98-886E6D613494}"/>
              </a:ext>
            </a:extLst>
          </p:cNvPr>
          <p:cNvSpPr/>
          <p:nvPr/>
        </p:nvSpPr>
        <p:spPr>
          <a:xfrm>
            <a:off x="2680417" y="4423854"/>
            <a:ext cx="3642344" cy="369332"/>
          </a:xfrm>
          <a:prstGeom prst="rect">
            <a:avLst/>
          </a:prstGeom>
        </p:spPr>
        <p:txBody>
          <a:bodyPr wrap="none">
            <a:spAutoFit/>
          </a:bodyPr>
          <a:lstStyle/>
          <a:p>
            <a:r>
              <a:rPr lang="en-US" altLang="zh-CN" dirty="0"/>
              <a:t>selecting-merging-repartitioning</a:t>
            </a:r>
            <a:endParaRPr lang="zh-CN" altLang="en-US" dirty="0"/>
          </a:p>
        </p:txBody>
      </p:sp>
    </p:spTree>
    <p:extLst>
      <p:ext uri="{BB962C8B-B14F-4D97-AF65-F5344CB8AC3E}">
        <p14:creationId xmlns:p14="http://schemas.microsoft.com/office/powerpoint/2010/main" val="2381351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08A2E21-C055-41C3-A2AA-60011E2A9FBA}"/>
              </a:ext>
            </a:extLst>
          </p:cNvPr>
          <p:cNvSpPr>
            <a:spLocks noGrp="1"/>
          </p:cNvSpPr>
          <p:nvPr>
            <p:ph type="sldNum" sz="quarter" idx="12"/>
          </p:nvPr>
        </p:nvSpPr>
        <p:spPr/>
        <p:txBody>
          <a:bodyPr/>
          <a:lstStyle/>
          <a:p>
            <a:fld id="{565CE74E-AB26-4998-AD42-012C4C1AD076}" type="slidenum">
              <a:rPr lang="zh-CN" altLang="en-US" smtClean="0"/>
              <a:pPr/>
              <a:t>22</a:t>
            </a:fld>
            <a:endParaRPr lang="zh-CN" altLang="en-US" dirty="0"/>
          </a:p>
        </p:txBody>
      </p:sp>
      <p:grpSp>
        <p:nvGrpSpPr>
          <p:cNvPr id="5" name="组合 4">
            <a:extLst>
              <a:ext uri="{FF2B5EF4-FFF2-40B4-BE49-F238E27FC236}">
                <a16:creationId xmlns:a16="http://schemas.microsoft.com/office/drawing/2014/main" id="{9B30B739-CF99-4F92-9F5D-4BB79FFECA93}"/>
              </a:ext>
            </a:extLst>
          </p:cNvPr>
          <p:cNvGrpSpPr/>
          <p:nvPr/>
        </p:nvGrpSpPr>
        <p:grpSpPr>
          <a:xfrm>
            <a:off x="4387643" y="-372222"/>
            <a:ext cx="3416714" cy="986654"/>
            <a:chOff x="4532101" y="-372222"/>
            <a:chExt cx="3127799" cy="986654"/>
          </a:xfrm>
        </p:grpSpPr>
        <p:sp>
          <p:nvSpPr>
            <p:cNvPr id="6" name="矩形: 圆角 5">
              <a:extLst>
                <a:ext uri="{FF2B5EF4-FFF2-40B4-BE49-F238E27FC236}">
                  <a16:creationId xmlns:a16="http://schemas.microsoft.com/office/drawing/2014/main" id="{2F804CDD-60ED-461D-B7B7-C03A39CBFEBA}"/>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5AE76611-8AD3-4DDD-9598-FDBB84301708}"/>
                </a:ext>
              </a:extLst>
            </p:cNvPr>
            <p:cNvSpPr txBox="1"/>
            <p:nvPr/>
          </p:nvSpPr>
          <p:spPr>
            <a:xfrm>
              <a:off x="5682035" y="91212"/>
              <a:ext cx="825003"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RGB</a:t>
              </a:r>
              <a:endParaRPr lang="zh-CN" altLang="en-US" sz="2800" b="1" dirty="0">
                <a:solidFill>
                  <a:schemeClr val="bg1"/>
                </a:solidFill>
                <a:latin typeface="+mj-lt"/>
                <a:cs typeface="+mn-ea"/>
                <a:sym typeface="+mn-lt"/>
              </a:endParaRPr>
            </a:p>
          </p:txBody>
        </p:sp>
      </p:grpSp>
      <p:pic>
        <p:nvPicPr>
          <p:cNvPr id="8" name="图片 7">
            <a:extLst>
              <a:ext uri="{FF2B5EF4-FFF2-40B4-BE49-F238E27FC236}">
                <a16:creationId xmlns:a16="http://schemas.microsoft.com/office/drawing/2014/main" id="{677288A7-6C96-45E9-966E-7684A95EEF98}"/>
              </a:ext>
            </a:extLst>
          </p:cNvPr>
          <p:cNvPicPr>
            <a:picLocks noChangeAspect="1"/>
          </p:cNvPicPr>
          <p:nvPr/>
        </p:nvPicPr>
        <p:blipFill>
          <a:blip r:embed="rId2"/>
          <a:stretch>
            <a:fillRect/>
          </a:stretch>
        </p:blipFill>
        <p:spPr>
          <a:xfrm>
            <a:off x="4387643" y="1533014"/>
            <a:ext cx="7782467" cy="4658236"/>
          </a:xfrm>
          <a:prstGeom prst="rect">
            <a:avLst/>
          </a:prstGeom>
        </p:spPr>
      </p:pic>
      <p:sp>
        <p:nvSpPr>
          <p:cNvPr id="9" name="矩形 8">
            <a:extLst>
              <a:ext uri="{FF2B5EF4-FFF2-40B4-BE49-F238E27FC236}">
                <a16:creationId xmlns:a16="http://schemas.microsoft.com/office/drawing/2014/main" id="{9A4EEA87-3D9E-4C2D-8FE5-482C8E6087C1}"/>
              </a:ext>
            </a:extLst>
          </p:cNvPr>
          <p:cNvSpPr/>
          <p:nvPr/>
        </p:nvSpPr>
        <p:spPr>
          <a:xfrm>
            <a:off x="0" y="6492875"/>
            <a:ext cx="12192000" cy="365125"/>
          </a:xfrm>
          <a:prstGeom prst="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accent5">
                    <a:lumMod val="75000"/>
                  </a:schemeClr>
                </a:solidFill>
                <a:latin typeface="Dubai Light" panose="020B0303030403030204" pitchFamily="34" charset="-78"/>
                <a:cs typeface="Dubai Light" panose="020B0303030403030204" pitchFamily="34" charset="-78"/>
              </a:rPr>
              <a:t>Hansen Wang et al. “Learning to Solve Combinatorial Optimization Problems on Real-World Graphs in Linear Time”. arXiv, 2020</a:t>
            </a:r>
          </a:p>
        </p:txBody>
      </p:sp>
      <p:sp>
        <p:nvSpPr>
          <p:cNvPr id="11" name="矩形: 圆角 10">
            <a:extLst>
              <a:ext uri="{FF2B5EF4-FFF2-40B4-BE49-F238E27FC236}">
                <a16:creationId xmlns:a16="http://schemas.microsoft.com/office/drawing/2014/main" id="{1BB06D60-8C42-4B1C-BEB9-D393EA6629CD}"/>
              </a:ext>
            </a:extLst>
          </p:cNvPr>
          <p:cNvSpPr/>
          <p:nvPr/>
        </p:nvSpPr>
        <p:spPr>
          <a:xfrm>
            <a:off x="484074" y="848453"/>
            <a:ext cx="5611926" cy="557365"/>
          </a:xfrm>
          <a:prstGeom prst="roundRect">
            <a:avLst>
              <a:gd name="adj" fmla="val 0"/>
            </a:avLst>
          </a:prstGeom>
          <a:no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accent1">
                    <a:lumMod val="75000"/>
                  </a:schemeClr>
                </a:solidFill>
              </a:rPr>
              <a:t>Rewriting-by-Generating (RBG)</a:t>
            </a:r>
          </a:p>
        </p:txBody>
      </p:sp>
      <p:sp>
        <p:nvSpPr>
          <p:cNvPr id="12" name="矩形 11">
            <a:extLst>
              <a:ext uri="{FF2B5EF4-FFF2-40B4-BE49-F238E27FC236}">
                <a16:creationId xmlns:a16="http://schemas.microsoft.com/office/drawing/2014/main" id="{47C85AE5-2963-4F01-86A1-8A45BFF78F33}"/>
              </a:ext>
            </a:extLst>
          </p:cNvPr>
          <p:cNvSpPr/>
          <p:nvPr/>
        </p:nvSpPr>
        <p:spPr>
          <a:xfrm>
            <a:off x="539448" y="2350561"/>
            <a:ext cx="3616878" cy="369332"/>
          </a:xfrm>
          <a:prstGeom prst="rect">
            <a:avLst/>
          </a:prstGeom>
        </p:spPr>
        <p:txBody>
          <a:bodyPr wrap="square">
            <a:spAutoFit/>
          </a:bodyPr>
          <a:lstStyle/>
          <a:p>
            <a:pPr algn="ctr"/>
            <a:r>
              <a:rPr lang="en-US" altLang="zh-CN" dirty="0"/>
              <a:t>a "Generator" and a "Rewriter"</a:t>
            </a:r>
            <a:endParaRPr lang="zh-CN" altLang="en-US" dirty="0"/>
          </a:p>
        </p:txBody>
      </p:sp>
      <p:sp>
        <p:nvSpPr>
          <p:cNvPr id="13" name="矩形 12">
            <a:extLst>
              <a:ext uri="{FF2B5EF4-FFF2-40B4-BE49-F238E27FC236}">
                <a16:creationId xmlns:a16="http://schemas.microsoft.com/office/drawing/2014/main" id="{0999172B-D9AB-4E02-A7D3-829BC5E91956}"/>
              </a:ext>
            </a:extLst>
          </p:cNvPr>
          <p:cNvSpPr/>
          <p:nvPr/>
        </p:nvSpPr>
        <p:spPr>
          <a:xfrm>
            <a:off x="452219" y="1797539"/>
            <a:ext cx="3760966" cy="461665"/>
          </a:xfrm>
          <a:prstGeom prst="rect">
            <a:avLst/>
          </a:prstGeom>
        </p:spPr>
        <p:txBody>
          <a:bodyPr wrap="none">
            <a:spAutoFit/>
          </a:bodyPr>
          <a:lstStyle/>
          <a:p>
            <a:r>
              <a:rPr lang="en-US" altLang="zh-CN" sz="2400" dirty="0"/>
              <a:t> hierarchical RL structure</a:t>
            </a:r>
          </a:p>
        </p:txBody>
      </p:sp>
      <p:sp>
        <p:nvSpPr>
          <p:cNvPr id="14" name="矩形: 圆角 13">
            <a:extLst>
              <a:ext uri="{FF2B5EF4-FFF2-40B4-BE49-F238E27FC236}">
                <a16:creationId xmlns:a16="http://schemas.microsoft.com/office/drawing/2014/main" id="{1363ED35-3CFE-40F1-BD3E-4679A99FFE3B}"/>
              </a:ext>
            </a:extLst>
          </p:cNvPr>
          <p:cNvSpPr/>
          <p:nvPr/>
        </p:nvSpPr>
        <p:spPr>
          <a:xfrm>
            <a:off x="457199" y="1669050"/>
            <a:ext cx="3755986" cy="1230238"/>
          </a:xfrm>
          <a:prstGeom prst="roundRect">
            <a:avLst>
              <a:gd name="adj" fmla="val 27528"/>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16" name="矩形 15">
            <a:extLst>
              <a:ext uri="{FF2B5EF4-FFF2-40B4-BE49-F238E27FC236}">
                <a16:creationId xmlns:a16="http://schemas.microsoft.com/office/drawing/2014/main" id="{2D22C1E9-4B1B-4546-9E88-44BFA5A33A3C}"/>
              </a:ext>
            </a:extLst>
          </p:cNvPr>
          <p:cNvSpPr/>
          <p:nvPr/>
        </p:nvSpPr>
        <p:spPr>
          <a:xfrm>
            <a:off x="452219" y="3083615"/>
            <a:ext cx="1782860" cy="461665"/>
          </a:xfrm>
          <a:prstGeom prst="rect">
            <a:avLst/>
          </a:prstGeom>
        </p:spPr>
        <p:txBody>
          <a:bodyPr wrap="none">
            <a:spAutoFit/>
          </a:bodyPr>
          <a:lstStyle/>
          <a:p>
            <a:r>
              <a:rPr lang="en-US" altLang="zh-CN" sz="2400" dirty="0">
                <a:solidFill>
                  <a:schemeClr val="accent1">
                    <a:lumMod val="75000"/>
                  </a:schemeClr>
                </a:solidFill>
              </a:rPr>
              <a:t>"Rewriting"</a:t>
            </a:r>
            <a:endParaRPr lang="zh-CN" altLang="en-US" sz="2400" dirty="0">
              <a:solidFill>
                <a:schemeClr val="accent1">
                  <a:lumMod val="75000"/>
                </a:schemeClr>
              </a:solidFill>
            </a:endParaRPr>
          </a:p>
        </p:txBody>
      </p:sp>
      <p:sp>
        <p:nvSpPr>
          <p:cNvPr id="2" name="矩形 1">
            <a:extLst>
              <a:ext uri="{FF2B5EF4-FFF2-40B4-BE49-F238E27FC236}">
                <a16:creationId xmlns:a16="http://schemas.microsoft.com/office/drawing/2014/main" id="{46BE3D9A-561C-404A-8D98-886E6D613494}"/>
              </a:ext>
            </a:extLst>
          </p:cNvPr>
          <p:cNvSpPr/>
          <p:nvPr/>
        </p:nvSpPr>
        <p:spPr>
          <a:xfrm>
            <a:off x="513982" y="3745416"/>
            <a:ext cx="3642344" cy="369332"/>
          </a:xfrm>
          <a:prstGeom prst="rect">
            <a:avLst/>
          </a:prstGeom>
        </p:spPr>
        <p:txBody>
          <a:bodyPr wrap="none">
            <a:spAutoFit/>
          </a:bodyPr>
          <a:lstStyle/>
          <a:p>
            <a:r>
              <a:rPr lang="en-US" altLang="zh-CN" dirty="0"/>
              <a:t>selecting-merging-repartitioning</a:t>
            </a:r>
            <a:endParaRPr lang="zh-CN" altLang="en-US" dirty="0"/>
          </a:p>
        </p:txBody>
      </p:sp>
      <p:pic>
        <p:nvPicPr>
          <p:cNvPr id="3" name="图片 2">
            <a:extLst>
              <a:ext uri="{FF2B5EF4-FFF2-40B4-BE49-F238E27FC236}">
                <a16:creationId xmlns:a16="http://schemas.microsoft.com/office/drawing/2014/main" id="{27968CC4-34DF-41CE-A9FC-4154F2621753}"/>
              </a:ext>
            </a:extLst>
          </p:cNvPr>
          <p:cNvPicPr>
            <a:picLocks noChangeAspect="1"/>
          </p:cNvPicPr>
          <p:nvPr/>
        </p:nvPicPr>
        <p:blipFill>
          <a:blip r:embed="rId3"/>
          <a:stretch>
            <a:fillRect/>
          </a:stretch>
        </p:blipFill>
        <p:spPr>
          <a:xfrm>
            <a:off x="590526" y="4353413"/>
            <a:ext cx="3289106" cy="710927"/>
          </a:xfrm>
          <a:prstGeom prst="rect">
            <a:avLst/>
          </a:prstGeom>
        </p:spPr>
      </p:pic>
    </p:spTree>
    <p:extLst>
      <p:ext uri="{BB962C8B-B14F-4D97-AF65-F5344CB8AC3E}">
        <p14:creationId xmlns:p14="http://schemas.microsoft.com/office/powerpoint/2010/main" val="565428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48CA81E-E730-421A-BAB7-B493F554AC2F}"/>
              </a:ext>
            </a:extLst>
          </p:cNvPr>
          <p:cNvSpPr>
            <a:spLocks noGrp="1"/>
          </p:cNvSpPr>
          <p:nvPr>
            <p:ph type="sldNum" sz="quarter" idx="12"/>
          </p:nvPr>
        </p:nvSpPr>
        <p:spPr/>
        <p:txBody>
          <a:bodyPr/>
          <a:lstStyle/>
          <a:p>
            <a:fld id="{565CE74E-AB26-4998-AD42-012C4C1AD076}" type="slidenum">
              <a:rPr lang="zh-CN" altLang="en-US" smtClean="0">
                <a:cs typeface="+mn-ea"/>
                <a:sym typeface="+mn-lt"/>
              </a:rPr>
              <a:pPr/>
              <a:t>23</a:t>
            </a:fld>
            <a:endParaRPr lang="zh-CN" altLang="en-US" dirty="0">
              <a:cs typeface="+mn-ea"/>
              <a:sym typeface="+mn-lt"/>
            </a:endParaRPr>
          </a:p>
        </p:txBody>
      </p:sp>
      <p:pic>
        <p:nvPicPr>
          <p:cNvPr id="33" name="图片 32">
            <a:extLst>
              <a:ext uri="{FF2B5EF4-FFF2-40B4-BE49-F238E27FC236}">
                <a16:creationId xmlns:a16="http://schemas.microsoft.com/office/drawing/2014/main" id="{539AFF1D-A267-4A06-B014-361E1786D5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739" t="9959" r="9862" b="6641"/>
          <a:stretch/>
        </p:blipFill>
        <p:spPr>
          <a:xfrm>
            <a:off x="11117820" y="242448"/>
            <a:ext cx="578880" cy="578882"/>
          </a:xfrm>
          <a:prstGeom prst="rect">
            <a:avLst/>
          </a:prstGeom>
        </p:spPr>
      </p:pic>
      <p:grpSp>
        <p:nvGrpSpPr>
          <p:cNvPr id="34" name="组合 33">
            <a:extLst>
              <a:ext uri="{FF2B5EF4-FFF2-40B4-BE49-F238E27FC236}">
                <a16:creationId xmlns:a16="http://schemas.microsoft.com/office/drawing/2014/main" id="{36E2490B-3864-4C3E-9E8B-C5515629F3F9}"/>
              </a:ext>
            </a:extLst>
          </p:cNvPr>
          <p:cNvGrpSpPr/>
          <p:nvPr/>
        </p:nvGrpSpPr>
        <p:grpSpPr>
          <a:xfrm>
            <a:off x="4387643" y="-372222"/>
            <a:ext cx="3416714" cy="986654"/>
            <a:chOff x="4532101" y="-372222"/>
            <a:chExt cx="3127799" cy="986654"/>
          </a:xfrm>
        </p:grpSpPr>
        <p:sp>
          <p:nvSpPr>
            <p:cNvPr id="35" name="矩形: 圆角 34">
              <a:extLst>
                <a:ext uri="{FF2B5EF4-FFF2-40B4-BE49-F238E27FC236}">
                  <a16:creationId xmlns:a16="http://schemas.microsoft.com/office/drawing/2014/main" id="{26B4800D-3FB0-4E8E-8850-3182D06C844C}"/>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文本框 35">
              <a:extLst>
                <a:ext uri="{FF2B5EF4-FFF2-40B4-BE49-F238E27FC236}">
                  <a16:creationId xmlns:a16="http://schemas.microsoft.com/office/drawing/2014/main" id="{A4D88A2B-898C-4A8D-834A-4520277CF386}"/>
                </a:ext>
              </a:extLst>
            </p:cNvPr>
            <p:cNvSpPr txBox="1"/>
            <p:nvPr/>
          </p:nvSpPr>
          <p:spPr>
            <a:xfrm>
              <a:off x="5164021" y="91212"/>
              <a:ext cx="1861026"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Conclusion</a:t>
              </a:r>
              <a:endParaRPr lang="zh-CN" altLang="en-US" sz="2800" b="1" dirty="0">
                <a:solidFill>
                  <a:schemeClr val="bg1"/>
                </a:solidFill>
                <a:latin typeface="+mj-lt"/>
                <a:cs typeface="+mn-ea"/>
                <a:sym typeface="+mn-lt"/>
              </a:endParaRPr>
            </a:p>
          </p:txBody>
        </p:sp>
      </p:grpSp>
      <p:sp>
        <p:nvSpPr>
          <p:cNvPr id="6" name="矩形 5">
            <a:extLst>
              <a:ext uri="{FF2B5EF4-FFF2-40B4-BE49-F238E27FC236}">
                <a16:creationId xmlns:a16="http://schemas.microsoft.com/office/drawing/2014/main" id="{B253B2C0-45BA-4F36-A9CD-456546E80E64}"/>
              </a:ext>
            </a:extLst>
          </p:cNvPr>
          <p:cNvSpPr/>
          <p:nvPr/>
        </p:nvSpPr>
        <p:spPr>
          <a:xfrm>
            <a:off x="915335" y="2581049"/>
            <a:ext cx="4148893" cy="400110"/>
          </a:xfrm>
          <a:prstGeom prst="rect">
            <a:avLst/>
          </a:prstGeom>
        </p:spPr>
        <p:txBody>
          <a:bodyPr wrap="none">
            <a:spAutoFit/>
          </a:bodyPr>
          <a:lstStyle/>
          <a:p>
            <a:r>
              <a:rPr lang="en-US" altLang="zh-CN" sz="2000" dirty="0">
                <a:solidFill>
                  <a:srgbClr val="01A1EA"/>
                </a:solidFill>
              </a:rPr>
              <a:t>Integrate node and edge features</a:t>
            </a:r>
            <a:endParaRPr lang="zh-CN" altLang="en-US" sz="2000" dirty="0">
              <a:solidFill>
                <a:srgbClr val="01A1EA"/>
              </a:solidFill>
            </a:endParaRPr>
          </a:p>
        </p:txBody>
      </p:sp>
      <p:sp>
        <p:nvSpPr>
          <p:cNvPr id="7" name="矩形 6">
            <a:extLst>
              <a:ext uri="{FF2B5EF4-FFF2-40B4-BE49-F238E27FC236}">
                <a16:creationId xmlns:a16="http://schemas.microsoft.com/office/drawing/2014/main" id="{752C3DE3-0785-46DF-9982-BD23FA8910A6}"/>
              </a:ext>
            </a:extLst>
          </p:cNvPr>
          <p:cNvSpPr/>
          <p:nvPr/>
        </p:nvSpPr>
        <p:spPr>
          <a:xfrm>
            <a:off x="915336" y="3307974"/>
            <a:ext cx="3472308" cy="400110"/>
          </a:xfrm>
          <a:prstGeom prst="rect">
            <a:avLst/>
          </a:prstGeom>
        </p:spPr>
        <p:txBody>
          <a:bodyPr wrap="square">
            <a:spAutoFit/>
          </a:bodyPr>
          <a:lstStyle/>
          <a:p>
            <a:r>
              <a:rPr lang="en-US" altLang="zh-CN" sz="2000" dirty="0">
                <a:solidFill>
                  <a:srgbClr val="01A1EA"/>
                </a:solidFill>
              </a:rPr>
              <a:t>Primal Graph &amp; Line Graph </a:t>
            </a:r>
            <a:endParaRPr lang="zh-CN" altLang="en-US" sz="2000" dirty="0">
              <a:solidFill>
                <a:srgbClr val="01A1EA"/>
              </a:solidFill>
            </a:endParaRPr>
          </a:p>
        </p:txBody>
      </p:sp>
      <p:sp>
        <p:nvSpPr>
          <p:cNvPr id="8" name="矩形 7">
            <a:extLst>
              <a:ext uri="{FF2B5EF4-FFF2-40B4-BE49-F238E27FC236}">
                <a16:creationId xmlns:a16="http://schemas.microsoft.com/office/drawing/2014/main" id="{9E35E99E-C6B4-4375-A80F-8D687314DB66}"/>
              </a:ext>
            </a:extLst>
          </p:cNvPr>
          <p:cNvSpPr/>
          <p:nvPr/>
        </p:nvSpPr>
        <p:spPr>
          <a:xfrm>
            <a:off x="457198" y="1776377"/>
            <a:ext cx="5958682" cy="461665"/>
          </a:xfrm>
          <a:prstGeom prst="rect">
            <a:avLst/>
          </a:prstGeom>
        </p:spPr>
        <p:txBody>
          <a:bodyPr wrap="none">
            <a:spAutoFit/>
          </a:bodyPr>
          <a:lstStyle/>
          <a:p>
            <a:r>
              <a:rPr lang="en-US" altLang="zh-CN" sz="2400" dirty="0">
                <a:solidFill>
                  <a:schemeClr val="bg2">
                    <a:lumMod val="10000"/>
                  </a:schemeClr>
                </a:solidFill>
              </a:rPr>
              <a:t>Capture information from edge features</a:t>
            </a:r>
            <a:endParaRPr lang="zh-CN" altLang="en-US" sz="2400" dirty="0">
              <a:solidFill>
                <a:schemeClr val="bg2">
                  <a:lumMod val="10000"/>
                </a:schemeClr>
              </a:solidFill>
            </a:endParaRPr>
          </a:p>
        </p:txBody>
      </p:sp>
      <p:sp>
        <p:nvSpPr>
          <p:cNvPr id="10" name="等腰三角形 9">
            <a:extLst>
              <a:ext uri="{FF2B5EF4-FFF2-40B4-BE49-F238E27FC236}">
                <a16:creationId xmlns:a16="http://schemas.microsoft.com/office/drawing/2014/main" id="{3DAA8DEC-7A30-4B1C-9E4D-8062865AF3C3}"/>
              </a:ext>
            </a:extLst>
          </p:cNvPr>
          <p:cNvSpPr/>
          <p:nvPr/>
        </p:nvSpPr>
        <p:spPr>
          <a:xfrm rot="5400000">
            <a:off x="430456" y="2613956"/>
            <a:ext cx="387783" cy="334296"/>
          </a:xfrm>
          <a:prstGeom prst="triangle">
            <a:avLst/>
          </a:prstGeom>
          <a:solidFill>
            <a:schemeClr val="accent5">
              <a:lumMod val="60000"/>
              <a:lumOff val="4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26" name="等腰三角形 25">
            <a:extLst>
              <a:ext uri="{FF2B5EF4-FFF2-40B4-BE49-F238E27FC236}">
                <a16:creationId xmlns:a16="http://schemas.microsoft.com/office/drawing/2014/main" id="{5A4C4598-3B03-4E6D-8CAF-08269C444917}"/>
              </a:ext>
            </a:extLst>
          </p:cNvPr>
          <p:cNvSpPr/>
          <p:nvPr/>
        </p:nvSpPr>
        <p:spPr>
          <a:xfrm rot="5400000">
            <a:off x="430456" y="3340881"/>
            <a:ext cx="387783" cy="334296"/>
          </a:xfrm>
          <a:prstGeom prst="triangle">
            <a:avLst/>
          </a:prstGeom>
          <a:solidFill>
            <a:schemeClr val="accent5">
              <a:lumMod val="60000"/>
              <a:lumOff val="4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42" name="矩形: 圆角 41">
            <a:extLst>
              <a:ext uri="{FF2B5EF4-FFF2-40B4-BE49-F238E27FC236}">
                <a16:creationId xmlns:a16="http://schemas.microsoft.com/office/drawing/2014/main" id="{274C1DF9-16F1-4156-9F40-C6D80BE805B9}"/>
              </a:ext>
            </a:extLst>
          </p:cNvPr>
          <p:cNvSpPr/>
          <p:nvPr/>
        </p:nvSpPr>
        <p:spPr>
          <a:xfrm>
            <a:off x="457198" y="916243"/>
            <a:ext cx="3383280" cy="523221"/>
          </a:xfrm>
          <a:prstGeom prst="roundRect">
            <a:avLst>
              <a:gd name="adj" fmla="val 0"/>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lumMod val="75000"/>
                  </a:schemeClr>
                </a:solidFill>
              </a:rPr>
              <a:t>Reflection</a:t>
            </a:r>
            <a:endParaRPr lang="zh-CN" altLang="en-US" sz="3600" dirty="0">
              <a:solidFill>
                <a:schemeClr val="accent1">
                  <a:lumMod val="75000"/>
                </a:schemeClr>
              </a:solidFill>
            </a:endParaRPr>
          </a:p>
        </p:txBody>
      </p:sp>
      <p:sp>
        <p:nvSpPr>
          <p:cNvPr id="43" name="矩形 42">
            <a:extLst>
              <a:ext uri="{FF2B5EF4-FFF2-40B4-BE49-F238E27FC236}">
                <a16:creationId xmlns:a16="http://schemas.microsoft.com/office/drawing/2014/main" id="{1DDC510E-EA16-4879-A208-6ADAE2EA1729}"/>
              </a:ext>
            </a:extLst>
          </p:cNvPr>
          <p:cNvSpPr/>
          <p:nvPr/>
        </p:nvSpPr>
        <p:spPr>
          <a:xfrm>
            <a:off x="457198" y="4034899"/>
            <a:ext cx="3523722" cy="461665"/>
          </a:xfrm>
          <a:prstGeom prst="rect">
            <a:avLst/>
          </a:prstGeom>
        </p:spPr>
        <p:txBody>
          <a:bodyPr wrap="none">
            <a:spAutoFit/>
          </a:bodyPr>
          <a:lstStyle/>
          <a:p>
            <a:r>
              <a:rPr lang="en-US" altLang="zh-CN" sz="2400" dirty="0">
                <a:solidFill>
                  <a:schemeClr val="bg2">
                    <a:lumMod val="10000"/>
                  </a:schemeClr>
                </a:solidFill>
              </a:rPr>
              <a:t>Other ways to solve CO</a:t>
            </a:r>
            <a:endParaRPr lang="zh-CN" altLang="en-US" sz="2400" dirty="0">
              <a:solidFill>
                <a:schemeClr val="bg2">
                  <a:lumMod val="10000"/>
                </a:schemeClr>
              </a:solidFill>
            </a:endParaRPr>
          </a:p>
        </p:txBody>
      </p:sp>
      <p:sp>
        <p:nvSpPr>
          <p:cNvPr id="44" name="矩形 43">
            <a:extLst>
              <a:ext uri="{FF2B5EF4-FFF2-40B4-BE49-F238E27FC236}">
                <a16:creationId xmlns:a16="http://schemas.microsoft.com/office/drawing/2014/main" id="{2CAE94FB-13A1-4158-B519-1D4742B72102}"/>
              </a:ext>
            </a:extLst>
          </p:cNvPr>
          <p:cNvSpPr/>
          <p:nvPr/>
        </p:nvSpPr>
        <p:spPr>
          <a:xfrm>
            <a:off x="915333" y="4778016"/>
            <a:ext cx="2606804" cy="400110"/>
          </a:xfrm>
          <a:prstGeom prst="rect">
            <a:avLst/>
          </a:prstGeom>
        </p:spPr>
        <p:txBody>
          <a:bodyPr wrap="none">
            <a:spAutoFit/>
          </a:bodyPr>
          <a:lstStyle/>
          <a:p>
            <a:r>
              <a:rPr lang="en-US" altLang="zh-CN" sz="2000" dirty="0">
                <a:solidFill>
                  <a:srgbClr val="01A1EA"/>
                </a:solidFill>
              </a:rPr>
              <a:t>Regenerate Solution</a:t>
            </a:r>
            <a:endParaRPr lang="zh-CN" altLang="en-US" sz="2000" dirty="0">
              <a:solidFill>
                <a:srgbClr val="01A1EA"/>
              </a:solidFill>
            </a:endParaRPr>
          </a:p>
        </p:txBody>
      </p:sp>
      <p:sp>
        <p:nvSpPr>
          <p:cNvPr id="50" name="矩形 49">
            <a:extLst>
              <a:ext uri="{FF2B5EF4-FFF2-40B4-BE49-F238E27FC236}">
                <a16:creationId xmlns:a16="http://schemas.microsoft.com/office/drawing/2014/main" id="{C4A8B67E-CFD1-4F17-ADE5-600F28F695D1}"/>
              </a:ext>
            </a:extLst>
          </p:cNvPr>
          <p:cNvSpPr/>
          <p:nvPr/>
        </p:nvSpPr>
        <p:spPr>
          <a:xfrm>
            <a:off x="915334" y="5432050"/>
            <a:ext cx="4605790" cy="400110"/>
          </a:xfrm>
          <a:prstGeom prst="rect">
            <a:avLst/>
          </a:prstGeom>
        </p:spPr>
        <p:txBody>
          <a:bodyPr wrap="square">
            <a:spAutoFit/>
          </a:bodyPr>
          <a:lstStyle/>
          <a:p>
            <a:r>
              <a:rPr lang="en-US" altLang="zh-CN" sz="2000" dirty="0">
                <a:solidFill>
                  <a:srgbClr val="01A1EA"/>
                </a:solidFill>
              </a:rPr>
              <a:t>Branch-and-bound enhanced</a:t>
            </a:r>
            <a:endParaRPr lang="zh-CN" altLang="en-US" sz="2000" dirty="0">
              <a:solidFill>
                <a:srgbClr val="01A1EA"/>
              </a:solidFill>
            </a:endParaRPr>
          </a:p>
        </p:txBody>
      </p:sp>
      <p:sp>
        <p:nvSpPr>
          <p:cNvPr id="51" name="等腰三角形 50">
            <a:extLst>
              <a:ext uri="{FF2B5EF4-FFF2-40B4-BE49-F238E27FC236}">
                <a16:creationId xmlns:a16="http://schemas.microsoft.com/office/drawing/2014/main" id="{210ED30F-50A3-4AC2-84A9-C92F828F71CB}"/>
              </a:ext>
            </a:extLst>
          </p:cNvPr>
          <p:cNvSpPr/>
          <p:nvPr/>
        </p:nvSpPr>
        <p:spPr>
          <a:xfrm rot="5400000">
            <a:off x="430454" y="4810923"/>
            <a:ext cx="387783" cy="334296"/>
          </a:xfrm>
          <a:prstGeom prst="triangle">
            <a:avLst/>
          </a:prstGeom>
          <a:solidFill>
            <a:schemeClr val="accent5">
              <a:lumMod val="60000"/>
              <a:lumOff val="4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52" name="等腰三角形 51">
            <a:extLst>
              <a:ext uri="{FF2B5EF4-FFF2-40B4-BE49-F238E27FC236}">
                <a16:creationId xmlns:a16="http://schemas.microsoft.com/office/drawing/2014/main" id="{6753B72C-731E-4A7C-8A26-4C28A9E2F8AD}"/>
              </a:ext>
            </a:extLst>
          </p:cNvPr>
          <p:cNvSpPr/>
          <p:nvPr/>
        </p:nvSpPr>
        <p:spPr>
          <a:xfrm rot="5400000">
            <a:off x="430454" y="5464957"/>
            <a:ext cx="387783" cy="334296"/>
          </a:xfrm>
          <a:prstGeom prst="triangle">
            <a:avLst/>
          </a:prstGeom>
          <a:solidFill>
            <a:schemeClr val="accent5">
              <a:lumMod val="60000"/>
              <a:lumOff val="4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53" name="矩形 52">
            <a:extLst>
              <a:ext uri="{FF2B5EF4-FFF2-40B4-BE49-F238E27FC236}">
                <a16:creationId xmlns:a16="http://schemas.microsoft.com/office/drawing/2014/main" id="{A22806C0-5D99-45FB-9D5F-024EDF8D02BE}"/>
              </a:ext>
            </a:extLst>
          </p:cNvPr>
          <p:cNvSpPr/>
          <p:nvPr/>
        </p:nvSpPr>
        <p:spPr>
          <a:xfrm>
            <a:off x="915336" y="6088908"/>
            <a:ext cx="4605790" cy="400110"/>
          </a:xfrm>
          <a:prstGeom prst="rect">
            <a:avLst/>
          </a:prstGeom>
        </p:spPr>
        <p:txBody>
          <a:bodyPr wrap="square">
            <a:spAutoFit/>
          </a:bodyPr>
          <a:lstStyle/>
          <a:p>
            <a:r>
              <a:rPr lang="en-US" altLang="zh-CN" sz="2000" dirty="0">
                <a:solidFill>
                  <a:srgbClr val="01A1EA"/>
                </a:solidFill>
              </a:rPr>
              <a:t>Combine with Local Search</a:t>
            </a:r>
            <a:endParaRPr lang="zh-CN" altLang="en-US" sz="2000" dirty="0">
              <a:solidFill>
                <a:srgbClr val="01A1EA"/>
              </a:solidFill>
            </a:endParaRPr>
          </a:p>
        </p:txBody>
      </p:sp>
      <p:sp>
        <p:nvSpPr>
          <p:cNvPr id="54" name="等腰三角形 53">
            <a:extLst>
              <a:ext uri="{FF2B5EF4-FFF2-40B4-BE49-F238E27FC236}">
                <a16:creationId xmlns:a16="http://schemas.microsoft.com/office/drawing/2014/main" id="{5B9423C9-1E0D-4DC1-A9F4-1610DC7196E3}"/>
              </a:ext>
            </a:extLst>
          </p:cNvPr>
          <p:cNvSpPr/>
          <p:nvPr/>
        </p:nvSpPr>
        <p:spPr>
          <a:xfrm rot="5400000">
            <a:off x="430456" y="6121815"/>
            <a:ext cx="387783" cy="334296"/>
          </a:xfrm>
          <a:prstGeom prst="triangle">
            <a:avLst/>
          </a:prstGeom>
          <a:solidFill>
            <a:schemeClr val="accent5">
              <a:lumMod val="60000"/>
              <a:lumOff val="4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Tree>
    <p:custDataLst>
      <p:tags r:id="rId1"/>
    </p:custDataLst>
    <p:extLst>
      <p:ext uri="{BB962C8B-B14F-4D97-AF65-F5344CB8AC3E}">
        <p14:creationId xmlns:p14="http://schemas.microsoft.com/office/powerpoint/2010/main" val="421617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CE6B3D35-0F2F-48D3-95C8-90EE24543F6A}"/>
              </a:ext>
            </a:extLst>
          </p:cNvPr>
          <p:cNvSpPr/>
          <p:nvPr/>
        </p:nvSpPr>
        <p:spPr>
          <a:xfrm>
            <a:off x="0" y="6492875"/>
            <a:ext cx="12192000" cy="365125"/>
          </a:xfrm>
          <a:prstGeom prst="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accent5">
                    <a:lumMod val="75000"/>
                  </a:schemeClr>
                </a:solidFill>
                <a:latin typeface="Dubai Light" panose="020B0303030403030204" pitchFamily="34" charset="-78"/>
                <a:cs typeface="Dubai Light" panose="020B0303030403030204" pitchFamily="34" charset="-78"/>
              </a:rPr>
              <a:t>Yuxi</a:t>
            </a:r>
            <a:r>
              <a:rPr lang="en-US" altLang="zh-CN" dirty="0">
                <a:solidFill>
                  <a:schemeClr val="accent5">
                    <a:lumMod val="75000"/>
                  </a:schemeClr>
                </a:solidFill>
                <a:latin typeface="Dubai Light" panose="020B0303030403030204" pitchFamily="34" charset="-78"/>
                <a:cs typeface="Dubai Light" panose="020B0303030403030204" pitchFamily="34" charset="-78"/>
              </a:rPr>
              <a:t> Li et al. “Deep Reinforcement Learning: An Overview”. arXiv, 2018</a:t>
            </a:r>
          </a:p>
        </p:txBody>
      </p:sp>
      <p:sp>
        <p:nvSpPr>
          <p:cNvPr id="4" name="灯片编号占位符 3">
            <a:extLst>
              <a:ext uri="{FF2B5EF4-FFF2-40B4-BE49-F238E27FC236}">
                <a16:creationId xmlns:a16="http://schemas.microsoft.com/office/drawing/2014/main" id="{F5E6DFB9-E1B6-4A3F-B969-A4CC4B349D22}"/>
              </a:ext>
            </a:extLst>
          </p:cNvPr>
          <p:cNvSpPr>
            <a:spLocks noGrp="1"/>
          </p:cNvSpPr>
          <p:nvPr>
            <p:ph type="sldNum" sz="quarter" idx="12"/>
          </p:nvPr>
        </p:nvSpPr>
        <p:spPr/>
        <p:txBody>
          <a:bodyPr/>
          <a:lstStyle/>
          <a:p>
            <a:fld id="{565CE74E-AB26-4998-AD42-012C4C1AD076}" type="slidenum">
              <a:rPr lang="zh-CN" altLang="en-US" smtClean="0"/>
              <a:pPr/>
              <a:t>3</a:t>
            </a:fld>
            <a:endParaRPr lang="zh-CN" altLang="en-US" dirty="0"/>
          </a:p>
        </p:txBody>
      </p:sp>
      <p:grpSp>
        <p:nvGrpSpPr>
          <p:cNvPr id="5" name="组合 4">
            <a:extLst>
              <a:ext uri="{FF2B5EF4-FFF2-40B4-BE49-F238E27FC236}">
                <a16:creationId xmlns:a16="http://schemas.microsoft.com/office/drawing/2014/main" id="{10FD5CD6-56FB-472A-B10A-11F295594B89}"/>
              </a:ext>
            </a:extLst>
          </p:cNvPr>
          <p:cNvGrpSpPr/>
          <p:nvPr/>
        </p:nvGrpSpPr>
        <p:grpSpPr>
          <a:xfrm>
            <a:off x="4387643" y="-372222"/>
            <a:ext cx="3416714" cy="986654"/>
            <a:chOff x="4532101" y="-372222"/>
            <a:chExt cx="3127799" cy="986654"/>
          </a:xfrm>
        </p:grpSpPr>
        <p:sp>
          <p:nvSpPr>
            <p:cNvPr id="6" name="矩形: 圆角 5">
              <a:extLst>
                <a:ext uri="{FF2B5EF4-FFF2-40B4-BE49-F238E27FC236}">
                  <a16:creationId xmlns:a16="http://schemas.microsoft.com/office/drawing/2014/main" id="{A92429F6-188D-428E-81F3-2BCC0CDB0EF4}"/>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6CF6E2A6-AD85-4AB3-8EE2-A3DFDAC0A017}"/>
                </a:ext>
              </a:extLst>
            </p:cNvPr>
            <p:cNvSpPr txBox="1"/>
            <p:nvPr/>
          </p:nvSpPr>
          <p:spPr>
            <a:xfrm>
              <a:off x="5072304" y="91212"/>
              <a:ext cx="2044458"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Applications</a:t>
              </a:r>
              <a:endParaRPr lang="zh-CN" altLang="en-US" sz="2800" b="1" dirty="0">
                <a:solidFill>
                  <a:schemeClr val="bg1"/>
                </a:solidFill>
                <a:latin typeface="+mj-lt"/>
                <a:cs typeface="+mn-ea"/>
                <a:sym typeface="+mn-lt"/>
              </a:endParaRPr>
            </a:p>
          </p:txBody>
        </p:sp>
      </p:grpSp>
      <p:pic>
        <p:nvPicPr>
          <p:cNvPr id="9" name="图片 8">
            <a:extLst>
              <a:ext uri="{FF2B5EF4-FFF2-40B4-BE49-F238E27FC236}">
                <a16:creationId xmlns:a16="http://schemas.microsoft.com/office/drawing/2014/main" id="{FC56568A-419D-4C56-BAB7-3A101824051D}"/>
              </a:ext>
            </a:extLst>
          </p:cNvPr>
          <p:cNvPicPr>
            <a:picLocks noChangeAspect="1"/>
          </p:cNvPicPr>
          <p:nvPr/>
        </p:nvPicPr>
        <p:blipFill>
          <a:blip r:embed="rId2"/>
          <a:stretch>
            <a:fillRect/>
          </a:stretch>
        </p:blipFill>
        <p:spPr>
          <a:xfrm>
            <a:off x="2643357" y="804506"/>
            <a:ext cx="6902079" cy="5443894"/>
          </a:xfrm>
          <a:prstGeom prst="rect">
            <a:avLst/>
          </a:prstGeom>
        </p:spPr>
      </p:pic>
    </p:spTree>
    <p:extLst>
      <p:ext uri="{BB962C8B-B14F-4D97-AF65-F5344CB8AC3E}">
        <p14:creationId xmlns:p14="http://schemas.microsoft.com/office/powerpoint/2010/main" val="2894690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CE6B3D35-0F2F-48D3-95C8-90EE24543F6A}"/>
              </a:ext>
            </a:extLst>
          </p:cNvPr>
          <p:cNvSpPr/>
          <p:nvPr/>
        </p:nvSpPr>
        <p:spPr>
          <a:xfrm>
            <a:off x="0" y="6248401"/>
            <a:ext cx="12192000" cy="609600"/>
          </a:xfrm>
          <a:prstGeom prst="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accent5">
                    <a:lumMod val="75000"/>
                  </a:schemeClr>
                </a:solidFill>
                <a:latin typeface="Dubai Light" panose="020B0303030403030204" pitchFamily="34" charset="-78"/>
                <a:cs typeface="Dubai Light" panose="020B0303030403030204" pitchFamily="34" charset="-78"/>
              </a:rPr>
              <a:t>Nguyen Cong Luong et al. “Applications of Deep Reinforcement Learning in Communications and Networking”. IEEE </a:t>
            </a:r>
            <a:r>
              <a:rPr lang="en-US" altLang="zh-CN" dirty="0" err="1">
                <a:solidFill>
                  <a:schemeClr val="accent5">
                    <a:lumMod val="75000"/>
                  </a:schemeClr>
                </a:solidFill>
                <a:latin typeface="Dubai Light" panose="020B0303030403030204" pitchFamily="34" charset="-78"/>
                <a:cs typeface="Dubai Light" panose="020B0303030403030204" pitchFamily="34" charset="-78"/>
              </a:rPr>
              <a:t>Commun</a:t>
            </a:r>
            <a:r>
              <a:rPr lang="en-US" altLang="zh-CN" dirty="0">
                <a:solidFill>
                  <a:schemeClr val="accent5">
                    <a:lumMod val="75000"/>
                  </a:schemeClr>
                </a:solidFill>
                <a:latin typeface="Dubai Light" panose="020B0303030403030204" pitchFamily="34" charset="-78"/>
                <a:cs typeface="Dubai Light" panose="020B0303030403030204" pitchFamily="34" charset="-78"/>
              </a:rPr>
              <a:t>. </a:t>
            </a:r>
            <a:r>
              <a:rPr lang="en-US" altLang="zh-CN" dirty="0" err="1">
                <a:solidFill>
                  <a:schemeClr val="accent5">
                    <a:lumMod val="75000"/>
                  </a:schemeClr>
                </a:solidFill>
                <a:latin typeface="Dubai Light" panose="020B0303030403030204" pitchFamily="34" charset="-78"/>
                <a:cs typeface="Dubai Light" panose="020B0303030403030204" pitchFamily="34" charset="-78"/>
              </a:rPr>
              <a:t>Surv</a:t>
            </a:r>
            <a:r>
              <a:rPr lang="en-US" altLang="zh-CN" dirty="0">
                <a:solidFill>
                  <a:schemeClr val="accent5">
                    <a:lumMod val="75000"/>
                  </a:schemeClr>
                </a:solidFill>
                <a:latin typeface="Dubai Light" panose="020B0303030403030204" pitchFamily="34" charset="-78"/>
                <a:cs typeface="Dubai Light" panose="020B0303030403030204" pitchFamily="34" charset="-78"/>
              </a:rPr>
              <a:t>. Tutor. 2018</a:t>
            </a:r>
          </a:p>
        </p:txBody>
      </p:sp>
      <p:sp>
        <p:nvSpPr>
          <p:cNvPr id="4" name="灯片编号占位符 3">
            <a:extLst>
              <a:ext uri="{FF2B5EF4-FFF2-40B4-BE49-F238E27FC236}">
                <a16:creationId xmlns:a16="http://schemas.microsoft.com/office/drawing/2014/main" id="{F5E6DFB9-E1B6-4A3F-B969-A4CC4B349D22}"/>
              </a:ext>
            </a:extLst>
          </p:cNvPr>
          <p:cNvSpPr>
            <a:spLocks noGrp="1"/>
          </p:cNvSpPr>
          <p:nvPr>
            <p:ph type="sldNum" sz="quarter" idx="12"/>
          </p:nvPr>
        </p:nvSpPr>
        <p:spPr/>
        <p:txBody>
          <a:bodyPr/>
          <a:lstStyle/>
          <a:p>
            <a:fld id="{565CE74E-AB26-4998-AD42-012C4C1AD076}" type="slidenum">
              <a:rPr lang="zh-CN" altLang="en-US" smtClean="0"/>
              <a:pPr/>
              <a:t>4</a:t>
            </a:fld>
            <a:endParaRPr lang="zh-CN" altLang="en-US" dirty="0"/>
          </a:p>
        </p:txBody>
      </p:sp>
      <p:grpSp>
        <p:nvGrpSpPr>
          <p:cNvPr id="5" name="组合 4">
            <a:extLst>
              <a:ext uri="{FF2B5EF4-FFF2-40B4-BE49-F238E27FC236}">
                <a16:creationId xmlns:a16="http://schemas.microsoft.com/office/drawing/2014/main" id="{10FD5CD6-56FB-472A-B10A-11F295594B89}"/>
              </a:ext>
            </a:extLst>
          </p:cNvPr>
          <p:cNvGrpSpPr/>
          <p:nvPr/>
        </p:nvGrpSpPr>
        <p:grpSpPr>
          <a:xfrm>
            <a:off x="4387643" y="-372222"/>
            <a:ext cx="3416714" cy="986654"/>
            <a:chOff x="4532101" y="-372222"/>
            <a:chExt cx="3127799" cy="986654"/>
          </a:xfrm>
        </p:grpSpPr>
        <p:sp>
          <p:nvSpPr>
            <p:cNvPr id="6" name="矩形: 圆角 5">
              <a:extLst>
                <a:ext uri="{FF2B5EF4-FFF2-40B4-BE49-F238E27FC236}">
                  <a16:creationId xmlns:a16="http://schemas.microsoft.com/office/drawing/2014/main" id="{A92429F6-188D-428E-81F3-2BCC0CDB0EF4}"/>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6CF6E2A6-AD85-4AB3-8EE2-A3DFDAC0A017}"/>
                </a:ext>
              </a:extLst>
            </p:cNvPr>
            <p:cNvSpPr txBox="1"/>
            <p:nvPr/>
          </p:nvSpPr>
          <p:spPr>
            <a:xfrm>
              <a:off x="5072304" y="91212"/>
              <a:ext cx="2044458"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Applications</a:t>
              </a:r>
              <a:endParaRPr lang="zh-CN" altLang="en-US" sz="2800" b="1" dirty="0">
                <a:solidFill>
                  <a:schemeClr val="bg1"/>
                </a:solidFill>
                <a:latin typeface="+mj-lt"/>
                <a:cs typeface="+mn-ea"/>
                <a:sym typeface="+mn-lt"/>
              </a:endParaRPr>
            </a:p>
          </p:txBody>
        </p:sp>
      </p:grpSp>
      <p:pic>
        <p:nvPicPr>
          <p:cNvPr id="8" name="图片 7">
            <a:extLst>
              <a:ext uri="{FF2B5EF4-FFF2-40B4-BE49-F238E27FC236}">
                <a16:creationId xmlns:a16="http://schemas.microsoft.com/office/drawing/2014/main" id="{10B56E01-8024-4E5E-87D3-7AFE5BC048F2}"/>
              </a:ext>
            </a:extLst>
          </p:cNvPr>
          <p:cNvPicPr>
            <a:picLocks noChangeAspect="1"/>
          </p:cNvPicPr>
          <p:nvPr/>
        </p:nvPicPr>
        <p:blipFill>
          <a:blip r:embed="rId2"/>
          <a:stretch>
            <a:fillRect/>
          </a:stretch>
        </p:blipFill>
        <p:spPr>
          <a:xfrm>
            <a:off x="495300" y="1316105"/>
            <a:ext cx="11157179" cy="4573468"/>
          </a:xfrm>
          <a:prstGeom prst="rect">
            <a:avLst/>
          </a:prstGeom>
        </p:spPr>
      </p:pic>
    </p:spTree>
    <p:extLst>
      <p:ext uri="{BB962C8B-B14F-4D97-AF65-F5344CB8AC3E}">
        <p14:creationId xmlns:p14="http://schemas.microsoft.com/office/powerpoint/2010/main" val="135275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48CA81E-E730-421A-BAB7-B493F554AC2F}"/>
              </a:ext>
            </a:extLst>
          </p:cNvPr>
          <p:cNvSpPr>
            <a:spLocks noGrp="1"/>
          </p:cNvSpPr>
          <p:nvPr>
            <p:ph type="sldNum" sz="quarter" idx="12"/>
          </p:nvPr>
        </p:nvSpPr>
        <p:spPr/>
        <p:txBody>
          <a:bodyPr/>
          <a:lstStyle/>
          <a:p>
            <a:fld id="{565CE74E-AB26-4998-AD42-012C4C1AD076}" type="slidenum">
              <a:rPr lang="zh-CN" altLang="en-US" smtClean="0">
                <a:cs typeface="+mn-ea"/>
                <a:sym typeface="+mn-lt"/>
              </a:rPr>
              <a:pPr/>
              <a:t>5</a:t>
            </a:fld>
            <a:endParaRPr lang="zh-CN" altLang="en-US" dirty="0">
              <a:cs typeface="+mn-ea"/>
              <a:sym typeface="+mn-lt"/>
            </a:endParaRPr>
          </a:p>
        </p:txBody>
      </p:sp>
      <p:grpSp>
        <p:nvGrpSpPr>
          <p:cNvPr id="34" name="组合 33">
            <a:extLst>
              <a:ext uri="{FF2B5EF4-FFF2-40B4-BE49-F238E27FC236}">
                <a16:creationId xmlns:a16="http://schemas.microsoft.com/office/drawing/2014/main" id="{36E2490B-3864-4C3E-9E8B-C5515629F3F9}"/>
              </a:ext>
            </a:extLst>
          </p:cNvPr>
          <p:cNvGrpSpPr/>
          <p:nvPr/>
        </p:nvGrpSpPr>
        <p:grpSpPr>
          <a:xfrm>
            <a:off x="4387643" y="-372222"/>
            <a:ext cx="3416714" cy="986654"/>
            <a:chOff x="4532101" y="-372222"/>
            <a:chExt cx="3127799" cy="986654"/>
          </a:xfrm>
        </p:grpSpPr>
        <p:sp>
          <p:nvSpPr>
            <p:cNvPr id="35" name="矩形: 圆角 34">
              <a:extLst>
                <a:ext uri="{FF2B5EF4-FFF2-40B4-BE49-F238E27FC236}">
                  <a16:creationId xmlns:a16="http://schemas.microsoft.com/office/drawing/2014/main" id="{26B4800D-3FB0-4E8E-8850-3182D06C844C}"/>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文本框 35">
              <a:extLst>
                <a:ext uri="{FF2B5EF4-FFF2-40B4-BE49-F238E27FC236}">
                  <a16:creationId xmlns:a16="http://schemas.microsoft.com/office/drawing/2014/main" id="{A4D88A2B-898C-4A8D-834A-4520277CF386}"/>
                </a:ext>
              </a:extLst>
            </p:cNvPr>
            <p:cNvSpPr txBox="1"/>
            <p:nvPr/>
          </p:nvSpPr>
          <p:spPr>
            <a:xfrm>
              <a:off x="5332042" y="91212"/>
              <a:ext cx="1524980"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Methods</a:t>
              </a:r>
              <a:endParaRPr lang="zh-CN" altLang="en-US" sz="2800" b="1" dirty="0">
                <a:solidFill>
                  <a:schemeClr val="bg1"/>
                </a:solidFill>
                <a:latin typeface="+mj-lt"/>
                <a:cs typeface="+mn-ea"/>
                <a:sym typeface="+mn-lt"/>
              </a:endParaRPr>
            </a:p>
          </p:txBody>
        </p:sp>
      </p:grpSp>
      <p:sp>
        <p:nvSpPr>
          <p:cNvPr id="4" name="矩形 3">
            <a:extLst>
              <a:ext uri="{FF2B5EF4-FFF2-40B4-BE49-F238E27FC236}">
                <a16:creationId xmlns:a16="http://schemas.microsoft.com/office/drawing/2014/main" id="{D9174B50-5167-48C3-9EA9-B0F4E38EA2EA}"/>
              </a:ext>
            </a:extLst>
          </p:cNvPr>
          <p:cNvSpPr/>
          <p:nvPr/>
        </p:nvSpPr>
        <p:spPr>
          <a:xfrm>
            <a:off x="494174" y="4112795"/>
            <a:ext cx="6096000" cy="723275"/>
          </a:xfrm>
          <a:prstGeom prst="rect">
            <a:avLst/>
          </a:prstGeom>
        </p:spPr>
        <p:txBody>
          <a:bodyPr>
            <a:spAutoFit/>
          </a:bodyPr>
          <a:lstStyle/>
          <a:p>
            <a:pPr marL="285750" indent="-285750">
              <a:spcAft>
                <a:spcPts val="600"/>
              </a:spcAft>
              <a:buFont typeface="Arial" panose="020B0604020202020204" pitchFamily="34" charset="0"/>
              <a:buChar char="•"/>
            </a:pPr>
            <a:r>
              <a:rPr lang="zh-CN" altLang="en-US" dirty="0">
                <a:solidFill>
                  <a:schemeClr val="bg2">
                    <a:lumMod val="50000"/>
                  </a:schemeClr>
                </a:solidFill>
              </a:rPr>
              <a:t>usually rely on manual heuristics</a:t>
            </a:r>
          </a:p>
          <a:p>
            <a:pPr marL="285750" indent="-285750">
              <a:spcAft>
                <a:spcPts val="600"/>
              </a:spcAft>
              <a:buFont typeface="Arial" panose="020B0604020202020204" pitchFamily="34" charset="0"/>
              <a:buChar char="•"/>
            </a:pPr>
            <a:r>
              <a:rPr lang="zh-CN" altLang="en-US" dirty="0">
                <a:solidFill>
                  <a:schemeClr val="bg2">
                    <a:lumMod val="50000"/>
                  </a:schemeClr>
                </a:solidFill>
              </a:rPr>
              <a:t>hard to tune when and where to apply heuristics</a:t>
            </a:r>
          </a:p>
        </p:txBody>
      </p:sp>
      <p:sp>
        <p:nvSpPr>
          <p:cNvPr id="10" name="矩形 9">
            <a:extLst>
              <a:ext uri="{FF2B5EF4-FFF2-40B4-BE49-F238E27FC236}">
                <a16:creationId xmlns:a16="http://schemas.microsoft.com/office/drawing/2014/main" id="{D936CD3D-FA39-43EB-864D-AE1C793C7400}"/>
              </a:ext>
            </a:extLst>
          </p:cNvPr>
          <p:cNvSpPr/>
          <p:nvPr/>
        </p:nvSpPr>
        <p:spPr>
          <a:xfrm>
            <a:off x="6003634" y="3244334"/>
            <a:ext cx="184731" cy="369332"/>
          </a:xfrm>
          <a:prstGeom prst="rect">
            <a:avLst/>
          </a:prstGeom>
        </p:spPr>
        <p:txBody>
          <a:bodyPr wrap="none">
            <a:spAutoFit/>
          </a:bodyPr>
          <a:lstStyle/>
          <a:p>
            <a:endParaRPr lang="zh-CN" altLang="en-US" dirty="0"/>
          </a:p>
        </p:txBody>
      </p:sp>
      <p:sp>
        <p:nvSpPr>
          <p:cNvPr id="11" name="矩形 10">
            <a:extLst>
              <a:ext uri="{FF2B5EF4-FFF2-40B4-BE49-F238E27FC236}">
                <a16:creationId xmlns:a16="http://schemas.microsoft.com/office/drawing/2014/main" id="{8A0926C2-6C22-4314-8A9F-99B62DF2D67D}"/>
              </a:ext>
            </a:extLst>
          </p:cNvPr>
          <p:cNvSpPr/>
          <p:nvPr/>
        </p:nvSpPr>
        <p:spPr>
          <a:xfrm>
            <a:off x="6394062" y="1467717"/>
            <a:ext cx="6096000" cy="646331"/>
          </a:xfrm>
          <a:prstGeom prst="rect">
            <a:avLst/>
          </a:prstGeom>
        </p:spPr>
        <p:txBody>
          <a:bodyPr>
            <a:spAutoFit/>
          </a:bodyPr>
          <a:lstStyle/>
          <a:p>
            <a:pPr marL="285750" indent="-285750">
              <a:buFont typeface="Arial" panose="020B0604020202020204" pitchFamily="34" charset="0"/>
              <a:buChar char="•"/>
            </a:pPr>
            <a:r>
              <a:rPr lang="zh-CN" altLang="en-US" dirty="0">
                <a:solidFill>
                  <a:schemeClr val="accent2">
                    <a:lumMod val="75000"/>
                  </a:schemeClr>
                </a:solidFill>
              </a:rPr>
              <a:t>heuristic search </a:t>
            </a:r>
            <a:r>
              <a:rPr lang="zh-CN" altLang="en-US" dirty="0"/>
              <a:t>needs a heuristic function</a:t>
            </a:r>
          </a:p>
          <a:p>
            <a:pPr marL="285750" indent="-285750">
              <a:buFont typeface="Arial" panose="020B0604020202020204" pitchFamily="34" charset="0"/>
              <a:buChar char="•"/>
            </a:pPr>
            <a:r>
              <a:rPr lang="zh-CN" altLang="en-US" dirty="0">
                <a:solidFill>
                  <a:schemeClr val="accent2">
                    <a:lumMod val="75000"/>
                  </a:schemeClr>
                </a:solidFill>
              </a:rPr>
              <a:t>branch-and-bound </a:t>
            </a:r>
            <a:r>
              <a:rPr lang="zh-CN" altLang="en-US" dirty="0"/>
              <a:t>needs a bounding function</a:t>
            </a:r>
          </a:p>
        </p:txBody>
      </p:sp>
      <p:sp>
        <p:nvSpPr>
          <p:cNvPr id="12" name="矩形 11">
            <a:extLst>
              <a:ext uri="{FF2B5EF4-FFF2-40B4-BE49-F238E27FC236}">
                <a16:creationId xmlns:a16="http://schemas.microsoft.com/office/drawing/2014/main" id="{D273700C-E6A9-4272-9CC1-1C21981E0DAB}"/>
              </a:ext>
            </a:extLst>
          </p:cNvPr>
          <p:cNvSpPr/>
          <p:nvPr/>
        </p:nvSpPr>
        <p:spPr>
          <a:xfrm>
            <a:off x="4048201" y="901805"/>
            <a:ext cx="3756156" cy="369332"/>
          </a:xfrm>
          <a:prstGeom prst="rect">
            <a:avLst/>
          </a:prstGeom>
        </p:spPr>
        <p:txBody>
          <a:bodyPr wrap="none">
            <a:spAutoFit/>
          </a:bodyPr>
          <a:lstStyle/>
          <a:p>
            <a:r>
              <a:rPr lang="zh-CN" altLang="en-US" dirty="0">
                <a:solidFill>
                  <a:schemeClr val="bg2">
                    <a:lumMod val="25000"/>
                  </a:schemeClr>
                </a:solidFill>
              </a:rPr>
              <a:t>not applicable for large problems</a:t>
            </a:r>
          </a:p>
        </p:txBody>
      </p:sp>
      <p:sp>
        <p:nvSpPr>
          <p:cNvPr id="26" name="矩形: 圆角 25">
            <a:extLst>
              <a:ext uri="{FF2B5EF4-FFF2-40B4-BE49-F238E27FC236}">
                <a16:creationId xmlns:a16="http://schemas.microsoft.com/office/drawing/2014/main" id="{406C218B-5123-47BA-BF07-C585CEA64265}"/>
              </a:ext>
            </a:extLst>
          </p:cNvPr>
          <p:cNvSpPr>
            <a:spLocks/>
          </p:cNvSpPr>
          <p:nvPr/>
        </p:nvSpPr>
        <p:spPr>
          <a:xfrm>
            <a:off x="463611" y="2209959"/>
            <a:ext cx="3399243" cy="488562"/>
          </a:xfrm>
          <a:prstGeom prst="roundRect">
            <a:avLst>
              <a:gd name="adj" fmla="val 50000"/>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75000"/>
                  </a:schemeClr>
                </a:solidFill>
              </a:rPr>
              <a:t>Approximate approach</a:t>
            </a:r>
          </a:p>
        </p:txBody>
      </p:sp>
      <p:sp>
        <p:nvSpPr>
          <p:cNvPr id="27" name="矩形: 圆角 26">
            <a:extLst>
              <a:ext uri="{FF2B5EF4-FFF2-40B4-BE49-F238E27FC236}">
                <a16:creationId xmlns:a16="http://schemas.microsoft.com/office/drawing/2014/main" id="{51A28A56-1260-4103-BBBC-4739DC69EF68}"/>
              </a:ext>
            </a:extLst>
          </p:cNvPr>
          <p:cNvSpPr>
            <a:spLocks/>
          </p:cNvSpPr>
          <p:nvPr/>
        </p:nvSpPr>
        <p:spPr>
          <a:xfrm>
            <a:off x="457200" y="858137"/>
            <a:ext cx="3399243" cy="488562"/>
          </a:xfrm>
          <a:prstGeom prst="roundRect">
            <a:avLst>
              <a:gd name="adj" fmla="val 50000"/>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75000"/>
                  </a:schemeClr>
                </a:solidFill>
              </a:rPr>
              <a:t>Exact approach</a:t>
            </a:r>
          </a:p>
        </p:txBody>
      </p:sp>
      <p:sp>
        <p:nvSpPr>
          <p:cNvPr id="30" name="矩形: 圆角 29">
            <a:extLst>
              <a:ext uri="{FF2B5EF4-FFF2-40B4-BE49-F238E27FC236}">
                <a16:creationId xmlns:a16="http://schemas.microsoft.com/office/drawing/2014/main" id="{B3992138-61B7-4085-8F8A-F82702D78496}"/>
              </a:ext>
            </a:extLst>
          </p:cNvPr>
          <p:cNvSpPr>
            <a:spLocks/>
          </p:cNvSpPr>
          <p:nvPr/>
        </p:nvSpPr>
        <p:spPr>
          <a:xfrm>
            <a:off x="494175" y="3044852"/>
            <a:ext cx="3399243" cy="488562"/>
          </a:xfrm>
          <a:prstGeom prst="roundRect">
            <a:avLst>
              <a:gd name="adj" fmla="val 50000"/>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75000"/>
                  </a:schemeClr>
                </a:solidFill>
              </a:rPr>
              <a:t>Heuristic approach</a:t>
            </a:r>
          </a:p>
        </p:txBody>
      </p:sp>
      <p:sp>
        <p:nvSpPr>
          <p:cNvPr id="31" name="矩形: 圆角 30">
            <a:extLst>
              <a:ext uri="{FF2B5EF4-FFF2-40B4-BE49-F238E27FC236}">
                <a16:creationId xmlns:a16="http://schemas.microsoft.com/office/drawing/2014/main" id="{58248ED9-8EBE-4850-91E0-2114408273A9}"/>
              </a:ext>
            </a:extLst>
          </p:cNvPr>
          <p:cNvSpPr>
            <a:spLocks/>
          </p:cNvSpPr>
          <p:nvPr/>
        </p:nvSpPr>
        <p:spPr>
          <a:xfrm>
            <a:off x="494175" y="4913604"/>
            <a:ext cx="3399243" cy="488562"/>
          </a:xfrm>
          <a:prstGeom prst="roundRect">
            <a:avLst>
              <a:gd name="adj" fmla="val 50000"/>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75000"/>
                  </a:schemeClr>
                </a:solidFill>
              </a:rPr>
              <a:t>ML-based  approach</a:t>
            </a:r>
          </a:p>
        </p:txBody>
      </p:sp>
      <p:sp>
        <p:nvSpPr>
          <p:cNvPr id="15" name="矩形 14">
            <a:extLst>
              <a:ext uri="{FF2B5EF4-FFF2-40B4-BE49-F238E27FC236}">
                <a16:creationId xmlns:a16="http://schemas.microsoft.com/office/drawing/2014/main" id="{B3004EF9-E025-4D34-B5B3-310562BEA633}"/>
              </a:ext>
            </a:extLst>
          </p:cNvPr>
          <p:cNvSpPr/>
          <p:nvPr/>
        </p:nvSpPr>
        <p:spPr>
          <a:xfrm>
            <a:off x="572733" y="1583420"/>
            <a:ext cx="1584088" cy="369332"/>
          </a:xfrm>
          <a:prstGeom prst="rect">
            <a:avLst/>
          </a:prstGeom>
        </p:spPr>
        <p:txBody>
          <a:bodyPr wrap="none">
            <a:spAutoFit/>
          </a:bodyPr>
          <a:lstStyle/>
          <a:p>
            <a:r>
              <a:rPr lang="en-US" altLang="zh-CN" dirty="0"/>
              <a:t>Enumeration</a:t>
            </a:r>
            <a:endParaRPr lang="zh-CN" altLang="en-US" dirty="0"/>
          </a:p>
        </p:txBody>
      </p:sp>
      <p:sp>
        <p:nvSpPr>
          <p:cNvPr id="33" name="箭头: 右 32">
            <a:extLst>
              <a:ext uri="{FF2B5EF4-FFF2-40B4-BE49-F238E27FC236}">
                <a16:creationId xmlns:a16="http://schemas.microsoft.com/office/drawing/2014/main" id="{F739528D-34FF-4EE9-A19B-C614D2F837D2}"/>
              </a:ext>
            </a:extLst>
          </p:cNvPr>
          <p:cNvSpPr/>
          <p:nvPr/>
        </p:nvSpPr>
        <p:spPr>
          <a:xfrm>
            <a:off x="2233328" y="1421203"/>
            <a:ext cx="3955038" cy="669778"/>
          </a:xfrm>
          <a:prstGeom prst="rightArrow">
            <a:avLst>
              <a:gd name="adj1" fmla="val 60369"/>
              <a:gd name="adj2" fmla="val 44816"/>
            </a:avLst>
          </a:prstGeom>
          <a:solidFill>
            <a:schemeClr val="accent1">
              <a:lumMod val="60000"/>
              <a:lumOff val="4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16" name="矩形 15">
            <a:extLst>
              <a:ext uri="{FF2B5EF4-FFF2-40B4-BE49-F238E27FC236}">
                <a16:creationId xmlns:a16="http://schemas.microsoft.com/office/drawing/2014/main" id="{48C4EDB0-AD83-4F90-8507-DB8075A44000}"/>
              </a:ext>
            </a:extLst>
          </p:cNvPr>
          <p:cNvSpPr/>
          <p:nvPr/>
        </p:nvSpPr>
        <p:spPr>
          <a:xfrm>
            <a:off x="4062900" y="2280092"/>
            <a:ext cx="6589860" cy="369332"/>
          </a:xfrm>
          <a:prstGeom prst="rect">
            <a:avLst/>
          </a:prstGeom>
        </p:spPr>
        <p:txBody>
          <a:bodyPr wrap="square">
            <a:spAutoFit/>
          </a:bodyPr>
          <a:lstStyle/>
          <a:p>
            <a:r>
              <a:rPr lang="zh-CN" altLang="en-US" dirty="0">
                <a:solidFill>
                  <a:schemeClr val="bg2">
                    <a:lumMod val="25000"/>
                  </a:schemeClr>
                </a:solidFill>
              </a:rPr>
              <a:t>finds an approximate solution usually in polynomial time</a:t>
            </a:r>
          </a:p>
        </p:txBody>
      </p:sp>
      <p:sp>
        <p:nvSpPr>
          <p:cNvPr id="17" name="矩形 16">
            <a:extLst>
              <a:ext uri="{FF2B5EF4-FFF2-40B4-BE49-F238E27FC236}">
                <a16:creationId xmlns:a16="http://schemas.microsoft.com/office/drawing/2014/main" id="{AB5FD881-B51F-4537-9FFE-E0DA8B2B931F}"/>
              </a:ext>
            </a:extLst>
          </p:cNvPr>
          <p:cNvSpPr/>
          <p:nvPr/>
        </p:nvSpPr>
        <p:spPr>
          <a:xfrm>
            <a:off x="2362517" y="1574318"/>
            <a:ext cx="3273178" cy="369332"/>
          </a:xfrm>
          <a:prstGeom prst="rect">
            <a:avLst/>
          </a:prstGeom>
        </p:spPr>
        <p:txBody>
          <a:bodyPr wrap="square">
            <a:spAutoFit/>
          </a:bodyPr>
          <a:lstStyle/>
          <a:p>
            <a:r>
              <a:rPr lang="zh-CN" altLang="en-US" dirty="0">
                <a:solidFill>
                  <a:schemeClr val="bg1"/>
                </a:solidFill>
              </a:rPr>
              <a:t>to reduce the search depth</a:t>
            </a:r>
          </a:p>
        </p:txBody>
      </p:sp>
      <p:sp>
        <p:nvSpPr>
          <p:cNvPr id="18" name="矩形 17">
            <a:extLst>
              <a:ext uri="{FF2B5EF4-FFF2-40B4-BE49-F238E27FC236}">
                <a16:creationId xmlns:a16="http://schemas.microsoft.com/office/drawing/2014/main" id="{A71E5698-9D44-4B3A-B034-15E11EDAD5CC}"/>
              </a:ext>
            </a:extLst>
          </p:cNvPr>
          <p:cNvSpPr/>
          <p:nvPr/>
        </p:nvSpPr>
        <p:spPr>
          <a:xfrm>
            <a:off x="4028157" y="3136869"/>
            <a:ext cx="7249444" cy="369332"/>
          </a:xfrm>
          <a:prstGeom prst="rect">
            <a:avLst/>
          </a:prstGeom>
        </p:spPr>
        <p:txBody>
          <a:bodyPr wrap="square">
            <a:spAutoFit/>
          </a:bodyPr>
          <a:lstStyle/>
          <a:p>
            <a:r>
              <a:rPr lang="zh-CN" altLang="en-US" dirty="0">
                <a:solidFill>
                  <a:schemeClr val="bg2">
                    <a:lumMod val="25000"/>
                  </a:schemeClr>
                </a:solidFill>
              </a:rPr>
              <a:t>can find a solution quickly, however, without exactness guarantee</a:t>
            </a:r>
          </a:p>
        </p:txBody>
      </p:sp>
      <p:sp>
        <p:nvSpPr>
          <p:cNvPr id="19" name="矩形 18">
            <a:extLst>
              <a:ext uri="{FF2B5EF4-FFF2-40B4-BE49-F238E27FC236}">
                <a16:creationId xmlns:a16="http://schemas.microsoft.com/office/drawing/2014/main" id="{9E0D9C89-9456-4CA9-A908-7984001D65DD}"/>
              </a:ext>
            </a:extLst>
          </p:cNvPr>
          <p:cNvSpPr/>
          <p:nvPr/>
        </p:nvSpPr>
        <p:spPr>
          <a:xfrm>
            <a:off x="463611" y="3704155"/>
            <a:ext cx="8755655" cy="369332"/>
          </a:xfrm>
          <a:prstGeom prst="rect">
            <a:avLst/>
          </a:prstGeom>
        </p:spPr>
        <p:txBody>
          <a:bodyPr wrap="square">
            <a:spAutoFit/>
          </a:bodyPr>
          <a:lstStyle/>
          <a:p>
            <a:r>
              <a:rPr lang="zh-CN" altLang="en-US" dirty="0">
                <a:solidFill>
                  <a:schemeClr val="bg2">
                    <a:lumMod val="50000"/>
                  </a:schemeClr>
                </a:solidFill>
              </a:rPr>
              <a:t>local search methods, like genetic programming, evolutionary methods</a:t>
            </a:r>
          </a:p>
        </p:txBody>
      </p:sp>
      <p:sp>
        <p:nvSpPr>
          <p:cNvPr id="38" name="矩形: 圆角 37">
            <a:extLst>
              <a:ext uri="{FF2B5EF4-FFF2-40B4-BE49-F238E27FC236}">
                <a16:creationId xmlns:a16="http://schemas.microsoft.com/office/drawing/2014/main" id="{ACE44023-3184-4F14-A556-B0F5E9CA0507}"/>
              </a:ext>
            </a:extLst>
          </p:cNvPr>
          <p:cNvSpPr>
            <a:spLocks/>
          </p:cNvSpPr>
          <p:nvPr/>
        </p:nvSpPr>
        <p:spPr>
          <a:xfrm>
            <a:off x="457199" y="845806"/>
            <a:ext cx="11277601" cy="488562"/>
          </a:xfrm>
          <a:prstGeom prst="roundRect">
            <a:avLst>
              <a:gd name="adj" fmla="val 50000"/>
            </a:avLst>
          </a:prstGeom>
          <a:noFill/>
          <a:ln>
            <a:solidFill>
              <a:schemeClr val="accent1"/>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accent1">
                  <a:lumMod val="75000"/>
                </a:schemeClr>
              </a:solidFill>
            </a:endParaRPr>
          </a:p>
        </p:txBody>
      </p:sp>
      <p:sp>
        <p:nvSpPr>
          <p:cNvPr id="39" name="矩形: 圆角 38">
            <a:extLst>
              <a:ext uri="{FF2B5EF4-FFF2-40B4-BE49-F238E27FC236}">
                <a16:creationId xmlns:a16="http://schemas.microsoft.com/office/drawing/2014/main" id="{C6799C19-3BD2-4807-9DE0-B9E087056B4B}"/>
              </a:ext>
            </a:extLst>
          </p:cNvPr>
          <p:cNvSpPr>
            <a:spLocks/>
          </p:cNvSpPr>
          <p:nvPr/>
        </p:nvSpPr>
        <p:spPr>
          <a:xfrm>
            <a:off x="450788" y="2200883"/>
            <a:ext cx="11277601" cy="488562"/>
          </a:xfrm>
          <a:prstGeom prst="roundRect">
            <a:avLst>
              <a:gd name="adj" fmla="val 50000"/>
            </a:avLst>
          </a:prstGeom>
          <a:noFill/>
          <a:ln>
            <a:solidFill>
              <a:schemeClr val="accent1"/>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accent1">
                  <a:lumMod val="75000"/>
                </a:schemeClr>
              </a:solidFill>
            </a:endParaRPr>
          </a:p>
        </p:txBody>
      </p:sp>
      <p:sp>
        <p:nvSpPr>
          <p:cNvPr id="40" name="矩形: 圆角 39">
            <a:extLst>
              <a:ext uri="{FF2B5EF4-FFF2-40B4-BE49-F238E27FC236}">
                <a16:creationId xmlns:a16="http://schemas.microsoft.com/office/drawing/2014/main" id="{4D872910-C22D-4251-BD0F-3E94DAB54367}"/>
              </a:ext>
            </a:extLst>
          </p:cNvPr>
          <p:cNvSpPr>
            <a:spLocks/>
          </p:cNvSpPr>
          <p:nvPr/>
        </p:nvSpPr>
        <p:spPr>
          <a:xfrm>
            <a:off x="463611" y="3055067"/>
            <a:ext cx="11277601" cy="488562"/>
          </a:xfrm>
          <a:prstGeom prst="roundRect">
            <a:avLst>
              <a:gd name="adj" fmla="val 50000"/>
            </a:avLst>
          </a:prstGeom>
          <a:noFill/>
          <a:ln>
            <a:solidFill>
              <a:schemeClr val="accent1"/>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accent1">
                  <a:lumMod val="75000"/>
                </a:schemeClr>
              </a:solidFill>
            </a:endParaRPr>
          </a:p>
        </p:txBody>
      </p:sp>
      <p:sp>
        <p:nvSpPr>
          <p:cNvPr id="41" name="矩形: 圆角 40">
            <a:extLst>
              <a:ext uri="{FF2B5EF4-FFF2-40B4-BE49-F238E27FC236}">
                <a16:creationId xmlns:a16="http://schemas.microsoft.com/office/drawing/2014/main" id="{AD41722C-9D6E-4414-8DF7-26423D50A413}"/>
              </a:ext>
            </a:extLst>
          </p:cNvPr>
          <p:cNvSpPr>
            <a:spLocks/>
          </p:cNvSpPr>
          <p:nvPr/>
        </p:nvSpPr>
        <p:spPr>
          <a:xfrm>
            <a:off x="494175" y="4913603"/>
            <a:ext cx="11240626" cy="488562"/>
          </a:xfrm>
          <a:prstGeom prst="roundRect">
            <a:avLst>
              <a:gd name="adj" fmla="val 50000"/>
            </a:avLst>
          </a:prstGeom>
          <a:noFill/>
          <a:ln>
            <a:solidFill>
              <a:schemeClr val="accent1"/>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accent1">
                  <a:lumMod val="75000"/>
                </a:schemeClr>
              </a:solidFill>
            </a:endParaRPr>
          </a:p>
        </p:txBody>
      </p:sp>
      <p:sp>
        <p:nvSpPr>
          <p:cNvPr id="45" name="矩形: 圆角 44">
            <a:extLst>
              <a:ext uri="{FF2B5EF4-FFF2-40B4-BE49-F238E27FC236}">
                <a16:creationId xmlns:a16="http://schemas.microsoft.com/office/drawing/2014/main" id="{98DF4AAA-056E-49C5-A269-5CFDC85FB6AA}"/>
              </a:ext>
            </a:extLst>
          </p:cNvPr>
          <p:cNvSpPr>
            <a:spLocks/>
          </p:cNvSpPr>
          <p:nvPr/>
        </p:nvSpPr>
        <p:spPr>
          <a:xfrm>
            <a:off x="494174" y="5711914"/>
            <a:ext cx="2891905" cy="536486"/>
          </a:xfrm>
          <a:prstGeom prst="roundRect">
            <a:avLst>
              <a:gd name="adj" fmla="val 50000"/>
            </a:avLst>
          </a:prstGeom>
          <a:noFill/>
          <a:ln>
            <a:solidFill>
              <a:schemeClr val="accent1"/>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lumMod val="75000"/>
                  </a:schemeClr>
                </a:solidFill>
              </a:rPr>
              <a:t>End-to-end</a:t>
            </a:r>
          </a:p>
        </p:txBody>
      </p:sp>
      <p:sp>
        <p:nvSpPr>
          <p:cNvPr id="52" name="矩形: 圆角 51">
            <a:extLst>
              <a:ext uri="{FF2B5EF4-FFF2-40B4-BE49-F238E27FC236}">
                <a16:creationId xmlns:a16="http://schemas.microsoft.com/office/drawing/2014/main" id="{A5FD2566-353A-4731-B47A-ACF61EC4E16C}"/>
              </a:ext>
            </a:extLst>
          </p:cNvPr>
          <p:cNvSpPr>
            <a:spLocks/>
          </p:cNvSpPr>
          <p:nvPr/>
        </p:nvSpPr>
        <p:spPr>
          <a:xfrm>
            <a:off x="4693024" y="5711914"/>
            <a:ext cx="2891905" cy="536486"/>
          </a:xfrm>
          <a:prstGeom prst="roundRect">
            <a:avLst>
              <a:gd name="adj" fmla="val 50000"/>
            </a:avLst>
          </a:prstGeom>
          <a:noFill/>
          <a:ln>
            <a:solidFill>
              <a:schemeClr val="accent1"/>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lumMod val="75000"/>
                  </a:schemeClr>
                </a:solidFill>
              </a:rPr>
              <a:t>ML + X</a:t>
            </a:r>
          </a:p>
        </p:txBody>
      </p:sp>
      <p:sp>
        <p:nvSpPr>
          <p:cNvPr id="53" name="矩形: 圆角 52">
            <a:extLst>
              <a:ext uri="{FF2B5EF4-FFF2-40B4-BE49-F238E27FC236}">
                <a16:creationId xmlns:a16="http://schemas.microsoft.com/office/drawing/2014/main" id="{EF72A668-F10E-4A3E-81C2-CCB519A5845F}"/>
              </a:ext>
            </a:extLst>
          </p:cNvPr>
          <p:cNvSpPr>
            <a:spLocks/>
          </p:cNvSpPr>
          <p:nvPr/>
        </p:nvSpPr>
        <p:spPr>
          <a:xfrm>
            <a:off x="8836484" y="5711914"/>
            <a:ext cx="2891905" cy="536486"/>
          </a:xfrm>
          <a:prstGeom prst="roundRect">
            <a:avLst>
              <a:gd name="adj" fmla="val 50000"/>
            </a:avLst>
          </a:prstGeom>
          <a:noFill/>
          <a:ln>
            <a:solidFill>
              <a:schemeClr val="accent1"/>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lumMod val="75000"/>
                  </a:schemeClr>
                </a:solidFill>
              </a:rPr>
              <a:t>Others</a:t>
            </a:r>
          </a:p>
        </p:txBody>
      </p:sp>
      <p:sp>
        <p:nvSpPr>
          <p:cNvPr id="54" name="矩形 53">
            <a:extLst>
              <a:ext uri="{FF2B5EF4-FFF2-40B4-BE49-F238E27FC236}">
                <a16:creationId xmlns:a16="http://schemas.microsoft.com/office/drawing/2014/main" id="{ECADB965-0D81-4C8E-B36D-F25F519A6764}"/>
              </a:ext>
            </a:extLst>
          </p:cNvPr>
          <p:cNvSpPr/>
          <p:nvPr/>
        </p:nvSpPr>
        <p:spPr>
          <a:xfrm>
            <a:off x="4062899" y="4970405"/>
            <a:ext cx="7634926" cy="369332"/>
          </a:xfrm>
          <a:prstGeom prst="rect">
            <a:avLst/>
          </a:prstGeom>
        </p:spPr>
        <p:txBody>
          <a:bodyPr wrap="square">
            <a:spAutoFit/>
          </a:bodyPr>
          <a:lstStyle/>
          <a:p>
            <a:pPr>
              <a:spcAft>
                <a:spcPts val="600"/>
              </a:spcAft>
            </a:pPr>
            <a:r>
              <a:rPr lang="en-US" altLang="zh-CN" dirty="0">
                <a:solidFill>
                  <a:schemeClr val="bg2">
                    <a:lumMod val="25000"/>
                  </a:schemeClr>
                </a:solidFill>
              </a:rPr>
              <a:t>construct solutions from problem specification with help of ML ALGO</a:t>
            </a:r>
            <a:endParaRPr lang="zh-CN" altLang="en-US" dirty="0">
              <a:solidFill>
                <a:schemeClr val="bg2">
                  <a:lumMod val="25000"/>
                </a:schemeClr>
              </a:solidFill>
            </a:endParaRPr>
          </a:p>
        </p:txBody>
      </p:sp>
    </p:spTree>
    <p:custDataLst>
      <p:tags r:id="rId1"/>
    </p:custDataLst>
    <p:extLst>
      <p:ext uri="{BB962C8B-B14F-4D97-AF65-F5344CB8AC3E}">
        <p14:creationId xmlns:p14="http://schemas.microsoft.com/office/powerpoint/2010/main" val="44850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5CE49A0-7CCF-4754-92AB-186EF2265E4F}"/>
              </a:ext>
            </a:extLst>
          </p:cNvPr>
          <p:cNvSpPr/>
          <p:nvPr/>
        </p:nvSpPr>
        <p:spPr>
          <a:xfrm>
            <a:off x="566958" y="1950043"/>
            <a:ext cx="4999693" cy="4156117"/>
          </a:xfrm>
          <a:prstGeom prst="rect">
            <a:avLst/>
          </a:prstGeom>
          <a:noFill/>
          <a:ln w="19050">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latin typeface="Helvetica" panose="020B0604020202030204" pitchFamily="34" charset="0"/>
            </a:endParaRPr>
          </a:p>
        </p:txBody>
      </p:sp>
      <p:grpSp>
        <p:nvGrpSpPr>
          <p:cNvPr id="6" name="组合 5">
            <a:extLst>
              <a:ext uri="{FF2B5EF4-FFF2-40B4-BE49-F238E27FC236}">
                <a16:creationId xmlns:a16="http://schemas.microsoft.com/office/drawing/2014/main" id="{C6392C1F-16F2-4F73-9670-102276A543AA}"/>
              </a:ext>
            </a:extLst>
          </p:cNvPr>
          <p:cNvGrpSpPr/>
          <p:nvPr/>
        </p:nvGrpSpPr>
        <p:grpSpPr>
          <a:xfrm>
            <a:off x="4900884" y="-372221"/>
            <a:ext cx="2390232" cy="938540"/>
            <a:chOff x="4900884" y="-372221"/>
            <a:chExt cx="2390232" cy="938540"/>
          </a:xfrm>
        </p:grpSpPr>
        <p:sp>
          <p:nvSpPr>
            <p:cNvPr id="7" name="矩形: 圆角 6">
              <a:extLst>
                <a:ext uri="{FF2B5EF4-FFF2-40B4-BE49-F238E27FC236}">
                  <a16:creationId xmlns:a16="http://schemas.microsoft.com/office/drawing/2014/main" id="{4FF62FAF-5CA1-4F38-AFD6-25CF69693A4C}"/>
                </a:ext>
              </a:extLst>
            </p:cNvPr>
            <p:cNvSpPr/>
            <p:nvPr/>
          </p:nvSpPr>
          <p:spPr>
            <a:xfrm>
              <a:off x="4900884" y="-372221"/>
              <a:ext cx="2390232" cy="938540"/>
            </a:xfrm>
            <a:prstGeom prst="roundRect">
              <a:avLst>
                <a:gd name="adj" fmla="val 50000"/>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8" name="文本框 7">
              <a:extLst>
                <a:ext uri="{FF2B5EF4-FFF2-40B4-BE49-F238E27FC236}">
                  <a16:creationId xmlns:a16="http://schemas.microsoft.com/office/drawing/2014/main" id="{1AA6EE89-40ED-4BB8-9FF8-CCF24E5015DB}"/>
                </a:ext>
              </a:extLst>
            </p:cNvPr>
            <p:cNvSpPr txBox="1"/>
            <p:nvPr/>
          </p:nvSpPr>
          <p:spPr>
            <a:xfrm>
              <a:off x="5233008" y="91212"/>
              <a:ext cx="1723036" cy="461665"/>
            </a:xfrm>
            <a:prstGeom prst="rect">
              <a:avLst/>
            </a:prstGeom>
            <a:noFill/>
          </p:spPr>
          <p:txBody>
            <a:bodyPr wrap="none" rtlCol="0">
              <a:spAutoFit/>
            </a:bodyPr>
            <a:lstStyle/>
            <a:p>
              <a:pPr algn="ctr"/>
              <a:r>
                <a:rPr lang="en-US" altLang="zh-CN" sz="2400" b="1" dirty="0">
                  <a:solidFill>
                    <a:schemeClr val="bg1"/>
                  </a:solidFill>
                  <a:latin typeface="Lora" pitchFamily="2" charset="0"/>
                </a:rPr>
                <a:t>GNN &amp; CO</a:t>
              </a:r>
              <a:endParaRPr lang="zh-CN" altLang="en-US" sz="2400" b="1" dirty="0">
                <a:solidFill>
                  <a:schemeClr val="bg1"/>
                </a:solidFill>
                <a:latin typeface="Lora" pitchFamily="2" charset="0"/>
              </a:endParaRPr>
            </a:p>
          </p:txBody>
        </p:sp>
      </p:grpSp>
      <p:sp>
        <p:nvSpPr>
          <p:cNvPr id="3" name="灯片编号占位符 2">
            <a:extLst>
              <a:ext uri="{FF2B5EF4-FFF2-40B4-BE49-F238E27FC236}">
                <a16:creationId xmlns:a16="http://schemas.microsoft.com/office/drawing/2014/main" id="{698D7AF8-30E3-4EF4-8661-2AEA37DA210F}"/>
              </a:ext>
            </a:extLst>
          </p:cNvPr>
          <p:cNvSpPr>
            <a:spLocks noGrp="1"/>
          </p:cNvSpPr>
          <p:nvPr>
            <p:ph type="sldNum" sz="quarter" idx="12"/>
          </p:nvPr>
        </p:nvSpPr>
        <p:spPr/>
        <p:txBody>
          <a:bodyPr/>
          <a:lstStyle/>
          <a:p>
            <a:fld id="{565CE74E-AB26-4998-AD42-012C4C1AD076}" type="slidenum">
              <a:rPr lang="zh-CN" altLang="en-US" smtClean="0"/>
              <a:pPr/>
              <a:t>6</a:t>
            </a:fld>
            <a:endParaRPr lang="zh-CN" altLang="en-US" dirty="0"/>
          </a:p>
        </p:txBody>
      </p:sp>
      <p:sp>
        <p:nvSpPr>
          <p:cNvPr id="11" name="椭圆 10">
            <a:extLst>
              <a:ext uri="{FF2B5EF4-FFF2-40B4-BE49-F238E27FC236}">
                <a16:creationId xmlns:a16="http://schemas.microsoft.com/office/drawing/2014/main" id="{90830810-748E-4418-A4F2-CF2E983395FF}"/>
              </a:ext>
            </a:extLst>
          </p:cNvPr>
          <p:cNvSpPr/>
          <p:nvPr/>
        </p:nvSpPr>
        <p:spPr>
          <a:xfrm>
            <a:off x="7680997" y="2993733"/>
            <a:ext cx="91007" cy="9750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12" name="椭圆 11">
            <a:extLst>
              <a:ext uri="{FF2B5EF4-FFF2-40B4-BE49-F238E27FC236}">
                <a16:creationId xmlns:a16="http://schemas.microsoft.com/office/drawing/2014/main" id="{8E4A9677-084E-4C97-963E-3DB3CBF9F6AC}"/>
              </a:ext>
            </a:extLst>
          </p:cNvPr>
          <p:cNvSpPr/>
          <p:nvPr/>
        </p:nvSpPr>
        <p:spPr>
          <a:xfrm>
            <a:off x="8301730" y="2679760"/>
            <a:ext cx="91007" cy="9750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14" name="椭圆 13">
            <a:extLst>
              <a:ext uri="{FF2B5EF4-FFF2-40B4-BE49-F238E27FC236}">
                <a16:creationId xmlns:a16="http://schemas.microsoft.com/office/drawing/2014/main" id="{E407C9DD-D5F5-44F5-AF0A-44F7505B6568}"/>
              </a:ext>
            </a:extLst>
          </p:cNvPr>
          <p:cNvSpPr/>
          <p:nvPr/>
        </p:nvSpPr>
        <p:spPr>
          <a:xfrm>
            <a:off x="7824837" y="2564667"/>
            <a:ext cx="141180" cy="151264"/>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15" name="椭圆 14">
            <a:extLst>
              <a:ext uri="{FF2B5EF4-FFF2-40B4-BE49-F238E27FC236}">
                <a16:creationId xmlns:a16="http://schemas.microsoft.com/office/drawing/2014/main" id="{26A4C8C7-CB77-49C2-AC2A-83BA71103FA9}"/>
              </a:ext>
            </a:extLst>
          </p:cNvPr>
          <p:cNvSpPr/>
          <p:nvPr/>
        </p:nvSpPr>
        <p:spPr>
          <a:xfrm>
            <a:off x="9754610" y="2873982"/>
            <a:ext cx="91007" cy="83171"/>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16" name="椭圆 15">
            <a:extLst>
              <a:ext uri="{FF2B5EF4-FFF2-40B4-BE49-F238E27FC236}">
                <a16:creationId xmlns:a16="http://schemas.microsoft.com/office/drawing/2014/main" id="{7A097B55-69AD-4BD3-8C0A-1035CBA6B048}"/>
              </a:ext>
            </a:extLst>
          </p:cNvPr>
          <p:cNvSpPr/>
          <p:nvPr/>
        </p:nvSpPr>
        <p:spPr>
          <a:xfrm>
            <a:off x="10080703" y="3080327"/>
            <a:ext cx="91007" cy="9750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17" name="椭圆 16">
            <a:extLst>
              <a:ext uri="{FF2B5EF4-FFF2-40B4-BE49-F238E27FC236}">
                <a16:creationId xmlns:a16="http://schemas.microsoft.com/office/drawing/2014/main" id="{6EF59D41-1CFD-42B1-AD8A-0E865F278D09}"/>
              </a:ext>
            </a:extLst>
          </p:cNvPr>
          <p:cNvSpPr/>
          <p:nvPr/>
        </p:nvSpPr>
        <p:spPr>
          <a:xfrm>
            <a:off x="10433685" y="3441369"/>
            <a:ext cx="77628" cy="8317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18" name="椭圆 17">
            <a:extLst>
              <a:ext uri="{FF2B5EF4-FFF2-40B4-BE49-F238E27FC236}">
                <a16:creationId xmlns:a16="http://schemas.microsoft.com/office/drawing/2014/main" id="{49820C86-98CB-4C80-8BED-CB05832AEED7}"/>
              </a:ext>
            </a:extLst>
          </p:cNvPr>
          <p:cNvSpPr/>
          <p:nvPr/>
        </p:nvSpPr>
        <p:spPr>
          <a:xfrm>
            <a:off x="10792102" y="2777268"/>
            <a:ext cx="181275" cy="19422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19" name="椭圆 18">
            <a:extLst>
              <a:ext uri="{FF2B5EF4-FFF2-40B4-BE49-F238E27FC236}">
                <a16:creationId xmlns:a16="http://schemas.microsoft.com/office/drawing/2014/main" id="{0B032EF4-250B-44BC-801B-794BAA80FCEA}"/>
              </a:ext>
            </a:extLst>
          </p:cNvPr>
          <p:cNvSpPr/>
          <p:nvPr/>
        </p:nvSpPr>
        <p:spPr>
          <a:xfrm>
            <a:off x="8830677" y="4851558"/>
            <a:ext cx="161934" cy="1735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cxnSp>
        <p:nvCxnSpPr>
          <p:cNvPr id="22" name="直接箭头连接符 2">
            <a:extLst>
              <a:ext uri="{FF2B5EF4-FFF2-40B4-BE49-F238E27FC236}">
                <a16:creationId xmlns:a16="http://schemas.microsoft.com/office/drawing/2014/main" id="{F0C65671-8C88-4646-984A-268118AC7BF0}"/>
              </a:ext>
            </a:extLst>
          </p:cNvPr>
          <p:cNvCxnSpPr>
            <a:cxnSpLocks/>
            <a:stCxn id="11" idx="0"/>
            <a:endCxn id="14" idx="3"/>
          </p:cNvCxnSpPr>
          <p:nvPr/>
        </p:nvCxnSpPr>
        <p:spPr>
          <a:xfrm flipV="1">
            <a:off x="7726501" y="2693779"/>
            <a:ext cx="119011" cy="299954"/>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3">
            <a:extLst>
              <a:ext uri="{FF2B5EF4-FFF2-40B4-BE49-F238E27FC236}">
                <a16:creationId xmlns:a16="http://schemas.microsoft.com/office/drawing/2014/main" id="{A993C587-ED78-48E6-A510-7D553D9484B9}"/>
              </a:ext>
            </a:extLst>
          </p:cNvPr>
          <p:cNvCxnSpPr>
            <a:cxnSpLocks/>
            <a:stCxn id="14" idx="6"/>
            <a:endCxn id="12" idx="2"/>
          </p:cNvCxnSpPr>
          <p:nvPr/>
        </p:nvCxnSpPr>
        <p:spPr>
          <a:xfrm>
            <a:off x="7966017" y="2640299"/>
            <a:ext cx="335713" cy="88215"/>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4">
            <a:extLst>
              <a:ext uri="{FF2B5EF4-FFF2-40B4-BE49-F238E27FC236}">
                <a16:creationId xmlns:a16="http://schemas.microsoft.com/office/drawing/2014/main" id="{32FDC2FB-BE4D-4644-96B9-AD98226C666A}"/>
              </a:ext>
            </a:extLst>
          </p:cNvPr>
          <p:cNvCxnSpPr>
            <a:cxnSpLocks/>
            <a:stCxn id="12" idx="6"/>
            <a:endCxn id="15" idx="2"/>
          </p:cNvCxnSpPr>
          <p:nvPr/>
        </p:nvCxnSpPr>
        <p:spPr>
          <a:xfrm>
            <a:off x="8392737" y="2728514"/>
            <a:ext cx="1361873" cy="187054"/>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6">
            <a:extLst>
              <a:ext uri="{FF2B5EF4-FFF2-40B4-BE49-F238E27FC236}">
                <a16:creationId xmlns:a16="http://schemas.microsoft.com/office/drawing/2014/main" id="{59F48811-D2C9-4A1C-A3A9-3B4804034E38}"/>
              </a:ext>
            </a:extLst>
          </p:cNvPr>
          <p:cNvCxnSpPr>
            <a:cxnSpLocks/>
            <a:stCxn id="16" idx="6"/>
            <a:endCxn id="18" idx="2"/>
          </p:cNvCxnSpPr>
          <p:nvPr/>
        </p:nvCxnSpPr>
        <p:spPr>
          <a:xfrm flipV="1">
            <a:off x="10171710" y="2874379"/>
            <a:ext cx="620392" cy="254702"/>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8">
            <a:extLst>
              <a:ext uri="{FF2B5EF4-FFF2-40B4-BE49-F238E27FC236}">
                <a16:creationId xmlns:a16="http://schemas.microsoft.com/office/drawing/2014/main" id="{DC331ECE-1B2B-40AA-B060-9BFC03663066}"/>
              </a:ext>
            </a:extLst>
          </p:cNvPr>
          <p:cNvCxnSpPr>
            <a:cxnSpLocks/>
            <a:stCxn id="18" idx="3"/>
            <a:endCxn id="17" idx="7"/>
          </p:cNvCxnSpPr>
          <p:nvPr/>
        </p:nvCxnSpPr>
        <p:spPr>
          <a:xfrm flipH="1">
            <a:off x="10499945" y="2943047"/>
            <a:ext cx="318704" cy="510502"/>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7">
            <a:extLst>
              <a:ext uri="{FF2B5EF4-FFF2-40B4-BE49-F238E27FC236}">
                <a16:creationId xmlns:a16="http://schemas.microsoft.com/office/drawing/2014/main" id="{E9065409-F0C1-4D1F-A967-69DA178AE3C1}"/>
              </a:ext>
            </a:extLst>
          </p:cNvPr>
          <p:cNvCxnSpPr>
            <a:cxnSpLocks/>
            <a:stCxn id="15" idx="6"/>
            <a:endCxn id="16" idx="1"/>
          </p:cNvCxnSpPr>
          <p:nvPr/>
        </p:nvCxnSpPr>
        <p:spPr>
          <a:xfrm>
            <a:off x="9845617" y="2915568"/>
            <a:ext cx="248414" cy="179039"/>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11">
            <a:extLst>
              <a:ext uri="{FF2B5EF4-FFF2-40B4-BE49-F238E27FC236}">
                <a16:creationId xmlns:a16="http://schemas.microsoft.com/office/drawing/2014/main" id="{0AA0829A-96AF-4322-BF7B-67435718559D}"/>
              </a:ext>
            </a:extLst>
          </p:cNvPr>
          <p:cNvCxnSpPr>
            <a:cxnSpLocks/>
            <a:stCxn id="19" idx="1"/>
            <a:endCxn id="11" idx="5"/>
          </p:cNvCxnSpPr>
          <p:nvPr/>
        </p:nvCxnSpPr>
        <p:spPr>
          <a:xfrm flipH="1" flipV="1">
            <a:off x="7758676" y="3076960"/>
            <a:ext cx="1095716" cy="1800006"/>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9">
            <a:extLst>
              <a:ext uri="{FF2B5EF4-FFF2-40B4-BE49-F238E27FC236}">
                <a16:creationId xmlns:a16="http://schemas.microsoft.com/office/drawing/2014/main" id="{44D777EB-B9BD-4C06-8004-A875890023D1}"/>
              </a:ext>
            </a:extLst>
          </p:cNvPr>
          <p:cNvCxnSpPr>
            <a:cxnSpLocks/>
            <a:stCxn id="17" idx="3"/>
            <a:endCxn id="19" idx="7"/>
          </p:cNvCxnSpPr>
          <p:nvPr/>
        </p:nvCxnSpPr>
        <p:spPr>
          <a:xfrm flipH="1">
            <a:off x="8968896" y="3512361"/>
            <a:ext cx="1476157" cy="1364605"/>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BAFF0305-41BD-498C-B9E4-F3A88FA23057}"/>
              </a:ext>
            </a:extLst>
          </p:cNvPr>
          <p:cNvSpPr/>
          <p:nvPr/>
        </p:nvSpPr>
        <p:spPr>
          <a:xfrm>
            <a:off x="770153" y="4839072"/>
            <a:ext cx="4557986" cy="769441"/>
          </a:xfrm>
          <a:prstGeom prst="rect">
            <a:avLst/>
          </a:prstGeom>
        </p:spPr>
        <p:txBody>
          <a:bodyPr wrap="square">
            <a:spAutoFit/>
          </a:bodyPr>
          <a:lstStyle/>
          <a:p>
            <a:r>
              <a:rPr lang="en-US" altLang="zh-CN" sz="2400" dirty="0">
                <a:solidFill>
                  <a:schemeClr val="accent2">
                    <a:lumMod val="75000"/>
                  </a:schemeClr>
                </a:solidFill>
                <a:latin typeface="Helvetica" panose="020B0604020202030204" pitchFamily="34" charset="0"/>
              </a:rPr>
              <a:t>O</a:t>
            </a:r>
            <a:r>
              <a:rPr lang="zh-CN" altLang="en-US" sz="2400" dirty="0">
                <a:solidFill>
                  <a:schemeClr val="accent2">
                    <a:lumMod val="75000"/>
                  </a:schemeClr>
                </a:solidFill>
                <a:latin typeface="Helvetica" panose="020B0604020202030204" pitchFamily="34" charset="0"/>
              </a:rPr>
              <a:t>bjective </a:t>
            </a:r>
            <a:endParaRPr lang="en-US" altLang="zh-CN" sz="2400" dirty="0">
              <a:solidFill>
                <a:schemeClr val="accent2">
                  <a:lumMod val="75000"/>
                </a:schemeClr>
              </a:solidFill>
              <a:latin typeface="Helvetica" panose="020B0604020202030204" pitchFamily="34" charset="0"/>
            </a:endParaRPr>
          </a:p>
          <a:p>
            <a:r>
              <a:rPr lang="en-US" altLang="zh-CN" sz="2000" dirty="0">
                <a:solidFill>
                  <a:prstClr val="black"/>
                </a:solidFill>
                <a:latin typeface="Helvetica" panose="020B0604020202030204" pitchFamily="34" charset="0"/>
              </a:rPr>
              <a:t>minimizes the tour length</a:t>
            </a:r>
            <a:endParaRPr lang="zh-CN" altLang="en-US" sz="2000" dirty="0">
              <a:solidFill>
                <a:prstClr val="black"/>
              </a:solidFill>
              <a:latin typeface="Helvetica" panose="020B0604020202030204" pitchFamily="34" charset="0"/>
            </a:endParaRPr>
          </a:p>
        </p:txBody>
      </p:sp>
      <p:sp>
        <p:nvSpPr>
          <p:cNvPr id="9" name="矩形 8">
            <a:extLst>
              <a:ext uri="{FF2B5EF4-FFF2-40B4-BE49-F238E27FC236}">
                <a16:creationId xmlns:a16="http://schemas.microsoft.com/office/drawing/2014/main" id="{2F4D27EE-81B3-494C-A31C-C0D2CC1F0788}"/>
              </a:ext>
            </a:extLst>
          </p:cNvPr>
          <p:cNvSpPr/>
          <p:nvPr/>
        </p:nvSpPr>
        <p:spPr>
          <a:xfrm>
            <a:off x="571212" y="827051"/>
            <a:ext cx="4999693" cy="730677"/>
          </a:xfrm>
          <a:prstGeom prst="rect">
            <a:avLst/>
          </a:prstGeom>
          <a:solidFill>
            <a:schemeClr val="accent2">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2">
                    <a:lumMod val="75000"/>
                  </a:schemeClr>
                </a:solidFill>
                <a:latin typeface="Helvetica" panose="020B0604020202030204" pitchFamily="34" charset="0"/>
              </a:rPr>
              <a:t>Travelling Salesman Problem (TSP)</a:t>
            </a:r>
            <a:endParaRPr lang="zh-CN" altLang="en-US" sz="2400" b="1" dirty="0">
              <a:solidFill>
                <a:schemeClr val="accent2">
                  <a:lumMod val="75000"/>
                </a:schemeClr>
              </a:solidFill>
              <a:latin typeface="Helvetica" panose="020B0604020202030204" pitchFamily="34" charset="0"/>
            </a:endParaRPr>
          </a:p>
        </p:txBody>
      </p:sp>
      <p:sp>
        <p:nvSpPr>
          <p:cNvPr id="37" name="矩形 36">
            <a:extLst>
              <a:ext uri="{FF2B5EF4-FFF2-40B4-BE49-F238E27FC236}">
                <a16:creationId xmlns:a16="http://schemas.microsoft.com/office/drawing/2014/main" id="{CACCE687-B345-4679-8F9D-0F3D8524B7E4}"/>
              </a:ext>
            </a:extLst>
          </p:cNvPr>
          <p:cNvSpPr/>
          <p:nvPr/>
        </p:nvSpPr>
        <p:spPr>
          <a:xfrm>
            <a:off x="6621095" y="833144"/>
            <a:ext cx="4999693" cy="730677"/>
          </a:xfrm>
          <a:prstGeom prst="rect">
            <a:avLst/>
          </a:prstGeom>
          <a:solidFill>
            <a:schemeClr val="accent2">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2">
                    <a:lumMod val="40000"/>
                    <a:lumOff val="60000"/>
                  </a:schemeClr>
                </a:solidFill>
                <a:latin typeface="Helvetica" panose="020B0604020202030204" pitchFamily="34" charset="0"/>
              </a:rPr>
              <a:t>Vehicle Routing Problem (VRP)</a:t>
            </a:r>
          </a:p>
        </p:txBody>
      </p:sp>
      <p:sp>
        <p:nvSpPr>
          <p:cNvPr id="38" name="矩形 37">
            <a:extLst>
              <a:ext uri="{FF2B5EF4-FFF2-40B4-BE49-F238E27FC236}">
                <a16:creationId xmlns:a16="http://schemas.microsoft.com/office/drawing/2014/main" id="{7B55682C-CBA1-4AE5-884A-651A7B293AC8}"/>
              </a:ext>
            </a:extLst>
          </p:cNvPr>
          <p:cNvSpPr/>
          <p:nvPr/>
        </p:nvSpPr>
        <p:spPr>
          <a:xfrm>
            <a:off x="770153" y="3717022"/>
            <a:ext cx="4462856" cy="738664"/>
          </a:xfrm>
          <a:prstGeom prst="rect">
            <a:avLst/>
          </a:prstGeom>
        </p:spPr>
        <p:txBody>
          <a:bodyPr wrap="square">
            <a:spAutoFit/>
          </a:bodyPr>
          <a:lstStyle/>
          <a:p>
            <a:r>
              <a:rPr lang="en-US" altLang="zh-CN" sz="2400" dirty="0">
                <a:solidFill>
                  <a:schemeClr val="accent2">
                    <a:lumMod val="75000"/>
                  </a:schemeClr>
                </a:solidFill>
                <a:latin typeface="Helvetica" panose="020B0604020202030204" pitchFamily="34" charset="0"/>
              </a:rPr>
              <a:t>Constraint</a:t>
            </a:r>
          </a:p>
          <a:p>
            <a:r>
              <a:rPr lang="en-US" altLang="zh-CN" dirty="0">
                <a:solidFill>
                  <a:prstClr val="black"/>
                </a:solidFill>
                <a:latin typeface="Helvetica" panose="020B0604020202030204" pitchFamily="34" charset="0"/>
              </a:rPr>
              <a:t>each city is visited exactly once</a:t>
            </a:r>
            <a:endParaRPr lang="zh-CN" altLang="en-US" dirty="0">
              <a:latin typeface="Helvetica" panose="020B0604020202030204" pitchFamily="34" charset="0"/>
            </a:endParaRPr>
          </a:p>
        </p:txBody>
      </p:sp>
      <p:sp>
        <p:nvSpPr>
          <p:cNvPr id="39" name="矩形 38">
            <a:extLst>
              <a:ext uri="{FF2B5EF4-FFF2-40B4-BE49-F238E27FC236}">
                <a16:creationId xmlns:a16="http://schemas.microsoft.com/office/drawing/2014/main" id="{3CC9B390-467A-4505-B9E7-38542816BE7A}"/>
              </a:ext>
            </a:extLst>
          </p:cNvPr>
          <p:cNvSpPr/>
          <p:nvPr/>
        </p:nvSpPr>
        <p:spPr>
          <a:xfrm>
            <a:off x="770152" y="2175710"/>
            <a:ext cx="4624631" cy="1292662"/>
          </a:xfrm>
          <a:prstGeom prst="rect">
            <a:avLst/>
          </a:prstGeom>
        </p:spPr>
        <p:txBody>
          <a:bodyPr wrap="square">
            <a:spAutoFit/>
          </a:bodyPr>
          <a:lstStyle/>
          <a:p>
            <a:r>
              <a:rPr lang="en-US" altLang="zh-CN" sz="2400" dirty="0">
                <a:solidFill>
                  <a:schemeClr val="accent2">
                    <a:lumMod val="75000"/>
                  </a:schemeClr>
                </a:solidFill>
                <a:latin typeface="Helvetica" panose="020B0604020202030204" pitchFamily="34" charset="0"/>
              </a:rPr>
              <a:t>Task</a:t>
            </a:r>
          </a:p>
          <a:p>
            <a:r>
              <a:rPr lang="en-US" altLang="zh-CN" dirty="0">
                <a:solidFill>
                  <a:prstClr val="black"/>
                </a:solidFill>
                <a:latin typeface="Helvetica" panose="020B0604020202030204" pitchFamily="34" charset="0"/>
              </a:rPr>
              <a:t>Provided a list of cities and the distances between each pair of cities,</a:t>
            </a:r>
            <a:r>
              <a:rPr lang="zh-CN" altLang="en-US" dirty="0">
                <a:solidFill>
                  <a:prstClr val="black"/>
                </a:solidFill>
                <a:latin typeface="Helvetica" panose="020B0604020202030204" pitchFamily="34" charset="0"/>
              </a:rPr>
              <a:t> </a:t>
            </a:r>
            <a:r>
              <a:rPr lang="en-US" altLang="zh-CN" dirty="0">
                <a:solidFill>
                  <a:prstClr val="black"/>
                </a:solidFill>
                <a:latin typeface="Helvetica" panose="020B0604020202030204" pitchFamily="34" charset="0"/>
              </a:rPr>
              <a:t>find an route to return to the origin city</a:t>
            </a:r>
            <a:endParaRPr lang="zh-CN" altLang="en-US" dirty="0">
              <a:solidFill>
                <a:prstClr val="black"/>
              </a:solidFill>
              <a:latin typeface="Helvetica" panose="020B0604020202030204" pitchFamily="34" charset="0"/>
            </a:endParaRPr>
          </a:p>
        </p:txBody>
      </p:sp>
      <p:sp>
        <p:nvSpPr>
          <p:cNvPr id="29" name="矩形 28">
            <a:extLst>
              <a:ext uri="{FF2B5EF4-FFF2-40B4-BE49-F238E27FC236}">
                <a16:creationId xmlns:a16="http://schemas.microsoft.com/office/drawing/2014/main" id="{4DBBD57A-5793-41FE-96C5-FE5980FD6C45}"/>
              </a:ext>
            </a:extLst>
          </p:cNvPr>
          <p:cNvSpPr/>
          <p:nvPr/>
        </p:nvSpPr>
        <p:spPr>
          <a:xfrm>
            <a:off x="6621094" y="1950042"/>
            <a:ext cx="4999693" cy="4156117"/>
          </a:xfrm>
          <a:prstGeom prst="rect">
            <a:avLst/>
          </a:prstGeom>
          <a:noFill/>
          <a:ln w="19050">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latin typeface="Helvetica" panose="020B0604020202030204" pitchFamily="34" charset="0"/>
            </a:endParaRPr>
          </a:p>
        </p:txBody>
      </p:sp>
    </p:spTree>
    <p:extLst>
      <p:ext uri="{BB962C8B-B14F-4D97-AF65-F5344CB8AC3E}">
        <p14:creationId xmlns:p14="http://schemas.microsoft.com/office/powerpoint/2010/main" val="187247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250"/>
                                        <p:tgtEl>
                                          <p:spTgt spid="23"/>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250"/>
                                        <p:tgtEl>
                                          <p:spTgt spid="24"/>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250"/>
                                        <p:tgtEl>
                                          <p:spTgt spid="28"/>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250"/>
                                        <p:tgtEl>
                                          <p:spTgt spid="26"/>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250"/>
                                        <p:tgtEl>
                                          <p:spTgt spid="27"/>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250"/>
                                        <p:tgtEl>
                                          <p:spTgt spid="31"/>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C6392C1F-16F2-4F73-9670-102276A543AA}"/>
              </a:ext>
            </a:extLst>
          </p:cNvPr>
          <p:cNvGrpSpPr/>
          <p:nvPr/>
        </p:nvGrpSpPr>
        <p:grpSpPr>
          <a:xfrm>
            <a:off x="4900884" y="-372221"/>
            <a:ext cx="2390232" cy="938540"/>
            <a:chOff x="4900884" y="-372221"/>
            <a:chExt cx="2390232" cy="938540"/>
          </a:xfrm>
        </p:grpSpPr>
        <p:sp>
          <p:nvSpPr>
            <p:cNvPr id="7" name="矩形: 圆角 6">
              <a:extLst>
                <a:ext uri="{FF2B5EF4-FFF2-40B4-BE49-F238E27FC236}">
                  <a16:creationId xmlns:a16="http://schemas.microsoft.com/office/drawing/2014/main" id="{4FF62FAF-5CA1-4F38-AFD6-25CF69693A4C}"/>
                </a:ext>
              </a:extLst>
            </p:cNvPr>
            <p:cNvSpPr/>
            <p:nvPr/>
          </p:nvSpPr>
          <p:spPr>
            <a:xfrm>
              <a:off x="4900884" y="-372221"/>
              <a:ext cx="2390232" cy="938540"/>
            </a:xfrm>
            <a:prstGeom prst="roundRect">
              <a:avLst>
                <a:gd name="adj" fmla="val 50000"/>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8" name="文本框 7">
              <a:extLst>
                <a:ext uri="{FF2B5EF4-FFF2-40B4-BE49-F238E27FC236}">
                  <a16:creationId xmlns:a16="http://schemas.microsoft.com/office/drawing/2014/main" id="{1AA6EE89-40ED-4BB8-9FF8-CCF24E5015DB}"/>
                </a:ext>
              </a:extLst>
            </p:cNvPr>
            <p:cNvSpPr txBox="1"/>
            <p:nvPr/>
          </p:nvSpPr>
          <p:spPr>
            <a:xfrm>
              <a:off x="5233008" y="91212"/>
              <a:ext cx="1723036" cy="461665"/>
            </a:xfrm>
            <a:prstGeom prst="rect">
              <a:avLst/>
            </a:prstGeom>
            <a:noFill/>
          </p:spPr>
          <p:txBody>
            <a:bodyPr wrap="none" rtlCol="0">
              <a:spAutoFit/>
            </a:bodyPr>
            <a:lstStyle/>
            <a:p>
              <a:pPr algn="ctr"/>
              <a:r>
                <a:rPr lang="en-US" altLang="zh-CN" sz="2400" b="1" dirty="0">
                  <a:solidFill>
                    <a:schemeClr val="bg1"/>
                  </a:solidFill>
                  <a:latin typeface="Lora" pitchFamily="2" charset="0"/>
                </a:rPr>
                <a:t>GNN &amp; CO</a:t>
              </a:r>
              <a:endParaRPr lang="zh-CN" altLang="en-US" sz="2400" b="1" dirty="0">
                <a:solidFill>
                  <a:schemeClr val="bg1"/>
                </a:solidFill>
                <a:latin typeface="Lora" pitchFamily="2" charset="0"/>
              </a:endParaRPr>
            </a:p>
          </p:txBody>
        </p:sp>
      </p:grpSp>
      <p:sp>
        <p:nvSpPr>
          <p:cNvPr id="3" name="灯片编号占位符 2">
            <a:extLst>
              <a:ext uri="{FF2B5EF4-FFF2-40B4-BE49-F238E27FC236}">
                <a16:creationId xmlns:a16="http://schemas.microsoft.com/office/drawing/2014/main" id="{698D7AF8-30E3-4EF4-8661-2AEA37DA210F}"/>
              </a:ext>
            </a:extLst>
          </p:cNvPr>
          <p:cNvSpPr>
            <a:spLocks noGrp="1"/>
          </p:cNvSpPr>
          <p:nvPr>
            <p:ph type="sldNum" sz="quarter" idx="12"/>
          </p:nvPr>
        </p:nvSpPr>
        <p:spPr/>
        <p:txBody>
          <a:bodyPr/>
          <a:lstStyle/>
          <a:p>
            <a:fld id="{565CE74E-AB26-4998-AD42-012C4C1AD076}" type="slidenum">
              <a:rPr lang="zh-CN" altLang="en-US" smtClean="0"/>
              <a:pPr/>
              <a:t>7</a:t>
            </a:fld>
            <a:endParaRPr lang="zh-CN" altLang="en-US" dirty="0"/>
          </a:p>
        </p:txBody>
      </p:sp>
      <p:sp>
        <p:nvSpPr>
          <p:cNvPr id="10" name="矩形 9">
            <a:extLst>
              <a:ext uri="{FF2B5EF4-FFF2-40B4-BE49-F238E27FC236}">
                <a16:creationId xmlns:a16="http://schemas.microsoft.com/office/drawing/2014/main" id="{533F92AF-640E-4750-89CD-B9B84974B14C}"/>
              </a:ext>
            </a:extLst>
          </p:cNvPr>
          <p:cNvSpPr/>
          <p:nvPr/>
        </p:nvSpPr>
        <p:spPr>
          <a:xfrm>
            <a:off x="8392737" y="3766920"/>
            <a:ext cx="943583" cy="38910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B0F0"/>
                </a:solidFill>
                <a:latin typeface="Helvetica" panose="020B0604020202030204" pitchFamily="34" charset="0"/>
              </a:rPr>
              <a:t>depot</a:t>
            </a:r>
            <a:endParaRPr lang="zh-CN" altLang="en-US" dirty="0">
              <a:solidFill>
                <a:srgbClr val="00B0F0"/>
              </a:solidFill>
              <a:latin typeface="Helvetica" panose="020B0604020202030204" pitchFamily="34" charset="0"/>
            </a:endParaRPr>
          </a:p>
        </p:txBody>
      </p:sp>
      <p:sp>
        <p:nvSpPr>
          <p:cNvPr id="11" name="椭圆 10">
            <a:extLst>
              <a:ext uri="{FF2B5EF4-FFF2-40B4-BE49-F238E27FC236}">
                <a16:creationId xmlns:a16="http://schemas.microsoft.com/office/drawing/2014/main" id="{90830810-748E-4418-A4F2-CF2E983395FF}"/>
              </a:ext>
            </a:extLst>
          </p:cNvPr>
          <p:cNvSpPr/>
          <p:nvPr/>
        </p:nvSpPr>
        <p:spPr>
          <a:xfrm>
            <a:off x="7680997" y="2993733"/>
            <a:ext cx="91007" cy="9750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12" name="椭圆 11">
            <a:extLst>
              <a:ext uri="{FF2B5EF4-FFF2-40B4-BE49-F238E27FC236}">
                <a16:creationId xmlns:a16="http://schemas.microsoft.com/office/drawing/2014/main" id="{8E4A9677-084E-4C97-963E-3DB3CBF9F6AC}"/>
              </a:ext>
            </a:extLst>
          </p:cNvPr>
          <p:cNvSpPr/>
          <p:nvPr/>
        </p:nvSpPr>
        <p:spPr>
          <a:xfrm>
            <a:off x="8301730" y="2679760"/>
            <a:ext cx="91007" cy="9750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14" name="椭圆 13">
            <a:extLst>
              <a:ext uri="{FF2B5EF4-FFF2-40B4-BE49-F238E27FC236}">
                <a16:creationId xmlns:a16="http://schemas.microsoft.com/office/drawing/2014/main" id="{E407C9DD-D5F5-44F5-AF0A-44F7505B6568}"/>
              </a:ext>
            </a:extLst>
          </p:cNvPr>
          <p:cNvSpPr/>
          <p:nvPr/>
        </p:nvSpPr>
        <p:spPr>
          <a:xfrm>
            <a:off x="7824837" y="2564667"/>
            <a:ext cx="141180" cy="151264"/>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15" name="椭圆 14">
            <a:extLst>
              <a:ext uri="{FF2B5EF4-FFF2-40B4-BE49-F238E27FC236}">
                <a16:creationId xmlns:a16="http://schemas.microsoft.com/office/drawing/2014/main" id="{26A4C8C7-CB77-49C2-AC2A-83BA71103FA9}"/>
              </a:ext>
            </a:extLst>
          </p:cNvPr>
          <p:cNvSpPr/>
          <p:nvPr/>
        </p:nvSpPr>
        <p:spPr>
          <a:xfrm>
            <a:off x="9754610" y="2873982"/>
            <a:ext cx="91007" cy="83171"/>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16" name="椭圆 15">
            <a:extLst>
              <a:ext uri="{FF2B5EF4-FFF2-40B4-BE49-F238E27FC236}">
                <a16:creationId xmlns:a16="http://schemas.microsoft.com/office/drawing/2014/main" id="{7A097B55-69AD-4BD3-8C0A-1035CBA6B048}"/>
              </a:ext>
            </a:extLst>
          </p:cNvPr>
          <p:cNvSpPr/>
          <p:nvPr/>
        </p:nvSpPr>
        <p:spPr>
          <a:xfrm>
            <a:off x="10080703" y="3080327"/>
            <a:ext cx="91007" cy="9750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17" name="椭圆 16">
            <a:extLst>
              <a:ext uri="{FF2B5EF4-FFF2-40B4-BE49-F238E27FC236}">
                <a16:creationId xmlns:a16="http://schemas.microsoft.com/office/drawing/2014/main" id="{6EF59D41-1CFD-42B1-AD8A-0E865F278D09}"/>
              </a:ext>
            </a:extLst>
          </p:cNvPr>
          <p:cNvSpPr/>
          <p:nvPr/>
        </p:nvSpPr>
        <p:spPr>
          <a:xfrm>
            <a:off x="10433685" y="3441369"/>
            <a:ext cx="77628" cy="8317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18" name="椭圆 17">
            <a:extLst>
              <a:ext uri="{FF2B5EF4-FFF2-40B4-BE49-F238E27FC236}">
                <a16:creationId xmlns:a16="http://schemas.microsoft.com/office/drawing/2014/main" id="{49820C86-98CB-4C80-8BED-CB05832AEED7}"/>
              </a:ext>
            </a:extLst>
          </p:cNvPr>
          <p:cNvSpPr/>
          <p:nvPr/>
        </p:nvSpPr>
        <p:spPr>
          <a:xfrm>
            <a:off x="10792102" y="2777268"/>
            <a:ext cx="181275" cy="19422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19" name="椭圆 18">
            <a:extLst>
              <a:ext uri="{FF2B5EF4-FFF2-40B4-BE49-F238E27FC236}">
                <a16:creationId xmlns:a16="http://schemas.microsoft.com/office/drawing/2014/main" id="{0B032EF4-250B-44BC-801B-794BAA80FCEA}"/>
              </a:ext>
            </a:extLst>
          </p:cNvPr>
          <p:cNvSpPr/>
          <p:nvPr/>
        </p:nvSpPr>
        <p:spPr>
          <a:xfrm>
            <a:off x="8830677" y="4851558"/>
            <a:ext cx="161934" cy="1735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sp>
        <p:nvSpPr>
          <p:cNvPr id="20" name="椭圆 19">
            <a:extLst>
              <a:ext uri="{FF2B5EF4-FFF2-40B4-BE49-F238E27FC236}">
                <a16:creationId xmlns:a16="http://schemas.microsoft.com/office/drawing/2014/main" id="{2992D48C-553B-4E7B-ADB7-03CE61286DC5}"/>
              </a:ext>
            </a:extLst>
          </p:cNvPr>
          <p:cNvSpPr/>
          <p:nvPr/>
        </p:nvSpPr>
        <p:spPr>
          <a:xfrm>
            <a:off x="8474558" y="5157286"/>
            <a:ext cx="91007" cy="9750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cxnSp>
        <p:nvCxnSpPr>
          <p:cNvPr id="21" name="直接箭头连接符 1">
            <a:extLst>
              <a:ext uri="{FF2B5EF4-FFF2-40B4-BE49-F238E27FC236}">
                <a16:creationId xmlns:a16="http://schemas.microsoft.com/office/drawing/2014/main" id="{47059A25-3216-49D6-8D8C-8BF9093A1DF1}"/>
              </a:ext>
            </a:extLst>
          </p:cNvPr>
          <p:cNvCxnSpPr>
            <a:cxnSpLocks/>
            <a:endCxn id="11" idx="6"/>
          </p:cNvCxnSpPr>
          <p:nvPr/>
        </p:nvCxnSpPr>
        <p:spPr>
          <a:xfrm flipH="1" flipV="1">
            <a:off x="7772004" y="3042487"/>
            <a:ext cx="620734" cy="724434"/>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
            <a:extLst>
              <a:ext uri="{FF2B5EF4-FFF2-40B4-BE49-F238E27FC236}">
                <a16:creationId xmlns:a16="http://schemas.microsoft.com/office/drawing/2014/main" id="{F0C65671-8C88-4646-984A-268118AC7BF0}"/>
              </a:ext>
            </a:extLst>
          </p:cNvPr>
          <p:cNvCxnSpPr>
            <a:cxnSpLocks/>
            <a:stCxn id="11" idx="0"/>
            <a:endCxn id="14" idx="3"/>
          </p:cNvCxnSpPr>
          <p:nvPr/>
        </p:nvCxnSpPr>
        <p:spPr>
          <a:xfrm flipV="1">
            <a:off x="7726501" y="2693779"/>
            <a:ext cx="119011" cy="299954"/>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3">
            <a:extLst>
              <a:ext uri="{FF2B5EF4-FFF2-40B4-BE49-F238E27FC236}">
                <a16:creationId xmlns:a16="http://schemas.microsoft.com/office/drawing/2014/main" id="{A993C587-ED78-48E6-A510-7D553D9484B9}"/>
              </a:ext>
            </a:extLst>
          </p:cNvPr>
          <p:cNvCxnSpPr>
            <a:cxnSpLocks/>
            <a:stCxn id="14" idx="6"/>
            <a:endCxn id="12" idx="2"/>
          </p:cNvCxnSpPr>
          <p:nvPr/>
        </p:nvCxnSpPr>
        <p:spPr>
          <a:xfrm>
            <a:off x="7966017" y="2640299"/>
            <a:ext cx="335713" cy="88215"/>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4">
            <a:extLst>
              <a:ext uri="{FF2B5EF4-FFF2-40B4-BE49-F238E27FC236}">
                <a16:creationId xmlns:a16="http://schemas.microsoft.com/office/drawing/2014/main" id="{32FDC2FB-BE4D-4644-96B9-AD98226C666A}"/>
              </a:ext>
            </a:extLst>
          </p:cNvPr>
          <p:cNvCxnSpPr>
            <a:cxnSpLocks/>
            <a:stCxn id="12" idx="4"/>
          </p:cNvCxnSpPr>
          <p:nvPr/>
        </p:nvCxnSpPr>
        <p:spPr>
          <a:xfrm>
            <a:off x="8347234" y="2777267"/>
            <a:ext cx="54326" cy="1001259"/>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5">
            <a:extLst>
              <a:ext uri="{FF2B5EF4-FFF2-40B4-BE49-F238E27FC236}">
                <a16:creationId xmlns:a16="http://schemas.microsoft.com/office/drawing/2014/main" id="{9E1772E7-6B37-460B-AEEB-8A6733FE601A}"/>
              </a:ext>
            </a:extLst>
          </p:cNvPr>
          <p:cNvCxnSpPr>
            <a:cxnSpLocks/>
            <a:endCxn id="15" idx="3"/>
          </p:cNvCxnSpPr>
          <p:nvPr/>
        </p:nvCxnSpPr>
        <p:spPr>
          <a:xfrm flipV="1">
            <a:off x="9348045" y="2944973"/>
            <a:ext cx="419893" cy="821948"/>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6">
            <a:extLst>
              <a:ext uri="{FF2B5EF4-FFF2-40B4-BE49-F238E27FC236}">
                <a16:creationId xmlns:a16="http://schemas.microsoft.com/office/drawing/2014/main" id="{59F48811-D2C9-4A1C-A3A9-3B4804034E38}"/>
              </a:ext>
            </a:extLst>
          </p:cNvPr>
          <p:cNvCxnSpPr>
            <a:cxnSpLocks/>
            <a:stCxn id="15" idx="5"/>
            <a:endCxn id="16" idx="1"/>
          </p:cNvCxnSpPr>
          <p:nvPr/>
        </p:nvCxnSpPr>
        <p:spPr>
          <a:xfrm>
            <a:off x="9832289" y="2944973"/>
            <a:ext cx="261742" cy="149634"/>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8">
            <a:extLst>
              <a:ext uri="{FF2B5EF4-FFF2-40B4-BE49-F238E27FC236}">
                <a16:creationId xmlns:a16="http://schemas.microsoft.com/office/drawing/2014/main" id="{DC331ECE-1B2B-40AA-B060-9BFC03663066}"/>
              </a:ext>
            </a:extLst>
          </p:cNvPr>
          <p:cNvCxnSpPr>
            <a:cxnSpLocks/>
            <a:stCxn id="18" idx="3"/>
            <a:endCxn id="17" idx="6"/>
          </p:cNvCxnSpPr>
          <p:nvPr/>
        </p:nvCxnSpPr>
        <p:spPr>
          <a:xfrm flipH="1">
            <a:off x="10511313" y="2943047"/>
            <a:ext cx="307336" cy="539908"/>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7">
            <a:extLst>
              <a:ext uri="{FF2B5EF4-FFF2-40B4-BE49-F238E27FC236}">
                <a16:creationId xmlns:a16="http://schemas.microsoft.com/office/drawing/2014/main" id="{E9065409-F0C1-4D1F-A967-69DA178AE3C1}"/>
              </a:ext>
            </a:extLst>
          </p:cNvPr>
          <p:cNvCxnSpPr>
            <a:cxnSpLocks/>
            <a:stCxn id="16" idx="7"/>
            <a:endCxn id="18" idx="2"/>
          </p:cNvCxnSpPr>
          <p:nvPr/>
        </p:nvCxnSpPr>
        <p:spPr>
          <a:xfrm flipV="1">
            <a:off x="10158382" y="2874379"/>
            <a:ext cx="633720" cy="220228"/>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12">
            <a:extLst>
              <a:ext uri="{FF2B5EF4-FFF2-40B4-BE49-F238E27FC236}">
                <a16:creationId xmlns:a16="http://schemas.microsoft.com/office/drawing/2014/main" id="{9BA6D91E-74C8-4E9D-B406-C78F5F946D8A}"/>
              </a:ext>
            </a:extLst>
          </p:cNvPr>
          <p:cNvCxnSpPr>
            <a:cxnSpLocks/>
            <a:stCxn id="20" idx="7"/>
            <a:endCxn id="10" idx="2"/>
          </p:cNvCxnSpPr>
          <p:nvPr/>
        </p:nvCxnSpPr>
        <p:spPr>
          <a:xfrm flipV="1">
            <a:off x="8552237" y="4156027"/>
            <a:ext cx="312292" cy="1015539"/>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11">
            <a:extLst>
              <a:ext uri="{FF2B5EF4-FFF2-40B4-BE49-F238E27FC236}">
                <a16:creationId xmlns:a16="http://schemas.microsoft.com/office/drawing/2014/main" id="{0AA0829A-96AF-4322-BF7B-67435718559D}"/>
              </a:ext>
            </a:extLst>
          </p:cNvPr>
          <p:cNvCxnSpPr>
            <a:cxnSpLocks/>
            <a:stCxn id="19" idx="3"/>
            <a:endCxn id="20" idx="7"/>
          </p:cNvCxnSpPr>
          <p:nvPr/>
        </p:nvCxnSpPr>
        <p:spPr>
          <a:xfrm flipH="1">
            <a:off x="8552237" y="4999650"/>
            <a:ext cx="302155" cy="171916"/>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9">
            <a:extLst>
              <a:ext uri="{FF2B5EF4-FFF2-40B4-BE49-F238E27FC236}">
                <a16:creationId xmlns:a16="http://schemas.microsoft.com/office/drawing/2014/main" id="{44D777EB-B9BD-4C06-8004-A875890023D1}"/>
              </a:ext>
            </a:extLst>
          </p:cNvPr>
          <p:cNvCxnSpPr>
            <a:cxnSpLocks/>
            <a:stCxn id="17" idx="3"/>
          </p:cNvCxnSpPr>
          <p:nvPr/>
        </p:nvCxnSpPr>
        <p:spPr>
          <a:xfrm flipH="1">
            <a:off x="9348047" y="3512361"/>
            <a:ext cx="1097006" cy="266165"/>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10">
            <a:extLst>
              <a:ext uri="{FF2B5EF4-FFF2-40B4-BE49-F238E27FC236}">
                <a16:creationId xmlns:a16="http://schemas.microsoft.com/office/drawing/2014/main" id="{262B644C-B044-4777-9E21-388F48F49B4B}"/>
              </a:ext>
            </a:extLst>
          </p:cNvPr>
          <p:cNvCxnSpPr>
            <a:cxnSpLocks/>
            <a:stCxn id="10" idx="2"/>
            <a:endCxn id="19" idx="0"/>
          </p:cNvCxnSpPr>
          <p:nvPr/>
        </p:nvCxnSpPr>
        <p:spPr>
          <a:xfrm>
            <a:off x="8864529" y="4156027"/>
            <a:ext cx="47115" cy="695531"/>
          </a:xfrm>
          <a:prstGeom prst="straightConnector1">
            <a:avLst/>
          </a:prstGeom>
          <a:ln w="12700">
            <a:solidFill>
              <a:srgbClr val="C08FED"/>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377E372E-E355-4AF0-AF71-C7F86C4D3FAF}"/>
              </a:ext>
            </a:extLst>
          </p:cNvPr>
          <p:cNvSpPr/>
          <p:nvPr/>
        </p:nvSpPr>
        <p:spPr>
          <a:xfrm>
            <a:off x="6765819" y="5532704"/>
            <a:ext cx="5070619" cy="369332"/>
          </a:xfrm>
          <a:prstGeom prst="rect">
            <a:avLst/>
          </a:prstGeom>
        </p:spPr>
        <p:txBody>
          <a:bodyPr wrap="none">
            <a:spAutoFit/>
          </a:bodyPr>
          <a:lstStyle/>
          <a:p>
            <a:r>
              <a:rPr lang="zh-CN" altLang="en-US" b="1" dirty="0">
                <a:latin typeface="Helvetica" panose="020B0604020202030204" pitchFamily="34" charset="0"/>
              </a:rPr>
              <a:t>depot</a:t>
            </a:r>
            <a:r>
              <a:rPr lang="zh-CN" altLang="en-US" dirty="0">
                <a:latin typeface="Helvetica" panose="020B0604020202030204" pitchFamily="34" charset="0"/>
              </a:rPr>
              <a:t>: all beginning and ending at a given nod</a:t>
            </a:r>
            <a:r>
              <a:rPr lang="en-US" altLang="zh-CN" dirty="0">
                <a:latin typeface="Helvetica" panose="020B0604020202030204" pitchFamily="34" charset="0"/>
              </a:rPr>
              <a:t>e</a:t>
            </a:r>
            <a:endParaRPr lang="zh-CN" altLang="en-US" dirty="0">
              <a:latin typeface="Helvetica" panose="020B0604020202030204" pitchFamily="34" charset="0"/>
            </a:endParaRPr>
          </a:p>
        </p:txBody>
      </p:sp>
      <p:sp>
        <p:nvSpPr>
          <p:cNvPr id="9" name="矩形 8">
            <a:extLst>
              <a:ext uri="{FF2B5EF4-FFF2-40B4-BE49-F238E27FC236}">
                <a16:creationId xmlns:a16="http://schemas.microsoft.com/office/drawing/2014/main" id="{2F4D27EE-81B3-494C-A31C-C0D2CC1F0788}"/>
              </a:ext>
            </a:extLst>
          </p:cNvPr>
          <p:cNvSpPr/>
          <p:nvPr/>
        </p:nvSpPr>
        <p:spPr>
          <a:xfrm>
            <a:off x="571212" y="827051"/>
            <a:ext cx="4999693" cy="730677"/>
          </a:xfrm>
          <a:prstGeom prst="rect">
            <a:avLst/>
          </a:prstGeom>
          <a:solidFill>
            <a:schemeClr val="accent2">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2">
                    <a:lumMod val="40000"/>
                    <a:lumOff val="60000"/>
                  </a:schemeClr>
                </a:solidFill>
                <a:latin typeface="Helvetica" panose="020B0604020202030204" pitchFamily="34" charset="0"/>
              </a:rPr>
              <a:t>Travelling Salesman Problem (TSP)</a:t>
            </a:r>
            <a:endParaRPr lang="zh-CN" altLang="en-US" sz="2400" b="1" dirty="0">
              <a:solidFill>
                <a:schemeClr val="accent2">
                  <a:lumMod val="40000"/>
                  <a:lumOff val="60000"/>
                </a:schemeClr>
              </a:solidFill>
              <a:latin typeface="Helvetica" panose="020B0604020202030204" pitchFamily="34" charset="0"/>
            </a:endParaRPr>
          </a:p>
        </p:txBody>
      </p:sp>
      <p:sp>
        <p:nvSpPr>
          <p:cNvPr id="37" name="矩形 36">
            <a:extLst>
              <a:ext uri="{FF2B5EF4-FFF2-40B4-BE49-F238E27FC236}">
                <a16:creationId xmlns:a16="http://schemas.microsoft.com/office/drawing/2014/main" id="{CACCE687-B345-4679-8F9D-0F3D8524B7E4}"/>
              </a:ext>
            </a:extLst>
          </p:cNvPr>
          <p:cNvSpPr/>
          <p:nvPr/>
        </p:nvSpPr>
        <p:spPr>
          <a:xfrm>
            <a:off x="6621095" y="833144"/>
            <a:ext cx="4999693" cy="730677"/>
          </a:xfrm>
          <a:prstGeom prst="rect">
            <a:avLst/>
          </a:prstGeom>
          <a:solidFill>
            <a:schemeClr val="accent2">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2">
                    <a:lumMod val="75000"/>
                  </a:schemeClr>
                </a:solidFill>
                <a:latin typeface="Helvetica" panose="020B0604020202030204" pitchFamily="34" charset="0"/>
              </a:rPr>
              <a:t>Vehicle Routing Problem (VRP)</a:t>
            </a:r>
          </a:p>
        </p:txBody>
      </p:sp>
      <p:sp>
        <p:nvSpPr>
          <p:cNvPr id="34" name="矩形 33">
            <a:extLst>
              <a:ext uri="{FF2B5EF4-FFF2-40B4-BE49-F238E27FC236}">
                <a16:creationId xmlns:a16="http://schemas.microsoft.com/office/drawing/2014/main" id="{D163A43A-45E2-4693-BC1A-192FAADB82AA}"/>
              </a:ext>
            </a:extLst>
          </p:cNvPr>
          <p:cNvSpPr/>
          <p:nvPr/>
        </p:nvSpPr>
        <p:spPr>
          <a:xfrm>
            <a:off x="6621094" y="1950042"/>
            <a:ext cx="4999693" cy="4156117"/>
          </a:xfrm>
          <a:prstGeom prst="rect">
            <a:avLst/>
          </a:prstGeom>
          <a:noFill/>
          <a:ln w="19050">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latin typeface="Helvetica" panose="020B0604020202030204" pitchFamily="34" charset="0"/>
            </a:endParaRPr>
          </a:p>
        </p:txBody>
      </p:sp>
      <p:sp>
        <p:nvSpPr>
          <p:cNvPr id="36" name="矩形 35">
            <a:extLst>
              <a:ext uri="{FF2B5EF4-FFF2-40B4-BE49-F238E27FC236}">
                <a16:creationId xmlns:a16="http://schemas.microsoft.com/office/drawing/2014/main" id="{59B9616A-8CF3-4DDB-8EF5-02E2BBF7AC78}"/>
              </a:ext>
            </a:extLst>
          </p:cNvPr>
          <p:cNvSpPr/>
          <p:nvPr/>
        </p:nvSpPr>
        <p:spPr>
          <a:xfrm>
            <a:off x="566958" y="1950043"/>
            <a:ext cx="4999693" cy="4156117"/>
          </a:xfrm>
          <a:prstGeom prst="rect">
            <a:avLst/>
          </a:prstGeom>
          <a:noFill/>
          <a:ln w="19050">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latin typeface="Helvetica" panose="020B0604020202030204" pitchFamily="34" charset="0"/>
            </a:endParaRPr>
          </a:p>
        </p:txBody>
      </p:sp>
      <p:sp>
        <p:nvSpPr>
          <p:cNvPr id="40" name="矩形 39">
            <a:extLst>
              <a:ext uri="{FF2B5EF4-FFF2-40B4-BE49-F238E27FC236}">
                <a16:creationId xmlns:a16="http://schemas.microsoft.com/office/drawing/2014/main" id="{03EFC926-E987-4704-A033-3113D2FA1C8D}"/>
              </a:ext>
            </a:extLst>
          </p:cNvPr>
          <p:cNvSpPr/>
          <p:nvPr/>
        </p:nvSpPr>
        <p:spPr>
          <a:xfrm>
            <a:off x="770153" y="4839072"/>
            <a:ext cx="4462856" cy="1077218"/>
          </a:xfrm>
          <a:prstGeom prst="rect">
            <a:avLst/>
          </a:prstGeom>
        </p:spPr>
        <p:txBody>
          <a:bodyPr wrap="square">
            <a:spAutoFit/>
          </a:bodyPr>
          <a:lstStyle/>
          <a:p>
            <a:r>
              <a:rPr lang="en-US" altLang="zh-CN" sz="2400" dirty="0">
                <a:solidFill>
                  <a:schemeClr val="accent2">
                    <a:lumMod val="75000"/>
                  </a:schemeClr>
                </a:solidFill>
                <a:latin typeface="Helvetica" panose="020B0604020202030204" pitchFamily="34" charset="0"/>
              </a:rPr>
              <a:t>O</a:t>
            </a:r>
            <a:r>
              <a:rPr lang="zh-CN" altLang="en-US" sz="2400" dirty="0">
                <a:solidFill>
                  <a:schemeClr val="accent2">
                    <a:lumMod val="75000"/>
                  </a:schemeClr>
                </a:solidFill>
                <a:latin typeface="Helvetica" panose="020B0604020202030204" pitchFamily="34" charset="0"/>
              </a:rPr>
              <a:t>bjective </a:t>
            </a:r>
            <a:endParaRPr lang="en-US" altLang="zh-CN" sz="2400" dirty="0">
              <a:solidFill>
                <a:schemeClr val="accent2">
                  <a:lumMod val="75000"/>
                </a:schemeClr>
              </a:solidFill>
              <a:latin typeface="Helvetica" panose="020B0604020202030204" pitchFamily="34" charset="0"/>
            </a:endParaRPr>
          </a:p>
          <a:p>
            <a:r>
              <a:rPr lang="en-US" altLang="zh-CN" sz="2000" dirty="0">
                <a:solidFill>
                  <a:prstClr val="black"/>
                </a:solidFill>
                <a:latin typeface="Helvetica" panose="020B0604020202030204" pitchFamily="34" charset="0"/>
              </a:rPr>
              <a:t>Minimize</a:t>
            </a:r>
            <a:r>
              <a:rPr lang="zh-CN" altLang="en-US" sz="2000" dirty="0">
                <a:solidFill>
                  <a:prstClr val="black"/>
                </a:solidFill>
                <a:latin typeface="Helvetica" panose="020B0604020202030204" pitchFamily="34" charset="0"/>
              </a:rPr>
              <a:t> the total vehicle distance or average service time</a:t>
            </a:r>
          </a:p>
        </p:txBody>
      </p:sp>
      <p:sp>
        <p:nvSpPr>
          <p:cNvPr id="41" name="矩形 40">
            <a:extLst>
              <a:ext uri="{FF2B5EF4-FFF2-40B4-BE49-F238E27FC236}">
                <a16:creationId xmlns:a16="http://schemas.microsoft.com/office/drawing/2014/main" id="{03343716-1733-48AF-AFE7-2AA0EBB94848}"/>
              </a:ext>
            </a:extLst>
          </p:cNvPr>
          <p:cNvSpPr/>
          <p:nvPr/>
        </p:nvSpPr>
        <p:spPr>
          <a:xfrm>
            <a:off x="770153" y="3717022"/>
            <a:ext cx="4611310" cy="1015663"/>
          </a:xfrm>
          <a:prstGeom prst="rect">
            <a:avLst/>
          </a:prstGeom>
        </p:spPr>
        <p:txBody>
          <a:bodyPr wrap="square">
            <a:spAutoFit/>
          </a:bodyPr>
          <a:lstStyle/>
          <a:p>
            <a:r>
              <a:rPr lang="en-US" altLang="zh-CN" sz="2400" dirty="0">
                <a:solidFill>
                  <a:schemeClr val="accent2">
                    <a:lumMod val="75000"/>
                  </a:schemeClr>
                </a:solidFill>
                <a:latin typeface="Helvetica" panose="020B0604020202030204" pitchFamily="34" charset="0"/>
              </a:rPr>
              <a:t>Constraint</a:t>
            </a:r>
          </a:p>
          <a:p>
            <a:r>
              <a:rPr lang="en-US" altLang="zh-CN" dirty="0">
                <a:solidFill>
                  <a:prstClr val="black"/>
                </a:solidFill>
                <a:latin typeface="Helvetica" panose="020B0604020202030204" pitchFamily="34" charset="0"/>
              </a:rPr>
              <a:t>The v</a:t>
            </a:r>
            <a:r>
              <a:rPr lang="zh-CN" altLang="en-US" dirty="0">
                <a:solidFill>
                  <a:prstClr val="black"/>
                </a:solidFill>
                <a:latin typeface="Helvetica" panose="020B0604020202030204" pitchFamily="34" charset="0"/>
              </a:rPr>
              <a:t>ehicle </a:t>
            </a:r>
            <a:r>
              <a:rPr lang="en-US" altLang="zh-CN" dirty="0">
                <a:solidFill>
                  <a:prstClr val="black"/>
                </a:solidFill>
                <a:latin typeface="Helvetica" panose="020B0604020202030204" pitchFamily="34" charset="0"/>
              </a:rPr>
              <a:t>m</a:t>
            </a:r>
            <a:r>
              <a:rPr lang="zh-CN" altLang="en-US" dirty="0">
                <a:solidFill>
                  <a:prstClr val="black"/>
                </a:solidFill>
                <a:latin typeface="Helvetica" panose="020B0604020202030204" pitchFamily="34" charset="0"/>
              </a:rPr>
              <a:t>ust return to the depot to pick up additional items when it runs out</a:t>
            </a:r>
            <a:endParaRPr lang="zh-CN" altLang="en-US" dirty="0">
              <a:latin typeface="Helvetica" panose="020B0604020202030204" pitchFamily="34" charset="0"/>
            </a:endParaRPr>
          </a:p>
        </p:txBody>
      </p:sp>
      <p:sp>
        <p:nvSpPr>
          <p:cNvPr id="42" name="矩形 41">
            <a:extLst>
              <a:ext uri="{FF2B5EF4-FFF2-40B4-BE49-F238E27FC236}">
                <a16:creationId xmlns:a16="http://schemas.microsoft.com/office/drawing/2014/main" id="{DF90CEF8-3D83-41F2-B5B7-08C9EBCBAF8A}"/>
              </a:ext>
            </a:extLst>
          </p:cNvPr>
          <p:cNvSpPr/>
          <p:nvPr/>
        </p:nvSpPr>
        <p:spPr>
          <a:xfrm>
            <a:off x="770152" y="2175710"/>
            <a:ext cx="4611310" cy="1015663"/>
          </a:xfrm>
          <a:prstGeom prst="rect">
            <a:avLst/>
          </a:prstGeom>
        </p:spPr>
        <p:txBody>
          <a:bodyPr wrap="square">
            <a:spAutoFit/>
          </a:bodyPr>
          <a:lstStyle/>
          <a:p>
            <a:r>
              <a:rPr lang="en-US" altLang="zh-CN" sz="2400" dirty="0">
                <a:solidFill>
                  <a:schemeClr val="accent2">
                    <a:lumMod val="75000"/>
                  </a:schemeClr>
                </a:solidFill>
                <a:latin typeface="Helvetica" panose="020B0604020202030204" pitchFamily="34" charset="0"/>
              </a:rPr>
              <a:t>Task</a:t>
            </a:r>
          </a:p>
          <a:p>
            <a:r>
              <a:rPr lang="en-US" altLang="zh-CN" dirty="0">
                <a:solidFill>
                  <a:prstClr val="black"/>
                </a:solidFill>
                <a:latin typeface="Helvetica" panose="020B0604020202030204" pitchFamily="34" charset="0"/>
              </a:rPr>
              <a:t>A</a:t>
            </a:r>
            <a:r>
              <a:rPr lang="zh-CN" altLang="en-US" dirty="0">
                <a:solidFill>
                  <a:prstClr val="black"/>
                </a:solidFill>
                <a:latin typeface="Helvetica" panose="020B0604020202030204" pitchFamily="34" charset="0"/>
              </a:rPr>
              <a:t> single capacitated vehicle deliver</a:t>
            </a:r>
            <a:r>
              <a:rPr lang="en-US" altLang="zh-CN" dirty="0">
                <a:solidFill>
                  <a:prstClr val="black"/>
                </a:solidFill>
                <a:latin typeface="Helvetica" panose="020B0604020202030204" pitchFamily="34" charset="0"/>
              </a:rPr>
              <a:t>es</a:t>
            </a:r>
            <a:r>
              <a:rPr lang="zh-CN" altLang="en-US" dirty="0">
                <a:solidFill>
                  <a:prstClr val="black"/>
                </a:solidFill>
                <a:latin typeface="Helvetica" panose="020B0604020202030204" pitchFamily="34" charset="0"/>
              </a:rPr>
              <a:t> items to multiple customer nodes</a:t>
            </a:r>
            <a:endParaRPr lang="zh-CN" altLang="en-US" dirty="0">
              <a:latin typeface="Helvetica" panose="020B0604020202030204" pitchFamily="34" charset="0"/>
            </a:endParaRPr>
          </a:p>
        </p:txBody>
      </p:sp>
    </p:spTree>
    <p:extLst>
      <p:ext uri="{BB962C8B-B14F-4D97-AF65-F5344CB8AC3E}">
        <p14:creationId xmlns:p14="http://schemas.microsoft.com/office/powerpoint/2010/main" val="319097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50"/>
                                        <p:tgtEl>
                                          <p:spTgt spid="21"/>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250"/>
                                        <p:tgtEl>
                                          <p:spTgt spid="22"/>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250"/>
                                        <p:tgtEl>
                                          <p:spTgt spid="23"/>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250"/>
                                        <p:tgtEl>
                                          <p:spTgt spid="24"/>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250"/>
                                        <p:tgtEl>
                                          <p:spTgt spid="25"/>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250"/>
                                        <p:tgtEl>
                                          <p:spTgt spid="26"/>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250"/>
                                        <p:tgtEl>
                                          <p:spTgt spid="28"/>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250"/>
                                        <p:tgtEl>
                                          <p:spTgt spid="27"/>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250"/>
                                        <p:tgtEl>
                                          <p:spTgt spid="31"/>
                                        </p:tgtEl>
                                      </p:cBhvr>
                                    </p:animEffect>
                                  </p:childTnLst>
                                </p:cTn>
                              </p:par>
                            </p:childTnLst>
                          </p:cTn>
                        </p:par>
                        <p:par>
                          <p:cTn id="40" fill="hold">
                            <p:stCondLst>
                              <p:cond delay="2250"/>
                            </p:stCondLst>
                            <p:childTnLst>
                              <p:par>
                                <p:cTn id="41" presetID="10" presetClass="entr" presetSubtype="0"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250"/>
                                        <p:tgtEl>
                                          <p:spTgt spid="32"/>
                                        </p:tgtEl>
                                      </p:cBhvr>
                                    </p:animEffect>
                                  </p:childTnLst>
                                </p:cTn>
                              </p:par>
                            </p:childTnLst>
                          </p:cTn>
                        </p:par>
                        <p:par>
                          <p:cTn id="44" fill="hold">
                            <p:stCondLst>
                              <p:cond delay="2500"/>
                            </p:stCondLst>
                            <p:childTnLst>
                              <p:par>
                                <p:cTn id="45" presetID="10" presetClass="entr" presetSubtype="0"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250"/>
                                        <p:tgtEl>
                                          <p:spTgt spid="30"/>
                                        </p:tgtEl>
                                      </p:cBhvr>
                                    </p:animEffect>
                                  </p:childTnLst>
                                </p:cTn>
                              </p:par>
                            </p:childTnLst>
                          </p:cTn>
                        </p:par>
                        <p:par>
                          <p:cTn id="48" fill="hold">
                            <p:stCondLst>
                              <p:cond delay="2750"/>
                            </p:stCondLst>
                            <p:childTnLst>
                              <p:par>
                                <p:cTn id="49" presetID="10" presetClass="entr" presetSubtype="0"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矩形: 圆角 200">
            <a:extLst>
              <a:ext uri="{FF2B5EF4-FFF2-40B4-BE49-F238E27FC236}">
                <a16:creationId xmlns:a16="http://schemas.microsoft.com/office/drawing/2014/main" id="{1CBE0671-6F4A-4751-87AF-B7512D626E09}"/>
              </a:ext>
            </a:extLst>
          </p:cNvPr>
          <p:cNvSpPr>
            <a:spLocks/>
          </p:cNvSpPr>
          <p:nvPr/>
        </p:nvSpPr>
        <p:spPr>
          <a:xfrm>
            <a:off x="484074" y="787161"/>
            <a:ext cx="11223852" cy="1351820"/>
          </a:xfrm>
          <a:prstGeom prst="roundRect">
            <a:avLst>
              <a:gd name="adj" fmla="val 0"/>
            </a:avLst>
          </a:prstGeom>
          <a:solidFill>
            <a:schemeClr val="bg1">
              <a:lumMod val="95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400" dirty="0">
              <a:solidFill>
                <a:schemeClr val="accent1">
                  <a:lumMod val="75000"/>
                </a:schemeClr>
              </a:solidFill>
            </a:endParaRPr>
          </a:p>
        </p:txBody>
      </p:sp>
      <p:grpSp>
        <p:nvGrpSpPr>
          <p:cNvPr id="166" name="组合 165">
            <a:extLst>
              <a:ext uri="{FF2B5EF4-FFF2-40B4-BE49-F238E27FC236}">
                <a16:creationId xmlns:a16="http://schemas.microsoft.com/office/drawing/2014/main" id="{75E7FA55-72E6-40FD-BD28-6B524602F582}"/>
              </a:ext>
            </a:extLst>
          </p:cNvPr>
          <p:cNvGrpSpPr/>
          <p:nvPr/>
        </p:nvGrpSpPr>
        <p:grpSpPr>
          <a:xfrm>
            <a:off x="4387643" y="-372222"/>
            <a:ext cx="3416714" cy="986654"/>
            <a:chOff x="4532101" y="-372222"/>
            <a:chExt cx="3127799" cy="986654"/>
          </a:xfrm>
        </p:grpSpPr>
        <p:sp>
          <p:nvSpPr>
            <p:cNvPr id="175" name="矩形: 圆角 174">
              <a:extLst>
                <a:ext uri="{FF2B5EF4-FFF2-40B4-BE49-F238E27FC236}">
                  <a16:creationId xmlns:a16="http://schemas.microsoft.com/office/drawing/2014/main" id="{D384F63A-1ADB-47A3-A61D-9AFC4CB9092E}"/>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1" name="文本框 180">
              <a:extLst>
                <a:ext uri="{FF2B5EF4-FFF2-40B4-BE49-F238E27FC236}">
                  <a16:creationId xmlns:a16="http://schemas.microsoft.com/office/drawing/2014/main" id="{C1AC0428-B682-48D0-BFAB-BC468B59B94B}"/>
                </a:ext>
              </a:extLst>
            </p:cNvPr>
            <p:cNvSpPr txBox="1"/>
            <p:nvPr/>
          </p:nvSpPr>
          <p:spPr>
            <a:xfrm>
              <a:off x="5303427" y="91212"/>
              <a:ext cx="1582209"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S2V-DQN</a:t>
              </a:r>
            </a:p>
          </p:txBody>
        </p:sp>
      </p:grpSp>
      <p:sp>
        <p:nvSpPr>
          <p:cNvPr id="11" name="灯片编号占位符 10">
            <a:extLst>
              <a:ext uri="{FF2B5EF4-FFF2-40B4-BE49-F238E27FC236}">
                <a16:creationId xmlns:a16="http://schemas.microsoft.com/office/drawing/2014/main" id="{83DF852D-63D3-4D1E-85E6-953671F9A621}"/>
              </a:ext>
            </a:extLst>
          </p:cNvPr>
          <p:cNvSpPr>
            <a:spLocks noGrp="1"/>
          </p:cNvSpPr>
          <p:nvPr>
            <p:ph type="sldNum" sz="quarter" idx="12"/>
          </p:nvPr>
        </p:nvSpPr>
        <p:spPr/>
        <p:txBody>
          <a:bodyPr/>
          <a:lstStyle/>
          <a:p>
            <a:fld id="{565CE74E-AB26-4998-AD42-012C4C1AD076}" type="slidenum">
              <a:rPr lang="zh-CN" altLang="en-US" smtClean="0"/>
              <a:pPr/>
              <a:t>8</a:t>
            </a:fld>
            <a:endParaRPr lang="zh-CN" altLang="en-US" dirty="0"/>
          </a:p>
        </p:txBody>
      </p:sp>
      <p:pic>
        <p:nvPicPr>
          <p:cNvPr id="13" name="图片 12">
            <a:extLst>
              <a:ext uri="{FF2B5EF4-FFF2-40B4-BE49-F238E27FC236}">
                <a16:creationId xmlns:a16="http://schemas.microsoft.com/office/drawing/2014/main" id="{A2F04CDA-E8C9-4ADE-B4CB-65CE4995E739}"/>
              </a:ext>
            </a:extLst>
          </p:cNvPr>
          <p:cNvPicPr>
            <a:picLocks noChangeAspect="1"/>
          </p:cNvPicPr>
          <p:nvPr/>
        </p:nvPicPr>
        <p:blipFill>
          <a:blip r:embed="rId3"/>
          <a:stretch>
            <a:fillRect/>
          </a:stretch>
        </p:blipFill>
        <p:spPr>
          <a:xfrm>
            <a:off x="484074" y="2138981"/>
            <a:ext cx="11215236" cy="4247963"/>
          </a:xfrm>
          <a:prstGeom prst="rect">
            <a:avLst/>
          </a:prstGeom>
        </p:spPr>
      </p:pic>
      <p:sp>
        <p:nvSpPr>
          <p:cNvPr id="194" name="矩形 193">
            <a:extLst>
              <a:ext uri="{FF2B5EF4-FFF2-40B4-BE49-F238E27FC236}">
                <a16:creationId xmlns:a16="http://schemas.microsoft.com/office/drawing/2014/main" id="{C5E12F12-FC62-4843-A7C6-ED224EBBF473}"/>
              </a:ext>
            </a:extLst>
          </p:cNvPr>
          <p:cNvSpPr/>
          <p:nvPr/>
        </p:nvSpPr>
        <p:spPr>
          <a:xfrm>
            <a:off x="0" y="6492875"/>
            <a:ext cx="12192000" cy="365125"/>
          </a:xfrm>
          <a:prstGeom prst="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accent5">
                    <a:lumMod val="75000"/>
                  </a:schemeClr>
                </a:solidFill>
                <a:latin typeface="Dubai Light" panose="020B0303030403030204" pitchFamily="34" charset="-78"/>
                <a:cs typeface="Dubai Light" panose="020B0303030403030204" pitchFamily="34" charset="-78"/>
              </a:rPr>
              <a:t>Hanjun</a:t>
            </a:r>
            <a:r>
              <a:rPr lang="en-US" altLang="zh-CN" dirty="0">
                <a:solidFill>
                  <a:schemeClr val="accent5">
                    <a:lumMod val="75000"/>
                  </a:schemeClr>
                </a:solidFill>
                <a:latin typeface="Dubai Light" panose="020B0303030403030204" pitchFamily="34" charset="-78"/>
                <a:cs typeface="Dubai Light" panose="020B0303030403030204" pitchFamily="34" charset="-78"/>
              </a:rPr>
              <a:t> Dai et al. “Learning Combinatorial Optimization Algorithms over Graphs”. In NeurIPS, 2017</a:t>
            </a:r>
          </a:p>
        </p:txBody>
      </p:sp>
      <p:sp>
        <p:nvSpPr>
          <p:cNvPr id="195" name="矩形: 圆角 194">
            <a:extLst>
              <a:ext uri="{FF2B5EF4-FFF2-40B4-BE49-F238E27FC236}">
                <a16:creationId xmlns:a16="http://schemas.microsoft.com/office/drawing/2014/main" id="{902AB26F-B502-493B-B315-EE3978914FC0}"/>
              </a:ext>
            </a:extLst>
          </p:cNvPr>
          <p:cNvSpPr>
            <a:spLocks/>
          </p:cNvSpPr>
          <p:nvPr/>
        </p:nvSpPr>
        <p:spPr>
          <a:xfrm>
            <a:off x="803998" y="1165337"/>
            <a:ext cx="1352395" cy="497873"/>
          </a:xfrm>
          <a:prstGeom prst="roundRect">
            <a:avLst>
              <a:gd name="adj" fmla="val 31150"/>
            </a:avLst>
          </a:prstGeom>
          <a:noFill/>
          <a:ln>
            <a:solidFill>
              <a:schemeClr val="accent1">
                <a:lumMod val="75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accent1">
                    <a:lumMod val="75000"/>
                  </a:schemeClr>
                </a:solidFill>
              </a:rPr>
              <a:t>  State</a:t>
            </a:r>
          </a:p>
        </p:txBody>
      </p:sp>
      <p:sp>
        <p:nvSpPr>
          <p:cNvPr id="14" name="箭头: 右 13">
            <a:extLst>
              <a:ext uri="{FF2B5EF4-FFF2-40B4-BE49-F238E27FC236}">
                <a16:creationId xmlns:a16="http://schemas.microsoft.com/office/drawing/2014/main" id="{D454BA19-EC72-414E-B24B-78E625F0882A}"/>
              </a:ext>
            </a:extLst>
          </p:cNvPr>
          <p:cNvSpPr/>
          <p:nvPr/>
        </p:nvSpPr>
        <p:spPr>
          <a:xfrm>
            <a:off x="2318509" y="1289804"/>
            <a:ext cx="1052187" cy="248937"/>
          </a:xfrm>
          <a:prstGeom prst="rightArrow">
            <a:avLst/>
          </a:prstGeom>
          <a:solidFill>
            <a:schemeClr val="accent1">
              <a:lumMod val="60000"/>
              <a:lumOff val="4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198" name="矩形: 圆角 197">
            <a:extLst>
              <a:ext uri="{FF2B5EF4-FFF2-40B4-BE49-F238E27FC236}">
                <a16:creationId xmlns:a16="http://schemas.microsoft.com/office/drawing/2014/main" id="{0A7E1346-F230-4278-8775-50E2FF9E3240}"/>
              </a:ext>
            </a:extLst>
          </p:cNvPr>
          <p:cNvSpPr>
            <a:spLocks/>
          </p:cNvSpPr>
          <p:nvPr/>
        </p:nvSpPr>
        <p:spPr>
          <a:xfrm>
            <a:off x="3532812" y="1165337"/>
            <a:ext cx="3239386" cy="497873"/>
          </a:xfrm>
          <a:prstGeom prst="roundRect">
            <a:avLst>
              <a:gd name="adj" fmla="val 31150"/>
            </a:avLst>
          </a:prstGeom>
          <a:noFill/>
          <a:ln>
            <a:solidFill>
              <a:schemeClr val="accent1">
                <a:lumMod val="75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lumMod val="75000"/>
                  </a:schemeClr>
                </a:solidFill>
              </a:rPr>
              <a:t>Graph Embedding</a:t>
            </a:r>
          </a:p>
        </p:txBody>
      </p:sp>
      <p:sp>
        <p:nvSpPr>
          <p:cNvPr id="199" name="矩形: 圆角 198">
            <a:extLst>
              <a:ext uri="{FF2B5EF4-FFF2-40B4-BE49-F238E27FC236}">
                <a16:creationId xmlns:a16="http://schemas.microsoft.com/office/drawing/2014/main" id="{F79B8928-E18C-488D-AB9E-2A20C871A911}"/>
              </a:ext>
            </a:extLst>
          </p:cNvPr>
          <p:cNvSpPr>
            <a:spLocks/>
          </p:cNvSpPr>
          <p:nvPr/>
        </p:nvSpPr>
        <p:spPr>
          <a:xfrm>
            <a:off x="8148616" y="1165337"/>
            <a:ext cx="3239386" cy="497873"/>
          </a:xfrm>
          <a:prstGeom prst="roundRect">
            <a:avLst>
              <a:gd name="adj" fmla="val 31150"/>
            </a:avLst>
          </a:prstGeom>
          <a:noFill/>
          <a:ln>
            <a:solidFill>
              <a:schemeClr val="accent1">
                <a:lumMod val="75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lumMod val="75000"/>
                  </a:schemeClr>
                </a:solidFill>
              </a:rPr>
              <a:t>Greedy Selection</a:t>
            </a:r>
          </a:p>
        </p:txBody>
      </p:sp>
      <p:sp>
        <p:nvSpPr>
          <p:cNvPr id="200" name="箭头: 右 199">
            <a:extLst>
              <a:ext uri="{FF2B5EF4-FFF2-40B4-BE49-F238E27FC236}">
                <a16:creationId xmlns:a16="http://schemas.microsoft.com/office/drawing/2014/main" id="{D0D238F2-D426-4FCB-B717-7B99F2183485}"/>
              </a:ext>
            </a:extLst>
          </p:cNvPr>
          <p:cNvSpPr/>
          <p:nvPr/>
        </p:nvSpPr>
        <p:spPr>
          <a:xfrm>
            <a:off x="6934314" y="1298345"/>
            <a:ext cx="1052187" cy="248937"/>
          </a:xfrm>
          <a:prstGeom prst="rightArrow">
            <a:avLst/>
          </a:prstGeom>
          <a:solidFill>
            <a:schemeClr val="accent1">
              <a:lumMod val="60000"/>
              <a:lumOff val="4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2" name="矩形 1">
            <a:extLst>
              <a:ext uri="{FF2B5EF4-FFF2-40B4-BE49-F238E27FC236}">
                <a16:creationId xmlns:a16="http://schemas.microsoft.com/office/drawing/2014/main" id="{549F467C-FB25-403D-84AA-ED7857C47BB2}"/>
              </a:ext>
            </a:extLst>
          </p:cNvPr>
          <p:cNvSpPr/>
          <p:nvPr/>
        </p:nvSpPr>
        <p:spPr>
          <a:xfrm>
            <a:off x="4482671" y="1764705"/>
            <a:ext cx="1495089" cy="338554"/>
          </a:xfrm>
          <a:prstGeom prst="rect">
            <a:avLst/>
          </a:prstGeom>
        </p:spPr>
        <p:txBody>
          <a:bodyPr wrap="none">
            <a:spAutoFit/>
          </a:bodyPr>
          <a:lstStyle/>
          <a:p>
            <a:r>
              <a:rPr lang="en-US" altLang="zh-CN" sz="1600" dirty="0">
                <a:solidFill>
                  <a:schemeClr val="tx1">
                    <a:lumMod val="75000"/>
                    <a:lumOff val="25000"/>
                  </a:schemeClr>
                </a:solidFill>
                <a:latin typeface="Rockwell" panose="02060603020205020403" pitchFamily="18" charset="0"/>
              </a:rPr>
              <a:t>Structure2Vec</a:t>
            </a:r>
            <a:endParaRPr lang="zh-CN" altLang="en-US" sz="1600" dirty="0">
              <a:solidFill>
                <a:schemeClr val="tx1">
                  <a:lumMod val="75000"/>
                  <a:lumOff val="25000"/>
                </a:schemeClr>
              </a:solidFill>
              <a:latin typeface="Rockwell" panose="02060603020205020403" pitchFamily="18" charset="0"/>
            </a:endParaRPr>
          </a:p>
        </p:txBody>
      </p:sp>
      <p:sp>
        <p:nvSpPr>
          <p:cNvPr id="3" name="文本框 2">
            <a:extLst>
              <a:ext uri="{FF2B5EF4-FFF2-40B4-BE49-F238E27FC236}">
                <a16:creationId xmlns:a16="http://schemas.microsoft.com/office/drawing/2014/main" id="{1EC3E4B5-69CD-471B-84A9-A0187A4B4816}"/>
              </a:ext>
            </a:extLst>
          </p:cNvPr>
          <p:cNvSpPr txBox="1"/>
          <p:nvPr/>
        </p:nvSpPr>
        <p:spPr>
          <a:xfrm>
            <a:off x="457200" y="5463753"/>
            <a:ext cx="1442639" cy="338554"/>
          </a:xfrm>
          <a:prstGeom prst="rect">
            <a:avLst/>
          </a:prstGeom>
          <a:noFill/>
          <a:ln>
            <a:solidFill>
              <a:srgbClr val="FF5B5B"/>
            </a:solidFill>
          </a:ln>
        </p:spPr>
        <p:txBody>
          <a:bodyPr wrap="none" rtlCol="0">
            <a:spAutoFit/>
          </a:bodyPr>
          <a:lstStyle/>
          <a:p>
            <a:r>
              <a:rPr lang="en-US" altLang="zh-CN" sz="1600" dirty="0">
                <a:solidFill>
                  <a:srgbClr val="FF5B5B"/>
                </a:solidFill>
                <a:latin typeface="Rockwell" panose="02060603020205020403" pitchFamily="18" charset="0"/>
              </a:rPr>
              <a:t>selected: x=1</a:t>
            </a:r>
            <a:endParaRPr lang="zh-CN" altLang="en-US" sz="1600" dirty="0">
              <a:solidFill>
                <a:srgbClr val="FF5B5B"/>
              </a:solidFill>
              <a:latin typeface="Rockwell" panose="02060603020205020403" pitchFamily="18" charset="0"/>
            </a:endParaRPr>
          </a:p>
        </p:txBody>
      </p:sp>
      <p:sp>
        <p:nvSpPr>
          <p:cNvPr id="17" name="文本框 16">
            <a:extLst>
              <a:ext uri="{FF2B5EF4-FFF2-40B4-BE49-F238E27FC236}">
                <a16:creationId xmlns:a16="http://schemas.microsoft.com/office/drawing/2014/main" id="{CE00171E-D658-44F4-B884-C3FB22D689CB}"/>
              </a:ext>
            </a:extLst>
          </p:cNvPr>
          <p:cNvSpPr txBox="1"/>
          <p:nvPr/>
        </p:nvSpPr>
        <p:spPr>
          <a:xfrm>
            <a:off x="457200" y="2129323"/>
            <a:ext cx="1675074" cy="338554"/>
          </a:xfrm>
          <a:prstGeom prst="rect">
            <a:avLst/>
          </a:prstGeom>
          <a:noFill/>
          <a:ln>
            <a:solidFill>
              <a:srgbClr val="FF5B5B"/>
            </a:solidFill>
          </a:ln>
        </p:spPr>
        <p:txBody>
          <a:bodyPr wrap="none" rtlCol="0">
            <a:spAutoFit/>
          </a:bodyPr>
          <a:lstStyle/>
          <a:p>
            <a:r>
              <a:rPr lang="en-US" altLang="zh-CN" sz="1600" dirty="0">
                <a:solidFill>
                  <a:srgbClr val="FF5B5B"/>
                </a:solidFill>
                <a:latin typeface="Rockwell" panose="02060603020205020403" pitchFamily="18" charset="0"/>
              </a:rPr>
              <a:t>unselected: x=0</a:t>
            </a:r>
            <a:endParaRPr lang="zh-CN" altLang="en-US" sz="1600" dirty="0">
              <a:solidFill>
                <a:srgbClr val="FF5B5B"/>
              </a:solidFill>
              <a:latin typeface="Rockwell" panose="02060603020205020403" pitchFamily="18" charset="0"/>
            </a:endParaRPr>
          </a:p>
        </p:txBody>
      </p:sp>
    </p:spTree>
    <p:extLst>
      <p:ext uri="{BB962C8B-B14F-4D97-AF65-F5344CB8AC3E}">
        <p14:creationId xmlns:p14="http://schemas.microsoft.com/office/powerpoint/2010/main" val="382389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A81A6CE6-5382-4DD2-8335-55FE71359DD8}"/>
              </a:ext>
            </a:extLst>
          </p:cNvPr>
          <p:cNvSpPr/>
          <p:nvPr/>
        </p:nvSpPr>
        <p:spPr>
          <a:xfrm>
            <a:off x="0" y="6492875"/>
            <a:ext cx="12192000" cy="365125"/>
          </a:xfrm>
          <a:prstGeom prst="rect">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a:solidFill>
                  <a:schemeClr val="accent5">
                    <a:lumMod val="75000"/>
                  </a:schemeClr>
                </a:solidFill>
                <a:latin typeface="Dubai Light" panose="020B0303030403030204" pitchFamily="34" charset="-78"/>
                <a:cs typeface="Dubai Light" panose="020B0303030403030204" pitchFamily="34" charset="-78"/>
              </a:rPr>
              <a:t>Marcelo Prates et </a:t>
            </a:r>
            <a:r>
              <a:rPr lang="en-US" altLang="zh-CN" dirty="0">
                <a:solidFill>
                  <a:schemeClr val="accent5">
                    <a:lumMod val="75000"/>
                  </a:schemeClr>
                </a:solidFill>
                <a:latin typeface="Dubai Light" panose="020B0303030403030204" pitchFamily="34" charset="-78"/>
                <a:cs typeface="Dubai Light" panose="020B0303030403030204" pitchFamily="34" charset="-78"/>
              </a:rPr>
              <a:t>al. “Learning to Solve NP-Complete Problems: A Graph Neural Network for Decision TSP”. In AAAI, 2019</a:t>
            </a:r>
          </a:p>
        </p:txBody>
      </p:sp>
      <p:sp>
        <p:nvSpPr>
          <p:cNvPr id="2" name="灯片编号占位符 1">
            <a:extLst>
              <a:ext uri="{FF2B5EF4-FFF2-40B4-BE49-F238E27FC236}">
                <a16:creationId xmlns:a16="http://schemas.microsoft.com/office/drawing/2014/main" id="{214B9E0A-25FE-41E0-BF2C-CFBD60FCE1C2}"/>
              </a:ext>
            </a:extLst>
          </p:cNvPr>
          <p:cNvSpPr>
            <a:spLocks noGrp="1"/>
          </p:cNvSpPr>
          <p:nvPr>
            <p:ph type="sldNum" sz="quarter" idx="12"/>
          </p:nvPr>
        </p:nvSpPr>
        <p:spPr/>
        <p:txBody>
          <a:bodyPr/>
          <a:lstStyle/>
          <a:p>
            <a:fld id="{565CE74E-AB26-4998-AD42-012C4C1AD076}" type="slidenum">
              <a:rPr lang="zh-CN" altLang="en-US" smtClean="0"/>
              <a:pPr/>
              <a:t>9</a:t>
            </a:fld>
            <a:endParaRPr lang="zh-CN" altLang="en-US" dirty="0"/>
          </a:p>
        </p:txBody>
      </p:sp>
      <p:grpSp>
        <p:nvGrpSpPr>
          <p:cNvPr id="29" name="组合 28">
            <a:extLst>
              <a:ext uri="{FF2B5EF4-FFF2-40B4-BE49-F238E27FC236}">
                <a16:creationId xmlns:a16="http://schemas.microsoft.com/office/drawing/2014/main" id="{0AB2CB29-14D3-4285-9AE6-FEB24E604AB0}"/>
              </a:ext>
            </a:extLst>
          </p:cNvPr>
          <p:cNvGrpSpPr/>
          <p:nvPr/>
        </p:nvGrpSpPr>
        <p:grpSpPr>
          <a:xfrm>
            <a:off x="4387643" y="-372222"/>
            <a:ext cx="3416714" cy="986654"/>
            <a:chOff x="4532101" y="-372222"/>
            <a:chExt cx="3127799" cy="986654"/>
          </a:xfrm>
        </p:grpSpPr>
        <p:sp>
          <p:nvSpPr>
            <p:cNvPr id="31" name="矩形: 圆角 30">
              <a:extLst>
                <a:ext uri="{FF2B5EF4-FFF2-40B4-BE49-F238E27FC236}">
                  <a16:creationId xmlns:a16="http://schemas.microsoft.com/office/drawing/2014/main" id="{2EBA2788-B383-490A-98E3-FE9065F13EDF}"/>
                </a:ext>
              </a:extLst>
            </p:cNvPr>
            <p:cNvSpPr/>
            <p:nvPr/>
          </p:nvSpPr>
          <p:spPr>
            <a:xfrm>
              <a:off x="4532101" y="-372222"/>
              <a:ext cx="3127799" cy="986653"/>
            </a:xfrm>
            <a:prstGeom prst="roundRect">
              <a:avLst>
                <a:gd name="adj" fmla="val 47564"/>
              </a:avLst>
            </a:prstGeom>
            <a:solidFill>
              <a:schemeClr val="accent5">
                <a:lumMod val="60000"/>
                <a:lumOff val="4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a:extLst>
                <a:ext uri="{FF2B5EF4-FFF2-40B4-BE49-F238E27FC236}">
                  <a16:creationId xmlns:a16="http://schemas.microsoft.com/office/drawing/2014/main" id="{39F62A9C-B4E4-4F1E-ABB1-8B560D551FDD}"/>
                </a:ext>
              </a:extLst>
            </p:cNvPr>
            <p:cNvSpPr txBox="1"/>
            <p:nvPr/>
          </p:nvSpPr>
          <p:spPr>
            <a:xfrm>
              <a:off x="5309295" y="91212"/>
              <a:ext cx="1570470" cy="523220"/>
            </a:xfrm>
            <a:prstGeom prst="rect">
              <a:avLst/>
            </a:prstGeom>
            <a:noFill/>
          </p:spPr>
          <p:txBody>
            <a:bodyPr wrap="none" rtlCol="0">
              <a:spAutoFit/>
            </a:bodyPr>
            <a:lstStyle/>
            <a:p>
              <a:pPr algn="ctr"/>
              <a:r>
                <a:rPr lang="en-US" altLang="zh-CN" sz="2800" b="1" dirty="0">
                  <a:solidFill>
                    <a:schemeClr val="bg1"/>
                  </a:solidFill>
                  <a:latin typeface="+mj-lt"/>
                  <a:cs typeface="+mn-ea"/>
                  <a:sym typeface="+mn-lt"/>
                </a:rPr>
                <a:t>GNN-TSP</a:t>
              </a:r>
              <a:endParaRPr lang="zh-CN" altLang="en-US" sz="2800" b="1" dirty="0">
                <a:solidFill>
                  <a:schemeClr val="bg1"/>
                </a:solidFill>
                <a:latin typeface="+mj-lt"/>
                <a:cs typeface="+mn-ea"/>
                <a:sym typeface="+mn-lt"/>
              </a:endParaRPr>
            </a:p>
          </p:txBody>
        </p:sp>
      </p:grpSp>
      <p:pic>
        <p:nvPicPr>
          <p:cNvPr id="6" name="图片 5">
            <a:extLst>
              <a:ext uri="{FF2B5EF4-FFF2-40B4-BE49-F238E27FC236}">
                <a16:creationId xmlns:a16="http://schemas.microsoft.com/office/drawing/2014/main" id="{9DD087B9-847C-4D64-ABC1-0487AF1BF75B}"/>
              </a:ext>
            </a:extLst>
          </p:cNvPr>
          <p:cNvPicPr>
            <a:picLocks noChangeAspect="1"/>
          </p:cNvPicPr>
          <p:nvPr/>
        </p:nvPicPr>
        <p:blipFill>
          <a:blip r:embed="rId3"/>
          <a:stretch>
            <a:fillRect/>
          </a:stretch>
        </p:blipFill>
        <p:spPr>
          <a:xfrm>
            <a:off x="373298" y="874401"/>
            <a:ext cx="4047381" cy="4926959"/>
          </a:xfrm>
          <a:prstGeom prst="rect">
            <a:avLst/>
          </a:prstGeom>
        </p:spPr>
      </p:pic>
      <p:grpSp>
        <p:nvGrpSpPr>
          <p:cNvPr id="7" name="组合 6">
            <a:extLst>
              <a:ext uri="{FF2B5EF4-FFF2-40B4-BE49-F238E27FC236}">
                <a16:creationId xmlns:a16="http://schemas.microsoft.com/office/drawing/2014/main" id="{27ADC865-4E2C-4B33-A73D-DF4F8ACD5EBB}"/>
              </a:ext>
            </a:extLst>
          </p:cNvPr>
          <p:cNvGrpSpPr/>
          <p:nvPr/>
        </p:nvGrpSpPr>
        <p:grpSpPr>
          <a:xfrm>
            <a:off x="5177023" y="843417"/>
            <a:ext cx="4991586" cy="500893"/>
            <a:chOff x="6096000" y="843417"/>
            <a:chExt cx="4991586" cy="500893"/>
          </a:xfrm>
        </p:grpSpPr>
        <p:sp>
          <p:nvSpPr>
            <p:cNvPr id="4" name="矩形 3">
              <a:extLst>
                <a:ext uri="{FF2B5EF4-FFF2-40B4-BE49-F238E27FC236}">
                  <a16:creationId xmlns:a16="http://schemas.microsoft.com/office/drawing/2014/main" id="{2D513344-092B-41E1-8472-94D1F97BD19F}"/>
                </a:ext>
              </a:extLst>
            </p:cNvPr>
            <p:cNvSpPr/>
            <p:nvPr/>
          </p:nvSpPr>
          <p:spPr>
            <a:xfrm>
              <a:off x="6963044" y="909197"/>
              <a:ext cx="3776996" cy="369332"/>
            </a:xfrm>
            <a:prstGeom prst="rect">
              <a:avLst/>
            </a:prstGeom>
          </p:spPr>
          <p:txBody>
            <a:bodyPr wrap="none">
              <a:spAutoFit/>
            </a:bodyPr>
            <a:lstStyle/>
            <a:p>
              <a:r>
                <a:rPr lang="en-US" altLang="zh-CN" dirty="0"/>
                <a:t>vertex-to-vertex adjacency matrix</a:t>
              </a:r>
              <a:endParaRPr lang="zh-CN" altLang="en-US" dirty="0"/>
            </a:p>
          </p:txBody>
        </p:sp>
        <p:sp>
          <p:nvSpPr>
            <p:cNvPr id="12" name="矩形: 圆角 11">
              <a:extLst>
                <a:ext uri="{FF2B5EF4-FFF2-40B4-BE49-F238E27FC236}">
                  <a16:creationId xmlns:a16="http://schemas.microsoft.com/office/drawing/2014/main" id="{A65365A3-9525-4B0F-ADDB-EF27F7451DF9}"/>
                </a:ext>
              </a:extLst>
            </p:cNvPr>
            <p:cNvSpPr>
              <a:spLocks/>
            </p:cNvSpPr>
            <p:nvPr/>
          </p:nvSpPr>
          <p:spPr>
            <a:xfrm>
              <a:off x="6096001" y="849582"/>
              <a:ext cx="905721" cy="488562"/>
            </a:xfrm>
            <a:prstGeom prst="roundRect">
              <a:avLst>
                <a:gd name="adj" fmla="val 50000"/>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75000"/>
                    </a:schemeClr>
                  </a:solidFill>
                </a:rPr>
                <a:t>V</a:t>
              </a:r>
            </a:p>
          </p:txBody>
        </p:sp>
        <p:sp>
          <p:nvSpPr>
            <p:cNvPr id="13" name="矩形: 圆角 12">
              <a:extLst>
                <a:ext uri="{FF2B5EF4-FFF2-40B4-BE49-F238E27FC236}">
                  <a16:creationId xmlns:a16="http://schemas.microsoft.com/office/drawing/2014/main" id="{C59B3C94-EA18-4090-A313-13FDA347DA33}"/>
                </a:ext>
              </a:extLst>
            </p:cNvPr>
            <p:cNvSpPr>
              <a:spLocks/>
            </p:cNvSpPr>
            <p:nvPr/>
          </p:nvSpPr>
          <p:spPr>
            <a:xfrm>
              <a:off x="6096000" y="843417"/>
              <a:ext cx="4991586" cy="500893"/>
            </a:xfrm>
            <a:prstGeom prst="roundRect">
              <a:avLst>
                <a:gd name="adj" fmla="val 50000"/>
              </a:avLst>
            </a:prstGeom>
            <a:noFill/>
            <a:ln>
              <a:solidFill>
                <a:schemeClr val="accent1"/>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accent1">
                    <a:lumMod val="75000"/>
                  </a:schemeClr>
                </a:solidFill>
              </a:endParaRPr>
            </a:p>
          </p:txBody>
        </p:sp>
      </p:grpSp>
      <p:grpSp>
        <p:nvGrpSpPr>
          <p:cNvPr id="15" name="组合 14">
            <a:extLst>
              <a:ext uri="{FF2B5EF4-FFF2-40B4-BE49-F238E27FC236}">
                <a16:creationId xmlns:a16="http://schemas.microsoft.com/office/drawing/2014/main" id="{52B169F7-A014-4F85-B566-C32481C13D48}"/>
              </a:ext>
            </a:extLst>
          </p:cNvPr>
          <p:cNvGrpSpPr/>
          <p:nvPr/>
        </p:nvGrpSpPr>
        <p:grpSpPr>
          <a:xfrm>
            <a:off x="5177023" y="2176159"/>
            <a:ext cx="4991586" cy="500893"/>
            <a:chOff x="6096000" y="843417"/>
            <a:chExt cx="4991586" cy="500893"/>
          </a:xfrm>
        </p:grpSpPr>
        <p:sp>
          <p:nvSpPr>
            <p:cNvPr id="16" name="矩形 15">
              <a:extLst>
                <a:ext uri="{FF2B5EF4-FFF2-40B4-BE49-F238E27FC236}">
                  <a16:creationId xmlns:a16="http://schemas.microsoft.com/office/drawing/2014/main" id="{EB2397B7-E7E2-4C93-9D8A-5D2123297BD6}"/>
                </a:ext>
              </a:extLst>
            </p:cNvPr>
            <p:cNvSpPr/>
            <p:nvPr/>
          </p:nvSpPr>
          <p:spPr>
            <a:xfrm>
              <a:off x="6963044" y="909197"/>
              <a:ext cx="3776996" cy="369332"/>
            </a:xfrm>
            <a:prstGeom prst="rect">
              <a:avLst/>
            </a:prstGeom>
          </p:spPr>
          <p:txBody>
            <a:bodyPr wrap="none">
              <a:spAutoFit/>
            </a:bodyPr>
            <a:lstStyle/>
            <a:p>
              <a:r>
                <a:rPr lang="en-US" altLang="zh-CN" dirty="0"/>
                <a:t>edge-to-vertex adjacency matrix</a:t>
              </a:r>
              <a:endParaRPr lang="zh-CN" altLang="en-US" dirty="0"/>
            </a:p>
          </p:txBody>
        </p:sp>
        <p:sp>
          <p:nvSpPr>
            <p:cNvPr id="17" name="矩形: 圆角 16">
              <a:extLst>
                <a:ext uri="{FF2B5EF4-FFF2-40B4-BE49-F238E27FC236}">
                  <a16:creationId xmlns:a16="http://schemas.microsoft.com/office/drawing/2014/main" id="{F7A2A9E8-701C-4919-86E0-0400C50AFE1C}"/>
                </a:ext>
              </a:extLst>
            </p:cNvPr>
            <p:cNvSpPr>
              <a:spLocks/>
            </p:cNvSpPr>
            <p:nvPr/>
          </p:nvSpPr>
          <p:spPr>
            <a:xfrm>
              <a:off x="6096001" y="849582"/>
              <a:ext cx="905721" cy="488562"/>
            </a:xfrm>
            <a:prstGeom prst="roundRect">
              <a:avLst>
                <a:gd name="adj" fmla="val 50000"/>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75000"/>
                    </a:schemeClr>
                  </a:solidFill>
                </a:rPr>
                <a:t>EV</a:t>
              </a:r>
            </a:p>
          </p:txBody>
        </p:sp>
        <p:sp>
          <p:nvSpPr>
            <p:cNvPr id="18" name="矩形: 圆角 17">
              <a:extLst>
                <a:ext uri="{FF2B5EF4-FFF2-40B4-BE49-F238E27FC236}">
                  <a16:creationId xmlns:a16="http://schemas.microsoft.com/office/drawing/2014/main" id="{4C19B687-DD1B-44B8-BE42-F7564CA4D8D7}"/>
                </a:ext>
              </a:extLst>
            </p:cNvPr>
            <p:cNvSpPr>
              <a:spLocks/>
            </p:cNvSpPr>
            <p:nvPr/>
          </p:nvSpPr>
          <p:spPr>
            <a:xfrm>
              <a:off x="6096000" y="843417"/>
              <a:ext cx="4991586" cy="500893"/>
            </a:xfrm>
            <a:prstGeom prst="roundRect">
              <a:avLst>
                <a:gd name="adj" fmla="val 50000"/>
              </a:avLst>
            </a:prstGeom>
            <a:noFill/>
            <a:ln>
              <a:solidFill>
                <a:schemeClr val="accent1"/>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accent1">
                    <a:lumMod val="75000"/>
                  </a:schemeClr>
                </a:solidFill>
              </a:endParaRPr>
            </a:p>
          </p:txBody>
        </p:sp>
      </p:grpSp>
      <p:grpSp>
        <p:nvGrpSpPr>
          <p:cNvPr id="19" name="组合 18">
            <a:extLst>
              <a:ext uri="{FF2B5EF4-FFF2-40B4-BE49-F238E27FC236}">
                <a16:creationId xmlns:a16="http://schemas.microsoft.com/office/drawing/2014/main" id="{292624E6-6431-40BA-9F91-D18CD6C775E3}"/>
              </a:ext>
            </a:extLst>
          </p:cNvPr>
          <p:cNvGrpSpPr/>
          <p:nvPr/>
        </p:nvGrpSpPr>
        <p:grpSpPr>
          <a:xfrm>
            <a:off x="5179110" y="1496766"/>
            <a:ext cx="4991586" cy="500893"/>
            <a:chOff x="6096000" y="843417"/>
            <a:chExt cx="4991586" cy="500893"/>
          </a:xfrm>
        </p:grpSpPr>
        <p:sp>
          <p:nvSpPr>
            <p:cNvPr id="20" name="矩形 19">
              <a:extLst>
                <a:ext uri="{FF2B5EF4-FFF2-40B4-BE49-F238E27FC236}">
                  <a16:creationId xmlns:a16="http://schemas.microsoft.com/office/drawing/2014/main" id="{99D250F0-BF21-4F48-8760-68A78A7A653F}"/>
                </a:ext>
              </a:extLst>
            </p:cNvPr>
            <p:cNvSpPr/>
            <p:nvPr/>
          </p:nvSpPr>
          <p:spPr>
            <a:xfrm>
              <a:off x="6963044" y="909197"/>
              <a:ext cx="1835759" cy="369332"/>
            </a:xfrm>
            <a:prstGeom prst="rect">
              <a:avLst/>
            </a:prstGeom>
          </p:spPr>
          <p:txBody>
            <a:bodyPr wrap="none">
              <a:spAutoFit/>
            </a:bodyPr>
            <a:lstStyle/>
            <a:p>
              <a:r>
                <a:rPr lang="en-US" altLang="zh-CN" dirty="0"/>
                <a:t>edge list matrix</a:t>
              </a:r>
              <a:endParaRPr lang="zh-CN" altLang="en-US" dirty="0"/>
            </a:p>
          </p:txBody>
        </p:sp>
        <p:sp>
          <p:nvSpPr>
            <p:cNvPr id="21" name="矩形: 圆角 20">
              <a:extLst>
                <a:ext uri="{FF2B5EF4-FFF2-40B4-BE49-F238E27FC236}">
                  <a16:creationId xmlns:a16="http://schemas.microsoft.com/office/drawing/2014/main" id="{669D03AB-4AB8-4F8E-8DC1-4933FE5B5209}"/>
                </a:ext>
              </a:extLst>
            </p:cNvPr>
            <p:cNvSpPr>
              <a:spLocks/>
            </p:cNvSpPr>
            <p:nvPr/>
          </p:nvSpPr>
          <p:spPr>
            <a:xfrm>
              <a:off x="6096001" y="849582"/>
              <a:ext cx="905721" cy="488562"/>
            </a:xfrm>
            <a:prstGeom prst="roundRect">
              <a:avLst>
                <a:gd name="adj" fmla="val 50000"/>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75000"/>
                    </a:schemeClr>
                  </a:solidFill>
                </a:rPr>
                <a:t>E</a:t>
              </a:r>
            </a:p>
          </p:txBody>
        </p:sp>
        <p:sp>
          <p:nvSpPr>
            <p:cNvPr id="22" name="矩形: 圆角 21">
              <a:extLst>
                <a:ext uri="{FF2B5EF4-FFF2-40B4-BE49-F238E27FC236}">
                  <a16:creationId xmlns:a16="http://schemas.microsoft.com/office/drawing/2014/main" id="{26EE4F55-5B49-4815-90FE-D02644F42B85}"/>
                </a:ext>
              </a:extLst>
            </p:cNvPr>
            <p:cNvSpPr>
              <a:spLocks/>
            </p:cNvSpPr>
            <p:nvPr/>
          </p:nvSpPr>
          <p:spPr>
            <a:xfrm>
              <a:off x="6096000" y="843417"/>
              <a:ext cx="4991586" cy="500893"/>
            </a:xfrm>
            <a:prstGeom prst="roundRect">
              <a:avLst>
                <a:gd name="adj" fmla="val 50000"/>
              </a:avLst>
            </a:prstGeom>
            <a:noFill/>
            <a:ln>
              <a:solidFill>
                <a:schemeClr val="accent1"/>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accent1">
                    <a:lumMod val="75000"/>
                  </a:schemeClr>
                </a:solidFill>
              </a:endParaRPr>
            </a:p>
          </p:txBody>
        </p:sp>
      </p:grpSp>
      <p:pic>
        <p:nvPicPr>
          <p:cNvPr id="8" name="图片 7">
            <a:extLst>
              <a:ext uri="{FF2B5EF4-FFF2-40B4-BE49-F238E27FC236}">
                <a16:creationId xmlns:a16="http://schemas.microsoft.com/office/drawing/2014/main" id="{49D15F88-5078-4DDE-A047-FD5BADE17678}"/>
              </a:ext>
            </a:extLst>
          </p:cNvPr>
          <p:cNvPicPr>
            <a:picLocks noChangeAspect="1"/>
          </p:cNvPicPr>
          <p:nvPr/>
        </p:nvPicPr>
        <p:blipFill>
          <a:blip r:embed="rId4"/>
          <a:stretch>
            <a:fillRect/>
          </a:stretch>
        </p:blipFill>
        <p:spPr>
          <a:xfrm>
            <a:off x="10277574" y="1450383"/>
            <a:ext cx="1520329" cy="251126"/>
          </a:xfrm>
          <a:prstGeom prst="rect">
            <a:avLst/>
          </a:prstGeom>
        </p:spPr>
      </p:pic>
      <p:sp>
        <p:nvSpPr>
          <p:cNvPr id="9" name="矩形 8">
            <a:extLst>
              <a:ext uri="{FF2B5EF4-FFF2-40B4-BE49-F238E27FC236}">
                <a16:creationId xmlns:a16="http://schemas.microsoft.com/office/drawing/2014/main" id="{420F629F-F607-4AA7-9AE0-743F69A829FB}"/>
              </a:ext>
            </a:extLst>
          </p:cNvPr>
          <p:cNvSpPr/>
          <p:nvPr/>
        </p:nvSpPr>
        <p:spPr>
          <a:xfrm>
            <a:off x="10168609" y="1755136"/>
            <a:ext cx="2690987" cy="923330"/>
          </a:xfrm>
          <a:prstGeom prst="rect">
            <a:avLst/>
          </a:prstGeom>
        </p:spPr>
        <p:txBody>
          <a:bodyPr wrap="square">
            <a:spAutoFit/>
          </a:bodyPr>
          <a:lstStyle/>
          <a:p>
            <a:pPr marL="285750" indent="-285750">
              <a:buFont typeface="Arial" panose="020B0604020202020204" pitchFamily="34" charset="0"/>
              <a:buChar char="•"/>
            </a:pPr>
            <a:r>
              <a:rPr lang="en-US" altLang="zh-CN" dirty="0"/>
              <a:t>source vertices</a:t>
            </a:r>
          </a:p>
          <a:p>
            <a:pPr marL="285750" indent="-285750">
              <a:buFont typeface="Arial" panose="020B0604020202020204" pitchFamily="34" charset="0"/>
              <a:buChar char="•"/>
            </a:pPr>
            <a:r>
              <a:rPr lang="en-US" altLang="zh-CN" dirty="0"/>
              <a:t>target vertices</a:t>
            </a:r>
          </a:p>
          <a:p>
            <a:pPr marL="285750" indent="-285750">
              <a:buFont typeface="Arial" panose="020B0604020202020204" pitchFamily="34" charset="0"/>
              <a:buChar char="•"/>
            </a:pPr>
            <a:r>
              <a:rPr lang="en-US" altLang="zh-CN" dirty="0"/>
              <a:t>weight</a:t>
            </a:r>
            <a:endParaRPr lang="zh-CN" altLang="en-US" dirty="0"/>
          </a:p>
        </p:txBody>
      </p:sp>
      <p:grpSp>
        <p:nvGrpSpPr>
          <p:cNvPr id="10" name="组合 9">
            <a:extLst>
              <a:ext uri="{FF2B5EF4-FFF2-40B4-BE49-F238E27FC236}">
                <a16:creationId xmlns:a16="http://schemas.microsoft.com/office/drawing/2014/main" id="{67BD3FB6-E584-4FE5-8B21-85C071A0F733}"/>
              </a:ext>
            </a:extLst>
          </p:cNvPr>
          <p:cNvGrpSpPr/>
          <p:nvPr/>
        </p:nvGrpSpPr>
        <p:grpSpPr>
          <a:xfrm>
            <a:off x="4892041" y="2936836"/>
            <a:ext cx="7132319" cy="2947317"/>
            <a:chOff x="4914210" y="3075967"/>
            <a:chExt cx="7132319" cy="2947317"/>
          </a:xfrm>
        </p:grpSpPr>
        <p:sp>
          <p:nvSpPr>
            <p:cNvPr id="28" name="矩形: 圆角 27">
              <a:extLst>
                <a:ext uri="{FF2B5EF4-FFF2-40B4-BE49-F238E27FC236}">
                  <a16:creationId xmlns:a16="http://schemas.microsoft.com/office/drawing/2014/main" id="{486F6A89-BE1C-42A7-9106-45EBE11CD081}"/>
                </a:ext>
              </a:extLst>
            </p:cNvPr>
            <p:cNvSpPr/>
            <p:nvPr/>
          </p:nvSpPr>
          <p:spPr>
            <a:xfrm>
              <a:off x="6974634" y="3075967"/>
              <a:ext cx="2651463" cy="2947317"/>
            </a:xfrm>
            <a:prstGeom prst="roundRect">
              <a:avLst>
                <a:gd name="adj" fmla="val 7854"/>
              </a:avLst>
            </a:prstGeom>
            <a:solidFill>
              <a:schemeClr val="bg1">
                <a:lumMod val="95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cxnSp>
          <p:nvCxnSpPr>
            <p:cNvPr id="30" name="直接箭头连接符 29">
              <a:extLst>
                <a:ext uri="{FF2B5EF4-FFF2-40B4-BE49-F238E27FC236}">
                  <a16:creationId xmlns:a16="http://schemas.microsoft.com/office/drawing/2014/main" id="{ABDDD7FA-AA20-4048-8D33-CD952E399570}"/>
                </a:ext>
              </a:extLst>
            </p:cNvPr>
            <p:cNvCxnSpPr>
              <a:cxnSpLocks/>
              <a:stCxn id="35" idx="3"/>
              <a:endCxn id="45" idx="1"/>
            </p:cNvCxnSpPr>
            <p:nvPr/>
          </p:nvCxnSpPr>
          <p:spPr>
            <a:xfrm>
              <a:off x="6153970" y="5257737"/>
              <a:ext cx="1829895" cy="0"/>
            </a:xfrm>
            <a:prstGeom prst="straightConnector1">
              <a:avLst/>
            </a:prstGeom>
            <a:ln w="12700">
              <a:solidFill>
                <a:schemeClr val="accent1">
                  <a:lumMod val="60000"/>
                  <a:lumOff val="40000"/>
                </a:schemeClr>
              </a:solidFill>
              <a:tailEnd type="triangle"/>
            </a:ln>
            <a:effectLst>
              <a:outerShdw blurRad="63500" sx="101000" sy="101000" algn="ctr" rotWithShape="0">
                <a:schemeClr val="bg1">
                  <a:lumMod val="50000"/>
                  <a:alpha val="41000"/>
                </a:schemeClr>
              </a:outerShdw>
            </a:effectLst>
          </p:spPr>
          <p:style>
            <a:lnRef idx="1">
              <a:schemeClr val="accent1"/>
            </a:lnRef>
            <a:fillRef idx="0">
              <a:schemeClr val="accent1"/>
            </a:fillRef>
            <a:effectRef idx="0">
              <a:schemeClr val="accent1"/>
            </a:effectRef>
            <a:fontRef idx="minor">
              <a:schemeClr val="tx1"/>
            </a:fontRef>
          </p:style>
        </p:cxnSp>
        <p:sp>
          <p:nvSpPr>
            <p:cNvPr id="32" name="矩形: 圆角 31">
              <a:extLst>
                <a:ext uri="{FF2B5EF4-FFF2-40B4-BE49-F238E27FC236}">
                  <a16:creationId xmlns:a16="http://schemas.microsoft.com/office/drawing/2014/main" id="{6D998D42-7C7E-46BD-9722-B068702A27D9}"/>
                </a:ext>
              </a:extLst>
            </p:cNvPr>
            <p:cNvSpPr/>
            <p:nvPr/>
          </p:nvSpPr>
          <p:spPr>
            <a:xfrm>
              <a:off x="4914210" y="3365527"/>
              <a:ext cx="1573800" cy="2301240"/>
            </a:xfrm>
            <a:prstGeom prst="roundRect">
              <a:avLst/>
            </a:prstGeom>
            <a:noFill/>
            <a:ln>
              <a:solidFill>
                <a:schemeClr val="accent1">
                  <a:lumMod val="60000"/>
                  <a:lumOff val="40000"/>
                </a:schemeClr>
              </a:solid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33" name="矩形: 圆角 32">
              <a:extLst>
                <a:ext uri="{FF2B5EF4-FFF2-40B4-BE49-F238E27FC236}">
                  <a16:creationId xmlns:a16="http://schemas.microsoft.com/office/drawing/2014/main" id="{301BECBE-F416-4271-A7CF-12EB6C618C22}"/>
                </a:ext>
              </a:extLst>
            </p:cNvPr>
            <p:cNvSpPr>
              <a:spLocks/>
            </p:cNvSpPr>
            <p:nvPr/>
          </p:nvSpPr>
          <p:spPr>
            <a:xfrm>
              <a:off x="7967441" y="3562570"/>
              <a:ext cx="905721" cy="488562"/>
            </a:xfrm>
            <a:prstGeom prst="roundRect">
              <a:avLst>
                <a:gd name="adj" fmla="val 50000"/>
              </a:avLst>
            </a:prstGeom>
            <a:solidFill>
              <a:schemeClr val="accent1">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75000"/>
                    </a:schemeClr>
                  </a:solidFill>
                </a:rPr>
                <a:t>EV</a:t>
              </a:r>
            </a:p>
          </p:txBody>
        </p:sp>
        <p:sp>
          <p:nvSpPr>
            <p:cNvPr id="35" name="矩形: 圆角 34">
              <a:extLst>
                <a:ext uri="{FF2B5EF4-FFF2-40B4-BE49-F238E27FC236}">
                  <a16:creationId xmlns:a16="http://schemas.microsoft.com/office/drawing/2014/main" id="{C4F2BAE6-88AA-462E-B408-2BF00D2DEB67}"/>
                </a:ext>
              </a:extLst>
            </p:cNvPr>
            <p:cNvSpPr>
              <a:spLocks/>
            </p:cNvSpPr>
            <p:nvPr/>
          </p:nvSpPr>
          <p:spPr>
            <a:xfrm>
              <a:off x="5248249" y="5013456"/>
              <a:ext cx="905721" cy="488562"/>
            </a:xfrm>
            <a:prstGeom prst="roundRect">
              <a:avLst>
                <a:gd name="adj" fmla="val 50000"/>
              </a:avLst>
            </a:prstGeom>
            <a:solidFill>
              <a:schemeClr val="accent1">
                <a:lumMod val="40000"/>
                <a:lumOff val="6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75000"/>
                    </a:schemeClr>
                  </a:solidFill>
                </a:rPr>
                <a:t>E</a:t>
              </a:r>
            </a:p>
          </p:txBody>
        </p:sp>
        <p:sp>
          <p:nvSpPr>
            <p:cNvPr id="36" name="等腰三角形 35">
              <a:extLst>
                <a:ext uri="{FF2B5EF4-FFF2-40B4-BE49-F238E27FC236}">
                  <a16:creationId xmlns:a16="http://schemas.microsoft.com/office/drawing/2014/main" id="{27B634B8-ED5A-4674-B0B5-020789623CC4}"/>
                </a:ext>
              </a:extLst>
            </p:cNvPr>
            <p:cNvSpPr/>
            <p:nvPr/>
          </p:nvSpPr>
          <p:spPr>
            <a:xfrm rot="5400000">
              <a:off x="6548759" y="3649469"/>
              <a:ext cx="365126" cy="314764"/>
            </a:xfrm>
            <a:prstGeom prst="triangle">
              <a:avLst/>
            </a:prstGeom>
            <a:solidFill>
              <a:schemeClr val="accent1">
                <a:lumMod val="60000"/>
                <a:lumOff val="4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grpSp>
          <p:nvGrpSpPr>
            <p:cNvPr id="37" name="组合 36">
              <a:extLst>
                <a:ext uri="{FF2B5EF4-FFF2-40B4-BE49-F238E27FC236}">
                  <a16:creationId xmlns:a16="http://schemas.microsoft.com/office/drawing/2014/main" id="{089BF73F-6DFB-41B9-A026-C13C8247B4DE}"/>
                </a:ext>
              </a:extLst>
            </p:cNvPr>
            <p:cNvGrpSpPr/>
            <p:nvPr/>
          </p:nvGrpSpPr>
          <p:grpSpPr>
            <a:xfrm>
              <a:off x="7204402" y="4935254"/>
              <a:ext cx="1853610" cy="624302"/>
              <a:chOff x="1171163" y="2192731"/>
              <a:chExt cx="1853610" cy="624302"/>
            </a:xfrm>
          </p:grpSpPr>
          <p:sp>
            <p:nvSpPr>
              <p:cNvPr id="38" name="双大括号 37">
                <a:extLst>
                  <a:ext uri="{FF2B5EF4-FFF2-40B4-BE49-F238E27FC236}">
                    <a16:creationId xmlns:a16="http://schemas.microsoft.com/office/drawing/2014/main" id="{D7344928-87D8-4C9F-BEBF-3323685DCBAE}"/>
                  </a:ext>
                </a:extLst>
              </p:cNvPr>
              <p:cNvSpPr/>
              <p:nvPr/>
            </p:nvSpPr>
            <p:spPr>
              <a:xfrm>
                <a:off x="1767801" y="2192731"/>
                <a:ext cx="1256972" cy="624302"/>
              </a:xfrm>
              <a:prstGeom prst="bracePair">
                <a:avLst/>
              </a:prstGeom>
              <a:ln w="12700">
                <a:solidFill>
                  <a:schemeClr val="accent2">
                    <a:lumMod val="75000"/>
                  </a:schemeClr>
                </a:solidFill>
              </a:ln>
              <a:effectLst>
                <a:outerShdw blurRad="63500" sx="101000" sy="101000" algn="ctr" rotWithShape="0">
                  <a:schemeClr val="bg1">
                    <a:lumMod val="50000"/>
                    <a:alpha val="41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FD11614A-91B3-4484-BC1D-4A7364331B09}"/>
                  </a:ext>
                </a:extLst>
              </p:cNvPr>
              <p:cNvSpPr txBox="1"/>
              <p:nvPr/>
            </p:nvSpPr>
            <p:spPr>
              <a:xfrm>
                <a:off x="1171163" y="2320216"/>
                <a:ext cx="657552" cy="369332"/>
              </a:xfrm>
              <a:prstGeom prst="rect">
                <a:avLst/>
              </a:prstGeom>
              <a:noFill/>
            </p:spPr>
            <p:txBody>
              <a:bodyPr wrap="none" rtlCol="0">
                <a:spAutoFit/>
              </a:bodyPr>
              <a:lstStyle/>
              <a:p>
                <a:r>
                  <a:rPr lang="en-US" altLang="zh-CN" dirty="0">
                    <a:solidFill>
                      <a:schemeClr val="accent2">
                        <a:lumMod val="75000"/>
                      </a:schemeClr>
                    </a:solidFill>
                    <a:latin typeface="Rockwell" panose="02060603020205020403" pitchFamily="18" charset="0"/>
                  </a:rPr>
                  <a:t>RNN</a:t>
                </a:r>
                <a:endParaRPr lang="zh-CN" altLang="en-US" dirty="0">
                  <a:solidFill>
                    <a:schemeClr val="accent2">
                      <a:lumMod val="75000"/>
                    </a:schemeClr>
                  </a:solidFill>
                  <a:latin typeface="Rockwell" panose="02060603020205020403" pitchFamily="18" charset="0"/>
                </a:endParaRPr>
              </a:p>
            </p:txBody>
          </p:sp>
        </p:grpSp>
        <p:sp>
          <p:nvSpPr>
            <p:cNvPr id="40" name="矩形: 圆角 39">
              <a:extLst>
                <a:ext uri="{FF2B5EF4-FFF2-40B4-BE49-F238E27FC236}">
                  <a16:creationId xmlns:a16="http://schemas.microsoft.com/office/drawing/2014/main" id="{54451FB2-3B9F-4906-9A5C-BE09AEA27F17}"/>
                </a:ext>
              </a:extLst>
            </p:cNvPr>
            <p:cNvSpPr>
              <a:spLocks/>
            </p:cNvSpPr>
            <p:nvPr/>
          </p:nvSpPr>
          <p:spPr>
            <a:xfrm>
              <a:off x="5248248" y="3562570"/>
              <a:ext cx="905721" cy="488562"/>
            </a:xfrm>
            <a:prstGeom prst="roundRect">
              <a:avLst>
                <a:gd name="adj" fmla="val 50000"/>
              </a:avLst>
            </a:prstGeom>
            <a:solidFill>
              <a:schemeClr val="accent1">
                <a:lumMod val="40000"/>
                <a:lumOff val="6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75000"/>
                    </a:schemeClr>
                  </a:solidFill>
                </a:rPr>
                <a:t>V</a:t>
              </a:r>
            </a:p>
          </p:txBody>
        </p:sp>
        <p:sp>
          <p:nvSpPr>
            <p:cNvPr id="41" name="矩形: 圆角 40">
              <a:extLst>
                <a:ext uri="{FF2B5EF4-FFF2-40B4-BE49-F238E27FC236}">
                  <a16:creationId xmlns:a16="http://schemas.microsoft.com/office/drawing/2014/main" id="{78E25A6B-2559-4E14-9E55-41CD6550E243}"/>
                </a:ext>
              </a:extLst>
            </p:cNvPr>
            <p:cNvSpPr>
              <a:spLocks/>
            </p:cNvSpPr>
            <p:nvPr/>
          </p:nvSpPr>
          <p:spPr>
            <a:xfrm>
              <a:off x="10192009" y="3568439"/>
              <a:ext cx="1854520" cy="488562"/>
            </a:xfrm>
            <a:prstGeom prst="roundRect">
              <a:avLst>
                <a:gd name="adj" fmla="val 50000"/>
              </a:avLst>
            </a:prstGeom>
            <a:solidFill>
              <a:schemeClr val="accent5">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75000"/>
                    </a:schemeClr>
                  </a:solidFill>
                </a:rPr>
                <a:t>Edge Probs</a:t>
              </a:r>
            </a:p>
          </p:txBody>
        </p:sp>
        <p:grpSp>
          <p:nvGrpSpPr>
            <p:cNvPr id="42" name="组合 41">
              <a:extLst>
                <a:ext uri="{FF2B5EF4-FFF2-40B4-BE49-F238E27FC236}">
                  <a16:creationId xmlns:a16="http://schemas.microsoft.com/office/drawing/2014/main" id="{00B69C98-DB60-47EC-AA60-E3EE00A61632}"/>
                </a:ext>
              </a:extLst>
            </p:cNvPr>
            <p:cNvGrpSpPr/>
            <p:nvPr/>
          </p:nvGrpSpPr>
          <p:grpSpPr>
            <a:xfrm>
              <a:off x="7204402" y="4231538"/>
              <a:ext cx="1853610" cy="624302"/>
              <a:chOff x="1171163" y="2192731"/>
              <a:chExt cx="1853610" cy="624302"/>
            </a:xfrm>
          </p:grpSpPr>
          <p:sp>
            <p:nvSpPr>
              <p:cNvPr id="43" name="双大括号 42">
                <a:extLst>
                  <a:ext uri="{FF2B5EF4-FFF2-40B4-BE49-F238E27FC236}">
                    <a16:creationId xmlns:a16="http://schemas.microsoft.com/office/drawing/2014/main" id="{C00834C4-41E1-4C7E-94AB-EB373E335377}"/>
                  </a:ext>
                </a:extLst>
              </p:cNvPr>
              <p:cNvSpPr/>
              <p:nvPr/>
            </p:nvSpPr>
            <p:spPr>
              <a:xfrm>
                <a:off x="1767801" y="2192731"/>
                <a:ext cx="1256972" cy="624302"/>
              </a:xfrm>
              <a:prstGeom prst="bracePair">
                <a:avLst/>
              </a:prstGeom>
              <a:ln w="12700">
                <a:solidFill>
                  <a:schemeClr val="accent2">
                    <a:lumMod val="75000"/>
                  </a:schemeClr>
                </a:solidFill>
              </a:ln>
              <a:effectLst>
                <a:outerShdw blurRad="63500" sx="101000" sy="101000" algn="ctr" rotWithShape="0">
                  <a:schemeClr val="bg1">
                    <a:lumMod val="50000"/>
                    <a:alpha val="41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EF403915-B6A0-4405-BD3D-5939F3D8C264}"/>
                  </a:ext>
                </a:extLst>
              </p:cNvPr>
              <p:cNvSpPr txBox="1"/>
              <p:nvPr/>
            </p:nvSpPr>
            <p:spPr>
              <a:xfrm>
                <a:off x="1171163" y="2320216"/>
                <a:ext cx="657552" cy="369332"/>
              </a:xfrm>
              <a:prstGeom prst="rect">
                <a:avLst/>
              </a:prstGeom>
              <a:noFill/>
            </p:spPr>
            <p:txBody>
              <a:bodyPr wrap="none" rtlCol="0">
                <a:spAutoFit/>
              </a:bodyPr>
              <a:lstStyle/>
              <a:p>
                <a:r>
                  <a:rPr lang="en-US" altLang="zh-CN" dirty="0">
                    <a:solidFill>
                      <a:schemeClr val="accent2">
                        <a:lumMod val="75000"/>
                      </a:schemeClr>
                    </a:solidFill>
                    <a:latin typeface="Rockwell" panose="02060603020205020403" pitchFamily="18" charset="0"/>
                  </a:rPr>
                  <a:t>RNN</a:t>
                </a:r>
                <a:endParaRPr lang="zh-CN" altLang="en-US" dirty="0">
                  <a:solidFill>
                    <a:schemeClr val="accent2">
                      <a:lumMod val="75000"/>
                    </a:schemeClr>
                  </a:solidFill>
                  <a:latin typeface="Rockwell" panose="02060603020205020403" pitchFamily="18" charset="0"/>
                </a:endParaRPr>
              </a:p>
            </p:txBody>
          </p:sp>
        </p:grpSp>
        <p:sp>
          <p:nvSpPr>
            <p:cNvPr id="45" name="矩形: 圆角 44">
              <a:extLst>
                <a:ext uri="{FF2B5EF4-FFF2-40B4-BE49-F238E27FC236}">
                  <a16:creationId xmlns:a16="http://schemas.microsoft.com/office/drawing/2014/main" id="{5F7E48DE-DF21-4A00-B87A-A8C8F3F775BC}"/>
                </a:ext>
              </a:extLst>
            </p:cNvPr>
            <p:cNvSpPr>
              <a:spLocks/>
            </p:cNvSpPr>
            <p:nvPr/>
          </p:nvSpPr>
          <p:spPr>
            <a:xfrm>
              <a:off x="7983865" y="5013456"/>
              <a:ext cx="905721" cy="488562"/>
            </a:xfrm>
            <a:prstGeom prst="roundRect">
              <a:avLst>
                <a:gd name="adj" fmla="val 50000"/>
              </a:avLst>
            </a:prstGeom>
            <a:solidFill>
              <a:schemeClr val="accent2">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2">
                      <a:lumMod val="75000"/>
                    </a:schemeClr>
                  </a:solidFill>
                  <a:effectLst>
                    <a:outerShdw blurRad="38100" dist="38100" dir="2700000" algn="tl">
                      <a:srgbClr val="000000">
                        <a:alpha val="43137"/>
                      </a:srgbClr>
                    </a:outerShdw>
                  </a:effectLst>
                </a:rPr>
                <a:t>E</a:t>
              </a:r>
            </a:p>
          </p:txBody>
        </p:sp>
        <p:sp>
          <p:nvSpPr>
            <p:cNvPr id="46" name="矩形: 圆角 45">
              <a:extLst>
                <a:ext uri="{FF2B5EF4-FFF2-40B4-BE49-F238E27FC236}">
                  <a16:creationId xmlns:a16="http://schemas.microsoft.com/office/drawing/2014/main" id="{CE80106C-1665-4427-8AEB-BD915F8A875F}"/>
                </a:ext>
              </a:extLst>
            </p:cNvPr>
            <p:cNvSpPr>
              <a:spLocks/>
            </p:cNvSpPr>
            <p:nvPr/>
          </p:nvSpPr>
          <p:spPr>
            <a:xfrm>
              <a:off x="7973710" y="4295413"/>
              <a:ext cx="905721" cy="488562"/>
            </a:xfrm>
            <a:prstGeom prst="roundRect">
              <a:avLst>
                <a:gd name="adj" fmla="val 50000"/>
              </a:avLst>
            </a:prstGeom>
            <a:solidFill>
              <a:schemeClr val="accent2">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2">
                      <a:lumMod val="75000"/>
                    </a:schemeClr>
                  </a:solidFill>
                  <a:effectLst>
                    <a:outerShdw blurRad="38100" dist="38100" dir="2700000" algn="tl">
                      <a:srgbClr val="000000">
                        <a:alpha val="43137"/>
                      </a:srgbClr>
                    </a:outerShdw>
                  </a:effectLst>
                </a:rPr>
                <a:t>V</a:t>
              </a:r>
            </a:p>
          </p:txBody>
        </p:sp>
        <p:sp>
          <p:nvSpPr>
            <p:cNvPr id="47" name="文本框 46">
              <a:extLst>
                <a:ext uri="{FF2B5EF4-FFF2-40B4-BE49-F238E27FC236}">
                  <a16:creationId xmlns:a16="http://schemas.microsoft.com/office/drawing/2014/main" id="{5431526B-078B-4D52-A17C-54711649D095}"/>
                </a:ext>
              </a:extLst>
            </p:cNvPr>
            <p:cNvSpPr txBox="1"/>
            <p:nvPr/>
          </p:nvSpPr>
          <p:spPr>
            <a:xfrm>
              <a:off x="7085468" y="3153531"/>
              <a:ext cx="881973" cy="369332"/>
            </a:xfrm>
            <a:prstGeom prst="rect">
              <a:avLst/>
            </a:prstGeom>
            <a:noFill/>
          </p:spPr>
          <p:txBody>
            <a:bodyPr wrap="none" rtlCol="0">
              <a:spAutoFit/>
            </a:bodyPr>
            <a:lstStyle/>
            <a:p>
              <a:r>
                <a:rPr lang="en-US" altLang="zh-CN" b="1" dirty="0">
                  <a:solidFill>
                    <a:schemeClr val="accent6">
                      <a:lumMod val="50000"/>
                    </a:schemeClr>
                  </a:solidFill>
                  <a:latin typeface="Rockwell" panose="02060603020205020403" pitchFamily="18" charset="0"/>
                </a:rPr>
                <a:t>LOOP</a:t>
              </a:r>
              <a:endParaRPr lang="zh-CN" altLang="en-US" b="1" dirty="0">
                <a:solidFill>
                  <a:schemeClr val="accent6">
                    <a:lumMod val="50000"/>
                  </a:schemeClr>
                </a:solidFill>
                <a:latin typeface="Rockwell" panose="02060603020205020403" pitchFamily="18" charset="0"/>
              </a:endParaRPr>
            </a:p>
          </p:txBody>
        </p:sp>
        <p:sp>
          <p:nvSpPr>
            <p:cNvPr id="48" name="等腰三角形 47">
              <a:extLst>
                <a:ext uri="{FF2B5EF4-FFF2-40B4-BE49-F238E27FC236}">
                  <a16:creationId xmlns:a16="http://schemas.microsoft.com/office/drawing/2014/main" id="{4A1743EF-B6BF-4C99-BD41-05D5DCD71407}"/>
                </a:ext>
              </a:extLst>
            </p:cNvPr>
            <p:cNvSpPr/>
            <p:nvPr/>
          </p:nvSpPr>
          <p:spPr>
            <a:xfrm rot="5400000">
              <a:off x="9726490" y="3649469"/>
              <a:ext cx="365126" cy="314764"/>
            </a:xfrm>
            <a:prstGeom prst="triangle">
              <a:avLst/>
            </a:prstGeom>
            <a:solidFill>
              <a:schemeClr val="accent1">
                <a:lumMod val="60000"/>
                <a:lumOff val="4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sp>
          <p:nvSpPr>
            <p:cNvPr id="49" name="矩形: 圆角 48">
              <a:extLst>
                <a:ext uri="{FF2B5EF4-FFF2-40B4-BE49-F238E27FC236}">
                  <a16:creationId xmlns:a16="http://schemas.microsoft.com/office/drawing/2014/main" id="{D766D1C0-99FD-4D93-B0F2-64530B476A23}"/>
                </a:ext>
              </a:extLst>
            </p:cNvPr>
            <p:cNvSpPr>
              <a:spLocks/>
            </p:cNvSpPr>
            <p:nvPr/>
          </p:nvSpPr>
          <p:spPr>
            <a:xfrm>
              <a:off x="10162495" y="5018543"/>
              <a:ext cx="1854520" cy="488562"/>
            </a:xfrm>
            <a:prstGeom prst="roundRect">
              <a:avLst>
                <a:gd name="adj" fmla="val 50000"/>
              </a:avLst>
            </a:prstGeom>
            <a:solidFill>
              <a:schemeClr val="accent5">
                <a:lumMod val="20000"/>
                <a:lumOff val="8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75000"/>
                    </a:schemeClr>
                  </a:solidFill>
                </a:rPr>
                <a:t>Prediction</a:t>
              </a:r>
            </a:p>
          </p:txBody>
        </p:sp>
        <p:sp>
          <p:nvSpPr>
            <p:cNvPr id="50" name="等腰三角形 49">
              <a:extLst>
                <a:ext uri="{FF2B5EF4-FFF2-40B4-BE49-F238E27FC236}">
                  <a16:creationId xmlns:a16="http://schemas.microsoft.com/office/drawing/2014/main" id="{71EAA5EE-66D6-4D41-84BB-73B1352545E5}"/>
                </a:ext>
              </a:extLst>
            </p:cNvPr>
            <p:cNvSpPr/>
            <p:nvPr/>
          </p:nvSpPr>
          <p:spPr>
            <a:xfrm rot="10800000">
              <a:off x="10936705" y="4396982"/>
              <a:ext cx="365126" cy="314764"/>
            </a:xfrm>
            <a:prstGeom prst="triangle">
              <a:avLst/>
            </a:prstGeom>
            <a:solidFill>
              <a:schemeClr val="accent1">
                <a:lumMod val="60000"/>
                <a:lumOff val="40000"/>
              </a:schemeClr>
            </a:solidFill>
            <a:ln>
              <a:noFill/>
            </a:ln>
            <a:effectLst>
              <a:outerShdw blurRad="63500" sx="101000" sy="10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accent1">
                    <a:lumMod val="50000"/>
                  </a:schemeClr>
                </a:solidFill>
              </a:endParaRPr>
            </a:p>
          </p:txBody>
        </p:sp>
      </p:grpSp>
      <p:sp>
        <p:nvSpPr>
          <p:cNvPr id="51" name="双大括号 50">
            <a:extLst>
              <a:ext uri="{FF2B5EF4-FFF2-40B4-BE49-F238E27FC236}">
                <a16:creationId xmlns:a16="http://schemas.microsoft.com/office/drawing/2014/main" id="{F711C841-6100-48DD-BBE4-8AD789852BD9}"/>
              </a:ext>
            </a:extLst>
          </p:cNvPr>
          <p:cNvSpPr/>
          <p:nvPr/>
        </p:nvSpPr>
        <p:spPr>
          <a:xfrm>
            <a:off x="5061579" y="3354601"/>
            <a:ext cx="1256972" cy="624302"/>
          </a:xfrm>
          <a:prstGeom prst="bracePair">
            <a:avLst/>
          </a:prstGeom>
          <a:ln w="12700">
            <a:solidFill>
              <a:schemeClr val="accent2">
                <a:lumMod val="75000"/>
              </a:schemeClr>
            </a:solidFill>
          </a:ln>
          <a:effectLst>
            <a:outerShdw blurRad="63500" sx="101000" sy="101000" algn="ctr" rotWithShape="0">
              <a:schemeClr val="bg1">
                <a:lumMod val="50000"/>
                <a:alpha val="41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2701BADE-0FAD-4901-8C36-7898F0600EBC}"/>
              </a:ext>
            </a:extLst>
          </p:cNvPr>
          <p:cNvSpPr txBox="1"/>
          <p:nvPr/>
        </p:nvSpPr>
        <p:spPr>
          <a:xfrm>
            <a:off x="4464941" y="3482086"/>
            <a:ext cx="596638" cy="369332"/>
          </a:xfrm>
          <a:prstGeom prst="rect">
            <a:avLst/>
          </a:prstGeom>
          <a:noFill/>
        </p:spPr>
        <p:txBody>
          <a:bodyPr wrap="none" rtlCol="0">
            <a:spAutoFit/>
          </a:bodyPr>
          <a:lstStyle/>
          <a:p>
            <a:r>
              <a:rPr lang="en-US" altLang="zh-CN" dirty="0">
                <a:solidFill>
                  <a:schemeClr val="accent2">
                    <a:lumMod val="75000"/>
                  </a:schemeClr>
                </a:solidFill>
                <a:latin typeface="Rockwell" panose="02060603020205020403" pitchFamily="18" charset="0"/>
              </a:rPr>
              <a:t>MIP</a:t>
            </a:r>
            <a:endParaRPr lang="zh-CN" altLang="en-US" dirty="0">
              <a:solidFill>
                <a:schemeClr val="accent2">
                  <a:lumMod val="75000"/>
                </a:schemeClr>
              </a:solidFill>
              <a:latin typeface="Rockwell" panose="02060603020205020403" pitchFamily="18" charset="0"/>
            </a:endParaRPr>
          </a:p>
        </p:txBody>
      </p:sp>
      <p:sp>
        <p:nvSpPr>
          <p:cNvPr id="53" name="双大括号 52">
            <a:extLst>
              <a:ext uri="{FF2B5EF4-FFF2-40B4-BE49-F238E27FC236}">
                <a16:creationId xmlns:a16="http://schemas.microsoft.com/office/drawing/2014/main" id="{B297511B-F6E4-4238-936E-988C11C08A49}"/>
              </a:ext>
            </a:extLst>
          </p:cNvPr>
          <p:cNvSpPr/>
          <p:nvPr/>
        </p:nvSpPr>
        <p:spPr>
          <a:xfrm>
            <a:off x="5073198" y="4780787"/>
            <a:ext cx="1256972" cy="624302"/>
          </a:xfrm>
          <a:prstGeom prst="bracePair">
            <a:avLst/>
          </a:prstGeom>
          <a:ln w="12700">
            <a:solidFill>
              <a:schemeClr val="accent2">
                <a:lumMod val="75000"/>
              </a:schemeClr>
            </a:solidFill>
          </a:ln>
          <a:effectLst>
            <a:outerShdw blurRad="63500" sx="101000" sy="101000" algn="ctr" rotWithShape="0">
              <a:schemeClr val="bg1">
                <a:lumMod val="50000"/>
                <a:alpha val="41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F36416BE-BCD3-4D96-BCB1-367EF0FB3613}"/>
              </a:ext>
            </a:extLst>
          </p:cNvPr>
          <p:cNvSpPr txBox="1"/>
          <p:nvPr/>
        </p:nvSpPr>
        <p:spPr>
          <a:xfrm>
            <a:off x="4476560" y="4908272"/>
            <a:ext cx="596638" cy="369332"/>
          </a:xfrm>
          <a:prstGeom prst="rect">
            <a:avLst/>
          </a:prstGeom>
          <a:noFill/>
        </p:spPr>
        <p:txBody>
          <a:bodyPr wrap="none" rtlCol="0">
            <a:spAutoFit/>
          </a:bodyPr>
          <a:lstStyle/>
          <a:p>
            <a:r>
              <a:rPr lang="en-US" altLang="zh-CN" dirty="0">
                <a:solidFill>
                  <a:schemeClr val="accent2">
                    <a:lumMod val="75000"/>
                  </a:schemeClr>
                </a:solidFill>
                <a:latin typeface="Rockwell" panose="02060603020205020403" pitchFamily="18" charset="0"/>
              </a:rPr>
              <a:t>MIP</a:t>
            </a:r>
            <a:endParaRPr lang="zh-CN" altLang="en-US" dirty="0">
              <a:solidFill>
                <a:schemeClr val="accent2">
                  <a:lumMod val="75000"/>
                </a:schemeClr>
              </a:solidFill>
              <a:latin typeface="Rockwell" panose="02060603020205020403" pitchFamily="18" charset="0"/>
            </a:endParaRPr>
          </a:p>
        </p:txBody>
      </p:sp>
    </p:spTree>
    <p:extLst>
      <p:ext uri="{BB962C8B-B14F-4D97-AF65-F5344CB8AC3E}">
        <p14:creationId xmlns:p14="http://schemas.microsoft.com/office/powerpoint/2010/main" val="2434515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ags/tag2.xml><?xml version="1.0" encoding="utf-8"?>
<p:tagLst xmlns:a="http://schemas.openxmlformats.org/drawingml/2006/main" xmlns:r="http://schemas.openxmlformats.org/officeDocument/2006/relationships" xmlns:p="http://schemas.openxmlformats.org/presentationml/2006/main">
  <p:tag name="ISLIDE.VECTOR" val="#184624;#418765;"/>
  <p:tag name="ISLIDE.ICON" val="#147809;"/>
</p:tagLst>
</file>

<file path=ppt/tags/tag3.xml><?xml version="1.0" encoding="utf-8"?>
<p:tagLst xmlns:a="http://schemas.openxmlformats.org/drawingml/2006/main" xmlns:r="http://schemas.openxmlformats.org/officeDocument/2006/relationships" xmlns:p="http://schemas.openxmlformats.org/presentationml/2006/main">
  <p:tag name="ISLIDE.ICON" val="#407116;#403508;"/>
</p:tagLst>
</file>

<file path=ppt/tags/tag4.xml><?xml version="1.0" encoding="utf-8"?>
<p:tagLst xmlns:a="http://schemas.openxmlformats.org/drawingml/2006/main" xmlns:r="http://schemas.openxmlformats.org/officeDocument/2006/relationships" xmlns:p="http://schemas.openxmlformats.org/presentationml/2006/main">
  <p:tag name="ISLIDE.VECTOR" val="#184624;#418765;"/>
  <p:tag name="ISLIDE.ICON" val="#147809;"/>
</p:tagLst>
</file>

<file path=ppt/tags/tag5.xml><?xml version="1.0" encoding="utf-8"?>
<p:tagLst xmlns:a="http://schemas.openxmlformats.org/drawingml/2006/main" xmlns:r="http://schemas.openxmlformats.org/officeDocument/2006/relationships" xmlns:p="http://schemas.openxmlformats.org/presentationml/2006/main">
  <p:tag name="ISLIDE.VECTOR" val="#184624;#418765;"/>
  <p:tag name="ISLIDE.ICON" val="#147809;"/>
</p:tagLst>
</file>

<file path=ppt/tags/tag6.xml><?xml version="1.0" encoding="utf-8"?>
<p:tagLst xmlns:a="http://schemas.openxmlformats.org/drawingml/2006/main" xmlns:r="http://schemas.openxmlformats.org/officeDocument/2006/relationships" xmlns:p="http://schemas.openxmlformats.org/presentationml/2006/main">
  <p:tag name="ISLIDE.VECTOR" val="#184624;#41876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Open Sans"/>
        <a:ea typeface="微软雅黑"/>
        <a:cs typeface=""/>
      </a:majorFont>
      <a:minorFont>
        <a:latin typeface="Open San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ln>
          <a:noFill/>
        </a:ln>
        <a:effectLst>
          <a:outerShdw blurRad="63500" sx="101000" sy="101000" algn="ctr" rotWithShape="0">
            <a:schemeClr val="bg1">
              <a:lumMod val="50000"/>
              <a:alpha val="40000"/>
            </a:schemeClr>
          </a:outerShdw>
        </a:effectLst>
      </a:spPr>
      <a:bodyPr rtlCol="0" anchor="ctr"/>
      <a:lstStyle>
        <a:defPPr algn="ctr">
          <a:defRPr sz="2800" dirty="0" smtClean="0">
            <a:solidFill>
              <a:schemeClr val="accent1">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60000"/>
              <a:lumOff val="40000"/>
            </a:schemeClr>
          </a:solidFill>
        </a:ln>
        <a:effectLst>
          <a:outerShdw blurRad="63500" sx="101000" sy="101000" algn="ctr" rotWithShape="0">
            <a:schemeClr val="bg1">
              <a:lumMod val="50000"/>
              <a:alpha val="41000"/>
            </a:scheme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12613</TotalTime>
  <Words>1473</Words>
  <Application>Microsoft Office PowerPoint</Application>
  <PresentationFormat>宽屏</PresentationFormat>
  <Paragraphs>242</Paragraphs>
  <Slides>23</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微软雅黑</vt:lpstr>
      <vt:lpstr>Rockwell</vt:lpstr>
      <vt:lpstr>Helvetica</vt:lpstr>
      <vt:lpstr>Open Sans</vt:lpstr>
      <vt:lpstr>Arial</vt:lpstr>
      <vt:lpstr>Lora</vt:lpstr>
      <vt:lpstr>Dubai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Gemini向光性</dc:creator>
  <cp:lastModifiedBy>王天富</cp:lastModifiedBy>
  <cp:revision>1630</cp:revision>
  <dcterms:created xsi:type="dcterms:W3CDTF">2020-04-22T11:03:11Z</dcterms:created>
  <dcterms:modified xsi:type="dcterms:W3CDTF">2021-04-20T12:43:25Z</dcterms:modified>
</cp:coreProperties>
</file>