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Objects="1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743450" y="1972310"/>
            <a:ext cx="3065145" cy="3437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93970" y="3595370"/>
            <a:ext cx="253111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</a:rPr>
              <a:t>public key1</a:t>
            </a:r>
            <a:endParaRPr lang="x-none" alt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2520" y="2466975"/>
            <a:ext cx="270764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</a:rPr>
              <a:t>Timelock</a:t>
            </a:r>
            <a:endParaRPr lang="x-none" altLang="en-US" sz="1400">
              <a:solidFill>
                <a:schemeClr val="tx1"/>
              </a:solidFill>
            </a:endParaRPr>
          </a:p>
          <a:p>
            <a:pPr algn="ctr"/>
            <a:r>
              <a:rPr lang="x-none" altLang="en-US" sz="1400">
                <a:solidFill>
                  <a:schemeClr val="tx1"/>
                </a:solidFill>
              </a:rPr>
              <a:t>default no</a:t>
            </a:r>
            <a:endParaRPr lang="x-none" altLang="en-US" sz="14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2520" y="3415030"/>
            <a:ext cx="253111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</a:rPr>
              <a:t>public key1</a:t>
            </a:r>
            <a:endParaRPr lang="x-none" altLang="en-US" sz="1400">
              <a:solidFill>
                <a:schemeClr val="tx1"/>
              </a:solidFill>
            </a:endParaRPr>
          </a:p>
          <a:p>
            <a:pPr algn="ctr"/>
            <a:r>
              <a:rPr lang="x-none" altLang="en-US" sz="1400">
                <a:solidFill>
                  <a:schemeClr val="tx1"/>
                </a:solidFill>
              </a:rPr>
              <a:t>default 1 public key</a:t>
            </a:r>
            <a:endParaRPr lang="x-none" altLang="en-US" sz="1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3155" y="4491990"/>
            <a:ext cx="2717165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</a:rPr>
              <a:t>Signatures Required</a:t>
            </a:r>
            <a:endParaRPr lang="x-none" altLang="en-US" sz="1400">
              <a:solidFill>
                <a:schemeClr val="tx1"/>
              </a:solidFill>
            </a:endParaRPr>
          </a:p>
          <a:p>
            <a:pPr algn="ctr"/>
            <a:r>
              <a:rPr lang="x-none" altLang="en-US" sz="1400">
                <a:solidFill>
                  <a:schemeClr val="tx1"/>
                </a:solidFill>
              </a:rPr>
              <a:t>default 1</a:t>
            </a:r>
            <a:endParaRPr lang="x-none" altLang="en-US" sz="1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615" y="1971675"/>
            <a:ext cx="2879725" cy="720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</a:rPr>
              <a:t>master seed</a:t>
            </a:r>
            <a:endParaRPr lang="x-none" altLang="en-US" sz="1400">
              <a:solidFill>
                <a:schemeClr val="tx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763135" y="1949450"/>
            <a:ext cx="2314575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/>
              <a:t>Unlockconditions</a:t>
            </a:r>
            <a:endParaRPr lang="x-none" altLang="en-US"/>
          </a:p>
        </p:txBody>
      </p:sp>
      <p:sp>
        <p:nvSpPr>
          <p:cNvPr id="15" name="Rectangle 14"/>
          <p:cNvSpPr/>
          <p:nvPr/>
        </p:nvSpPr>
        <p:spPr>
          <a:xfrm>
            <a:off x="2340610" y="3415030"/>
            <a:ext cx="1141730" cy="720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</a:rPr>
              <a:t>Public Key</a:t>
            </a:r>
            <a:endParaRPr lang="x-none" altLang="en-US" sz="14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615" y="3415030"/>
            <a:ext cx="1178560" cy="720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>
                <a:solidFill>
                  <a:schemeClr val="tx1"/>
                </a:solidFill>
              </a:rPr>
              <a:t>Private Key</a:t>
            </a:r>
            <a:endParaRPr lang="x-none" altLang="en-US" sz="14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  <a:endCxn id="16" idx="0"/>
          </p:cNvCxnSpPr>
          <p:nvPr/>
        </p:nvCxnSpPr>
        <p:spPr>
          <a:xfrm flipH="1">
            <a:off x="1236345" y="2691765"/>
            <a:ext cx="850900" cy="72326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2087245" y="2694940"/>
            <a:ext cx="868680" cy="7200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82340" y="3771900"/>
            <a:ext cx="1440180" cy="317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2800"/>
              <a:t>Generate address from master seed</a:t>
            </a:r>
            <a:endParaRPr lang="x-none" altLang="en-US" sz="2800"/>
          </a:p>
        </p:txBody>
      </p:sp>
      <p:sp>
        <p:nvSpPr>
          <p:cNvPr id="22" name="Text Box 21"/>
          <p:cNvSpPr txBox="1"/>
          <p:nvPr/>
        </p:nvSpPr>
        <p:spPr>
          <a:xfrm>
            <a:off x="1238885" y="2940050"/>
            <a:ext cx="1638935" cy="3162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/>
              <a:t>Generate key pair</a:t>
            </a:r>
            <a:endParaRPr lang="x-none" altLang="en-US" sz="1400"/>
          </a:p>
        </p:txBody>
      </p:sp>
      <p:cxnSp>
        <p:nvCxnSpPr>
          <p:cNvPr id="23" name="Straight Arrow Connector 22"/>
          <p:cNvCxnSpPr>
            <a:endCxn id="24" idx="1"/>
          </p:cNvCxnSpPr>
          <p:nvPr/>
        </p:nvCxnSpPr>
        <p:spPr>
          <a:xfrm flipV="1">
            <a:off x="7809865" y="3595370"/>
            <a:ext cx="1530350" cy="127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40215" y="2694305"/>
            <a:ext cx="2268855" cy="1801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400" b="1">
                <a:solidFill>
                  <a:schemeClr val="tx1"/>
                </a:solidFill>
              </a:rPr>
              <a:t>The unlockhash is the address that you give to someone to send money or other assets to</a:t>
            </a:r>
            <a:endParaRPr lang="x-none" altLang="en-US" sz="1400" b="1">
              <a:solidFill>
                <a:schemeClr val="tx1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08595" y="3256280"/>
            <a:ext cx="1513205" cy="3162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1400"/>
              <a:t>merkle tree root</a:t>
            </a:r>
            <a:endParaRPr lang="x-none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9339580" y="2693035"/>
            <a:ext cx="2140585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/>
              <a:t>UnlockHash = Address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Rectangle 65"/>
          <p:cNvSpPr/>
          <p:nvPr/>
        </p:nvSpPr>
        <p:spPr>
          <a:xfrm>
            <a:off x="7412990" y="101600"/>
            <a:ext cx="3431540" cy="6253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43" name="Rectangle 42"/>
          <p:cNvSpPr/>
          <p:nvPr/>
        </p:nvSpPr>
        <p:spPr>
          <a:xfrm>
            <a:off x="8028305" y="2114550"/>
            <a:ext cx="2994025" cy="440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>
            <a:off x="7713345" y="412115"/>
            <a:ext cx="3431540" cy="6253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8020685" y="2106295"/>
            <a:ext cx="2994025" cy="440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7893685" y="1979295"/>
            <a:ext cx="2994025" cy="440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8131810" y="3296285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8131810" y="2358390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8015605" y="2265045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8015605" y="2265680"/>
            <a:ext cx="2618105" cy="556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Coininput</a:t>
            </a:r>
            <a:endParaRPr lang="x-none" altLang="en-US" sz="1000" b="1"/>
          </a:p>
          <a:p>
            <a:r>
              <a:rPr lang="x-none" altLang="en-US" sz="1000"/>
              <a:t>- Parent ID [0x3b54...]</a:t>
            </a:r>
            <a:endParaRPr lang="x-none" altLang="en-US" sz="1000"/>
          </a:p>
          <a:p>
            <a:r>
              <a:rPr lang="x-none" altLang="en-US" sz="1000"/>
              <a:t>- UnlockCondition</a:t>
            </a:r>
            <a:endParaRPr lang="x-none" altLang="en-US" sz="1000"/>
          </a:p>
        </p:txBody>
      </p:sp>
      <p:sp>
        <p:nvSpPr>
          <p:cNvPr id="8" name="Rectangle 7"/>
          <p:cNvSpPr/>
          <p:nvPr/>
        </p:nvSpPr>
        <p:spPr>
          <a:xfrm>
            <a:off x="8014335" y="3162300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8015605" y="3163570"/>
            <a:ext cx="2608580" cy="556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Coinoutput</a:t>
            </a:r>
            <a:r>
              <a:rPr lang="x-none" altLang="en-US" sz="1000" b="1">
                <a:sym typeface="+mn-ea"/>
              </a:rPr>
              <a:t>: </a:t>
            </a:r>
            <a:r>
              <a:rPr lang="x-none" altLang="en-US" sz="1000">
                <a:sym typeface="+mn-ea"/>
              </a:rPr>
              <a:t>ID [0x9aba...]</a:t>
            </a:r>
            <a:endParaRPr lang="x-none" altLang="en-US" sz="1000" b="1"/>
          </a:p>
          <a:p>
            <a:r>
              <a:rPr lang="x-none" altLang="en-US" sz="1000"/>
              <a:t>- Value [#1000]</a:t>
            </a:r>
            <a:endParaRPr lang="x-none" altLang="en-US" sz="1000"/>
          </a:p>
          <a:p>
            <a:r>
              <a:rPr lang="x-none" altLang="en-US" sz="1000"/>
              <a:t>- Unlockhash = </a:t>
            </a:r>
            <a:r>
              <a:rPr lang="x-none" altLang="en-US" sz="1000" i="1" u="sng"/>
              <a:t>the address</a:t>
            </a:r>
            <a:r>
              <a:rPr lang="x-none" altLang="en-US" sz="1000"/>
              <a:t> [</a:t>
            </a:r>
            <a:r>
              <a:rPr lang="x-none" altLang="en-US" sz="1000" b="1"/>
              <a:t>0x1d64...</a:t>
            </a:r>
            <a:r>
              <a:rPr lang="x-none" altLang="en-US" sz="1000"/>
              <a:t>]</a:t>
            </a:r>
            <a:endParaRPr lang="x-none" altLang="en-US" sz="1000"/>
          </a:p>
        </p:txBody>
      </p:sp>
      <p:grpSp>
        <p:nvGrpSpPr>
          <p:cNvPr id="22" name="Group 21"/>
          <p:cNvGrpSpPr/>
          <p:nvPr/>
        </p:nvGrpSpPr>
        <p:grpSpPr>
          <a:xfrm rot="0">
            <a:off x="8014335" y="4126865"/>
            <a:ext cx="2728595" cy="325755"/>
            <a:chOff x="2795" y="7101"/>
            <a:chExt cx="4714" cy="694"/>
          </a:xfrm>
        </p:grpSpPr>
        <p:sp>
          <p:nvSpPr>
            <p:cNvPr id="17" name="Rectangle 16"/>
            <p:cNvSpPr/>
            <p:nvPr/>
          </p:nvSpPr>
          <p:spPr>
            <a:xfrm>
              <a:off x="2997" y="73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795" y="7101"/>
              <a:ext cx="4507" cy="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BlockStakeInput ...</a:t>
              </a:r>
              <a:endParaRPr lang="x-none" altLang="en-US" sz="1000" b="1"/>
            </a:p>
          </p:txBody>
        </p:sp>
      </p:grpSp>
      <p:grpSp>
        <p:nvGrpSpPr>
          <p:cNvPr id="23" name="Group 22"/>
          <p:cNvGrpSpPr/>
          <p:nvPr/>
        </p:nvGrpSpPr>
        <p:grpSpPr>
          <a:xfrm rot="0">
            <a:off x="8014335" y="4559300"/>
            <a:ext cx="2728595" cy="325755"/>
            <a:chOff x="2795" y="7101"/>
            <a:chExt cx="4714" cy="694"/>
          </a:xfrm>
        </p:grpSpPr>
        <p:sp>
          <p:nvSpPr>
            <p:cNvPr id="24" name="Rectangle 23"/>
            <p:cNvSpPr/>
            <p:nvPr/>
          </p:nvSpPr>
          <p:spPr>
            <a:xfrm>
              <a:off x="2997" y="73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2795" y="7101"/>
              <a:ext cx="4507" cy="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BlockStakeOutput ...</a:t>
              </a:r>
              <a:endParaRPr lang="x-none" altLang="en-US" sz="1000" b="1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8014335" y="4991100"/>
            <a:ext cx="2728595" cy="325755"/>
            <a:chOff x="2795" y="7101"/>
            <a:chExt cx="4714" cy="694"/>
          </a:xfrm>
        </p:grpSpPr>
        <p:sp>
          <p:nvSpPr>
            <p:cNvPr id="28" name="Rectangle 27"/>
            <p:cNvSpPr/>
            <p:nvPr/>
          </p:nvSpPr>
          <p:spPr>
            <a:xfrm>
              <a:off x="2997" y="73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2795" y="7101"/>
              <a:ext cx="4507" cy="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MinerFees</a:t>
              </a:r>
              <a:endParaRPr lang="x-none" altLang="en-US" sz="1000" b="1"/>
            </a:p>
          </p:txBody>
        </p:sp>
      </p:grpSp>
      <p:grpSp>
        <p:nvGrpSpPr>
          <p:cNvPr id="31" name="Group 30"/>
          <p:cNvGrpSpPr/>
          <p:nvPr/>
        </p:nvGrpSpPr>
        <p:grpSpPr>
          <a:xfrm rot="0">
            <a:off x="8015605" y="5955030"/>
            <a:ext cx="2728595" cy="325755"/>
            <a:chOff x="2795" y="7101"/>
            <a:chExt cx="4714" cy="694"/>
          </a:xfrm>
        </p:grpSpPr>
        <p:sp>
          <p:nvSpPr>
            <p:cNvPr id="32" name="Rectangle 31"/>
            <p:cNvSpPr/>
            <p:nvPr/>
          </p:nvSpPr>
          <p:spPr>
            <a:xfrm>
              <a:off x="2997" y="73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2795" y="7101"/>
              <a:ext cx="4507" cy="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TransactionSignatures</a:t>
              </a:r>
              <a:endParaRPr lang="x-none" altLang="en-US" sz="1000" b="1"/>
            </a:p>
          </p:txBody>
        </p:sp>
      </p:grpSp>
      <p:grpSp>
        <p:nvGrpSpPr>
          <p:cNvPr id="35" name="Group 34"/>
          <p:cNvGrpSpPr/>
          <p:nvPr/>
        </p:nvGrpSpPr>
        <p:grpSpPr>
          <a:xfrm rot="0">
            <a:off x="8015605" y="5462905"/>
            <a:ext cx="2612390" cy="346710"/>
            <a:chOff x="2795" y="7102"/>
            <a:chExt cx="4514" cy="493"/>
          </a:xfrm>
        </p:grpSpPr>
        <p:sp>
          <p:nvSpPr>
            <p:cNvPr id="37" name="Rectangle 36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2795" y="7164"/>
              <a:ext cx="4507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1000" b="1"/>
                <a:t>Arbitrary Data</a:t>
              </a:r>
              <a:endParaRPr lang="x-none" altLang="en-US" sz="1000" b="1"/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7893685" y="1979295"/>
            <a:ext cx="261810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Transaction : </a:t>
            </a:r>
            <a:r>
              <a:rPr lang="x-none" altLang="en-US" sz="1000"/>
              <a:t>ID</a:t>
            </a:r>
            <a:r>
              <a:rPr lang="x-none" altLang="en-US" sz="1000" b="1"/>
              <a:t> </a:t>
            </a:r>
            <a:r>
              <a:rPr lang="x-none" altLang="en-US" sz="1000"/>
              <a:t>[0x11c3...]</a:t>
            </a:r>
            <a:endParaRPr lang="x-none" altLang="en-US" sz="1000"/>
          </a:p>
        </p:txBody>
      </p:sp>
      <p:sp>
        <p:nvSpPr>
          <p:cNvPr id="71" name="Text Box 70"/>
          <p:cNvSpPr txBox="1"/>
          <p:nvPr/>
        </p:nvSpPr>
        <p:spPr>
          <a:xfrm>
            <a:off x="7701280" y="412115"/>
            <a:ext cx="344360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Block: </a:t>
            </a:r>
            <a:r>
              <a:rPr lang="x-none" altLang="en-US" sz="1000"/>
              <a:t>ID</a:t>
            </a:r>
            <a:r>
              <a:rPr lang="x-none" altLang="en-US" sz="1000" b="1"/>
              <a:t> </a:t>
            </a:r>
            <a:r>
              <a:rPr lang="x-none" altLang="en-US" sz="1000"/>
              <a:t>[0xb54b...] with height [#1876]</a:t>
            </a:r>
            <a:endParaRPr lang="x-none" altLang="en-US" sz="1000"/>
          </a:p>
        </p:txBody>
      </p:sp>
      <p:grpSp>
        <p:nvGrpSpPr>
          <p:cNvPr id="72" name="Group 71"/>
          <p:cNvGrpSpPr/>
          <p:nvPr/>
        </p:nvGrpSpPr>
        <p:grpSpPr>
          <a:xfrm rot="0">
            <a:off x="8030620" y="1123094"/>
            <a:ext cx="2726859" cy="697041"/>
            <a:chOff x="2799" y="7087"/>
            <a:chExt cx="4711" cy="1485"/>
          </a:xfrm>
        </p:grpSpPr>
        <p:sp>
          <p:nvSpPr>
            <p:cNvPr id="73" name="Rectangle 72"/>
            <p:cNvSpPr/>
            <p:nvPr/>
          </p:nvSpPr>
          <p:spPr>
            <a:xfrm>
              <a:off x="2998" y="7304"/>
              <a:ext cx="4512" cy="1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99" y="7104"/>
              <a:ext cx="4512" cy="1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799" y="7087"/>
              <a:ext cx="4507" cy="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Miner payout</a:t>
              </a:r>
              <a:endParaRPr lang="x-none" altLang="en-US" sz="1000" b="1"/>
            </a:p>
            <a:p>
              <a:r>
                <a:rPr lang="x-none" altLang="en-US" sz="1000"/>
                <a:t>- Value [#110]</a:t>
              </a:r>
              <a:endParaRPr lang="x-none" altLang="en-US" sz="1000"/>
            </a:p>
            <a:p>
              <a:r>
                <a:rPr lang="x-none" altLang="en-US" sz="1000"/>
                <a:t>- Payout Address [0xf42f...]</a:t>
              </a:r>
              <a:endParaRPr lang="x-none" altLang="en-US" sz="100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8022038" y="790942"/>
            <a:ext cx="2611672" cy="231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77" name="Text Box 76"/>
          <p:cNvSpPr txBox="1"/>
          <p:nvPr/>
        </p:nvSpPr>
        <p:spPr>
          <a:xfrm>
            <a:off x="8021955" y="770255"/>
            <a:ext cx="2608778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Parent block: </a:t>
            </a:r>
            <a:r>
              <a:rPr lang="x-none" altLang="en-US" sz="1000"/>
              <a:t>ID [0xe35e...]</a:t>
            </a:r>
            <a:endParaRPr lang="x-none" altLang="en-US" sz="1000"/>
          </a:p>
        </p:txBody>
      </p:sp>
      <p:sp>
        <p:nvSpPr>
          <p:cNvPr id="3" name="Rectangle 2"/>
          <p:cNvSpPr/>
          <p:nvPr/>
        </p:nvSpPr>
        <p:spPr>
          <a:xfrm>
            <a:off x="1640840" y="1791970"/>
            <a:ext cx="3174365" cy="1460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1776095" y="2052955"/>
            <a:ext cx="2903855" cy="10712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892300" y="2312035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9" name="Text Box 18"/>
          <p:cNvSpPr txBox="1"/>
          <p:nvPr/>
        </p:nvSpPr>
        <p:spPr>
          <a:xfrm>
            <a:off x="1895475" y="2303780"/>
            <a:ext cx="2608580" cy="556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Coinoutput</a:t>
            </a:r>
            <a:r>
              <a:rPr lang="x-none" altLang="en-US" sz="1000" b="1">
                <a:sym typeface="+mn-ea"/>
              </a:rPr>
              <a:t>: </a:t>
            </a:r>
            <a:r>
              <a:rPr lang="x-none" altLang="en-US" sz="1000">
                <a:sym typeface="+mn-ea"/>
              </a:rPr>
              <a:t>ID [0x3b54...]</a:t>
            </a:r>
            <a:endParaRPr lang="x-none" altLang="en-US" sz="1000"/>
          </a:p>
          <a:p>
            <a:r>
              <a:rPr lang="x-none" altLang="en-US" sz="1000"/>
              <a:t>- Value [#2000]</a:t>
            </a:r>
            <a:endParaRPr lang="x-none" altLang="en-US" sz="1000"/>
          </a:p>
          <a:p>
            <a:r>
              <a:rPr lang="x-none" altLang="en-US" sz="1000"/>
              <a:t>- Unlockhash = </a:t>
            </a:r>
            <a:r>
              <a:rPr lang="x-none" altLang="en-US" sz="1000" i="1" u="sng"/>
              <a:t>the address</a:t>
            </a:r>
            <a:r>
              <a:rPr lang="x-none" altLang="en-US" sz="1000"/>
              <a:t> [</a:t>
            </a:r>
            <a:r>
              <a:rPr lang="x-none" altLang="en-US" sz="1000" b="1"/>
              <a:t>0x78e6...</a:t>
            </a:r>
            <a:r>
              <a:rPr lang="x-none" altLang="en-US" sz="1000"/>
              <a:t>]</a:t>
            </a:r>
            <a:endParaRPr lang="x-none" altLang="en-US" sz="1000"/>
          </a:p>
        </p:txBody>
      </p:sp>
      <p:sp>
        <p:nvSpPr>
          <p:cNvPr id="58" name="Text Box 57"/>
          <p:cNvSpPr txBox="1"/>
          <p:nvPr/>
        </p:nvSpPr>
        <p:spPr>
          <a:xfrm>
            <a:off x="1775460" y="2051685"/>
            <a:ext cx="261810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Transaction : </a:t>
            </a:r>
            <a:r>
              <a:rPr lang="x-none" altLang="en-US" sz="1000"/>
              <a:t>ID</a:t>
            </a:r>
            <a:r>
              <a:rPr lang="x-none" altLang="en-US" sz="1000" b="1"/>
              <a:t> </a:t>
            </a:r>
            <a:r>
              <a:rPr lang="x-none" altLang="en-US" sz="1000"/>
              <a:t>[0x93f9...]</a:t>
            </a:r>
            <a:endParaRPr lang="x-none" altLang="en-US" sz="1000"/>
          </a:p>
        </p:txBody>
      </p:sp>
      <p:sp>
        <p:nvSpPr>
          <p:cNvPr id="59" name="Text Box 58"/>
          <p:cNvSpPr txBox="1"/>
          <p:nvPr/>
        </p:nvSpPr>
        <p:spPr>
          <a:xfrm>
            <a:off x="1628140" y="1792605"/>
            <a:ext cx="3178810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Block: </a:t>
            </a:r>
            <a:r>
              <a:rPr lang="x-none" altLang="en-US" sz="1000"/>
              <a:t>ID</a:t>
            </a:r>
            <a:r>
              <a:rPr lang="x-none" altLang="en-US" sz="1000" b="1"/>
              <a:t> </a:t>
            </a:r>
            <a:r>
              <a:rPr lang="x-none" altLang="en-US" sz="1000"/>
              <a:t>[0xa3f6...] with height [#1850]</a:t>
            </a:r>
            <a:endParaRPr lang="x-none" alt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7400925" y="101600"/>
            <a:ext cx="344360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Block: </a:t>
            </a:r>
            <a:r>
              <a:rPr lang="x-none" altLang="en-US" sz="1000"/>
              <a:t>ID</a:t>
            </a:r>
            <a:r>
              <a:rPr lang="x-none" altLang="en-US" sz="1000" b="1"/>
              <a:t> </a:t>
            </a:r>
            <a:r>
              <a:rPr lang="x-none" altLang="en-US" sz="1000"/>
              <a:t>[0xe35e...] with height [#1875]</a:t>
            </a:r>
            <a:endParaRPr lang="x-none" altLang="en-US" sz="100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8660765" y="278765"/>
            <a:ext cx="450215" cy="512445"/>
          </a:xfrm>
          <a:prstGeom prst="straightConnector1">
            <a:avLst/>
          </a:prstGeom>
          <a:ln w="31750">
            <a:solidFill>
              <a:srgbClr val="7030A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 rot="120000">
            <a:off x="3528060" y="2211705"/>
            <a:ext cx="4596765" cy="257175"/>
          </a:xfrm>
          <a:custGeom>
            <a:avLst/>
            <a:gdLst>
              <a:gd name="connisteX0" fmla="*/ 5765800 w 5765800"/>
              <a:gd name="connsiteY0" fmla="*/ 730252 h 736602"/>
              <a:gd name="connisteX1" fmla="*/ 2863850 w 5765800"/>
              <a:gd name="connsiteY1" fmla="*/ 2 h 736602"/>
              <a:gd name="connisteX2" fmla="*/ 0 w 5765800"/>
              <a:gd name="connsiteY2" fmla="*/ 736602 h 736602"/>
              <a:gd name="connisteX3" fmla="*/ -685800 w 5765800"/>
              <a:gd name="connsiteY3" fmla="*/ 1054102 h 7366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765800" h="736602">
                <a:moveTo>
                  <a:pt x="5765800" y="730252"/>
                </a:moveTo>
                <a:cubicBezTo>
                  <a:pt x="5242560" y="569597"/>
                  <a:pt x="4017010" y="-1268"/>
                  <a:pt x="2863850" y="2"/>
                </a:cubicBezTo>
                <a:cubicBezTo>
                  <a:pt x="1710690" y="1272"/>
                  <a:pt x="709930" y="525782"/>
                  <a:pt x="0" y="736602"/>
                </a:cubicBezTo>
              </a:path>
            </a:pathLst>
          </a:custGeom>
          <a:noFill/>
          <a:ln w="31750">
            <a:solidFill>
              <a:srgbClr val="7030A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Title 85"/>
          <p:cNvSpPr>
            <a:spLocks noGrp="1"/>
          </p:cNvSpPr>
          <p:nvPr>
            <p:ph type="title"/>
          </p:nvPr>
        </p:nvSpPr>
        <p:spPr>
          <a:xfrm>
            <a:off x="356870" y="-27305"/>
            <a:ext cx="8754110" cy="1177925"/>
          </a:xfrm>
        </p:spPr>
        <p:txBody>
          <a:bodyPr/>
          <a:p>
            <a:pPr algn="l"/>
            <a:r>
              <a:rPr lang="x-none" altLang="en-US" sz="2800"/>
              <a:t>Send money from 0x78e6... to 0x1d64...</a:t>
            </a:r>
            <a:endParaRPr lang="x-none" altLang="en-US" sz="2800"/>
          </a:p>
        </p:txBody>
      </p:sp>
      <p:sp>
        <p:nvSpPr>
          <p:cNvPr id="87" name="Text Box 86"/>
          <p:cNvSpPr txBox="1"/>
          <p:nvPr/>
        </p:nvSpPr>
        <p:spPr>
          <a:xfrm>
            <a:off x="401955" y="3420745"/>
            <a:ext cx="6169660" cy="3274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/>
              <a:t>When spending money you need to add a coininput in a transaction, info needed in coininput is:</a:t>
            </a:r>
            <a:endParaRPr lang="x-none" altLang="en-US" sz="1600"/>
          </a:p>
          <a:p>
            <a:pPr marL="342900" indent="-342900">
              <a:buAutoNum type="arabicPeriod"/>
            </a:pPr>
            <a:r>
              <a:rPr lang="x-none" altLang="en-US" sz="1600"/>
              <a:t>ParentID is the ID of the unspend coinoutput (UTXO) </a:t>
            </a:r>
            <a:endParaRPr lang="x-none" altLang="en-US" sz="1600"/>
          </a:p>
          <a:p>
            <a:pPr marL="342900" indent="-342900">
              <a:buAutoNum type="arabicPeriod"/>
            </a:pPr>
            <a:r>
              <a:rPr lang="x-none" altLang="en-US" sz="1600"/>
              <a:t>Recalculate the unlockconditions that generates the unlockhash (normally they are standard and can be reconstructed)</a:t>
            </a:r>
            <a:endParaRPr lang="x-none" altLang="en-US" sz="1600"/>
          </a:p>
          <a:p>
            <a:pPr marL="342900" indent="-342900">
              <a:buAutoNum type="arabicPeriod"/>
            </a:pPr>
            <a:r>
              <a:rPr lang="x-none" altLang="en-US" sz="1600"/>
              <a:t>Use the corresponding private key to sign a transactionSignature.</a:t>
            </a:r>
            <a:endParaRPr lang="x-none" altLang="en-US" sz="1600"/>
          </a:p>
          <a:p>
            <a:pPr marL="342900" indent="-342900">
              <a:buAutoNum type="arabicPeriod"/>
            </a:pPr>
            <a:r>
              <a:rPr lang="x-none" altLang="en-US" sz="1600"/>
              <a:t>The money that can be spent in the transaction is found in the corresponding coinoutput. ex. Value = 2000</a:t>
            </a:r>
            <a:endParaRPr lang="x-none" altLang="en-US" sz="1600"/>
          </a:p>
          <a:p>
            <a:pPr indent="0">
              <a:buNone/>
            </a:pPr>
            <a:r>
              <a:rPr lang="x-none" altLang="en-US" sz="1600"/>
              <a:t>Per transaction: The sum of all values in coinoutput should be less than the sum of all "unlocked" values in the coininput. The difference is minerfee for the the block generator.</a:t>
            </a:r>
            <a:endParaRPr lang="x-none" altLang="en-US" sz="1600"/>
          </a:p>
        </p:txBody>
      </p:sp>
      <p:sp>
        <p:nvSpPr>
          <p:cNvPr id="88" name="Freeform 87"/>
          <p:cNvSpPr/>
          <p:nvPr/>
        </p:nvSpPr>
        <p:spPr>
          <a:xfrm rot="10680000">
            <a:off x="2744470" y="2764155"/>
            <a:ext cx="5427345" cy="286385"/>
          </a:xfrm>
          <a:custGeom>
            <a:avLst/>
            <a:gdLst>
              <a:gd name="connisteX0" fmla="*/ 5765800 w 5765800"/>
              <a:gd name="connsiteY0" fmla="*/ 730252 h 736602"/>
              <a:gd name="connisteX1" fmla="*/ 2863850 w 5765800"/>
              <a:gd name="connsiteY1" fmla="*/ 2 h 736602"/>
              <a:gd name="connisteX2" fmla="*/ 0 w 5765800"/>
              <a:gd name="connsiteY2" fmla="*/ 736602 h 736602"/>
              <a:gd name="connisteX3" fmla="*/ -685800 w 5765800"/>
              <a:gd name="connsiteY3" fmla="*/ 1054102 h 73660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765800" h="736602">
                <a:moveTo>
                  <a:pt x="5765800" y="730252"/>
                </a:moveTo>
                <a:cubicBezTo>
                  <a:pt x="5242560" y="569597"/>
                  <a:pt x="4017010" y="-1268"/>
                  <a:pt x="2863850" y="2"/>
                </a:cubicBezTo>
                <a:cubicBezTo>
                  <a:pt x="1710690" y="1272"/>
                  <a:pt x="709930" y="525782"/>
                  <a:pt x="0" y="736602"/>
                </a:cubicBezTo>
              </a:path>
            </a:pathLst>
          </a:custGeom>
          <a:noFill/>
          <a:ln w="3175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endParaRPr lang="en-US"/>
          </a:p>
        </p:txBody>
      </p:sp>
      <p:sp>
        <p:nvSpPr>
          <p:cNvPr id="91" name="Text Box 90"/>
          <p:cNvSpPr txBox="1"/>
          <p:nvPr/>
        </p:nvSpPr>
        <p:spPr>
          <a:xfrm>
            <a:off x="5388610" y="1880870"/>
            <a:ext cx="3060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1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92" name="Text Box 91"/>
          <p:cNvSpPr txBox="1"/>
          <p:nvPr/>
        </p:nvSpPr>
        <p:spPr>
          <a:xfrm>
            <a:off x="5235575" y="2713990"/>
            <a:ext cx="3060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2</a:t>
            </a:r>
            <a:endParaRPr lang="x-none" altLang="en-US">
              <a:solidFill>
                <a:srgbClr val="7030A0"/>
              </a:solidFill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6799580" y="5868670"/>
            <a:ext cx="3060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3</a:t>
            </a:r>
            <a:endParaRPr lang="x-none" altLang="en-US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061200" y="6066155"/>
            <a:ext cx="995680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 Box 94"/>
          <p:cNvSpPr txBox="1"/>
          <p:nvPr/>
        </p:nvSpPr>
        <p:spPr>
          <a:xfrm>
            <a:off x="735330" y="2383155"/>
            <a:ext cx="306070" cy="3803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>
                <a:solidFill>
                  <a:srgbClr val="7030A0"/>
                </a:solidFill>
              </a:rPr>
              <a:t>4</a:t>
            </a:r>
            <a:endParaRPr lang="x-none" altLang="en-US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96950" y="2580640"/>
            <a:ext cx="995680" cy="0"/>
          </a:xfrm>
          <a:prstGeom prst="straightConnector1">
            <a:avLst/>
          </a:prstGeom>
          <a:ln w="31750">
            <a:solidFill>
              <a:srgbClr val="7030A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Rectangle 42"/>
          <p:cNvSpPr/>
          <p:nvPr/>
        </p:nvSpPr>
        <p:spPr>
          <a:xfrm>
            <a:off x="1190625" y="1986280"/>
            <a:ext cx="2994025" cy="440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70" name="Rectangle 69"/>
          <p:cNvSpPr/>
          <p:nvPr/>
        </p:nvSpPr>
        <p:spPr>
          <a:xfrm>
            <a:off x="875665" y="283845"/>
            <a:ext cx="3431540" cy="62534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78" name="Rectangle 77"/>
          <p:cNvSpPr/>
          <p:nvPr/>
        </p:nvSpPr>
        <p:spPr>
          <a:xfrm>
            <a:off x="1183005" y="1978025"/>
            <a:ext cx="2994025" cy="440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39" name="Rectangle 38"/>
          <p:cNvSpPr/>
          <p:nvPr/>
        </p:nvSpPr>
        <p:spPr>
          <a:xfrm>
            <a:off x="1056005" y="1851025"/>
            <a:ext cx="2994025" cy="440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1294130" y="3168015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1294130" y="2230120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177925" y="2136775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1177925" y="2137410"/>
            <a:ext cx="2618105" cy="556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Coininput</a:t>
            </a:r>
            <a:endParaRPr lang="x-none" altLang="en-US" sz="1000" b="1"/>
          </a:p>
          <a:p>
            <a:r>
              <a:rPr lang="x-none" altLang="en-US" sz="1000"/>
              <a:t>- Parent ID [0x3b54...]</a:t>
            </a:r>
            <a:endParaRPr lang="x-none" altLang="en-US" sz="1000"/>
          </a:p>
          <a:p>
            <a:r>
              <a:rPr lang="x-none" altLang="en-US" sz="1000"/>
              <a:t>- UnlockCondition</a:t>
            </a:r>
            <a:endParaRPr lang="x-none" altLang="en-US" sz="1000"/>
          </a:p>
        </p:txBody>
      </p:sp>
      <p:sp>
        <p:nvSpPr>
          <p:cNvPr id="8" name="Rectangle 7"/>
          <p:cNvSpPr/>
          <p:nvPr/>
        </p:nvSpPr>
        <p:spPr>
          <a:xfrm>
            <a:off x="1176655" y="3034030"/>
            <a:ext cx="2611755" cy="69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9" name="Text Box 8"/>
          <p:cNvSpPr txBox="1"/>
          <p:nvPr/>
        </p:nvSpPr>
        <p:spPr>
          <a:xfrm>
            <a:off x="1177925" y="3035300"/>
            <a:ext cx="2608580" cy="556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Coinoutput</a:t>
            </a:r>
            <a:r>
              <a:rPr lang="x-none" altLang="en-US" sz="1000" b="1">
                <a:sym typeface="+mn-ea"/>
              </a:rPr>
              <a:t>: </a:t>
            </a:r>
            <a:r>
              <a:rPr lang="x-none" altLang="en-US" sz="1000">
                <a:sym typeface="+mn-ea"/>
              </a:rPr>
              <a:t>ID [0x9aba...]</a:t>
            </a:r>
            <a:endParaRPr lang="x-none" altLang="en-US" sz="1000" b="1"/>
          </a:p>
          <a:p>
            <a:r>
              <a:rPr lang="x-none" altLang="en-US" sz="1000"/>
              <a:t>- Value [#1000]</a:t>
            </a:r>
            <a:endParaRPr lang="x-none" altLang="en-US" sz="1000"/>
          </a:p>
          <a:p>
            <a:r>
              <a:rPr lang="x-none" altLang="en-US" sz="1000"/>
              <a:t>- Unlockhash = </a:t>
            </a:r>
            <a:r>
              <a:rPr lang="x-none" altLang="en-US" sz="1000" i="1" u="sng"/>
              <a:t>the address</a:t>
            </a:r>
            <a:r>
              <a:rPr lang="x-none" altLang="en-US" sz="1000"/>
              <a:t> [0x1d64...]</a:t>
            </a:r>
            <a:endParaRPr lang="x-none" altLang="en-US" sz="1000"/>
          </a:p>
        </p:txBody>
      </p:sp>
      <p:grpSp>
        <p:nvGrpSpPr>
          <p:cNvPr id="22" name="Group 21"/>
          <p:cNvGrpSpPr/>
          <p:nvPr/>
        </p:nvGrpSpPr>
        <p:grpSpPr>
          <a:xfrm rot="0">
            <a:off x="1176655" y="3998595"/>
            <a:ext cx="2728595" cy="325755"/>
            <a:chOff x="2795" y="7101"/>
            <a:chExt cx="4714" cy="694"/>
          </a:xfrm>
        </p:grpSpPr>
        <p:sp>
          <p:nvSpPr>
            <p:cNvPr id="17" name="Rectangle 16"/>
            <p:cNvSpPr/>
            <p:nvPr/>
          </p:nvSpPr>
          <p:spPr>
            <a:xfrm>
              <a:off x="2997" y="73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2795" y="7101"/>
              <a:ext cx="4507" cy="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BlockStakeInput ...</a:t>
              </a:r>
              <a:endParaRPr lang="x-none" altLang="en-US" sz="1000" b="1"/>
            </a:p>
          </p:txBody>
        </p:sp>
      </p:grpSp>
      <p:grpSp>
        <p:nvGrpSpPr>
          <p:cNvPr id="23" name="Group 22"/>
          <p:cNvGrpSpPr/>
          <p:nvPr/>
        </p:nvGrpSpPr>
        <p:grpSpPr>
          <a:xfrm rot="0">
            <a:off x="1176655" y="4431030"/>
            <a:ext cx="2728595" cy="325755"/>
            <a:chOff x="2795" y="7101"/>
            <a:chExt cx="4714" cy="694"/>
          </a:xfrm>
        </p:grpSpPr>
        <p:sp>
          <p:nvSpPr>
            <p:cNvPr id="24" name="Rectangle 23"/>
            <p:cNvSpPr/>
            <p:nvPr/>
          </p:nvSpPr>
          <p:spPr>
            <a:xfrm>
              <a:off x="2997" y="73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2795" y="7101"/>
              <a:ext cx="4507" cy="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BlockStakeOutput ...</a:t>
              </a:r>
              <a:endParaRPr lang="x-none" altLang="en-US" sz="1000" b="1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1176655" y="4862830"/>
            <a:ext cx="2728595" cy="325755"/>
            <a:chOff x="2795" y="7101"/>
            <a:chExt cx="4714" cy="694"/>
          </a:xfrm>
        </p:grpSpPr>
        <p:sp>
          <p:nvSpPr>
            <p:cNvPr id="28" name="Rectangle 27"/>
            <p:cNvSpPr/>
            <p:nvPr/>
          </p:nvSpPr>
          <p:spPr>
            <a:xfrm>
              <a:off x="2997" y="73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2795" y="7101"/>
              <a:ext cx="4507" cy="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MinerFees</a:t>
              </a:r>
              <a:endParaRPr lang="x-none" altLang="en-US" sz="1000" b="1"/>
            </a:p>
          </p:txBody>
        </p:sp>
      </p:grpSp>
      <p:grpSp>
        <p:nvGrpSpPr>
          <p:cNvPr id="31" name="Group 30"/>
          <p:cNvGrpSpPr/>
          <p:nvPr/>
        </p:nvGrpSpPr>
        <p:grpSpPr>
          <a:xfrm rot="0">
            <a:off x="1177925" y="5826760"/>
            <a:ext cx="2728595" cy="325755"/>
            <a:chOff x="2795" y="7101"/>
            <a:chExt cx="4714" cy="694"/>
          </a:xfrm>
        </p:grpSpPr>
        <p:sp>
          <p:nvSpPr>
            <p:cNvPr id="32" name="Rectangle 31"/>
            <p:cNvSpPr/>
            <p:nvPr/>
          </p:nvSpPr>
          <p:spPr>
            <a:xfrm>
              <a:off x="2997" y="73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2795" y="7101"/>
              <a:ext cx="4507" cy="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TransactionSignatures</a:t>
              </a:r>
              <a:endParaRPr lang="x-none" altLang="en-US" sz="1000" b="1"/>
            </a:p>
          </p:txBody>
        </p:sp>
      </p:grpSp>
      <p:grpSp>
        <p:nvGrpSpPr>
          <p:cNvPr id="35" name="Group 34"/>
          <p:cNvGrpSpPr/>
          <p:nvPr/>
        </p:nvGrpSpPr>
        <p:grpSpPr>
          <a:xfrm rot="0">
            <a:off x="1177925" y="5334635"/>
            <a:ext cx="2612390" cy="346710"/>
            <a:chOff x="2795" y="7102"/>
            <a:chExt cx="4514" cy="493"/>
          </a:xfrm>
        </p:grpSpPr>
        <p:sp>
          <p:nvSpPr>
            <p:cNvPr id="37" name="Rectangle 36"/>
            <p:cNvSpPr/>
            <p:nvPr/>
          </p:nvSpPr>
          <p:spPr>
            <a:xfrm>
              <a:off x="2797" y="7102"/>
              <a:ext cx="4512" cy="4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2795" y="7164"/>
              <a:ext cx="4507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sz="1000" b="1"/>
                <a:t>Arbitrary Data</a:t>
              </a:r>
              <a:endParaRPr lang="x-none" altLang="en-US" sz="1000" b="1"/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1056005" y="1851025"/>
            <a:ext cx="261810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Transaction : </a:t>
            </a:r>
            <a:r>
              <a:rPr lang="x-none" altLang="en-US" sz="1000"/>
              <a:t>ID</a:t>
            </a:r>
            <a:r>
              <a:rPr lang="x-none" altLang="en-US" sz="1000" b="1"/>
              <a:t> </a:t>
            </a:r>
            <a:r>
              <a:rPr lang="x-none" altLang="en-US" sz="1000"/>
              <a:t>[0x11c3...]</a:t>
            </a:r>
            <a:endParaRPr lang="x-none" altLang="en-US" sz="1000"/>
          </a:p>
        </p:txBody>
      </p:sp>
      <p:sp>
        <p:nvSpPr>
          <p:cNvPr id="71" name="Text Box 70"/>
          <p:cNvSpPr txBox="1"/>
          <p:nvPr/>
        </p:nvSpPr>
        <p:spPr>
          <a:xfrm>
            <a:off x="863600" y="283845"/>
            <a:ext cx="3443605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Block: </a:t>
            </a:r>
            <a:r>
              <a:rPr lang="x-none" altLang="en-US" sz="1000"/>
              <a:t>ID</a:t>
            </a:r>
            <a:r>
              <a:rPr lang="x-none" altLang="en-US" sz="1000" b="1"/>
              <a:t> </a:t>
            </a:r>
            <a:r>
              <a:rPr lang="x-none" altLang="en-US" sz="1000"/>
              <a:t>[0xb54b...] with height [#1876]</a:t>
            </a:r>
            <a:endParaRPr lang="x-none" altLang="en-US" sz="1000"/>
          </a:p>
        </p:txBody>
      </p:sp>
      <p:grpSp>
        <p:nvGrpSpPr>
          <p:cNvPr id="72" name="Group 71"/>
          <p:cNvGrpSpPr/>
          <p:nvPr/>
        </p:nvGrpSpPr>
        <p:grpSpPr>
          <a:xfrm rot="0">
            <a:off x="1192940" y="994824"/>
            <a:ext cx="2726859" cy="697041"/>
            <a:chOff x="2799" y="7087"/>
            <a:chExt cx="4711" cy="1485"/>
          </a:xfrm>
        </p:grpSpPr>
        <p:sp>
          <p:nvSpPr>
            <p:cNvPr id="73" name="Rectangle 72"/>
            <p:cNvSpPr/>
            <p:nvPr/>
          </p:nvSpPr>
          <p:spPr>
            <a:xfrm>
              <a:off x="2998" y="7304"/>
              <a:ext cx="4512" cy="1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799" y="7104"/>
              <a:ext cx="4512" cy="12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2799" y="7087"/>
              <a:ext cx="4507" cy="1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000" b="1"/>
                <a:t>Miner payout</a:t>
              </a:r>
              <a:endParaRPr lang="x-none" altLang="en-US" sz="1000" b="1"/>
            </a:p>
            <a:p>
              <a:r>
                <a:rPr lang="x-none" altLang="en-US" sz="1000"/>
                <a:t>- Value [#110]</a:t>
              </a:r>
              <a:endParaRPr lang="x-none" altLang="en-US" sz="1000"/>
            </a:p>
            <a:p>
              <a:r>
                <a:rPr lang="x-none" altLang="en-US" sz="1000"/>
                <a:t>- Payout Address [0xf42f...]</a:t>
              </a:r>
              <a:endParaRPr lang="x-none" altLang="en-US" sz="100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1184358" y="662672"/>
            <a:ext cx="2611672" cy="231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77" name="Text Box 76"/>
          <p:cNvSpPr txBox="1"/>
          <p:nvPr/>
        </p:nvSpPr>
        <p:spPr>
          <a:xfrm>
            <a:off x="1184275" y="641985"/>
            <a:ext cx="2608778" cy="25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 b="1"/>
              <a:t>Parent block: </a:t>
            </a:r>
            <a:r>
              <a:rPr lang="x-none" altLang="en-US" sz="1000"/>
              <a:t>ID [0xe35e...]</a:t>
            </a:r>
            <a:endParaRPr lang="x-none" altLang="en-US" sz="1000"/>
          </a:p>
        </p:txBody>
      </p:sp>
      <p:sp>
        <p:nvSpPr>
          <p:cNvPr id="87" name="Text Box 86"/>
          <p:cNvSpPr txBox="1"/>
          <p:nvPr/>
        </p:nvSpPr>
        <p:spPr>
          <a:xfrm>
            <a:off x="4928235" y="4496435"/>
            <a:ext cx="4628515" cy="2055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600" b="1"/>
              <a:t>Arbitrary Data</a:t>
            </a:r>
            <a:r>
              <a:rPr lang="x-none" altLang="en-US" sz="1600"/>
              <a:t> can be of any size. There is however a size limit on a Transaction and a block.</a:t>
            </a:r>
            <a:endParaRPr lang="x-none" altLang="en-US" sz="1600"/>
          </a:p>
          <a:p>
            <a:r>
              <a:rPr lang="x-none" altLang="en-US" sz="1600"/>
              <a:t>Keep in mind that the minerfee is depending on the size of a transaction, a blockcreator can ignore to add a transaction with small fees for a lot of small transactions with a summed up bigger fee (opportune).</a:t>
            </a:r>
            <a:endParaRPr lang="x-none" altLang="en-US" sz="1600"/>
          </a:p>
        </p:txBody>
      </p:sp>
      <p:cxnSp>
        <p:nvCxnSpPr>
          <p:cNvPr id="94" name="Straight Arrow Connector 93"/>
          <p:cNvCxnSpPr>
            <a:endCxn id="38" idx="3"/>
          </p:cNvCxnSpPr>
          <p:nvPr/>
        </p:nvCxnSpPr>
        <p:spPr>
          <a:xfrm flipH="1">
            <a:off x="3786505" y="5499100"/>
            <a:ext cx="1139825" cy="5080"/>
          </a:xfrm>
          <a:prstGeom prst="straightConnector1">
            <a:avLst/>
          </a:prstGeom>
          <a:ln w="31750">
            <a:solidFill>
              <a:srgbClr val="7030A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Kingsoft Office WPP</Application>
  <PresentationFormat>Widescreen</PresentationFormat>
  <Paragraphs>115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Generate address from master seed</vt:lpstr>
      <vt:lpstr>Spend money send to address 0x78e6...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niko</dc:creator>
  <cp:lastModifiedBy>niko</cp:lastModifiedBy>
  <cp:revision>5</cp:revision>
  <dcterms:created xsi:type="dcterms:W3CDTF">2017-03-16T14:26:15Z</dcterms:created>
  <dcterms:modified xsi:type="dcterms:W3CDTF">2017-03-16T14:26:15Z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