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5720000" cy="51206400"/>
  <p:notesSz cx="6858000" cy="9144000"/>
  <p:defaultTextStyle>
    <a:defPPr>
      <a:defRPr lang="en-US"/>
    </a:defPPr>
    <a:lvl1pPr marL="0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1pPr>
    <a:lvl2pPr marL="2560218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2pPr>
    <a:lvl3pPr marL="5120436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3pPr>
    <a:lvl4pPr marL="7680653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4pPr>
    <a:lvl5pPr marL="10240870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5pPr>
    <a:lvl6pPr marL="12801088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6pPr>
    <a:lvl7pPr marL="15361305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7pPr>
    <a:lvl8pPr marL="17921523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8pPr>
    <a:lvl9pPr marL="20481741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6870" autoAdjust="0"/>
  </p:normalViewPr>
  <p:slideViewPr>
    <p:cSldViewPr snapToGrid="0" snapToObjects="1">
      <p:cViewPr>
        <p:scale>
          <a:sx n="25" d="100"/>
          <a:sy n="25" d="100"/>
        </p:scale>
        <p:origin x="-1416" y="2472"/>
      </p:cViewPr>
      <p:guideLst>
        <p:guide orient="horz" pos="16128"/>
        <p:guide pos="144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5907186"/>
            <a:ext cx="38862000" cy="109761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29016960"/>
            <a:ext cx="3200400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6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20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80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40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01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61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2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81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0" y="1706880"/>
            <a:ext cx="10287000" cy="36413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0" y="1706880"/>
            <a:ext cx="30099000" cy="36413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4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8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5" y="32904862"/>
            <a:ext cx="38862000" cy="10170164"/>
          </a:xfrm>
        </p:spPr>
        <p:txBody>
          <a:bodyPr anchor="t"/>
          <a:lstStyle>
            <a:lvl1pPr algn="l">
              <a:defRPr sz="22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5" y="21703461"/>
            <a:ext cx="38862000" cy="11201399"/>
          </a:xfrm>
        </p:spPr>
        <p:txBody>
          <a:bodyPr anchor="b"/>
          <a:lstStyle>
            <a:lvl1pPr marL="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1pPr>
            <a:lvl2pPr marL="2560218" indent="0">
              <a:buNone/>
              <a:defRPr sz="10100">
                <a:solidFill>
                  <a:schemeClr val="tx1">
                    <a:tint val="75000"/>
                  </a:schemeClr>
                </a:solidFill>
              </a:defRPr>
            </a:lvl2pPr>
            <a:lvl3pPr marL="5120436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7680653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4pPr>
            <a:lvl5pPr marL="1024087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5pPr>
            <a:lvl6pPr marL="12801088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6pPr>
            <a:lvl7pPr marL="15361305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7pPr>
            <a:lvl8pPr marL="17921523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8pPr>
            <a:lvl9pPr marL="20481741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3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9956800"/>
            <a:ext cx="20193000" cy="28163520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0" y="9956800"/>
            <a:ext cx="20193000" cy="28163520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9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050630"/>
            <a:ext cx="41148000" cy="853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1" y="11462182"/>
            <a:ext cx="20200940" cy="4776890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218" indent="0">
              <a:buNone/>
              <a:defRPr sz="11200" b="1"/>
            </a:lvl2pPr>
            <a:lvl3pPr marL="5120436" indent="0">
              <a:buNone/>
              <a:defRPr sz="10100" b="1"/>
            </a:lvl3pPr>
            <a:lvl4pPr marL="7680653" indent="0">
              <a:buNone/>
              <a:defRPr sz="9000" b="1"/>
            </a:lvl4pPr>
            <a:lvl5pPr marL="10240870" indent="0">
              <a:buNone/>
              <a:defRPr sz="9000" b="1"/>
            </a:lvl5pPr>
            <a:lvl6pPr marL="12801088" indent="0">
              <a:buNone/>
              <a:defRPr sz="9000" b="1"/>
            </a:lvl6pPr>
            <a:lvl7pPr marL="15361305" indent="0">
              <a:buNone/>
              <a:defRPr sz="9000" b="1"/>
            </a:lvl7pPr>
            <a:lvl8pPr marL="17921523" indent="0">
              <a:buNone/>
              <a:defRPr sz="9000" b="1"/>
            </a:lvl8pPr>
            <a:lvl9pPr marL="20481741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1" y="16239069"/>
            <a:ext cx="20200940" cy="29502950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2" y="11462182"/>
            <a:ext cx="20208875" cy="4776890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218" indent="0">
              <a:buNone/>
              <a:defRPr sz="11200" b="1"/>
            </a:lvl2pPr>
            <a:lvl3pPr marL="5120436" indent="0">
              <a:buNone/>
              <a:defRPr sz="10100" b="1"/>
            </a:lvl3pPr>
            <a:lvl4pPr marL="7680653" indent="0">
              <a:buNone/>
              <a:defRPr sz="9000" b="1"/>
            </a:lvl4pPr>
            <a:lvl5pPr marL="10240870" indent="0">
              <a:buNone/>
              <a:defRPr sz="9000" b="1"/>
            </a:lvl5pPr>
            <a:lvl6pPr marL="12801088" indent="0">
              <a:buNone/>
              <a:defRPr sz="9000" b="1"/>
            </a:lvl6pPr>
            <a:lvl7pPr marL="15361305" indent="0">
              <a:buNone/>
              <a:defRPr sz="9000" b="1"/>
            </a:lvl7pPr>
            <a:lvl8pPr marL="17921523" indent="0">
              <a:buNone/>
              <a:defRPr sz="9000" b="1"/>
            </a:lvl8pPr>
            <a:lvl9pPr marL="20481741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2" y="16239069"/>
            <a:ext cx="20208875" cy="29502950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7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9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4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9" y="2038781"/>
            <a:ext cx="15041565" cy="8676640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0" y="2038780"/>
            <a:ext cx="25558750" cy="43703241"/>
          </a:xfrm>
        </p:spPr>
        <p:txBody>
          <a:bodyPr/>
          <a:lstStyle>
            <a:lvl1pPr>
              <a:defRPr sz="17900"/>
            </a:lvl1pPr>
            <a:lvl2pPr>
              <a:defRPr sz="15700"/>
            </a:lvl2pPr>
            <a:lvl3pPr>
              <a:defRPr sz="1340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9" y="10715421"/>
            <a:ext cx="15041565" cy="35026601"/>
          </a:xfrm>
        </p:spPr>
        <p:txBody>
          <a:bodyPr/>
          <a:lstStyle>
            <a:lvl1pPr marL="0" indent="0">
              <a:buNone/>
              <a:defRPr sz="7800"/>
            </a:lvl1pPr>
            <a:lvl2pPr marL="2560218" indent="0">
              <a:buNone/>
              <a:defRPr sz="6700"/>
            </a:lvl2pPr>
            <a:lvl3pPr marL="5120436" indent="0">
              <a:buNone/>
              <a:defRPr sz="5600"/>
            </a:lvl3pPr>
            <a:lvl4pPr marL="7680653" indent="0">
              <a:buNone/>
              <a:defRPr sz="5000"/>
            </a:lvl4pPr>
            <a:lvl5pPr marL="10240870" indent="0">
              <a:buNone/>
              <a:defRPr sz="5000"/>
            </a:lvl5pPr>
            <a:lvl6pPr marL="12801088" indent="0">
              <a:buNone/>
              <a:defRPr sz="5000"/>
            </a:lvl6pPr>
            <a:lvl7pPr marL="15361305" indent="0">
              <a:buNone/>
              <a:defRPr sz="5000"/>
            </a:lvl7pPr>
            <a:lvl8pPr marL="17921523" indent="0">
              <a:buNone/>
              <a:defRPr sz="5000"/>
            </a:lvl8pPr>
            <a:lvl9pPr marL="20481741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3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0" y="35844481"/>
            <a:ext cx="27432000" cy="4231647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0" y="4575389"/>
            <a:ext cx="27432000" cy="30723840"/>
          </a:xfrm>
        </p:spPr>
        <p:txBody>
          <a:bodyPr/>
          <a:lstStyle>
            <a:lvl1pPr marL="0" indent="0">
              <a:buNone/>
              <a:defRPr sz="17900"/>
            </a:lvl1pPr>
            <a:lvl2pPr marL="2560218" indent="0">
              <a:buNone/>
              <a:defRPr sz="15700"/>
            </a:lvl2pPr>
            <a:lvl3pPr marL="5120436" indent="0">
              <a:buNone/>
              <a:defRPr sz="13400"/>
            </a:lvl3pPr>
            <a:lvl4pPr marL="7680653" indent="0">
              <a:buNone/>
              <a:defRPr sz="11200"/>
            </a:lvl4pPr>
            <a:lvl5pPr marL="10240870" indent="0">
              <a:buNone/>
              <a:defRPr sz="11200"/>
            </a:lvl5pPr>
            <a:lvl6pPr marL="12801088" indent="0">
              <a:buNone/>
              <a:defRPr sz="11200"/>
            </a:lvl6pPr>
            <a:lvl7pPr marL="15361305" indent="0">
              <a:buNone/>
              <a:defRPr sz="11200"/>
            </a:lvl7pPr>
            <a:lvl8pPr marL="17921523" indent="0">
              <a:buNone/>
              <a:defRPr sz="11200"/>
            </a:lvl8pPr>
            <a:lvl9pPr marL="20481741" indent="0">
              <a:buNone/>
              <a:defRPr sz="1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0" y="40076128"/>
            <a:ext cx="27432000" cy="6009633"/>
          </a:xfrm>
        </p:spPr>
        <p:txBody>
          <a:bodyPr/>
          <a:lstStyle>
            <a:lvl1pPr marL="0" indent="0">
              <a:buNone/>
              <a:defRPr sz="7800"/>
            </a:lvl1pPr>
            <a:lvl2pPr marL="2560218" indent="0">
              <a:buNone/>
              <a:defRPr sz="6700"/>
            </a:lvl2pPr>
            <a:lvl3pPr marL="5120436" indent="0">
              <a:buNone/>
              <a:defRPr sz="5600"/>
            </a:lvl3pPr>
            <a:lvl4pPr marL="7680653" indent="0">
              <a:buNone/>
              <a:defRPr sz="5000"/>
            </a:lvl4pPr>
            <a:lvl5pPr marL="10240870" indent="0">
              <a:buNone/>
              <a:defRPr sz="5000"/>
            </a:lvl5pPr>
            <a:lvl6pPr marL="12801088" indent="0">
              <a:buNone/>
              <a:defRPr sz="5000"/>
            </a:lvl6pPr>
            <a:lvl7pPr marL="15361305" indent="0">
              <a:buNone/>
              <a:defRPr sz="5000"/>
            </a:lvl7pPr>
            <a:lvl8pPr marL="17921523" indent="0">
              <a:buNone/>
              <a:defRPr sz="5000"/>
            </a:lvl8pPr>
            <a:lvl9pPr marL="20481741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2050630"/>
            <a:ext cx="41148000" cy="8534400"/>
          </a:xfrm>
          <a:prstGeom prst="rect">
            <a:avLst/>
          </a:prstGeom>
        </p:spPr>
        <p:txBody>
          <a:bodyPr vert="horz" lIns="512043" tIns="256022" rIns="512043" bIns="2560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1948162"/>
            <a:ext cx="41148000" cy="33793860"/>
          </a:xfrm>
          <a:prstGeom prst="rect">
            <a:avLst/>
          </a:prstGeom>
        </p:spPr>
        <p:txBody>
          <a:bodyPr vert="horz" lIns="512043" tIns="256022" rIns="512043" bIns="2560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0" y="47460759"/>
            <a:ext cx="10668000" cy="2726269"/>
          </a:xfrm>
          <a:prstGeom prst="rect">
            <a:avLst/>
          </a:prstGeom>
        </p:spPr>
        <p:txBody>
          <a:bodyPr vert="horz" lIns="512043" tIns="256022" rIns="512043" bIns="256022" rtlCol="0" anchor="ctr"/>
          <a:lstStyle>
            <a:lvl1pPr algn="l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6550A-E8B4-9C43-82D6-18329C2422C3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0" y="47460759"/>
            <a:ext cx="14478000" cy="2726269"/>
          </a:xfrm>
          <a:prstGeom prst="rect">
            <a:avLst/>
          </a:prstGeom>
        </p:spPr>
        <p:txBody>
          <a:bodyPr vert="horz" lIns="512043" tIns="256022" rIns="512043" bIns="256022" rtlCol="0" anchor="ctr"/>
          <a:lstStyle>
            <a:lvl1pPr algn="ct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0" y="47460759"/>
            <a:ext cx="10668000" cy="2726269"/>
          </a:xfrm>
          <a:prstGeom prst="rect">
            <a:avLst/>
          </a:prstGeom>
        </p:spPr>
        <p:txBody>
          <a:bodyPr vert="horz" lIns="512043" tIns="256022" rIns="512043" bIns="256022" rtlCol="0" anchor="ctr"/>
          <a:lstStyle>
            <a:lvl1pPr algn="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5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60218" rtl="0" eaLnBrk="1" latinLnBrk="0" hangingPunct="1">
        <a:spcBef>
          <a:spcPct val="0"/>
        </a:spcBef>
        <a:buNone/>
        <a:defRPr sz="2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163" indent="-1920163" algn="l" defTabSz="2560218" rtl="0" eaLnBrk="1" latinLnBrk="0" hangingPunct="1">
        <a:spcBef>
          <a:spcPct val="20000"/>
        </a:spcBef>
        <a:buFont typeface="Arial"/>
        <a:buChar char="•"/>
        <a:defRPr sz="17900" kern="1200">
          <a:solidFill>
            <a:schemeClr val="tx1"/>
          </a:solidFill>
          <a:latin typeface="+mn-lt"/>
          <a:ea typeface="+mn-ea"/>
          <a:cs typeface="+mn-cs"/>
        </a:defRPr>
      </a:lvl1pPr>
      <a:lvl2pPr marL="4160353" indent="-1600136" algn="l" defTabSz="2560218" rtl="0" eaLnBrk="1" latinLnBrk="0" hangingPunct="1">
        <a:spcBef>
          <a:spcPct val="20000"/>
        </a:spcBef>
        <a:buFont typeface="Arial"/>
        <a:buChar char="–"/>
        <a:defRPr sz="157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544" indent="-1280108" algn="l" defTabSz="2560218" rtl="0" eaLnBrk="1" latinLnBrk="0" hangingPunct="1">
        <a:spcBef>
          <a:spcPct val="20000"/>
        </a:spcBef>
        <a:buFont typeface="Arial"/>
        <a:buChar char="•"/>
        <a:defRPr sz="13400" kern="1200">
          <a:solidFill>
            <a:schemeClr val="tx1"/>
          </a:solidFill>
          <a:latin typeface="+mn-lt"/>
          <a:ea typeface="+mn-ea"/>
          <a:cs typeface="+mn-cs"/>
        </a:defRPr>
      </a:lvl3pPr>
      <a:lvl4pPr marL="8960762" indent="-1280108" algn="l" defTabSz="2560218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0979" indent="-1280108" algn="l" defTabSz="2560218" rtl="0" eaLnBrk="1" latinLnBrk="0" hangingPunct="1">
        <a:spcBef>
          <a:spcPct val="20000"/>
        </a:spcBef>
        <a:buFont typeface="Arial"/>
        <a:buChar char="»"/>
        <a:defRPr sz="1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197" indent="-1280108" algn="l" defTabSz="2560218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641415" indent="-1280108" algn="l" defTabSz="2560218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1631" indent="-1280108" algn="l" defTabSz="2560218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849" indent="-1280108" algn="l" defTabSz="2560218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218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436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653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4pPr>
      <a:lvl5pPr marL="10240870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088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305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7pPr>
      <a:lvl8pPr marL="17921523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1741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lock Arc 117"/>
          <p:cNvSpPr/>
          <p:nvPr/>
        </p:nvSpPr>
        <p:spPr>
          <a:xfrm>
            <a:off x="12783485" y="3893613"/>
            <a:ext cx="12937774" cy="4802188"/>
          </a:xfrm>
          <a:prstGeom prst="blockArc">
            <a:avLst>
              <a:gd name="adj1" fmla="val 10800000"/>
              <a:gd name="adj2" fmla="val 21511158"/>
              <a:gd name="adj3" fmla="val 6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>
              <a:solidFill>
                <a:srgbClr val="C0504D"/>
              </a:solidFill>
            </a:endParaRPr>
          </a:p>
        </p:txBody>
      </p:sp>
      <p:sp>
        <p:nvSpPr>
          <p:cNvPr id="119" name="Block Arc 118"/>
          <p:cNvSpPr/>
          <p:nvPr/>
        </p:nvSpPr>
        <p:spPr>
          <a:xfrm>
            <a:off x="25873659" y="3893613"/>
            <a:ext cx="6594292" cy="4802188"/>
          </a:xfrm>
          <a:prstGeom prst="blockArc">
            <a:avLst>
              <a:gd name="adj1" fmla="val 10800000"/>
              <a:gd name="adj2" fmla="val 21511158"/>
              <a:gd name="adj3" fmla="val 6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Block Arc 119"/>
          <p:cNvSpPr/>
          <p:nvPr/>
        </p:nvSpPr>
        <p:spPr>
          <a:xfrm>
            <a:off x="12505681" y="877364"/>
            <a:ext cx="19962271" cy="11231562"/>
          </a:xfrm>
          <a:prstGeom prst="blockArc">
            <a:avLst>
              <a:gd name="adj1" fmla="val 10800000"/>
              <a:gd name="adj2" fmla="val 21501454"/>
              <a:gd name="adj3" fmla="val 2441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Isosceles Triangle 120"/>
          <p:cNvSpPr/>
          <p:nvPr/>
        </p:nvSpPr>
        <p:spPr>
          <a:xfrm rot="10800000">
            <a:off x="11295244" y="5997051"/>
            <a:ext cx="2976482" cy="174625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/>
          </a:p>
        </p:txBody>
      </p:sp>
      <p:sp>
        <p:nvSpPr>
          <p:cNvPr id="122" name="Isosceles Triangle 121"/>
          <p:cNvSpPr/>
          <p:nvPr/>
        </p:nvSpPr>
        <p:spPr>
          <a:xfrm rot="10800000">
            <a:off x="24385418" y="6149451"/>
            <a:ext cx="2976482" cy="174625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/>
          </a:p>
        </p:txBody>
      </p:sp>
      <p:sp>
        <p:nvSpPr>
          <p:cNvPr id="123" name="Isosceles Triangle 122"/>
          <p:cNvSpPr/>
          <p:nvPr/>
        </p:nvSpPr>
        <p:spPr>
          <a:xfrm rot="10800000">
            <a:off x="30695559" y="6149452"/>
            <a:ext cx="2976482" cy="174625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7783975" y="4330177"/>
            <a:ext cx="2493366" cy="86177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5000" b="1" dirty="0">
                <a:solidFill>
                  <a:srgbClr val="604A7B"/>
                </a:solidFill>
                <a:latin typeface="Courier New"/>
                <a:cs typeface="Courier New"/>
              </a:rPr>
              <a:t>Loop 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7897668" y="4482577"/>
            <a:ext cx="2493366" cy="86177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5000" b="1" dirty="0">
                <a:solidFill>
                  <a:srgbClr val="604A7B"/>
                </a:solidFill>
                <a:latin typeface="Courier New"/>
                <a:cs typeface="Courier New"/>
              </a:rPr>
              <a:t>Loop 2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1111289" y="1228202"/>
            <a:ext cx="2493366" cy="86177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50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Loop 3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240822" y="5344351"/>
            <a:ext cx="4532703" cy="255454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8000" b="1" dirty="0">
                <a:solidFill>
                  <a:srgbClr val="A6A6A6"/>
                </a:solidFill>
                <a:latin typeface="Courier New"/>
                <a:cs typeface="Courier New"/>
              </a:rPr>
              <a:t>DNA</a:t>
            </a:r>
            <a:endParaRPr lang="en-US" sz="8000" b="1" dirty="0" smtClean="0">
              <a:latin typeface="Courier New"/>
              <a:cs typeface="Courier New"/>
            </a:endParaRPr>
          </a:p>
          <a:p>
            <a:pPr algn="ctr"/>
            <a:r>
              <a:rPr lang="en-US" sz="8000" b="1" dirty="0" smtClean="0">
                <a:latin typeface="Courier New"/>
                <a:cs typeface="Courier New"/>
              </a:rPr>
              <a:t>Anchors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972972" y="2551789"/>
            <a:ext cx="3262924" cy="132343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8000" b="1" dirty="0" smtClean="0">
                <a:solidFill>
                  <a:srgbClr val="604A7B"/>
                </a:solidFill>
                <a:latin typeface="Courier New"/>
                <a:cs typeface="Courier New"/>
              </a:rPr>
              <a:t>Loops</a:t>
            </a:r>
            <a:endParaRPr lang="en-US" sz="8000" b="1" dirty="0">
              <a:solidFill>
                <a:srgbClr val="604A7B"/>
              </a:solidFill>
              <a:latin typeface="Courier New"/>
              <a:cs typeface="Courier New"/>
            </a:endParaRPr>
          </a:p>
        </p:txBody>
      </p:sp>
      <p:grpSp>
        <p:nvGrpSpPr>
          <p:cNvPr id="129" name="Group 21"/>
          <p:cNvGrpSpPr>
            <a:grpSpLocks noChangeAspect="1"/>
          </p:cNvGrpSpPr>
          <p:nvPr/>
        </p:nvGrpSpPr>
        <p:grpSpPr bwMode="auto">
          <a:xfrm flipV="1">
            <a:off x="11430842" y="6308204"/>
            <a:ext cx="3682450" cy="1236055"/>
            <a:chOff x="1169" y="3505"/>
            <a:chExt cx="375" cy="287"/>
          </a:xfrm>
        </p:grpSpPr>
        <p:sp>
          <p:nvSpPr>
            <p:cNvPr id="130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2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5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6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6148391" y="9896130"/>
            <a:ext cx="5109885" cy="255454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urier New"/>
                <a:cs typeface="Courier New"/>
              </a:rPr>
              <a:t>Sample 1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urier New"/>
                <a:cs typeface="Courier New"/>
              </a:rPr>
              <a:t>PETs</a:t>
            </a:r>
            <a:endParaRPr lang="en-US" sz="8000" b="1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148391" y="14179026"/>
            <a:ext cx="5109885" cy="255454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Sample 2</a:t>
            </a:r>
          </a:p>
          <a:p>
            <a:pPr algn="ctr"/>
            <a:r>
              <a:rPr 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PETs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</p:txBody>
      </p:sp>
      <p:grpSp>
        <p:nvGrpSpPr>
          <p:cNvPr id="140" name="Group 21"/>
          <p:cNvGrpSpPr>
            <a:grpSpLocks noChangeAspect="1"/>
          </p:cNvGrpSpPr>
          <p:nvPr/>
        </p:nvGrpSpPr>
        <p:grpSpPr bwMode="auto">
          <a:xfrm flipV="1">
            <a:off x="14886236" y="6308230"/>
            <a:ext cx="3682450" cy="1236055"/>
            <a:chOff x="1169" y="3505"/>
            <a:chExt cx="375" cy="287"/>
          </a:xfrm>
        </p:grpSpPr>
        <p:sp>
          <p:nvSpPr>
            <p:cNvPr id="141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3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6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7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49" name="Group 21"/>
          <p:cNvGrpSpPr>
            <a:grpSpLocks noChangeAspect="1"/>
          </p:cNvGrpSpPr>
          <p:nvPr/>
        </p:nvGrpSpPr>
        <p:grpSpPr bwMode="auto">
          <a:xfrm flipV="1">
            <a:off x="18255564" y="6296819"/>
            <a:ext cx="3682450" cy="1236055"/>
            <a:chOff x="1169" y="3505"/>
            <a:chExt cx="375" cy="287"/>
          </a:xfrm>
        </p:grpSpPr>
        <p:sp>
          <p:nvSpPr>
            <p:cNvPr id="150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2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5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6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58" name="Group 21"/>
          <p:cNvGrpSpPr>
            <a:grpSpLocks noChangeAspect="1"/>
          </p:cNvGrpSpPr>
          <p:nvPr/>
        </p:nvGrpSpPr>
        <p:grpSpPr bwMode="auto">
          <a:xfrm flipV="1">
            <a:off x="21763430" y="6308230"/>
            <a:ext cx="3682450" cy="1236055"/>
            <a:chOff x="1169" y="3505"/>
            <a:chExt cx="375" cy="287"/>
          </a:xfrm>
        </p:grpSpPr>
        <p:sp>
          <p:nvSpPr>
            <p:cNvPr id="159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1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4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5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67" name="Group 21"/>
          <p:cNvGrpSpPr>
            <a:grpSpLocks noChangeAspect="1"/>
          </p:cNvGrpSpPr>
          <p:nvPr/>
        </p:nvGrpSpPr>
        <p:grpSpPr bwMode="auto">
          <a:xfrm flipV="1">
            <a:off x="25223231" y="6312538"/>
            <a:ext cx="3682450" cy="1236055"/>
            <a:chOff x="1169" y="3505"/>
            <a:chExt cx="375" cy="287"/>
          </a:xfrm>
        </p:grpSpPr>
        <p:sp>
          <p:nvSpPr>
            <p:cNvPr id="168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0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3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4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76" name="Group 21"/>
          <p:cNvGrpSpPr>
            <a:grpSpLocks noChangeAspect="1"/>
          </p:cNvGrpSpPr>
          <p:nvPr/>
        </p:nvGrpSpPr>
        <p:grpSpPr bwMode="auto">
          <a:xfrm flipV="1">
            <a:off x="28854334" y="6308230"/>
            <a:ext cx="3682450" cy="1236055"/>
            <a:chOff x="1169" y="3505"/>
            <a:chExt cx="375" cy="287"/>
          </a:xfrm>
        </p:grpSpPr>
        <p:sp>
          <p:nvSpPr>
            <p:cNvPr id="177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9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2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3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5" name="Group 21"/>
          <p:cNvGrpSpPr>
            <a:grpSpLocks noChangeAspect="1"/>
          </p:cNvGrpSpPr>
          <p:nvPr/>
        </p:nvGrpSpPr>
        <p:grpSpPr bwMode="auto">
          <a:xfrm flipV="1">
            <a:off x="32318301" y="6330684"/>
            <a:ext cx="1119465" cy="1236055"/>
            <a:chOff x="1169" y="3505"/>
            <a:chExt cx="114" cy="287"/>
          </a:xfrm>
        </p:grpSpPr>
        <p:sp>
          <p:nvSpPr>
            <p:cNvPr id="186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88" name="Straight Connector 187"/>
          <p:cNvCxnSpPr/>
          <p:nvPr/>
        </p:nvCxnSpPr>
        <p:spPr>
          <a:xfrm>
            <a:off x="12282036" y="15597192"/>
            <a:ext cx="498315" cy="0"/>
          </a:xfrm>
          <a:prstGeom prst="line">
            <a:avLst/>
          </a:prstGeom>
          <a:ln w="5080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26468907" y="15597192"/>
            <a:ext cx="498315" cy="0"/>
          </a:xfrm>
          <a:prstGeom prst="line">
            <a:avLst/>
          </a:prstGeom>
          <a:ln w="5080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12780350" y="15597192"/>
            <a:ext cx="13688556" cy="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12077506" y="16318016"/>
            <a:ext cx="498315" cy="0"/>
          </a:xfrm>
          <a:prstGeom prst="line">
            <a:avLst/>
          </a:prstGeom>
          <a:ln w="5080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2842717" y="16318016"/>
            <a:ext cx="498315" cy="0"/>
          </a:xfrm>
          <a:prstGeom prst="line">
            <a:avLst/>
          </a:prstGeom>
          <a:ln w="5080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12167615" y="16318016"/>
            <a:ext cx="20675102" cy="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12780351" y="14931148"/>
            <a:ext cx="498315" cy="0"/>
          </a:xfrm>
          <a:prstGeom prst="line">
            <a:avLst/>
          </a:prstGeom>
          <a:ln w="5080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25303127" y="14931148"/>
            <a:ext cx="498315" cy="0"/>
          </a:xfrm>
          <a:prstGeom prst="line">
            <a:avLst/>
          </a:prstGeom>
          <a:ln w="5080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13278665" y="14931148"/>
            <a:ext cx="12192728" cy="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11828347" y="12108926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32493465" y="12108926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12167615" y="12108926"/>
            <a:ext cx="20675102" cy="0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2229906" y="12829750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32995117" y="12829750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2320015" y="12829750"/>
            <a:ext cx="20675102" cy="0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25801442" y="11442882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32175547" y="11442882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26103073" y="11442882"/>
            <a:ext cx="6240741" cy="0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25953842" y="10663949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31209655" y="10663949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25990336" y="10663949"/>
            <a:ext cx="5452497" cy="0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26449407" y="9901949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2823512" y="9901949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26751039" y="9901949"/>
            <a:ext cx="6240741" cy="0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37436551" y="8695801"/>
            <a:ext cx="5764010" cy="255454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000000"/>
                </a:solidFill>
                <a:latin typeface="Courier New"/>
                <a:cs typeface="Courier New"/>
              </a:rPr>
              <a:t>HiChIP +</a:t>
            </a:r>
          </a:p>
          <a:p>
            <a:pPr algn="ctr"/>
            <a:r>
              <a:rPr lang="en-US" sz="8000" b="1" dirty="0" smtClean="0">
                <a:solidFill>
                  <a:srgbClr val="000000"/>
                </a:solidFill>
                <a:latin typeface="Courier New"/>
                <a:cs typeface="Courier New"/>
              </a:rPr>
              <a:t>Alignment</a:t>
            </a:r>
          </a:p>
        </p:txBody>
      </p:sp>
      <p:sp>
        <p:nvSpPr>
          <p:cNvPr id="214" name="Curved Down Arrow 213"/>
          <p:cNvSpPr/>
          <p:nvPr/>
        </p:nvSpPr>
        <p:spPr>
          <a:xfrm rot="5400000">
            <a:off x="31660331" y="9146020"/>
            <a:ext cx="8245347" cy="1803638"/>
          </a:xfrm>
          <a:prstGeom prst="curved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35410876" y="32677851"/>
            <a:ext cx="5954430" cy="135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latin typeface="Courier New"/>
                <a:cs typeface="Courier New"/>
              </a:rPr>
              <a:t>.bedpe</a:t>
            </a:r>
            <a:endParaRPr lang="en-US" sz="8000" b="1" dirty="0">
              <a:latin typeface="Courier New"/>
              <a:cs typeface="Courier New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2612098" y="25340528"/>
            <a:ext cx="9481394" cy="4555093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tx2"/>
                </a:solidFill>
                <a:latin typeface="Courier New"/>
                <a:cs typeface="Courier New"/>
              </a:rPr>
              <a:t>chrZ  4000  5200  chrZ  6500  7800  .  3</a:t>
            </a:r>
          </a:p>
          <a:p>
            <a:pPr algn="ctr"/>
            <a:r>
              <a:rPr lang="en-US" sz="3000" b="1" dirty="0" smtClean="0">
                <a:solidFill>
                  <a:schemeClr val="tx2"/>
                </a:solidFill>
                <a:latin typeface="Courier New"/>
                <a:cs typeface="Courier New"/>
              </a:rPr>
              <a:t>chrZ  1200  2300  chrZ  6500  7800  .  2</a:t>
            </a:r>
          </a:p>
          <a:p>
            <a:pPr algn="ctr"/>
            <a:endParaRPr lang="en-US" sz="3000" b="1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urier New"/>
                <a:cs typeface="Courier New"/>
              </a:rPr>
              <a:t>...</a:t>
            </a:r>
          </a:p>
          <a:p>
            <a:pPr algn="ctr"/>
            <a:endParaRPr lang="en-US" sz="30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 smtClean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33780799" y="26688703"/>
            <a:ext cx="9419762" cy="4555093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chrZ  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1200  2300  chrZ  </a:t>
            </a: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4000  5200  .  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2</a:t>
            </a:r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chrZ  1200  2300  chrZ  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6500  7800  </a:t>
            </a: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.  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1</a:t>
            </a:r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r>
              <a:rPr lang="en-US" sz="8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sz="8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..</a:t>
            </a:r>
          </a:p>
          <a:p>
            <a:pPr algn="ctr"/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32319837" y="23592790"/>
            <a:ext cx="81398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 smtClean="0">
                <a:solidFill>
                  <a:schemeClr val="tx2"/>
                </a:solidFill>
                <a:latin typeface="Courier New"/>
                <a:cs typeface="Courier New"/>
              </a:rPr>
              <a:t>    Sample 1</a:t>
            </a:r>
            <a:endParaRPr lang="en-US" sz="8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375752" y="31243796"/>
            <a:ext cx="510989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Sample 2</a:t>
            </a:r>
            <a:endParaRPr lang="en-US" sz="8000" dirty="0"/>
          </a:p>
        </p:txBody>
      </p:sp>
      <p:sp>
        <p:nvSpPr>
          <p:cNvPr id="226" name="Rectangle 225"/>
          <p:cNvSpPr/>
          <p:nvPr/>
        </p:nvSpPr>
        <p:spPr>
          <a:xfrm>
            <a:off x="19766829" y="32828479"/>
            <a:ext cx="5954430" cy="135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latin typeface="Courier New"/>
                <a:cs typeface="Courier New"/>
              </a:rPr>
              <a:t>.rds</a:t>
            </a:r>
            <a:endParaRPr lang="en-US" sz="8000" b="1" dirty="0">
              <a:latin typeface="Courier New"/>
              <a:cs typeface="Courier New"/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0800000" flipV="1">
            <a:off x="14271726" y="17949264"/>
            <a:ext cx="8520616" cy="6373145"/>
          </a:xfrm>
          <a:prstGeom prst="curvedConnector3">
            <a:avLst/>
          </a:prstGeom>
          <a:ln w="190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/>
          <p:cNvCxnSpPr/>
          <p:nvPr/>
        </p:nvCxnSpPr>
        <p:spPr>
          <a:xfrm rot="10800000">
            <a:off x="22792343" y="17949268"/>
            <a:ext cx="8624976" cy="6373143"/>
          </a:xfrm>
          <a:prstGeom prst="curvedConnector3">
            <a:avLst/>
          </a:prstGeom>
          <a:ln w="1905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2882895" y="17949265"/>
            <a:ext cx="1" cy="6373145"/>
          </a:xfrm>
          <a:prstGeom prst="straightConnector1">
            <a:avLst/>
          </a:prstGeom>
          <a:ln w="190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15561517" y="24974937"/>
            <a:ext cx="14412282" cy="34009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urier New"/>
                <a:cs typeface="Courier New"/>
              </a:rPr>
              <a:t>                           </a:t>
            </a:r>
            <a:r>
              <a:rPr lang="en-US" sz="2400" b="1" dirty="0" smtClean="0">
                <a:solidFill>
                  <a:schemeClr val="tx2"/>
                </a:solidFill>
                <a:latin typeface="Courier New"/>
                <a:cs typeface="Courier New"/>
              </a:rPr>
              <a:t>Sample 1</a:t>
            </a:r>
            <a:r>
              <a:rPr lang="en-US" sz="2400" dirty="0" smtClean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loops Object</a:t>
            </a:r>
            <a:endParaRPr lang="en-US" sz="24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2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endParaRPr lang="en-US" sz="24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endParaRPr lang="en-US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endParaRPr lang="en-US" sz="30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2400" b="1" dirty="0" smtClean="0">
                <a:latin typeface="Courier New"/>
                <a:cs typeface="Courier New"/>
              </a:rPr>
              <a:t>     anchors      interactions      counts        rowData        colData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15916119" y="2540828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Courier New"/>
                <a:cs typeface="Courier New"/>
              </a:rPr>
              <a:t>Granges Object</a:t>
            </a:r>
          </a:p>
          <a:p>
            <a:pPr algn="ctr"/>
            <a:endParaRPr lang="en-US" sz="1200" b="1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chr start  end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[1] Z  1200  2300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[2] Z  4000  5200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[3] Z  6500  7800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[4] Z  8900  9900</a:t>
            </a:r>
          </a:p>
          <a:p>
            <a:pPr algn="ctr"/>
            <a:r>
              <a:rPr lang="is-I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8700741" y="2540828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Courier New"/>
                <a:cs typeface="Courier New"/>
              </a:rPr>
              <a:t>Integer Matrix</a:t>
            </a:r>
            <a:endParaRPr lang="en-US" sz="20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endParaRPr lang="en-US" sz="12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left  right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[1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]    1     3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</a:t>
            </a:r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2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]    1     4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[3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]    2     3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[4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]    2     4</a:t>
            </a:r>
          </a:p>
          <a:p>
            <a:pPr algn="ctr"/>
            <a:r>
              <a:rPr lang="is-I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21460142" y="2540828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Courier New"/>
                <a:cs typeface="Courier New"/>
              </a:rPr>
              <a:t>Integer Matrix</a:t>
            </a:r>
          </a:p>
          <a:p>
            <a:pPr algn="ctr"/>
            <a:endParaRPr lang="en-US" sz="1200" b="1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      S1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 [1]</a:t>
            </a:r>
            <a:r>
              <a:rPr lang="en-US" sz="800" dirty="0" smtClean="0">
                <a:solidFill>
                  <a:schemeClr val="tx2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2  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[2]  6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[3]  3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[4]  7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r>
              <a:rPr lang="is-I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…</a:t>
            </a:r>
            <a:endParaRPr lang="en-US" sz="1600" dirty="0" smtClean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24205429" y="2540828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Courier New"/>
                <a:cs typeface="Courier New"/>
              </a:rPr>
              <a:t>data.frame</a:t>
            </a:r>
            <a:endParaRPr lang="en-US" sz="20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endParaRPr lang="en-US" sz="12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sizeFactor Group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S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1      1       1   </a:t>
            </a:r>
          </a:p>
          <a:p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endParaRPr lang="en-US" sz="16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endParaRPr lang="en-US" sz="16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r>
              <a:rPr lang="is-I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6994349" y="2540828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Courier New"/>
                <a:cs typeface="Courier New"/>
              </a:rPr>
              <a:t>data.frame</a:t>
            </a:r>
          </a:p>
          <a:p>
            <a:endParaRPr lang="en-US" sz="12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loop.width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[1]    5400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[2]    7600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[3]    2650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[4]    4800</a:t>
            </a:r>
          </a:p>
          <a:p>
            <a:pPr algn="ctr"/>
            <a:r>
              <a:rPr lang="is-I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5586200" y="28748347"/>
            <a:ext cx="14412282" cy="34009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                    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Sample 2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loops Object</a:t>
            </a:r>
            <a:endParaRPr lang="en-US" sz="24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2400" b="1" dirty="0" smtClean="0">
                <a:latin typeface="Courier New"/>
                <a:cs typeface="Courier New"/>
              </a:rPr>
              <a:t>     anchors      interactions      counts        rowData        colData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5940802" y="2918169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Granges Object</a:t>
            </a:r>
          </a:p>
          <a:p>
            <a:pPr algn="ctr"/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chr start  end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[1] Z  1200  2300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[2] Z  4000  5200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[3] Z  6500  7800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[4] Z  8900  9900</a:t>
            </a:r>
          </a:p>
          <a:p>
            <a:pPr algn="ctr"/>
            <a:r>
              <a:rPr lang="is-I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8725424" y="2918169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Integer Matrix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left  right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[1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]    1     2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2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]    1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3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[3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]    1     4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[4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]    2     4</a:t>
            </a:r>
          </a:p>
          <a:p>
            <a:pPr algn="ctr"/>
            <a:r>
              <a:rPr lang="is-I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21484825" y="2918169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Integer Matrix</a:t>
            </a:r>
          </a:p>
          <a:p>
            <a:pPr algn="ctr"/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      S2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 [1]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2  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[2]  1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[3]  8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[4</a:t>
            </a:r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]  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r>
              <a:rPr lang="is-I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…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24230112" y="2918169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data.frame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sizeFactor Group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1      1       1   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r>
              <a:rPr lang="is-I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27019032" y="2918169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data.frame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loop.width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[1]    2850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[2]    5400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[3]    7650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[4]    4800</a:t>
            </a:r>
          </a:p>
          <a:p>
            <a:pPr algn="ctr"/>
            <a:r>
              <a:rPr lang="is-I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3" name="Straight Arrow Connector 252"/>
          <p:cNvCxnSpPr/>
          <p:nvPr/>
        </p:nvCxnSpPr>
        <p:spPr>
          <a:xfrm flipH="1">
            <a:off x="38677407" y="35135853"/>
            <a:ext cx="1" cy="6373145"/>
          </a:xfrm>
          <a:prstGeom prst="straightConnector1">
            <a:avLst/>
          </a:prstGeom>
          <a:ln w="190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920600" y="20239404"/>
            <a:ext cx="7743483" cy="16466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hichipper</a:t>
            </a:r>
            <a:endParaRPr lang="en-US" dirty="0"/>
          </a:p>
        </p:txBody>
      </p:sp>
      <p:sp>
        <p:nvSpPr>
          <p:cNvPr id="258" name="TextBox 257"/>
          <p:cNvSpPr txBox="1"/>
          <p:nvPr/>
        </p:nvSpPr>
        <p:spPr>
          <a:xfrm>
            <a:off x="34872889" y="36945968"/>
            <a:ext cx="7743483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40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ctr"/>
            <a:r>
              <a:rPr lang="en-US" sz="8000" b="1" dirty="0" smtClean="0">
                <a:solidFill>
                  <a:srgbClr val="000000"/>
                </a:solidFill>
                <a:latin typeface="Courier New"/>
                <a:cs typeface="Courier New"/>
              </a:rPr>
              <a:t>diffloop</a:t>
            </a:r>
          </a:p>
          <a:p>
            <a:pPr algn="ctr"/>
            <a:endParaRPr lang="en-US" sz="4000" dirty="0"/>
          </a:p>
        </p:txBody>
      </p:sp>
      <p:cxnSp>
        <p:nvCxnSpPr>
          <p:cNvPr id="259" name="Straight Arrow Connector 258"/>
          <p:cNvCxnSpPr/>
          <p:nvPr/>
        </p:nvCxnSpPr>
        <p:spPr>
          <a:xfrm flipH="1">
            <a:off x="22822559" y="35135853"/>
            <a:ext cx="1" cy="6373145"/>
          </a:xfrm>
          <a:prstGeom prst="straightConnector1">
            <a:avLst/>
          </a:prstGeom>
          <a:ln w="190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13985253" y="36858914"/>
            <a:ext cx="17432066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40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ctr"/>
            <a:r>
              <a:rPr lang="en-US" sz="8000" b="1" dirty="0" smtClean="0">
                <a:solidFill>
                  <a:srgbClr val="000000"/>
                </a:solidFill>
                <a:latin typeface="Courier New"/>
                <a:cs typeface="Courier New"/>
              </a:rPr>
              <a:t>dnalandscaper.aryeelab.org</a:t>
            </a:r>
          </a:p>
          <a:p>
            <a:pPr algn="ctr"/>
            <a:endParaRPr lang="en-US" sz="4000" dirty="0"/>
          </a:p>
        </p:txBody>
      </p:sp>
      <p:sp>
        <p:nvSpPr>
          <p:cNvPr id="265" name="Rectangle 264"/>
          <p:cNvSpPr/>
          <p:nvPr/>
        </p:nvSpPr>
        <p:spPr>
          <a:xfrm>
            <a:off x="17665805" y="41795276"/>
            <a:ext cx="101204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C0504D"/>
                </a:solidFill>
                <a:latin typeface="Courier New"/>
                <a:cs typeface="Courier New"/>
              </a:rPr>
              <a:t>Interactive </a:t>
            </a:r>
          </a:p>
          <a:p>
            <a:pPr algn="ctr"/>
            <a:r>
              <a:rPr lang="en-US" sz="8000" b="1" dirty="0" smtClean="0">
                <a:solidFill>
                  <a:srgbClr val="C0504D"/>
                </a:solidFill>
                <a:latin typeface="Courier New"/>
                <a:cs typeface="Courier New"/>
              </a:rPr>
              <a:t>Visualization</a:t>
            </a:r>
            <a:endParaRPr lang="en-US" sz="8000" b="1" dirty="0">
              <a:solidFill>
                <a:srgbClr val="C0504D"/>
              </a:solidFill>
              <a:latin typeface="Courier New"/>
              <a:cs typeface="Courier New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33603030" y="41796482"/>
            <a:ext cx="101204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C0504D"/>
                </a:solidFill>
                <a:latin typeface="Courier New"/>
                <a:cs typeface="Courier New"/>
              </a:rPr>
              <a:t>Differential Loop Calling</a:t>
            </a:r>
            <a:endParaRPr lang="en-US" sz="8000" b="1" dirty="0">
              <a:solidFill>
                <a:srgbClr val="C0504D"/>
              </a:solidFill>
              <a:latin typeface="Courier New"/>
              <a:cs typeface="Courier New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995757" y="32862913"/>
            <a:ext cx="5954430" cy="135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latin typeface="Courier New"/>
                <a:cs typeface="Courier New"/>
              </a:rPr>
              <a:t>.pdf</a:t>
            </a:r>
            <a:endParaRPr lang="en-US" sz="8000" b="1" dirty="0">
              <a:latin typeface="Courier New"/>
              <a:cs typeface="Courier New"/>
            </a:endParaRPr>
          </a:p>
        </p:txBody>
      </p:sp>
      <p:pic>
        <p:nvPicPr>
          <p:cNvPr id="215" name="Picture 214" descr="Screen Shot 2016-10-16 at 11.10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046" y="24787037"/>
            <a:ext cx="10126261" cy="7780198"/>
          </a:xfrm>
          <a:prstGeom prst="rect">
            <a:avLst/>
          </a:prstGeom>
        </p:spPr>
      </p:pic>
      <p:cxnSp>
        <p:nvCxnSpPr>
          <p:cNvPr id="216" name="Straight Arrow Connector 215"/>
          <p:cNvCxnSpPr/>
          <p:nvPr/>
        </p:nvCxnSpPr>
        <p:spPr>
          <a:xfrm flipH="1">
            <a:off x="7216050" y="35135853"/>
            <a:ext cx="1" cy="6373145"/>
          </a:xfrm>
          <a:prstGeom prst="straightConnector1">
            <a:avLst/>
          </a:prstGeom>
          <a:ln w="190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3514793" y="36890174"/>
            <a:ext cx="7743483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000000"/>
                </a:solidFill>
                <a:latin typeface="Courier New"/>
                <a:cs typeface="Courier New"/>
              </a:rPr>
              <a:t>Report Comparison</a:t>
            </a:r>
            <a:endParaRPr lang="en-US" sz="8000" dirty="0"/>
          </a:p>
        </p:txBody>
      </p:sp>
      <p:sp>
        <p:nvSpPr>
          <p:cNvPr id="219" name="Rectangle 218"/>
          <p:cNvSpPr/>
          <p:nvPr/>
        </p:nvSpPr>
        <p:spPr>
          <a:xfrm>
            <a:off x="2385270" y="41795276"/>
            <a:ext cx="101204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C0504D"/>
                </a:solidFill>
                <a:latin typeface="Courier New"/>
                <a:cs typeface="Courier New"/>
              </a:rPr>
              <a:t>Library Quality Assessment</a:t>
            </a:r>
            <a:endParaRPr lang="en-US" sz="8000" b="1" dirty="0">
              <a:solidFill>
                <a:srgbClr val="C0504D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6578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322</Words>
  <Application>Microsoft Macintosh PowerPoint</Application>
  <PresentationFormat>Custom</PresentationFormat>
  <Paragraphs>131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Harvard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Lareau</dc:creator>
  <cp:lastModifiedBy>Caleb Lareau</cp:lastModifiedBy>
  <cp:revision>38</cp:revision>
  <dcterms:created xsi:type="dcterms:W3CDTF">2016-07-30T15:36:36Z</dcterms:created>
  <dcterms:modified xsi:type="dcterms:W3CDTF">2016-10-21T17:47:24Z</dcterms:modified>
</cp:coreProperties>
</file>