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240" d="100"/>
          <a:sy n="240" d="100"/>
        </p:scale>
        <p:origin x="-6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1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1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2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1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1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9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0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0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6F5-7867-F041-91C0-3CE7BFD0C93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3F6F5-7867-F041-91C0-3CE7BFD0C93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94637-0234-EB4C-8766-43A530FC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8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Straight Arrow Connector 452"/>
          <p:cNvCxnSpPr/>
          <p:nvPr/>
        </p:nvCxnSpPr>
        <p:spPr>
          <a:xfrm flipV="1">
            <a:off x="5327623" y="884612"/>
            <a:ext cx="185534" cy="405485"/>
          </a:xfrm>
          <a:prstGeom prst="straightConnector1">
            <a:avLst/>
          </a:prstGeom>
          <a:ln w="19050">
            <a:solidFill>
              <a:schemeClr val="tx2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/>
          <p:cNvCxnSpPr/>
          <p:nvPr/>
        </p:nvCxnSpPr>
        <p:spPr>
          <a:xfrm flipV="1">
            <a:off x="4087393" y="893713"/>
            <a:ext cx="185534" cy="405485"/>
          </a:xfrm>
          <a:prstGeom prst="straightConnector1">
            <a:avLst/>
          </a:prstGeom>
          <a:ln w="19050">
            <a:solidFill>
              <a:schemeClr val="tx2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/>
          <p:cNvCxnSpPr/>
          <p:nvPr/>
        </p:nvCxnSpPr>
        <p:spPr>
          <a:xfrm flipV="1">
            <a:off x="3956783" y="889335"/>
            <a:ext cx="185534" cy="405485"/>
          </a:xfrm>
          <a:prstGeom prst="straightConnector1">
            <a:avLst/>
          </a:prstGeom>
          <a:ln w="19050">
            <a:solidFill>
              <a:schemeClr val="tx2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/>
          <p:cNvCxnSpPr/>
          <p:nvPr/>
        </p:nvCxnSpPr>
        <p:spPr>
          <a:xfrm flipV="1">
            <a:off x="5400462" y="889335"/>
            <a:ext cx="185534" cy="405485"/>
          </a:xfrm>
          <a:prstGeom prst="straightConnector1">
            <a:avLst/>
          </a:prstGeom>
          <a:ln w="19050">
            <a:solidFill>
              <a:schemeClr val="tx2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/>
          <p:cNvCxnSpPr/>
          <p:nvPr/>
        </p:nvCxnSpPr>
        <p:spPr>
          <a:xfrm flipV="1">
            <a:off x="4019826" y="889335"/>
            <a:ext cx="185534" cy="405485"/>
          </a:xfrm>
          <a:prstGeom prst="straightConnector1">
            <a:avLst/>
          </a:prstGeom>
          <a:ln w="19050">
            <a:solidFill>
              <a:schemeClr val="tx2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/>
          <p:cNvCxnSpPr/>
          <p:nvPr/>
        </p:nvCxnSpPr>
        <p:spPr>
          <a:xfrm flipV="1">
            <a:off x="3864016" y="893713"/>
            <a:ext cx="185534" cy="405485"/>
          </a:xfrm>
          <a:prstGeom prst="straightConnector1">
            <a:avLst/>
          </a:prstGeom>
          <a:ln w="19050">
            <a:solidFill>
              <a:schemeClr val="tx2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9" name="Folded Corner 48"/>
          <p:cNvSpPr/>
          <p:nvPr/>
        </p:nvSpPr>
        <p:spPr>
          <a:xfrm rot="10800000">
            <a:off x="1514741" y="2153067"/>
            <a:ext cx="1150412" cy="1158699"/>
          </a:xfrm>
          <a:prstGeom prst="foldedCorner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1" name="Folded Corner 30"/>
          <p:cNvSpPr/>
          <p:nvPr/>
        </p:nvSpPr>
        <p:spPr>
          <a:xfrm rot="10800000">
            <a:off x="1512704" y="419099"/>
            <a:ext cx="1150412" cy="1158699"/>
          </a:xfrm>
          <a:prstGeom prst="foldedCorner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45468" y="1590519"/>
            <a:ext cx="1796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tx2"/>
                </a:solidFill>
                <a:latin typeface="Courier New"/>
                <a:cs typeface="Courier New"/>
              </a:rPr>
              <a:t>Available Online </a:t>
            </a:r>
            <a:endParaRPr lang="en-US" sz="900" b="1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14741" y="707470"/>
            <a:ext cx="1130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Courier New"/>
                <a:cs typeface="Courier New"/>
              </a:rPr>
              <a:t>Restriction Enzyme</a:t>
            </a:r>
          </a:p>
          <a:p>
            <a:pPr algn="ctr"/>
            <a:r>
              <a:rPr lang="en-US" sz="1000" b="1" dirty="0" smtClean="0">
                <a:latin typeface="Courier New"/>
                <a:cs typeface="Courier New"/>
              </a:rPr>
              <a:t>Cut Sites</a:t>
            </a:r>
            <a:endParaRPr lang="en-US" sz="1000" b="1" dirty="0">
              <a:latin typeface="Courier New"/>
              <a:cs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88016" y="3088629"/>
            <a:ext cx="179626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solidFill>
                  <a:srgbClr val="008000"/>
                </a:solidFill>
                <a:latin typeface="Courier New"/>
                <a:cs typeface="Courier New"/>
              </a:rPr>
              <a:t>hichipper</a:t>
            </a:r>
            <a:endParaRPr lang="en-US" sz="2300" b="1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32" name="Folded Corner 31"/>
          <p:cNvSpPr/>
          <p:nvPr/>
        </p:nvSpPr>
        <p:spPr>
          <a:xfrm rot="10800000">
            <a:off x="6877507" y="299146"/>
            <a:ext cx="812538" cy="986553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85991" y="620824"/>
            <a:ext cx="105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 .rds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41731" y="659176"/>
            <a:ext cx="1373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Visualization</a:t>
            </a:r>
            <a:endParaRPr lang="en-US" sz="1200" b="1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sp>
        <p:nvSpPr>
          <p:cNvPr id="39" name="Down Arrow 38"/>
          <p:cNvSpPr/>
          <p:nvPr/>
        </p:nvSpPr>
        <p:spPr>
          <a:xfrm rot="13548846">
            <a:off x="6204273" y="1014965"/>
            <a:ext cx="489804" cy="63908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16200000">
            <a:off x="6280866" y="1749518"/>
            <a:ext cx="489804" cy="430276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18923008">
            <a:off x="6203200" y="2288483"/>
            <a:ext cx="489804" cy="63908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olded Corner 41"/>
          <p:cNvSpPr/>
          <p:nvPr/>
        </p:nvSpPr>
        <p:spPr>
          <a:xfrm rot="10800000">
            <a:off x="6877507" y="1447015"/>
            <a:ext cx="812538" cy="991199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40906" y="1773338"/>
            <a:ext cx="105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.bedpe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44" name="Folded Corner 43"/>
          <p:cNvSpPr/>
          <p:nvPr/>
        </p:nvSpPr>
        <p:spPr>
          <a:xfrm rot="10800000">
            <a:off x="6877507" y="2592120"/>
            <a:ext cx="812538" cy="991199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740906" y="2918443"/>
            <a:ext cx="105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.html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90045" y="1825175"/>
            <a:ext cx="1373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504D"/>
                </a:solidFill>
                <a:latin typeface="Courier New"/>
                <a:cs typeface="Courier New"/>
              </a:rPr>
              <a:t>Loops</a:t>
            </a:r>
            <a:endParaRPr lang="en-US" sz="1200" b="1" dirty="0">
              <a:solidFill>
                <a:srgbClr val="C0504D"/>
              </a:solidFill>
              <a:latin typeface="Courier New"/>
              <a:cs typeface="Courier New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90045" y="2853321"/>
            <a:ext cx="1373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504D"/>
                </a:solidFill>
                <a:latin typeface="Courier New"/>
                <a:cs typeface="Courier New"/>
              </a:rPr>
              <a:t>Quality Control</a:t>
            </a:r>
            <a:endParaRPr lang="en-US" sz="1200" b="1" dirty="0">
              <a:solidFill>
                <a:srgbClr val="C0504D"/>
              </a:solidFill>
              <a:latin typeface="Courier New"/>
              <a:cs typeface="Courier New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241151" y="1948285"/>
            <a:ext cx="14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b="1" dirty="0" smtClean="0">
                <a:latin typeface="Courier New"/>
                <a:cs typeface="Courier New"/>
              </a:rPr>
              <a:t>.yaml</a:t>
            </a:r>
          </a:p>
          <a:p>
            <a:pPr algn="r"/>
            <a:r>
              <a:rPr lang="en-US" sz="700" b="1" dirty="0" smtClean="0">
                <a:latin typeface="Courier New"/>
                <a:cs typeface="Courier New"/>
              </a:rPr>
              <a:t>configuration</a:t>
            </a:r>
            <a:endParaRPr lang="en-US" sz="700" b="1" dirty="0">
              <a:latin typeface="Courier New"/>
              <a:cs typeface="Courier New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80129" y="3311767"/>
            <a:ext cx="1796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tx2"/>
                </a:solidFill>
                <a:latin typeface="Courier New"/>
                <a:cs typeface="Courier New"/>
              </a:rPr>
              <a:t>via HiCPro </a:t>
            </a:r>
            <a:endParaRPr lang="en-US" sz="900" b="1" dirty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1086880" y="368776"/>
            <a:ext cx="425824" cy="3065026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534397" y="2414978"/>
            <a:ext cx="1130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Courier New"/>
                <a:cs typeface="Courier New"/>
              </a:rPr>
              <a:t>HiChIP</a:t>
            </a:r>
            <a:endParaRPr lang="en-US" sz="1000" b="1" dirty="0" smtClean="0">
              <a:latin typeface="Courier New"/>
              <a:cs typeface="Courier New"/>
            </a:endParaRPr>
          </a:p>
          <a:p>
            <a:pPr algn="ctr"/>
            <a:r>
              <a:rPr lang="en-US" sz="1000" b="1" dirty="0" smtClean="0">
                <a:latin typeface="Courier New"/>
                <a:cs typeface="Courier New"/>
              </a:rPr>
              <a:t>Aligned </a:t>
            </a:r>
            <a:r>
              <a:rPr lang="en-US" sz="1000" b="1" dirty="0" smtClean="0">
                <a:latin typeface="Courier New"/>
                <a:cs typeface="Courier New"/>
              </a:rPr>
              <a:t>Hi-C Output</a:t>
            </a:r>
            <a:endParaRPr lang="en-US" sz="1000" b="1" dirty="0">
              <a:latin typeface="Courier New"/>
              <a:cs typeface="Courier New"/>
            </a:endParaRPr>
          </a:p>
        </p:txBody>
      </p:sp>
      <p:grpSp>
        <p:nvGrpSpPr>
          <p:cNvPr id="417" name="Group 21"/>
          <p:cNvGrpSpPr>
            <a:grpSpLocks noChangeAspect="1"/>
          </p:cNvGrpSpPr>
          <p:nvPr/>
        </p:nvGrpSpPr>
        <p:grpSpPr bwMode="auto">
          <a:xfrm flipV="1">
            <a:off x="4381512" y="972049"/>
            <a:ext cx="681346" cy="228701"/>
            <a:chOff x="1169" y="3505"/>
            <a:chExt cx="375" cy="287"/>
          </a:xfrm>
        </p:grpSpPr>
        <p:sp>
          <p:nvSpPr>
            <p:cNvPr id="418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20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23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24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26" name="Group 21"/>
          <p:cNvGrpSpPr>
            <a:grpSpLocks noChangeAspect="1"/>
          </p:cNvGrpSpPr>
          <p:nvPr/>
        </p:nvGrpSpPr>
        <p:grpSpPr bwMode="auto">
          <a:xfrm flipV="1">
            <a:off x="3749654" y="972049"/>
            <a:ext cx="681346" cy="228701"/>
            <a:chOff x="1169" y="3505"/>
            <a:chExt cx="375" cy="287"/>
          </a:xfrm>
        </p:grpSpPr>
        <p:sp>
          <p:nvSpPr>
            <p:cNvPr id="427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29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32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33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35" name="Group 21"/>
          <p:cNvGrpSpPr>
            <a:grpSpLocks noChangeAspect="1"/>
          </p:cNvGrpSpPr>
          <p:nvPr/>
        </p:nvGrpSpPr>
        <p:grpSpPr bwMode="auto">
          <a:xfrm flipV="1">
            <a:off x="4995012" y="972241"/>
            <a:ext cx="681346" cy="228701"/>
            <a:chOff x="1169" y="3505"/>
            <a:chExt cx="375" cy="287"/>
          </a:xfrm>
        </p:grpSpPr>
        <p:sp>
          <p:nvSpPr>
            <p:cNvPr id="436" name="Freeform 10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Freeform 9"/>
            <p:cNvSpPr>
              <a:spLocks noChangeAspect="1"/>
            </p:cNvSpPr>
            <p:nvPr/>
          </p:nvSpPr>
          <p:spPr bwMode="auto">
            <a:xfrm>
              <a:off x="1430" y="3505"/>
              <a:ext cx="114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38" name="Freeform 10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15"/>
                <a:gd name="T1" fmla="*/ 0 h 10500"/>
                <a:gd name="T2" fmla="*/ 0 w 3615"/>
                <a:gd name="T3" fmla="*/ 0 h 10500"/>
                <a:gd name="T4" fmla="*/ 0 w 3615"/>
                <a:gd name="T5" fmla="*/ 0 h 10500"/>
                <a:gd name="T6" fmla="*/ 0 w 3615"/>
                <a:gd name="T7" fmla="*/ 0 h 10500"/>
                <a:gd name="T8" fmla="*/ 0 w 3615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500"/>
                <a:gd name="T17" fmla="*/ 3615 w 3615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500">
                  <a:moveTo>
                    <a:pt x="3615" y="0"/>
                  </a:moveTo>
                  <a:cubicBezTo>
                    <a:pt x="1941" y="0"/>
                    <a:pt x="2489" y="10500"/>
                    <a:pt x="827" y="10500"/>
                  </a:cubicBezTo>
                  <a:cubicBezTo>
                    <a:pt x="0" y="10500"/>
                    <a:pt x="0" y="10500"/>
                    <a:pt x="0" y="10500"/>
                  </a:cubicBezTo>
                  <a:cubicBezTo>
                    <a:pt x="1662" y="10500"/>
                    <a:pt x="1117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Freeform 9"/>
            <p:cNvSpPr>
              <a:spLocks noChangeAspect="1"/>
            </p:cNvSpPr>
            <p:nvPr/>
          </p:nvSpPr>
          <p:spPr bwMode="auto">
            <a:xfrm>
              <a:off x="1256" y="3505"/>
              <a:ext cx="113" cy="287"/>
            </a:xfrm>
            <a:custGeom>
              <a:avLst/>
              <a:gdLst>
                <a:gd name="T0" fmla="*/ 0 w 3615"/>
                <a:gd name="T1" fmla="*/ 0 h 10475"/>
                <a:gd name="T2" fmla="*/ 0 w 3615"/>
                <a:gd name="T3" fmla="*/ 0 h 10475"/>
                <a:gd name="T4" fmla="*/ 0 w 3615"/>
                <a:gd name="T5" fmla="*/ 0 h 10475"/>
                <a:gd name="T6" fmla="*/ 0 w 3615"/>
                <a:gd name="T7" fmla="*/ 0 h 10475"/>
                <a:gd name="T8" fmla="*/ 0 w 3615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15"/>
                <a:gd name="T16" fmla="*/ 0 h 10475"/>
                <a:gd name="T17" fmla="*/ 3615 w 3615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15" h="10475">
                  <a:moveTo>
                    <a:pt x="3615" y="0"/>
                  </a:moveTo>
                  <a:cubicBezTo>
                    <a:pt x="1942" y="0"/>
                    <a:pt x="2489" y="10475"/>
                    <a:pt x="827" y="10475"/>
                  </a:cubicBezTo>
                  <a:cubicBezTo>
                    <a:pt x="0" y="10475"/>
                    <a:pt x="0" y="10475"/>
                    <a:pt x="0" y="10475"/>
                  </a:cubicBezTo>
                  <a:cubicBezTo>
                    <a:pt x="1662" y="10475"/>
                    <a:pt x="1118" y="0"/>
                    <a:pt x="2788" y="0"/>
                  </a:cubicBezTo>
                  <a:lnTo>
                    <a:pt x="36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" name="Freeform 8"/>
            <p:cNvSpPr>
              <a:spLocks noChangeAspect="1"/>
            </p:cNvSpPr>
            <p:nvPr/>
          </p:nvSpPr>
          <p:spPr bwMode="auto">
            <a:xfrm>
              <a:off x="1169" y="3505"/>
              <a:ext cx="114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41" name="Freeform 8"/>
            <p:cNvSpPr>
              <a:spLocks noChangeAspect="1"/>
            </p:cNvSpPr>
            <p:nvPr/>
          </p:nvSpPr>
          <p:spPr bwMode="auto">
            <a:xfrm>
              <a:off x="1344" y="3505"/>
              <a:ext cx="113" cy="287"/>
            </a:xfrm>
            <a:custGeom>
              <a:avLst/>
              <a:gdLst>
                <a:gd name="T0" fmla="*/ 0 w 3607"/>
                <a:gd name="T1" fmla="*/ 0 h 10500"/>
                <a:gd name="T2" fmla="*/ 0 w 3607"/>
                <a:gd name="T3" fmla="*/ 0 h 10500"/>
                <a:gd name="T4" fmla="*/ 0 w 3607"/>
                <a:gd name="T5" fmla="*/ 0 h 10500"/>
                <a:gd name="T6" fmla="*/ 0 w 3607"/>
                <a:gd name="T7" fmla="*/ 0 h 10500"/>
                <a:gd name="T8" fmla="*/ 0 w 3607"/>
                <a:gd name="T9" fmla="*/ 0 h 10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500"/>
                <a:gd name="T17" fmla="*/ 3607 w 3607"/>
                <a:gd name="T18" fmla="*/ 10500 h 105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500">
                  <a:moveTo>
                    <a:pt x="3607" y="10500"/>
                  </a:moveTo>
                  <a:cubicBezTo>
                    <a:pt x="1937" y="10500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500"/>
                    <a:pt x="2782" y="10500"/>
                  </a:cubicBezTo>
                  <a:lnTo>
                    <a:pt x="3607" y="105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FF66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42" name="Freeform 7"/>
            <p:cNvSpPr>
              <a:spLocks noChangeAspect="1"/>
            </p:cNvSpPr>
            <p:nvPr/>
          </p:nvSpPr>
          <p:spPr bwMode="auto">
            <a:xfrm>
              <a:off x="1430" y="3505"/>
              <a:ext cx="114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" name="Freeform 7"/>
            <p:cNvSpPr>
              <a:spLocks noChangeAspect="1"/>
            </p:cNvSpPr>
            <p:nvPr/>
          </p:nvSpPr>
          <p:spPr bwMode="auto">
            <a:xfrm>
              <a:off x="1256" y="3505"/>
              <a:ext cx="113" cy="286"/>
            </a:xfrm>
            <a:custGeom>
              <a:avLst/>
              <a:gdLst>
                <a:gd name="T0" fmla="*/ 0 w 3607"/>
                <a:gd name="T1" fmla="*/ 0 h 10475"/>
                <a:gd name="T2" fmla="*/ 0 w 3607"/>
                <a:gd name="T3" fmla="*/ 0 h 10475"/>
                <a:gd name="T4" fmla="*/ 0 w 3607"/>
                <a:gd name="T5" fmla="*/ 0 h 10475"/>
                <a:gd name="T6" fmla="*/ 0 w 3607"/>
                <a:gd name="T7" fmla="*/ 0 h 10475"/>
                <a:gd name="T8" fmla="*/ 0 w 3607"/>
                <a:gd name="T9" fmla="*/ 0 h 10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7"/>
                <a:gd name="T16" fmla="*/ 0 h 10475"/>
                <a:gd name="T17" fmla="*/ 3607 w 3607"/>
                <a:gd name="T18" fmla="*/ 10475 h 104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7" h="10475">
                  <a:moveTo>
                    <a:pt x="3607" y="10475"/>
                  </a:moveTo>
                  <a:cubicBezTo>
                    <a:pt x="1937" y="10475"/>
                    <a:pt x="2484" y="0"/>
                    <a:pt x="8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9" y="0"/>
                    <a:pt x="1115" y="10475"/>
                    <a:pt x="2782" y="10475"/>
                  </a:cubicBezTo>
                  <a:lnTo>
                    <a:pt x="3607" y="1047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3366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44" name="TextBox 443"/>
          <p:cNvSpPr txBox="1"/>
          <p:nvPr/>
        </p:nvSpPr>
        <p:spPr>
          <a:xfrm>
            <a:off x="4117376" y="1261468"/>
            <a:ext cx="1283086" cy="33855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tx2"/>
                </a:solidFill>
                <a:latin typeface="Courier New"/>
                <a:cs typeface="Courier New"/>
              </a:rPr>
              <a:t>Restriction Motif</a:t>
            </a:r>
          </a:p>
          <a:p>
            <a:pPr algn="ctr"/>
            <a:r>
              <a:rPr lang="en-US" sz="800" b="1" dirty="0" smtClean="0">
                <a:solidFill>
                  <a:schemeClr val="tx2"/>
                </a:solidFill>
                <a:latin typeface="Courier New"/>
                <a:cs typeface="Courier New"/>
              </a:rPr>
              <a:t>Aware Modeling</a:t>
            </a:r>
            <a:endParaRPr lang="en-US" sz="800" b="1" dirty="0" smtClean="0">
              <a:solidFill>
                <a:schemeClr val="tx2"/>
              </a:solidFill>
              <a:latin typeface="Courier New"/>
              <a:cs typeface="Courier New"/>
            </a:endParaRPr>
          </a:p>
        </p:txBody>
      </p:sp>
      <p:cxnSp>
        <p:nvCxnSpPr>
          <p:cNvPr id="454" name="Straight Arrow Connector 453"/>
          <p:cNvCxnSpPr/>
          <p:nvPr/>
        </p:nvCxnSpPr>
        <p:spPr>
          <a:xfrm flipV="1">
            <a:off x="3923177" y="798645"/>
            <a:ext cx="155810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Arrow Connector 454"/>
          <p:cNvCxnSpPr/>
          <p:nvPr/>
        </p:nvCxnSpPr>
        <p:spPr>
          <a:xfrm flipV="1">
            <a:off x="3986507" y="704516"/>
            <a:ext cx="155810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/>
          <p:nvPr/>
        </p:nvCxnSpPr>
        <p:spPr>
          <a:xfrm flipV="1">
            <a:off x="4131881" y="798646"/>
            <a:ext cx="155810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/>
          <p:cNvCxnSpPr/>
          <p:nvPr/>
        </p:nvCxnSpPr>
        <p:spPr>
          <a:xfrm flipV="1">
            <a:off x="4225702" y="704516"/>
            <a:ext cx="155810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/>
          <p:cNvCxnSpPr/>
          <p:nvPr/>
        </p:nvCxnSpPr>
        <p:spPr>
          <a:xfrm flipV="1">
            <a:off x="4777824" y="798648"/>
            <a:ext cx="155810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/>
          <p:cNvCxnSpPr/>
          <p:nvPr/>
        </p:nvCxnSpPr>
        <p:spPr>
          <a:xfrm flipV="1">
            <a:off x="4855729" y="711448"/>
            <a:ext cx="155810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/>
          <p:cNvCxnSpPr/>
          <p:nvPr/>
        </p:nvCxnSpPr>
        <p:spPr>
          <a:xfrm flipV="1">
            <a:off x="4983972" y="798647"/>
            <a:ext cx="155810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Arrow Connector 461"/>
          <p:cNvCxnSpPr/>
          <p:nvPr/>
        </p:nvCxnSpPr>
        <p:spPr>
          <a:xfrm flipV="1">
            <a:off x="5051436" y="725052"/>
            <a:ext cx="155810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/>
          <p:cNvCxnSpPr/>
          <p:nvPr/>
        </p:nvCxnSpPr>
        <p:spPr>
          <a:xfrm flipV="1">
            <a:off x="4907048" y="554857"/>
            <a:ext cx="155810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/>
          <p:cNvCxnSpPr/>
          <p:nvPr/>
        </p:nvCxnSpPr>
        <p:spPr>
          <a:xfrm flipV="1">
            <a:off x="5042762" y="622338"/>
            <a:ext cx="155810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/>
          <p:cNvCxnSpPr/>
          <p:nvPr/>
        </p:nvCxnSpPr>
        <p:spPr>
          <a:xfrm flipV="1">
            <a:off x="4210309" y="616631"/>
            <a:ext cx="155810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/>
          <p:cNvCxnSpPr/>
          <p:nvPr/>
        </p:nvCxnSpPr>
        <p:spPr>
          <a:xfrm flipV="1">
            <a:off x="4781726" y="914784"/>
            <a:ext cx="155810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/>
          <p:cNvCxnSpPr/>
          <p:nvPr/>
        </p:nvCxnSpPr>
        <p:spPr>
          <a:xfrm flipV="1">
            <a:off x="4975197" y="884611"/>
            <a:ext cx="155810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/>
          <p:nvPr/>
        </p:nvCxnSpPr>
        <p:spPr>
          <a:xfrm flipV="1">
            <a:off x="4303607" y="898214"/>
            <a:ext cx="155810" cy="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reen Shot 2017-03-13 at 3.22.1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4" t="3237" r="3461" b="12717"/>
          <a:stretch/>
        </p:blipFill>
        <p:spPr>
          <a:xfrm>
            <a:off x="3568956" y="1910510"/>
            <a:ext cx="1022613" cy="68161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Picture 9" descr="Screen Shot 2017-03-13 at 7.49.0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8" t="11517" r="10136" b="13135"/>
          <a:stretch/>
        </p:blipFill>
        <p:spPr>
          <a:xfrm>
            <a:off x="4809186" y="1910510"/>
            <a:ext cx="1022613" cy="6816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0" name="TextBox 469"/>
          <p:cNvSpPr txBox="1"/>
          <p:nvPr/>
        </p:nvSpPr>
        <p:spPr>
          <a:xfrm>
            <a:off x="3304364" y="2592120"/>
            <a:ext cx="1587025" cy="33855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800" b="1" dirty="0" smtClean="0">
                <a:latin typeface="Courier New"/>
                <a:cs typeface="Courier New"/>
              </a:rPr>
              <a:t>Background</a:t>
            </a:r>
          </a:p>
          <a:p>
            <a:pPr algn="ctr"/>
            <a:r>
              <a:rPr lang="en-US" sz="800" b="1" dirty="0" smtClean="0">
                <a:latin typeface="Courier New"/>
                <a:cs typeface="Courier New"/>
              </a:rPr>
              <a:t>Correction</a:t>
            </a:r>
          </a:p>
        </p:txBody>
      </p:sp>
      <p:sp>
        <p:nvSpPr>
          <p:cNvPr id="471" name="TextBox 470"/>
          <p:cNvSpPr txBox="1"/>
          <p:nvPr/>
        </p:nvSpPr>
        <p:spPr>
          <a:xfrm>
            <a:off x="4692343" y="2579893"/>
            <a:ext cx="1283086" cy="33855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Courier New"/>
                <a:cs typeface="Courier New"/>
              </a:rPr>
              <a:t>Loop / Anchor </a:t>
            </a:r>
          </a:p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Courier New"/>
                <a:cs typeface="Courier New"/>
              </a:rPr>
              <a:t>Inference</a:t>
            </a:r>
            <a:endParaRPr lang="en-US" sz="800" b="1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72" name="Down Arrow 471"/>
          <p:cNvSpPr/>
          <p:nvPr/>
        </p:nvSpPr>
        <p:spPr>
          <a:xfrm rot="16200000">
            <a:off x="2906298" y="1665486"/>
            <a:ext cx="489804" cy="430276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7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39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Harvard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Lareau</dc:creator>
  <cp:lastModifiedBy>Caleb Lareau</cp:lastModifiedBy>
  <cp:revision>15</cp:revision>
  <dcterms:created xsi:type="dcterms:W3CDTF">2016-10-11T19:19:57Z</dcterms:created>
  <dcterms:modified xsi:type="dcterms:W3CDTF">2017-03-13T23:58:19Z</dcterms:modified>
</cp:coreProperties>
</file>