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0" cy="51206400"/>
  <p:notesSz cx="6858000" cy="9144000"/>
  <p:defaultTextStyle>
    <a:defPPr>
      <a:defRPr lang="en-US"/>
    </a:defPPr>
    <a:lvl1pPr marL="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21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436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65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087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08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305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152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1741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70" autoAdjust="0"/>
  </p:normalViewPr>
  <p:slideViewPr>
    <p:cSldViewPr snapToGrid="0" snapToObjects="1">
      <p:cViewPr>
        <p:scale>
          <a:sx n="14" d="100"/>
          <a:sy n="14" d="100"/>
        </p:scale>
        <p:origin x="-3000" y="-80"/>
      </p:cViewPr>
      <p:guideLst>
        <p:guide orient="horz" pos="1612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5907186"/>
            <a:ext cx="38862000" cy="10976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9016960"/>
            <a:ext cx="320040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706880"/>
            <a:ext cx="10287000" cy="36413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706880"/>
            <a:ext cx="30099000" cy="36413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32904862"/>
            <a:ext cx="38862000" cy="10170164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21703461"/>
            <a:ext cx="38862000" cy="11201399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18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43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65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1" y="11462182"/>
            <a:ext cx="20200940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1" y="16239069"/>
            <a:ext cx="20200940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2" y="11462182"/>
            <a:ext cx="20208875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2" y="16239069"/>
            <a:ext cx="20208875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9" y="2038781"/>
            <a:ext cx="15041565" cy="867664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2038780"/>
            <a:ext cx="25558750" cy="43703241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9" y="10715421"/>
            <a:ext cx="15041565" cy="35026601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5844481"/>
            <a:ext cx="27432000" cy="4231647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575389"/>
            <a:ext cx="27432000" cy="30723840"/>
          </a:xfrm>
        </p:spPr>
        <p:txBody>
          <a:bodyPr/>
          <a:lstStyle>
            <a:lvl1pPr marL="0" indent="0">
              <a:buNone/>
              <a:defRPr sz="17900"/>
            </a:lvl1pPr>
            <a:lvl2pPr marL="2560218" indent="0">
              <a:buNone/>
              <a:defRPr sz="15700"/>
            </a:lvl2pPr>
            <a:lvl3pPr marL="5120436" indent="0">
              <a:buNone/>
              <a:defRPr sz="13400"/>
            </a:lvl3pPr>
            <a:lvl4pPr marL="7680653" indent="0">
              <a:buNone/>
              <a:defRPr sz="11200"/>
            </a:lvl4pPr>
            <a:lvl5pPr marL="10240870" indent="0">
              <a:buNone/>
              <a:defRPr sz="11200"/>
            </a:lvl5pPr>
            <a:lvl6pPr marL="12801088" indent="0">
              <a:buNone/>
              <a:defRPr sz="11200"/>
            </a:lvl6pPr>
            <a:lvl7pPr marL="15361305" indent="0">
              <a:buNone/>
              <a:defRPr sz="11200"/>
            </a:lvl7pPr>
            <a:lvl8pPr marL="17921523" indent="0">
              <a:buNone/>
              <a:defRPr sz="11200"/>
            </a:lvl8pPr>
            <a:lvl9pPr marL="20481741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40076128"/>
            <a:ext cx="27432000" cy="6009633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  <a:prstGeom prst="rect">
            <a:avLst/>
          </a:prstGeom>
        </p:spPr>
        <p:txBody>
          <a:bodyPr vert="horz" lIns="512043" tIns="256022" rIns="512043" bIns="2560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1948162"/>
            <a:ext cx="41148000" cy="33793860"/>
          </a:xfrm>
          <a:prstGeom prst="rect">
            <a:avLst/>
          </a:prstGeom>
        </p:spPr>
        <p:txBody>
          <a:bodyPr vert="horz" lIns="512043" tIns="256022" rIns="512043" bIns="2560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550A-E8B4-9C43-82D6-18329C2422C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7460759"/>
            <a:ext cx="1447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18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63" indent="-1920163" algn="l" defTabSz="2560218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353" indent="-1600136" algn="l" defTabSz="2560218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544" indent="-1280108" algn="l" defTabSz="2560218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0762" indent="-1280108" algn="l" defTabSz="2560218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979" indent="-1280108" algn="l" defTabSz="2560218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197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415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631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849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1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436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087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08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305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52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1741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lock Arc 117"/>
          <p:cNvSpPr/>
          <p:nvPr/>
        </p:nvSpPr>
        <p:spPr>
          <a:xfrm>
            <a:off x="12783485" y="3893613"/>
            <a:ext cx="12937774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sp>
        <p:nvSpPr>
          <p:cNvPr id="119" name="Block Arc 118"/>
          <p:cNvSpPr/>
          <p:nvPr/>
        </p:nvSpPr>
        <p:spPr>
          <a:xfrm>
            <a:off x="25873659" y="3893613"/>
            <a:ext cx="6594292" cy="4802188"/>
          </a:xfrm>
          <a:prstGeom prst="blockArc">
            <a:avLst>
              <a:gd name="adj1" fmla="val 10800000"/>
              <a:gd name="adj2" fmla="val 21511158"/>
              <a:gd name="adj3" fmla="val 6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lock Arc 119"/>
          <p:cNvSpPr/>
          <p:nvPr/>
        </p:nvSpPr>
        <p:spPr>
          <a:xfrm>
            <a:off x="12505681" y="877364"/>
            <a:ext cx="19962271" cy="11231562"/>
          </a:xfrm>
          <a:prstGeom prst="blockArc">
            <a:avLst>
              <a:gd name="adj1" fmla="val 10800000"/>
              <a:gd name="adj2" fmla="val 21501454"/>
              <a:gd name="adj3" fmla="val 244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 rot="10800000">
            <a:off x="11295244" y="59970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24385418" y="6149451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 rot="10800000">
            <a:off x="30695559" y="6149452"/>
            <a:ext cx="2976482" cy="174625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7783975" y="43301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7897668" y="4482577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rgbClr val="604A7B"/>
                </a:solidFill>
                <a:latin typeface="Courier New"/>
                <a:cs typeface="Courier New"/>
              </a:rPr>
              <a:t>Loop 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1111289" y="1228202"/>
            <a:ext cx="2493366" cy="86177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5000" b="1" dirty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Loop 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40822" y="5344351"/>
            <a:ext cx="4532703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>
                <a:solidFill>
                  <a:srgbClr val="A6A6A6"/>
                </a:solidFill>
                <a:latin typeface="Courier New"/>
                <a:cs typeface="Courier New"/>
              </a:rPr>
              <a:t>DNA</a:t>
            </a:r>
            <a:endParaRPr lang="en-US" sz="8000" b="1" dirty="0" smtClean="0"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Anchors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972972" y="2551789"/>
            <a:ext cx="3262924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sz="8000" b="1" dirty="0" smtClean="0">
                <a:solidFill>
                  <a:srgbClr val="604A7B"/>
                </a:solidFill>
                <a:latin typeface="Courier New"/>
                <a:cs typeface="Courier New"/>
              </a:rPr>
              <a:t>Loops</a:t>
            </a:r>
            <a:endParaRPr lang="en-US" sz="8000" b="1" dirty="0">
              <a:solidFill>
                <a:srgbClr val="604A7B"/>
              </a:solidFill>
              <a:latin typeface="Courier New"/>
              <a:cs typeface="Courier New"/>
            </a:endParaRPr>
          </a:p>
        </p:txBody>
      </p:sp>
      <p:grpSp>
        <p:nvGrpSpPr>
          <p:cNvPr id="129" name="Group 21"/>
          <p:cNvGrpSpPr>
            <a:grpSpLocks noChangeAspect="1"/>
          </p:cNvGrpSpPr>
          <p:nvPr/>
        </p:nvGrpSpPr>
        <p:grpSpPr bwMode="auto">
          <a:xfrm flipV="1">
            <a:off x="11430842" y="6308204"/>
            <a:ext cx="3682450" cy="1236055"/>
            <a:chOff x="1169" y="3505"/>
            <a:chExt cx="375" cy="287"/>
          </a:xfrm>
        </p:grpSpPr>
        <p:sp>
          <p:nvSpPr>
            <p:cNvPr id="13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148391" y="9896130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148391" y="14179026"/>
            <a:ext cx="5109885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Sample 2</a:t>
            </a:r>
          </a:p>
          <a:p>
            <a:pPr algn="ctr"/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140" name="Group 21"/>
          <p:cNvGrpSpPr>
            <a:grpSpLocks noChangeAspect="1"/>
          </p:cNvGrpSpPr>
          <p:nvPr/>
        </p:nvGrpSpPr>
        <p:grpSpPr bwMode="auto">
          <a:xfrm flipV="1">
            <a:off x="14886236" y="6308230"/>
            <a:ext cx="3682450" cy="1236055"/>
            <a:chOff x="1169" y="3505"/>
            <a:chExt cx="375" cy="287"/>
          </a:xfrm>
        </p:grpSpPr>
        <p:sp>
          <p:nvSpPr>
            <p:cNvPr id="141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9" name="Group 21"/>
          <p:cNvGrpSpPr>
            <a:grpSpLocks noChangeAspect="1"/>
          </p:cNvGrpSpPr>
          <p:nvPr/>
        </p:nvGrpSpPr>
        <p:grpSpPr bwMode="auto">
          <a:xfrm flipV="1">
            <a:off x="18255564" y="6296819"/>
            <a:ext cx="3682450" cy="1236055"/>
            <a:chOff x="1169" y="3505"/>
            <a:chExt cx="375" cy="287"/>
          </a:xfrm>
        </p:grpSpPr>
        <p:sp>
          <p:nvSpPr>
            <p:cNvPr id="15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8" name="Group 21"/>
          <p:cNvGrpSpPr>
            <a:grpSpLocks noChangeAspect="1"/>
          </p:cNvGrpSpPr>
          <p:nvPr/>
        </p:nvGrpSpPr>
        <p:grpSpPr bwMode="auto">
          <a:xfrm flipV="1">
            <a:off x="21763430" y="6308230"/>
            <a:ext cx="3682450" cy="1236055"/>
            <a:chOff x="1169" y="3505"/>
            <a:chExt cx="375" cy="287"/>
          </a:xfrm>
        </p:grpSpPr>
        <p:sp>
          <p:nvSpPr>
            <p:cNvPr id="159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1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7" name="Group 21"/>
          <p:cNvGrpSpPr>
            <a:grpSpLocks noChangeAspect="1"/>
          </p:cNvGrpSpPr>
          <p:nvPr/>
        </p:nvGrpSpPr>
        <p:grpSpPr bwMode="auto">
          <a:xfrm flipV="1">
            <a:off x="25223231" y="6312538"/>
            <a:ext cx="3682450" cy="1236055"/>
            <a:chOff x="1169" y="3505"/>
            <a:chExt cx="375" cy="287"/>
          </a:xfrm>
        </p:grpSpPr>
        <p:sp>
          <p:nvSpPr>
            <p:cNvPr id="168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0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3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4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6" name="Group 21"/>
          <p:cNvGrpSpPr>
            <a:grpSpLocks noChangeAspect="1"/>
          </p:cNvGrpSpPr>
          <p:nvPr/>
        </p:nvGrpSpPr>
        <p:grpSpPr bwMode="auto">
          <a:xfrm flipV="1">
            <a:off x="28854334" y="6308230"/>
            <a:ext cx="3682450" cy="1236055"/>
            <a:chOff x="1169" y="3505"/>
            <a:chExt cx="375" cy="287"/>
          </a:xfrm>
        </p:grpSpPr>
        <p:sp>
          <p:nvSpPr>
            <p:cNvPr id="177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9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5" name="Group 21"/>
          <p:cNvGrpSpPr>
            <a:grpSpLocks noChangeAspect="1"/>
          </p:cNvGrpSpPr>
          <p:nvPr/>
        </p:nvGrpSpPr>
        <p:grpSpPr bwMode="auto">
          <a:xfrm flipV="1">
            <a:off x="32318301" y="6330684"/>
            <a:ext cx="1119465" cy="1236055"/>
            <a:chOff x="1169" y="3505"/>
            <a:chExt cx="114" cy="287"/>
          </a:xfrm>
        </p:grpSpPr>
        <p:sp>
          <p:nvSpPr>
            <p:cNvPr id="186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88" name="Straight Connector 187"/>
          <p:cNvCxnSpPr/>
          <p:nvPr/>
        </p:nvCxnSpPr>
        <p:spPr>
          <a:xfrm>
            <a:off x="12282036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6468907" y="15597192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2780350" y="15597192"/>
            <a:ext cx="13688556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2077506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2842717" y="16318016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2167615" y="16318016"/>
            <a:ext cx="20675102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2780351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5303127" y="14931148"/>
            <a:ext cx="498315" cy="0"/>
          </a:xfrm>
          <a:prstGeom prst="line">
            <a:avLst/>
          </a:prstGeom>
          <a:ln w="5080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3278665" y="14931148"/>
            <a:ext cx="12192728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1828347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2493465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167615" y="12108926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2229906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2995117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320015" y="12829750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5801442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2175547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103073" y="11442882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5953842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1209655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5990336" y="10663949"/>
            <a:ext cx="5452497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6449407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2823512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6751039" y="9901949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7436551" y="8695801"/>
            <a:ext cx="5764010" cy="255454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HiChIP +</a:t>
            </a: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Alignment</a:t>
            </a:r>
            <a:endParaRPr lang="en-US" sz="8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14" name="Curved Down Arrow 213"/>
          <p:cNvSpPr/>
          <p:nvPr/>
        </p:nvSpPr>
        <p:spPr>
          <a:xfrm rot="5400000">
            <a:off x="31660331" y="9146020"/>
            <a:ext cx="8245347" cy="1803638"/>
          </a:xfrm>
          <a:prstGeom prst="curved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327606" y="32893294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.bedpe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528828" y="25555971"/>
            <a:ext cx="9481394" cy="4555093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4000  5200  chrZ  6500  7800  .  3</a:t>
            </a:r>
          </a:p>
          <a:p>
            <a:pPr algn="ctr"/>
            <a:r>
              <a:rPr lang="en-US" sz="3000" b="1" dirty="0" smtClean="0">
                <a:solidFill>
                  <a:schemeClr val="tx2"/>
                </a:solidFill>
                <a:latin typeface="Courier New"/>
                <a:cs typeface="Courier New"/>
              </a:rPr>
              <a:t>chrZ  1200  2300  chrZ  6500  7800  .  2</a:t>
            </a: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...</a:t>
            </a:r>
          </a:p>
          <a:p>
            <a:pPr algn="ctr"/>
            <a:endParaRPr lang="en-US" sz="3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697529" y="26904146"/>
            <a:ext cx="9419762" cy="4555093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1200  2300  chrZ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4000  5200  .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chrZ  1200  2300  chrZ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6500  7800 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 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..</a:t>
            </a: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236567" y="23808233"/>
            <a:ext cx="8139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    Sample 1</a:t>
            </a:r>
            <a:endParaRPr lang="en-US" sz="8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92482" y="31459239"/>
            <a:ext cx="51098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Sample 2</a:t>
            </a:r>
            <a:endParaRPr lang="en-US" sz="8000" dirty="0"/>
          </a:p>
        </p:txBody>
      </p:sp>
      <p:sp>
        <p:nvSpPr>
          <p:cNvPr id="226" name="Rectangle 225"/>
          <p:cNvSpPr/>
          <p:nvPr/>
        </p:nvSpPr>
        <p:spPr>
          <a:xfrm>
            <a:off x="19766829" y="32828479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.rds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5493439" y="32893294"/>
            <a:ext cx="5954430" cy="135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latin typeface="Courier New"/>
                <a:cs typeface="Courier New"/>
              </a:rPr>
              <a:t>.pdf</a:t>
            </a:r>
            <a:endParaRPr lang="en-US" sz="8000" b="1" dirty="0">
              <a:latin typeface="Courier New"/>
              <a:cs typeface="Courier New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14271726" y="17949264"/>
            <a:ext cx="8520616" cy="6373145"/>
          </a:xfrm>
          <a:prstGeom prst="curvedConnector3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/>
          <p:nvPr/>
        </p:nvCxnSpPr>
        <p:spPr>
          <a:xfrm rot="10800000">
            <a:off x="22792343" y="17949268"/>
            <a:ext cx="8624976" cy="6373143"/>
          </a:xfrm>
          <a:prstGeom prst="curvedConnector3">
            <a:avLst/>
          </a:prstGeom>
          <a:ln w="1905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82895" y="17949265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5561517" y="2497493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chemeClr val="tx2"/>
                </a:solidFill>
                <a:latin typeface="Courier New"/>
                <a:cs typeface="Courier New"/>
              </a:rPr>
              <a:t>Sample 1</a:t>
            </a:r>
            <a:r>
              <a:rPr lang="en-US" sz="2400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591611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[1]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Z  1200  2300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Z  4000  5200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Z  6500  7800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Z  8900  9900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8700741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3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1   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4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3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1460142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S1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 [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1]</a:t>
            </a:r>
            <a:r>
              <a:rPr lang="en-US" sz="800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800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[2]  6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[3]  3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[4]  7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420542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1      1       1   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6994349" y="2540828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]    5400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[2]  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7600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[3]  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2650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[4]    </a:t>
            </a:r>
            <a:r>
              <a:rPr lang="en-U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4800</a:t>
            </a: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2"/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5586200" y="28748347"/>
            <a:ext cx="14412282" cy="34009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                 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Sample 2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loops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Object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   anchors      interactions      counts        rowData        colData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594080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Granges Object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chr start  end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[1]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Z  1200  2300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Z  4000  5200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Z  6500  7800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Z  8900  9900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8725424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left  right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3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1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2    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2     4</a:t>
            </a: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1484825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Integer Matrix</a:t>
            </a:r>
          </a:p>
          <a:p>
            <a:pPr algn="ctr"/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S1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 [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1]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2 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[2]  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[3]  3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[4]  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423011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sizeFactor Group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1      1       1  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7019032" y="29181693"/>
            <a:ext cx="2553352" cy="20621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data.frame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loop.width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[1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]    5400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[2]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7600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[3]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2650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[4]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4800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algn="ctr"/>
            <a:r>
              <a:rPr lang="is-I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…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3" name="Straight Arrow Connector 252"/>
          <p:cNvCxnSpPr/>
          <p:nvPr/>
        </p:nvCxnSpPr>
        <p:spPr>
          <a:xfrm flipH="1">
            <a:off x="9071258" y="35131736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Shot 2016-10-16 at 11.1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668" y="23848318"/>
            <a:ext cx="11785600" cy="9055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920600" y="20239404"/>
            <a:ext cx="7743483" cy="16466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hichipper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5266739" y="36858914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diffloop</a:t>
            </a:r>
          </a:p>
          <a:p>
            <a:pPr algn="ctr"/>
            <a:endParaRPr lang="en-US" sz="4000" dirty="0"/>
          </a:p>
        </p:txBody>
      </p:sp>
      <p:cxnSp>
        <p:nvCxnSpPr>
          <p:cNvPr id="259" name="Straight Arrow Connector 258"/>
          <p:cNvCxnSpPr/>
          <p:nvPr/>
        </p:nvCxnSpPr>
        <p:spPr>
          <a:xfrm flipH="1">
            <a:off x="22822559" y="35284136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3985253" y="36858914"/>
            <a:ext cx="1743206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dnalandscaper.aryeelab.org</a:t>
            </a:r>
          </a:p>
          <a:p>
            <a:pPr algn="ctr"/>
            <a:endParaRPr lang="en-US" sz="4000" dirty="0"/>
          </a:p>
        </p:txBody>
      </p:sp>
      <p:cxnSp>
        <p:nvCxnSpPr>
          <p:cNvPr id="261" name="Straight Arrow Connector 260"/>
          <p:cNvCxnSpPr/>
          <p:nvPr/>
        </p:nvCxnSpPr>
        <p:spPr>
          <a:xfrm flipH="1">
            <a:off x="38686546" y="35284136"/>
            <a:ext cx="1" cy="6373145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34814804" y="36858914"/>
            <a:ext cx="774348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Report Comparison</a:t>
            </a:r>
            <a:endParaRPr lang="en-US" sz="8000" dirty="0"/>
          </a:p>
        </p:txBody>
      </p:sp>
      <p:sp>
        <p:nvSpPr>
          <p:cNvPr id="264" name="Rectangle 263"/>
          <p:cNvSpPr/>
          <p:nvPr/>
        </p:nvSpPr>
        <p:spPr>
          <a:xfrm>
            <a:off x="33672041" y="41792714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Library Quality Assessment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7665805" y="41795276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Interactive </a:t>
            </a:r>
          </a:p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Visualization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643680" y="41945114"/>
            <a:ext cx="1012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0504D"/>
                </a:solidFill>
                <a:latin typeface="Courier New"/>
                <a:cs typeface="Courier New"/>
              </a:rPr>
              <a:t>Differential Loop Calling</a:t>
            </a:r>
            <a:endParaRPr lang="en-US" sz="80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5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322</Words>
  <Application>Microsoft Macintosh PowerPoint</Application>
  <PresentationFormat>Custom</PresentationFormat>
  <Paragraphs>131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36</cp:revision>
  <dcterms:created xsi:type="dcterms:W3CDTF">2016-07-30T15:36:36Z</dcterms:created>
  <dcterms:modified xsi:type="dcterms:W3CDTF">2016-10-16T15:21:10Z</dcterms:modified>
</cp:coreProperties>
</file>