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13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61CF782-343C-4308-A27D-458B8D87F3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DBD6433-0E3F-4A72-8C68-07182C05E9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BED0974-2236-4DDB-8FB9-3084F15EA9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32FE4E6-FA0D-43A4-B07A-AB40DC4C2F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24C9A93-843A-46C5-81D5-286F56528C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DB77C90-E5FA-4D05-B92E-26A75BC8B7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6BABA56-B882-49BD-AB2D-A9DF91885F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7756309-84EE-4AB8-803B-19271CA64BE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39F191B-3C57-437A-B740-7AA8D6C844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5CF25BC-A211-4271-9D07-6DD9089B17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D61A1DE-1F86-4770-91CB-84D7BAB942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923A294-B24F-4243-B5BC-E4DE4D86A5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B2794D4-130D-4B8C-8F4B-2EE70197BB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A549E84-999E-49D4-9C28-B2F024C7E1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C6554DE-79DD-4E4C-9EAE-3213A9AADA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A850082-70E8-4FD9-A383-6D154956AE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5F35907-6B17-482B-BFF6-561FEF00F0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16CE9CC-EA4C-4C68-B106-1EAD829B9B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87235D3-29F1-495D-B7E7-7A9E11F540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6928129-1BBC-4EAD-8238-9F715E0F80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7D89735-9CC1-4576-8FA4-57B2F0C972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906553A-8A27-42A6-9B64-28D0C191F5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B82410F-B0E6-446E-8F97-4092C63409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A175E7B-84A7-4A3E-AACF-33A13C7597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630721A-A87D-403F-B293-30C5F60660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A17F20B-D327-4752-A82A-35E2D9F195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B638D07-34FD-49C6-B069-BF74F95007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55850CA-AB48-4952-8B6C-D72D892757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0F68F96-4B86-4DDB-9AD2-5F8F36154D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F60D0A7-3217-45EB-A083-D8F5D814EF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1538DE-E4C4-44C6-80B3-E091892A46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40EE12A-DE2F-4D22-84CF-5B333FD862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672061B-72A2-4001-AA86-5C4BB02B289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9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0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2199698-1C8E-4E13-B5A8-D7E0B086CE1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C8D8E5-195C-4B13-8532-A69F0392F7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BBDB97-D3FF-4951-AB3E-A8381F5D4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AA219B-7A9A-4E95-A6CC-1D98CE593F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838090-31DD-439E-81F7-FEB68B8492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45FF1B-D2CD-46BB-A024-5438EBCC0A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11712-849C-49D9-95BD-BB98CC1989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296E76-E4A7-4DC6-8DFB-97631CE7BE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6427E-19C2-4991-9D19-50A90BF2FB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17592-1949-4FCE-B247-6986EECCAA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76A525-636F-4596-933C-F7B0083539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FAA2A7-D5A5-408B-975F-B1BFA1808C0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900CDA-56DB-4559-948F-D1E9DB1039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6F1589-7183-4426-B5ED-BA737612A1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D42D77-94D9-4FE4-816B-11E95F5DF6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5F1DC1-A63E-4BED-BF63-EDCBA00E28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07E925-DEFB-41F6-B06A-E22E55EC22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A0B401-C942-4D2B-8BDA-006A725B8C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6431CEC-1354-423C-9159-D9DAE395FA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8C7150-DF4C-49F3-B073-8A8C1F2E93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7BD79C-70FC-4194-86FB-E0F1B98C29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89F132-674F-4FCC-A47F-10980D5A46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7E4150-33FA-4A5A-9210-56112B25B8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E72326-01D7-4893-ACD0-B75A5A4BA79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4697A9-F5FB-4A0F-84B9-E141D5222F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53D822-98EC-4DC8-8F29-50D09353F4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E24A8A-7D9B-48DE-B7A8-F9F8A7BE77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214BC3-B71C-4687-855D-FAD617F456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5AAA77-E57D-427B-9C98-1A4F30FA95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C99AD6-28E5-445E-9ACB-0659921AE4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DB08AA-0623-4C23-8678-CEE90BA63D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6AA4DA-6AE7-40FD-B092-358F293A6F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960BB48-06BC-4988-8702-2F40BA46AC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6B1469-952D-4595-9B14-AA052987E5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7DE576-2378-4BB4-A3C9-2F50FC5859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ECC864-54F7-453F-997D-B46C769282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BFB3BD-FC38-4ADF-B0EA-CD21BBA70C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1D296B-D777-4253-85A2-5A8C126E26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1902E83-E876-42D5-8BE4-34C202E615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30AA38-6205-459A-82B7-A16DFA7A8F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F151DD-8DE2-4E1D-9764-4C5F8DA9DF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1069A7-D9FF-486F-B52D-5BA35DDE2B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D704FF-9371-4D6E-86D6-C2624CA547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8C4A73-BDCE-408B-9B13-D908FC45F9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05BB92-1326-4CF7-B022-A46363DCC2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407633-DEFE-4E2D-BA9C-7F13E1D6B4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48D99F-DD3C-410F-8EBE-E4CCE3C45F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EB15561-26E8-4BCA-9E78-FF4D4180351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77B7423-28DB-4AFE-B87B-87E168C744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8B249D4-66E2-42E9-8A83-0087BBDD94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5F10A5-99C4-47EE-8AC0-1107261E21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2FE1988-C0F7-4D49-9E9E-F9C812DF57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C86A5C2-B0A0-4D54-BA97-E0C835868A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84AD05D-E3BD-422C-AD0A-63034C7F5E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5C08017-1782-4DEA-ABF3-12BE9DC3AE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A361C9C-6135-4BA0-9F60-F04BD63485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59B613E-095D-4C61-AEF6-1AA9F00436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2A9D42F-2A82-45A4-85DD-1DB2A1A0EF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EE06842-1F22-4D69-868C-DE603A0596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8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91D576F-7BDB-498F-A929-3D1FA17A47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0A3941D-8551-4F5A-A283-D753545904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B29312D-E5BE-46DB-B440-788F8F7727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C602B5D-AE37-4656-9F2A-E991725E88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50B0F5B-D2A5-4108-A325-3AB09DE6A3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E70CCDE-7CE1-40E2-8A58-BA79DCD8CE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F2DCAB0-7F29-4B96-823C-0F358FDB81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C09A72C-6B32-489F-9241-2180973FCD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CB1F642-2386-44F1-AEB3-C905451BA6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52E911F-AE7A-452A-A3DD-7E6617E69C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8A12296-32DF-452F-A991-950D8C8F40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994369F-381B-4701-A4C1-AA273B34BE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31B9E6C-4082-43D3-81D0-F525F0E239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4D3F170-A66A-4DE5-BB9A-3BB30E5814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DF97DF9-E604-41AB-B1EF-1D7B47A91E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5AD91C5-C0FA-42F2-BB43-FFEDDBC588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7175B91-1632-448C-8FA7-1B65BC5C4A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36F7304-AE87-445A-9014-DCD9FE4C79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76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15000"/>
              </a:lnSpc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FBB8D39-8C39-41E8-B3FA-EBE760758A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8DD6BCE-592F-4EAF-82FF-7EFC316B5C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991A2AD-8F27-49BF-A164-FFB029D96F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301C337-AB45-45B4-B939-0DFBA58DB0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B6505CE-8708-4B31-A5C2-22E3848EBB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059A42A-F9B2-4B43-96CD-BDD0E56E8C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C7A98E0-EE79-4393-959C-8A8DE33F09F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FE68AFA7-EEAC-4D57-BFF9-79230CD2B5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EF5F792-EEBE-4014-B69C-589BEA245C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09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56DF2C3-71EB-44BB-8121-AA84F9527D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3200" spc="-1" strike="noStrike">
                <a:solidFill>
                  <a:srgbClr val="3a8c93"/>
                </a:solidFill>
                <a:latin typeface="Noto Sans"/>
              </a:rPr>
              <a:t>Pulse para editar el formato del texto de título</a:t>
            </a:r>
            <a:endParaRPr b="0" lang="es-ES" sz="3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0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377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141BFA8-91DF-4FEE-9186-B2BDCA972B66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8C12271-6A98-4938-BA14-E347A1263654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B107F01-B1F8-4A67-B788-ECAD9771DE3E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DF52A8E-741B-4AD1-8758-24055D18DAEE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29AED423-0716-4DD2-B1EC-86DDE85D8EA3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89CEB990-8704-4435-9FC5-288AB0B8F41F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7A985E5-B1D4-48DD-8E75-8E70580CC86B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0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7229B2F-1AFB-4060-8270-4D8925741168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2BE2B21-499B-44B4-B943-9A3229139B85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768960" indent="-28836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153440" indent="-25632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537920" indent="-19224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192240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30688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2691360" indent="-19224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A8C07D0-2C3A-43FD-9450-843D92C66C91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8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8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8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863640" y="474120"/>
            <a:ext cx="8496360" cy="269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ES" sz="5200" spc="-1" strike="noStrike">
                <a:solidFill>
                  <a:srgbClr val="ffffff"/>
                </a:solidFill>
                <a:latin typeface="Noto Sans"/>
              </a:rPr>
              <a:t>Evolució i relació dels establiments turístics i els viatgers a Espanya</a:t>
            </a:r>
            <a:endParaRPr b="0" lang="es-ES" sz="52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subTitle"/>
          </p:nvPr>
        </p:nvSpPr>
        <p:spPr>
          <a:xfrm>
            <a:off x="972720" y="3780000"/>
            <a:ext cx="6947280" cy="12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es-ES" sz="2200" spc="-1" strike="noStrike">
                <a:solidFill>
                  <a:srgbClr val="ffffff"/>
                </a:solidFill>
                <a:latin typeface="Noto Sans"/>
              </a:rPr>
              <a:t>Dades 2001-2025, INE</a:t>
            </a:r>
            <a:endParaRPr b="0" lang="es-ES" sz="22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3" name=""/>
          <p:cNvSpPr/>
          <p:nvPr/>
        </p:nvSpPr>
        <p:spPr>
          <a:xfrm>
            <a:off x="887760" y="360000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"/>
          <p:cNvSpPr txBox="1"/>
          <p:nvPr/>
        </p:nvSpPr>
        <p:spPr>
          <a:xfrm>
            <a:off x="456840" y="3574080"/>
            <a:ext cx="274248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Introducció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3657600" y="3600360"/>
            <a:ext cx="274320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Metodologia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6863400" y="3614400"/>
            <a:ext cx="274248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Resultats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4800" spc="-1" strike="noStrike">
                <a:solidFill>
                  <a:srgbClr val="ffffff"/>
                </a:solidFill>
                <a:latin typeface="Noto Sans"/>
              </a:rPr>
              <a:t>Contingut</a:t>
            </a:r>
            <a:endParaRPr b="0" lang="es-ES" sz="4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"/>
          <p:cNvSpPr txBox="1"/>
          <p:nvPr/>
        </p:nvSpPr>
        <p:spPr>
          <a:xfrm>
            <a:off x="720000" y="1800000"/>
            <a:ext cx="8640000" cy="197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</a:rPr>
              <a:t>Objectiu inicial: Estudiar dades d’allotjaments turístics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</a:rPr>
              <a:t>Contratemps: el nombre de possibilitats i de dades era molt gran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</a:rPr>
              <a:t>Decisió: estudiar viatjers i pernoctacions, i aprofundir en hotels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08000" y="382320"/>
            <a:ext cx="306000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ES" sz="3200" spc="-1" strike="noStrike">
                <a:solidFill>
                  <a:srgbClr val="ffffff"/>
                </a:solidFill>
                <a:latin typeface="Noto Sans"/>
              </a:rPr>
              <a:t>Introducció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"/>
          <p:cNvSpPr txBox="1"/>
          <p:nvPr/>
        </p:nvSpPr>
        <p:spPr>
          <a:xfrm>
            <a:off x="736200" y="1072800"/>
            <a:ext cx="8640000" cy="41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  <a:ea typeface="Nimbus Sans"/>
              </a:rPr>
              <a:t>Obtenció de dades: INE, secció d’Hosteleria i Turisme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</a:rPr>
              <a:t>Format inicial: Excel (.xlsx)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08000" y="382320"/>
            <a:ext cx="306000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ES" sz="3200" spc="-1" strike="noStrike">
                <a:solidFill>
                  <a:srgbClr val="ffffff"/>
                </a:solidFill>
                <a:latin typeface="Noto Sans"/>
              </a:rPr>
              <a:t>Metodologia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1260000" y="1440000"/>
            <a:ext cx="7560000" cy="2062080"/>
          </a:xfrm>
          <a:prstGeom prst="rect">
            <a:avLst/>
          </a:prstGeom>
          <a:ln w="0">
            <a:noFill/>
          </a:ln>
        </p:spPr>
      </p:pic>
      <p:pic>
        <p:nvPicPr>
          <p:cNvPr id="473" name="" descr=""/>
          <p:cNvPicPr/>
          <p:nvPr/>
        </p:nvPicPr>
        <p:blipFill>
          <a:blip r:embed="rId2"/>
          <a:stretch/>
        </p:blipFill>
        <p:spPr>
          <a:xfrm>
            <a:off x="1440000" y="4011120"/>
            <a:ext cx="3259800" cy="1331640"/>
          </a:xfrm>
          <a:prstGeom prst="rect">
            <a:avLst/>
          </a:prstGeom>
          <a:ln w="0">
            <a:noFill/>
          </a:ln>
        </p:spPr>
      </p:pic>
      <p:pic>
        <p:nvPicPr>
          <p:cNvPr id="474" name="" descr=""/>
          <p:cNvPicPr/>
          <p:nvPr/>
        </p:nvPicPr>
        <p:blipFill>
          <a:blip r:embed="rId3"/>
          <a:stretch/>
        </p:blipFill>
        <p:spPr>
          <a:xfrm>
            <a:off x="5220000" y="3767760"/>
            <a:ext cx="2742120" cy="18122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"/>
          <p:cNvSpPr txBox="1"/>
          <p:nvPr/>
        </p:nvSpPr>
        <p:spPr>
          <a:xfrm>
            <a:off x="736200" y="1072800"/>
            <a:ext cx="8803800" cy="419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  <a:ea typeface="Nimbus Sans"/>
              </a:rPr>
              <a:t>Format final escollit: CSV</a:t>
            </a:r>
            <a:r>
              <a:rPr b="0" lang="es-ES" sz="1800" spc="-1" strike="noStrike">
                <a:solidFill>
                  <a:srgbClr val="000000"/>
                </a:solidFill>
                <a:latin typeface="Noto Sans"/>
                <a:ea typeface="Nimbus Sans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Noto Sans"/>
                <a:ea typeface="Nimbus Sans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Noto Sans"/>
                <a:ea typeface="Nimbus Sans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  <a:ea typeface="Nimbus Sans"/>
              </a:rPr>
              <a:t>Conseqüència: Tornar a baixar les taules amb moltes variables en cada taula (alguna amb més de 160.000 registres)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Noto Sans"/>
                <a:ea typeface="Nimbus Sans"/>
              </a:rPr>
              <a:t>Formatejar dades: despivotar/dinamitzar una columna amb informació de viatgers i de pernoctacions, crear una columna amb un valor clau (concatenant diverses columnes) per poder relacionar les taules, càlculs DAX...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08000" y="382320"/>
            <a:ext cx="306000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ES" sz="3200" spc="-1" strike="noStrike">
                <a:solidFill>
                  <a:srgbClr val="ffffff"/>
                </a:solidFill>
                <a:latin typeface="Noto Sans"/>
              </a:rPr>
              <a:t>Metodologia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"/>
          <a:stretch/>
        </p:blipFill>
        <p:spPr>
          <a:xfrm>
            <a:off x="540000" y="4033440"/>
            <a:ext cx="9121320" cy="58644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108000" y="382320"/>
            <a:ext cx="306000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ES" sz="3200" spc="-1" strike="noStrike">
                <a:solidFill>
                  <a:srgbClr val="ffffff"/>
                </a:solidFill>
                <a:latin typeface="Noto Sans"/>
              </a:rPr>
              <a:t>Resultats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3039840" y="1980000"/>
            <a:ext cx="4160160" cy="2340000"/>
          </a:xfrm>
          <a:prstGeom prst="rect">
            <a:avLst/>
          </a:prstGeom>
          <a:ln w="0">
            <a:noFill/>
          </a:ln>
        </p:spPr>
      </p:pic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04000" y="1800000"/>
            <a:ext cx="9068400" cy="166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6000" spc="999" strike="noStrike">
                <a:solidFill>
                  <a:srgbClr val="ffffff"/>
                </a:solidFill>
                <a:latin typeface="Noto Sans"/>
              </a:rPr>
              <a:t>Gràcies</a:t>
            </a:r>
            <a:endParaRPr b="0" lang="es-ES" sz="6000" spc="-1" strike="noStrike">
              <a:solidFill>
                <a:srgbClr val="3a8c93"/>
              </a:solidFill>
              <a:latin typeface="Noto Sans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3834360" y="3738600"/>
            <a:ext cx="2645640" cy="40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pc="-1" strike="noStrike">
                <a:solidFill>
                  <a:srgbClr val="eeeeee"/>
                </a:solidFill>
                <a:latin typeface="Noto Sans"/>
              </a:rPr>
              <a:t>Gemma Albert Oliete</a:t>
            </a:r>
            <a:endParaRPr b="0" lang="es-ES" sz="18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LibreOffice/7.4.5.1$Windows_X86_64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2025-06-11T19:05:52Z</dcterms:created>
  <dc:creator/>
  <dc:description/>
  <dc:language>es-ES</dc:language>
  <cp:lastModifiedBy/>
  <dcterms:modified xsi:type="dcterms:W3CDTF">2025-06-12T11:05:07Z</dcterms:modified>
  <cp:revision>8</cp:revision>
  <dc:subject/>
  <dc:title>Freshes</dc:title>
</cp:coreProperties>
</file>