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embeddedFontLst>
    <p:embeddedFont>
      <p:font typeface="Proxima Nova"/>
      <p:regular r:id="rId33"/>
      <p:bold r:id="rId34"/>
      <p:italic r:id="rId35"/>
      <p:boldItalic r:id="rId36"/>
    </p:embeddedFont>
    <p:embeddedFont>
      <p:font typeface="Roboto"/>
      <p:regular r:id="rId37"/>
      <p:bold r:id="rId38"/>
      <p:italic r:id="rId39"/>
      <p:boldItalic r:id="rId40"/>
    </p:embeddedFont>
    <p:embeddedFont>
      <p:font typeface="Alfa Slab One"/>
      <p:regular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boldItalic.fntdata"/><Relationship Id="rId20" Type="http://schemas.openxmlformats.org/officeDocument/2006/relationships/slide" Target="slides/slide15.xml"/><Relationship Id="rId41" Type="http://schemas.openxmlformats.org/officeDocument/2006/relationships/font" Target="fonts/AlfaSlabOne-regular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ProximaNova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ProximaNova-italic.fntdata"/><Relationship Id="rId12" Type="http://schemas.openxmlformats.org/officeDocument/2006/relationships/slide" Target="slides/slide7.xml"/><Relationship Id="rId34" Type="http://schemas.openxmlformats.org/officeDocument/2006/relationships/font" Target="fonts/ProximaNova-bold.fntdata"/><Relationship Id="rId15" Type="http://schemas.openxmlformats.org/officeDocument/2006/relationships/slide" Target="slides/slide10.xml"/><Relationship Id="rId37" Type="http://schemas.openxmlformats.org/officeDocument/2006/relationships/font" Target="fonts/Roboto-regular.fntdata"/><Relationship Id="rId14" Type="http://schemas.openxmlformats.org/officeDocument/2006/relationships/slide" Target="slides/slide9.xml"/><Relationship Id="rId36" Type="http://schemas.openxmlformats.org/officeDocument/2006/relationships/font" Target="fonts/ProximaNova-boldItalic.fntdata"/><Relationship Id="rId17" Type="http://schemas.openxmlformats.org/officeDocument/2006/relationships/slide" Target="slides/slide12.xml"/><Relationship Id="rId39" Type="http://schemas.openxmlformats.org/officeDocument/2006/relationships/font" Target="fonts/Roboto-italic.fntdata"/><Relationship Id="rId16" Type="http://schemas.openxmlformats.org/officeDocument/2006/relationships/slide" Target="slides/slide11.xml"/><Relationship Id="rId38" Type="http://schemas.openxmlformats.org/officeDocument/2006/relationships/font" Target="fonts/Roboto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1c7fb39a07_2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1c7fb39a07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1c7fb39a07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1c7fb39a07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1c98dd0fd2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1c98dd0fd2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1c98dd0fd2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1c98dd0fd2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1c98dd0fd2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1c98dd0fd2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1c7fb39a07_2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1c7fb39a07_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1c98dd0fd2_1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1c98dd0fd2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1c7fb39a07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1c7fb39a07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1c7fb39a07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1c7fb39a07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1c98dd0fd2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1c98dd0fd2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17626a7fe5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17626a7fe5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1c57567373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1c57567373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1c57567373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1c57567373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pcm_fftMag: the magnitude of the fast Fourier transform (FFT) of a pulse-code modulation (PCM) signal. PCM is a method of encoding audio samples as digital values.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Pulse code modulation (PCM) is a method of converting an analog signal into a digital form. It involves sampling the analog signal at regular intervals and quantizing the samples into discrete values that can be represented by binary codes.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VoicingFinalUnclipped: the proportion of voiced frames at the end of an utterance that are not clipped. Clipping is a distortion that occurs when an audio signal exceeds the maximum amplitude that can be reproduced by a device. voicing final unclipped may be used to measure the quality or pathology of speech.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Audspec_Rfilt_sma spectral energy distribution of a signal after applying a filter bank and smoothing. The rfilt part indicates that the filter bank is based on an auditory frequency scale. The sma part indicates that the feature is calculated on short-term frames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1c98dd0fd2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1c98dd0fd2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pcm_fftMag: the magnitude of the fast Fourier transform (FFT) of a pulse-code modulation (PCM) signal. PCM is a method of encoding audio samples as digital values.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Pulse code modulation (PCM) is a method of converting an analog signal into a digital form. It involves sampling the analog signal at regular intervals and quantizing the samples into discrete values that can be represented by binary codes.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VoicingFinalUnclipped: the proportion of voiced frames at the end of an utterance that are not clipped. Clipping is a distortion that occurs when an audio signal exceeds the maximum amplitude that can be reproduced by a device. voicing final unclipped may be used to measure the quality or pathology of speech.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Audspec_Rfilt_sma spectral energy distribution of a signal after applying a filter bank and smoothing. The rfilt part indicates that the filter bank is based on an auditory frequency scale. The sma part indicates that the feature is calculated on short-term frames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1c57567373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1c57567373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1c57567373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1c57567373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007b92ec5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2007b92ec5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>
                <a:solidFill>
                  <a:srgbClr val="040C28"/>
                </a:solidFill>
                <a:latin typeface="Roboto"/>
                <a:ea typeface="Roboto"/>
                <a:cs typeface="Roboto"/>
                <a:sym typeface="Roboto"/>
              </a:rPr>
              <a:t>mel frequency cepstral coefficients,Power-Normalized Cepstral Coefficients 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1c5756737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1c5756737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Audspec_Rfilt_sma</a:t>
            </a:r>
            <a:r>
              <a:rPr lang="en"/>
              <a:t> spectral energy distribution of a signal after applying a filter bank and smoothing. The rfilt part indicates that the filter bank is based on an auditory frequency scale. The sma part indicates that the feature is calculated on short-term frames3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17626a7fe5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217626a7fe5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1c6555455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1c6555455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1c7fb39a0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1c7fb39a0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17626a7fe5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17626a7fe5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1c65554550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1c6555455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17626a7fe5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17626a7fe5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1c98dd0fd2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1c98dd0fd2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1c7fb39a07_2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1c7fb39a07_2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4.png"/><Relationship Id="rId4" Type="http://schemas.openxmlformats.org/officeDocument/2006/relationships/image" Target="../media/image30.png"/><Relationship Id="rId5" Type="http://schemas.openxmlformats.org/officeDocument/2006/relationships/image" Target="../media/image28.png"/><Relationship Id="rId6" Type="http://schemas.openxmlformats.org/officeDocument/2006/relationships/image" Target="../media/image2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0.png"/><Relationship Id="rId4" Type="http://schemas.openxmlformats.org/officeDocument/2006/relationships/image" Target="../media/image28.png"/><Relationship Id="rId5" Type="http://schemas.openxmlformats.org/officeDocument/2006/relationships/image" Target="../media/image33.png"/><Relationship Id="rId6" Type="http://schemas.openxmlformats.org/officeDocument/2006/relationships/image" Target="../media/image3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0.png"/><Relationship Id="rId4" Type="http://schemas.openxmlformats.org/officeDocument/2006/relationships/image" Target="../media/image31.png"/><Relationship Id="rId5" Type="http://schemas.openxmlformats.org/officeDocument/2006/relationships/image" Target="../media/image29.png"/><Relationship Id="rId6" Type="http://schemas.openxmlformats.org/officeDocument/2006/relationships/image" Target="../media/image2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drive.google.com/file/d/1pFRi6ya-UIsOqB7zUmbvtqRxEGNhTqfX/view" TargetMode="External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9.png"/><Relationship Id="rId4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10.png"/><Relationship Id="rId5" Type="http://schemas.openxmlformats.org/officeDocument/2006/relationships/image" Target="../media/image3.png"/><Relationship Id="rId6" Type="http://schemas.openxmlformats.org/officeDocument/2006/relationships/hyperlink" Target="http://drive.google.com/file/d/1jHYa0PvtqH5F7CUUYsnJq6V-_toRZESN/view" TargetMode="External"/><Relationship Id="rId7" Type="http://schemas.openxmlformats.org/officeDocument/2006/relationships/image" Target="../media/image1.png"/><Relationship Id="rId8" Type="http://schemas.openxmlformats.org/officeDocument/2006/relationships/hyperlink" Target="http://drive.google.com/file/d/1U_oYwBui1nBYcoAuE5FyTH0vehz7eSvP/view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214A Project Presentation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Yuhang Li, Yuheng He, Zilin Zeng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2"/>
          <p:cNvPicPr preferRelativeResize="0"/>
          <p:nvPr/>
        </p:nvPicPr>
        <p:blipFill rotWithShape="1">
          <a:blip r:embed="rId3">
            <a:alphaModFix/>
          </a:blip>
          <a:srcRect b="0" l="9354" r="0" t="0"/>
          <a:stretch/>
        </p:blipFill>
        <p:spPr>
          <a:xfrm>
            <a:off x="0" y="41988"/>
            <a:ext cx="9144000" cy="50595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Set 2 - LPC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Arial"/>
              <a:buChar char="●"/>
            </a:pPr>
            <a:r>
              <a:rPr b="1" lang="en" sz="25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Accuracy for Clean Test and Noisy Text</a:t>
            </a:r>
            <a:endParaRPr b="1" sz="25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p23"/>
          <p:cNvPicPr preferRelativeResize="0"/>
          <p:nvPr/>
        </p:nvPicPr>
        <p:blipFill rotWithShape="1">
          <a:blip r:embed="rId3">
            <a:alphaModFix/>
          </a:blip>
          <a:srcRect b="0" l="0" r="20356" t="0"/>
          <a:stretch/>
        </p:blipFill>
        <p:spPr>
          <a:xfrm>
            <a:off x="512801" y="1837950"/>
            <a:ext cx="7468726" cy="123357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3"/>
          <p:cNvSpPr txBox="1"/>
          <p:nvPr>
            <p:ph type="title"/>
          </p:nvPr>
        </p:nvSpPr>
        <p:spPr>
          <a:xfrm>
            <a:off x="2081150" y="3891750"/>
            <a:ext cx="475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Noisy Better than Clean???</a:t>
            </a:r>
            <a:endParaRPr b="1"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24"/>
          <p:cNvPicPr preferRelativeResize="0"/>
          <p:nvPr/>
        </p:nvPicPr>
        <p:blipFill rotWithShape="1">
          <a:blip r:embed="rId3">
            <a:alphaModFix/>
          </a:blip>
          <a:srcRect b="0" l="10346" r="0" t="0"/>
          <a:stretch/>
        </p:blipFill>
        <p:spPr>
          <a:xfrm>
            <a:off x="267313" y="151713"/>
            <a:ext cx="9005030" cy="5037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44531"/>
            <a:ext cx="9144000" cy="45862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425" y="416150"/>
            <a:ext cx="8839200" cy="44334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27"/>
          <p:cNvPicPr preferRelativeResize="0"/>
          <p:nvPr/>
        </p:nvPicPr>
        <p:blipFill rotWithShape="1">
          <a:blip r:embed="rId3">
            <a:alphaModFix/>
          </a:blip>
          <a:srcRect b="0" l="5924" r="4042" t="0"/>
          <a:stretch/>
        </p:blipFill>
        <p:spPr>
          <a:xfrm>
            <a:off x="145400" y="208775"/>
            <a:ext cx="9048773" cy="504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Set 2 - LPC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0" name="Google Shape;16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9325" y="1987000"/>
            <a:ext cx="3733800" cy="2987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46572" y="1985100"/>
            <a:ext cx="3733800" cy="299085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8"/>
          <p:cNvSpPr txBox="1"/>
          <p:nvPr/>
        </p:nvSpPr>
        <p:spPr>
          <a:xfrm>
            <a:off x="2383050" y="5042200"/>
            <a:ext cx="120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Clean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3" name="Google Shape;163;p28"/>
          <p:cNvSpPr txBox="1"/>
          <p:nvPr/>
        </p:nvSpPr>
        <p:spPr>
          <a:xfrm>
            <a:off x="6622325" y="5042200"/>
            <a:ext cx="120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Noisy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4" name="Google Shape;164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Arial"/>
              <a:buChar char="●"/>
            </a:pPr>
            <a:r>
              <a:rPr b="1" lang="en" sz="25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Confusion Matrix</a:t>
            </a:r>
            <a:endParaRPr b="1" sz="25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</a:t>
            </a:r>
            <a:r>
              <a:rPr lang="en"/>
              <a:t>Feature - PNCC</a:t>
            </a:r>
            <a:endParaRPr/>
          </a:p>
        </p:txBody>
      </p:sp>
      <p:sp>
        <p:nvSpPr>
          <p:cNvPr id="170" name="Google Shape;170;p29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50">
                <a:solidFill>
                  <a:srgbClr val="040C28"/>
                </a:solidFill>
              </a:rPr>
              <a:t>Pros:</a:t>
            </a:r>
            <a:endParaRPr b="1" sz="2450">
              <a:solidFill>
                <a:srgbClr val="040C28"/>
              </a:solidFill>
            </a:endParaRPr>
          </a:p>
          <a:p>
            <a:pPr indent="-314166" lvl="1" marL="914400" rtl="0" algn="l">
              <a:spcBef>
                <a:spcPts val="1200"/>
              </a:spcBef>
              <a:spcAft>
                <a:spcPts val="0"/>
              </a:spcAft>
              <a:buClr>
                <a:srgbClr val="040C28"/>
              </a:buClr>
              <a:buSzPct val="100000"/>
              <a:buChar char="○"/>
            </a:pPr>
            <a:r>
              <a:rPr b="1" lang="en" sz="2450">
                <a:solidFill>
                  <a:srgbClr val="040C28"/>
                </a:solidFill>
              </a:rPr>
              <a:t>Noise Robust </a:t>
            </a:r>
            <a:endParaRPr b="1" sz="2450">
              <a:solidFill>
                <a:srgbClr val="040C28"/>
              </a:solidFill>
            </a:endParaRPr>
          </a:p>
          <a:p>
            <a:pPr indent="-314166" lvl="1" marL="914400" rtl="0" algn="l">
              <a:spcBef>
                <a:spcPts val="0"/>
              </a:spcBef>
              <a:spcAft>
                <a:spcPts val="0"/>
              </a:spcAft>
              <a:buClr>
                <a:srgbClr val="040C28"/>
              </a:buClr>
              <a:buSzPct val="100000"/>
              <a:buChar char="○"/>
            </a:pPr>
            <a:r>
              <a:rPr b="1" lang="en" sz="2450">
                <a:solidFill>
                  <a:srgbClr val="040C28"/>
                </a:solidFill>
              </a:rPr>
              <a:t>power-law nonlinearity instead of the MFCC log nonlinearity </a:t>
            </a:r>
            <a:endParaRPr b="1" sz="2450">
              <a:solidFill>
                <a:srgbClr val="040C28"/>
              </a:solidFill>
            </a:endParaRPr>
          </a:p>
          <a:p>
            <a:pPr indent="-314166" lvl="1" marL="914400" rtl="0" algn="l">
              <a:spcBef>
                <a:spcPts val="0"/>
              </a:spcBef>
              <a:spcAft>
                <a:spcPts val="0"/>
              </a:spcAft>
              <a:buClr>
                <a:srgbClr val="040C28"/>
              </a:buClr>
              <a:buSzPct val="100000"/>
              <a:buChar char="○"/>
            </a:pPr>
            <a:r>
              <a:rPr b="1" lang="en" sz="2450">
                <a:solidFill>
                  <a:srgbClr val="040C28"/>
                </a:solidFill>
              </a:rPr>
              <a:t>Gammatone Filter Bank Instead of Mel Filter bank</a:t>
            </a:r>
            <a:endParaRPr b="1" sz="2450">
              <a:solidFill>
                <a:srgbClr val="040C28"/>
              </a:solidFill>
            </a:endParaRPr>
          </a:p>
          <a:p>
            <a:pPr indent="-314166" lvl="1" marL="914400" rtl="0" algn="l">
              <a:spcBef>
                <a:spcPts val="0"/>
              </a:spcBef>
              <a:spcAft>
                <a:spcPts val="0"/>
              </a:spcAft>
              <a:buClr>
                <a:srgbClr val="040C28"/>
              </a:buClr>
              <a:buSzPct val="100000"/>
              <a:buChar char="○"/>
            </a:pPr>
            <a:r>
              <a:rPr b="1" lang="en" sz="2450">
                <a:solidFill>
                  <a:srgbClr val="040C28"/>
                </a:solidFill>
              </a:rPr>
              <a:t>Asymmetric filtering for noise suppression</a:t>
            </a:r>
            <a:endParaRPr b="1" sz="2450">
              <a:solidFill>
                <a:srgbClr val="040C28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450">
              <a:solidFill>
                <a:srgbClr val="040C28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450">
                <a:solidFill>
                  <a:srgbClr val="040C28"/>
                </a:solidFill>
              </a:rPr>
              <a:t>Con:  </a:t>
            </a:r>
            <a:endParaRPr b="1" sz="2450">
              <a:solidFill>
                <a:srgbClr val="040C28"/>
              </a:solidFill>
            </a:endParaRPr>
          </a:p>
          <a:p>
            <a:pPr indent="-314166" lvl="1" marL="914400" rtl="0" algn="l">
              <a:spcBef>
                <a:spcPts val="1200"/>
              </a:spcBef>
              <a:spcAft>
                <a:spcPts val="0"/>
              </a:spcAft>
              <a:buClr>
                <a:srgbClr val="040C28"/>
              </a:buClr>
              <a:buSzPct val="100000"/>
              <a:buChar char="○"/>
            </a:pPr>
            <a:r>
              <a:rPr b="1" lang="en" sz="2450">
                <a:solidFill>
                  <a:srgbClr val="040C28"/>
                </a:solidFill>
              </a:rPr>
              <a:t>Lack of Speaker Information</a:t>
            </a:r>
            <a:endParaRPr b="1" sz="2450">
              <a:solidFill>
                <a:srgbClr val="040C28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1" name="Google Shape;17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550" y="3510400"/>
            <a:ext cx="7338850" cy="128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 more features</a:t>
            </a:r>
            <a:endParaRPr/>
          </a:p>
        </p:txBody>
      </p:sp>
      <p:sp>
        <p:nvSpPr>
          <p:cNvPr id="177" name="Google Shape;177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50">
                <a:solidFill>
                  <a:srgbClr val="040C28"/>
                </a:solidFill>
              </a:rPr>
              <a:t>Prosody:</a:t>
            </a:r>
            <a:endParaRPr b="1" sz="2450">
              <a:solidFill>
                <a:srgbClr val="040C28"/>
              </a:solidFill>
            </a:endParaRPr>
          </a:p>
          <a:p>
            <a:pPr indent="-384175" lvl="1" marL="914400" rtl="0" algn="l">
              <a:spcBef>
                <a:spcPts val="1200"/>
              </a:spcBef>
              <a:spcAft>
                <a:spcPts val="0"/>
              </a:spcAft>
              <a:buClr>
                <a:srgbClr val="040C28"/>
              </a:buClr>
              <a:buSzPts val="2450"/>
              <a:buChar char="○"/>
            </a:pPr>
            <a:r>
              <a:rPr b="1" lang="en" sz="2450">
                <a:solidFill>
                  <a:srgbClr val="040C28"/>
                </a:solidFill>
              </a:rPr>
              <a:t>Pitch Contour</a:t>
            </a:r>
            <a:endParaRPr b="1" sz="2450">
              <a:solidFill>
                <a:srgbClr val="040C28"/>
              </a:solidFill>
            </a:endParaRPr>
          </a:p>
          <a:p>
            <a:pPr indent="-384175" lvl="1" marL="914400" rtl="0" algn="l">
              <a:spcBef>
                <a:spcPts val="0"/>
              </a:spcBef>
              <a:spcAft>
                <a:spcPts val="0"/>
              </a:spcAft>
              <a:buClr>
                <a:srgbClr val="040C28"/>
              </a:buClr>
              <a:buSzPts val="2450"/>
              <a:buChar char="○"/>
            </a:pPr>
            <a:r>
              <a:rPr b="1" lang="en" sz="2450">
                <a:solidFill>
                  <a:srgbClr val="040C28"/>
                </a:solidFill>
              </a:rPr>
              <a:t>Voiced&amp;Unvoiced Segments Energy</a:t>
            </a:r>
            <a:endParaRPr b="1" sz="2450">
              <a:solidFill>
                <a:srgbClr val="040C28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450">
                <a:solidFill>
                  <a:srgbClr val="040C28"/>
                </a:solidFill>
              </a:rPr>
              <a:t>Phonation:</a:t>
            </a:r>
            <a:endParaRPr b="1" sz="2450">
              <a:solidFill>
                <a:srgbClr val="040C28"/>
              </a:solidFill>
            </a:endParaRPr>
          </a:p>
          <a:p>
            <a:pPr indent="-384175" lvl="1" marL="914400" rtl="0" algn="l">
              <a:spcBef>
                <a:spcPts val="1200"/>
              </a:spcBef>
              <a:spcAft>
                <a:spcPts val="0"/>
              </a:spcAft>
              <a:buClr>
                <a:srgbClr val="040C28"/>
              </a:buClr>
              <a:buSzPts val="2450"/>
              <a:buChar char="○"/>
            </a:pPr>
            <a:r>
              <a:rPr b="1" lang="en" sz="2450">
                <a:solidFill>
                  <a:srgbClr val="040C28"/>
                </a:solidFill>
              </a:rPr>
              <a:t>1st&amp;2nd order Derivatives of F0</a:t>
            </a:r>
            <a:endParaRPr b="1" sz="2450">
              <a:solidFill>
                <a:srgbClr val="040C28"/>
              </a:solidFill>
            </a:endParaRPr>
          </a:p>
          <a:p>
            <a:pPr indent="-384175" lvl="1" marL="914400" rtl="0" algn="l">
              <a:spcBef>
                <a:spcPts val="0"/>
              </a:spcBef>
              <a:spcAft>
                <a:spcPts val="0"/>
              </a:spcAft>
              <a:buClr>
                <a:srgbClr val="040C28"/>
              </a:buClr>
              <a:buSzPts val="2450"/>
              <a:buChar char="○"/>
            </a:pPr>
            <a:r>
              <a:rPr b="1" lang="en" sz="2450">
                <a:solidFill>
                  <a:srgbClr val="040C28"/>
                </a:solidFill>
              </a:rPr>
              <a:t>Jitter and Shimmer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1"/>
          <p:cNvSpPr txBox="1"/>
          <p:nvPr>
            <p:ph type="title"/>
          </p:nvPr>
        </p:nvSpPr>
        <p:spPr>
          <a:xfrm>
            <a:off x="47925" y="71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3" name="Google Shape;183;p31"/>
          <p:cNvPicPr preferRelativeResize="0"/>
          <p:nvPr/>
        </p:nvPicPr>
        <p:blipFill rotWithShape="1">
          <a:blip r:embed="rId3">
            <a:alphaModFix/>
          </a:blip>
          <a:srcRect b="40209" l="0" r="4789" t="0"/>
          <a:stretch/>
        </p:blipFill>
        <p:spPr>
          <a:xfrm>
            <a:off x="47925" y="1330875"/>
            <a:ext cx="4372675" cy="326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31"/>
          <p:cNvPicPr preferRelativeResize="0"/>
          <p:nvPr/>
        </p:nvPicPr>
        <p:blipFill rotWithShape="1">
          <a:blip r:embed="rId3">
            <a:alphaModFix/>
          </a:blip>
          <a:srcRect b="-4159" l="-1480" r="1479" t="57322"/>
          <a:stretch/>
        </p:blipFill>
        <p:spPr>
          <a:xfrm>
            <a:off x="4508525" y="1462475"/>
            <a:ext cx="4458125" cy="2482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999999"/>
              </a:solidFill>
            </a:endParaRPr>
          </a:p>
          <a:p>
            <a:pPr indent="-387350" lvl="0" marL="457200" rtl="0" algn="l"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2500"/>
              <a:buChar char="●"/>
            </a:pPr>
            <a:r>
              <a:rPr b="1" lang="en" sz="2500">
                <a:solidFill>
                  <a:schemeClr val="accent3"/>
                </a:solidFill>
              </a:rPr>
              <a:t>Feature Extraction</a:t>
            </a:r>
            <a:endParaRPr b="1" sz="2500">
              <a:solidFill>
                <a:schemeClr val="accent3"/>
              </a:solidFill>
            </a:endParaRPr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Char char="○"/>
            </a:pPr>
            <a:r>
              <a:rPr b="1" lang="en" sz="2500">
                <a:solidFill>
                  <a:schemeClr val="accent3"/>
                </a:solidFill>
              </a:rPr>
              <a:t>Feature Set 1</a:t>
            </a:r>
            <a:endParaRPr b="1" sz="2500">
              <a:solidFill>
                <a:schemeClr val="accent3"/>
              </a:solidFill>
            </a:endParaRPr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500"/>
              <a:buChar char="○"/>
            </a:pPr>
            <a:r>
              <a:rPr b="1" lang="en" sz="2500">
                <a:solidFill>
                  <a:srgbClr val="999999"/>
                </a:solidFill>
              </a:rPr>
              <a:t>Feature Set 2</a:t>
            </a:r>
            <a:endParaRPr b="1" sz="2500">
              <a:solidFill>
                <a:srgbClr val="999999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500"/>
              <a:buChar char="●"/>
            </a:pPr>
            <a:r>
              <a:rPr b="1" lang="en" sz="2500">
                <a:solidFill>
                  <a:srgbClr val="999999"/>
                </a:solidFill>
              </a:rPr>
              <a:t>Result Analysis</a:t>
            </a:r>
            <a:endParaRPr b="1" sz="2500">
              <a:solidFill>
                <a:srgbClr val="999999"/>
              </a:solidFill>
            </a:endParaRPr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500"/>
              <a:buChar char="○"/>
            </a:pPr>
            <a:r>
              <a:rPr b="1" lang="en" sz="2500">
                <a:solidFill>
                  <a:srgbClr val="999999"/>
                </a:solidFill>
              </a:rPr>
              <a:t>Clean Test</a:t>
            </a:r>
            <a:endParaRPr b="1" sz="2500">
              <a:solidFill>
                <a:srgbClr val="999999"/>
              </a:solidFill>
            </a:endParaRPr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500"/>
              <a:buChar char="○"/>
            </a:pPr>
            <a:r>
              <a:rPr b="1" lang="en" sz="2500">
                <a:solidFill>
                  <a:srgbClr val="999999"/>
                </a:solidFill>
              </a:rPr>
              <a:t>Noisy Test</a:t>
            </a:r>
            <a:endParaRPr b="1" sz="2500">
              <a:solidFill>
                <a:srgbClr val="999999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500"/>
              <a:buChar char="●"/>
            </a:pPr>
            <a:r>
              <a:rPr b="1" lang="en" sz="2500">
                <a:solidFill>
                  <a:srgbClr val="999999"/>
                </a:solidFill>
              </a:rPr>
              <a:t>Future Work</a:t>
            </a:r>
            <a:endParaRPr b="1" sz="2500"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ComParE16 features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32"/>
          <p:cNvSpPr txBox="1"/>
          <p:nvPr>
            <p:ph idx="1" type="body"/>
          </p:nvPr>
        </p:nvSpPr>
        <p:spPr>
          <a:xfrm>
            <a:off x="311700" y="1050375"/>
            <a:ext cx="5467200" cy="143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We used openSMILE toolkit to extract ComParE16 low level 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descriptors (LLDs) （65）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LLD includes some common features we have learned (Pitch, Autocorrelation, Cepstrum, MFCC).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openSMILE also has functional level features include 6373 features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1" name="Google Shape;19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8925" y="1159326"/>
            <a:ext cx="2982474" cy="3024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ComParE16 features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7" name="Google Shape;19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6050" y="1232763"/>
            <a:ext cx="3028950" cy="112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8525" y="2571750"/>
            <a:ext cx="2693327" cy="2200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71850" y="2571750"/>
            <a:ext cx="2693327" cy="220021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21402" y="951000"/>
            <a:ext cx="3210887" cy="3820974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33"/>
          <p:cNvSpPr txBox="1"/>
          <p:nvPr/>
        </p:nvSpPr>
        <p:spPr>
          <a:xfrm>
            <a:off x="919650" y="2280350"/>
            <a:ext cx="120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clean</a:t>
            </a:r>
            <a:endParaRPr/>
          </a:p>
        </p:txBody>
      </p:sp>
      <p:sp>
        <p:nvSpPr>
          <p:cNvPr id="202" name="Google Shape;202;p33"/>
          <p:cNvSpPr txBox="1"/>
          <p:nvPr/>
        </p:nvSpPr>
        <p:spPr>
          <a:xfrm>
            <a:off x="3729000" y="2280350"/>
            <a:ext cx="120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noise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ComParE16 features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8" name="Google Shape;20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9125" y="1349975"/>
            <a:ext cx="2164877" cy="1768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8825" y="1349975"/>
            <a:ext cx="2164877" cy="1768526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4"/>
          <p:cNvSpPr txBox="1"/>
          <p:nvPr/>
        </p:nvSpPr>
        <p:spPr>
          <a:xfrm>
            <a:off x="2748100" y="1058575"/>
            <a:ext cx="120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clean</a:t>
            </a:r>
            <a:endParaRPr/>
          </a:p>
        </p:txBody>
      </p:sp>
      <p:sp>
        <p:nvSpPr>
          <p:cNvPr id="211" name="Google Shape;211;p34"/>
          <p:cNvSpPr txBox="1"/>
          <p:nvPr/>
        </p:nvSpPr>
        <p:spPr>
          <a:xfrm>
            <a:off x="5206188" y="1058575"/>
            <a:ext cx="120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noise</a:t>
            </a:r>
            <a:endParaRPr/>
          </a:p>
        </p:txBody>
      </p:sp>
      <p:pic>
        <p:nvPicPr>
          <p:cNvPr id="212" name="Google Shape;212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29125" y="3332100"/>
            <a:ext cx="2164877" cy="17685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68825" y="3332100"/>
            <a:ext cx="2179563" cy="1811399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4"/>
          <p:cNvSpPr txBox="1"/>
          <p:nvPr/>
        </p:nvSpPr>
        <p:spPr>
          <a:xfrm>
            <a:off x="311700" y="1865700"/>
            <a:ext cx="492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Original dataset</a:t>
            </a:r>
            <a:endParaRPr/>
          </a:p>
        </p:txBody>
      </p:sp>
      <p:sp>
        <p:nvSpPr>
          <p:cNvPr id="215" name="Google Shape;215;p34"/>
          <p:cNvSpPr txBox="1"/>
          <p:nvPr/>
        </p:nvSpPr>
        <p:spPr>
          <a:xfrm>
            <a:off x="224475" y="3873550"/>
            <a:ext cx="2004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Remove</a:t>
            </a:r>
            <a:r>
              <a:rPr lang="en"/>
              <a:t> 2300 DCB samples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Attempts</a:t>
            </a: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to improve the performance on noisy set</a:t>
            </a:r>
            <a:endParaRPr/>
          </a:p>
        </p:txBody>
      </p:sp>
      <p:sp>
        <p:nvSpPr>
          <p:cNvPr id="221" name="Google Shape;221;p35"/>
          <p:cNvSpPr txBox="1"/>
          <p:nvPr/>
        </p:nvSpPr>
        <p:spPr>
          <a:xfrm>
            <a:off x="473825" y="1161950"/>
            <a:ext cx="55293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Concatenate ComParE16 features with MFCC features (×)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Apply denoise algorithms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n</a:t>
            </a:r>
            <a:r>
              <a:rPr lang="en"/>
              <a:t>oisereduce package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"/>
              <a:t>Only on noisy test set </a:t>
            </a:r>
            <a:r>
              <a:rPr lang="en"/>
              <a:t>(×)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"/>
              <a:t>On all sets (clean train, clean test, noisy test) </a:t>
            </a:r>
            <a:r>
              <a:rPr lang="en"/>
              <a:t>(×)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Audio-Denoising package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"/>
              <a:t>Only on noisy test set (×)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Add noise to the train set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MUSAN and RIRs noise dataset (×)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Custom method to prove the effectiveness of adding noise samples (√)</a:t>
            </a:r>
            <a:endParaRPr/>
          </a:p>
        </p:txBody>
      </p:sp>
      <p:pic>
        <p:nvPicPr>
          <p:cNvPr id="222" name="Google Shape;22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3050" y="1213375"/>
            <a:ext cx="3057525" cy="109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Attempts to improve the performance on noisy set</a:t>
            </a:r>
            <a:endParaRPr/>
          </a:p>
        </p:txBody>
      </p:sp>
      <p:sp>
        <p:nvSpPr>
          <p:cNvPr id="228" name="Google Shape;228;p36"/>
          <p:cNvSpPr txBox="1"/>
          <p:nvPr/>
        </p:nvSpPr>
        <p:spPr>
          <a:xfrm>
            <a:off x="473825" y="1161950"/>
            <a:ext cx="8160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Randomly </a:t>
            </a:r>
            <a:r>
              <a:rPr lang="en"/>
              <a:t>selected a certain number of noisy samples from noisy </a:t>
            </a:r>
            <a:r>
              <a:rPr lang="en"/>
              <a:t>test</a:t>
            </a:r>
            <a:r>
              <a:rPr lang="en"/>
              <a:t> data set 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Test on (train clean + train noisy), (test clean), (test noisy </a:t>
            </a:r>
            <a:r>
              <a:rPr lang="en"/>
              <a:t>ex</a:t>
            </a:r>
            <a:r>
              <a:rPr lang="en"/>
              <a:t>cludes samples used for training)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For each extraction number, </a:t>
            </a:r>
            <a:r>
              <a:rPr lang="en"/>
              <a:t>repeated 20 times to get average and standard deviation.</a:t>
            </a:r>
            <a:endParaRPr/>
          </a:p>
        </p:txBody>
      </p:sp>
      <p:pic>
        <p:nvPicPr>
          <p:cNvPr id="229" name="Google Shape;22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5150" y="2352875"/>
            <a:ext cx="4030925" cy="2687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36"/>
          <p:cNvSpPr txBox="1"/>
          <p:nvPr/>
        </p:nvSpPr>
        <p:spPr>
          <a:xfrm>
            <a:off x="4726075" y="2433175"/>
            <a:ext cx="4271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Noisy samples help a lot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Classifier has enough capacity to learn from the noisy dataset but need supervision. 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Best Model Results 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37"/>
          <p:cNvSpPr txBox="1"/>
          <p:nvPr>
            <p:ph idx="1" type="body"/>
          </p:nvPr>
        </p:nvSpPr>
        <p:spPr>
          <a:xfrm>
            <a:off x="311700" y="1441875"/>
            <a:ext cx="8520600" cy="10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Features (289 in total):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librosa MFCC (39, include 1st and 2nd derivative), torchaudio MFCC (13), PNCC (13), LPC_40s_window (49), Prosody (103), Phonation (7), and ComParE16 (65)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7" name="Google Shape;23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3600" y="2402875"/>
            <a:ext cx="6774028" cy="269825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37"/>
          <p:cNvSpPr txBox="1"/>
          <p:nvPr>
            <p:ph idx="1" type="body"/>
          </p:nvPr>
        </p:nvSpPr>
        <p:spPr>
          <a:xfrm>
            <a:off x="395000" y="2809875"/>
            <a:ext cx="8520600" cy="10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Tricks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: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We noticed the order of the 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features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 matters and the final accuracy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 fluctuates by 3%.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We shuffled the input features order before train the classifier and repeated for 40 times.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37"/>
          <p:cNvSpPr txBox="1"/>
          <p:nvPr>
            <p:ph idx="1" type="body"/>
          </p:nvPr>
        </p:nvSpPr>
        <p:spPr>
          <a:xfrm>
            <a:off x="311688" y="1017725"/>
            <a:ext cx="8520600" cy="37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935"/>
              <a:buNone/>
            </a:pPr>
            <a:r>
              <a:rPr b="1" lang="en" sz="1500">
                <a:latin typeface="Arial"/>
                <a:ea typeface="Arial"/>
                <a:cs typeface="Arial"/>
                <a:sym typeface="Arial"/>
              </a:rPr>
              <a:t>Speech knowledge + machine learning </a:t>
            </a:r>
            <a:r>
              <a:rPr b="1" lang="en" sz="1500">
                <a:latin typeface="Arial"/>
                <a:ea typeface="Arial"/>
                <a:cs typeface="Arial"/>
                <a:sym typeface="Arial"/>
              </a:rPr>
              <a:t>knowledge</a:t>
            </a:r>
            <a:endParaRPr b="1"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Best Model Results 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5" name="Google Shape;24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7175" y="1058750"/>
            <a:ext cx="3028950" cy="108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14725" y="2475188"/>
            <a:ext cx="2463326" cy="201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6724" y="2475175"/>
            <a:ext cx="2463326" cy="2012341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38"/>
          <p:cNvSpPr txBox="1"/>
          <p:nvPr/>
        </p:nvSpPr>
        <p:spPr>
          <a:xfrm>
            <a:off x="623875" y="2185625"/>
            <a:ext cx="1335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Test Clean</a:t>
            </a:r>
            <a:endParaRPr sz="1300"/>
          </a:p>
        </p:txBody>
      </p:sp>
      <p:sp>
        <p:nvSpPr>
          <p:cNvPr id="249" name="Google Shape;249;p38"/>
          <p:cNvSpPr txBox="1"/>
          <p:nvPr/>
        </p:nvSpPr>
        <p:spPr>
          <a:xfrm>
            <a:off x="3178438" y="2185625"/>
            <a:ext cx="1335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Test Noisy</a:t>
            </a:r>
            <a:endParaRPr sz="1300"/>
          </a:p>
        </p:txBody>
      </p:sp>
      <p:pic>
        <p:nvPicPr>
          <p:cNvPr id="250" name="Google Shape;250;p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91875" y="1017725"/>
            <a:ext cx="3423448" cy="4071552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38"/>
          <p:cNvSpPr txBox="1"/>
          <p:nvPr/>
        </p:nvSpPr>
        <p:spPr>
          <a:xfrm>
            <a:off x="311700" y="4487475"/>
            <a:ext cx="4766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improvement on noisy test set is mostly from the correction of the VLD accents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 </a:t>
            </a:r>
            <a:endParaRPr/>
          </a:p>
        </p:txBody>
      </p:sp>
      <p:sp>
        <p:nvSpPr>
          <p:cNvPr id="257" name="Google Shape;257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Snyder, David, et al. "X-vectors: Robust dnn embeddings for speaker recognition." 2018 IEEE international conference on acoustics, speech and signal processing (ICASSP). IEEE, 2018.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Johnson, Alexander, et al. "Automatic Dialect Density Estimation for African American English." arXiv preprint arXiv:2204.00967 (2022).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C. Kim and R. M. Stern, "Power-Normalized Cepstral Coefficients (PNCC) for Robust Speech Recognition," in IEEE/ACM Transactions on Audio, Speech, and Language Processing, vol. 24, no. 7, pp. 1315-1329, July 2016, doi: 10.1109/TASLP.2016.2545928.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Set 1 - MFCC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Char char="●"/>
            </a:pPr>
            <a:r>
              <a:rPr b="1" lang="en" sz="2500">
                <a:solidFill>
                  <a:srgbClr val="434343"/>
                </a:solidFill>
              </a:rPr>
              <a:t>A compact representation provided by a set of </a:t>
            </a:r>
            <a:r>
              <a:rPr b="1" lang="en" sz="2500">
                <a:solidFill>
                  <a:schemeClr val="accent3"/>
                </a:solidFill>
              </a:rPr>
              <a:t>Mel-frequency Cepstral Coefficients (MFCC)</a:t>
            </a:r>
            <a:endParaRPr b="1" sz="2500">
              <a:solidFill>
                <a:schemeClr val="accent3"/>
              </a:solidFill>
            </a:endParaRPr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Char char="○"/>
            </a:pPr>
            <a:r>
              <a:rPr b="1" lang="en" sz="2500">
                <a:solidFill>
                  <a:srgbClr val="434343"/>
                </a:solidFill>
              </a:rPr>
              <a:t>a cosine transform of the real logarithm of the short-term energy spectrum expressed on a mel-frequency scale</a:t>
            </a:r>
            <a:endParaRPr b="1" sz="2500">
              <a:solidFill>
                <a:srgbClr val="434343"/>
              </a:solidFill>
            </a:endParaRPr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Char char="○"/>
            </a:pPr>
            <a:r>
              <a:rPr b="1" lang="en" sz="2500">
                <a:solidFill>
                  <a:srgbClr val="434343"/>
                </a:solidFill>
              </a:rPr>
              <a:t>Selected </a:t>
            </a:r>
            <a:r>
              <a:rPr b="1" lang="en" sz="2500">
                <a:solidFill>
                  <a:schemeClr val="accent3"/>
                </a:solidFill>
              </a:rPr>
              <a:t>13</a:t>
            </a:r>
            <a:r>
              <a:rPr b="1" lang="en" sz="2500">
                <a:solidFill>
                  <a:srgbClr val="434343"/>
                </a:solidFill>
              </a:rPr>
              <a:t> features (out of 39)</a:t>
            </a:r>
            <a:endParaRPr b="1" sz="2500">
              <a:solidFill>
                <a:srgbClr val="434343"/>
              </a:solidFill>
            </a:endParaRPr>
          </a:p>
          <a:p>
            <a:pPr indent="-387350" lvl="2" marL="13716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Char char="■"/>
            </a:pPr>
            <a:r>
              <a:rPr b="1" lang="en" sz="2500">
                <a:solidFill>
                  <a:srgbClr val="434343"/>
                </a:solidFill>
              </a:rPr>
              <a:t>amplitude of frequencies (first 12)</a:t>
            </a:r>
            <a:endParaRPr b="1" sz="2500">
              <a:solidFill>
                <a:srgbClr val="434343"/>
              </a:solidFill>
            </a:endParaRPr>
          </a:p>
          <a:p>
            <a:pPr indent="-387350" lvl="2" marL="13716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Char char="■"/>
            </a:pPr>
            <a:r>
              <a:rPr b="1" lang="en" sz="2500">
                <a:solidFill>
                  <a:srgbClr val="434343"/>
                </a:solidFill>
              </a:rPr>
              <a:t>the energy in each frame (13)</a:t>
            </a:r>
            <a:endParaRPr b="1" sz="2500">
              <a:solidFill>
                <a:srgbClr val="434343"/>
              </a:solidFill>
            </a:endParaRPr>
          </a:p>
        </p:txBody>
      </p:sp>
      <p:pic>
        <p:nvPicPr>
          <p:cNvPr id="70" name="Google Shape;70;p15" title="mfcc.mp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4721275"/>
            <a:ext cx="269825" cy="26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Set 1 - MFCC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Char char="●"/>
            </a:pPr>
            <a:r>
              <a:rPr b="1" lang="en" sz="2500">
                <a:solidFill>
                  <a:srgbClr val="434343"/>
                </a:solidFill>
              </a:rPr>
              <a:t>Surprising result</a:t>
            </a:r>
            <a:endParaRPr b="1" sz="2500">
              <a:solidFill>
                <a:srgbClr val="434343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2500">
              <a:solidFill>
                <a:srgbClr val="434343"/>
              </a:solidFill>
            </a:endParaRPr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863" y="1862125"/>
            <a:ext cx="2905125" cy="141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Set 1 - MFCC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Char char="●"/>
            </a:pPr>
            <a:r>
              <a:rPr b="1" lang="en" sz="2500">
                <a:solidFill>
                  <a:srgbClr val="434343"/>
                </a:solidFill>
              </a:rPr>
              <a:t>Confusion Matrix for Clean Test and Noisy Text</a:t>
            </a:r>
            <a:endParaRPr b="1" sz="2500">
              <a:solidFill>
                <a:srgbClr val="666666"/>
              </a:solidFill>
            </a:endParaRPr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2025" y="2073325"/>
            <a:ext cx="3124200" cy="249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9638" y="2073325"/>
            <a:ext cx="3114675" cy="249555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7"/>
          <p:cNvSpPr txBox="1"/>
          <p:nvPr/>
        </p:nvSpPr>
        <p:spPr>
          <a:xfrm>
            <a:off x="2139775" y="4642000"/>
            <a:ext cx="120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Clean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7" name="Google Shape;87;p17"/>
          <p:cNvSpPr txBox="1"/>
          <p:nvPr/>
        </p:nvSpPr>
        <p:spPr>
          <a:xfrm>
            <a:off x="5712625" y="4642000"/>
            <a:ext cx="120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Noisy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Set 1 - MFCC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Char char="●"/>
            </a:pPr>
            <a:r>
              <a:rPr b="1" lang="en" sz="2500">
                <a:solidFill>
                  <a:srgbClr val="434343"/>
                </a:solidFill>
              </a:rPr>
              <a:t>Explained Features</a:t>
            </a:r>
            <a:endParaRPr b="1" sz="2500">
              <a:solidFill>
                <a:srgbClr val="434343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Char char="●"/>
            </a:pPr>
            <a:r>
              <a:rPr b="1" lang="en" sz="2500">
                <a:solidFill>
                  <a:srgbClr val="434343"/>
                </a:solidFill>
              </a:rPr>
              <a:t>Some features are</a:t>
            </a:r>
            <a:br>
              <a:rPr b="1" lang="en" sz="2500">
                <a:solidFill>
                  <a:srgbClr val="434343"/>
                </a:solidFill>
              </a:rPr>
            </a:br>
            <a:r>
              <a:rPr b="1" lang="en" sz="2500">
                <a:solidFill>
                  <a:srgbClr val="434343"/>
                </a:solidFill>
              </a:rPr>
              <a:t>more important than</a:t>
            </a:r>
            <a:br>
              <a:rPr b="1" lang="en" sz="2500">
                <a:solidFill>
                  <a:srgbClr val="434343"/>
                </a:solidFill>
              </a:rPr>
            </a:br>
            <a:r>
              <a:rPr b="1" lang="en" sz="2500">
                <a:solidFill>
                  <a:srgbClr val="434343"/>
                </a:solidFill>
              </a:rPr>
              <a:t>others</a:t>
            </a:r>
            <a:endParaRPr b="1" sz="2500">
              <a:solidFill>
                <a:srgbClr val="434343"/>
              </a:solidFill>
            </a:endParaRPr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7150" y="1152473"/>
            <a:ext cx="4575325" cy="382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Set 2 - LPC</a:t>
            </a:r>
            <a:endParaRPr/>
          </a:p>
        </p:txBody>
      </p:sp>
      <p:sp>
        <p:nvSpPr>
          <p:cNvPr id="100" name="Google Shape;100;p19"/>
          <p:cNvSpPr txBox="1"/>
          <p:nvPr/>
        </p:nvSpPr>
        <p:spPr>
          <a:xfrm>
            <a:off x="311700" y="1117050"/>
            <a:ext cx="9026400" cy="18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C28"/>
              </a:buClr>
              <a:buSzPts val="2500"/>
              <a:buFont typeface="Proxima Nova"/>
              <a:buChar char="●"/>
            </a:pPr>
            <a:r>
              <a:rPr b="1" lang="en" sz="2500">
                <a:solidFill>
                  <a:srgbClr val="040C28"/>
                </a:solidFill>
                <a:latin typeface="Proxima Nova"/>
                <a:ea typeface="Proxima Nova"/>
                <a:cs typeface="Proxima Nova"/>
                <a:sym typeface="Proxima Nova"/>
              </a:rPr>
              <a:t>Vocal Tract Envelope!</a:t>
            </a:r>
            <a:endParaRPr b="1" sz="2500">
              <a:solidFill>
                <a:srgbClr val="040C28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C28"/>
              </a:buClr>
              <a:buSzPts val="2500"/>
              <a:buFont typeface="Proxima Nova"/>
              <a:buChar char="●"/>
            </a:pPr>
            <a:r>
              <a:rPr b="1" lang="en" sz="2500">
                <a:solidFill>
                  <a:srgbClr val="040C28"/>
                </a:solidFill>
                <a:latin typeface="Proxima Nova"/>
                <a:ea typeface="Proxima Nova"/>
                <a:cs typeface="Proxima Nova"/>
                <a:sym typeface="Proxima Nova"/>
              </a:rPr>
              <a:t>Formant Frequency Estimations</a:t>
            </a:r>
            <a:endParaRPr b="1" sz="2500">
              <a:solidFill>
                <a:srgbClr val="040C28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C28"/>
              </a:buClr>
              <a:buSzPts val="2500"/>
              <a:buFont typeface="Proxima Nova"/>
              <a:buChar char="●"/>
            </a:pPr>
            <a:r>
              <a:rPr b="1" lang="en" sz="2500">
                <a:solidFill>
                  <a:srgbClr val="040C28"/>
                </a:solidFill>
                <a:latin typeface="Proxima Nova"/>
                <a:ea typeface="Proxima Nova"/>
                <a:cs typeface="Proxima Nova"/>
                <a:sym typeface="Proxima Nova"/>
              </a:rPr>
              <a:t>P=48</a:t>
            </a:r>
            <a:endParaRPr b="1" sz="2500">
              <a:solidFill>
                <a:srgbClr val="040C28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C28"/>
              </a:buClr>
              <a:buSzPts val="2500"/>
              <a:buFont typeface="Proxima Nova"/>
              <a:buChar char="●"/>
            </a:pPr>
            <a:r>
              <a:rPr b="1" lang="en" sz="2500">
                <a:solidFill>
                  <a:srgbClr val="040C28"/>
                </a:solidFill>
                <a:latin typeface="Proxima Nova"/>
                <a:ea typeface="Proxima Nova"/>
                <a:cs typeface="Proxima Nova"/>
                <a:sym typeface="Proxima Nova"/>
              </a:rPr>
              <a:t>Averaged LPC coefficients for every 40 sec window</a:t>
            </a:r>
            <a:endParaRPr b="1" sz="2500">
              <a:solidFill>
                <a:srgbClr val="040C28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4081425" y="1433875"/>
            <a:ext cx="475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71475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Arial"/>
              <a:buChar char="●"/>
            </a:pPr>
            <a:r>
              <a:rPr b="1" lang="en" sz="25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High Order P Plays a Role</a:t>
            </a:r>
            <a:endParaRPr b="1"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9100"/>
            <a:ext cx="3666782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Set 2 - LPC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152388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Set 2 - LPC</a:t>
            </a:r>
            <a:endParaRPr/>
          </a:p>
        </p:txBody>
      </p:sp>
      <p:sp>
        <p:nvSpPr>
          <p:cNvPr id="113" name="Google Shape;113;p21"/>
          <p:cNvSpPr txBox="1"/>
          <p:nvPr/>
        </p:nvSpPr>
        <p:spPr>
          <a:xfrm>
            <a:off x="2095825" y="4750775"/>
            <a:ext cx="120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Clean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4" name="Google Shape;114;p21"/>
          <p:cNvSpPr txBox="1"/>
          <p:nvPr/>
        </p:nvSpPr>
        <p:spPr>
          <a:xfrm>
            <a:off x="5668675" y="4750775"/>
            <a:ext cx="120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Noisy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15" name="Google Shape;115;p21"/>
          <p:cNvPicPr preferRelativeResize="0"/>
          <p:nvPr/>
        </p:nvPicPr>
        <p:blipFill rotWithShape="1">
          <a:blip r:embed="rId3">
            <a:alphaModFix/>
          </a:blip>
          <a:srcRect b="36313" l="0" r="2305" t="0"/>
          <a:stretch/>
        </p:blipFill>
        <p:spPr>
          <a:xfrm>
            <a:off x="152400" y="2085250"/>
            <a:ext cx="8784249" cy="132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008063"/>
            <a:ext cx="8784249" cy="10372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1"/>
          <p:cNvPicPr preferRelativeResize="0"/>
          <p:nvPr/>
        </p:nvPicPr>
        <p:blipFill rotWithShape="1">
          <a:blip r:embed="rId5">
            <a:alphaModFix/>
          </a:blip>
          <a:srcRect b="0" l="0" r="-1389" t="0"/>
          <a:stretch/>
        </p:blipFill>
        <p:spPr>
          <a:xfrm>
            <a:off x="152400" y="3487625"/>
            <a:ext cx="8906126" cy="189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1" title="DCB_se1_ag1_m_01_1_seg_58.wav">
            <a:hlinkClick r:id="rId6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42750" y="567925"/>
            <a:ext cx="400200" cy="4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1"/>
          <p:cNvSpPr txBox="1"/>
          <p:nvPr/>
        </p:nvSpPr>
        <p:spPr>
          <a:xfrm>
            <a:off x="1370425" y="567925"/>
            <a:ext cx="120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Train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20" name="Google Shape;120;p21" title="DCB_se2_ag3_m_01_1_seg_58.wav">
            <a:hlinkClick r:id="rId8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934038" y="567925"/>
            <a:ext cx="400200" cy="4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1"/>
          <p:cNvSpPr txBox="1"/>
          <p:nvPr/>
        </p:nvSpPr>
        <p:spPr>
          <a:xfrm>
            <a:off x="6193750" y="567925"/>
            <a:ext cx="120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Test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