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01" r:id="rId2"/>
    <p:sldId id="317" r:id="rId3"/>
    <p:sldId id="326" r:id="rId4"/>
    <p:sldId id="327" r:id="rId5"/>
    <p:sldId id="311" r:id="rId6"/>
    <p:sldId id="323" r:id="rId7"/>
    <p:sldId id="302" r:id="rId8"/>
    <p:sldId id="280" r:id="rId9"/>
    <p:sldId id="281" r:id="rId10"/>
    <p:sldId id="307" r:id="rId11"/>
    <p:sldId id="282" r:id="rId12"/>
    <p:sldId id="283" r:id="rId13"/>
    <p:sldId id="308" r:id="rId14"/>
    <p:sldId id="257" r:id="rId15"/>
    <p:sldId id="318" r:id="rId16"/>
    <p:sldId id="328" r:id="rId17"/>
    <p:sldId id="262" r:id="rId18"/>
    <p:sldId id="263" r:id="rId19"/>
    <p:sldId id="265" r:id="rId20"/>
    <p:sldId id="309" r:id="rId21"/>
    <p:sldId id="264" r:id="rId22"/>
    <p:sldId id="267" r:id="rId23"/>
    <p:sldId id="310" r:id="rId24"/>
    <p:sldId id="268" r:id="rId25"/>
    <p:sldId id="329" r:id="rId26"/>
    <p:sldId id="312" r:id="rId27"/>
    <p:sldId id="269" r:id="rId28"/>
    <p:sldId id="324" r:id="rId29"/>
    <p:sldId id="271" r:id="rId30"/>
    <p:sldId id="314" r:id="rId31"/>
    <p:sldId id="315" r:id="rId32"/>
    <p:sldId id="319" r:id="rId33"/>
    <p:sldId id="320" r:id="rId34"/>
    <p:sldId id="321" r:id="rId35"/>
    <p:sldId id="322" r:id="rId36"/>
    <p:sldId id="272" r:id="rId37"/>
    <p:sldId id="330" r:id="rId38"/>
    <p:sldId id="304" r:id="rId39"/>
    <p:sldId id="303" r:id="rId40"/>
    <p:sldId id="273" r:id="rId41"/>
    <p:sldId id="325" r:id="rId42"/>
    <p:sldId id="331" r:id="rId43"/>
    <p:sldId id="274" r:id="rId44"/>
    <p:sldId id="313" r:id="rId45"/>
    <p:sldId id="275" r:id="rId46"/>
    <p:sldId id="276" r:id="rId47"/>
    <p:sldId id="332" r:id="rId48"/>
    <p:sldId id="333" r:id="rId49"/>
    <p:sldId id="334" r:id="rId50"/>
    <p:sldId id="335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345" r:id="rId60"/>
    <p:sldId id="346" r:id="rId61"/>
    <p:sldId id="344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FF66FF"/>
    <a:srgbClr val="CC00FF"/>
    <a:srgbClr val="0066FF"/>
    <a:srgbClr val="00FF0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0084" autoAdjust="0"/>
  </p:normalViewPr>
  <p:slideViewPr>
    <p:cSldViewPr>
      <p:cViewPr varScale="1">
        <p:scale>
          <a:sx n="114" d="100"/>
          <a:sy n="114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6A50F4A3-4F1E-4CD8-934E-4E5E9A0772A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F75110-4BAA-4880-8D5B-E9575D5FE33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 分开始  讲一下串的含义</a:t>
            </a:r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6A74C-DC84-4D07-AB43-61F56292BEC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错误答案是重复替换得到的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2EF64-10EE-4DA6-BB89-A1402D52E68A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3007DD-DB5A-47FB-B95E-AC77B62B8EE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其他串操作除串清除和串销毁外，均可在最小操作子集上实现。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52EF-2726-4AA3-83B7-DFC3451023B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SubString (sub, S, i, m); //</a:t>
            </a:r>
            <a:r>
              <a:rPr lang="zh-CN" altLang="en-US"/>
              <a:t>将</a:t>
            </a:r>
            <a:r>
              <a:rPr lang="en-US" altLang="zh-CN"/>
              <a:t>S</a:t>
            </a:r>
            <a:r>
              <a:rPr lang="zh-CN" altLang="en-US"/>
              <a:t>中从第</a:t>
            </a:r>
            <a:r>
              <a:rPr lang="en-US" altLang="zh-CN"/>
              <a:t>i</a:t>
            </a:r>
            <a:r>
              <a:rPr lang="zh-CN" altLang="en-US"/>
              <a:t>个位置起，长度为</a:t>
            </a:r>
            <a:r>
              <a:rPr lang="en-US" altLang="zh-CN"/>
              <a:t>m</a:t>
            </a:r>
            <a:r>
              <a:rPr lang="zh-CN" altLang="en-US"/>
              <a:t>的子串，放在</a:t>
            </a:r>
            <a:r>
              <a:rPr lang="en-US" altLang="zh-CN"/>
              <a:t>sub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切换到非演讲者模式讲一下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8:50</a:t>
            </a:r>
            <a:r>
              <a:rPr lang="zh-CN" altLang="en-US"/>
              <a:t>开始  切换到演讲者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593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1C8A7-9B58-4140-9BE8-2E5C4F2FDCFA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A4505-3B73-404C-ACCA-A34D8152EF3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解释为何选取</a:t>
            </a:r>
            <a:r>
              <a:rPr lang="en-US" altLang="zh-CN"/>
              <a:t>255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4202B-C0D9-4A87-B1E5-6644FFF051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E3AE-40EB-4E05-A2A6-C58DCD46C15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通过代码实现，并返回是否截断，带着同学们一起写一下</a:t>
            </a:r>
            <a:endParaRPr lang="en-US" altLang="zh-CN"/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>
              <a:lnSpc>
                <a:spcPct val="140000"/>
              </a:lnSpc>
            </a:pPr>
            <a:endParaRPr lang="en-US" altLang="zh-CN">
              <a:ea typeface="华文中宋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EDF14-B9DE-419A-9A3A-0E6EACDC911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返回是否发生截断  上节课讲的三种情况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&amp;&amp;  S1[0]+S2[0] &gt; MAXSTRLEN  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9C8E8-490F-4269-9C27-4392E8D5CAF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AD678-CD8C-465E-B3D6-CDCFF73BB96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E321-2E73-4A4B-A319-325BBA70397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D9D926-3823-4858-8D95-2D31251A303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4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EE21C-DA88-4807-9C29-D6DC2D3AF9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EF405-B57D-4C77-9130-9C0944A5AF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没有初始化长度大小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个字符对应的数组下标是 </a:t>
            </a:r>
            <a:r>
              <a:rPr lang="en-US" altLang="zh-CN"/>
              <a:t>i-1</a:t>
            </a:r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E9F16-DF5B-498B-9DC8-DC7FB4A3339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4C8602-DE0E-4B0C-860C-CCFEE5A98F7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数据移动类似于  顺序存储中插入一个元素</a:t>
            </a:r>
            <a:endParaRPr lang="en-US" altLang="zh-CN"/>
          </a:p>
          <a:p>
            <a:r>
              <a:rPr lang="zh-CN" altLang="en-US"/>
              <a:t>先从最后一个移动，在移动第</a:t>
            </a:r>
            <a:r>
              <a:rPr lang="en-US" altLang="zh-CN"/>
              <a:t>pos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区别：堆区空间随着串长，动态变化</a:t>
            </a:r>
            <a:endParaRPr lang="en-US" altLang="zh-CN"/>
          </a:p>
          <a:p>
            <a:r>
              <a:rPr lang="zh-CN" altLang="en-US"/>
              <a:t>这个不写了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CA4BA-86F2-4D50-B5A6-E53D29B2519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10:30</a:t>
            </a:r>
            <a:r>
              <a:rPr lang="zh-CN" altLang="en-US"/>
              <a:t>结束</a:t>
            </a: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659C-3EE8-43B2-9D27-A1FEF9CD5A83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0474F-6A6D-4021-B872-F05D7FD5C8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8:10</a:t>
            </a:r>
            <a:r>
              <a:rPr lang="zh-CN" altLang="en-US"/>
              <a:t>分开始 ①串是数据受限的线性表；②单引号作用</a:t>
            </a:r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1EFCF-FA61-4ACD-A9AA-8B7AF511DC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7EBCB-EF18-4516-BB1D-2509DEE832B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9C6FB-5A4C-4954-AE4B-625B1133C4F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简单介绍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782-3B3D-4564-B7FA-300B4DBD7C8C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动态申请的内存大小随串长度而变化，清空需要销毁空间</a:t>
            </a:r>
            <a:endParaRPr lang="en-US" altLang="zh-CN"/>
          </a:p>
          <a:p>
            <a:r>
              <a:rPr lang="zh-CN" altLang="en-US"/>
              <a:t>简单介绍  </a:t>
            </a:r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E50529-73DC-43C3-BA3A-C3462C9AD26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11:00</a:t>
            </a:r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140F66-32EE-4434-9F88-86C600302D9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和线性表的链式存储类似，可以采用链表方式存储串值。由于串结构特性，每个元素占一个字符，为了提高存储密度，通常一个结点放多个字符，这样，对于串长和结点大小不是整数倍的，最后一个结点不一定全沾满，通常补上 </a:t>
            </a:r>
            <a:r>
              <a:rPr lang="en-US" altLang="zh-CN"/>
              <a:t>#</a:t>
            </a:r>
          </a:p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6772A-628A-4F86-9C56-AF22BC043B9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45769-EC9C-4242-8DDE-75F3009AC11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CB8ED-1B3C-4522-B29B-BC7B35E3C5C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en-US" altLang="zh-CN"/>
              <a:t>11:15</a:t>
            </a:r>
            <a:r>
              <a:rPr lang="zh-CN" altLang="en-US"/>
              <a:t>  下课</a:t>
            </a: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06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D304D-8D19-492F-952C-04B2CA5F8F8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空格也属于字符，区分空串和空格串</a:t>
            </a:r>
            <a:endParaRPr lang="en-US" altLang="zh-CN"/>
          </a:p>
          <a:p>
            <a:r>
              <a:rPr lang="zh-CN" altLang="en-US"/>
              <a:t>任意个包括</a:t>
            </a:r>
            <a:r>
              <a:rPr lang="en-US" altLang="zh-CN"/>
              <a:t>0</a:t>
            </a:r>
            <a:r>
              <a:rPr lang="zh-CN" altLang="en-US"/>
              <a:t>个</a:t>
            </a:r>
            <a:endParaRPr lang="en-US" altLang="zh-CN"/>
          </a:p>
          <a:p>
            <a:r>
              <a:rPr lang="zh-CN" altLang="en-US"/>
              <a:t>位置默认是从</a:t>
            </a:r>
            <a:r>
              <a:rPr lang="en-US" altLang="zh-CN"/>
              <a:t>1</a:t>
            </a:r>
            <a:r>
              <a:rPr lang="zh-CN" altLang="en-US"/>
              <a:t>开始计数</a:t>
            </a:r>
            <a:endParaRPr lang="en-US" altLang="zh-CN"/>
          </a:p>
          <a:p>
            <a:r>
              <a:rPr lang="zh-CN" altLang="en-US"/>
              <a:t>注意子串和主串，后面有函数实现找子串</a:t>
            </a:r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FDC4E-8EE5-4C82-8D0F-F8590F8B7E7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en-US" altLang="zh-CN"/>
          </a:p>
          <a:p>
            <a:r>
              <a:rPr lang="zh-CN" altLang="en-US"/>
              <a:t>重点讲匹配过程</a:t>
            </a: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CFD49-8318-4FCB-A73B-3978EACC7A1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练习题  </a:t>
            </a:r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9E393-EB77-4FFE-94FC-14C86CCCA541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AA671-914E-416B-A405-08168674C8D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7</a:t>
            </a:r>
            <a:r>
              <a:rPr lang="zh-CN" altLang="en-US"/>
              <a:t>分钟</a:t>
            </a: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朴素方法的弊端，看课本</a:t>
            </a:r>
            <a:r>
              <a:rPr lang="en-US" altLang="zh-CN"/>
              <a:t>79</a:t>
            </a:r>
            <a:r>
              <a:rPr lang="zh-CN" altLang="en-US"/>
              <a:t>页和</a:t>
            </a:r>
            <a:r>
              <a:rPr lang="en-US" altLang="zh-CN"/>
              <a:t>80</a:t>
            </a:r>
            <a:r>
              <a:rPr lang="zh-CN" altLang="en-US"/>
              <a:t>页     </a:t>
            </a:r>
            <a:r>
              <a:rPr lang="en-US" altLang="zh-CN"/>
              <a:t>7</a:t>
            </a:r>
            <a:r>
              <a:rPr lang="zh-CN" altLang="en-US"/>
              <a:t>分钟    </a:t>
            </a:r>
            <a:r>
              <a:rPr lang="en-US" altLang="zh-CN"/>
              <a:t>11:50</a:t>
            </a:r>
            <a:r>
              <a:rPr lang="zh-CN" altLang="en-US"/>
              <a:t>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036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第一趟从头开始匹配</a:t>
            </a:r>
            <a:endParaRPr lang="en-US" altLang="zh-CN"/>
          </a:p>
          <a:p>
            <a:r>
              <a:rPr lang="zh-CN" altLang="en-US"/>
              <a:t>第一趟失配时，第二趟从模式串的第一个字符开始匹配</a:t>
            </a:r>
            <a:r>
              <a:rPr lang="en-US" altLang="zh-CN"/>
              <a:t>(j = 1)</a:t>
            </a:r>
          </a:p>
          <a:p>
            <a:r>
              <a:rPr lang="zh-CN" altLang="en-US"/>
              <a:t>第二趟失配，第三趟从模式串的第</a:t>
            </a:r>
            <a:r>
              <a:rPr lang="en-US" altLang="zh-CN"/>
              <a:t>2</a:t>
            </a:r>
            <a:r>
              <a:rPr lang="zh-CN" altLang="en-US"/>
              <a:t>个字符开始匹配</a:t>
            </a:r>
            <a:r>
              <a:rPr lang="en-US" altLang="zh-CN"/>
              <a:t>(j = 2)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3705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</a:t>
            </a:r>
            <a:r>
              <a:rPr lang="zh-CN" altLang="en-US"/>
              <a:t>到底向右边滑动到哪个位置呢？假设是第</a:t>
            </a:r>
            <a:r>
              <a:rPr lang="en-US" altLang="zh-CN"/>
              <a:t>k</a:t>
            </a:r>
            <a:r>
              <a:rPr lang="zh-CN" altLang="en-US"/>
              <a:t>个位置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1813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k &lt; j ,</a:t>
            </a:r>
            <a:r>
              <a:rPr lang="zh-CN" altLang="en-US"/>
              <a:t>所以主串从</a:t>
            </a:r>
            <a:r>
              <a:rPr lang="en-US" altLang="zh-CN"/>
              <a:t>i-1</a:t>
            </a:r>
            <a:r>
              <a:rPr lang="zh-CN" altLang="en-US"/>
              <a:t>开始向前数</a:t>
            </a:r>
            <a:r>
              <a:rPr lang="en-US" altLang="zh-CN"/>
              <a:t>j</a:t>
            </a:r>
            <a:r>
              <a:rPr lang="zh-CN" altLang="en-US"/>
              <a:t>个相等的话，那么从</a:t>
            </a:r>
            <a:r>
              <a:rPr lang="en-US" altLang="zh-CN"/>
              <a:t>i-1</a:t>
            </a:r>
            <a:r>
              <a:rPr lang="zh-CN" altLang="en-US"/>
              <a:t>向前数</a:t>
            </a:r>
            <a:r>
              <a:rPr lang="en-US" altLang="zh-CN"/>
              <a:t>k</a:t>
            </a:r>
            <a:r>
              <a:rPr lang="zh-CN" altLang="en-US"/>
              <a:t>个也肯定相等，那个就能推导出模式串中相等的两部分。</a:t>
            </a:r>
            <a:endParaRPr lang="en-US" altLang="zh-CN"/>
          </a:p>
          <a:p>
            <a:r>
              <a:rPr lang="zh-CN" altLang="en-US"/>
              <a:t>结论：如果满足模式串从第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 </a:t>
            </a:r>
            <a:r>
              <a:rPr lang="zh-CN" altLang="en-US"/>
              <a:t>个与 第</a:t>
            </a:r>
            <a:r>
              <a:rPr lang="en-US" altLang="zh-CN"/>
              <a:t>j-1</a:t>
            </a:r>
            <a:r>
              <a:rPr lang="zh-CN" altLang="en-US"/>
              <a:t> （包括</a:t>
            </a:r>
            <a:r>
              <a:rPr lang="en-US" altLang="zh-CN"/>
              <a:t>j-1</a:t>
            </a:r>
            <a:r>
              <a:rPr lang="zh-CN" altLang="en-US"/>
              <a:t>）个向前推</a:t>
            </a:r>
            <a:r>
              <a:rPr lang="en-US" altLang="zh-CN"/>
              <a:t>k</a:t>
            </a:r>
            <a:r>
              <a:rPr lang="zh-CN" altLang="en-US"/>
              <a:t>个相等，那么下次滑动的位置就是第</a:t>
            </a:r>
            <a:r>
              <a:rPr lang="en-US" altLang="zh-CN"/>
              <a:t>k</a:t>
            </a:r>
            <a:r>
              <a:rPr lang="zh-CN" altLang="en-US"/>
              <a:t>个位置。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880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其他情况，指的是</a:t>
            </a:r>
            <a:r>
              <a:rPr lang="en-US" altLang="zh-CN"/>
              <a:t>j = 2</a:t>
            </a:r>
            <a:r>
              <a:rPr lang="zh-CN" altLang="en-US"/>
              <a:t>时的情况，</a:t>
            </a:r>
            <a:r>
              <a:rPr lang="en-US" altLang="zh-CN"/>
              <a:t>next</a:t>
            </a:r>
            <a:r>
              <a:rPr lang="zh-CN" altLang="en-US"/>
              <a:t>数组对应 肯定是</a:t>
            </a:r>
            <a:r>
              <a:rPr lang="en-US" altLang="zh-CN"/>
              <a:t>1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6992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3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7A773-BD5F-4BF5-B7B9-524DA566519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任意包括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0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相同的前缀子串和后缀子串最大长度</a:t>
            </a:r>
            <a:r>
              <a:rPr lang="en-US" altLang="zh-CN"/>
              <a:t>+1</a:t>
            </a:r>
          </a:p>
          <a:p>
            <a:r>
              <a:rPr lang="en-US" altLang="zh-CN"/>
              <a:t>p</a:t>
            </a:r>
            <a:r>
              <a:rPr lang="en-US" altLang="zh-CN" baseline="-25000"/>
              <a:t>1…</a:t>
            </a:r>
            <a:r>
              <a:rPr lang="en-US" altLang="zh-CN"/>
              <a:t>p</a:t>
            </a:r>
            <a:r>
              <a:rPr lang="en-US" altLang="zh-CN" baseline="-25000"/>
              <a:t>k-1 </a:t>
            </a:r>
            <a:r>
              <a:rPr lang="en-US" altLang="zh-CN"/>
              <a:t>= p</a:t>
            </a:r>
            <a:r>
              <a:rPr lang="en-US" altLang="zh-CN" baseline="-25000"/>
              <a:t>j-k+1…</a:t>
            </a:r>
            <a:r>
              <a:rPr lang="en-US" altLang="zh-CN"/>
              <a:t>p</a:t>
            </a:r>
            <a:r>
              <a:rPr lang="en-US" altLang="zh-CN" baseline="-25000"/>
              <a:t>j-1 </a:t>
            </a:r>
          </a:p>
          <a:p>
            <a:r>
              <a:rPr lang="zh-CN" altLang="en-US" baseline="0"/>
              <a:t>最大前缀子串和最大后缀子串长度最大值取 </a:t>
            </a:r>
            <a:r>
              <a:rPr lang="en-US" altLang="zh-CN" baseline="0"/>
              <a:t>k-1</a:t>
            </a:r>
            <a:r>
              <a:rPr lang="zh-CN" altLang="en-US" baseline="0"/>
              <a:t>最大值为</a:t>
            </a:r>
            <a:r>
              <a:rPr lang="en-US" altLang="zh-CN" baseline="0"/>
              <a:t>j-2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685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真正的</a:t>
            </a:r>
            <a:r>
              <a:rPr lang="en-US" altLang="zh-CN"/>
              <a:t>KMP</a:t>
            </a:r>
            <a:r>
              <a:rPr lang="zh-CN" altLang="en-US"/>
              <a:t>不会这么傻瓜，因为你要把之前的比较信息利用上，这就是递推的求法。</a:t>
            </a:r>
            <a:endParaRPr lang="en-US" altLang="zh-CN"/>
          </a:p>
          <a:p>
            <a:r>
              <a:rPr lang="zh-CN" altLang="en-US"/>
              <a:t>通过递推的方式求</a:t>
            </a:r>
            <a:r>
              <a:rPr lang="en-US" altLang="zh-CN"/>
              <a:t>next</a:t>
            </a:r>
            <a:r>
              <a:rPr lang="zh-CN" altLang="en-US"/>
              <a:t>数组，已知初始条件的话，依次向后递推即可。</a:t>
            </a:r>
            <a:endParaRPr lang="en-US" altLang="zh-CN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因为在求第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next</a:t>
            </a:r>
            <a:r>
              <a:rPr lang="zh-CN" altLang="en-US"/>
              <a:t>数组的</a:t>
            </a:r>
            <a:r>
              <a:rPr lang="en-US" altLang="zh-CN"/>
              <a:t>k</a:t>
            </a:r>
            <a:r>
              <a:rPr lang="zh-CN" altLang="en-US"/>
              <a:t>值时，我们根据</a:t>
            </a:r>
            <a:r>
              <a:rPr lang="en-US" altLang="zh-CN"/>
              <a:t>next</a:t>
            </a:r>
            <a:r>
              <a:rPr lang="zh-CN" altLang="en-US"/>
              <a:t>数组第</a:t>
            </a:r>
            <a:r>
              <a:rPr lang="en-US" altLang="zh-CN"/>
              <a:t>j</a:t>
            </a:r>
            <a:r>
              <a:rPr lang="zh-CN" altLang="en-US"/>
              <a:t>个的</a:t>
            </a:r>
            <a:r>
              <a:rPr lang="en-US" altLang="zh-CN"/>
              <a:t>k</a:t>
            </a:r>
            <a:r>
              <a:rPr lang="zh-CN" altLang="en-US"/>
              <a:t>值得到，从第</a:t>
            </a:r>
            <a:r>
              <a:rPr lang="en-US" altLang="zh-CN"/>
              <a:t>j</a:t>
            </a:r>
            <a:r>
              <a:rPr lang="zh-CN" altLang="en-US"/>
              <a:t>个向前推</a:t>
            </a:r>
            <a:r>
              <a:rPr lang="en-US" altLang="zh-CN"/>
              <a:t>k</a:t>
            </a:r>
            <a:r>
              <a:rPr lang="zh-CN" altLang="en-US"/>
              <a:t>个是一样的，那么我们再找</a:t>
            </a:r>
            <a:r>
              <a:rPr lang="en-US" altLang="zh-CN"/>
              <a:t>next</a:t>
            </a:r>
            <a:r>
              <a:rPr lang="zh-CN" altLang="en-US"/>
              <a:t>第</a:t>
            </a:r>
            <a:r>
              <a:rPr lang="en-US" altLang="zh-CN"/>
              <a:t>j+1</a:t>
            </a:r>
            <a:r>
              <a:rPr lang="zh-CN" altLang="en-US"/>
              <a:t>个</a:t>
            </a:r>
            <a:r>
              <a:rPr lang="en-US" altLang="zh-CN"/>
              <a:t>k</a:t>
            </a:r>
            <a:r>
              <a:rPr lang="zh-CN" altLang="en-US"/>
              <a:t>值时，只需要比较当前第</a:t>
            </a:r>
            <a:r>
              <a:rPr lang="en-US" altLang="zh-CN"/>
              <a:t>j</a:t>
            </a:r>
            <a:r>
              <a:rPr lang="zh-CN" altLang="en-US"/>
              <a:t>个字符  和</a:t>
            </a:r>
            <a:r>
              <a:rPr lang="en-US" altLang="zh-CN"/>
              <a:t>next</a:t>
            </a:r>
            <a:r>
              <a:rPr lang="zh-CN" altLang="en-US"/>
              <a:t>数组中第</a:t>
            </a:r>
            <a:r>
              <a:rPr lang="en-US" altLang="zh-CN"/>
              <a:t>j</a:t>
            </a:r>
            <a:r>
              <a:rPr lang="zh-CN" altLang="en-US"/>
              <a:t>个字符对应</a:t>
            </a:r>
            <a:r>
              <a:rPr lang="en-US" altLang="zh-CN"/>
              <a:t>k</a:t>
            </a:r>
            <a:r>
              <a:rPr lang="zh-CN" altLang="en-US"/>
              <a:t>值的第</a:t>
            </a:r>
            <a:r>
              <a:rPr lang="en-US" altLang="zh-CN"/>
              <a:t>k</a:t>
            </a:r>
            <a:r>
              <a:rPr lang="zh-CN" altLang="en-US"/>
              <a:t>和字符即可。如果不相等依次向前递推。直到</a:t>
            </a:r>
            <a:r>
              <a:rPr lang="en-US" altLang="zh-CN"/>
              <a:t>k</a:t>
            </a:r>
            <a:r>
              <a:rPr lang="zh-CN" altLang="en-US"/>
              <a:t>值取</a:t>
            </a:r>
            <a:r>
              <a:rPr lang="en-US" altLang="zh-CN"/>
              <a:t>1.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你理解的越深入，程序写起来会越简单，你理解很浅的话，程序写起来可能越复杂。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33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k  &lt; j,</a:t>
            </a:r>
            <a:r>
              <a:rPr lang="zh-CN" altLang="en-US"/>
              <a:t>如果在第</a:t>
            </a:r>
            <a:r>
              <a:rPr lang="en-US" altLang="zh-CN"/>
              <a:t>2</a:t>
            </a:r>
            <a:r>
              <a:rPr lang="zh-CN" altLang="en-US"/>
              <a:t>个失配的话，从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k-1</a:t>
            </a:r>
            <a:r>
              <a:rPr lang="zh-CN" altLang="en-US"/>
              <a:t>个找时，：</a:t>
            </a:r>
            <a:r>
              <a:rPr lang="en-US" altLang="zh-CN"/>
              <a:t>j = 2; k &lt; 2 ; k-1 &lt; 1 ; k-1</a:t>
            </a:r>
            <a:r>
              <a:rPr lang="zh-CN" altLang="en-US"/>
              <a:t>的最大值是</a:t>
            </a:r>
            <a:r>
              <a:rPr lang="en-US" altLang="zh-CN"/>
              <a:t>0 </a:t>
            </a:r>
            <a:r>
              <a:rPr lang="zh-CN" altLang="en-US"/>
              <a:t>，那就从 第</a:t>
            </a:r>
            <a:r>
              <a:rPr lang="en-US" altLang="zh-CN"/>
              <a:t>1</a:t>
            </a:r>
            <a:r>
              <a:rPr lang="zh-CN" altLang="en-US"/>
              <a:t>个到第</a:t>
            </a:r>
            <a:r>
              <a:rPr lang="en-US" altLang="zh-CN"/>
              <a:t>0</a:t>
            </a:r>
            <a:r>
              <a:rPr lang="zh-CN" altLang="en-US"/>
              <a:t>个找，这是指公式中的其他情况，取</a:t>
            </a:r>
            <a:r>
              <a:rPr lang="en-US" altLang="zh-CN"/>
              <a:t>1</a:t>
            </a:r>
            <a:r>
              <a:rPr lang="zh-CN" altLang="en-US"/>
              <a:t>。记住就行了。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382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46950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生成修正后的</a:t>
            </a:r>
            <a:r>
              <a:rPr lang="en-US" altLang="zh-CN"/>
              <a:t>next</a:t>
            </a:r>
            <a:r>
              <a:rPr lang="zh-CN" altLang="en-US"/>
              <a:t>数组，也就是</a:t>
            </a:r>
            <a:r>
              <a:rPr lang="en-US" altLang="zh-CN"/>
              <a:t>nextval</a:t>
            </a:r>
            <a:r>
              <a:rPr lang="zh-CN" altLang="en-US"/>
              <a:t>数组，只是加了一个判断，如果</a:t>
            </a:r>
            <a:r>
              <a:rPr lang="en-US" altLang="zh-CN"/>
              <a:t>T[i]</a:t>
            </a:r>
            <a:r>
              <a:rPr lang="zh-CN" altLang="en-US"/>
              <a:t>和</a:t>
            </a:r>
            <a:r>
              <a:rPr lang="en-US" altLang="zh-CN"/>
              <a:t>T[j]</a:t>
            </a:r>
            <a:r>
              <a:rPr lang="zh-CN" altLang="en-US"/>
              <a:t>不相等，和</a:t>
            </a:r>
            <a:r>
              <a:rPr lang="en-US" altLang="zh-CN"/>
              <a:t>next</a:t>
            </a:r>
            <a:r>
              <a:rPr lang="zh-CN" altLang="en-US"/>
              <a:t>数组一样，如果相等将</a:t>
            </a:r>
            <a:r>
              <a:rPr lang="en-US" altLang="zh-CN"/>
              <a:t>nextval[j]</a:t>
            </a:r>
            <a:r>
              <a:rPr lang="zh-CN" altLang="en-US"/>
              <a:t>赋值给</a:t>
            </a:r>
            <a:r>
              <a:rPr lang="en-US" altLang="zh-CN"/>
              <a:t>nextval[i]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所以我们在求</a:t>
            </a:r>
            <a:r>
              <a:rPr lang="en-US" altLang="zh-CN"/>
              <a:t>nextval</a:t>
            </a:r>
            <a:r>
              <a:rPr lang="zh-CN" altLang="en-US"/>
              <a:t>数组时可以先求出</a:t>
            </a:r>
            <a:r>
              <a:rPr lang="en-US" altLang="zh-CN"/>
              <a:t>next</a:t>
            </a:r>
            <a:r>
              <a:rPr lang="zh-CN" altLang="en-US"/>
              <a:t>数组，再在</a:t>
            </a:r>
            <a:r>
              <a:rPr lang="en-US" altLang="zh-CN"/>
              <a:t>next</a:t>
            </a:r>
            <a:r>
              <a:rPr lang="zh-CN" altLang="en-US"/>
              <a:t>数组的基础上进行修改即可。</a:t>
            </a:r>
            <a:endParaRPr lang="en-US" altLang="zh-CN"/>
          </a:p>
          <a:p>
            <a:r>
              <a:rPr lang="zh-CN" altLang="en-US"/>
              <a:t>退出演讲者模式，讲两个题。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467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</a:p>
          <a:p>
            <a:r>
              <a:rPr lang="en-US" altLang="zh-CN"/>
              <a:t>A  </a:t>
            </a:r>
          </a:p>
          <a:p>
            <a:r>
              <a:rPr lang="en-US" altLang="zh-CN"/>
              <a:t>next:</a:t>
            </a:r>
          </a:p>
          <a:p>
            <a:r>
              <a:rPr lang="en-US" altLang="zh-CN"/>
              <a:t>011234112</a:t>
            </a:r>
          </a:p>
          <a:p>
            <a:r>
              <a:rPr lang="en-US" altLang="zh-CN"/>
              <a:t>nextval: </a:t>
            </a:r>
          </a:p>
          <a:p>
            <a:r>
              <a:rPr lang="en-US" altLang="zh-CN"/>
              <a:t>A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9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</a:t>
            </a:r>
          </a:p>
          <a:p>
            <a:r>
              <a:rPr lang="en-US" altLang="zh-CN"/>
              <a:t>A  </a:t>
            </a:r>
          </a:p>
          <a:p>
            <a:r>
              <a:rPr lang="en-US" altLang="zh-CN"/>
              <a:t>next:</a:t>
            </a:r>
          </a:p>
          <a:p>
            <a:r>
              <a:rPr lang="en-US" altLang="zh-CN"/>
              <a:t>011234112</a:t>
            </a:r>
          </a:p>
          <a:p>
            <a:r>
              <a:rPr lang="en-US" altLang="zh-CN"/>
              <a:t>nextval: </a:t>
            </a:r>
          </a:p>
          <a:p>
            <a:r>
              <a:rPr lang="en-US" altLang="zh-CN"/>
              <a:t>A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0F4A3-4F1E-4CD8-934E-4E5E9A0772A4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59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D59DC-18B0-4093-8049-DAFCE5FD5A9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8:20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开始    字符集</a:t>
            </a:r>
            <a:r>
              <a:rPr kumimoji="1"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(Character set)</a:t>
            </a:r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是多个字符的集合。</a:t>
            </a:r>
            <a:endParaRPr kumimoji="1"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数据受限的线性表，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DABD9-8D9E-46C5-81B7-268222EF57F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C0186-BB4C-47D8-B51C-4D5BAFCD268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015FD0-4085-4251-A627-93E37000683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>
                <a:ea typeface="隶书" pitchFamily="49" charset="-122"/>
              </a:rPr>
              <a:t>                                                                                   </a:t>
            </a:r>
            <a:r>
              <a:rPr lang="zh-CN" altLang="en-US">
                <a:solidFill>
                  <a:srgbClr val="FF3300"/>
                </a:solidFill>
                <a:ea typeface="隶书" pitchFamily="49" charset="-122"/>
              </a:rPr>
              <a:t>第四章  串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987824" y="2996952"/>
            <a:ext cx="244849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串</a:t>
            </a:r>
            <a:r>
              <a:rPr kumimoji="0" lang="en-US" altLang="zh-CN" sz="3600" dirty="0"/>
              <a:t>-- String</a:t>
            </a:r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第四章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147763" y="550863"/>
            <a:ext cx="6016625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DestroyString (&amp;S)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StrEmpty (S)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S </a:t>
            </a:r>
            <a:r>
              <a:rPr lang="zh-CN" altLang="en-US"/>
              <a:t>为空串，则返回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StrCompare (S, T) 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存在。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若 </a:t>
            </a:r>
            <a:r>
              <a:rPr lang="en-US" altLang="zh-CN"/>
              <a:t>S &gt; T</a:t>
            </a:r>
            <a:r>
              <a:rPr lang="zh-CN" altLang="en-US"/>
              <a:t>，则返回值 </a:t>
            </a:r>
            <a:r>
              <a:rPr lang="en-US" altLang="zh-CN"/>
              <a:t>&gt; 0</a:t>
            </a:r>
            <a:r>
              <a:rPr lang="zh-CN" altLang="en-US"/>
              <a:t>；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= T</a:t>
            </a:r>
            <a:r>
              <a:rPr lang="zh-CN" altLang="en-US"/>
              <a:t>，则返回值 </a:t>
            </a:r>
            <a:r>
              <a:rPr lang="en-US" altLang="zh-CN"/>
              <a:t>= 0</a:t>
            </a:r>
            <a:r>
              <a:rPr lang="zh-CN" altLang="en-US"/>
              <a:t>；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                     若 </a:t>
            </a:r>
            <a:r>
              <a:rPr lang="en-US" altLang="zh-CN"/>
              <a:t>S &lt; T</a:t>
            </a:r>
            <a:r>
              <a:rPr lang="zh-CN" altLang="en-US"/>
              <a:t>，则返回值 </a:t>
            </a:r>
            <a:r>
              <a:rPr lang="en-US" altLang="zh-CN"/>
              <a:t>&lt; 0</a:t>
            </a:r>
            <a:r>
              <a:rPr lang="zh-CN" altLang="en-US"/>
              <a:t>。  </a:t>
            </a:r>
          </a:p>
        </p:txBody>
      </p:sp>
      <p:sp>
        <p:nvSpPr>
          <p:cNvPr id="65543" name="AutoShape 7"/>
          <p:cNvSpPr>
            <a:spLocks noChangeArrowheads="1"/>
          </p:cNvSpPr>
          <p:nvPr/>
        </p:nvSpPr>
        <p:spPr bwMode="auto">
          <a:xfrm>
            <a:off x="3635375" y="692150"/>
            <a:ext cx="4681538" cy="2376488"/>
          </a:xfrm>
          <a:prstGeom prst="wedgeRoundRectCallout">
            <a:avLst>
              <a:gd name="adj1" fmla="val -56611"/>
              <a:gd name="adj2" fmla="val 917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/>
              <a:t>  “</a:t>
            </a:r>
            <a:r>
              <a:rPr lang="zh-CN" altLang="en-US"/>
              <a:t>串值大小” 是按 “词典次序”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进行比较的，如：</a:t>
            </a:r>
            <a:br>
              <a:rPr lang="zh-CN" altLang="en-US"/>
            </a:br>
            <a:r>
              <a:rPr lang="en-US" altLang="zh-CN"/>
              <a:t>StrCompare(“</a:t>
            </a:r>
            <a:r>
              <a:rPr lang="en-US" altLang="zh-CN">
                <a:solidFill>
                  <a:srgbClr val="FF3300"/>
                </a:solidFill>
              </a:rPr>
              <a:t>d</a:t>
            </a:r>
            <a:r>
              <a:rPr lang="en-US" altLang="zh-CN"/>
              <a:t>ata”, “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/>
              <a:t>tru”)&lt;0 </a:t>
            </a:r>
            <a:br>
              <a:rPr lang="en-US" altLang="zh-CN"/>
            </a:br>
            <a:r>
              <a:rPr lang="en-US" altLang="zh-CN"/>
              <a:t>StrCompare(“ca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r>
              <a:rPr lang="en-US" altLang="zh-CN"/>
              <a:t>”, “ca</a:t>
            </a:r>
            <a:r>
              <a:rPr lang="en-US" altLang="zh-CN">
                <a:solidFill>
                  <a:srgbClr val="FF3300"/>
                </a:solidFill>
              </a:rPr>
              <a:t>s</a:t>
            </a:r>
            <a:r>
              <a:rPr lang="en-US" altLang="zh-CN"/>
              <a:t>e”)&gt;0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55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5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uiExpand="1" build="p"/>
      <p:bldP spid="655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1028700" y="522288"/>
            <a:ext cx="73009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StrLength 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S </a:t>
            </a:r>
            <a:r>
              <a:rPr lang="zh-CN" altLang="en-US"/>
              <a:t>的元素个数，称为串的长度。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Concat (&amp;T, S1, S2)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存在。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T </a:t>
            </a:r>
            <a:r>
              <a:rPr lang="zh-CN" altLang="en-US"/>
              <a:t>返回由 </a:t>
            </a:r>
            <a:r>
              <a:rPr lang="en-US" altLang="zh-CN"/>
              <a:t>S1 </a:t>
            </a:r>
            <a:r>
              <a:rPr lang="zh-CN" altLang="en-US"/>
              <a:t>和 </a:t>
            </a:r>
            <a:r>
              <a:rPr lang="en-US" altLang="zh-CN"/>
              <a:t>S2 </a:t>
            </a:r>
            <a:r>
              <a:rPr lang="zh-CN" altLang="en-US"/>
              <a:t>联接而成的新串。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SubString (&amp;Sub, S, pos, len)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>
                <a:ea typeface="华文中宋" pitchFamily="2" charset="-122"/>
              </a:rPr>
              <a:t>1≤pos≤StrLength(S)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且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0≤len≤StrLength(S) – pos + 1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Sub </a:t>
            </a:r>
            <a:r>
              <a:rPr lang="zh-CN" altLang="en-US"/>
              <a:t>返回串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个字符起长度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           为 </a:t>
            </a:r>
            <a:r>
              <a:rPr lang="en-US" altLang="zh-CN"/>
              <a:t>len </a:t>
            </a:r>
            <a:r>
              <a:rPr lang="zh-CN" altLang="en-US"/>
              <a:t>的子串。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7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898525" y="523875"/>
            <a:ext cx="7850188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Index (S, T, pos)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 </a:t>
            </a:r>
            <a:r>
              <a:rPr lang="en-US" altLang="zh-CN"/>
              <a:t>1≤pos≤StrLength(S)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若主串 </a:t>
            </a:r>
            <a:r>
              <a:rPr lang="en-US" altLang="zh-CN"/>
              <a:t>S </a:t>
            </a:r>
            <a:r>
              <a:rPr lang="zh-CN" altLang="en-US"/>
              <a:t>中存在和串 </a:t>
            </a:r>
            <a:r>
              <a:rPr lang="en-US" altLang="zh-CN"/>
              <a:t>T </a:t>
            </a:r>
            <a:r>
              <a:rPr lang="zh-CN" altLang="en-US"/>
              <a:t>值相同的子串，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则返回它在主串 </a:t>
            </a:r>
            <a:r>
              <a:rPr lang="en-US" altLang="zh-CN"/>
              <a:t>S </a:t>
            </a:r>
            <a:r>
              <a:rPr lang="zh-CN" altLang="en-US"/>
              <a:t>中第 </a:t>
            </a:r>
            <a:r>
              <a:rPr lang="en-US" altLang="zh-CN"/>
              <a:t>pos  </a:t>
            </a:r>
            <a:r>
              <a:rPr lang="zh-CN" altLang="en-US"/>
              <a:t>个字符之后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第一次出现的位置；否则函数值为 </a:t>
            </a:r>
            <a:r>
              <a:rPr lang="en-US" altLang="zh-CN"/>
              <a:t>0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Replace (&amp;S, T, V)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T </a:t>
            </a:r>
            <a:r>
              <a:rPr lang="zh-CN" altLang="en-US"/>
              <a:t>和 </a:t>
            </a:r>
            <a:r>
              <a:rPr lang="en-US" altLang="zh-CN"/>
              <a:t>V </a:t>
            </a:r>
            <a:r>
              <a:rPr lang="zh-CN" altLang="en-US"/>
              <a:t>存在，</a:t>
            </a:r>
            <a:r>
              <a:rPr lang="en-US" altLang="zh-CN"/>
              <a:t>T </a:t>
            </a:r>
            <a:r>
              <a:rPr lang="zh-CN" altLang="en-US"/>
              <a:t>是非空串。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/>
              <a:t>V </a:t>
            </a:r>
            <a:r>
              <a:rPr lang="zh-CN" altLang="en-US"/>
              <a:t>替换主串 </a:t>
            </a:r>
            <a:r>
              <a:rPr lang="en-US" altLang="zh-CN"/>
              <a:t>S </a:t>
            </a:r>
            <a:r>
              <a:rPr lang="zh-CN" altLang="en-US"/>
              <a:t>中出现的所有与 </a:t>
            </a:r>
            <a:r>
              <a:rPr lang="en-US" altLang="zh-CN"/>
              <a:t>T </a:t>
            </a:r>
            <a:r>
              <a:rPr lang="zh-CN" altLang="en-US"/>
              <a:t>相等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不重叠</a:t>
            </a:r>
            <a:r>
              <a:rPr lang="zh-CN" altLang="en-US"/>
              <a:t>的子串。 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>
            <a:off x="3922713" y="693738"/>
            <a:ext cx="3241675" cy="3743325"/>
          </a:xfrm>
          <a:prstGeom prst="wedgeRoundRectCallout">
            <a:avLst>
              <a:gd name="adj1" fmla="val -55926"/>
              <a:gd name="adj2" fmla="val 815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假设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S=“abcacabcaca”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</a:t>
            </a:r>
            <a:r>
              <a:rPr lang="en-US" altLang="zh-CN"/>
              <a:t>T=“abca” </a:t>
            </a:r>
          </a:p>
          <a:p>
            <a:pPr>
              <a:lnSpc>
                <a:spcPct val="130000"/>
              </a:lnSpc>
            </a:pPr>
            <a:r>
              <a:rPr lang="en-US" altLang="zh-CN"/>
              <a:t> V=“ab”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则置换之后的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 </a:t>
            </a:r>
            <a:r>
              <a:rPr lang="en-US" altLang="zh-CN"/>
              <a:t>S=“abcabca”</a:t>
            </a:r>
            <a:r>
              <a:rPr lang="zh-CN" altLang="en-US"/>
              <a:t>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 而不是 “</a:t>
            </a:r>
            <a:r>
              <a:rPr lang="en-US" altLang="zh-CN"/>
              <a:t>abbcaca”</a:t>
            </a:r>
            <a:r>
              <a:rPr lang="zh-CN" altLang="en-US"/>
              <a:t>。  </a:t>
            </a:r>
            <a:br>
              <a:rPr lang="zh-CN" altLang="en-US"/>
            </a:br>
            <a:r>
              <a:rPr lang="zh-CN" altLang="en-US"/>
              <a:t>　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2" grpId="0" uiExpand="1" build="p"/>
      <p:bldP spid="297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74688" y="5207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StrInsert (&amp;S, pos, T)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和 </a:t>
            </a:r>
            <a:r>
              <a:rPr lang="en-US" altLang="zh-CN"/>
              <a:t>T </a:t>
            </a:r>
            <a:r>
              <a:rPr lang="zh-CN" altLang="en-US"/>
              <a:t>存在，</a:t>
            </a:r>
            <a:r>
              <a:rPr lang="en-US" altLang="zh-CN"/>
              <a:t>1≤pos≤StrLength(S)+1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在串 </a:t>
            </a:r>
            <a:r>
              <a:rPr lang="en-US" altLang="zh-CN"/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个字符之前插入串 </a:t>
            </a:r>
            <a:r>
              <a:rPr lang="en-US" altLang="zh-CN"/>
              <a:t>T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StrDelete (&amp;S, pos, len)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存在，</a:t>
            </a:r>
            <a:r>
              <a:rPr lang="en-US" altLang="zh-CN"/>
              <a:t>1≤pos≤StrLength(S)-len+1</a:t>
            </a:r>
            <a:r>
              <a:rPr lang="zh-CN" altLang="en-US"/>
              <a:t>。 </a:t>
            </a:r>
            <a:br>
              <a:rPr lang="zh-CN" altLang="en-US"/>
            </a:br>
            <a:r>
              <a:rPr lang="zh-CN" altLang="en-US"/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从串 </a:t>
            </a:r>
            <a:r>
              <a:rPr lang="en-US" altLang="zh-CN"/>
              <a:t>S </a:t>
            </a:r>
            <a:r>
              <a:rPr lang="zh-CN" altLang="en-US"/>
              <a:t>中删除第 </a:t>
            </a:r>
            <a:r>
              <a:rPr lang="en-US" altLang="zh-CN"/>
              <a:t>pos </a:t>
            </a:r>
            <a:r>
              <a:rPr lang="zh-CN" altLang="en-US"/>
              <a:t>个字符起长度为 </a:t>
            </a:r>
            <a:r>
              <a:rPr lang="en-US" altLang="zh-CN"/>
              <a:t>len 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                          </a:t>
            </a:r>
            <a:r>
              <a:rPr lang="zh-CN" altLang="en-US"/>
              <a:t>的子串。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ClearString (&amp;S)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清为空串。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} ADT String </a:t>
            </a: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4643438" y="490538"/>
            <a:ext cx="287655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求串长 </a:t>
            </a:r>
            <a:r>
              <a:rPr lang="en-US" altLang="zh-CN">
                <a:ea typeface="华文中宋" pitchFamily="2" charset="-122"/>
              </a:rPr>
              <a:t>StrLength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 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67544" y="4471988"/>
            <a:ext cx="8676456" cy="126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例如，可利用</a:t>
            </a:r>
            <a:r>
              <a:rPr lang="zh-CN" altLang="en-US" dirty="0">
                <a:solidFill>
                  <a:srgbClr val="0000FF"/>
                </a:solidFill>
              </a:rPr>
              <a:t>求串长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求子串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串比较</a:t>
            </a:r>
            <a:r>
              <a:rPr lang="zh-CN" altLang="en-US" dirty="0"/>
              <a:t>等操作 实现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定位函数</a:t>
            </a:r>
            <a:r>
              <a:rPr lang="zh-CN" altLang="en-US" dirty="0"/>
              <a:t> </a:t>
            </a:r>
            <a:r>
              <a:rPr lang="en-US" altLang="zh-CN" dirty="0"/>
              <a:t>Index(S, T, </a:t>
            </a:r>
            <a:r>
              <a:rPr lang="en-US" altLang="zh-CN" dirty="0" err="1"/>
              <a:t>pos</a:t>
            </a:r>
            <a:r>
              <a:rPr lang="en-US" altLang="zh-CN" dirty="0"/>
              <a:t>) </a:t>
            </a:r>
            <a:r>
              <a:rPr lang="zh-CN" altLang="en-US" dirty="0"/>
              <a:t>。 </a:t>
            </a: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1042988" y="21320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串类型的最小操作子集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1042988" y="2605088"/>
            <a:ext cx="3017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这些操作不可能利用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其他串操作来实现</a:t>
            </a:r>
            <a:r>
              <a:rPr lang="zh-CN" altLang="en-US"/>
              <a:t>。 </a:t>
            </a:r>
          </a:p>
        </p:txBody>
      </p:sp>
      <p:sp>
        <p:nvSpPr>
          <p:cNvPr id="3097" name="AutoShape 25"/>
          <p:cNvSpPr>
            <a:spLocks/>
          </p:cNvSpPr>
          <p:nvPr/>
        </p:nvSpPr>
        <p:spPr bwMode="auto">
          <a:xfrm>
            <a:off x="4356100" y="981075"/>
            <a:ext cx="215900" cy="2808288"/>
          </a:xfrm>
          <a:prstGeom prst="leftBrace">
            <a:avLst>
              <a:gd name="adj1" fmla="val 1083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42975" y="708025"/>
            <a:ext cx="7596951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int Index (String S, String T, int pos)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if (pos &gt; 0) {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n = StrLength(S);    m = StrLength(T);  // </a:t>
            </a:r>
            <a:r>
              <a:rPr lang="zh-CN" altLang="en-US"/>
              <a:t>求串长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</a:t>
            </a:r>
            <a:r>
              <a:rPr lang="en-US" altLang="zh-CN"/>
              <a:t>i = pos;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</a:t>
            </a:r>
            <a:r>
              <a:rPr lang="zh-CN" altLang="en-US"/>
              <a:t>　　</a:t>
            </a:r>
            <a:r>
              <a:rPr lang="en-US" altLang="zh-CN"/>
              <a:t>while ( i &lt;= n-m+1) {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            SubString (sub, S, i, m); 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if (StrCompare(sub,T) != 0) ++i ;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　　　</a:t>
            </a:r>
            <a:r>
              <a:rPr lang="en-US" altLang="zh-CN"/>
              <a:t>else return i ;</a:t>
            </a:r>
            <a:r>
              <a:rPr lang="zh-CN" altLang="en-US"/>
              <a:t>　  </a:t>
            </a:r>
            <a:r>
              <a:rPr lang="en-US" altLang="zh-CN"/>
              <a:t>//  </a:t>
            </a:r>
            <a:r>
              <a:rPr lang="zh-CN" altLang="en-US"/>
              <a:t>找到和 </a:t>
            </a:r>
            <a:r>
              <a:rPr lang="en-US" altLang="zh-CN"/>
              <a:t>T </a:t>
            </a:r>
            <a:r>
              <a:rPr lang="zh-CN" altLang="en-US"/>
              <a:t>相等的子串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  　　　</a:t>
            </a:r>
            <a:r>
              <a:rPr lang="en-US" altLang="zh-CN"/>
              <a:t>} // while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    </a:t>
            </a:r>
            <a:r>
              <a:rPr lang="zh-CN" altLang="en-US"/>
              <a:t>　</a:t>
            </a:r>
            <a:r>
              <a:rPr lang="en-US" altLang="zh-CN"/>
              <a:t>} // if </a:t>
            </a:r>
          </a:p>
          <a:p>
            <a:pPr>
              <a:lnSpc>
                <a:spcPct val="110000"/>
              </a:lnSpc>
            </a:pPr>
            <a:r>
              <a:rPr lang="zh-CN" altLang="en-US"/>
              <a:t>　    </a:t>
            </a:r>
            <a:r>
              <a:rPr lang="en-US" altLang="zh-CN"/>
              <a:t>return 0;</a:t>
            </a:r>
            <a:r>
              <a:rPr lang="zh-CN" altLang="en-US"/>
              <a:t>　 　　　　</a:t>
            </a:r>
            <a:r>
              <a:rPr lang="en-US" altLang="zh-CN"/>
              <a:t>// S </a:t>
            </a:r>
            <a:r>
              <a:rPr lang="zh-CN" altLang="en-US"/>
              <a:t>中不存在满足条件的子串 </a:t>
            </a:r>
          </a:p>
          <a:p>
            <a:pPr>
              <a:lnSpc>
                <a:spcPct val="110000"/>
              </a:lnSpc>
            </a:pPr>
            <a:r>
              <a:rPr lang="en-US" altLang="zh-CN"/>
              <a:t>} // Index 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807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4125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44358" y="2506148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85800" y="871265"/>
            <a:ext cx="7575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ea typeface="华文中宋" pitchFamily="2" charset="-122"/>
              </a:rPr>
              <a:t>因为串是特殊的线性表，故其存储结构与线性表的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存储结构类似，只不过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组成串的结点是单个字符</a:t>
            </a:r>
            <a:r>
              <a:rPr kumimoji="0"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723900" y="2252390"/>
            <a:ext cx="35591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4.2.1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 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723900" y="2949302"/>
            <a:ext cx="78803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kumimoji="0" lang="en-US" altLang="zh-CN">
                <a:ea typeface="华文中宋" pitchFamily="2" charset="-122"/>
              </a:rPr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定长顺序存储表示</a:t>
            </a:r>
            <a:r>
              <a:rPr kumimoji="0" lang="zh-CN" altLang="en-US">
                <a:ea typeface="华文中宋" pitchFamily="2" charset="-122"/>
              </a:rPr>
              <a:t>，也称为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静态存储分配的顺序串</a:t>
            </a:r>
            <a:r>
              <a:rPr kumimoji="0"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80000"/>
              </a:lnSpc>
            </a:pPr>
            <a:r>
              <a:rPr kumimoji="0" lang="zh-CN" altLang="en-US">
                <a:ea typeface="华文中宋" pitchFamily="2" charset="-122"/>
              </a:rPr>
              <a:t>即用一组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地址连续</a:t>
            </a:r>
            <a:r>
              <a:rPr kumimoji="0" lang="zh-CN" altLang="en-US">
                <a:ea typeface="华文中宋" pitchFamily="2" charset="-122"/>
              </a:rPr>
              <a:t>的存储单元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依次存放</a:t>
            </a:r>
            <a:r>
              <a:rPr kumimoji="0" lang="zh-CN" altLang="en-US">
                <a:ea typeface="华文中宋" pitchFamily="2" charset="-122"/>
              </a:rPr>
              <a:t>串中的字符序列。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723900" y="4355827"/>
            <a:ext cx="75755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定长”、“静态”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的意思可简单地理解为一个确定的 </a:t>
            </a:r>
          </a:p>
          <a:p>
            <a:pPr>
              <a:lnSpc>
                <a:spcPct val="17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存储空间，它的长度是不变的。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 autoUpdateAnimBg="0"/>
      <p:bldP spid="8222" grpId="0" autoUpdateAnimBg="0"/>
      <p:bldP spid="8223" grpId="0" autoUpdateAnimBg="0"/>
      <p:bldP spid="82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723900" y="679450"/>
            <a:ext cx="759777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可直接使用定长的字符数组来定义一个串，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数组的 </a:t>
            </a:r>
          </a:p>
          <a:p>
            <a:pPr>
              <a:lnSpc>
                <a:spcPct val="190000"/>
              </a:lnSpc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上界预先给出：</a:t>
            </a:r>
            <a:r>
              <a:rPr lang="zh-CN" altLang="en-US">
                <a:solidFill>
                  <a:srgbClr val="333333"/>
                </a:solidFill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</a:t>
            </a:r>
          </a:p>
        </p:txBody>
      </p:sp>
      <p:sp>
        <p:nvSpPr>
          <p:cNvPr id="9377" name="Text Box 161"/>
          <p:cNvSpPr txBox="1">
            <a:spLocks noChangeArrowheads="1"/>
          </p:cNvSpPr>
          <p:nvPr/>
        </p:nvSpPr>
        <p:spPr bwMode="auto">
          <a:xfrm>
            <a:off x="723901" y="2097088"/>
            <a:ext cx="8096572" cy="2242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#define MAXSTRLEN 255      // </a:t>
            </a:r>
            <a:r>
              <a:rPr kumimoji="0" lang="zh-CN" altLang="en-US"/>
              <a:t>可在 </a:t>
            </a:r>
            <a:r>
              <a:rPr kumimoji="0" lang="en-US" altLang="zh-CN"/>
              <a:t>255 </a:t>
            </a:r>
            <a:r>
              <a:rPr kumimoji="0" lang="zh-CN" altLang="en-US"/>
              <a:t>以内定义最大串长</a:t>
            </a:r>
            <a:r>
              <a:rPr kumimoji="0"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typedef unsigned char SString[MAXSTRLEN +1];   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tx2"/>
              </a:buClr>
              <a:buSzPct val="115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                                                    // </a:t>
            </a:r>
            <a:r>
              <a:rPr kumimoji="0" lang="en-US" altLang="zh-CN"/>
              <a:t>0 </a:t>
            </a:r>
            <a:r>
              <a:rPr kumimoji="0" lang="zh-CN" altLang="en-US"/>
              <a:t>号单元存放串的长度 </a:t>
            </a:r>
          </a:p>
        </p:txBody>
      </p:sp>
      <p:sp>
        <p:nvSpPr>
          <p:cNvPr id="9378" name="Text Box 162"/>
          <p:cNvSpPr txBox="1">
            <a:spLocks noChangeArrowheads="1"/>
          </p:cNvSpPr>
          <p:nvPr/>
        </p:nvSpPr>
        <p:spPr bwMode="auto">
          <a:xfrm>
            <a:off x="723900" y="4397375"/>
            <a:ext cx="78803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串的实际长度可在这个预定义长度的范围内随意设 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定，超过预定义长度的串值则被舍去，称之为“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截断</a:t>
            </a:r>
            <a:r>
              <a:rPr lang="zh-CN" altLang="en-US">
                <a:ea typeface="华文中宋" pitchFamily="2" charset="-122"/>
              </a:rPr>
              <a:t>”。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utoUpdateAnimBg="0"/>
      <p:bldP spid="9377" grpId="0" autoUpdateAnimBg="0"/>
      <p:bldP spid="93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100138" y="3322638"/>
            <a:ext cx="61785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串 “</a:t>
            </a:r>
            <a:r>
              <a:rPr lang="en-US" altLang="zh-CN"/>
              <a:t>This is a dog.” </a:t>
            </a:r>
            <a:r>
              <a:rPr lang="zh-CN" altLang="en-US"/>
              <a:t>的长度的表示方法：  </a:t>
            </a:r>
          </a:p>
        </p:txBody>
      </p:sp>
      <p:grpSp>
        <p:nvGrpSpPr>
          <p:cNvPr id="11409" name="Group 145"/>
          <p:cNvGrpSpPr>
            <a:grpSpLocks/>
          </p:cNvGrpSpPr>
          <p:nvPr/>
        </p:nvGrpSpPr>
        <p:grpSpPr bwMode="auto">
          <a:xfrm>
            <a:off x="1758950" y="5043488"/>
            <a:ext cx="5332413" cy="762000"/>
            <a:chOff x="961" y="816"/>
            <a:chExt cx="3359" cy="480"/>
          </a:xfrm>
        </p:grpSpPr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961" y="100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961" y="12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96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134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153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Text Box 107"/>
            <p:cNvSpPr txBox="1">
              <a:spLocks noChangeArrowheads="1"/>
            </p:cNvSpPr>
            <p:nvPr/>
          </p:nvSpPr>
          <p:spPr bwMode="auto">
            <a:xfrm>
              <a:off x="1057" y="986"/>
              <a:ext cx="32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T  h  i   s       i  s      a      d  o  g   .  \0 </a:t>
              </a:r>
            </a:p>
          </p:txBody>
        </p:sp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72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Line 109"/>
            <p:cNvSpPr>
              <a:spLocks noChangeShapeType="1"/>
            </p:cNvSpPr>
            <p:nvPr/>
          </p:nvSpPr>
          <p:spPr bwMode="auto">
            <a:xfrm>
              <a:off x="192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Line 110"/>
            <p:cNvSpPr>
              <a:spLocks noChangeShapeType="1"/>
            </p:cNvSpPr>
            <p:nvPr/>
          </p:nvSpPr>
          <p:spPr bwMode="auto">
            <a:xfrm>
              <a:off x="211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Line 111"/>
            <p:cNvSpPr>
              <a:spLocks noChangeShapeType="1"/>
            </p:cNvSpPr>
            <p:nvPr/>
          </p:nvSpPr>
          <p:spPr bwMode="auto">
            <a:xfrm>
              <a:off x="230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Line 112"/>
            <p:cNvSpPr>
              <a:spLocks noChangeShapeType="1"/>
            </p:cNvSpPr>
            <p:nvPr/>
          </p:nvSpPr>
          <p:spPr bwMode="auto">
            <a:xfrm>
              <a:off x="249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Line 113"/>
            <p:cNvSpPr>
              <a:spLocks noChangeShapeType="1"/>
            </p:cNvSpPr>
            <p:nvPr/>
          </p:nvSpPr>
          <p:spPr bwMode="auto">
            <a:xfrm>
              <a:off x="268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Line 114"/>
            <p:cNvSpPr>
              <a:spLocks noChangeShapeType="1"/>
            </p:cNvSpPr>
            <p:nvPr/>
          </p:nvSpPr>
          <p:spPr bwMode="auto">
            <a:xfrm>
              <a:off x="288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Line 115"/>
            <p:cNvSpPr>
              <a:spLocks noChangeShapeType="1"/>
            </p:cNvSpPr>
            <p:nvPr/>
          </p:nvSpPr>
          <p:spPr bwMode="auto">
            <a:xfrm>
              <a:off x="30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" name="Line 116"/>
            <p:cNvSpPr>
              <a:spLocks noChangeShapeType="1"/>
            </p:cNvSpPr>
            <p:nvPr/>
          </p:nvSpPr>
          <p:spPr bwMode="auto">
            <a:xfrm>
              <a:off x="3265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" name="Line 117"/>
            <p:cNvSpPr>
              <a:spLocks noChangeShapeType="1"/>
            </p:cNvSpPr>
            <p:nvPr/>
          </p:nvSpPr>
          <p:spPr bwMode="auto">
            <a:xfrm>
              <a:off x="3457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" name="Line 118"/>
            <p:cNvSpPr>
              <a:spLocks noChangeShapeType="1"/>
            </p:cNvSpPr>
            <p:nvPr/>
          </p:nvSpPr>
          <p:spPr bwMode="auto">
            <a:xfrm>
              <a:off x="3649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3" name="Line 119"/>
            <p:cNvSpPr>
              <a:spLocks noChangeShapeType="1"/>
            </p:cNvSpPr>
            <p:nvPr/>
          </p:nvSpPr>
          <p:spPr bwMode="auto">
            <a:xfrm>
              <a:off x="3841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4" name="Line 120"/>
            <p:cNvSpPr>
              <a:spLocks noChangeShapeType="1"/>
            </p:cNvSpPr>
            <p:nvPr/>
          </p:nvSpPr>
          <p:spPr bwMode="auto">
            <a:xfrm>
              <a:off x="403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5" name="Line 121"/>
            <p:cNvSpPr>
              <a:spLocks noChangeShapeType="1"/>
            </p:cNvSpPr>
            <p:nvPr/>
          </p:nvSpPr>
          <p:spPr bwMode="auto">
            <a:xfrm>
              <a:off x="4273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6" name="Line 122"/>
            <p:cNvSpPr>
              <a:spLocks noChangeShapeType="1"/>
            </p:cNvSpPr>
            <p:nvPr/>
          </p:nvSpPr>
          <p:spPr bwMode="auto">
            <a:xfrm>
              <a:off x="1440" y="8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10" name="Group 146"/>
          <p:cNvGrpSpPr>
            <a:grpSpLocks/>
          </p:cNvGrpSpPr>
          <p:nvPr/>
        </p:nvGrpSpPr>
        <p:grpSpPr bwMode="auto">
          <a:xfrm>
            <a:off x="1758950" y="4033838"/>
            <a:ext cx="5934075" cy="762000"/>
            <a:chOff x="961" y="1392"/>
            <a:chExt cx="3738" cy="480"/>
          </a:xfrm>
        </p:grpSpPr>
        <p:sp>
          <p:nvSpPr>
            <p:cNvPr id="11387" name="Line 123"/>
            <p:cNvSpPr>
              <a:spLocks noChangeShapeType="1"/>
            </p:cNvSpPr>
            <p:nvPr/>
          </p:nvSpPr>
          <p:spPr bwMode="auto">
            <a:xfrm>
              <a:off x="961" y="1584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8" name="Line 124"/>
            <p:cNvSpPr>
              <a:spLocks noChangeShapeType="1"/>
            </p:cNvSpPr>
            <p:nvPr/>
          </p:nvSpPr>
          <p:spPr bwMode="auto">
            <a:xfrm>
              <a:off x="961" y="1872"/>
              <a:ext cx="36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9" name="Line 125"/>
            <p:cNvSpPr>
              <a:spLocks noChangeShapeType="1"/>
            </p:cNvSpPr>
            <p:nvPr/>
          </p:nvSpPr>
          <p:spPr bwMode="auto">
            <a:xfrm>
              <a:off x="961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0" name="Line 126"/>
            <p:cNvSpPr>
              <a:spLocks noChangeShapeType="1"/>
            </p:cNvSpPr>
            <p:nvPr/>
          </p:nvSpPr>
          <p:spPr bwMode="auto">
            <a:xfrm>
              <a:off x="1345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1" name="Line 127"/>
            <p:cNvSpPr>
              <a:spLocks noChangeShapeType="1"/>
            </p:cNvSpPr>
            <p:nvPr/>
          </p:nvSpPr>
          <p:spPr bwMode="auto">
            <a:xfrm>
              <a:off x="158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2" name="Text Box 128"/>
            <p:cNvSpPr txBox="1">
              <a:spLocks noChangeArrowheads="1"/>
            </p:cNvSpPr>
            <p:nvPr/>
          </p:nvSpPr>
          <p:spPr bwMode="auto">
            <a:xfrm>
              <a:off x="1057" y="1562"/>
              <a:ext cx="36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… 14 T  h  i   s       i  s      a      d  o  g   .   …  </a:t>
              </a:r>
            </a:p>
          </p:txBody>
        </p:sp>
        <p:sp>
          <p:nvSpPr>
            <p:cNvPr id="11393" name="Line 129"/>
            <p:cNvSpPr>
              <a:spLocks noChangeShapeType="1"/>
            </p:cNvSpPr>
            <p:nvPr/>
          </p:nvSpPr>
          <p:spPr bwMode="auto">
            <a:xfrm>
              <a:off x="177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4" name="Line 130"/>
            <p:cNvSpPr>
              <a:spLocks noChangeShapeType="1"/>
            </p:cNvSpPr>
            <p:nvPr/>
          </p:nvSpPr>
          <p:spPr bwMode="auto">
            <a:xfrm>
              <a:off x="196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5" name="Line 131"/>
            <p:cNvSpPr>
              <a:spLocks noChangeShapeType="1"/>
            </p:cNvSpPr>
            <p:nvPr/>
          </p:nvSpPr>
          <p:spPr bwMode="auto">
            <a:xfrm>
              <a:off x="216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6" name="Line 132"/>
            <p:cNvSpPr>
              <a:spLocks noChangeShapeType="1"/>
            </p:cNvSpPr>
            <p:nvPr/>
          </p:nvSpPr>
          <p:spPr bwMode="auto">
            <a:xfrm>
              <a:off x="235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7" name="Line 133"/>
            <p:cNvSpPr>
              <a:spLocks noChangeShapeType="1"/>
            </p:cNvSpPr>
            <p:nvPr/>
          </p:nvSpPr>
          <p:spPr bwMode="auto">
            <a:xfrm>
              <a:off x="254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273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Line 135"/>
            <p:cNvSpPr>
              <a:spLocks noChangeShapeType="1"/>
            </p:cNvSpPr>
            <p:nvPr/>
          </p:nvSpPr>
          <p:spPr bwMode="auto">
            <a:xfrm>
              <a:off x="292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0" name="Line 136"/>
            <p:cNvSpPr>
              <a:spLocks noChangeShapeType="1"/>
            </p:cNvSpPr>
            <p:nvPr/>
          </p:nvSpPr>
          <p:spPr bwMode="auto">
            <a:xfrm>
              <a:off x="31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1" name="Line 137"/>
            <p:cNvSpPr>
              <a:spLocks noChangeShapeType="1"/>
            </p:cNvSpPr>
            <p:nvPr/>
          </p:nvSpPr>
          <p:spPr bwMode="auto">
            <a:xfrm>
              <a:off x="331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3504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Line 139"/>
            <p:cNvSpPr>
              <a:spLocks noChangeShapeType="1"/>
            </p:cNvSpPr>
            <p:nvPr/>
          </p:nvSpPr>
          <p:spPr bwMode="auto">
            <a:xfrm>
              <a:off x="369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4" name="Line 140"/>
            <p:cNvSpPr>
              <a:spLocks noChangeShapeType="1"/>
            </p:cNvSpPr>
            <p:nvPr/>
          </p:nvSpPr>
          <p:spPr bwMode="auto">
            <a:xfrm>
              <a:off x="3888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408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6" name="Line 142"/>
            <p:cNvSpPr>
              <a:spLocks noChangeShapeType="1"/>
            </p:cNvSpPr>
            <p:nvPr/>
          </p:nvSpPr>
          <p:spPr bwMode="auto">
            <a:xfrm>
              <a:off x="4272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7" name="Line 143"/>
            <p:cNvSpPr>
              <a:spLocks noChangeShapeType="1"/>
            </p:cNvSpPr>
            <p:nvPr/>
          </p:nvSpPr>
          <p:spPr bwMode="auto">
            <a:xfrm>
              <a:off x="1440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8" name="Line 144"/>
            <p:cNvSpPr>
              <a:spLocks noChangeShapeType="1"/>
            </p:cNvSpPr>
            <p:nvPr/>
          </p:nvSpPr>
          <p:spPr bwMode="auto">
            <a:xfrm>
              <a:off x="4656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1042988" y="1601788"/>
            <a:ext cx="2393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串长</a:t>
            </a:r>
            <a:r>
              <a:rPr lang="zh-CN" altLang="en-US">
                <a:ea typeface="华文中宋" pitchFamily="2" charset="-122"/>
              </a:rPr>
              <a:t>的表示方法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3" name="Text Box 159"/>
          <p:cNvSpPr txBox="1">
            <a:spLocks noChangeArrowheads="1"/>
          </p:cNvSpPr>
          <p:nvPr/>
        </p:nvSpPr>
        <p:spPr bwMode="auto">
          <a:xfrm>
            <a:off x="4549775" y="836613"/>
            <a:ext cx="33242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在串的存贮区首地址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显式地</a:t>
            </a:r>
            <a:r>
              <a:rPr lang="zh-CN" altLang="en-US"/>
              <a:t>记录串的长度。 </a:t>
            </a: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4545013" y="2357438"/>
            <a:ext cx="334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在串之后加结束标志。 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11425" name="Rectangle 161"/>
          <p:cNvSpPr>
            <a:spLocks noChangeArrowheads="1"/>
          </p:cNvSpPr>
          <p:nvPr/>
        </p:nvSpPr>
        <p:spPr bwMode="auto">
          <a:xfrm>
            <a:off x="4545013" y="1819275"/>
            <a:ext cx="3081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PASCAL </a:t>
            </a:r>
            <a:r>
              <a:rPr lang="zh-CN" altLang="en-US">
                <a:ea typeface="华文新魏" pitchFamily="2" charset="-122"/>
              </a:rPr>
              <a:t>语言。 </a:t>
            </a:r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4545013" y="2790825"/>
            <a:ext cx="26987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如：</a:t>
            </a:r>
            <a:r>
              <a:rPr lang="en-US" altLang="zh-CN">
                <a:ea typeface="华文新魏" pitchFamily="2" charset="-122"/>
              </a:rPr>
              <a:t>C </a:t>
            </a:r>
            <a:r>
              <a:rPr lang="zh-CN" altLang="en-US">
                <a:ea typeface="华文新魏" pitchFamily="2" charset="-122"/>
              </a:rPr>
              <a:t>使用 “</a:t>
            </a:r>
            <a:r>
              <a:rPr lang="en-US" altLang="zh-CN">
                <a:ea typeface="华文新魏" pitchFamily="2" charset="-122"/>
              </a:rPr>
              <a:t>\0”</a:t>
            </a:r>
            <a:r>
              <a:rPr lang="zh-CN" altLang="en-US">
                <a:ea typeface="华文新魏" pitchFamily="2" charset="-122"/>
              </a:rPr>
              <a:t>。 </a:t>
            </a:r>
            <a:endParaRPr lang="zh-CN" altLang="en-US" sz="3600">
              <a:ea typeface="华文新魏" pitchFamily="2" charset="-122"/>
            </a:endParaRP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3627438" y="11239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显式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8" name="Text Box 164"/>
          <p:cNvSpPr txBox="1">
            <a:spLocks noChangeArrowheads="1"/>
          </p:cNvSpPr>
          <p:nvPr/>
        </p:nvSpPr>
        <p:spPr bwMode="auto">
          <a:xfrm>
            <a:off x="3627438" y="2347913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隐式 </a:t>
            </a:r>
            <a:endParaRPr lang="zh-CN" altLang="en-US" sz="3600"/>
          </a:p>
        </p:txBody>
      </p:sp>
      <p:sp>
        <p:nvSpPr>
          <p:cNvPr id="11429" name="AutoShape 165"/>
          <p:cNvSpPr>
            <a:spLocks/>
          </p:cNvSpPr>
          <p:nvPr/>
        </p:nvSpPr>
        <p:spPr bwMode="auto">
          <a:xfrm>
            <a:off x="3436938" y="1339850"/>
            <a:ext cx="215900" cy="1296988"/>
          </a:xfrm>
          <a:prstGeom prst="leftBrace">
            <a:avLst>
              <a:gd name="adj1" fmla="val 500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1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1000"/>
                                        <p:tgtEl>
                                          <p:spTgt spid="1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0" grpId="0"/>
      <p:bldP spid="11422" grpId="0" autoUpdateAnimBg="0"/>
      <p:bldP spid="11423" grpId="0" autoUpdateAnimBg="0"/>
      <p:bldP spid="11424" grpId="0" autoUpdateAnimBg="0"/>
      <p:bldP spid="11425" grpId="0"/>
      <p:bldP spid="11426" grpId="0" autoUpdateAnimBg="0"/>
      <p:bldP spid="11427" grpId="0" autoUpdateAnimBg="0"/>
      <p:bldP spid="11428" grpId="0" autoUpdateAnimBg="0"/>
      <p:bldP spid="114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059832" y="622429"/>
            <a:ext cx="21788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华文中宋" pitchFamily="2" charset="-122"/>
                <a:ea typeface="华文中宋" pitchFamily="2" charset="-122"/>
              </a:rPr>
              <a:t>内容回顾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03648" y="1628800"/>
            <a:ext cx="6336704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lang="zh-CN" altLang="en-US" sz="3200" b="0" kern="0" dirty="0">
                <a:latin typeface="+mn-lt"/>
                <a:ea typeface="+mn-ea"/>
              </a:rPr>
              <a:t>、特点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栈的应用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栈和递归的关系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队列的定义、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定义、特点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队列的表示和实现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b="0" kern="0" dirty="0">
                <a:latin typeface="+mn-lt"/>
                <a:ea typeface="+mn-ea"/>
              </a:rPr>
              <a:t>队列的应用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84213" y="66675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定长顺序存储表示时串的操作的实现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84213" y="1303338"/>
            <a:ext cx="4249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、串联接 </a:t>
            </a:r>
            <a:r>
              <a:rPr lang="en-US" altLang="zh-CN">
                <a:ea typeface="华文中宋" pitchFamily="2" charset="-122"/>
              </a:rPr>
              <a:t>Concat(&amp;T, S1, S2)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684213" y="1808163"/>
            <a:ext cx="7648248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假设串 </a:t>
            </a:r>
            <a:r>
              <a:rPr lang="en-US" altLang="zh-CN" dirty="0"/>
              <a:t>T </a:t>
            </a:r>
            <a:r>
              <a:rPr lang="zh-CN" altLang="en-US" dirty="0"/>
              <a:t>是由串 </a:t>
            </a:r>
            <a:r>
              <a:rPr lang="en-US" altLang="zh-CN" dirty="0"/>
              <a:t>S1 </a:t>
            </a:r>
            <a:r>
              <a:rPr lang="zh-CN" altLang="en-US" dirty="0"/>
              <a:t>联结串 </a:t>
            </a:r>
            <a:r>
              <a:rPr lang="en-US" altLang="zh-CN" dirty="0"/>
              <a:t>S2 </a:t>
            </a:r>
            <a:r>
              <a:rPr lang="zh-CN" altLang="en-US" dirty="0"/>
              <a:t>得到的，则只要进行 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相应的“串值复制”操作即可，需要时进行“截断”。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684213" y="4437063"/>
            <a:ext cx="122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 </a:t>
            </a:r>
            <a:r>
              <a:rPr lang="en-US" altLang="zh-CN">
                <a:ea typeface="华文中宋" pitchFamily="2" charset="-122"/>
              </a:rPr>
              <a:t>T </a:t>
            </a:r>
            <a:r>
              <a:rPr lang="zh-CN" altLang="en-US">
                <a:ea typeface="华文中宋" pitchFamily="2" charset="-122"/>
              </a:rPr>
              <a:t>值 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049463" y="3473450"/>
            <a:ext cx="405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S1[0]+S2[0]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055813" y="4075113"/>
            <a:ext cx="4140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&lt;</a:t>
            </a:r>
            <a:r>
              <a:rPr lang="en-US" altLang="zh-CN">
                <a:ea typeface="华文中宋" pitchFamily="2" charset="-122"/>
              </a:rPr>
              <a:t> MAXSTRLEN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S1[0]+S2[0] &gt; MAXSTRLEN  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2055813" y="5492750"/>
            <a:ext cx="3213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S1[0] </a:t>
            </a:r>
            <a:r>
              <a:rPr lang="en-US" altLang="zh-CN">
                <a:ea typeface="华文中宋" pitchFamily="2" charset="-122"/>
                <a:sym typeface="Symbol" pitchFamily="18" charset="2"/>
              </a:rPr>
              <a:t>=</a:t>
            </a:r>
            <a:r>
              <a:rPr lang="en-US" altLang="zh-CN">
                <a:ea typeface="华文中宋" pitchFamily="2" charset="-122"/>
              </a:rPr>
              <a:t> MAXSTRLEN </a:t>
            </a:r>
          </a:p>
        </p:txBody>
      </p:sp>
      <p:sp>
        <p:nvSpPr>
          <p:cNvPr id="68619" name="AutoShape 11"/>
          <p:cNvSpPr>
            <a:spLocks/>
          </p:cNvSpPr>
          <p:nvPr/>
        </p:nvSpPr>
        <p:spPr bwMode="auto">
          <a:xfrm>
            <a:off x="1846263" y="3644900"/>
            <a:ext cx="180975" cy="2036763"/>
          </a:xfrm>
          <a:prstGeom prst="leftBrace">
            <a:avLst>
              <a:gd name="adj1" fmla="val 9378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6094413" y="3443288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结果正确 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6059488" y="4365625"/>
            <a:ext cx="2640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S2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被“截断”  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072188" y="549275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结果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T=S1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  <p:bldP spid="68614" grpId="0" autoUpdateAnimBg="0"/>
      <p:bldP spid="68615" grpId="0" autoUpdateAnimBg="0"/>
      <p:bldP spid="68616" grpId="0" autoUpdateAnimBg="0"/>
      <p:bldP spid="68617" grpId="0" autoUpdateAnimBg="0"/>
      <p:bldP spid="68618" grpId="0" autoUpdateAnimBg="0"/>
      <p:bldP spid="68619" grpId="0" animBg="1"/>
      <p:bldP spid="68620" grpId="0" autoUpdateAnimBg="0"/>
      <p:bldP spid="68621" grpId="0" autoUpdateAnimBg="0"/>
      <p:bldP spid="686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2" name="Text Box 162"/>
          <p:cNvSpPr txBox="1">
            <a:spLocks noChangeArrowheads="1"/>
          </p:cNvSpPr>
          <p:nvPr/>
        </p:nvSpPr>
        <p:spPr bwMode="auto">
          <a:xfrm>
            <a:off x="571500" y="962025"/>
            <a:ext cx="7558672" cy="560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2000"/>
              <a:t>Status Concat(SString &amp;T, SString S1, SString S2) {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if (S1[0]+S2[0] &lt;= MAXSTRLEN)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rgbClr val="FF0000"/>
                </a:solidFill>
              </a:rPr>
              <a:t>    	</a:t>
            </a:r>
            <a:r>
              <a:rPr lang="en-US" altLang="zh-CN" sz="2000"/>
              <a:t>// </a:t>
            </a:r>
            <a:r>
              <a:rPr lang="zh-CN" altLang="en-US" sz="2000">
                <a:solidFill>
                  <a:srgbClr val="0000FF"/>
                </a:solidFill>
              </a:rPr>
              <a:t>未截断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T[1...S1[0]] = S1[1...S1[0]];   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T[S1[0]+1...S1[0]+S2[0]] = S2[1...S2[0]];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T[0] = S1[0]+S2[0];     uncut = TRUE;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 if (S1[0] &lt; MAXSTRSIZE)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{	//</a:t>
            </a:r>
            <a:r>
              <a:rPr lang="en-US" altLang="zh-CN" sz="2000">
                <a:solidFill>
                  <a:srgbClr val="0000FF"/>
                </a:solidFill>
              </a:rPr>
              <a:t> </a:t>
            </a:r>
            <a:r>
              <a:rPr lang="zh-CN" altLang="en-US" sz="2000">
                <a:solidFill>
                  <a:srgbClr val="0000FF"/>
                </a:solidFill>
              </a:rPr>
              <a:t>截断 </a:t>
            </a:r>
            <a:endParaRPr lang="zh-CN" altLang="en-US" sz="2000">
              <a:solidFill>
                <a:srgbClr val="FF0000"/>
              </a:solidFill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T[1...S1[0]] = S1[1...S1[0]];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T[S1[0]+1...MAXSTRLEN] = S2[1...MAXSTRLEN</a:t>
            </a:r>
            <a:r>
              <a:rPr lang="zh-CN" altLang="en-US" sz="2000"/>
              <a:t>－</a:t>
            </a:r>
            <a:r>
              <a:rPr lang="en-US" altLang="zh-CN" sz="2000"/>
              <a:t>S1[0]];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T[0] = MAXSTRLEN;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altLang="zh-CN" sz="200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000"/>
              <a:t> {      				// </a:t>
            </a:r>
            <a:r>
              <a:rPr lang="zh-CN" altLang="en-US" sz="2000">
                <a:solidFill>
                  <a:srgbClr val="0000FF"/>
                </a:solidFill>
              </a:rPr>
              <a:t>截断</a:t>
            </a:r>
            <a:r>
              <a:rPr lang="en-US" altLang="zh-CN" sz="2000">
                <a:solidFill>
                  <a:srgbClr val="0000FF"/>
                </a:solidFill>
              </a:rPr>
              <a:t>(</a:t>
            </a:r>
            <a:r>
              <a:rPr lang="zh-CN" altLang="en-US" sz="2000">
                <a:solidFill>
                  <a:srgbClr val="0000FF"/>
                </a:solidFill>
              </a:rPr>
              <a:t>仅取</a:t>
            </a:r>
            <a:r>
              <a:rPr lang="en-US" altLang="zh-CN" sz="2000">
                <a:solidFill>
                  <a:srgbClr val="0000FF"/>
                </a:solidFill>
              </a:rPr>
              <a:t>S1)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T[0...MAXSTRLEN] = S1[0...MAXSTRLEN];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        uncut = FALSE;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    return uncut;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2000"/>
              <a:t>} // Concat </a:t>
            </a:r>
          </a:p>
        </p:txBody>
      </p:sp>
      <p:sp>
        <p:nvSpPr>
          <p:cNvPr id="10403" name="Rectangle 163"/>
          <p:cNvSpPr>
            <a:spLocks noChangeArrowheads="1"/>
          </p:cNvSpPr>
          <p:nvPr/>
        </p:nvSpPr>
        <p:spPr bwMode="auto">
          <a:xfrm>
            <a:off x="539750" y="457200"/>
            <a:ext cx="347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815975" y="865188"/>
            <a:ext cx="545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、求子串 </a:t>
            </a:r>
            <a:r>
              <a:rPr lang="en-US" altLang="zh-CN">
                <a:ea typeface="华文中宋" pitchFamily="2" charset="-122"/>
              </a:rPr>
              <a:t>SubString(&amp;Sub, S, pos, len)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838200" y="1301750"/>
            <a:ext cx="7255512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en-US" altLang="zh-CN" dirty="0">
                <a:ea typeface="华文中宋" pitchFamily="2" charset="-122"/>
              </a:rPr>
              <a:t>      </a:t>
            </a:r>
            <a:r>
              <a:rPr lang="zh-CN" altLang="en-US" dirty="0">
                <a:ea typeface="华文中宋" pitchFamily="2" charset="-122"/>
              </a:rPr>
              <a:t>求子串的过程即为复制字符序列的过程，将串 </a:t>
            </a:r>
            <a:r>
              <a:rPr lang="en-US" altLang="zh-CN" dirty="0">
                <a:ea typeface="华文中宋" pitchFamily="2" charset="-122"/>
              </a:rPr>
              <a:t>S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中的第 </a:t>
            </a:r>
            <a:r>
              <a:rPr lang="en-US" altLang="zh-CN" dirty="0" err="1">
                <a:ea typeface="华文中宋" pitchFamily="2" charset="-122"/>
              </a:rPr>
              <a:t>pos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个字符开始的长度为 </a:t>
            </a:r>
            <a:r>
              <a:rPr lang="en-US" altLang="zh-CN" dirty="0" err="1">
                <a:ea typeface="华文中宋" pitchFamily="2" charset="-122"/>
              </a:rPr>
              <a:t>len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的字符串复制到 </a:t>
            </a:r>
          </a:p>
          <a:p>
            <a:pPr>
              <a:lnSpc>
                <a:spcPct val="240000"/>
              </a:lnSpc>
            </a:pPr>
            <a:r>
              <a:rPr lang="zh-CN" altLang="en-US" dirty="0">
                <a:ea typeface="华文中宋" pitchFamily="2" charset="-122"/>
              </a:rPr>
              <a:t>串 </a:t>
            </a:r>
            <a:r>
              <a:rPr lang="en-US" altLang="zh-CN" dirty="0">
                <a:ea typeface="华文中宋" pitchFamily="2" charset="-122"/>
              </a:rPr>
              <a:t>Sub </a:t>
            </a:r>
            <a:r>
              <a:rPr lang="zh-CN" altLang="en-US" dirty="0">
                <a:ea typeface="华文中宋" pitchFamily="2" charset="-122"/>
              </a:rPr>
              <a:t>中。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815975" y="3889375"/>
            <a:ext cx="7788275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4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>
                <a:ea typeface="华文中宋" pitchFamily="2" charset="-122"/>
              </a:rPr>
              <a:t>1)</a:t>
            </a:r>
            <a:r>
              <a:rPr lang="zh-CN" altLang="en-US">
                <a:ea typeface="华文中宋" pitchFamily="2" charset="-122"/>
              </a:rPr>
              <a:t>、不会出现“截断”的情况。 </a:t>
            </a:r>
          </a:p>
          <a:p>
            <a:pPr>
              <a:lnSpc>
                <a:spcPct val="240000"/>
              </a:lnSpc>
            </a:pPr>
            <a:r>
              <a:rPr lang="zh-CN" altLang="en-US">
                <a:ea typeface="华文中宋" pitchFamily="2" charset="-122"/>
              </a:rPr>
              <a:t>        </a:t>
            </a:r>
            <a:r>
              <a:rPr lang="en-US" altLang="zh-CN">
                <a:ea typeface="华文中宋" pitchFamily="2" charset="-122"/>
              </a:rPr>
              <a:t>2)</a:t>
            </a:r>
            <a:r>
              <a:rPr lang="zh-CN" altLang="en-US">
                <a:ea typeface="华文中宋" pitchFamily="2" charset="-122"/>
              </a:rPr>
              <a:t>、可能出现“参数非法”的情况，应返回 </a:t>
            </a:r>
            <a:r>
              <a:rPr lang="en-US" altLang="zh-CN">
                <a:ea typeface="华文中宋" pitchFamily="2" charset="-122"/>
              </a:rPr>
              <a:t>ERROR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725488" y="1184275"/>
            <a:ext cx="8076250" cy="465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Status SubString(SString &amp;Sub, SString S, int pos, int len) {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if (pos &lt; 1 || pos &gt; S[0] || len &lt; 0 || len &gt; S[0]-pos+1)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return ERROR;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Sub[1…len] = S[pos…pos+len-1];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Sub[0]=len;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return OK; </a:t>
            </a:r>
          </a:p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} // SubString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722313" y="668338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6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6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1403350" y="692150"/>
            <a:ext cx="5267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定长顺序存储表示时串操作的缺点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03350" y="1225550"/>
            <a:ext cx="4984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、需事先预定义串的最大长度，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这在程序运行前是很难估计的。 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403350" y="2390775"/>
            <a:ext cx="50609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、由于定义了串的最大长度，使得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串的某些操作受限（截尾），如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串的联接、插入、置换等运算。  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1403350" y="4132263"/>
            <a:ext cx="60515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克服办法：</a:t>
            </a:r>
            <a:r>
              <a:rPr lang="zh-CN" altLang="en-US">
                <a:ea typeface="华文中宋" pitchFamily="2" charset="-122"/>
              </a:rPr>
              <a:t>不限定最大长度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                    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动态分配串值的存储空间。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autoUpdateAnimBg="0"/>
      <p:bldP spid="14363" grpId="0" autoUpdateAnimBg="0"/>
      <p:bldP spid="143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338528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23900" y="633413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4.2.2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堆分配存储表示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73113" y="1187450"/>
            <a:ext cx="76136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 dirty="0"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堆存储结构的特点：</a:t>
            </a:r>
            <a:r>
              <a:rPr lang="zh-CN" altLang="en-US" dirty="0"/>
              <a:t>仍以一组空间足够大的、</a:t>
            </a:r>
            <a:r>
              <a:rPr lang="zh-CN" altLang="en-US" dirty="0">
                <a:solidFill>
                  <a:srgbClr val="0000FF"/>
                </a:solidFill>
              </a:rPr>
              <a:t>地址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连续</a:t>
            </a:r>
            <a:r>
              <a:rPr lang="zh-CN" altLang="en-US" dirty="0"/>
              <a:t>的存储单元</a:t>
            </a:r>
            <a:r>
              <a:rPr lang="zh-CN" altLang="en-US" dirty="0">
                <a:solidFill>
                  <a:srgbClr val="0000FF"/>
                </a:solidFill>
              </a:rPr>
              <a:t>依次存放</a:t>
            </a:r>
            <a:r>
              <a:rPr lang="zh-CN" altLang="en-US" dirty="0"/>
              <a:t>串值字符序列，但它们的存储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 dirty="0"/>
              <a:t>空间是在程序执行过程中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动态分配</a:t>
            </a:r>
            <a:r>
              <a:rPr lang="zh-CN" altLang="en-US" dirty="0"/>
              <a:t>的。 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755650" y="3079750"/>
            <a:ext cx="76327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通常，</a:t>
            </a:r>
            <a:r>
              <a:rPr lang="en-US" altLang="zh-CN"/>
              <a:t>C </a:t>
            </a:r>
            <a:r>
              <a:rPr lang="zh-CN" altLang="en-US"/>
              <a:t>语言中提供的串类型就是以这种存储方式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实现的。由动态分配函数 </a:t>
            </a:r>
            <a:r>
              <a:rPr lang="en-US" altLang="zh-CN"/>
              <a:t>malloc() </a:t>
            </a:r>
            <a:r>
              <a:rPr lang="zh-CN" altLang="en-US"/>
              <a:t>分配一块实际串长所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需要的存储空间（“堆”），如果分配成功，则返回此空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间的起始地址，作为串的基址。由 </a:t>
            </a:r>
            <a:r>
              <a:rPr lang="en-US" altLang="zh-CN"/>
              <a:t>free( ) </a:t>
            </a:r>
            <a:r>
              <a:rPr lang="zh-CN" altLang="en-US"/>
              <a:t>释放串不再需 </a:t>
            </a:r>
          </a:p>
          <a:p>
            <a:pPr eaLnBrk="0" hangingPunct="0">
              <a:lnSpc>
                <a:spcPct val="160000"/>
              </a:lnSpc>
            </a:pPr>
            <a:r>
              <a:rPr lang="zh-CN" altLang="en-US"/>
              <a:t>要的空间。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1082675" y="765175"/>
            <a:ext cx="6729413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10000"/>
              </a:lnSpc>
            </a:pPr>
            <a:r>
              <a:rPr lang="zh-CN" altLang="en-US">
                <a:ea typeface="华文中宋" pitchFamily="2" charset="-122"/>
              </a:rPr>
              <a:t>用堆存放字符串时，其结构用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语言定义如下：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typedef struct {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char *ch;     // </a:t>
            </a:r>
            <a:r>
              <a:rPr lang="zh-CN" altLang="en-US"/>
              <a:t>若非空则按串长分配存储区， </a:t>
            </a:r>
          </a:p>
          <a:p>
            <a:pPr eaLnBrk="0" hangingPunct="0">
              <a:lnSpc>
                <a:spcPct val="210000"/>
              </a:lnSpc>
            </a:pPr>
            <a:r>
              <a:rPr lang="zh-CN" altLang="en-US"/>
              <a:t>                           </a:t>
            </a:r>
            <a:r>
              <a:rPr lang="en-US" altLang="zh-CN"/>
              <a:t>// </a:t>
            </a:r>
            <a:r>
              <a:rPr lang="zh-CN" altLang="en-US"/>
              <a:t>否则 </a:t>
            </a:r>
            <a:r>
              <a:rPr lang="en-US" altLang="zh-CN"/>
              <a:t>ch </a:t>
            </a:r>
            <a:r>
              <a:rPr lang="zh-CN" altLang="en-US"/>
              <a:t>为 </a:t>
            </a:r>
            <a:r>
              <a:rPr lang="en-US" altLang="zh-CN"/>
              <a:t>NULL</a:t>
            </a:r>
            <a:r>
              <a:rPr lang="en-US" altLang="zh-CN"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      int length;    //</a:t>
            </a:r>
            <a:r>
              <a:rPr lang="zh-CN" altLang="en-US"/>
              <a:t>串长度 </a:t>
            </a:r>
          </a:p>
          <a:p>
            <a:pPr eaLnBrk="0" hangingPunct="0">
              <a:lnSpc>
                <a:spcPct val="210000"/>
              </a:lnSpc>
            </a:pPr>
            <a:r>
              <a:rPr lang="en-US" altLang="zh-CN">
                <a:ea typeface="华文中宋" pitchFamily="2" charset="-122"/>
              </a:rPr>
              <a:t>} HString;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5562600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这类串操作的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为新生成的串分配一个存储空间；</a:t>
            </a:r>
          </a:p>
          <a:p>
            <a:pPr>
              <a:lnSpc>
                <a:spcPct val="19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进行串值的复制。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912813" y="3086100"/>
            <a:ext cx="754697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串插入操作 </a:t>
            </a:r>
            <a:r>
              <a:rPr lang="en-US" altLang="zh-CN">
                <a:ea typeface="华文中宋" pitchFamily="2" charset="-122"/>
              </a:rPr>
              <a:t>StrInsert(&amp;S, pos, T) </a:t>
            </a:r>
            <a:r>
              <a:rPr lang="zh-CN" altLang="en-US">
                <a:ea typeface="华文中宋" pitchFamily="2" charset="-122"/>
              </a:rPr>
              <a:t>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实现算法</a:t>
            </a:r>
            <a:r>
              <a:rPr lang="zh-CN" altLang="en-US">
                <a:ea typeface="华文中宋" pitchFamily="2" charset="-122"/>
              </a:rPr>
              <a:t>为：</a:t>
            </a:r>
          </a:p>
          <a:p>
            <a:pPr>
              <a:lnSpc>
                <a:spcPct val="180000"/>
              </a:lnSpc>
            </a:pPr>
            <a:r>
              <a:rPr lang="zh-CN" altLang="en-US">
                <a:ea typeface="华文中宋" pitchFamily="2" charset="-122"/>
              </a:rPr>
              <a:t> 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、</a:t>
            </a:r>
            <a:r>
              <a:rPr lang="zh-CN" altLang="en-US"/>
              <a:t>为串 </a:t>
            </a:r>
            <a:r>
              <a:rPr lang="en-US" altLang="zh-CN"/>
              <a:t>S </a:t>
            </a:r>
            <a:r>
              <a:rPr lang="zh-CN" altLang="en-US"/>
              <a:t>重新分配大小等于串 </a:t>
            </a:r>
            <a:r>
              <a:rPr lang="en-US" altLang="zh-CN"/>
              <a:t>S </a:t>
            </a:r>
            <a:r>
              <a:rPr lang="zh-CN" altLang="en-US"/>
              <a:t>和串 </a:t>
            </a:r>
            <a:r>
              <a:rPr lang="en-US" altLang="zh-CN"/>
              <a:t>T </a:t>
            </a:r>
            <a:r>
              <a:rPr lang="zh-CN" altLang="en-US"/>
              <a:t>长度之和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      的存储空间； </a:t>
            </a:r>
          </a:p>
          <a:p>
            <a:pPr>
              <a:lnSpc>
                <a:spcPct val="180000"/>
              </a:lnSpc>
            </a:pPr>
            <a:r>
              <a:rPr lang="zh-CN" altLang="en-US"/>
              <a:t>  </a:t>
            </a:r>
            <a:r>
              <a:rPr lang="en-US" altLang="zh-CN"/>
              <a:t>2</a:t>
            </a:r>
            <a:r>
              <a:rPr lang="zh-CN" altLang="en-US"/>
              <a:t>、进行串值的复制。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3" name="Rectangle 155"/>
          <p:cNvSpPr>
            <a:spLocks noChangeArrowheads="1"/>
          </p:cNvSpPr>
          <p:nvPr/>
        </p:nvSpPr>
        <p:spPr bwMode="auto">
          <a:xfrm>
            <a:off x="1243013" y="3148013"/>
            <a:ext cx="5562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" name="Rectangle 154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" name="Rectangle 153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6" name="Rectangle 148"/>
          <p:cNvSpPr>
            <a:spLocks noChangeArrowheads="1"/>
          </p:cNvSpPr>
          <p:nvPr/>
        </p:nvSpPr>
        <p:spPr bwMode="auto">
          <a:xfrm>
            <a:off x="4214813" y="2386013"/>
            <a:ext cx="304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7" name="Rectangle 139"/>
          <p:cNvSpPr>
            <a:spLocks noChangeArrowheads="1"/>
          </p:cNvSpPr>
          <p:nvPr/>
        </p:nvSpPr>
        <p:spPr bwMode="auto">
          <a:xfrm>
            <a:off x="1471613" y="2767013"/>
            <a:ext cx="27432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6" name="Rectangle 138"/>
          <p:cNvSpPr>
            <a:spLocks noChangeArrowheads="1"/>
          </p:cNvSpPr>
          <p:nvPr/>
        </p:nvSpPr>
        <p:spPr bwMode="auto">
          <a:xfrm>
            <a:off x="3148013" y="2386013"/>
            <a:ext cx="1066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41" name="Rectangle 133"/>
          <p:cNvSpPr>
            <a:spLocks noChangeArrowheads="1"/>
          </p:cNvSpPr>
          <p:nvPr/>
        </p:nvSpPr>
        <p:spPr bwMode="auto">
          <a:xfrm>
            <a:off x="1700213" y="2386013"/>
            <a:ext cx="13716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4" name="Rectangle 106"/>
          <p:cNvSpPr>
            <a:spLocks noChangeArrowheads="1"/>
          </p:cNvSpPr>
          <p:nvPr/>
        </p:nvSpPr>
        <p:spPr bwMode="auto">
          <a:xfrm>
            <a:off x="1700213" y="1677988"/>
            <a:ext cx="6400800" cy="3048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790575" y="404813"/>
            <a:ext cx="7788286" cy="455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Status StrInsert (Hstring &amp;S,  int pos,  HString T)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000"/>
              <a:t>   if (pos&lt;1|| pos &gt; S.length +1)  return ERROR;  // </a:t>
            </a:r>
            <a:r>
              <a:rPr lang="zh-CN" altLang="en-US" sz="2000"/>
              <a:t>插入位置不合法 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</a:t>
            </a:r>
            <a:r>
              <a:rPr lang="en-US" altLang="zh-CN" sz="2000"/>
              <a:t>if (T.length) {   // T </a:t>
            </a:r>
            <a:r>
              <a:rPr lang="zh-CN" altLang="en-US" sz="2000"/>
              <a:t>非空，则为 </a:t>
            </a:r>
            <a:r>
              <a:rPr lang="en-US" altLang="zh-CN" sz="2000"/>
              <a:t>S </a:t>
            </a:r>
            <a:r>
              <a:rPr lang="zh-CN" altLang="en-US" sz="2000"/>
              <a:t>重新分配空间并插入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if (!(S.ch=(char *) realloc(S.ch,(S.length+T.length)*sizeof(char))))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    exit(OVERFLOW);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for (i=S.length-1; i&gt;=pos-1; --i)   //</a:t>
            </a:r>
            <a:r>
              <a:rPr lang="zh-CN" altLang="en-US" sz="2000"/>
              <a:t>为插入 </a:t>
            </a:r>
            <a:r>
              <a:rPr lang="en-US" altLang="zh-CN" sz="2000"/>
              <a:t>T </a:t>
            </a:r>
            <a:r>
              <a:rPr lang="zh-CN" altLang="en-US" sz="2000"/>
              <a:t>而腾出位置</a:t>
            </a:r>
          </a:p>
          <a:p>
            <a:pPr>
              <a:lnSpc>
                <a:spcPct val="120000"/>
              </a:lnSpc>
            </a:pPr>
            <a:r>
              <a:rPr lang="zh-CN" altLang="en-US" sz="2000"/>
              <a:t>          </a:t>
            </a:r>
            <a:r>
              <a:rPr lang="en-US" altLang="zh-CN" sz="2000"/>
              <a:t>S.ch[i+T.length]=S.ch[i];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S.ch[pos-1…pos+T.length-2]=T.ch[0…T.length-1];  //</a:t>
            </a:r>
            <a:r>
              <a:rPr lang="zh-CN" altLang="en-US" sz="2000"/>
              <a:t>插入 </a:t>
            </a:r>
            <a:r>
              <a:rPr lang="en-US" altLang="zh-CN" sz="2000"/>
              <a:t>T 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   S.length+=T.length;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}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   return OK;</a:t>
            </a:r>
          </a:p>
          <a:p>
            <a:pPr>
              <a:lnSpc>
                <a:spcPct val="120000"/>
              </a:lnSpc>
            </a:pPr>
            <a:r>
              <a:rPr lang="en-US" altLang="zh-CN" sz="2000"/>
              <a:t>}//StrInsert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614613" y="4198938"/>
            <a:ext cx="3273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例：</a:t>
            </a:r>
            <a:r>
              <a:rPr lang="en-US" altLang="zh-CN" sz="2000">
                <a:solidFill>
                  <a:srgbClr val="0000FF"/>
                </a:solidFill>
              </a:rPr>
              <a:t>S=‘ABCDE’    T=‘XY’  </a:t>
            </a:r>
          </a:p>
          <a:p>
            <a:r>
              <a:rPr lang="en-US" altLang="zh-CN" sz="2000">
                <a:solidFill>
                  <a:srgbClr val="0000FF"/>
                </a:solidFill>
              </a:rPr>
              <a:t>        pos=4 </a:t>
            </a:r>
          </a:p>
        </p:txBody>
      </p:sp>
      <p:graphicFrame>
        <p:nvGraphicFramePr>
          <p:cNvPr id="17485" name="Group 77"/>
          <p:cNvGraphicFramePr>
            <a:graphicFrameLocks noGrp="1"/>
          </p:cNvGraphicFramePr>
          <p:nvPr/>
        </p:nvGraphicFramePr>
        <p:xfrm>
          <a:off x="938213" y="5011738"/>
          <a:ext cx="1905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938213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/>
        </p:nvGraphicFramePr>
        <p:xfrm>
          <a:off x="938213" y="5740400"/>
          <a:ext cx="762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35" name="Group 127"/>
          <p:cNvGraphicFramePr>
            <a:graphicFrameLocks noGrp="1"/>
          </p:cNvGraphicFramePr>
          <p:nvPr/>
        </p:nvGraphicFramePr>
        <p:xfrm>
          <a:off x="3157538" y="5011738"/>
          <a:ext cx="2667000" cy="457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8" name="Text Box 130"/>
          <p:cNvSpPr txBox="1">
            <a:spLocks noChangeArrowheads="1"/>
          </p:cNvSpPr>
          <p:nvPr/>
        </p:nvSpPr>
        <p:spPr bwMode="auto">
          <a:xfrm>
            <a:off x="3157538" y="5011738"/>
            <a:ext cx="193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A  B  C  D  E </a:t>
            </a:r>
          </a:p>
        </p:txBody>
      </p:sp>
      <p:sp>
        <p:nvSpPr>
          <p:cNvPr id="17539" name="Text Box 131"/>
          <p:cNvSpPr txBox="1">
            <a:spLocks noChangeArrowheads="1"/>
          </p:cNvSpPr>
          <p:nvPr/>
        </p:nvSpPr>
        <p:spPr bwMode="auto">
          <a:xfrm>
            <a:off x="2995613" y="5815013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S.ch </a:t>
            </a:r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 flipV="1">
            <a:off x="3300413" y="55102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7554" name="Group 146"/>
          <p:cNvGrpSpPr>
            <a:grpSpLocks/>
          </p:cNvGrpSpPr>
          <p:nvPr/>
        </p:nvGrpSpPr>
        <p:grpSpPr bwMode="auto">
          <a:xfrm>
            <a:off x="4748213" y="5510213"/>
            <a:ext cx="344487" cy="762000"/>
            <a:chOff x="2544" y="3552"/>
            <a:chExt cx="217" cy="480"/>
          </a:xfrm>
        </p:grpSpPr>
        <p:sp>
          <p:nvSpPr>
            <p:cNvPr id="17542" name="Text Box 134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43" name="Line 135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555" name="Group 147"/>
          <p:cNvGrpSpPr>
            <a:grpSpLocks/>
          </p:cNvGrpSpPr>
          <p:nvPr/>
        </p:nvGrpSpPr>
        <p:grpSpPr bwMode="auto">
          <a:xfrm>
            <a:off x="4062413" y="5510213"/>
            <a:ext cx="1047750" cy="1143000"/>
            <a:chOff x="2112" y="3552"/>
            <a:chExt cx="660" cy="720"/>
          </a:xfrm>
        </p:grpSpPr>
        <p:sp>
          <p:nvSpPr>
            <p:cNvPr id="17544" name="Text Box 136"/>
            <p:cNvSpPr txBox="1">
              <a:spLocks noChangeArrowheads="1"/>
            </p:cNvSpPr>
            <p:nvPr/>
          </p:nvSpPr>
          <p:spPr bwMode="auto">
            <a:xfrm>
              <a:off x="2112" y="3984"/>
              <a:ext cx="6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Pos -1 </a:t>
              </a:r>
            </a:p>
          </p:txBody>
        </p:sp>
        <p:sp>
          <p:nvSpPr>
            <p:cNvPr id="17545" name="Line 137"/>
            <p:cNvSpPr>
              <a:spLocks noChangeShapeType="1"/>
            </p:cNvSpPr>
            <p:nvPr/>
          </p:nvSpPr>
          <p:spPr bwMode="auto">
            <a:xfrm flipV="1">
              <a:off x="2304" y="35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48" name="Text Box 140"/>
          <p:cNvSpPr txBox="1">
            <a:spLocks noChangeArrowheads="1"/>
          </p:cNvSpPr>
          <p:nvPr/>
        </p:nvSpPr>
        <p:spPr bwMode="auto">
          <a:xfrm>
            <a:off x="5427663" y="5011738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E </a:t>
            </a:r>
          </a:p>
        </p:txBody>
      </p:sp>
      <p:sp>
        <p:nvSpPr>
          <p:cNvPr id="17549" name="Text Box 141"/>
          <p:cNvSpPr txBox="1">
            <a:spLocks noChangeArrowheads="1"/>
          </p:cNvSpPr>
          <p:nvPr/>
        </p:nvSpPr>
        <p:spPr bwMode="auto">
          <a:xfrm>
            <a:off x="5062538" y="5011738"/>
            <a:ext cx="481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D </a:t>
            </a:r>
          </a:p>
        </p:txBody>
      </p:sp>
      <p:sp>
        <p:nvSpPr>
          <p:cNvPr id="17550" name="Rectangle 142"/>
          <p:cNvSpPr>
            <a:spLocks noChangeArrowheads="1"/>
          </p:cNvSpPr>
          <p:nvPr/>
        </p:nvSpPr>
        <p:spPr bwMode="auto">
          <a:xfrm>
            <a:off x="471963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1" name="Rectangle 143"/>
          <p:cNvSpPr>
            <a:spLocks noChangeArrowheads="1"/>
          </p:cNvSpPr>
          <p:nvPr/>
        </p:nvSpPr>
        <p:spPr bwMode="auto">
          <a:xfrm>
            <a:off x="4357688" y="5087938"/>
            <a:ext cx="228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53" name="Text Box 145"/>
          <p:cNvSpPr txBox="1">
            <a:spLocks noChangeArrowheads="1"/>
          </p:cNvSpPr>
          <p:nvPr/>
        </p:nvSpPr>
        <p:spPr bwMode="auto">
          <a:xfrm>
            <a:off x="6289675" y="4214813"/>
            <a:ext cx="2184400" cy="184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typedef struct{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char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*ch;</a:t>
            </a: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   int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length;  </a:t>
            </a:r>
            <a:endParaRPr lang="en-US" altLang="zh-CN">
              <a:solidFill>
                <a:schemeClr val="bg1"/>
              </a:solidFill>
              <a:ea typeface="华文中宋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华文中宋" pitchFamily="2" charset="-122"/>
              </a:rPr>
              <a:t>} </a:t>
            </a:r>
            <a:r>
              <a:rPr lang="en-US" altLang="zh-CN" b="0">
                <a:solidFill>
                  <a:schemeClr val="bg1"/>
                </a:solidFill>
                <a:ea typeface="华文中宋" pitchFamily="2" charset="-122"/>
              </a:rPr>
              <a:t>HString;</a:t>
            </a:r>
          </a:p>
        </p:txBody>
      </p:sp>
      <p:grpSp>
        <p:nvGrpSpPr>
          <p:cNvPr id="17557" name="Group 149"/>
          <p:cNvGrpSpPr>
            <a:grpSpLocks/>
          </p:cNvGrpSpPr>
          <p:nvPr/>
        </p:nvGrpSpPr>
        <p:grpSpPr bwMode="auto">
          <a:xfrm>
            <a:off x="4443413" y="5510213"/>
            <a:ext cx="344487" cy="762000"/>
            <a:chOff x="2544" y="3552"/>
            <a:chExt cx="217" cy="480"/>
          </a:xfrm>
        </p:grpSpPr>
        <p:sp>
          <p:nvSpPr>
            <p:cNvPr id="17558" name="Text Box 150"/>
            <p:cNvSpPr txBox="1">
              <a:spLocks noChangeArrowheads="1"/>
            </p:cNvSpPr>
            <p:nvPr/>
          </p:nvSpPr>
          <p:spPr bwMode="auto">
            <a:xfrm>
              <a:off x="2544" y="3744"/>
              <a:ext cx="2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i </a:t>
              </a:r>
            </a:p>
          </p:txBody>
        </p:sp>
        <p:sp>
          <p:nvSpPr>
            <p:cNvPr id="17559" name="Line 151"/>
            <p:cNvSpPr>
              <a:spLocks noChangeShapeType="1"/>
            </p:cNvSpPr>
            <p:nvPr/>
          </p:nvSpPr>
          <p:spPr bwMode="auto">
            <a:xfrm flipV="1">
              <a:off x="2609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7560" name="Rectangle 152"/>
          <p:cNvSpPr>
            <a:spLocks noChangeArrowheads="1"/>
          </p:cNvSpPr>
          <p:nvPr/>
        </p:nvSpPr>
        <p:spPr bwMode="auto">
          <a:xfrm>
            <a:off x="4748213" y="5503863"/>
            <a:ext cx="228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3" name="Text Box 105"/>
          <p:cNvSpPr txBox="1">
            <a:spLocks noChangeArrowheads="1"/>
          </p:cNvSpPr>
          <p:nvPr/>
        </p:nvSpPr>
        <p:spPr bwMode="auto">
          <a:xfrm>
            <a:off x="960438" y="573881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  <p:sp>
        <p:nvSpPr>
          <p:cNvPr id="17566" name="Text Box 158"/>
          <p:cNvSpPr txBox="1">
            <a:spLocks noChangeArrowheads="1"/>
          </p:cNvSpPr>
          <p:nvPr/>
        </p:nvSpPr>
        <p:spPr bwMode="auto">
          <a:xfrm>
            <a:off x="960438" y="5732463"/>
            <a:ext cx="854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X  Y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1.85185E-6 L 0.36216 -0.10509 " pathEditMode="relative" ptsTypes="AA">
                                      <p:cBhvr>
                                        <p:cTn id="127" dur="2000" fill="hold"/>
                                        <p:tgtEl>
                                          <p:spTgt spid="175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3" grpId="0" animBg="1"/>
      <p:bldP spid="17562" grpId="0" animBg="1"/>
      <p:bldP spid="17561" grpId="0" animBg="1"/>
      <p:bldP spid="17556" grpId="0" animBg="1"/>
      <p:bldP spid="17547" grpId="0" animBg="1"/>
      <p:bldP spid="17546" grpId="0" animBg="1"/>
      <p:bldP spid="17541" grpId="0" animBg="1"/>
      <p:bldP spid="17514" grpId="0" animBg="1"/>
      <p:bldP spid="17442" grpId="0" autoUpdateAnimBg="0"/>
      <p:bldP spid="17479" grpId="0" autoUpdateAnimBg="0"/>
      <p:bldP spid="17538" grpId="0" autoUpdateAnimBg="0"/>
      <p:bldP spid="17539" grpId="0" autoUpdateAnimBg="0"/>
      <p:bldP spid="17540" grpId="0" animBg="1"/>
      <p:bldP spid="17548" grpId="0" autoUpdateAnimBg="0"/>
      <p:bldP spid="17549" grpId="0" autoUpdateAnimBg="0"/>
      <p:bldP spid="17550" grpId="0" animBg="1"/>
      <p:bldP spid="17551" grpId="0" animBg="1"/>
      <p:bldP spid="17560" grpId="0" animBg="1"/>
      <p:bldP spid="17513" grpId="0" autoUpdateAnimBg="0"/>
      <p:bldP spid="17566" grpId="0"/>
      <p:bldP spid="1756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11188" y="1071563"/>
            <a:ext cx="80645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Concat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&amp;T, </a:t>
            </a:r>
            <a:r>
              <a:rPr lang="en-US" altLang="zh-CN" dirty="0" err="1"/>
              <a:t>HString</a:t>
            </a:r>
            <a:r>
              <a:rPr lang="en-US" altLang="zh-CN" dirty="0"/>
              <a:t> S1, </a:t>
            </a:r>
            <a:r>
              <a:rPr lang="en-US" altLang="zh-CN" dirty="0" err="1"/>
              <a:t>HString</a:t>
            </a:r>
            <a:r>
              <a:rPr lang="en-US" altLang="zh-CN" dirty="0"/>
              <a:t> S2</a:t>
            </a:r>
            <a:r>
              <a:rPr lang="en-US" altLang="zh-CN"/>
              <a:t>) {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en-US" altLang="zh-CN" dirty="0"/>
              <a:t>if (T.ch)  free(T.ch);        // </a:t>
            </a:r>
            <a:r>
              <a:rPr lang="zh-CN" altLang="en-US" dirty="0"/>
              <a:t>释放旧空间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</a:t>
            </a:r>
            <a:r>
              <a:rPr lang="en-US" altLang="zh-CN"/>
              <a:t>T</a:t>
            </a:r>
            <a:r>
              <a:rPr lang="en-US" altLang="zh-CN" dirty="0"/>
              <a:t>.ch = (char*) </a:t>
            </a:r>
            <a:r>
              <a:rPr lang="en-US" altLang="zh-CN" dirty="0" err="1"/>
              <a:t>malloc</a:t>
            </a:r>
            <a:r>
              <a:rPr lang="en-US" altLang="zh-CN" dirty="0"/>
              <a:t> ((S1.length+S2.length)*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/>
              <a:t>char));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if (!T.ch)  exit (OVERFLOW);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T.ch[0…S1.length-1] = S1.ch[0…S1.length-1];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T.length</a:t>
            </a:r>
            <a:r>
              <a:rPr lang="en-US" altLang="zh-CN" dirty="0"/>
              <a:t> = S1.length + S2.length;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T.ch[S1.length…T.length-1] = S2.ch[0…S2.length-1];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return </a:t>
            </a:r>
            <a:r>
              <a:rPr lang="en-US" altLang="zh-CN" dirty="0"/>
              <a:t>OK;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 // </a:t>
            </a:r>
            <a:r>
              <a:rPr lang="en-US" altLang="zh-CN" dirty="0" err="1"/>
              <a:t>Concat</a:t>
            </a:r>
            <a:r>
              <a:rPr lang="en-US" altLang="zh-CN" dirty="0"/>
              <a:t> 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560388" y="568325"/>
            <a:ext cx="347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串联接 </a:t>
            </a:r>
            <a:r>
              <a:rPr lang="en-US" altLang="zh-CN">
                <a:ea typeface="华文中宋" pitchFamily="2" charset="-122"/>
              </a:rPr>
              <a:t>Concat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75767" y="1006475"/>
            <a:ext cx="8785348" cy="534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Status SubString(HString &amp;Sub, HString S, int pos, int len){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(pos &lt; 1 || pos &gt; S.length || len &lt; 0 || len &gt; S.length-pos+1)  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return ERROR;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if (Sub.ch)  free (Sub.ch);             // </a:t>
            </a:r>
            <a:r>
              <a:rPr lang="zh-CN" altLang="en-US"/>
              <a:t>释放旧空间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if (!len){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Sub.ch = NULL;  Sub.length = 0;</a:t>
            </a:r>
            <a:r>
              <a:rPr lang="en-US" altLang="zh-CN">
                <a:ea typeface="宋体" pitchFamily="2" charset="-122"/>
              </a:rPr>
              <a:t> // </a:t>
            </a:r>
            <a:r>
              <a:rPr lang="zh-CN" altLang="en-US"/>
              <a:t>空子串 </a:t>
            </a: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}else{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 = (char *)malloc(len*sizeof(char));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Sub.ch[0…len-1] = S[pos-1…pos+len-2];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</a:rPr>
              <a:t>        Sub.length = len;</a:t>
            </a:r>
            <a:r>
              <a:rPr lang="en-US" altLang="zh-CN"/>
              <a:t> 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      }       //</a:t>
            </a:r>
            <a:r>
              <a:rPr lang="en-US" altLang="zh-CN">
                <a:latin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</a:rPr>
              <a:t>完整子串 </a:t>
            </a:r>
            <a:endParaRPr lang="zh-CN" altLang="en-US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ea typeface="宋体" pitchFamily="2" charset="-122"/>
              </a:rPr>
              <a:t>   </a:t>
            </a:r>
            <a:r>
              <a:rPr lang="en-US" altLang="zh-CN">
                <a:ea typeface="宋体" pitchFamily="2" charset="-122"/>
              </a:rPr>
              <a:t>return OK; 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itchFamily="2" charset="-122"/>
              </a:rPr>
              <a:t>} // SubString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630238" y="549275"/>
            <a:ext cx="386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求子串 </a:t>
            </a:r>
            <a:r>
              <a:rPr lang="en-US" altLang="zh-CN">
                <a:ea typeface="华文中宋" pitchFamily="2" charset="-122"/>
              </a:rPr>
              <a:t>SubString </a:t>
            </a:r>
            <a:r>
              <a:rPr lang="zh-CN" altLang="en-US">
                <a:ea typeface="华文中宋" pitchFamily="2" charset="-122"/>
              </a:rPr>
              <a:t>算法描述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220788" y="1193450"/>
            <a:ext cx="5993628" cy="484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30000"/>
              </a:lnSpc>
            </a:pPr>
            <a:r>
              <a:rPr lang="en-US" altLang="zh-CN"/>
              <a:t>Status </a:t>
            </a:r>
            <a:r>
              <a:rPr lang="en-US" altLang="zh-CN" dirty="0" err="1"/>
              <a:t>Strcopy</a:t>
            </a:r>
            <a:r>
              <a:rPr lang="en-US" altLang="zh-CN" dirty="0"/>
              <a:t>(</a:t>
            </a:r>
            <a:r>
              <a:rPr lang="en-US" altLang="zh-CN" dirty="0" err="1"/>
              <a:t>HString</a:t>
            </a:r>
            <a:r>
              <a:rPr lang="en-US" altLang="zh-CN" dirty="0"/>
              <a:t>  &amp;T, </a:t>
            </a:r>
            <a:r>
              <a:rPr lang="en-US" altLang="zh-CN" dirty="0" err="1"/>
              <a:t>HString</a:t>
            </a:r>
            <a:r>
              <a:rPr lang="en-US" altLang="zh-CN" dirty="0"/>
              <a:t>  S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</a:t>
            </a:r>
            <a:r>
              <a:rPr lang="en-US" altLang="zh-CN" dirty="0"/>
              <a:t>if </a:t>
            </a:r>
            <a:r>
              <a:rPr lang="en-US" altLang="zh-CN"/>
              <a:t>(T.ch)  free(T.ch);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n=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if (n!=0</a:t>
            </a:r>
            <a:r>
              <a:rPr lang="en-US" altLang="zh-CN"/>
              <a:t>) {</a:t>
            </a:r>
          </a:p>
          <a:p>
            <a:pPr indent="130175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 dirty="0"/>
              <a:t>T.ch=(char *)</a:t>
            </a:r>
            <a:r>
              <a:rPr lang="en-US" altLang="zh-CN" dirty="0" err="1"/>
              <a:t>malloc</a:t>
            </a:r>
            <a:r>
              <a:rPr lang="en-US" altLang="zh-CN" dirty="0"/>
              <a:t>(n*</a:t>
            </a:r>
            <a:r>
              <a:rPr lang="en-US" altLang="zh-CN" dirty="0" err="1"/>
              <a:t>sizeof</a:t>
            </a:r>
            <a:r>
              <a:rPr lang="en-US" altLang="zh-CN" dirty="0"/>
              <a:t>(char))); 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    T.ch[0..n-1]=S.ch[0..n-1];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        T. length=</a:t>
            </a:r>
            <a:r>
              <a:rPr lang="en-US" altLang="zh-CN" dirty="0" err="1"/>
              <a:t>S.length</a:t>
            </a:r>
            <a:r>
              <a:rPr lang="en-US" altLang="zh-CN" dirty="0"/>
              <a:t>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  }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    return OK; </a:t>
            </a:r>
          </a:p>
          <a:p>
            <a:pPr indent="130175">
              <a:lnSpc>
                <a:spcPct val="130000"/>
              </a:lnSpc>
            </a:pPr>
            <a:r>
              <a:rPr lang="en-US" altLang="zh-CN" dirty="0"/>
              <a:t>} </a:t>
            </a:r>
            <a:r>
              <a:rPr lang="en-US" altLang="zh-CN" dirty="0" err="1"/>
              <a:t>Strcopy</a:t>
            </a:r>
            <a:r>
              <a:rPr lang="en-US" altLang="zh-CN" dirty="0"/>
              <a:t>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1279525" y="569913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串复制 </a:t>
            </a:r>
            <a:r>
              <a:rPr lang="en-US" altLang="zh-CN">
                <a:ea typeface="华文中宋" pitchFamily="2" charset="-122"/>
              </a:rPr>
              <a:t>Strcopy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808038" y="748390"/>
            <a:ext cx="8304709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130175">
              <a:lnSpc>
                <a:spcPct val="120000"/>
              </a:lnSpc>
            </a:pPr>
            <a:r>
              <a:rPr lang="en-US" altLang="zh-CN"/>
              <a:t>Status  StrAssign(HString  &amp;T,  char *chars) { 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if (T.ch)  free(T.ch);    //</a:t>
            </a:r>
            <a:r>
              <a:rPr lang="zh-CN" altLang="en-US"/>
              <a:t>释放 </a:t>
            </a:r>
            <a:r>
              <a:rPr lang="en-US" altLang="zh-CN"/>
              <a:t>T </a:t>
            </a:r>
            <a:r>
              <a:rPr lang="zh-CN" altLang="en-US"/>
              <a:t>原有的空间 </a:t>
            </a:r>
          </a:p>
          <a:p>
            <a:pPr indent="130175">
              <a:lnSpc>
                <a:spcPct val="120000"/>
              </a:lnSpc>
            </a:pPr>
            <a:r>
              <a:rPr lang="zh-CN" altLang="en-US"/>
              <a:t>    </a:t>
            </a:r>
            <a:r>
              <a:rPr lang="en-US" altLang="zh-CN"/>
              <a:t>for (i = 0</a:t>
            </a:r>
            <a:r>
              <a:rPr lang="zh-CN" altLang="en-US"/>
              <a:t>，</a:t>
            </a:r>
            <a:r>
              <a:rPr lang="en-US" altLang="zh-CN"/>
              <a:t>c = chars;  </a:t>
            </a:r>
            <a:r>
              <a:rPr lang="zh-CN" altLang="en-US"/>
              <a:t>*</a:t>
            </a:r>
            <a:r>
              <a:rPr lang="en-US" altLang="zh-CN"/>
              <a:t>c; ++i, ++c);  //</a:t>
            </a:r>
            <a:r>
              <a:rPr lang="zh-CN" altLang="en-US"/>
              <a:t>求 </a:t>
            </a:r>
            <a:r>
              <a:rPr lang="en-US" altLang="zh-CN"/>
              <a:t>chars </a:t>
            </a:r>
            <a:r>
              <a:rPr lang="zh-CN" altLang="en-US"/>
              <a:t>的长度 </a:t>
            </a:r>
            <a:r>
              <a:rPr lang="en-US" altLang="zh-CN"/>
              <a:t>i    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if (!i) 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T.ch=NULL;  T.length=0;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}else {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if (!(T.ch = (char*)malloc(i*sizeof(char))))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                exit (OVERFLOW); 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T.ch[0..i-1] = chars[0..i-1];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  T.length = i;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   }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    return OK; </a:t>
            </a:r>
          </a:p>
          <a:p>
            <a:pPr indent="130175">
              <a:lnSpc>
                <a:spcPct val="120000"/>
              </a:lnSpc>
            </a:pPr>
            <a:r>
              <a:rPr lang="en-US" altLang="zh-CN"/>
              <a:t> } //StrAssign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755650" y="476250"/>
            <a:ext cx="4122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串赋值 </a:t>
            </a:r>
            <a:r>
              <a:rPr lang="en-US" altLang="zh-CN">
                <a:ea typeface="华文中宋" pitchFamily="2" charset="-122"/>
              </a:rPr>
              <a:t>StrAssign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09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09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09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09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27088" y="1365250"/>
            <a:ext cx="7104062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6225">
              <a:lnSpc>
                <a:spcPct val="250000"/>
              </a:lnSpc>
            </a:pPr>
            <a:r>
              <a:rPr lang="en-US" altLang="zh-CN"/>
              <a:t>int  StrCompare(HString S, HString T) {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      for (i=0;  i&lt;S.length &amp;&amp; i&lt;T.length;  ++i)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   if (S.ch[i]!=T.ch[i])  return  S.ch[i]-T.ch[i];   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     return  S.length-T.length; </a:t>
            </a:r>
          </a:p>
          <a:p>
            <a:pPr indent="276225">
              <a:lnSpc>
                <a:spcPct val="250000"/>
              </a:lnSpc>
            </a:pPr>
            <a:r>
              <a:rPr lang="en-US" altLang="zh-CN"/>
              <a:t>}// StrCompare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31875" y="836613"/>
            <a:ext cx="447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串比较 </a:t>
            </a:r>
            <a:r>
              <a:rPr lang="en-US" altLang="zh-CN">
                <a:ea typeface="华文中宋" pitchFamily="2" charset="-122"/>
              </a:rPr>
              <a:t>StrCompare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835696" y="1484784"/>
            <a:ext cx="4639412" cy="445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 ClearString(HString  &amp;S)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{     //</a:t>
            </a:r>
            <a:r>
              <a:rPr lang="zh-CN" altLang="en-US"/>
              <a:t>将串 </a:t>
            </a:r>
            <a:r>
              <a:rPr lang="en-US" altLang="zh-CN"/>
              <a:t>S </a:t>
            </a:r>
            <a:r>
              <a:rPr lang="zh-CN" altLang="en-US"/>
              <a:t>清为空串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</a:t>
            </a:r>
            <a:r>
              <a:rPr lang="en-US" altLang="zh-CN"/>
              <a:t>if (S.ch) {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free(S.ch);    S.ch=NULL;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}  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S.length=0;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     return OK;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} ClearString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692275" y="78581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清空串 </a:t>
            </a:r>
            <a:r>
              <a:rPr lang="en-US" altLang="zh-CN">
                <a:ea typeface="华文中宋" pitchFamily="2" charset="-122"/>
              </a:rPr>
              <a:t>ClearString </a:t>
            </a:r>
            <a:r>
              <a:rPr lang="zh-CN" altLang="en-US">
                <a:ea typeface="华文中宋" pitchFamily="2" charset="-122"/>
              </a:rPr>
              <a:t>算法描述： 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027113" y="620713"/>
            <a:ext cx="700087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2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堆存储结构的优点：</a:t>
            </a:r>
            <a:r>
              <a:rPr lang="zh-CN" altLang="en-US"/>
              <a:t>堆存储结构既有顺序存储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结构的特点，处理（随机取子串）方便，操作中对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串长又没有任何限制，更显灵活，因此在串处理的 </a:t>
            </a:r>
          </a:p>
          <a:p>
            <a:pPr eaLnBrk="0" hangingPunct="0">
              <a:lnSpc>
                <a:spcPct val="230000"/>
              </a:lnSpc>
            </a:pPr>
            <a:r>
              <a:rPr lang="zh-CN" altLang="en-US"/>
              <a:t>应用程序中常被采用。 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27113" y="4035425"/>
            <a:ext cx="69881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定长顺序存储表示和堆分配存储表示通常为高 </a:t>
            </a:r>
          </a:p>
          <a:p>
            <a:pPr>
              <a:lnSpc>
                <a:spcPct val="23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级程序设计语言所采用。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5" grpId="0" autoUpdateAnimBg="0"/>
      <p:bldP spid="1846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1247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565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88374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960438" y="739775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4.2.3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串的块链存储表示 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960438" y="1268413"/>
            <a:ext cx="7067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/>
              <a:t>        </a:t>
            </a:r>
            <a:r>
              <a:rPr lang="zh-CN" altLang="en-US"/>
              <a:t>串值也可用单链表存</a:t>
            </a:r>
            <a:r>
              <a:rPr kumimoji="0" lang="zh-CN" altLang="en-US"/>
              <a:t>储，简称为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kumimoji="0" lang="zh-CN" altLang="en-US"/>
              <a:t>。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与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单链表</a:t>
            </a:r>
            <a:r>
              <a:rPr lang="zh-CN" altLang="en-US">
                <a:solidFill>
                  <a:srgbClr val="333333"/>
                </a:solidFill>
              </a:rPr>
              <a:t>的差异只是它的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结点数据域为单个字符</a:t>
            </a:r>
            <a:r>
              <a:rPr lang="zh-CN" altLang="en-US">
                <a:solidFill>
                  <a:srgbClr val="333333"/>
                </a:solidFill>
              </a:rPr>
              <a:t>。 </a:t>
            </a:r>
          </a:p>
        </p:txBody>
      </p:sp>
      <p:graphicFrame>
        <p:nvGraphicFramePr>
          <p:cNvPr id="62472" name="Group 8"/>
          <p:cNvGraphicFramePr>
            <a:graphicFrameLocks noGrp="1"/>
          </p:cNvGraphicFramePr>
          <p:nvPr/>
        </p:nvGraphicFramePr>
        <p:xfrm>
          <a:off x="1798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063625" y="277971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481" name="Line 17"/>
          <p:cNvSpPr>
            <a:spLocks noChangeShapeType="1"/>
          </p:cNvSpPr>
          <p:nvPr/>
        </p:nvSpPr>
        <p:spPr bwMode="auto">
          <a:xfrm>
            <a:off x="1417638" y="3008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1798638" y="2855913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3" name="Group 19"/>
          <p:cNvGraphicFramePr>
            <a:graphicFrameLocks noGrp="1"/>
          </p:cNvGraphicFramePr>
          <p:nvPr/>
        </p:nvGraphicFramePr>
        <p:xfrm>
          <a:off x="27892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1" name="Group 27"/>
          <p:cNvGraphicFramePr>
            <a:graphicFrameLocks noGrp="1"/>
          </p:cNvGraphicFramePr>
          <p:nvPr/>
        </p:nvGraphicFramePr>
        <p:xfrm>
          <a:off x="37798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499" name="Group 35"/>
          <p:cNvGraphicFramePr>
            <a:graphicFrameLocks noGrp="1"/>
          </p:cNvGraphicFramePr>
          <p:nvPr/>
        </p:nvGraphicFramePr>
        <p:xfrm>
          <a:off x="47704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07" name="Group 43"/>
          <p:cNvGraphicFramePr>
            <a:graphicFrameLocks noGrp="1"/>
          </p:cNvGraphicFramePr>
          <p:nvPr/>
        </p:nvGraphicFramePr>
        <p:xfrm>
          <a:off x="57610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5" name="Group 51"/>
          <p:cNvGraphicFramePr>
            <a:graphicFrameLocks noGrp="1"/>
          </p:cNvGraphicFramePr>
          <p:nvPr/>
        </p:nvGraphicFramePr>
        <p:xfrm>
          <a:off x="6751638" y="2855913"/>
          <a:ext cx="609600" cy="39624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3" name="Line 59"/>
          <p:cNvSpPr>
            <a:spLocks noChangeShapeType="1"/>
          </p:cNvSpPr>
          <p:nvPr/>
        </p:nvSpPr>
        <p:spPr bwMode="auto">
          <a:xfrm>
            <a:off x="22558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4" name="Line 60"/>
          <p:cNvSpPr>
            <a:spLocks noChangeShapeType="1"/>
          </p:cNvSpPr>
          <p:nvPr/>
        </p:nvSpPr>
        <p:spPr bwMode="auto">
          <a:xfrm>
            <a:off x="32464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5" name="Line 61"/>
          <p:cNvSpPr>
            <a:spLocks noChangeShapeType="1"/>
          </p:cNvSpPr>
          <p:nvPr/>
        </p:nvSpPr>
        <p:spPr bwMode="auto">
          <a:xfrm>
            <a:off x="42370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6" name="Line 62"/>
          <p:cNvSpPr>
            <a:spLocks noChangeShapeType="1"/>
          </p:cNvSpPr>
          <p:nvPr/>
        </p:nvSpPr>
        <p:spPr bwMode="auto">
          <a:xfrm>
            <a:off x="52276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527" name="Line 63"/>
          <p:cNvSpPr>
            <a:spLocks noChangeShapeType="1"/>
          </p:cNvSpPr>
          <p:nvPr/>
        </p:nvSpPr>
        <p:spPr bwMode="auto">
          <a:xfrm>
            <a:off x="6218238" y="30083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28" name="Group 64"/>
          <p:cNvGraphicFramePr>
            <a:graphicFrameLocks noGrp="1"/>
          </p:cNvGraphicFramePr>
          <p:nvPr/>
        </p:nvGraphicFramePr>
        <p:xfrm>
          <a:off x="17986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40" name="Rectangle 76"/>
          <p:cNvSpPr>
            <a:spLocks noChangeArrowheads="1"/>
          </p:cNvSpPr>
          <p:nvPr/>
        </p:nvSpPr>
        <p:spPr bwMode="auto">
          <a:xfrm>
            <a:off x="1798638" y="444182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1063625" y="43656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14176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543" name="Group 79"/>
          <p:cNvGraphicFramePr>
            <a:graphicFrameLocks noGrp="1"/>
          </p:cNvGraphicFramePr>
          <p:nvPr/>
        </p:nvGraphicFramePr>
        <p:xfrm>
          <a:off x="31702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55" name="Group 91"/>
          <p:cNvGraphicFramePr>
            <a:graphicFrameLocks noGrp="1"/>
          </p:cNvGraphicFramePr>
          <p:nvPr/>
        </p:nvGraphicFramePr>
        <p:xfrm>
          <a:off x="45418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67" name="Group 103"/>
          <p:cNvGraphicFramePr>
            <a:graphicFrameLocks noGrp="1"/>
          </p:cNvGraphicFramePr>
          <p:nvPr/>
        </p:nvGraphicFramePr>
        <p:xfrm>
          <a:off x="5913438" y="444182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79" name="Group 115"/>
          <p:cNvGraphicFramePr>
            <a:graphicFrameLocks noGrp="1"/>
          </p:cNvGraphicFramePr>
          <p:nvPr/>
        </p:nvGraphicFramePr>
        <p:xfrm>
          <a:off x="31527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91" name="Group 127"/>
          <p:cNvGraphicFramePr>
            <a:graphicFrameLocks noGrp="1"/>
          </p:cNvGraphicFramePr>
          <p:nvPr/>
        </p:nvGraphicFramePr>
        <p:xfrm>
          <a:off x="4524375" y="5194300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603" name="Line 139"/>
          <p:cNvSpPr>
            <a:spLocks noChangeShapeType="1"/>
          </p:cNvSpPr>
          <p:nvPr/>
        </p:nvSpPr>
        <p:spPr bwMode="auto">
          <a:xfrm>
            <a:off x="27892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4" name="Line 140"/>
          <p:cNvSpPr>
            <a:spLocks noChangeShapeType="1"/>
          </p:cNvSpPr>
          <p:nvPr/>
        </p:nvSpPr>
        <p:spPr bwMode="auto">
          <a:xfrm>
            <a:off x="4160838" y="459422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5" name="Line 141"/>
          <p:cNvSpPr>
            <a:spLocks noChangeShapeType="1"/>
          </p:cNvSpPr>
          <p:nvPr/>
        </p:nvSpPr>
        <p:spPr bwMode="auto">
          <a:xfrm>
            <a:off x="5532438" y="45942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6" name="Line 142"/>
          <p:cNvSpPr>
            <a:spLocks noChangeShapeType="1"/>
          </p:cNvSpPr>
          <p:nvPr/>
        </p:nvSpPr>
        <p:spPr bwMode="auto">
          <a:xfrm>
            <a:off x="2792413" y="5373688"/>
            <a:ext cx="381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7" name="Line 143"/>
          <p:cNvSpPr>
            <a:spLocks noChangeShapeType="1"/>
          </p:cNvSpPr>
          <p:nvPr/>
        </p:nvSpPr>
        <p:spPr bwMode="auto">
          <a:xfrm>
            <a:off x="4143375" y="5346700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08" name="Text Box 144"/>
          <p:cNvSpPr txBox="1">
            <a:spLocks noChangeArrowheads="1"/>
          </p:cNvSpPr>
          <p:nvPr/>
        </p:nvSpPr>
        <p:spPr bwMode="auto">
          <a:xfrm>
            <a:off x="992188" y="3500438"/>
            <a:ext cx="698658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333333"/>
                </a:solidFill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优点：</a:t>
            </a:r>
            <a:r>
              <a:rPr lang="zh-CN" altLang="en-US">
                <a:solidFill>
                  <a:srgbClr val="333333"/>
                </a:solidFill>
              </a:rPr>
              <a:t>便于插入和删除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缺点：</a:t>
            </a:r>
            <a:r>
              <a:rPr lang="zh-CN" altLang="en-US">
                <a:solidFill>
                  <a:srgbClr val="333333"/>
                </a:solidFill>
              </a:rPr>
              <a:t>空间利用率低 </a:t>
            </a:r>
          </a:p>
        </p:txBody>
      </p:sp>
      <p:sp>
        <p:nvSpPr>
          <p:cNvPr id="62689" name="Line 225"/>
          <p:cNvSpPr>
            <a:spLocks noChangeShapeType="1"/>
          </p:cNvSpPr>
          <p:nvPr/>
        </p:nvSpPr>
        <p:spPr bwMode="auto">
          <a:xfrm>
            <a:off x="6896100" y="46529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0" name="Line 226"/>
          <p:cNvSpPr>
            <a:spLocks noChangeShapeType="1"/>
          </p:cNvSpPr>
          <p:nvPr/>
        </p:nvSpPr>
        <p:spPr bwMode="auto">
          <a:xfrm>
            <a:off x="7327900" y="46529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1" name="Line 227"/>
          <p:cNvSpPr>
            <a:spLocks noChangeShapeType="1"/>
          </p:cNvSpPr>
          <p:nvPr/>
        </p:nvSpPr>
        <p:spPr bwMode="auto">
          <a:xfrm>
            <a:off x="2792413" y="5013325"/>
            <a:ext cx="4535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692" name="Line 228"/>
          <p:cNvSpPr>
            <a:spLocks noChangeShapeType="1"/>
          </p:cNvSpPr>
          <p:nvPr/>
        </p:nvSpPr>
        <p:spPr bwMode="auto">
          <a:xfrm>
            <a:off x="2792413" y="5013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6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6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7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8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utoUpdateAnimBg="0"/>
      <p:bldP spid="62480" grpId="0" autoUpdateAnimBg="0"/>
      <p:bldP spid="62481" grpId="0" animBg="1"/>
      <p:bldP spid="62482" grpId="0" animBg="1"/>
      <p:bldP spid="62523" grpId="0" animBg="1"/>
      <p:bldP spid="62524" grpId="0" animBg="1"/>
      <p:bldP spid="62525" grpId="0" animBg="1"/>
      <p:bldP spid="62526" grpId="0" animBg="1"/>
      <p:bldP spid="62527" grpId="0" animBg="1"/>
      <p:bldP spid="62540" grpId="0" animBg="1"/>
      <p:bldP spid="62541" grpId="0" autoUpdateAnimBg="0"/>
      <p:bldP spid="62542" grpId="0" animBg="1"/>
      <p:bldP spid="62603" grpId="0" animBg="1"/>
      <p:bldP spid="62604" grpId="0" animBg="1"/>
      <p:bldP spid="62605" grpId="0" animBg="1"/>
      <p:bldP spid="62606" grpId="0" animBg="1"/>
      <p:bldP spid="62607" grpId="0" animBg="1"/>
      <p:bldP spid="62608" grpId="0" autoUpdateAnimBg="0"/>
      <p:bldP spid="62689" grpId="0" animBg="1"/>
      <p:bldP spid="62690" grpId="0" animBg="1"/>
      <p:bldP spid="62691" grpId="0" animBg="1"/>
      <p:bldP spid="626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692150" y="561975"/>
            <a:ext cx="76485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/>
              <a:t>为了提高空间利用率，可使每个结点存放多个字符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（</a:t>
            </a:r>
            <a:r>
              <a:rPr lang="zh-CN" altLang="en-US">
                <a:solidFill>
                  <a:srgbClr val="333333"/>
                </a:solidFill>
              </a:rPr>
              <a:t>这是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顺序串</a:t>
            </a:r>
            <a:r>
              <a:rPr lang="zh-CN" altLang="en-US">
                <a:solidFill>
                  <a:srgbClr val="333333"/>
                </a:solidFill>
              </a:rPr>
              <a:t>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链串</a:t>
            </a:r>
            <a:r>
              <a:rPr lang="zh-CN" altLang="en-US">
                <a:solidFill>
                  <a:srgbClr val="333333"/>
                </a:solidFill>
              </a:rPr>
              <a:t>的综合 </a:t>
            </a:r>
            <a:r>
              <a:rPr lang="en-US" altLang="zh-CN">
                <a:solidFill>
                  <a:srgbClr val="333333"/>
                </a:solidFill>
              </a:rPr>
              <a:t>(</a:t>
            </a:r>
            <a:r>
              <a:rPr lang="zh-CN" altLang="en-US">
                <a:solidFill>
                  <a:srgbClr val="333333"/>
                </a:solidFill>
              </a:rPr>
              <a:t>折衷</a:t>
            </a:r>
            <a:r>
              <a:rPr lang="en-US" altLang="zh-CN">
                <a:solidFill>
                  <a:srgbClr val="333333"/>
                </a:solidFill>
              </a:rPr>
              <a:t>)</a:t>
            </a:r>
            <a:r>
              <a:rPr lang="en-US" altLang="zh-CN"/>
              <a:t> </a:t>
            </a:r>
            <a:r>
              <a:rPr lang="zh-CN" altLang="en-US"/>
              <a:t>），称为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块链结构</a:t>
            </a:r>
            <a:r>
              <a:rPr lang="zh-CN" altLang="en-US"/>
              <a:t>。 </a:t>
            </a:r>
          </a:p>
        </p:txBody>
      </p:sp>
      <p:graphicFrame>
        <p:nvGraphicFramePr>
          <p:cNvPr id="51313" name="Group 113"/>
          <p:cNvGraphicFramePr>
            <a:graphicFrameLocks noGrp="1"/>
          </p:cNvGraphicFramePr>
          <p:nvPr/>
        </p:nvGraphicFramePr>
        <p:xfrm>
          <a:off x="15303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5" name="Rectangle 125"/>
          <p:cNvSpPr>
            <a:spLocks noChangeArrowheads="1"/>
          </p:cNvSpPr>
          <p:nvPr/>
        </p:nvSpPr>
        <p:spPr bwMode="auto">
          <a:xfrm>
            <a:off x="1530350" y="1920875"/>
            <a:ext cx="28575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6" name="Text Box 126"/>
          <p:cNvSpPr txBox="1">
            <a:spLocks noChangeArrowheads="1"/>
          </p:cNvSpPr>
          <p:nvPr/>
        </p:nvSpPr>
        <p:spPr bwMode="auto">
          <a:xfrm>
            <a:off x="795338" y="18446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S </a:t>
            </a:r>
          </a:p>
        </p:txBody>
      </p:sp>
      <p:sp>
        <p:nvSpPr>
          <p:cNvPr id="51327" name="Line 127"/>
          <p:cNvSpPr>
            <a:spLocks noChangeShapeType="1"/>
          </p:cNvSpPr>
          <p:nvPr/>
        </p:nvSpPr>
        <p:spPr bwMode="auto">
          <a:xfrm>
            <a:off x="11493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328" name="Group 128"/>
          <p:cNvGraphicFramePr>
            <a:graphicFrameLocks noGrp="1"/>
          </p:cNvGraphicFramePr>
          <p:nvPr/>
        </p:nvGraphicFramePr>
        <p:xfrm>
          <a:off x="29019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340" name="Group 140"/>
          <p:cNvGraphicFramePr>
            <a:graphicFrameLocks noGrp="1"/>
          </p:cNvGraphicFramePr>
          <p:nvPr/>
        </p:nvGraphicFramePr>
        <p:xfrm>
          <a:off x="4273550" y="1920875"/>
          <a:ext cx="1143000" cy="39624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88" name="Line 188"/>
          <p:cNvSpPr>
            <a:spLocks noChangeShapeType="1"/>
          </p:cNvSpPr>
          <p:nvPr/>
        </p:nvSpPr>
        <p:spPr bwMode="auto">
          <a:xfrm>
            <a:off x="2520950" y="20732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89" name="Line 189"/>
          <p:cNvSpPr>
            <a:spLocks noChangeShapeType="1"/>
          </p:cNvSpPr>
          <p:nvPr/>
        </p:nvSpPr>
        <p:spPr bwMode="auto">
          <a:xfrm>
            <a:off x="3892550" y="2073275"/>
            <a:ext cx="381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393" name="Text Box 193"/>
          <p:cNvSpPr txBox="1">
            <a:spLocks noChangeArrowheads="1"/>
          </p:cNvSpPr>
          <p:nvPr/>
        </p:nvSpPr>
        <p:spPr bwMode="auto">
          <a:xfrm>
            <a:off x="1155700" y="2849563"/>
            <a:ext cx="178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存储密度 </a:t>
            </a:r>
            <a:r>
              <a:rPr lang="en-US" altLang="zh-CN">
                <a:latin typeface="华文中宋" pitchFamily="2" charset="-122"/>
                <a:ea typeface="华文中宋" pitchFamily="2" charset="-122"/>
              </a:rPr>
              <a:t>= </a:t>
            </a:r>
          </a:p>
        </p:txBody>
      </p:sp>
      <p:sp>
        <p:nvSpPr>
          <p:cNvPr id="51394" name="Line 194"/>
          <p:cNvSpPr>
            <a:spLocks noChangeShapeType="1"/>
          </p:cNvSpPr>
          <p:nvPr/>
        </p:nvSpPr>
        <p:spPr bwMode="auto">
          <a:xfrm>
            <a:off x="2825750" y="3078163"/>
            <a:ext cx="2895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95" name="Text Box 195"/>
          <p:cNvSpPr txBox="1">
            <a:spLocks noChangeArrowheads="1"/>
          </p:cNvSpPr>
          <p:nvPr/>
        </p:nvSpPr>
        <p:spPr bwMode="auto">
          <a:xfrm>
            <a:off x="2749550" y="2544763"/>
            <a:ext cx="2941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数据元素所占存储位</a:t>
            </a:r>
          </a:p>
        </p:txBody>
      </p:sp>
      <p:sp>
        <p:nvSpPr>
          <p:cNvPr id="51396" name="Text Box 196"/>
          <p:cNvSpPr txBox="1">
            <a:spLocks noChangeArrowheads="1"/>
          </p:cNvSpPr>
          <p:nvPr/>
        </p:nvSpPr>
        <p:spPr bwMode="auto">
          <a:xfrm>
            <a:off x="2886075" y="3078163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实际分配的存储位</a:t>
            </a:r>
          </a:p>
        </p:txBody>
      </p:sp>
      <p:sp>
        <p:nvSpPr>
          <p:cNvPr id="51399" name="AutoShape 199"/>
          <p:cNvSpPr>
            <a:spLocks noChangeArrowheads="1"/>
          </p:cNvSpPr>
          <p:nvPr/>
        </p:nvSpPr>
        <p:spPr bwMode="auto">
          <a:xfrm>
            <a:off x="939800" y="3789363"/>
            <a:ext cx="7448550" cy="22320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5000"/>
              </a:lnSpc>
            </a:pPr>
            <a:r>
              <a:rPr lang="zh-CN" altLang="en-US"/>
              <a:t>实际应用时，可以根据问题所需来设置结点的大小。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例如：在编辑系统中，整个文本编辑区可以看成是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一个串，每一行是一个子串，构成一个结点。即：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同一行的串用定长结构（</a:t>
            </a:r>
            <a:r>
              <a:rPr lang="en-US" altLang="zh-CN"/>
              <a:t>80</a:t>
            </a:r>
            <a:r>
              <a:rPr lang="zh-CN" altLang="en-US"/>
              <a:t>个字符），行和行之间 </a:t>
            </a:r>
          </a:p>
          <a:p>
            <a:pPr>
              <a:lnSpc>
                <a:spcPct val="115000"/>
              </a:lnSpc>
            </a:pPr>
            <a:r>
              <a:rPr lang="zh-CN" altLang="en-US"/>
              <a:t>用指针相联接。 </a:t>
            </a:r>
            <a:endParaRPr lang="zh-CN" altLang="en-US" sz="360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5" grpId="0" animBg="1"/>
      <p:bldP spid="51326" grpId="0" autoUpdateAnimBg="0"/>
      <p:bldP spid="51327" grpId="0" animBg="1"/>
      <p:bldP spid="51388" grpId="0" animBg="1"/>
      <p:bldP spid="51389" grpId="0" animBg="1"/>
      <p:bldP spid="51393" grpId="0" autoUpdateAnimBg="0"/>
      <p:bldP spid="51394" grpId="0" animBg="1"/>
      <p:bldP spid="51395" grpId="0" autoUpdateAnimBg="0"/>
      <p:bldP spid="51396" grpId="0" autoUpdateAnimBg="0"/>
      <p:bldP spid="5139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0" name="Text Box 84"/>
          <p:cNvSpPr txBox="1">
            <a:spLocks noChangeArrowheads="1"/>
          </p:cNvSpPr>
          <p:nvPr/>
        </p:nvSpPr>
        <p:spPr bwMode="auto">
          <a:xfrm>
            <a:off x="1187450" y="841375"/>
            <a:ext cx="70326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20000"/>
              </a:lnSpc>
            </a:pPr>
            <a:r>
              <a:rPr lang="zh-CN" altLang="en-US"/>
              <a:t>结点结构用 </a:t>
            </a:r>
            <a:r>
              <a:rPr lang="en-US" altLang="zh-CN"/>
              <a:t>C </a:t>
            </a: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220000"/>
              </a:lnSpc>
            </a:pPr>
            <a:r>
              <a:rPr lang="en-US" altLang="zh-CN">
                <a:cs typeface=""/>
              </a:rPr>
              <a:t>#define CHUNKSIZE 80    </a:t>
            </a:r>
            <a:r>
              <a:rPr lang="en-US" altLang="zh-CN"/>
              <a:t>// </a:t>
            </a:r>
            <a:r>
              <a:rPr lang="zh-CN" altLang="en-US">
                <a:solidFill>
                  <a:srgbClr val="0000FF"/>
                </a:solidFill>
              </a:rPr>
              <a:t>可由用户定义的块大小</a:t>
            </a:r>
            <a:br>
              <a:rPr lang="zh-CN" altLang="en-US"/>
            </a:br>
            <a:r>
              <a:rPr lang="en-US" altLang="zh-CN"/>
              <a:t>typedef struct Chunk {       // </a:t>
            </a:r>
            <a:r>
              <a:rPr lang="zh-CN" altLang="en-US">
                <a:solidFill>
                  <a:srgbClr val="FF0000"/>
                </a:solidFill>
              </a:rPr>
              <a:t>结点结构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char ch[CHUNKSIZE];</a:t>
            </a:r>
            <a:br>
              <a:rPr lang="en-US" altLang="zh-CN"/>
            </a:br>
            <a:r>
              <a:rPr lang="en-US" altLang="zh-CN"/>
              <a:t>     struct Chunk  *next;</a:t>
            </a:r>
            <a:br>
              <a:rPr lang="en-US" altLang="zh-CN"/>
            </a:br>
            <a:r>
              <a:rPr lang="en-US" altLang="zh-CN"/>
              <a:t>} Chunk; </a:t>
            </a:r>
          </a:p>
        </p:txBody>
      </p:sp>
    </p:spTree>
  </p:cSld>
  <p:clrMapOvr>
    <a:masterClrMapping/>
  </p:clrMapOvr>
  <p:transition spd="slow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014413" y="765175"/>
            <a:ext cx="73739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/>
              <a:t>        </a:t>
            </a:r>
            <a:r>
              <a:rPr lang="zh-CN" altLang="en-US"/>
              <a:t>为了便于进行串的操作（联接），当以块链存储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串值时，除</a:t>
            </a:r>
            <a:r>
              <a:rPr lang="zh-CN" altLang="en-US">
                <a:solidFill>
                  <a:srgbClr val="0000FF"/>
                </a:solidFill>
              </a:rPr>
              <a:t>头指针</a:t>
            </a:r>
            <a:r>
              <a:rPr lang="zh-CN" altLang="en-US"/>
              <a:t>外还可附设一个</a:t>
            </a:r>
            <a:r>
              <a:rPr lang="zh-CN" altLang="en-US">
                <a:solidFill>
                  <a:srgbClr val="0000FF"/>
                </a:solidFill>
              </a:rPr>
              <a:t>尾指针</a:t>
            </a:r>
            <a:r>
              <a:rPr lang="zh-CN" altLang="en-US"/>
              <a:t>指示链表中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的最后一个结点，并给出当前串的长度。其结构用 </a:t>
            </a:r>
            <a:r>
              <a:rPr lang="en-US" altLang="zh-CN"/>
              <a:t>C  </a:t>
            </a:r>
          </a:p>
          <a:p>
            <a:pPr>
              <a:lnSpc>
                <a:spcPct val="170000"/>
              </a:lnSpc>
            </a:pPr>
            <a:r>
              <a:rPr lang="zh-CN" altLang="en-US"/>
              <a:t>语言定义如下： </a:t>
            </a:r>
            <a:endParaRPr lang="zh-CN" altLang="en-US">
              <a:cs typeface=""/>
            </a:endParaRPr>
          </a:p>
          <a:p>
            <a:pPr>
              <a:lnSpc>
                <a:spcPct val="170000"/>
              </a:lnSpc>
            </a:pPr>
            <a:r>
              <a:rPr lang="en-US" altLang="zh-CN"/>
              <a:t>typedef struct {   // </a:t>
            </a:r>
            <a:r>
              <a:rPr lang="zh-CN" altLang="en-US">
                <a:solidFill>
                  <a:srgbClr val="FF0000"/>
                </a:solidFill>
              </a:rPr>
              <a:t>串的链表结构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Chunk *head, *tail;    //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串的头和尾指针</a:t>
            </a:r>
            <a:br>
              <a:rPr lang="zh-CN" altLang="en-US"/>
            </a:br>
            <a:r>
              <a:rPr lang="zh-CN" altLang="en-US"/>
              <a:t>     </a:t>
            </a:r>
            <a:r>
              <a:rPr lang="en-US" altLang="zh-CN"/>
              <a:t>int  curlen;       // </a:t>
            </a:r>
            <a:r>
              <a:rPr lang="zh-CN" altLang="en-US">
                <a:solidFill>
                  <a:srgbClr val="0000FF"/>
                </a:solidFill>
              </a:rPr>
              <a:t>串的当前长度</a:t>
            </a:r>
            <a:br>
              <a:rPr lang="zh-CN" altLang="en-US"/>
            </a:br>
            <a:r>
              <a:rPr lang="en-US" altLang="zh-CN"/>
              <a:t>} LString;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</a:t>
            </a:r>
            <a:r>
              <a:rPr lang="zh-CN" altLang="en-US" b="1" dirty="0"/>
              <a:t>的模式匹配算法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串的块链存储及优缺点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串的堆分配表示、基本操作实现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串的定长表示、基本操作实现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 dirty="0"/>
              <a:t>串的概念、</a:t>
            </a:r>
            <a:r>
              <a:rPr lang="en-US" altLang="zh-CN" b="1" dirty="0"/>
              <a:t>ADT</a:t>
            </a:r>
            <a:r>
              <a:rPr lang="zh-CN" altLang="en-US" b="1" dirty="0"/>
              <a:t>定义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029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347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66564" y="5022465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792163" y="595313"/>
            <a:ext cx="315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>
                <a:ea typeface="华文中宋" pitchFamily="2" charset="-122"/>
              </a:rPr>
              <a:t>4.3 </a:t>
            </a:r>
            <a:r>
              <a:rPr kumimoji="0" lang="zh-CN" altLang="en-US">
                <a:ea typeface="华文中宋" pitchFamily="2" charset="-122"/>
              </a:rPr>
              <a:t>串的模式匹配算法 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792163" y="1101725"/>
            <a:ext cx="759618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模式匹配 ：</a:t>
            </a:r>
            <a:r>
              <a:rPr lang="zh-CN" altLang="en-US" dirty="0">
                <a:latin typeface="楷体_GB2312" pitchFamily="49" charset="-122"/>
              </a:rPr>
              <a:t>子串定位运算。 </a:t>
            </a: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)  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就是在主串中找出子串出现的位置。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92163" y="2492375"/>
            <a:ext cx="4929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用函数 </a:t>
            </a:r>
            <a:r>
              <a:rPr lang="en-US" altLang="zh-CN"/>
              <a:t>Index(S, T, pos) </a:t>
            </a:r>
            <a:r>
              <a:rPr lang="zh-CN" altLang="en-US"/>
              <a:t>实现。 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792163" y="2968625"/>
            <a:ext cx="6003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333333"/>
                </a:solidFill>
              </a:rPr>
              <a:t>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串匹配</a:t>
            </a:r>
            <a:r>
              <a:rPr lang="zh-CN" altLang="en-US">
                <a:solidFill>
                  <a:srgbClr val="333333"/>
                </a:solidFill>
              </a:rPr>
              <a:t>中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将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目标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                            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>
                <a:solidFill>
                  <a:srgbClr val="333333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模式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</a:t>
            </a:r>
            <a:r>
              <a:rPr lang="en-US" altLang="zh-CN">
                <a:solidFill>
                  <a:srgbClr val="333333"/>
                </a:solidFill>
                <a:ea typeface="华文中宋" pitchFamily="2" charset="-122"/>
              </a:rPr>
              <a:t>)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。 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2163" y="4168775"/>
            <a:ext cx="7659687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/>
              <a:t>如果在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中能够找到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zh-CN" altLang="en-US"/>
              <a:t>则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匹配成功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返回</a:t>
            </a:r>
            <a:r>
              <a:rPr lang="zh-CN" altLang="en-US">
                <a:solidFill>
                  <a:srgbClr val="333333"/>
                </a:solidFill>
                <a:latin typeface="楷体_GB2312" pitchFamily="49" charset="-122"/>
              </a:rPr>
              <a:t>第一个和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子串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T </a:t>
            </a:r>
            <a:r>
              <a:rPr lang="zh-CN" altLang="en-US"/>
              <a:t>中第一个字符相等的字符在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主串 </a:t>
            </a:r>
          </a:p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序号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>
                <a:solidFill>
                  <a:srgbClr val="333333"/>
                </a:solidFill>
              </a:rPr>
              <a:t>否则</a:t>
            </a:r>
            <a:r>
              <a:rPr lang="zh-CN" altLang="en-US">
                <a:solidFill>
                  <a:srgbClr val="333333"/>
                </a:solidFill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333333"/>
                </a:solidFill>
              </a:rPr>
              <a:t>称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匹配失败</a:t>
            </a:r>
            <a:r>
              <a:rPr lang="zh-CN" altLang="en-US"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返回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0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2" grpId="0" autoUpdateAnimBg="0"/>
      <p:bldP spid="20503" grpId="0" autoUpdateAnimBg="0"/>
      <p:bldP spid="2050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4213" y="779463"/>
            <a:ext cx="767397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例如：</a:t>
            </a:r>
            <a:endParaRPr lang="en-US" altLang="zh-CN" b="1">
              <a:solidFill>
                <a:srgbClr val="333333"/>
              </a:solidFill>
              <a:latin typeface="Times New Roman" pitchFamily="18" charset="0"/>
              <a:ea typeface="华文中宋" pitchFamily="2" charset="-122"/>
            </a:endParaRP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333333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主串：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ss=‘abcabcabdabcdef’;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tt1=‘abc’;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子串：</a:t>
            </a:r>
            <a:r>
              <a:rPr lang="en-US" altLang="zh-CN" b="1">
                <a:latin typeface="Times New Roman" pitchFamily="18" charset="0"/>
                <a:ea typeface="华文中宋" pitchFamily="2" charset="-122"/>
              </a:rPr>
              <a:t>tt2=‘abd’;</a:t>
            </a:r>
          </a:p>
          <a:p>
            <a:pPr>
              <a:lnSpc>
                <a:spcPct val="18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Index(ss, tt1, 2) ; Index(ss, tt1, 5) ; Index(ss, tt2, 8) ;</a:t>
            </a:r>
            <a:endParaRPr lang="zh-CN" altLang="en-US">
              <a:solidFill>
                <a:srgbClr val="0000FF"/>
              </a:solidFill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4213" y="3937000"/>
            <a:ext cx="7956024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latin typeface="Times New Roman" pitchFamily="18" charset="0"/>
                <a:ea typeface="华文中宋" pitchFamily="2" charset="-122"/>
              </a:rPr>
              <a:t>    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模式匹配</a:t>
            </a: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是各种处理系统中最重要的操作之一，也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是一个比较复杂的串操作。模式匹配的算法不同，效率 </a:t>
            </a:r>
          </a:p>
          <a:p>
            <a:pPr>
              <a:lnSpc>
                <a:spcPct val="180000"/>
              </a:lnSpc>
            </a:pPr>
            <a:r>
              <a:rPr lang="zh-CN" altLang="en-US" b="1" dirty="0">
                <a:latin typeface="Times New Roman" pitchFamily="18" charset="0"/>
                <a:ea typeface="华文中宋" pitchFamily="2" charset="-122"/>
              </a:rPr>
              <a:t>将有很大差别。同一算法应用不同，效率亦有很大差别。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2138" y="35385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33825" y="3500438"/>
            <a:ext cx="520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005513" y="350043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4" name="Text Box 80"/>
          <p:cNvSpPr txBox="1">
            <a:spLocks noChangeArrowheads="1"/>
          </p:cNvSpPr>
          <p:nvPr/>
        </p:nvSpPr>
        <p:spPr bwMode="auto">
          <a:xfrm>
            <a:off x="731838" y="668338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>
                <a:ea typeface="华文中宋" pitchFamily="2" charset="-122"/>
              </a:rPr>
              <a:t>     </a:t>
            </a:r>
            <a:r>
              <a:rPr kumimoji="0" lang="zh-CN" altLang="en-US">
                <a:ea typeface="华文中宋" pitchFamily="2" charset="-122"/>
              </a:rPr>
              <a:t>朴素的模式匹配算法 </a:t>
            </a:r>
          </a:p>
        </p:txBody>
      </p:sp>
      <p:sp>
        <p:nvSpPr>
          <p:cNvPr id="21587" name="Text Box 83"/>
          <p:cNvSpPr txBox="1">
            <a:spLocks noChangeArrowheads="1"/>
          </p:cNvSpPr>
          <p:nvPr/>
        </p:nvSpPr>
        <p:spPr bwMode="auto">
          <a:xfrm>
            <a:off x="731838" y="1141413"/>
            <a:ext cx="7656512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br>
              <a:rPr lang="zh-CN" altLang="en-US">
                <a:solidFill>
                  <a:srgbClr val="0000FF"/>
                </a:solidFill>
              </a:rPr>
            </a:br>
            <a:r>
              <a:rPr lang="zh-CN" altLang="en-US">
                <a:solidFill>
                  <a:srgbClr val="0000FF"/>
                </a:solidFill>
              </a:rPr>
              <a:t>        </a:t>
            </a:r>
            <a:r>
              <a:rPr lang="zh-CN" altLang="en-US"/>
              <a:t>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/>
              <a:t>的第 </a:t>
            </a:r>
            <a:r>
              <a:rPr lang="en-US" altLang="zh-CN"/>
              <a:t>pos </a:t>
            </a:r>
            <a:r>
              <a:rPr lang="zh-CN" altLang="en-US"/>
              <a:t>个字符起和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的第一个字符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比较之，若相同，则继续比较后续字符；否则从</a:t>
            </a:r>
            <a:r>
              <a:rPr lang="zh-CN" altLang="en-US">
                <a:solidFill>
                  <a:srgbClr val="0000FF"/>
                </a:solidFill>
              </a:rPr>
              <a:t>主串 </a:t>
            </a:r>
            <a:r>
              <a:rPr lang="en-US" altLang="zh-CN">
                <a:solidFill>
                  <a:srgbClr val="0000FF"/>
                </a:solidFill>
              </a:rPr>
              <a:t>S 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的下一个字符起再重新和</a:t>
            </a:r>
            <a:r>
              <a:rPr lang="zh-CN" altLang="en-US">
                <a:solidFill>
                  <a:srgbClr val="0000FF"/>
                </a:solidFill>
              </a:rPr>
              <a:t>模式 </a:t>
            </a:r>
            <a:r>
              <a:rPr lang="en-US" altLang="zh-CN">
                <a:solidFill>
                  <a:srgbClr val="0000FF"/>
                </a:solidFill>
              </a:rPr>
              <a:t>T </a:t>
            </a:r>
            <a:r>
              <a:rPr lang="zh-CN" altLang="en-US"/>
              <a:t>的字符比较之。 </a:t>
            </a:r>
          </a:p>
        </p:txBody>
      </p: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1304925" y="3429000"/>
            <a:ext cx="5033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 = ‘JINANSHI’</a:t>
            </a:r>
            <a:r>
              <a:rPr lang="zh-CN" altLang="en-US"/>
              <a:t>，</a:t>
            </a:r>
            <a:r>
              <a:rPr lang="en-US" altLang="zh-CN"/>
              <a:t>T = ‘NAN’</a:t>
            </a:r>
            <a:r>
              <a:rPr lang="zh-CN" altLang="en-US"/>
              <a:t>。 </a:t>
            </a:r>
          </a:p>
        </p:txBody>
      </p:sp>
      <p:graphicFrame>
        <p:nvGraphicFramePr>
          <p:cNvPr id="21616" name="Group 112"/>
          <p:cNvGraphicFramePr>
            <a:graphicFrameLocks noGrp="1"/>
          </p:cNvGraphicFramePr>
          <p:nvPr/>
        </p:nvGraphicFramePr>
        <p:xfrm>
          <a:off x="3286125" y="4148138"/>
          <a:ext cx="3886200" cy="518160"/>
        </p:xfrm>
        <a:graphic>
          <a:graphicData uri="http://schemas.openxmlformats.org/drawingml/2006/table">
            <a:tbl>
              <a:tblPr/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60" name="Group 156"/>
          <p:cNvGraphicFramePr>
            <a:graphicFrameLocks noGrp="1"/>
          </p:cNvGraphicFramePr>
          <p:nvPr/>
        </p:nvGraphicFramePr>
        <p:xfrm>
          <a:off x="4276725" y="4148138"/>
          <a:ext cx="1447800" cy="51816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675" name="Group 171"/>
          <p:cNvGrpSpPr>
            <a:grpSpLocks/>
          </p:cNvGrpSpPr>
          <p:nvPr/>
        </p:nvGrpSpPr>
        <p:grpSpPr bwMode="auto">
          <a:xfrm>
            <a:off x="3286125" y="4725988"/>
            <a:ext cx="1524000" cy="1219200"/>
            <a:chOff x="1296" y="3312"/>
            <a:chExt cx="960" cy="768"/>
          </a:xfrm>
        </p:grpSpPr>
        <p:sp>
          <p:nvSpPr>
            <p:cNvPr id="21630" name="Line 126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1" name="Text Box 127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1" name="Rectangle 167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73" name="Line 169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4" name="Line 170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2" name="Rectangle 178"/>
          <p:cNvSpPr>
            <a:spLocks noChangeArrowheads="1"/>
          </p:cNvSpPr>
          <p:nvPr/>
        </p:nvSpPr>
        <p:spPr bwMode="auto">
          <a:xfrm>
            <a:off x="32099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76" name="Group 172"/>
          <p:cNvGrpSpPr>
            <a:grpSpLocks/>
          </p:cNvGrpSpPr>
          <p:nvPr/>
        </p:nvGrpSpPr>
        <p:grpSpPr bwMode="auto">
          <a:xfrm>
            <a:off x="3743325" y="4725988"/>
            <a:ext cx="1524000" cy="1219200"/>
            <a:chOff x="1296" y="3312"/>
            <a:chExt cx="960" cy="768"/>
          </a:xfrm>
        </p:grpSpPr>
        <p:sp>
          <p:nvSpPr>
            <p:cNvPr id="21677" name="Line 173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8" name="Text Box 174"/>
            <p:cNvSpPr txBox="1">
              <a:spLocks noChangeArrowheads="1"/>
            </p:cNvSpPr>
            <p:nvPr/>
          </p:nvSpPr>
          <p:spPr bwMode="auto">
            <a:xfrm>
              <a:off x="1510" y="3408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</a:rPr>
                <a:t>不匹配 </a:t>
              </a:r>
            </a:p>
          </p:txBody>
        </p:sp>
        <p:sp>
          <p:nvSpPr>
            <p:cNvPr id="21679" name="Rectangle 175"/>
            <p:cNvSpPr>
              <a:spLocks noChangeArrowheads="1"/>
            </p:cNvSpPr>
            <p:nvPr/>
          </p:nvSpPr>
          <p:spPr bwMode="auto">
            <a:xfrm>
              <a:off x="1296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0" name="Line 176"/>
            <p:cNvSpPr>
              <a:spLocks noChangeShapeType="1"/>
            </p:cNvSpPr>
            <p:nvPr/>
          </p:nvSpPr>
          <p:spPr bwMode="auto">
            <a:xfrm>
              <a:off x="1632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1" name="Line 177"/>
            <p:cNvSpPr>
              <a:spLocks noChangeShapeType="1"/>
            </p:cNvSpPr>
            <p:nvPr/>
          </p:nvSpPr>
          <p:spPr bwMode="auto">
            <a:xfrm>
              <a:off x="1945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21689" name="Rectangle 185"/>
          <p:cNvSpPr>
            <a:spLocks noChangeArrowheads="1"/>
          </p:cNvSpPr>
          <p:nvPr/>
        </p:nvSpPr>
        <p:spPr bwMode="auto">
          <a:xfrm>
            <a:off x="3667125" y="4725988"/>
            <a:ext cx="16764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690" name="Group 186"/>
          <p:cNvGrpSpPr>
            <a:grpSpLocks/>
          </p:cNvGrpSpPr>
          <p:nvPr/>
        </p:nvGrpSpPr>
        <p:grpSpPr bwMode="auto">
          <a:xfrm>
            <a:off x="4200525" y="4725988"/>
            <a:ext cx="1524000" cy="1219200"/>
            <a:chOff x="2832" y="3312"/>
            <a:chExt cx="960" cy="768"/>
          </a:xfrm>
        </p:grpSpPr>
        <p:sp>
          <p:nvSpPr>
            <p:cNvPr id="21654" name="Line 150"/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5" name="Text Box 151"/>
            <p:cNvSpPr txBox="1">
              <a:spLocks noChangeArrowheads="1"/>
            </p:cNvSpPr>
            <p:nvPr/>
          </p:nvSpPr>
          <p:spPr bwMode="auto">
            <a:xfrm>
              <a:off x="3046" y="3408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匹配 </a:t>
              </a:r>
            </a:p>
          </p:txBody>
        </p:sp>
        <p:sp>
          <p:nvSpPr>
            <p:cNvPr id="21686" name="Rectangle 182"/>
            <p:cNvSpPr>
              <a:spLocks noChangeArrowheads="1"/>
            </p:cNvSpPr>
            <p:nvPr/>
          </p:nvSpPr>
          <p:spPr bwMode="auto">
            <a:xfrm>
              <a:off x="2832" y="3792"/>
              <a:ext cx="960" cy="288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800"/>
                <a:t>N   A   N</a:t>
              </a:r>
            </a:p>
          </p:txBody>
        </p:sp>
        <p:sp>
          <p:nvSpPr>
            <p:cNvPr id="21687" name="Line 183"/>
            <p:cNvSpPr>
              <a:spLocks noChangeShapeType="1"/>
            </p:cNvSpPr>
            <p:nvPr/>
          </p:nvSpPr>
          <p:spPr bwMode="auto">
            <a:xfrm>
              <a:off x="3168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88" name="Line 184"/>
            <p:cNvSpPr>
              <a:spLocks noChangeShapeType="1"/>
            </p:cNvSpPr>
            <p:nvPr/>
          </p:nvSpPr>
          <p:spPr bwMode="auto">
            <a:xfrm>
              <a:off x="3481" y="379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4581525" y="4725988"/>
            <a:ext cx="762000" cy="762000"/>
            <a:chOff x="2112" y="3312"/>
            <a:chExt cx="480" cy="480"/>
          </a:xfrm>
        </p:grpSpPr>
        <p:sp useBgFill="1">
          <p:nvSpPr>
            <p:cNvPr id="21692" name="Rectangle 188"/>
            <p:cNvSpPr>
              <a:spLocks noChangeArrowheads="1"/>
            </p:cNvSpPr>
            <p:nvPr/>
          </p:nvSpPr>
          <p:spPr bwMode="auto">
            <a:xfrm>
              <a:off x="2112" y="3408"/>
              <a:ext cx="480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6" name="Line 152"/>
            <p:cNvSpPr>
              <a:spLocks noChangeShapeType="1"/>
            </p:cNvSpPr>
            <p:nvPr/>
          </p:nvSpPr>
          <p:spPr bwMode="auto">
            <a:xfrm flipV="1">
              <a:off x="235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7" name="Text Box 153"/>
          <p:cNvSpPr txBox="1">
            <a:spLocks noChangeArrowheads="1"/>
          </p:cNvSpPr>
          <p:nvPr/>
        </p:nvSpPr>
        <p:spPr bwMode="auto">
          <a:xfrm>
            <a:off x="50387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grpSp>
        <p:nvGrpSpPr>
          <p:cNvPr id="21697" name="Group 193"/>
          <p:cNvGrpSpPr>
            <a:grpSpLocks/>
          </p:cNvGrpSpPr>
          <p:nvPr/>
        </p:nvGrpSpPr>
        <p:grpSpPr bwMode="auto">
          <a:xfrm>
            <a:off x="5114925" y="4725988"/>
            <a:ext cx="685800" cy="762000"/>
            <a:chOff x="2448" y="3312"/>
            <a:chExt cx="432" cy="480"/>
          </a:xfrm>
        </p:grpSpPr>
        <p:sp useBgFill="1">
          <p:nvSpPr>
            <p:cNvPr id="21696" name="Rectangle 192"/>
            <p:cNvSpPr>
              <a:spLocks noChangeArrowheads="1"/>
            </p:cNvSpPr>
            <p:nvPr/>
          </p:nvSpPr>
          <p:spPr bwMode="auto">
            <a:xfrm>
              <a:off x="2448" y="3456"/>
              <a:ext cx="432" cy="240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58" name="Line 154"/>
            <p:cNvSpPr>
              <a:spLocks noChangeShapeType="1"/>
            </p:cNvSpPr>
            <p:nvPr/>
          </p:nvSpPr>
          <p:spPr bwMode="auto">
            <a:xfrm flipV="1">
              <a:off x="2640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659" name="Text Box 155"/>
          <p:cNvSpPr txBox="1">
            <a:spLocks noChangeArrowheads="1"/>
          </p:cNvSpPr>
          <p:nvPr/>
        </p:nvSpPr>
        <p:spPr bwMode="auto">
          <a:xfrm>
            <a:off x="5457825" y="4878388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匹配 </a:t>
            </a:r>
          </a:p>
        </p:txBody>
      </p:sp>
      <p:sp useBgFill="1">
        <p:nvSpPr>
          <p:cNvPr id="21698" name="Rectangle 194"/>
          <p:cNvSpPr>
            <a:spLocks noChangeArrowheads="1"/>
          </p:cNvSpPr>
          <p:nvPr/>
        </p:nvSpPr>
        <p:spPr bwMode="auto">
          <a:xfrm>
            <a:off x="4075113" y="4725988"/>
            <a:ext cx="2209800" cy="1295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sp>
        <p:nvSpPr>
          <p:cNvPr id="21699" name="Line 195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0" name="Line 196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1" name="Line 197"/>
          <p:cNvSpPr>
            <a:spLocks noChangeShapeType="1"/>
          </p:cNvSpPr>
          <p:nvPr/>
        </p:nvSpPr>
        <p:spPr bwMode="auto">
          <a:xfrm flipV="1">
            <a:off x="4505325" y="4725988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3" name="Text Box 199"/>
          <p:cNvSpPr txBox="1">
            <a:spLocks noChangeArrowheads="1"/>
          </p:cNvSpPr>
          <p:nvPr/>
        </p:nvSpPr>
        <p:spPr bwMode="auto">
          <a:xfrm>
            <a:off x="4276725" y="5259388"/>
            <a:ext cx="527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87" grpId="0" autoUpdateAnimBg="0"/>
      <p:bldP spid="21588" grpId="0" autoUpdateAnimBg="0"/>
      <p:bldP spid="21682" grpId="0" animBg="1"/>
      <p:bldP spid="21689" grpId="0" animBg="1"/>
      <p:bldP spid="21657" grpId="0" autoUpdateAnimBg="0"/>
      <p:bldP spid="21659" grpId="0" autoUpdateAnimBg="0"/>
      <p:bldP spid="21698" grpId="0" animBg="1" autoUpdateAnimBg="0"/>
      <p:bldP spid="21699" grpId="0" animBg="1"/>
      <p:bldP spid="21700" grpId="0" animBg="1"/>
      <p:bldP spid="21701" grpId="0" animBg="1"/>
      <p:bldP spid="2170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62013" y="685800"/>
            <a:ext cx="7670690" cy="58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当采用定长顺序存储结构时，实现此操作的算法如下： </a:t>
            </a:r>
            <a:br>
              <a:rPr lang="zh-CN" altLang="en-US">
                <a:latin typeface="华文中宋" pitchFamily="2" charset="-122"/>
                <a:ea typeface="华文中宋" pitchFamily="2" charset="-122"/>
              </a:rPr>
            </a:br>
            <a:r>
              <a:rPr lang="en-US" altLang="zh-CN"/>
              <a:t>int Index(SString S, SString T, int pos){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i = pos;  j = 1;</a:t>
            </a:r>
            <a:br>
              <a:rPr lang="en-US" altLang="zh-CN"/>
            </a:br>
            <a:r>
              <a:rPr lang="en-US" altLang="zh-CN"/>
              <a:t>    while (i &lt;= S[0] &amp;&amp; j &lt;= T[0]) 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if (S[i] == T[j]){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++ i;  ++ j; 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继续比较后继字符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         }else{</a:t>
            </a:r>
          </a:p>
          <a:p>
            <a:pPr>
              <a:lnSpc>
                <a:spcPct val="120000"/>
              </a:lnSpc>
            </a:pPr>
            <a:r>
              <a:rPr lang="en-US" altLang="zh-CN"/>
              <a:t>	 i = i – j + 2;  j = 1;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} 		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指针后退重新开始匹配  </a:t>
            </a:r>
            <a:br>
              <a:rPr lang="zh-CN" altLang="en-US"/>
            </a:br>
            <a:r>
              <a:rPr lang="zh-CN" altLang="en-US"/>
              <a:t>  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  if ( j &gt;T[0])    return i -T[0];</a:t>
            </a:r>
            <a:br>
              <a:rPr lang="en-US" altLang="zh-CN"/>
            </a:br>
            <a:r>
              <a:rPr lang="en-US" altLang="zh-CN"/>
              <a:t>    else    return 0;</a:t>
            </a:r>
            <a:br>
              <a:rPr lang="en-US" altLang="zh-CN"/>
            </a:br>
            <a:r>
              <a:rPr lang="en-US" altLang="zh-CN"/>
              <a:t>} // Index</a:t>
            </a:r>
          </a:p>
        </p:txBody>
      </p:sp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906463"/>
            <a:ext cx="7793038" cy="7366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4400" b="1" dirty="0">
                <a:latin typeface="Times New Roman" pitchFamily="18" charset="0"/>
                <a:ea typeface="华文中宋" pitchFamily="2" charset="-122"/>
              </a:rPr>
              <a:t>朴素的模式匹配算法评价</a:t>
            </a:r>
            <a:r>
              <a:rPr kumimoji="0" lang="en-US" altLang="zh-CN" sz="4400" b="1" dirty="0">
                <a:latin typeface="Times New Roman" pitchFamily="18" charset="0"/>
                <a:ea typeface="华文中宋" pitchFamily="2" charset="-122"/>
              </a:rPr>
              <a:t>	</a:t>
            </a:r>
            <a:endParaRPr kumimoji="0" lang="zh-CN" altLang="en-US" sz="4400" kern="0" dirty="0">
              <a:solidFill>
                <a:srgbClr val="0000CC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25" y="1885950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设计思想简单、易于理解。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>
                <a:latin typeface="+mn-lt"/>
                <a:ea typeface="+mn-ea"/>
              </a:rPr>
              <a:t>通常情况下，效率比较高。经常被程序员选用。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此时算法的时间复杂度为：</a:t>
            </a:r>
            <a:r>
              <a:rPr lang="en-US" altLang="zh-CN" kern="0" dirty="0">
                <a:latin typeface="+mn-lt"/>
                <a:ea typeface="+mn-ea"/>
              </a:rPr>
              <a:t>O(</a:t>
            </a:r>
            <a:r>
              <a:rPr lang="en-US" altLang="zh-CN" kern="0" dirty="0" err="1">
                <a:latin typeface="+mn-lt"/>
                <a:ea typeface="+mn-ea"/>
              </a:rPr>
              <a:t>n+m</a:t>
            </a:r>
            <a:r>
              <a:rPr lang="en-US" altLang="zh-CN" kern="0" dirty="0">
                <a:latin typeface="+mn-lt"/>
                <a:ea typeface="+mn-ea"/>
              </a:rPr>
              <a:t>)</a:t>
            </a: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       </a:t>
            </a:r>
            <a:r>
              <a:rPr lang="en-US" altLang="zh-CN" kern="0" dirty="0">
                <a:latin typeface="+mn-lt"/>
                <a:ea typeface="+mn-ea"/>
              </a:rPr>
              <a:t>m</a:t>
            </a:r>
            <a:r>
              <a:rPr lang="zh-CN" altLang="en-US" kern="0" dirty="0">
                <a:latin typeface="+mn-lt"/>
                <a:ea typeface="+mn-ea"/>
              </a:rPr>
              <a:t>、</a:t>
            </a:r>
            <a:r>
              <a:rPr lang="en-US" altLang="zh-CN" kern="0" dirty="0">
                <a:latin typeface="+mn-lt"/>
                <a:ea typeface="+mn-ea"/>
              </a:rPr>
              <a:t>n</a:t>
            </a:r>
            <a:r>
              <a:rPr lang="zh-CN" altLang="en-US" kern="0" dirty="0">
                <a:latin typeface="+mn-lt"/>
                <a:ea typeface="+mn-ea"/>
              </a:rPr>
              <a:t>分别为主串和子串的长度。</a:t>
            </a:r>
            <a:endParaRPr lang="en-US" altLang="zh-CN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kern="0" dirty="0">
              <a:latin typeface="+mn-lt"/>
              <a:ea typeface="+mn-ea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某些特殊的情况下，效率比较低。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此时算法的时间复杂度为：</a:t>
            </a:r>
            <a:r>
              <a:rPr lang="en-US" altLang="zh-CN" kern="0" dirty="0"/>
              <a:t>O(n*m)</a:t>
            </a:r>
            <a:endParaRPr lang="zh-CN" altLang="en-US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  <a:r>
              <a:rPr lang="en-US" altLang="zh-CN" kern="0" dirty="0"/>
              <a:t>m</a:t>
            </a:r>
            <a:r>
              <a:rPr lang="zh-CN" altLang="en-US" kern="0" dirty="0"/>
              <a:t>、</a:t>
            </a:r>
            <a:r>
              <a:rPr lang="en-US" altLang="zh-CN" kern="0" dirty="0"/>
              <a:t>n</a:t>
            </a:r>
            <a:r>
              <a:rPr lang="zh-CN" altLang="en-US" kern="0" dirty="0"/>
              <a:t>分别为主串和子串的长度。</a:t>
            </a: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kern="0" dirty="0"/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kern="0" dirty="0"/>
              <a:t>因此我们学习另一种高效的匹配算法</a:t>
            </a:r>
            <a:r>
              <a:rPr lang="en-US" altLang="zh-CN" kern="0" dirty="0"/>
              <a:t>----KMP</a:t>
            </a:r>
            <a:r>
              <a:rPr lang="zh-CN" altLang="en-US" kern="0" dirty="0"/>
              <a:t>算法。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kern="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731838" y="668338"/>
            <a:ext cx="2193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KMP</a:t>
            </a:r>
            <a:r>
              <a:rPr kumimoji="0" lang="zh-CN" altLang="en-US" b="1">
                <a:latin typeface="Times New Roman" pitchFamily="18" charset="0"/>
                <a:ea typeface="华文中宋" pitchFamily="2" charset="-122"/>
              </a:rPr>
              <a:t>算法 </a:t>
            </a: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219200" y="2133600"/>
            <a:ext cx="6042025" cy="866775"/>
            <a:chOff x="768" y="885"/>
            <a:chExt cx="3806" cy="546"/>
          </a:xfrm>
        </p:grpSpPr>
        <p:sp>
          <p:nvSpPr>
            <p:cNvPr id="47125" name="Text Box 3"/>
            <p:cNvSpPr txBox="1">
              <a:spLocks noChangeArrowheads="1"/>
            </p:cNvSpPr>
            <p:nvPr/>
          </p:nvSpPr>
          <p:spPr bwMode="auto">
            <a:xfrm>
              <a:off x="768" y="957"/>
              <a:ext cx="10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第一趟匹配</a:t>
              </a:r>
            </a:p>
          </p:txBody>
        </p:sp>
        <p:sp>
          <p:nvSpPr>
            <p:cNvPr id="47126" name="Text Box 6"/>
            <p:cNvSpPr txBox="1">
              <a:spLocks noChangeArrowheads="1"/>
            </p:cNvSpPr>
            <p:nvPr/>
          </p:nvSpPr>
          <p:spPr bwMode="auto">
            <a:xfrm>
              <a:off x="2304" y="938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2304" y="1104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c a c</a:t>
              </a:r>
            </a:p>
          </p:txBody>
        </p:sp>
        <p:sp>
          <p:nvSpPr>
            <p:cNvPr id="47128" name="Line 12"/>
            <p:cNvSpPr>
              <a:spLocks noChangeShapeType="1"/>
            </p:cNvSpPr>
            <p:nvPr/>
          </p:nvSpPr>
          <p:spPr bwMode="auto">
            <a:xfrm>
              <a:off x="2744" y="8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429000"/>
            <a:ext cx="6042025" cy="925513"/>
            <a:chOff x="768" y="1961"/>
            <a:chExt cx="3806" cy="583"/>
          </a:xfrm>
        </p:grpSpPr>
        <p:sp>
          <p:nvSpPr>
            <p:cNvPr id="47119" name="Text Box 4"/>
            <p:cNvSpPr txBox="1">
              <a:spLocks noChangeArrowheads="1"/>
            </p:cNvSpPr>
            <p:nvPr/>
          </p:nvSpPr>
          <p:spPr bwMode="auto">
            <a:xfrm>
              <a:off x="768" y="2009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第二趟匹配</a:t>
              </a:r>
            </a:p>
          </p:txBody>
        </p:sp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2304" y="2025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a b c a b c a c b a b</a:t>
              </a:r>
            </a:p>
          </p:txBody>
        </p:sp>
        <p:sp>
          <p:nvSpPr>
            <p:cNvPr id="47121" name="Text Box 10"/>
            <p:cNvSpPr txBox="1">
              <a:spLocks noChangeArrowheads="1"/>
            </p:cNvSpPr>
            <p:nvPr/>
          </p:nvSpPr>
          <p:spPr bwMode="auto">
            <a:xfrm>
              <a:off x="2653" y="2217"/>
              <a:ext cx="88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 b c a c</a:t>
              </a:r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>
              <a:off x="2744" y="19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5"/>
            <p:cNvSpPr>
              <a:spLocks noChangeShapeType="1"/>
            </p:cNvSpPr>
            <p:nvPr/>
          </p:nvSpPr>
          <p:spPr bwMode="auto">
            <a:xfrm flipV="1">
              <a:off x="2744" y="1996"/>
              <a:ext cx="675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Line 16"/>
            <p:cNvSpPr>
              <a:spLocks noChangeShapeType="1"/>
            </p:cNvSpPr>
            <p:nvPr/>
          </p:nvSpPr>
          <p:spPr bwMode="auto">
            <a:xfrm>
              <a:off x="3424" y="196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776788"/>
            <a:ext cx="6042025" cy="1081087"/>
            <a:chOff x="768" y="3063"/>
            <a:chExt cx="3806" cy="681"/>
          </a:xfrm>
        </p:grpSpPr>
        <p:sp>
          <p:nvSpPr>
            <p:cNvPr id="47113" name="Text Box 5"/>
            <p:cNvSpPr txBox="1">
              <a:spLocks noChangeArrowheads="1"/>
            </p:cNvSpPr>
            <p:nvPr/>
          </p:nvSpPr>
          <p:spPr bwMode="auto">
            <a:xfrm>
              <a:off x="768" y="314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第三趟匹配</a:t>
              </a:r>
            </a:p>
          </p:txBody>
        </p:sp>
        <p:sp>
          <p:nvSpPr>
            <p:cNvPr id="47114" name="Text Box 8"/>
            <p:cNvSpPr txBox="1">
              <a:spLocks noChangeArrowheads="1"/>
            </p:cNvSpPr>
            <p:nvPr/>
          </p:nvSpPr>
          <p:spPr bwMode="auto">
            <a:xfrm>
              <a:off x="2304" y="3159"/>
              <a:ext cx="22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 b a b c a b c a c b a b</a:t>
              </a:r>
            </a:p>
          </p:txBody>
        </p:sp>
        <p:sp>
          <p:nvSpPr>
            <p:cNvPr id="47115" name="Text Box 11"/>
            <p:cNvSpPr txBox="1">
              <a:spLocks noChangeArrowheads="1"/>
            </p:cNvSpPr>
            <p:nvPr/>
          </p:nvSpPr>
          <p:spPr bwMode="auto">
            <a:xfrm>
              <a:off x="3061" y="3417"/>
              <a:ext cx="9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(a)b c a c</a:t>
              </a:r>
            </a:p>
          </p:txBody>
        </p:sp>
        <p:sp>
          <p:nvSpPr>
            <p:cNvPr id="47116" name="Line 14"/>
            <p:cNvSpPr>
              <a:spLocks noChangeShapeType="1"/>
            </p:cNvSpPr>
            <p:nvPr/>
          </p:nvSpPr>
          <p:spPr bwMode="auto">
            <a:xfrm>
              <a:off x="3424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17"/>
            <p:cNvSpPr>
              <a:spLocks noChangeShapeType="1"/>
            </p:cNvSpPr>
            <p:nvPr/>
          </p:nvSpPr>
          <p:spPr bwMode="auto">
            <a:xfrm flipV="1">
              <a:off x="3470" y="3105"/>
              <a:ext cx="5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8"/>
            <p:cNvSpPr>
              <a:spLocks noChangeShapeType="1"/>
            </p:cNvSpPr>
            <p:nvPr/>
          </p:nvSpPr>
          <p:spPr bwMode="auto">
            <a:xfrm>
              <a:off x="4059" y="30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714375" y="1466850"/>
            <a:ext cx="16462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zh-CN" b="1">
                <a:latin typeface="Times New Roman" pitchFamily="18" charset="0"/>
                <a:ea typeface="华文中宋" pitchFamily="2" charset="-122"/>
              </a:rPr>
              <a:t>       </a:t>
            </a:r>
            <a:r>
              <a:rPr kumimoji="0" lang="zh-CN" altLang="en-US" b="1">
                <a:solidFill>
                  <a:srgbClr val="FF0000"/>
                </a:solidFill>
                <a:latin typeface="Times New Roman" pitchFamily="18" charset="0"/>
                <a:ea typeface="华文中宋" pitchFamily="2" charset="-122"/>
              </a:rPr>
              <a:t>例子：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533400"/>
            <a:ext cx="7620000" cy="1828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4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b="1" kern="0">
                <a:latin typeface="+mn-lt"/>
                <a:ea typeface="+mn-ea"/>
              </a:rPr>
              <a:t>         </a:t>
            </a:r>
            <a:r>
              <a:rPr kumimoji="0" lang="zh-CN" altLang="en-US" sz="2800" b="1" kern="0">
                <a:latin typeface="+mn-lt"/>
                <a:ea typeface="+mn-ea"/>
              </a:rPr>
              <a:t>当主串中第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 </a:t>
            </a:r>
            <a:r>
              <a:rPr kumimoji="0" lang="zh-CN" altLang="en-US" sz="2800" b="1" kern="0">
                <a:latin typeface="+mn-lt"/>
                <a:ea typeface="+mn-ea"/>
              </a:rPr>
              <a:t>个字符与模式串中第 </a:t>
            </a:r>
            <a:r>
              <a:rPr kumimoji="0" lang="en-US" altLang="zh-CN" sz="2800" b="1" ker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j </a:t>
            </a:r>
            <a:r>
              <a:rPr kumimoji="0" lang="zh-CN" altLang="en-US" sz="2800" b="1" kern="0">
                <a:latin typeface="+mn-lt"/>
                <a:ea typeface="+mn-ea"/>
              </a:rPr>
              <a:t>个字符不等时，仅需将模式串向右滑动至第</a:t>
            </a:r>
            <a:r>
              <a:rPr kumimoji="0" lang="en-US" altLang="zh-CN" sz="2800" b="1" kern="0">
                <a:latin typeface="+mn-lt"/>
                <a:ea typeface="+mn-ea"/>
              </a:rPr>
              <a:t>k</a:t>
            </a:r>
            <a:r>
              <a:rPr kumimoji="0" lang="zh-CN" altLang="en-US" sz="2800" b="1" kern="0">
                <a:latin typeface="+mn-lt"/>
                <a:ea typeface="+mn-ea"/>
              </a:rPr>
              <a:t>个字符和主串中第</a:t>
            </a:r>
            <a:r>
              <a:rPr kumimoji="0" lang="en-US" altLang="zh-CN" sz="2800" b="1" kern="0">
                <a:latin typeface="+mn-lt"/>
                <a:ea typeface="+mn-ea"/>
              </a:rPr>
              <a:t>i</a:t>
            </a:r>
            <a:r>
              <a:rPr kumimoji="0" lang="zh-CN" altLang="en-US" sz="2800" b="1" kern="0">
                <a:latin typeface="+mn-lt"/>
                <a:ea typeface="+mn-ea"/>
              </a:rPr>
              <a:t>个字符比较即可。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3200" kern="0" dirty="0">
              <a:latin typeface="+mn-lt"/>
              <a:ea typeface="+mn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90800" y="4346576"/>
            <a:ext cx="4405947" cy="1220788"/>
            <a:chOff x="1632" y="1874"/>
            <a:chExt cx="2307" cy="76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636" y="1931"/>
              <a:ext cx="2303" cy="712"/>
              <a:chOff x="3168" y="2662"/>
              <a:chExt cx="2303" cy="71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168" y="2821"/>
                <a:ext cx="2303" cy="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…s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defRPr/>
                </a:pP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06" y="3083"/>
                <a:ext cx="165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 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 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44" name="Line 7"/>
              <p:cNvSpPr>
                <a:spLocks noChangeShapeType="1"/>
              </p:cNvSpPr>
              <p:nvPr/>
            </p:nvSpPr>
            <p:spPr bwMode="auto">
              <a:xfrm>
                <a:off x="4616" y="266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41" name="Text Box 12"/>
            <p:cNvSpPr txBox="1">
              <a:spLocks noChangeArrowheads="1"/>
            </p:cNvSpPr>
            <p:nvPr/>
          </p:nvSpPr>
          <p:spPr bwMode="auto">
            <a:xfrm>
              <a:off x="1632" y="1874"/>
              <a:ext cx="1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应滑动的位置</a:t>
              </a:r>
              <a:r>
                <a:rPr lang="zh-CN" altLang="en-US" sz="2000" b="1"/>
                <a:t>：</a:t>
              </a:r>
              <a:endParaRPr lang="zh-CN" altLang="en-US" b="1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214563" y="2614615"/>
            <a:ext cx="4892675" cy="1319213"/>
            <a:chOff x="1440" y="1359"/>
            <a:chExt cx="2103" cy="831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440" y="1554"/>
              <a:ext cx="2103" cy="636"/>
              <a:chOff x="1546" y="1554"/>
              <a:chExt cx="2103" cy="636"/>
            </a:xfrm>
          </p:grpSpPr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546" y="1669"/>
                <a:ext cx="210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i-k+2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  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i-1 </a:t>
                </a:r>
                <a:r>
                  <a:rPr lang="en-US" altLang="zh-CN" b="1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s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i+1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…</a:t>
                </a:r>
                <a:endParaRPr lang="en-US" altLang="zh-CN" b="1" dirty="0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982" y="1902"/>
                <a:ext cx="13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just">
                  <a:defRPr/>
                </a:pP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1 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2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k…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j-1</a:t>
                </a:r>
                <a:r>
                  <a:rPr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p</a:t>
                </a:r>
                <a:r>
                  <a:rPr lang="en-US" altLang="zh-CN" b="1" baseline="-250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</a:rPr>
                  <a:t>j</a:t>
                </a:r>
                <a:endPara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00" y="155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136" name="Text Box 13"/>
            <p:cNvSpPr txBox="1">
              <a:spLocks noChangeArrowheads="1"/>
            </p:cNvSpPr>
            <p:nvPr/>
          </p:nvSpPr>
          <p:spPr bwMode="auto">
            <a:xfrm>
              <a:off x="1440" y="1359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33CC"/>
                  </a:solidFill>
                </a:rPr>
                <a:t>失配时的位置</a:t>
              </a:r>
              <a:r>
                <a:rPr lang="zh-CN" altLang="en-US" b="1"/>
                <a:t>：</a:t>
              </a:r>
              <a:endParaRPr lang="zh-CN" altLang="en-US" sz="2800" b="1"/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00063" y="589597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        问题：到底是模式串的哪个字符与主串的第</a:t>
            </a:r>
            <a:r>
              <a:rPr lang="en-US" altLang="zh-CN" b="1" i="1" dirty="0" err="1"/>
              <a:t>i</a:t>
            </a:r>
            <a:r>
              <a:rPr lang="zh-CN" altLang="en-US" dirty="0"/>
              <a:t>个字符比较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2867025" y="2517552"/>
            <a:ext cx="2209800" cy="1219200"/>
            <a:chOff x="1392" y="935"/>
            <a:chExt cx="1392" cy="768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1392" y="935"/>
              <a:ext cx="13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06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1728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值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72" name="Group 16"/>
          <p:cNvGrpSpPr>
            <a:grpSpLocks/>
          </p:cNvGrpSpPr>
          <p:nvPr/>
        </p:nvGrpSpPr>
        <p:grpSpPr bwMode="auto">
          <a:xfrm>
            <a:off x="5448300" y="2558827"/>
            <a:ext cx="2436813" cy="685800"/>
            <a:chOff x="2999" y="1030"/>
            <a:chExt cx="1535" cy="432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999" y="1030"/>
              <a:ext cx="144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>
              <a:off x="3120" y="1270"/>
              <a:ext cx="528" cy="4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3600" y="1174"/>
              <a:ext cx="9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长度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70698" name="Group 42"/>
          <p:cNvGrpSpPr>
            <a:grpSpLocks/>
          </p:cNvGrpSpPr>
          <p:nvPr/>
        </p:nvGrpSpPr>
        <p:grpSpPr bwMode="auto">
          <a:xfrm>
            <a:off x="2627313" y="2549302"/>
            <a:ext cx="2665412" cy="1558925"/>
            <a:chOff x="1292" y="1178"/>
            <a:chExt cx="1679" cy="1102"/>
          </a:xfrm>
        </p:grpSpPr>
        <p:sp>
          <p:nvSpPr>
            <p:cNvPr id="70697" name="Oval 41"/>
            <p:cNvSpPr>
              <a:spLocks noChangeArrowheads="1"/>
            </p:cNvSpPr>
            <p:nvPr/>
          </p:nvSpPr>
          <p:spPr bwMode="auto">
            <a:xfrm>
              <a:off x="1292" y="1202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>
              <a:off x="1389" y="1320"/>
              <a:ext cx="816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23"/>
            <p:cNvSpPr>
              <a:spLocks noChangeShapeType="1"/>
            </p:cNvSpPr>
            <p:nvPr/>
          </p:nvSpPr>
          <p:spPr bwMode="auto">
            <a:xfrm flipH="1">
              <a:off x="2205" y="1320"/>
              <a:ext cx="672" cy="96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Oval 24"/>
            <p:cNvSpPr>
              <a:spLocks noChangeArrowheads="1"/>
            </p:cNvSpPr>
            <p:nvPr/>
          </p:nvSpPr>
          <p:spPr bwMode="auto">
            <a:xfrm>
              <a:off x="2829" y="1178"/>
              <a:ext cx="142" cy="142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1789113" y="2517552"/>
            <a:ext cx="1177925" cy="1219200"/>
            <a:chOff x="744" y="935"/>
            <a:chExt cx="742" cy="768"/>
          </a:xfrm>
        </p:grpSpPr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1008" y="935"/>
              <a:ext cx="192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4" name="Line 28"/>
            <p:cNvSpPr>
              <a:spLocks noChangeShapeType="1"/>
            </p:cNvSpPr>
            <p:nvPr/>
          </p:nvSpPr>
          <p:spPr bwMode="auto">
            <a:xfrm>
              <a:off x="1104" y="1223"/>
              <a:ext cx="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744" y="1415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串的</a:t>
              </a: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名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684213" y="1655539"/>
            <a:ext cx="7848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串（字符串）：</a:t>
            </a:r>
            <a:r>
              <a:rPr lang="zh-CN" altLang="en-US"/>
              <a:t>是由 </a:t>
            </a:r>
            <a:r>
              <a:rPr lang="en-US" altLang="zh-CN"/>
              <a:t>0 </a:t>
            </a:r>
            <a:r>
              <a:rPr lang="zh-CN" altLang="en-US"/>
              <a:t>个或多个字符组成的有限序列。 </a:t>
            </a:r>
          </a:p>
          <a:p>
            <a:pPr marL="457200" indent="-457200">
              <a:lnSpc>
                <a:spcPct val="170000"/>
              </a:lnSpc>
            </a:pPr>
            <a:r>
              <a:rPr lang="zh-CN" altLang="en-US"/>
              <a:t>通常记为：</a:t>
            </a:r>
            <a:r>
              <a:rPr lang="en-US" altLang="zh-CN" i="1">
                <a:ea typeface="华文中宋" pitchFamily="2" charset="-122"/>
              </a:rPr>
              <a:t>s</a:t>
            </a:r>
            <a:r>
              <a:rPr lang="en-US" altLang="zh-CN">
                <a:ea typeface="华文中宋" pitchFamily="2" charset="-122"/>
              </a:rPr>
              <a:t> =‘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1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2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baseline="-25000">
                <a:ea typeface="华文中宋" pitchFamily="2" charset="-122"/>
              </a:rPr>
              <a:t>3 </a:t>
            </a:r>
            <a:r>
              <a:rPr lang="en-US" altLang="zh-CN">
                <a:ea typeface="华文中宋" pitchFamily="2" charset="-122"/>
              </a:rPr>
              <a:t>…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…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n  </a:t>
            </a:r>
            <a:r>
              <a:rPr lang="en-US" altLang="zh-CN">
                <a:ea typeface="华文中宋" pitchFamily="2" charset="-122"/>
              </a:rPr>
              <a:t>’ (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≥0 )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4498975" y="3431952"/>
            <a:ext cx="609600" cy="180975"/>
          </a:xfrm>
          <a:prstGeom prst="notchedRightArrow">
            <a:avLst>
              <a:gd name="adj1" fmla="val 50000"/>
              <a:gd name="adj2" fmla="val 84211"/>
            </a:avLst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087938" y="3257327"/>
            <a:ext cx="330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字母、数字或其他字符 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476625" y="4036789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必须有！ 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3351213" y="4581302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不属于串！ 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803746" y="5157564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ea typeface="华文中宋" pitchFamily="2" charset="-122"/>
              </a:rPr>
              <a:t>作用：避免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 dirty="0">
                <a:ea typeface="华文中宋" pitchFamily="2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 dirty="0">
                <a:ea typeface="华文中宋" pitchFamily="2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 dirty="0">
                <a:ea typeface="华文中宋" pitchFamily="2" charset="-122"/>
              </a:rPr>
              <a:t>混淆。  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684213" y="1196752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 dirty="0">
                <a:ea typeface="华文中宋" pitchFamily="2" charset="-122"/>
              </a:rPr>
              <a:t>     </a:t>
            </a:r>
            <a:r>
              <a:rPr lang="zh-CN" altLang="en-US" dirty="0">
                <a:ea typeface="华文中宋" pitchFamily="2" charset="-122"/>
              </a:rPr>
              <a:t>基本概念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7" grpId="0" autoUpdateAnimBg="0"/>
      <p:bldP spid="70688" grpId="0" animBg="1"/>
      <p:bldP spid="70689" grpId="0" autoUpdateAnimBg="0"/>
      <p:bldP spid="70690" grpId="0" autoUpdateAnimBg="0"/>
      <p:bldP spid="70691" grpId="0" autoUpdateAnimBg="0"/>
      <p:bldP spid="7069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b="1"/>
          </a:p>
          <a:p>
            <a:r>
              <a:rPr lang="en-US" altLang="zh-CN" b="1"/>
              <a:t>        </a:t>
            </a:r>
            <a:r>
              <a:rPr lang="zh-CN" altLang="en-US" b="1"/>
              <a:t>设主串为 “</a:t>
            </a: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s</a:t>
            </a:r>
            <a:r>
              <a:rPr lang="en-US" altLang="zh-CN" b="1" baseline="-25000"/>
              <a:t>2</a:t>
            </a:r>
            <a:r>
              <a:rPr lang="en-US" altLang="zh-CN" b="1"/>
              <a:t>…s</a:t>
            </a:r>
            <a:r>
              <a:rPr lang="en-US" altLang="zh-CN" b="1" baseline="-25000"/>
              <a:t>n</a:t>
            </a:r>
            <a:r>
              <a:rPr lang="en-US" altLang="zh-CN" b="1"/>
              <a:t>”</a:t>
            </a:r>
            <a:r>
              <a:rPr lang="zh-CN" altLang="en-US" b="1"/>
              <a:t>，模式串为“</a:t>
            </a:r>
            <a:r>
              <a:rPr lang="en-US" altLang="zh-CN" b="1"/>
              <a:t>p</a:t>
            </a:r>
            <a:r>
              <a:rPr lang="en-US" altLang="zh-CN" b="1" baseline="-25000"/>
              <a:t>1</a:t>
            </a:r>
            <a:r>
              <a:rPr lang="en-US" altLang="zh-CN" b="1"/>
              <a:t>p</a:t>
            </a:r>
            <a:r>
              <a:rPr lang="en-US" altLang="zh-CN" b="1" baseline="-25000"/>
              <a:t>2</a:t>
            </a:r>
            <a:r>
              <a:rPr lang="en-US" altLang="zh-CN" b="1"/>
              <a:t>…p</a:t>
            </a:r>
            <a:r>
              <a:rPr lang="en-US" altLang="zh-CN" b="1" baseline="-25000"/>
              <a:t>m</a:t>
            </a:r>
            <a:r>
              <a:rPr lang="en-US" altLang="zh-CN" b="1"/>
              <a:t>” ,</a:t>
            </a:r>
            <a:r>
              <a:rPr lang="zh-CN" altLang="en-US" b="1"/>
              <a:t>当在某一趟匹配过程中出现“失配”情况时，即当</a:t>
            </a:r>
          </a:p>
          <a:p>
            <a:r>
              <a:rPr lang="zh-CN" altLang="en-US"/>
              <a:t>                   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62000" y="3500438"/>
            <a:ext cx="7696200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</a:t>
            </a:r>
            <a:r>
              <a:rPr lang="zh-CN" altLang="en-US" b="1" dirty="0"/>
              <a:t>假设此时 </a:t>
            </a:r>
            <a:r>
              <a:rPr lang="en-US" altLang="zh-CN" b="1" dirty="0" err="1"/>
              <a:t>s</a:t>
            </a:r>
            <a:r>
              <a:rPr lang="en-US" altLang="zh-CN" b="1" baseline="-25000" dirty="0" err="1"/>
              <a:t>i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应与模式串的第 </a:t>
            </a:r>
            <a:r>
              <a:rPr lang="en-US" altLang="zh-CN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zh-CN" altLang="en-US" b="1" dirty="0"/>
              <a:t>（</a:t>
            </a:r>
            <a:r>
              <a:rPr lang="en-US" altLang="zh-CN" b="1" dirty="0"/>
              <a:t>k&lt;j</a:t>
            </a:r>
            <a:r>
              <a:rPr lang="zh-CN" altLang="en-US" b="1" dirty="0"/>
              <a:t>）个字符比较，则应有如下关系式存在：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/>
              <a:t>          </a:t>
            </a:r>
            <a:r>
              <a:rPr lang="en-US" altLang="zh-CN" b="1" dirty="0"/>
              <a:t>“s</a:t>
            </a:r>
            <a:r>
              <a:rPr lang="en-US" altLang="zh-CN" b="1" baseline="-25000" dirty="0"/>
              <a:t>i-k+1</a:t>
            </a:r>
            <a:r>
              <a:rPr lang="en-US" altLang="zh-CN" b="1" dirty="0"/>
              <a:t>s</a:t>
            </a:r>
            <a:r>
              <a:rPr lang="en-US" altLang="zh-CN" b="1" baseline="-25000" dirty="0"/>
              <a:t>i-k+2</a:t>
            </a:r>
            <a:r>
              <a:rPr lang="en-US" altLang="zh-CN" b="1" dirty="0"/>
              <a:t>…s</a:t>
            </a:r>
            <a:r>
              <a:rPr lang="en-US" altLang="zh-CN" b="1" baseline="-25000" dirty="0"/>
              <a:t>i-1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b="1" dirty="0"/>
              <a:t>于是有：</a:t>
            </a:r>
            <a:endParaRPr lang="en-US" altLang="zh-CN" b="1" dirty="0"/>
          </a:p>
          <a:p>
            <a:pPr>
              <a:spcBef>
                <a:spcPct val="15000"/>
              </a:spcBef>
              <a:defRPr/>
            </a:pPr>
            <a:r>
              <a:rPr lang="en-US" altLang="zh-CN" dirty="0"/>
              <a:t>          </a:t>
            </a:r>
            <a:r>
              <a:rPr lang="en-US" altLang="zh-CN" b="1" dirty="0"/>
              <a:t>“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j-2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”</a:t>
            </a:r>
            <a:r>
              <a:rPr lang="en-US" altLang="zh-CN" dirty="0"/>
              <a:t> 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dirty="0">
                <a:solidFill>
                  <a:srgbClr val="FF0000"/>
                </a:solidFill>
              </a:rPr>
              <a:t>结论：</a:t>
            </a:r>
            <a:r>
              <a:rPr lang="zh-CN" altLang="en-US" dirty="0"/>
              <a:t>如果子串满足这个关系，则当子串的第</a:t>
            </a:r>
            <a:r>
              <a:rPr lang="en-US" altLang="zh-CN" dirty="0" err="1"/>
              <a:t>i</a:t>
            </a:r>
            <a:r>
              <a:rPr lang="zh-CN" altLang="en-US" dirty="0"/>
              <a:t>个字符与主串的第</a:t>
            </a:r>
            <a:r>
              <a:rPr lang="en-US" altLang="zh-CN" dirty="0"/>
              <a:t>j</a:t>
            </a:r>
            <a:r>
              <a:rPr lang="zh-CN" altLang="en-US" dirty="0"/>
              <a:t>个字符失配后，直接用子串的第</a:t>
            </a:r>
            <a:r>
              <a:rPr lang="en-US" altLang="zh-CN" dirty="0"/>
              <a:t>k</a:t>
            </a:r>
            <a:r>
              <a:rPr lang="zh-CN" altLang="en-US" dirty="0"/>
              <a:t>个字符与主串的第</a:t>
            </a:r>
            <a:r>
              <a:rPr lang="en-US" altLang="zh-CN" dirty="0" err="1"/>
              <a:t>i</a:t>
            </a:r>
            <a:r>
              <a:rPr lang="zh-CN" altLang="en-US" dirty="0"/>
              <a:t>个字符比较。</a:t>
            </a:r>
            <a:endParaRPr lang="zh-CN" altLang="zh-CN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85800" y="2701925"/>
            <a:ext cx="7696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/>
              <a:t>       </a:t>
            </a:r>
            <a:r>
              <a:rPr lang="zh-CN" altLang="en-US" b="1"/>
              <a:t>要能立即确定模式</a:t>
            </a:r>
            <a:r>
              <a:rPr lang="zh-CN" altLang="en-US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右移的位数</a:t>
            </a:r>
            <a:r>
              <a:rPr lang="zh-CN" altLang="en-US" b="1"/>
              <a:t>，即确定</a:t>
            </a:r>
            <a:r>
              <a:rPr lang="zh-CN" altLang="zh-CN" b="1"/>
              <a:t> </a:t>
            </a:r>
            <a:r>
              <a:rPr lang="en-US" altLang="zh-CN" b="1"/>
              <a:t>s</a:t>
            </a:r>
            <a:r>
              <a:rPr lang="en-US" altLang="zh-CN" b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i</a:t>
            </a:r>
            <a:r>
              <a:rPr lang="zh-CN" altLang="zh-CN" b="1"/>
              <a:t>指针不回溯）应与模式串的哪一个字符继续进行比较？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397000" y="1770063"/>
            <a:ext cx="6889750" cy="1311275"/>
            <a:chOff x="960" y="959"/>
            <a:chExt cx="4415" cy="826"/>
          </a:xfrm>
        </p:grpSpPr>
        <p:sp>
          <p:nvSpPr>
            <p:cNvPr id="49161" name="Rectangle 15"/>
            <p:cNvSpPr>
              <a:spLocks noChangeArrowheads="1"/>
            </p:cNvSpPr>
            <p:nvPr/>
          </p:nvSpPr>
          <p:spPr bwMode="auto">
            <a:xfrm>
              <a:off x="1055" y="959"/>
              <a:ext cx="4320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b="1"/>
                <a:t>s</a:t>
              </a:r>
              <a:r>
                <a:rPr lang="en-US" altLang="zh-CN" b="1" baseline="-25000"/>
                <a:t>i </a:t>
              </a:r>
              <a:r>
                <a:rPr lang="en-US" altLang="zh-CN" b="1"/>
                <a:t> </a:t>
              </a:r>
              <a:r>
                <a:rPr lang="en-US" altLang="zh-CN" b="1">
                  <a:sym typeface="Symbol" pitchFamily="18" charset="2"/>
                </a:rPr>
                <a:t> p</a:t>
              </a:r>
              <a:r>
                <a:rPr lang="en-US" altLang="zh-CN" b="1" baseline="-25000">
                  <a:sym typeface="Symbol" pitchFamily="18" charset="2"/>
                </a:rPr>
                <a:t>j </a:t>
              </a:r>
            </a:p>
            <a:p>
              <a:pPr>
                <a:spcBef>
                  <a:spcPct val="10000"/>
                </a:spcBef>
              </a:pPr>
              <a:r>
                <a:rPr lang="en-US" altLang="zh-CN" b="1"/>
                <a:t>“s</a:t>
              </a:r>
              <a:r>
                <a:rPr lang="en-US" altLang="zh-CN" b="1" baseline="-25000"/>
                <a:t>i-j+1</a:t>
              </a:r>
              <a:r>
                <a:rPr lang="en-US" altLang="zh-CN" b="1"/>
                <a:t>s</a:t>
              </a:r>
              <a:r>
                <a:rPr lang="en-US" altLang="zh-CN" b="1" baseline="-25000"/>
                <a:t>i-j+2</a:t>
              </a:r>
              <a:r>
                <a:rPr lang="en-US" altLang="zh-CN" b="1"/>
                <a:t>…s</a:t>
              </a:r>
              <a:r>
                <a:rPr lang="en-US" altLang="zh-CN" b="1" baseline="-25000"/>
                <a:t>i-1</a:t>
              </a:r>
              <a:r>
                <a:rPr lang="en-US" altLang="zh-CN" b="1"/>
                <a:t>” = “p</a:t>
              </a:r>
              <a:r>
                <a:rPr lang="en-US" altLang="zh-CN" b="1" baseline="-25000"/>
                <a:t>1</a:t>
              </a:r>
              <a:r>
                <a:rPr lang="en-US" altLang="zh-CN" b="1"/>
                <a:t>p</a:t>
              </a:r>
              <a:r>
                <a:rPr lang="en-US" altLang="zh-CN" b="1" baseline="-25000"/>
                <a:t>2</a:t>
              </a:r>
              <a:r>
                <a:rPr lang="en-US" altLang="zh-CN" b="1"/>
                <a:t>…p</a:t>
              </a:r>
              <a:r>
                <a:rPr lang="en-US" altLang="zh-CN" b="1" baseline="-25000"/>
                <a:t>j-1</a:t>
              </a:r>
              <a:r>
                <a:rPr lang="en-US" altLang="zh-CN" b="1"/>
                <a:t>”</a:t>
              </a:r>
              <a:endParaRPr lang="en-US" altLang="zh-CN"/>
            </a:p>
            <a:p>
              <a:pPr>
                <a:spcBef>
                  <a:spcPct val="20000"/>
                </a:spcBef>
              </a:pPr>
              <a:r>
                <a:rPr lang="en-US" altLang="zh-CN"/>
                <a:t>        </a:t>
              </a:r>
            </a:p>
          </p:txBody>
        </p:sp>
        <p:sp>
          <p:nvSpPr>
            <p:cNvPr id="49162" name="AutoShape 18"/>
            <p:cNvSpPr>
              <a:spLocks/>
            </p:cNvSpPr>
            <p:nvPr/>
          </p:nvSpPr>
          <p:spPr bwMode="auto">
            <a:xfrm>
              <a:off x="960" y="1104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59" name="Rectangle 20"/>
          <p:cNvSpPr>
            <a:spLocks noChangeArrowheads="1"/>
          </p:cNvSpPr>
          <p:nvPr/>
        </p:nvSpPr>
        <p:spPr bwMode="auto">
          <a:xfrm>
            <a:off x="785813" y="381000"/>
            <a:ext cx="3876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CC"/>
                </a:solidFill>
              </a:rPr>
              <a:t>KMP</a:t>
            </a:r>
            <a:r>
              <a:rPr lang="zh-CN" altLang="en-US" sz="2800" b="1">
                <a:solidFill>
                  <a:srgbClr val="0033CC"/>
                </a:solidFill>
              </a:rPr>
              <a:t>算法的推导过程</a:t>
            </a:r>
            <a:r>
              <a:rPr lang="zh-CN" altLang="en-US" sz="2800" b="1"/>
              <a:t>：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136650" y="361952"/>
            <a:ext cx="6794500" cy="1571625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b="1">
                <a:ea typeface="华文中宋" pitchFamily="2" charset="-122"/>
              </a:rPr>
              <a:t> </a:t>
            </a:r>
            <a:r>
              <a:rPr lang="en-US" altLang="zh-CN" b="1"/>
              <a:t>“s</a:t>
            </a:r>
            <a:r>
              <a:rPr lang="en-US" altLang="zh-CN" b="1" baseline="-25000"/>
              <a:t>i-k+1</a:t>
            </a:r>
            <a:r>
              <a:rPr lang="en-US" altLang="zh-CN" b="1"/>
              <a:t>s</a:t>
            </a:r>
            <a:r>
              <a:rPr lang="en-US" altLang="zh-CN" b="1" baseline="-25000"/>
              <a:t>i-k+2</a:t>
            </a:r>
            <a:r>
              <a:rPr lang="en-US" altLang="zh-CN" b="1"/>
              <a:t>…s</a:t>
            </a:r>
            <a:r>
              <a:rPr lang="en-US" altLang="zh-CN" b="1" baseline="-25000"/>
              <a:t>i-1</a:t>
            </a:r>
            <a:r>
              <a:rPr lang="en-US" altLang="zh-CN" b="1"/>
              <a:t>” = “p</a:t>
            </a:r>
            <a:r>
              <a:rPr lang="en-US" altLang="zh-CN" b="1" baseline="-25000"/>
              <a:t>j-k+1</a:t>
            </a:r>
            <a:r>
              <a:rPr lang="en-US" altLang="zh-CN" b="1"/>
              <a:t>…p</a:t>
            </a:r>
            <a:r>
              <a:rPr lang="en-US" altLang="zh-CN" b="1" baseline="-25000"/>
              <a:t>j-2</a:t>
            </a:r>
            <a:r>
              <a:rPr lang="en-US" altLang="zh-CN" b="1"/>
              <a:t>p</a:t>
            </a:r>
            <a:r>
              <a:rPr lang="en-US" altLang="zh-CN" b="1" baseline="-25000"/>
              <a:t>j-1</a:t>
            </a:r>
            <a:r>
              <a:rPr lang="en-US" altLang="zh-CN" b="1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5" grpId="0" autoUpdateAnimBg="0"/>
      <p:bldP spid="10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990600" y="762000"/>
            <a:ext cx="7448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sz="2800"/>
              <a:t> </a:t>
            </a:r>
            <a:r>
              <a:rPr lang="zh-CN" altLang="en-US" sz="2800" b="1"/>
              <a:t>若令</a:t>
            </a:r>
            <a:r>
              <a:rPr lang="en-US" altLang="zh-CN" sz="2800" b="1"/>
              <a:t>next[j] = k, </a:t>
            </a:r>
            <a:r>
              <a:rPr lang="zh-CN" altLang="zh-CN" sz="2800" b="1"/>
              <a:t>则</a:t>
            </a:r>
            <a:r>
              <a:rPr lang="en-US" altLang="zh-CN" sz="2800" b="1"/>
              <a:t>next[j]</a:t>
            </a:r>
            <a:r>
              <a:rPr lang="zh-CN" altLang="zh-CN" sz="2800" b="1"/>
              <a:t>表明当模式中第</a:t>
            </a:r>
            <a:r>
              <a:rPr lang="en-US" altLang="zh-CN" sz="2800" b="1"/>
              <a:t>j</a:t>
            </a:r>
            <a:r>
              <a:rPr lang="zh-CN" altLang="zh-CN" sz="2800" b="1"/>
              <a:t>个字符与主串中相应字符“失配”时，在模式串中需重新和主串中该字符进行比较的字符的位置</a:t>
            </a:r>
            <a:r>
              <a:rPr lang="en-US" altLang="zh-CN" sz="2800" b="1"/>
              <a:t>(k)</a:t>
            </a:r>
            <a:r>
              <a:rPr lang="zh-CN" altLang="zh-CN" sz="2800" b="1"/>
              <a:t>。由此可以得出</a:t>
            </a:r>
            <a:r>
              <a:rPr lang="en-US" altLang="zh-CN" sz="2800" b="1"/>
              <a:t>next</a:t>
            </a:r>
            <a:r>
              <a:rPr lang="zh-CN" altLang="zh-CN" sz="2800" b="1"/>
              <a:t>函数的定义：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5800" y="3594100"/>
          <a:ext cx="7620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Microsoft 公式 3.0" r:id="rId4" imgW="0" imgH="0" progId="Equation.3">
                  <p:embed/>
                </p:oleObj>
              </mc:Choice>
              <mc:Fallback>
                <p:oleObj name="Microsoft 公式 3.0" r:id="rId4" imgW="0" imgH="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94100"/>
                        <a:ext cx="7620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1500" y="600075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KMP </a:t>
            </a:r>
            <a:r>
              <a:rPr kumimoji="0" lang="zh-CN" altLang="en-US" sz="36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算 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625" y="2143125"/>
            <a:ext cx="84582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= pos;   j = 1;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while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&lt;= S[0] &amp;&amp; j &lt;= T[0])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         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= = 0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||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S[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] = = T[j]) 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{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++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;  ++j;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继续比较后继字符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b="1" kern="0" dirty="0">
                <a:latin typeface="+mn-lt"/>
                <a:ea typeface="楷体_GB2312" pitchFamily="49" charset="-122"/>
              </a:rPr>
              <a:t>   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j = next[j];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模式串向右移动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if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(j &gt; T[0])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return 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</a:t>
            </a:r>
            <a:r>
              <a:rPr kumimoji="0" lang="en-US" altLang="zh-CN" sz="2800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-T[0];            // </a:t>
            </a: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匹配成功</a:t>
            </a:r>
            <a:endParaRPr kumimoji="0" lang="zh-CN" altLang="en-US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zh-CN" altLang="en-US" sz="2800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else return</a:t>
            </a:r>
            <a:r>
              <a:rPr kumimoji="0" lang="en-US" altLang="zh-CN" sz="2800" kern="0" dirty="0">
                <a:latin typeface="+mn-lt"/>
                <a:ea typeface="楷体_GB2312" pitchFamily="49" charset="-122"/>
              </a:rPr>
              <a:t> 0;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28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2800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endParaRPr kumimoji="0" lang="en-US" altLang="zh-CN" sz="2800" kern="0" dirty="0">
              <a:latin typeface="+mn-lt"/>
              <a:ea typeface="+mn-ea"/>
            </a:endParaRP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428625" y="1428750"/>
            <a:ext cx="69992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Index_KMP(SString S, SString T, </a:t>
            </a:r>
            <a:r>
              <a:rPr lang="en-US" altLang="zh-CN" sz="2800" b="1">
                <a:ea typeface="楷体_GB2312" pitchFamily="49" charset="-122"/>
              </a:rPr>
              <a:t>int</a:t>
            </a:r>
            <a:r>
              <a:rPr lang="en-US" altLang="zh-CN" sz="2800">
                <a:ea typeface="楷体_GB2312" pitchFamily="49" charset="-122"/>
              </a:rPr>
              <a:t> pos) </a:t>
            </a:r>
            <a:r>
              <a:rPr lang="en-US" altLang="zh-CN" sz="2800" b="1">
                <a:ea typeface="楷体_GB2312" pitchFamily="49" charset="-122"/>
              </a:rPr>
              <a:t>{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743075"/>
            <a:ext cx="73914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从前面的讨论可知，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函数值仅取决于模式串本身，而与主串无关。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9900"/>
              </a:buClr>
              <a:buFont typeface="Wingdings" pitchFamily="2" charset="2"/>
              <a:buChar char="ü"/>
              <a:defRPr/>
            </a:pP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的值等于在“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这个模式串中，相同的前缀子串和后缀子串的最大长度加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。因此要计算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next[j]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就要在“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 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k-1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k…</a:t>
            </a:r>
            <a:r>
              <a:rPr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en-US" altLang="zh-CN" b="1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j-1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”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找出前缀和后缀相同的最大子串。这个查找过程实际上仍然是模式匹配，只是匹配的模式与目标在这里是同一个串</a:t>
            </a:r>
            <a:r>
              <a:rPr lang="en-US" altLang="zh-CN" b="1"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  <a:p>
            <a:pPr>
              <a:lnSpc>
                <a:spcPct val="125000"/>
              </a:lnSpc>
              <a:defRPr/>
            </a:pPr>
            <a:endParaRPr lang="en-US" altLang="zh-CN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690563" y="715963"/>
            <a:ext cx="50244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33CC"/>
                </a:solidFill>
              </a:rPr>
              <a:t>模式串的</a:t>
            </a:r>
            <a:r>
              <a:rPr lang="en-US" altLang="zh-CN" sz="3200" b="1">
                <a:solidFill>
                  <a:srgbClr val="0033CC"/>
                </a:solidFill>
              </a:rPr>
              <a:t>next</a:t>
            </a:r>
            <a:r>
              <a:rPr lang="zh-CN" altLang="en-US" sz="3200" b="1">
                <a:solidFill>
                  <a:srgbClr val="0033CC"/>
                </a:solidFill>
              </a:rPr>
              <a:t>数组的生成？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485800"/>
            <a:ext cx="8676456" cy="11430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75000"/>
              <a:buFont typeface="Wingdings" pitchFamily="2" charset="2"/>
              <a:buChar char="ü"/>
              <a:defRPr/>
            </a:pP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求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next</a:t>
            </a:r>
            <a:r>
              <a:rPr kumimoji="0" lang="zh-CN" altLang="en-US" sz="3200" b="1" kern="0" dirty="0">
                <a:latin typeface="+mn-lt"/>
                <a:ea typeface="楷体_GB2312" pitchFamily="49" charset="-122"/>
              </a:rPr>
              <a:t>数组值可采用递推的方法，分析如下</a:t>
            </a:r>
            <a:r>
              <a:rPr kumimoji="0" lang="zh-CN" altLang="en-US" sz="3200" kern="0" dirty="0">
                <a:latin typeface="+mn-lt"/>
                <a:ea typeface="楷体_GB2312" pitchFamily="49" charset="-122"/>
              </a:rPr>
              <a:t>：</a:t>
            </a:r>
            <a:r>
              <a:rPr kumimoji="0" lang="zh-CN" altLang="en-US" sz="32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552" y="1077913"/>
            <a:ext cx="8358187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已知：</a:t>
            </a:r>
            <a:r>
              <a:rPr lang="en-US" altLang="zh-CN" sz="2800" b="1" dirty="0">
                <a:ea typeface="楷体_GB2312" pitchFamily="49" charset="-122"/>
              </a:rPr>
              <a:t>next[1] = 0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b="1" dirty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ea typeface="楷体_GB2312" pitchFamily="49" charset="-122"/>
              </a:rPr>
              <a:t>假设：</a:t>
            </a:r>
            <a:r>
              <a:rPr lang="en-US" altLang="zh-CN" sz="2800" b="1" dirty="0">
                <a:ea typeface="楷体_GB2312" pitchFamily="49" charset="-122"/>
              </a:rPr>
              <a:t>next[j] = k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b="1" dirty="0"/>
              <a:t>现在要求</a:t>
            </a:r>
            <a:r>
              <a:rPr lang="en-US" altLang="zh-CN" b="1" dirty="0"/>
              <a:t>next[j+1]</a:t>
            </a:r>
            <a:r>
              <a:rPr lang="zh-CN" altLang="en-US" b="1" dirty="0"/>
              <a:t>的值。这时有两种情况：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</a:t>
            </a:r>
            <a:r>
              <a:rPr lang="en-US" altLang="zh-CN" b="1" dirty="0"/>
              <a:t>=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en-US" altLang="zh-CN" b="1" dirty="0"/>
              <a:t>, </a:t>
            </a:r>
            <a:r>
              <a:rPr lang="zh-CN" altLang="en-US" b="1" dirty="0"/>
              <a:t>则表明在模式串中有：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=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          </a:t>
            </a:r>
            <a:r>
              <a:rPr lang="zh-CN" altLang="en-US" b="1" dirty="0"/>
              <a:t>这时有</a:t>
            </a:r>
            <a:r>
              <a:rPr lang="en-US" altLang="zh-CN" b="1" dirty="0"/>
              <a:t>next[j+1]=next[j]+1 = k+1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）若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k</a:t>
            </a:r>
            <a:r>
              <a:rPr lang="en-US" altLang="zh-CN" b="1" baseline="-25000" dirty="0"/>
              <a:t> 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baseline="-25000" dirty="0"/>
              <a:t> </a:t>
            </a:r>
            <a:r>
              <a:rPr lang="en-US" altLang="zh-CN" b="1" dirty="0" err="1"/>
              <a:t>p</a:t>
            </a:r>
            <a:r>
              <a:rPr lang="en-US" altLang="zh-CN" b="1" baseline="-25000" dirty="0" err="1"/>
              <a:t>j</a:t>
            </a:r>
            <a:r>
              <a:rPr lang="zh-CN" altLang="en-US" b="1" dirty="0"/>
              <a:t>，则表明在模式串中有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	 “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k-1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k</a:t>
            </a:r>
            <a:r>
              <a:rPr lang="en-US" altLang="zh-CN" b="1" dirty="0"/>
              <a:t>” </a:t>
            </a:r>
            <a:r>
              <a:rPr lang="en-US" altLang="zh-CN" b="1" dirty="0">
                <a:sym typeface="Symbol" pitchFamily="18" charset="2"/>
              </a:rPr>
              <a:t></a:t>
            </a:r>
            <a:r>
              <a:rPr lang="en-US" altLang="zh-CN" b="1" dirty="0"/>
              <a:t> “p</a:t>
            </a:r>
            <a:r>
              <a:rPr lang="en-US" altLang="zh-CN" b="1" baseline="-25000" dirty="0"/>
              <a:t>j-k+1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j-k+2</a:t>
            </a:r>
            <a:r>
              <a:rPr lang="en-US" altLang="zh-CN" b="1" dirty="0"/>
              <a:t>…p</a:t>
            </a:r>
            <a:r>
              <a:rPr lang="en-US" altLang="zh-CN" b="1" baseline="-25000" dirty="0"/>
              <a:t>j-1</a:t>
            </a:r>
            <a:r>
              <a:rPr lang="en-US" altLang="zh-CN" b="1" dirty="0"/>
              <a:t>p</a:t>
            </a:r>
            <a:r>
              <a:rPr lang="en-US" altLang="zh-CN" b="1" baseline="-25000" dirty="0"/>
              <a:t>j</a:t>
            </a:r>
            <a:r>
              <a:rPr lang="en-US" altLang="zh-CN" b="1" dirty="0"/>
              <a:t>” </a:t>
            </a:r>
            <a:endParaRPr lang="en-US" altLang="zh-CN" b="1" dirty="0">
              <a:sym typeface="Symbol" pitchFamily="18" charset="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则需往前回溯，检查 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P[j] = P[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？</a:t>
            </a: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] </a:t>
            </a:r>
            <a:endParaRPr lang="en-US" altLang="zh-CN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ea typeface="楷体_GB2312" pitchFamily="49" charset="-122"/>
                <a:sym typeface="Symbol" pitchFamily="18" charset="2"/>
              </a:rPr>
              <a:t>        </a:t>
            </a:r>
            <a:r>
              <a:rPr lang="zh-CN" altLang="en-US" sz="2800" b="1" dirty="0">
                <a:ea typeface="楷体_GB2312" pitchFamily="49" charset="-122"/>
                <a:sym typeface="Symbol" pitchFamily="18" charset="2"/>
              </a:rPr>
              <a:t>这实际上也是一个匹配的过程</a:t>
            </a:r>
            <a:r>
              <a:rPr lang="zh-CN" altLang="en-US" sz="1200" b="1" dirty="0"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en-US" sz="1100" b="1" dirty="0">
                <a:sym typeface="Symbol" pitchFamily="18" charset="2"/>
              </a:rPr>
              <a:t> </a:t>
            </a:r>
            <a:endParaRPr lang="en-US" altLang="zh-CN" sz="1100" b="1" dirty="0"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sym typeface="Symbol" pitchFamily="18" charset="2"/>
              </a:rPr>
              <a:t>最终：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next[j+1]=next[next…[j]]+1</a:t>
            </a:r>
            <a:r>
              <a:rPr lang="zh-CN" altLang="en-US" b="1" dirty="0"/>
              <a:t>或 </a:t>
            </a:r>
            <a:r>
              <a:rPr lang="en-US" altLang="zh-CN" b="1" dirty="0"/>
              <a:t>next[j+1]=1</a:t>
            </a:r>
          </a:p>
          <a:p>
            <a:pPr eaLnBrk="0" hangingPunct="0">
              <a:lnSpc>
                <a:spcPct val="120000"/>
              </a:lnSpc>
            </a:pPr>
            <a:endParaRPr lang="zh-CN" altLang="en-US" sz="2800" b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57188" y="70961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3608" y="2063613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next[1]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) 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 { 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 next[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else  j = next[j];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822325" y="1500188"/>
            <a:ext cx="69326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get_next(SString T, int next[])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85788" y="428625"/>
            <a:ext cx="7772400" cy="64293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函数的讨论：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8688" y="2652713"/>
            <a:ext cx="67151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主串：</a:t>
            </a:r>
            <a:r>
              <a:rPr lang="en-US" altLang="zh-CN" sz="2800" b="1" i="1">
                <a:ea typeface="楷体_GB2312" pitchFamily="49" charset="-122"/>
              </a:rPr>
              <a:t>’aaabaaab’;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当子串中的第四个字符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与主串中的第四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失配后，如果用子串中的第</a:t>
            </a:r>
            <a:r>
              <a:rPr lang="en-US" altLang="zh-CN" sz="2800" b="1">
                <a:ea typeface="楷体_GB2312" pitchFamily="49" charset="-122"/>
              </a:rPr>
              <a:t>3</a:t>
            </a:r>
            <a:r>
              <a:rPr lang="zh-CN" altLang="en-US" sz="2800" b="1">
                <a:ea typeface="楷体_GB2312" pitchFamily="49" charset="-122"/>
              </a:rPr>
              <a:t>个字符</a:t>
            </a:r>
            <a:r>
              <a:rPr lang="en-US" altLang="zh-CN" sz="2800" b="1">
                <a:ea typeface="楷体_GB2312" pitchFamily="49" charset="-122"/>
              </a:rPr>
              <a:t>’a’</a:t>
            </a:r>
            <a:r>
              <a:rPr lang="zh-CN" altLang="en-US" sz="2800" b="1">
                <a:ea typeface="楷体_GB2312" pitchFamily="49" charset="-122"/>
              </a:rPr>
              <a:t>继续与主串中的第四个字符</a:t>
            </a:r>
            <a:r>
              <a:rPr lang="en-US" altLang="zh-CN" sz="2800" b="1">
                <a:ea typeface="楷体_GB2312" pitchFamily="49" charset="-122"/>
              </a:rPr>
              <a:t>’b’</a:t>
            </a:r>
            <a:r>
              <a:rPr lang="zh-CN" altLang="en-US" sz="2800" b="1">
                <a:ea typeface="楷体_GB2312" pitchFamily="49" charset="-122"/>
              </a:rPr>
              <a:t>比较，将是做无用功。以此类推。</a:t>
            </a:r>
            <a:endParaRPr lang="en-US" altLang="zh-CN" sz="2800" b="1">
              <a:ea typeface="楷体_GB2312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00125" y="1189038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6220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62325" y="1885950"/>
            <a:ext cx="3524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62450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434138" y="18954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928688" y="5405438"/>
            <a:ext cx="6715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结论：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函数仍有改进的地方。</a:t>
            </a:r>
            <a:endParaRPr lang="en-US" altLang="zh-CN" sz="2800" b="1" i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00125" y="3500438"/>
          <a:ext cx="6096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1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nextval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14563" y="4143375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214688" y="4214813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14813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57938" y="4214813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5341" name="Rectangle 4"/>
          <p:cNvSpPr>
            <a:spLocks noChangeArrowheads="1"/>
          </p:cNvSpPr>
          <p:nvPr/>
        </p:nvSpPr>
        <p:spPr bwMode="auto">
          <a:xfrm>
            <a:off x="714375" y="714375"/>
            <a:ext cx="814387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ea typeface="楷体_GB2312" pitchFamily="49" charset="-122"/>
              </a:rPr>
              <a:t>改进</a:t>
            </a:r>
            <a:r>
              <a:rPr lang="en-US" altLang="zh-CN" sz="2800" b="1">
                <a:ea typeface="楷体_GB2312" pitchFamily="49" charset="-122"/>
              </a:rPr>
              <a:t>next</a:t>
            </a:r>
            <a:r>
              <a:rPr lang="zh-CN" altLang="en-US" sz="2800" b="1">
                <a:ea typeface="楷体_GB2312" pitchFamily="49" charset="-122"/>
              </a:rPr>
              <a:t>函数：</a:t>
            </a:r>
            <a:endParaRPr lang="en-US" altLang="zh-CN" sz="2800" b="1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       </a:t>
            </a:r>
            <a:r>
              <a:rPr lang="zh-CN" altLang="en-US" sz="2800" b="1">
                <a:ea typeface="楷体_GB2312" pitchFamily="49" charset="-122"/>
              </a:rPr>
              <a:t>当子串中的第</a:t>
            </a:r>
            <a:r>
              <a:rPr lang="en-US" altLang="zh-CN" sz="2800" b="1">
                <a:ea typeface="楷体_GB2312" pitchFamily="49" charset="-122"/>
              </a:rPr>
              <a:t>j</a:t>
            </a:r>
            <a:r>
              <a:rPr lang="zh-CN" altLang="en-US" sz="2800" b="1">
                <a:ea typeface="楷体_GB2312" pitchFamily="49" charset="-122"/>
              </a:rPr>
              <a:t>个字符与主串中的第</a:t>
            </a:r>
            <a:r>
              <a:rPr lang="en-US" altLang="zh-CN" sz="2800" b="1" i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个字符失配后，如果有</a:t>
            </a:r>
            <a:r>
              <a:rPr lang="en-US" altLang="zh-CN" sz="2800" b="1">
                <a:ea typeface="楷体_GB2312" pitchFamily="49" charset="-122"/>
              </a:rPr>
              <a:t>next[j]=k</a:t>
            </a:r>
            <a:r>
              <a:rPr lang="zh-CN" altLang="en-US" sz="2800" b="1">
                <a:ea typeface="楷体_GB2312" pitchFamily="49" charset="-122"/>
              </a:rPr>
              <a:t>且在子串中有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b="1" baseline="-25000">
                <a:ea typeface="楷体_GB2312" pitchFamily="49" charset="-122"/>
              </a:rPr>
              <a:t>j</a:t>
            </a:r>
            <a:r>
              <a:rPr lang="en-US" altLang="zh-CN" b="1">
                <a:ea typeface="楷体_GB2312" pitchFamily="49" charset="-122"/>
              </a:rPr>
              <a:t>=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en-US" altLang="zh-CN" sz="2800" b="1">
                <a:ea typeface="楷体_GB2312" pitchFamily="49" charset="-122"/>
              </a:rPr>
              <a:t>;</a:t>
            </a:r>
            <a:r>
              <a:rPr lang="zh-CN" altLang="en-US" sz="2800" b="1">
                <a:ea typeface="楷体_GB2312" pitchFamily="49" charset="-122"/>
              </a:rPr>
              <a:t>那么</a:t>
            </a:r>
            <a:r>
              <a:rPr lang="en-US" altLang="zh-CN" sz="2800" b="1">
                <a:ea typeface="楷体_GB2312" pitchFamily="49" charset="-122"/>
              </a:rPr>
              <a:t>p</a:t>
            </a:r>
            <a:r>
              <a:rPr lang="en-US" altLang="zh-CN" sz="2800" b="1" baseline="-25000">
                <a:ea typeface="楷体_GB2312" pitchFamily="49" charset="-122"/>
              </a:rPr>
              <a:t>k</a:t>
            </a:r>
            <a:r>
              <a:rPr lang="zh-CN" altLang="en-US" sz="2800" b="1">
                <a:ea typeface="楷体_GB2312" pitchFamily="49" charset="-122"/>
              </a:rPr>
              <a:t>肯定也与主串中的第</a:t>
            </a:r>
            <a:r>
              <a:rPr lang="en-US" altLang="zh-CN" sz="2800" b="1">
                <a:ea typeface="楷体_GB2312" pitchFamily="49" charset="-122"/>
              </a:rPr>
              <a:t>i</a:t>
            </a:r>
            <a:r>
              <a:rPr lang="zh-CN" altLang="en-US" sz="2800" b="1">
                <a:ea typeface="楷体_GB2312" pitchFamily="49" charset="-122"/>
              </a:rPr>
              <a:t>个字符不等，所以，直接让</a:t>
            </a:r>
            <a:r>
              <a:rPr lang="en-US" altLang="zh-CN" sz="2800" b="1">
                <a:ea typeface="楷体_GB2312" pitchFamily="49" charset="-122"/>
              </a:rPr>
              <a:t>next[j]=next[k];</a:t>
            </a:r>
            <a:r>
              <a:rPr lang="zh-CN" altLang="en-US" sz="2800" b="1">
                <a:ea typeface="楷体_GB2312" pitchFamily="49" charset="-122"/>
              </a:rPr>
              <a:t>直到他们不等或</a:t>
            </a:r>
            <a:r>
              <a:rPr lang="en-US" altLang="zh-CN" sz="2800" b="1">
                <a:ea typeface="楷体_GB2312" pitchFamily="49" charset="-122"/>
              </a:rPr>
              <a:t>next[j] = 0</a:t>
            </a:r>
            <a:r>
              <a:rPr lang="zh-CN" altLang="en-US" sz="2800" b="1">
                <a:ea typeface="楷体_GB2312" pitchFamily="49" charset="-122"/>
              </a:rPr>
              <a:t>为止。</a:t>
            </a:r>
            <a:endParaRPr lang="en-US" altLang="zh-CN" sz="2800" b="1">
              <a:ea typeface="楷体_GB2312" pitchFamily="49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219325" y="4572000"/>
            <a:ext cx="352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219450" y="4581128"/>
            <a:ext cx="352425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219575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291138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362700" y="4581128"/>
            <a:ext cx="3524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99592" y="4968006"/>
            <a:ext cx="6715125" cy="155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主串：</a:t>
            </a:r>
            <a:r>
              <a:rPr lang="en-US" altLang="zh-CN" sz="2800" b="1" i="1" dirty="0">
                <a:ea typeface="楷体_GB2312" pitchFamily="49" charset="-122"/>
              </a:rPr>
              <a:t>’</a:t>
            </a:r>
            <a:r>
              <a:rPr lang="en-US" altLang="zh-CN" sz="2800" b="1" i="1" dirty="0" err="1">
                <a:ea typeface="楷体_GB2312" pitchFamily="49" charset="-122"/>
              </a:rPr>
              <a:t>aaabaaab</a:t>
            </a:r>
            <a:r>
              <a:rPr lang="en-US" altLang="zh-CN" sz="2800" b="1" i="1" dirty="0">
                <a:ea typeface="楷体_GB2312" pitchFamily="49" charset="-122"/>
              </a:rPr>
              <a:t>’;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当子串中的第四个字符</a:t>
            </a:r>
            <a:r>
              <a:rPr lang="en-US" altLang="zh-CN" sz="2800" b="1" dirty="0">
                <a:ea typeface="楷体_GB2312" pitchFamily="49" charset="-122"/>
              </a:rPr>
              <a:t>’a’</a:t>
            </a:r>
            <a:r>
              <a:rPr lang="zh-CN" altLang="en-US" sz="2800" b="1" dirty="0">
                <a:ea typeface="楷体_GB2312" pitchFamily="49" charset="-122"/>
              </a:rPr>
              <a:t>与主串中的第四</a:t>
            </a:r>
            <a:endParaRPr lang="en-US" altLang="zh-CN" sz="2800" b="1" dirty="0">
              <a:ea typeface="楷体_GB2312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ea typeface="楷体_GB2312" pitchFamily="49" charset="-122"/>
              </a:rPr>
              <a:t>个字符</a:t>
            </a:r>
            <a:r>
              <a:rPr lang="en-US" altLang="zh-CN" sz="2800" b="1" dirty="0">
                <a:ea typeface="楷体_GB2312" pitchFamily="49" charset="-122"/>
              </a:rPr>
              <a:t>’b’</a:t>
            </a:r>
            <a:r>
              <a:rPr lang="zh-CN" altLang="en-US" sz="2800" b="1" dirty="0">
                <a:ea typeface="楷体_GB2312" pitchFamily="49" charset="-122"/>
              </a:rPr>
              <a:t>失配后，直接让</a:t>
            </a:r>
            <a:r>
              <a:rPr lang="en-US" altLang="zh-CN" sz="2800" b="1" dirty="0" err="1">
                <a:ea typeface="楷体_GB2312" pitchFamily="49" charset="-122"/>
              </a:rPr>
              <a:t>i,j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同时加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57188" y="500063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kumimoji="0" lang="en-US" altLang="zh-CN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next</a:t>
            </a:r>
            <a:r>
              <a:rPr kumimoji="0" lang="zh-CN" altLang="en-US" sz="3200" b="1" kern="0" dirty="0">
                <a:solidFill>
                  <a:srgbClr val="0033CC"/>
                </a:solidFill>
                <a:latin typeface="+mj-lt"/>
                <a:ea typeface="+mj-ea"/>
                <a:cs typeface="+mj-cs"/>
              </a:rPr>
              <a:t>数组的生成算法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6113" y="1484784"/>
            <a:ext cx="7772400" cy="5373216"/>
          </a:xfrm>
          <a:prstGeom prst="rect">
            <a:avLst/>
          </a:prstGeom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= 1; j = 0;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[1] = 0;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while (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&lt; T[0]) {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if ( j = = 0 || 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= T[j]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)  {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kern="0">
                <a:latin typeface="+mn-lt"/>
              </a:rPr>
              <a:t>		     </a:t>
            </a:r>
            <a:r>
              <a:rPr kumimoji="0" lang="en-US" altLang="zh-CN" sz="3200" b="1" kern="0">
                <a:latin typeface="+mn-lt"/>
                <a:ea typeface="楷体_GB2312" pitchFamily="49" charset="-122"/>
              </a:rPr>
              <a:t>++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;  ++j;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if(T[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]!=T[j])  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latin typeface="+mn-lt"/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] = j; 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      else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</a:t>
            </a:r>
            <a:r>
              <a:rPr kumimoji="0" lang="en-US" altLang="zh-CN" sz="3200" b="1" kern="0" dirty="0" err="1">
                <a:ea typeface="楷体_GB2312" pitchFamily="49" charset="-122"/>
              </a:rPr>
              <a:t>i</a:t>
            </a:r>
            <a:r>
              <a:rPr kumimoji="0" lang="en-US" altLang="zh-CN" sz="3200" b="1" kern="0" dirty="0">
                <a:ea typeface="楷体_GB2312" pitchFamily="49" charset="-122"/>
              </a:rPr>
              <a:t>] = </a:t>
            </a:r>
            <a:r>
              <a:rPr kumimoji="0" lang="en-US" altLang="zh-CN" sz="3200" b="1" kern="0" dirty="0" err="1">
                <a:ea typeface="楷体_GB2312" pitchFamily="49" charset="-122"/>
              </a:rPr>
              <a:t>nextval</a:t>
            </a:r>
            <a:r>
              <a:rPr kumimoji="0" lang="en-US" altLang="zh-CN" sz="3200" b="1" kern="0" dirty="0">
                <a:ea typeface="楷体_GB2312" pitchFamily="49" charset="-122"/>
              </a:rPr>
              <a:t>[j]; </a:t>
            </a: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}</a:t>
            </a:r>
          </a:p>
          <a:p>
            <a:pPr marL="342900" indent="-342900" algn="just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        </a:t>
            </a:r>
            <a:r>
              <a:rPr kumimoji="0" lang="en-US" altLang="zh-CN" sz="3200" b="1" kern="0" dirty="0">
                <a:ea typeface="楷体_GB2312" pitchFamily="49" charset="-122"/>
              </a:rPr>
              <a:t> </a:t>
            </a:r>
            <a:r>
              <a:rPr kumimoji="0" lang="en-US" altLang="zh-CN" sz="3200" kern="0" dirty="0">
                <a:ea typeface="楷体_GB2312" pitchFamily="49" charset="-122"/>
              </a:rPr>
              <a:t>else  j = next[j];</a:t>
            </a:r>
            <a:endParaRPr kumimoji="0" lang="en-US" altLang="zh-CN" sz="3200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kumimoji="0" lang="en-US" altLang="zh-CN" sz="3200" b="1" kern="0" dirty="0">
                <a:latin typeface="+mn-lt"/>
                <a:ea typeface="楷体_GB2312" pitchFamily="49" charset="-122"/>
              </a:rPr>
              <a:t>} 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56326" name="Rectangle 4"/>
          <p:cNvSpPr>
            <a:spLocks noChangeArrowheads="1"/>
          </p:cNvSpPr>
          <p:nvPr/>
        </p:nvSpPr>
        <p:spPr bwMode="auto">
          <a:xfrm>
            <a:off x="428625" y="1071563"/>
            <a:ext cx="8278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ea typeface="楷体_GB2312" pitchFamily="49" charset="-122"/>
              </a:rPr>
              <a:t>void get_nextval(SString T, int nextval[])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403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26291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3735388" y="2327275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72" name="AutoShape 20"/>
          <p:cNvSpPr>
            <a:spLocks noChangeArrowheads="1"/>
          </p:cNvSpPr>
          <p:nvPr/>
        </p:nvSpPr>
        <p:spPr bwMode="auto">
          <a:xfrm>
            <a:off x="2943225" y="2327275"/>
            <a:ext cx="5715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118100" y="1704975"/>
            <a:ext cx="5619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1" name="AutoShape 9"/>
          <p:cNvSpPr>
            <a:spLocks noChangeArrowheads="1"/>
          </p:cNvSpPr>
          <p:nvPr/>
        </p:nvSpPr>
        <p:spPr bwMode="auto">
          <a:xfrm>
            <a:off x="2079625" y="1677988"/>
            <a:ext cx="71437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927100" y="1628775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 = ‘123’                         </a:t>
            </a:r>
            <a:r>
              <a:rPr lang="en-US" altLang="zh-CN" i="1"/>
              <a:t>x</a:t>
            </a:r>
            <a:r>
              <a:rPr lang="en-US" altLang="zh-CN"/>
              <a:t> = 123  </a:t>
            </a:r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flipH="1" flipV="1">
            <a:off x="3303588" y="1149350"/>
            <a:ext cx="720725" cy="11271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V="1">
            <a:off x="2511425" y="1123950"/>
            <a:ext cx="288925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943225" y="2276475"/>
            <a:ext cx="162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test =‘test’ </a:t>
            </a: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 flipV="1">
            <a:off x="5391150" y="1149350"/>
            <a:ext cx="1588" cy="5508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V="1">
            <a:off x="3303588" y="1123950"/>
            <a:ext cx="865187" cy="11525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27100" y="692150"/>
            <a:ext cx="643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作用：避免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字符串</a:t>
            </a:r>
            <a:r>
              <a:rPr lang="zh-CN" altLang="en-US">
                <a:ea typeface="华文中宋" pitchFamily="2" charset="-122"/>
              </a:rPr>
              <a:t>与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变量名</a:t>
            </a:r>
            <a:r>
              <a:rPr lang="zh-CN" altLang="en-US"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数的常量</a:t>
            </a:r>
            <a:r>
              <a:rPr lang="zh-CN" altLang="en-US">
                <a:ea typeface="华文中宋" pitchFamily="2" charset="-122"/>
              </a:rPr>
              <a:t>混淆。  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915988" y="3017838"/>
            <a:ext cx="7554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空串：</a:t>
            </a:r>
            <a:r>
              <a:rPr lang="zh-CN" altLang="en-US"/>
              <a:t>不含任何字符的串，长度 </a:t>
            </a:r>
            <a:r>
              <a:rPr lang="en-US" altLang="zh-CN"/>
              <a:t>= 0</a:t>
            </a:r>
            <a:r>
              <a:rPr lang="zh-CN" altLang="en-US"/>
              <a:t>，用符号 </a:t>
            </a:r>
            <a:r>
              <a:rPr lang="zh-CN" altLang="en-US" i="1">
                <a:sym typeface="Symbol" pitchFamily="18" charset="2"/>
              </a:rPr>
              <a:t>  </a:t>
            </a:r>
            <a:r>
              <a:rPr lang="zh-CN" altLang="en-US">
                <a:sym typeface="Symbol" pitchFamily="18" charset="2"/>
              </a:rPr>
              <a:t>表示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900113" y="3573463"/>
            <a:ext cx="576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空格串：</a:t>
            </a:r>
            <a:r>
              <a:rPr lang="zh-CN" altLang="en-US"/>
              <a:t>仅由一个或多个空格组成的串。 </a:t>
            </a:r>
          </a:p>
        </p:txBody>
      </p:sp>
      <p:sp>
        <p:nvSpPr>
          <p:cNvPr id="125975" name="Text Box 23"/>
          <p:cNvSpPr txBox="1">
            <a:spLocks noChangeArrowheads="1"/>
          </p:cNvSpPr>
          <p:nvPr/>
        </p:nvSpPr>
        <p:spPr bwMode="auto">
          <a:xfrm>
            <a:off x="900113" y="4124325"/>
            <a:ext cx="671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子串：</a:t>
            </a:r>
            <a:r>
              <a:rPr lang="zh-CN" altLang="en-US"/>
              <a:t>由串中</a:t>
            </a:r>
            <a:r>
              <a:rPr lang="zh-CN" altLang="en-US">
                <a:solidFill>
                  <a:srgbClr val="0000FF"/>
                </a:solidFill>
              </a:rPr>
              <a:t>任意</a:t>
            </a:r>
            <a:r>
              <a:rPr lang="zh-CN" altLang="en-US"/>
              <a:t>个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的字符组成的子序列。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125976" name="Text Box 24"/>
          <p:cNvSpPr txBox="1">
            <a:spLocks noChangeArrowheads="1"/>
          </p:cNvSpPr>
          <p:nvPr/>
        </p:nvSpPr>
        <p:spPr bwMode="auto">
          <a:xfrm>
            <a:off x="900113" y="4652963"/>
            <a:ext cx="331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主串：</a:t>
            </a:r>
            <a:r>
              <a:rPr lang="zh-CN" altLang="en-US"/>
              <a:t>包含子串的串。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25977" name="Text Box 25"/>
          <p:cNvSpPr txBox="1">
            <a:spLocks noChangeArrowheads="1"/>
          </p:cNvSpPr>
          <p:nvPr/>
        </p:nvSpPr>
        <p:spPr bwMode="auto">
          <a:xfrm>
            <a:off x="903288" y="5086350"/>
            <a:ext cx="784542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位置：</a:t>
            </a:r>
            <a:r>
              <a:rPr lang="zh-CN" altLang="en-US"/>
              <a:t>字符在序列中的序号。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子串在主串中的位置：</a:t>
            </a:r>
            <a:r>
              <a:rPr lang="zh-CN" altLang="en-US"/>
              <a:t>子串的</a:t>
            </a:r>
            <a:r>
              <a:rPr lang="zh-CN" altLang="en-US">
                <a:solidFill>
                  <a:srgbClr val="0000FF"/>
                </a:solidFill>
              </a:rPr>
              <a:t>首字符</a:t>
            </a:r>
            <a:r>
              <a:rPr lang="zh-CN" altLang="en-US"/>
              <a:t>在主串中的位置。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1" grpId="0" animBg="1"/>
      <p:bldP spid="125972" grpId="0" animBg="1"/>
      <p:bldP spid="125957" grpId="0" animBg="1"/>
      <p:bldP spid="125961" grpId="0" animBg="1"/>
      <p:bldP spid="125967" grpId="0" autoUpdateAnimBg="0"/>
      <p:bldP spid="125964" grpId="0" animBg="1"/>
      <p:bldP spid="125962" grpId="0" animBg="1"/>
      <p:bldP spid="125965" grpId="0" autoUpdateAnimBg="0"/>
      <p:bldP spid="125966" grpId="0" animBg="1"/>
      <p:bldP spid="125969" grpId="0" animBg="1"/>
      <p:bldP spid="125973" grpId="0" autoUpdateAnimBg="0"/>
      <p:bldP spid="125974" grpId="0" autoUpdateAnimBg="0"/>
      <p:bldP spid="125975" grpId="0" autoUpdateAnimBg="0"/>
      <p:bldP spid="125976" grpId="0" autoUpdateAnimBg="0"/>
      <p:bldP spid="1259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B83FE3-F24E-4CC0-AA1E-D96262766588}"/>
              </a:ext>
            </a:extLst>
          </p:cNvPr>
          <p:cNvSpPr txBox="1"/>
          <p:nvPr/>
        </p:nvSpPr>
        <p:spPr>
          <a:xfrm>
            <a:off x="912697" y="1412776"/>
            <a:ext cx="7547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</a:t>
            </a:r>
            <a:r>
              <a:rPr lang="zh-CN" altLang="en-US" sz="2800"/>
              <a:t>求串‘</a:t>
            </a:r>
            <a:r>
              <a:rPr lang="en-US" altLang="zh-CN" sz="2800"/>
              <a:t>ababaaababaa</a:t>
            </a:r>
            <a:r>
              <a:rPr lang="zh-CN" altLang="en-US" sz="2800"/>
              <a:t>’的</a:t>
            </a:r>
            <a:r>
              <a:rPr lang="en-US" altLang="zh-CN" sz="2800"/>
              <a:t>next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012345678999		B. 012121111212</a:t>
            </a:r>
          </a:p>
          <a:p>
            <a:pPr marL="514350" indent="-514350">
              <a:buAutoNum type="alphaUcPeriod" startAt="3"/>
            </a:pPr>
            <a:r>
              <a:rPr lang="en-US" altLang="zh-CN" sz="2800"/>
              <a:t>011234223456 		D. 012301232345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2.</a:t>
            </a:r>
            <a:r>
              <a:rPr lang="zh-CN" altLang="en-US" sz="2800"/>
              <a:t>求串‘</a:t>
            </a:r>
            <a:r>
              <a:rPr lang="en-US" altLang="zh-CN" sz="2800"/>
              <a:t>ababaabab</a:t>
            </a:r>
            <a:r>
              <a:rPr lang="zh-CN" altLang="en-US" sz="2800"/>
              <a:t>’的</a:t>
            </a:r>
            <a:r>
              <a:rPr lang="en-US" altLang="zh-CN" sz="2800"/>
              <a:t>nextval</a:t>
            </a:r>
            <a:r>
              <a:rPr lang="zh-CN" altLang="en-US" sz="2800"/>
              <a:t>数组为（  ）</a:t>
            </a:r>
            <a:endParaRPr lang="en-US" altLang="zh-CN" sz="2800"/>
          </a:p>
          <a:p>
            <a:pPr marL="457200" indent="-457200">
              <a:buAutoNum type="alphaUcPeriod"/>
            </a:pPr>
            <a:r>
              <a:rPr lang="en-US" altLang="zh-CN" sz="2800"/>
              <a:t>010104101		B. 010102101</a:t>
            </a:r>
          </a:p>
          <a:p>
            <a:r>
              <a:rPr lang="en-US" altLang="zh-CN" sz="2800"/>
              <a:t>C. 010100011		D. 010101011</a:t>
            </a:r>
            <a:endParaRPr lang="zh-CN" altLang="en-US" sz="2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DB7D11-DEAD-471F-87DA-E7759EDA3D6F}"/>
              </a:ext>
            </a:extLst>
          </p:cNvPr>
          <p:cNvSpPr txBox="1"/>
          <p:nvPr/>
        </p:nvSpPr>
        <p:spPr>
          <a:xfrm>
            <a:off x="7236296" y="144763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F40D1A-CED6-4F0C-926D-26D9E0C56F91}"/>
              </a:ext>
            </a:extLst>
          </p:cNvPr>
          <p:cNvSpPr txBox="1"/>
          <p:nvPr/>
        </p:nvSpPr>
        <p:spPr>
          <a:xfrm>
            <a:off x="7092280" y="3573016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6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3792"/>
            <a:ext cx="7793037" cy="1143000"/>
          </a:xfrm>
        </p:spPr>
        <p:txBody>
          <a:bodyPr/>
          <a:lstStyle/>
          <a:p>
            <a:pPr algn="ctr" eaLnBrk="1" hangingPunct="1"/>
            <a:r>
              <a:rPr kumimoji="0" lang="zh-CN" altLang="en-US" dirty="0">
                <a:solidFill>
                  <a:srgbClr val="0000CC"/>
                </a:solidFill>
              </a:rPr>
              <a:t>本章小结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896" y="836712"/>
            <a:ext cx="8229600" cy="55446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zh-CN" altLang="en-US" dirty="0"/>
          </a:p>
          <a:p>
            <a:pPr marL="609600" indent="-609600" eaLnBrk="1" hangingPunct="1"/>
            <a:r>
              <a:rPr lang="zh-CN" altLang="en-US" sz="2600" dirty="0"/>
              <a:t>串的相关概念</a:t>
            </a:r>
            <a:endParaRPr lang="en-US" altLang="zh-CN" sz="2600" dirty="0"/>
          </a:p>
          <a:p>
            <a:pPr marL="609600" indent="-609600" eaLnBrk="1" hangingPunct="1"/>
            <a:r>
              <a:rPr lang="zh-CN" altLang="en-US" sz="2600" dirty="0"/>
              <a:t>串的</a:t>
            </a:r>
            <a:r>
              <a:rPr lang="en-US" altLang="zh-CN" sz="2600" dirty="0"/>
              <a:t>ADT</a:t>
            </a:r>
            <a:r>
              <a:rPr lang="zh-CN" altLang="en-US" sz="2600" dirty="0"/>
              <a:t>定义</a:t>
            </a:r>
          </a:p>
          <a:p>
            <a:pPr marL="609600" indent="-609600" eaLnBrk="1" hangingPunct="1"/>
            <a:r>
              <a:rPr lang="zh-CN" altLang="en-US" sz="2600" dirty="0"/>
              <a:t>串的表示与实现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定长顺序表示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堆分配存储表示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III.</a:t>
            </a:r>
            <a:r>
              <a:rPr lang="zh-CN" altLang="en-US" sz="2600" dirty="0"/>
              <a:t>块链存储表示</a:t>
            </a:r>
          </a:p>
          <a:p>
            <a:pPr marL="609600" indent="-609600" eaLnBrk="1" hangingPunct="1"/>
            <a:r>
              <a:rPr lang="zh-CN" altLang="en-US" sz="2600" dirty="0"/>
              <a:t>模式匹配算法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I.</a:t>
            </a:r>
            <a:r>
              <a:rPr lang="zh-CN" altLang="en-US" sz="2600" dirty="0"/>
              <a:t>基本匹配算法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II.</a:t>
            </a:r>
            <a:r>
              <a:rPr lang="zh-CN" altLang="en-US" sz="2600" dirty="0"/>
              <a:t>改进匹配算法</a:t>
            </a:r>
            <a:r>
              <a:rPr lang="en-US" altLang="zh-CN" sz="2600" dirty="0"/>
              <a:t>(KMP)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600" dirty="0"/>
              <a:t>        III.</a:t>
            </a:r>
            <a:r>
              <a:rPr lang="zh-CN" altLang="en-US" sz="2600" dirty="0"/>
              <a:t>模式串的</a:t>
            </a:r>
            <a:r>
              <a:rPr lang="en-US" altLang="zh-CN" sz="2600" dirty="0"/>
              <a:t>next[]</a:t>
            </a:r>
            <a:r>
              <a:rPr lang="zh-CN" altLang="en-US" sz="2600" dirty="0"/>
              <a:t>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600" dirty="0"/>
              <a:t>        </a:t>
            </a:r>
            <a:r>
              <a:rPr lang="en-US" altLang="zh-CN" sz="2600" dirty="0"/>
              <a:t>IV.</a:t>
            </a:r>
            <a:r>
              <a:rPr lang="zh-CN" altLang="en-US" sz="2600" dirty="0"/>
              <a:t>改进的模式串的</a:t>
            </a:r>
            <a:r>
              <a:rPr lang="en-US" altLang="zh-CN" sz="2600" dirty="0" err="1"/>
              <a:t>nextval</a:t>
            </a:r>
            <a:r>
              <a:rPr lang="en-US" altLang="zh-CN" sz="2600" dirty="0"/>
              <a:t>[]</a:t>
            </a:r>
            <a:r>
              <a:rPr lang="zh-CN" altLang="en-US" sz="2600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5" name="Text Box 79"/>
          <p:cNvSpPr txBox="1">
            <a:spLocks noChangeArrowheads="1"/>
          </p:cNvSpPr>
          <p:nvPr/>
        </p:nvSpPr>
        <p:spPr bwMode="auto">
          <a:xfrm>
            <a:off x="755650" y="668338"/>
            <a:ext cx="482863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例：</a:t>
            </a:r>
            <a:r>
              <a:rPr lang="en-US" altLang="zh-CN" dirty="0"/>
              <a:t>S=‘JINAN’  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S1=‘’   S2=‘NA’   S3=‘JINAN’  </a:t>
            </a:r>
          </a:p>
        </p:txBody>
      </p:sp>
      <p:sp>
        <p:nvSpPr>
          <p:cNvPr id="50258" name="Rectangle 82"/>
          <p:cNvSpPr>
            <a:spLocks noChangeArrowheads="1"/>
          </p:cNvSpPr>
          <p:nvPr/>
        </p:nvSpPr>
        <p:spPr bwMode="auto">
          <a:xfrm>
            <a:off x="5230813" y="13970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均为 </a:t>
            </a:r>
            <a:r>
              <a:rPr lang="en-US" altLang="zh-CN"/>
              <a:t>S </a:t>
            </a:r>
            <a:r>
              <a:rPr lang="zh-CN" altLang="en-US"/>
              <a:t>的子串。</a:t>
            </a:r>
          </a:p>
        </p:txBody>
      </p:sp>
      <p:sp>
        <p:nvSpPr>
          <p:cNvPr id="50259" name="Rectangle 83"/>
          <p:cNvSpPr>
            <a:spLocks noChangeArrowheads="1"/>
          </p:cNvSpPr>
          <p:nvPr/>
        </p:nvSpPr>
        <p:spPr bwMode="auto">
          <a:xfrm>
            <a:off x="1331640" y="3205163"/>
            <a:ext cx="1628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S4=‘JAN’  </a:t>
            </a:r>
          </a:p>
        </p:txBody>
      </p:sp>
      <p:sp>
        <p:nvSpPr>
          <p:cNvPr id="50260" name="Rectangle 84"/>
          <p:cNvSpPr>
            <a:spLocks noChangeArrowheads="1"/>
          </p:cNvSpPr>
          <p:nvPr/>
        </p:nvSpPr>
        <p:spPr bwMode="auto">
          <a:xfrm>
            <a:off x="2843213" y="3160713"/>
            <a:ext cx="548163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—— </a:t>
            </a:r>
            <a:r>
              <a:rPr lang="zh-CN" altLang="en-US"/>
              <a:t>非 </a:t>
            </a:r>
            <a:r>
              <a:rPr lang="en-US" altLang="zh-CN"/>
              <a:t>S </a:t>
            </a:r>
            <a:r>
              <a:rPr lang="zh-CN" altLang="en-US"/>
              <a:t>的子串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      （</a:t>
            </a:r>
            <a:r>
              <a:rPr lang="zh-CN" altLang="en-US">
                <a:solidFill>
                  <a:srgbClr val="0000FF"/>
                </a:solidFill>
              </a:rPr>
              <a:t>非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中的</a:t>
            </a:r>
            <a:r>
              <a:rPr lang="zh-CN" altLang="en-US">
                <a:solidFill>
                  <a:srgbClr val="0000FF"/>
                </a:solidFill>
              </a:rPr>
              <a:t>连续</a:t>
            </a:r>
            <a:r>
              <a:rPr lang="zh-CN" altLang="en-US"/>
              <a:t>字符所组成）。</a:t>
            </a:r>
          </a:p>
        </p:txBody>
      </p:sp>
      <p:sp>
        <p:nvSpPr>
          <p:cNvPr id="50262" name="Line 86"/>
          <p:cNvSpPr>
            <a:spLocks noChangeShapeType="1"/>
          </p:cNvSpPr>
          <p:nvPr/>
        </p:nvSpPr>
        <p:spPr bwMode="auto">
          <a:xfrm flipH="1">
            <a:off x="2417763" y="1778000"/>
            <a:ext cx="7620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3" name="Text Box 87"/>
          <p:cNvSpPr txBox="1">
            <a:spLocks noChangeArrowheads="1"/>
          </p:cNvSpPr>
          <p:nvPr/>
        </p:nvSpPr>
        <p:spPr bwMode="auto">
          <a:xfrm>
            <a:off x="1258888" y="2006600"/>
            <a:ext cx="257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/>
              <a:t> </a:t>
            </a:r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4940300" y="20066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在 </a:t>
            </a:r>
            <a:r>
              <a:rPr lang="en-US" altLang="zh-CN"/>
              <a:t>S </a:t>
            </a:r>
            <a:r>
              <a:rPr lang="zh-CN" altLang="en-US"/>
              <a:t>中的位置：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</a:p>
        </p:txBody>
      </p:sp>
      <p:sp>
        <p:nvSpPr>
          <p:cNvPr id="50265" name="Line 89"/>
          <p:cNvSpPr>
            <a:spLocks noChangeShapeType="1"/>
          </p:cNvSpPr>
          <p:nvPr/>
        </p:nvSpPr>
        <p:spPr bwMode="auto">
          <a:xfrm>
            <a:off x="4703763" y="1778000"/>
            <a:ext cx="45720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755650" y="4257675"/>
            <a:ext cx="729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串相等的条件：</a:t>
            </a:r>
            <a:r>
              <a:rPr lang="zh-CN" altLang="en-US" dirty="0"/>
              <a:t>当两个串的长度相等且各个对应位置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的字符都相等时才相等。</a:t>
            </a:r>
          </a:p>
        </p:txBody>
      </p:sp>
      <p:sp>
        <p:nvSpPr>
          <p:cNvPr id="50268" name="Text Box 92"/>
          <p:cNvSpPr txBox="1">
            <a:spLocks noChangeArrowheads="1"/>
          </p:cNvSpPr>
          <p:nvPr/>
        </p:nvSpPr>
        <p:spPr bwMode="auto">
          <a:xfrm>
            <a:off x="800100" y="5564188"/>
            <a:ext cx="607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en-US" altLang="zh-CN"/>
              <a:t>S=‘JINAN’      S1=‘JI  NAN’       S      </a:t>
            </a:r>
            <a:r>
              <a:rPr lang="en-US" altLang="zh-CN">
                <a:sym typeface="Symbol" pitchFamily="18" charset="2"/>
              </a:rPr>
              <a:t>S1 </a:t>
            </a:r>
            <a:endParaRPr lang="en-US" altLang="zh-CN"/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5943600" y="5602288"/>
            <a:ext cx="42862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755576" y="2613025"/>
            <a:ext cx="68135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dirty="0">
                <a:ea typeface="华文新魏" pitchFamily="2" charset="-122"/>
              </a:rPr>
              <a:t>空串是任意串的子串，任意串是其自身的子串。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5" grpId="0" autoUpdateAnimBg="0"/>
      <p:bldP spid="50258" grpId="0" autoUpdateAnimBg="0"/>
      <p:bldP spid="50259" grpId="0" autoUpdateAnimBg="0"/>
      <p:bldP spid="50260" grpId="0" autoUpdateAnimBg="0"/>
      <p:bldP spid="50262" grpId="0" animBg="1"/>
      <p:bldP spid="50263" grpId="0" autoUpdateAnimBg="0"/>
      <p:bldP spid="50264" grpId="0" autoUpdateAnimBg="0"/>
      <p:bldP spid="50265" grpId="0" animBg="1"/>
      <p:bldP spid="50267" grpId="0" autoUpdateAnimBg="0"/>
      <p:bldP spid="50268" grpId="0" autoUpdateAnimBg="0"/>
      <p:bldP spid="50269" grpId="0" autoUpdateAnimBg="0"/>
      <p:bldP spid="502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Text Box 149"/>
          <p:cNvSpPr txBox="1">
            <a:spLocks noChangeArrowheads="1"/>
          </p:cNvSpPr>
          <p:nvPr/>
        </p:nvSpPr>
        <p:spPr bwMode="auto">
          <a:xfrm>
            <a:off x="852488" y="885825"/>
            <a:ext cx="515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串的逻辑结构：</a:t>
            </a:r>
            <a:r>
              <a:rPr lang="zh-CN" altLang="en-US"/>
              <a:t>和线性表极为相似。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846138" y="2324100"/>
            <a:ext cx="5534025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串的基本操作：</a:t>
            </a:r>
            <a:r>
              <a:rPr lang="zh-CN" altLang="en-US"/>
              <a:t>和线性表有很大差别。</a:t>
            </a:r>
            <a:r>
              <a:rPr lang="zh-CN" altLang="en-US">
                <a:ea typeface="华文中宋" pitchFamily="2" charset="-122"/>
              </a:rPr>
              <a:t>  </a:t>
            </a:r>
            <a:endParaRPr lang="zh-CN" altLang="en-US" sz="3600">
              <a:ea typeface="华文中宋" pitchFamily="2" charset="-122"/>
            </a:endParaRPr>
          </a:p>
        </p:txBody>
      </p:sp>
      <p:sp>
        <p:nvSpPr>
          <p:cNvPr id="26776" name="Text Box 152"/>
          <p:cNvSpPr txBox="1">
            <a:spLocks noChangeArrowheads="1"/>
          </p:cNvSpPr>
          <p:nvPr/>
        </p:nvSpPr>
        <p:spPr bwMode="auto">
          <a:xfrm>
            <a:off x="2065338" y="1531938"/>
            <a:ext cx="515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区别：</a:t>
            </a:r>
            <a:r>
              <a:rPr lang="zh-CN" altLang="en-US"/>
              <a:t>串的数据对象约定是字符集。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/>
          </a:p>
        </p:txBody>
      </p:sp>
      <p:sp>
        <p:nvSpPr>
          <p:cNvPr id="26777" name="Text Box 153"/>
          <p:cNvSpPr txBox="1">
            <a:spLocks noChangeArrowheads="1"/>
          </p:cNvSpPr>
          <p:nvPr/>
        </p:nvSpPr>
        <p:spPr bwMode="auto">
          <a:xfrm>
            <a:off x="884238" y="2862263"/>
            <a:ext cx="75977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线性表的基本操作：</a:t>
            </a:r>
            <a:r>
              <a:rPr lang="zh-CN" altLang="en-US"/>
              <a:t>大多以“单个元素”作为操作对象；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26778" name="Text Box 154"/>
          <p:cNvSpPr txBox="1">
            <a:spLocks noChangeArrowheads="1"/>
          </p:cNvSpPr>
          <p:nvPr/>
        </p:nvSpPr>
        <p:spPr bwMode="auto">
          <a:xfrm>
            <a:off x="846138" y="3502025"/>
            <a:ext cx="69881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串的基本操作：</a:t>
            </a:r>
            <a:r>
              <a:rPr lang="zh-CN" altLang="en-US"/>
              <a:t>通常以“串的整体”作为操作对象。</a:t>
            </a:r>
            <a:r>
              <a:rPr lang="zh-CN" altLang="en-US">
                <a:ea typeface="华文中宋" pitchFamily="2" charset="-122"/>
              </a:rPr>
              <a:t> </a:t>
            </a:r>
            <a:endParaRPr lang="zh-CN" altLang="en-US" sz="3600">
              <a:latin typeface="楷体_GB2312" pitchFamily="49" charset="-122"/>
            </a:endParaRPr>
          </a:p>
        </p:txBody>
      </p:sp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846138" y="4176713"/>
            <a:ext cx="55499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en-US">
                <a:latin typeface="楷体_GB2312" pitchFamily="49" charset="-122"/>
              </a:rPr>
              <a:t>在串中查找某个子串；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在串的某个位置上插入一个子串； </a:t>
            </a:r>
          </a:p>
          <a:p>
            <a:pPr>
              <a:lnSpc>
                <a:spcPct val="160000"/>
              </a:lnSpc>
            </a:pPr>
            <a:r>
              <a:rPr lang="zh-CN" altLang="en-US">
                <a:latin typeface="楷体_GB2312" pitchFamily="49" charset="-122"/>
              </a:rPr>
              <a:t>    删除一个子串等。 </a:t>
            </a:r>
            <a:endParaRPr lang="zh-CN" altLang="en-US" sz="360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utoUpdateAnimBg="0"/>
      <p:bldP spid="26775" grpId="0" autoUpdateAnimBg="0"/>
      <p:bldP spid="26776" grpId="0" autoUpdateAnimBg="0"/>
      <p:bldP spid="26777" grpId="0" autoUpdateAnimBg="0"/>
      <p:bldP spid="26778" grpId="0" autoUpdateAnimBg="0"/>
      <p:bldP spid="2677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9" name="Text Box 91"/>
          <p:cNvSpPr txBox="1">
            <a:spLocks noChangeArrowheads="1"/>
          </p:cNvSpPr>
          <p:nvPr/>
        </p:nvSpPr>
        <p:spPr bwMode="auto">
          <a:xfrm>
            <a:off x="728663" y="595313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串的抽象数据类型的定义   </a:t>
            </a:r>
          </a:p>
        </p:txBody>
      </p:sp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712788" y="1033463"/>
            <a:ext cx="78914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String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CharacterSet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</a:t>
            </a:r>
            <a:r>
              <a:rPr lang="en-US" altLang="zh-CN" baseline="-25000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StrAssign (&amp;T, chars)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chars </a:t>
            </a:r>
            <a:r>
              <a:rPr lang="zh-CN" altLang="en-US"/>
              <a:t>是字符串常量。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把 </a:t>
            </a:r>
            <a:r>
              <a:rPr lang="en-US" altLang="zh-CN"/>
              <a:t>chars </a:t>
            </a:r>
            <a:r>
              <a:rPr lang="zh-CN" altLang="en-US"/>
              <a:t>赋为 </a:t>
            </a:r>
            <a:r>
              <a:rPr lang="en-US" altLang="zh-CN"/>
              <a:t>T </a:t>
            </a:r>
            <a:r>
              <a:rPr lang="zh-CN" altLang="en-US"/>
              <a:t>的值。</a:t>
            </a:r>
            <a:r>
              <a:rPr lang="zh-CN" altLang="en-US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StrCopy (&amp;T, S)</a:t>
            </a:r>
            <a:r>
              <a:rPr lang="en-US" altLang="zh-CN">
                <a:solidFill>
                  <a:srgbClr val="FF0000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串 </a:t>
            </a:r>
            <a:r>
              <a:rPr lang="en-US" altLang="zh-CN"/>
              <a:t>S </a:t>
            </a:r>
            <a:r>
              <a:rPr lang="zh-CN" altLang="en-US"/>
              <a:t>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由串 </a:t>
            </a:r>
            <a:r>
              <a:rPr lang="en-US" altLang="zh-CN"/>
              <a:t>S </a:t>
            </a:r>
            <a:r>
              <a:rPr lang="zh-CN" altLang="en-US"/>
              <a:t>复制得串 </a:t>
            </a:r>
            <a:r>
              <a:rPr lang="en-US" altLang="zh-CN"/>
              <a:t>T</a:t>
            </a:r>
            <a:r>
              <a:rPr lang="zh-CN" altLang="en-US"/>
              <a:t>。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5708</Words>
  <Application>Microsoft Office PowerPoint</Application>
  <PresentationFormat>全屏显示(4:3)</PresentationFormat>
  <Paragraphs>767</Paragraphs>
  <Slides>61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华文新魏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Wingdings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863255386@qq.com</cp:lastModifiedBy>
  <cp:revision>666</cp:revision>
  <dcterms:created xsi:type="dcterms:W3CDTF">2004-01-29T07:02:12Z</dcterms:created>
  <dcterms:modified xsi:type="dcterms:W3CDTF">2018-10-29T09:20:23Z</dcterms:modified>
</cp:coreProperties>
</file>