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53" r:id="rId66"/>
    <p:sldId id="323" r:id="rId67"/>
    <p:sldId id="344" r:id="rId68"/>
    <p:sldId id="345" r:id="rId69"/>
    <p:sldId id="324" r:id="rId70"/>
    <p:sldId id="346" r:id="rId71"/>
    <p:sldId id="347" r:id="rId72"/>
    <p:sldId id="325" r:id="rId73"/>
    <p:sldId id="354" r:id="rId74"/>
    <p:sldId id="355" r:id="rId75"/>
    <p:sldId id="356" r:id="rId76"/>
    <p:sldId id="357" r:id="rId77"/>
    <p:sldId id="358" r:id="rId78"/>
    <p:sldId id="317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6181" autoAdjust="0"/>
  </p:normalViewPr>
  <p:slideViewPr>
    <p:cSldViewPr>
      <p:cViewPr varScale="1">
        <p:scale>
          <a:sx n="109" d="100"/>
          <a:sy n="109" d="100"/>
        </p:scale>
        <p:origin x="19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行为主序：先放第一行（下标为</a:t>
            </a:r>
            <a:r>
              <a:rPr lang="en-US" altLang="zh-CN"/>
              <a:t>0</a:t>
            </a:r>
            <a:r>
              <a:rPr lang="zh-CN" altLang="en-US"/>
              <a:t>）再放第二行，由于对于二维情况，</a:t>
            </a:r>
            <a:r>
              <a:rPr lang="en-US" altLang="zh-CN"/>
              <a:t>A</a:t>
            </a:r>
            <a:r>
              <a:rPr lang="en-US" altLang="zh-CN" baseline="-25000"/>
              <a:t>3,4</a:t>
            </a:r>
            <a:r>
              <a:rPr lang="zh-CN" altLang="en-US"/>
              <a:t>指的是</a:t>
            </a:r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4</a:t>
            </a:r>
            <a:r>
              <a:rPr lang="zh-CN" altLang="en-US"/>
              <a:t>列，</a:t>
            </a:r>
            <a:r>
              <a:rPr lang="en-US" altLang="zh-CN"/>
              <a:t>3</a:t>
            </a:r>
            <a:r>
              <a:rPr lang="zh-CN" altLang="en-US"/>
              <a:t>在前称为最低的下标，如果维数很多的话，排在最前面的是最小，根据下标从小到大放。</a:t>
            </a:r>
            <a:endParaRPr lang="zh-CN" altLang="zh-CN" baseline="-25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typedef</a:t>
            </a:r>
            <a:r>
              <a:rPr lang="zh-CN" altLang="en-US"/>
              <a:t>的高级用法，声明了数据类型。</a:t>
            </a:r>
            <a:endParaRPr lang="en-US" altLang="zh-CN"/>
          </a:p>
          <a:p>
            <a:r>
              <a:rPr lang="en-US" altLang="zh-CN" sz="1200"/>
              <a:t>array2</a:t>
            </a:r>
            <a:r>
              <a:rPr lang="zh-CN" altLang="en-US" sz="1200"/>
              <a:t>代表是数据类型中每个数据元素都是一维数组，因此</a:t>
            </a:r>
            <a:r>
              <a:rPr lang="en-US" altLang="zh-CN" sz="1200"/>
              <a:t>array2</a:t>
            </a:r>
            <a:r>
              <a:rPr lang="zh-CN" altLang="en-US" sz="1200"/>
              <a:t>是二维数组类型</a:t>
            </a:r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我们人们生活中可以感知到的是三维，加上时间的话可以是四维，但是我们计算机可以表示更大维度</a:t>
            </a:r>
            <a:r>
              <a:rPr lang="en-US" altLang="zh-CN"/>
              <a:t>n</a:t>
            </a:r>
            <a:r>
              <a:rPr lang="zh-CN" altLang="en-US"/>
              <a:t>维。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数据关系是固定其他的不变，只修改对应的维度的相邻元素。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线性关系：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745059" y="2636838"/>
            <a:ext cx="62833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楷体_GB2312" pitchFamily="49" charset="-122"/>
              </a:rPr>
              <a:t>一般都是采用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 dirty="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 dirty="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1" name="公式" r:id="rId3" imgW="2565360" imgH="660240" progId="Equation.3">
                  <p:embed/>
                </p:oleObj>
              </mc:Choice>
              <mc:Fallback>
                <p:oleObj name="公式" r:id="rId3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dim;  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*bounds;           //</a:t>
            </a:r>
            <a:r>
              <a:rPr lang="zh-CN" altLang="en-US" dirty="0"/>
              <a:t>等价整形数组，存各维长度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*constants;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4071938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6215063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off=0;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=0;i&lt;A.dim;++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va_arg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&lt;1||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83900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701800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将矩阵描述为一个二维数组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矩阵运算非常简单；存储的密度为 </a:t>
            </a:r>
            <a:r>
              <a:rPr lang="en-US" altLang="zh-CN" sz="2400" dirty="0"/>
              <a:t>1</a:t>
            </a:r>
            <a:r>
              <a:rPr lang="zh-CN" altLang="en-US" sz="2400" dirty="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 dirty="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 dirty="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1</a:t>
            </a:r>
            <a:r>
              <a:rPr lang="zh-CN" altLang="en-US" sz="2400" dirty="0">
                <a:ea typeface="华文中宋" pitchFamily="2" charset="-122"/>
              </a:rPr>
              <a:t>、对称矩阵</a:t>
            </a:r>
            <a:r>
              <a:rPr lang="zh-CN" altLang="en-US" sz="2400" dirty="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在一个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阶方阵 </a:t>
            </a:r>
            <a:r>
              <a:rPr lang="en-US" altLang="zh-CN" sz="2400" dirty="0"/>
              <a:t>A </a:t>
            </a:r>
            <a:r>
              <a:rPr lang="zh-CN" altLang="en-US" sz="2400" dirty="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                     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ij</a:t>
            </a:r>
            <a:r>
              <a:rPr lang="en-US" altLang="zh-CN" sz="2400" i="1" baseline="-18000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ji</a:t>
            </a:r>
            <a:r>
              <a:rPr lang="en-US" altLang="zh-CN" sz="2400" i="1" dirty="0"/>
              <a:t> </a:t>
            </a:r>
            <a:r>
              <a:rPr lang="en-US" altLang="zh-CN" sz="2400" dirty="0"/>
              <a:t>   1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 </a:t>
            </a:r>
            <a:r>
              <a:rPr lang="en-US" altLang="zh-CN" sz="2400" i="1" dirty="0"/>
              <a:t>j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则称 </a:t>
            </a:r>
            <a:r>
              <a:rPr lang="en-US" altLang="zh-CN" sz="2400" dirty="0"/>
              <a:t>A 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FF"/>
                </a:solidFill>
              </a:rPr>
              <a:t>对称矩阵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6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7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60800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可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3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4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341438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0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438400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1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46300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3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{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0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30438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1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08500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86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87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09625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88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 *Q)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];  </a:t>
            </a:r>
            <a:r>
              <a:rPr lang="en-US" altLang="zh-CN" sz="2400" dirty="0">
                <a:solidFill>
                  <a:srgbClr val="FF0000"/>
                </a:solidFill>
                <a:cs typeface="ˎ̥"/>
              </a:rPr>
              <a:t>p&lt;</a:t>
            </a:r>
            <a:r>
              <a:rPr lang="en-US" altLang="zh-CN" sz="2400" strike="sngStrike" dirty="0" err="1">
                <a:solidFill>
                  <a:srgbClr val="FF0000"/>
                </a:solidFill>
                <a:cs typeface="ˎ̥"/>
              </a:rPr>
              <a:t>M.rpos</a:t>
            </a:r>
            <a:r>
              <a:rPr lang="en-US" altLang="zh-CN" sz="2400" strike="sngStrike" dirty="0">
                <a:solidFill>
                  <a:srgbClr val="FF0000"/>
                </a:solidFill>
                <a:cs typeface="ˎ̥"/>
              </a:rPr>
              <a:t>[arow+1]</a:t>
            </a:r>
            <a:r>
              <a:rPr lang="en-US" altLang="zh-CN" sz="2400" dirty="0" err="1">
                <a:solidFill>
                  <a:srgbClr val="FF0000"/>
                </a:solidFill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d 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d 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(1+nd Md N)) </a:t>
            </a:r>
            <a:r>
              <a:rPr lang="zh-CN" altLang="en-US" sz="2400"/>
              <a:t>，当</a:t>
            </a:r>
            <a:r>
              <a:rPr lang="en-US" altLang="zh-CN" sz="2400"/>
              <a:t>d M&lt;0.05 </a:t>
            </a:r>
            <a:r>
              <a:rPr lang="zh-CN" altLang="en-US" sz="2400"/>
              <a:t>和</a:t>
            </a:r>
            <a:r>
              <a:rPr lang="en-US" altLang="zh-CN" sz="2400"/>
              <a:t>d N&lt;0.05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1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5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                   </a:t>
            </a:r>
            <a:r>
              <a:rPr lang="en-US" altLang="zh-CN" sz="2400" dirty="0" err="1">
                <a:cs typeface="ˎ̥"/>
              </a:rPr>
              <a:t>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; 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cs typeface="ˎ̥"/>
            </a:endParaRPr>
          </a:p>
          <a:p>
            <a:pPr algn="just">
              <a:lnSpc>
                <a:spcPct val="1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 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  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9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2638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  <a:cs typeface=""/>
              </a:rPr>
              <a:t>    </a:t>
            </a:r>
            <a:r>
              <a:rPr lang="zh-CN" altLang="en-US" sz="2400" dirty="0">
                <a:ea typeface="华文中宋" pitchFamily="2" charset="-122"/>
                <a:cs typeface=""/>
              </a:rPr>
              <a:t>二维数组：</a:t>
            </a:r>
            <a:r>
              <a:rPr lang="zh-CN" altLang="en-US" sz="2400" dirty="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"/>
              </a:rPr>
              <a:t>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二维数组逻辑结构 </a:t>
            </a:r>
            <a:endParaRPr lang="zh-CN" altLang="en-US" sz="2400" dirty="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0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345732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259632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6941"/>
              </p:ext>
            </p:extLst>
          </p:nvPr>
        </p:nvGraphicFramePr>
        <p:xfrm>
          <a:off x="4499719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179512" y="1989138"/>
            <a:ext cx="8424936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/>
              <a:t>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语言中，一个二维数组类型也可以定义为 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    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173538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467358" y="1014413"/>
            <a:ext cx="8209284" cy="497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 </a:t>
            </a:r>
            <a:r>
              <a:rPr lang="en-US" altLang="zh-CN" sz="2400" i="1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 </a:t>
            </a:r>
            <a:r>
              <a:rPr lang="en-US" altLang="zh-CN" sz="2400"/>
              <a:t>≠ </a:t>
            </a:r>
            <a:r>
              <a:rPr lang="en-US" altLang="zh-CN" sz="2400" i="1"/>
              <a:t>i</a:t>
            </a:r>
            <a:r>
              <a:rPr lang="en-US" altLang="zh-CN" sz="2400"/>
              <a:t>, 0 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+1…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16478</TotalTime>
  <Words>8544</Words>
  <Application>Microsoft Office PowerPoint</Application>
  <PresentationFormat>全屏显示(4:3)</PresentationFormat>
  <Paragraphs>1671</Paragraphs>
  <Slides>78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ˎ̥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839</cp:revision>
  <dcterms:created xsi:type="dcterms:W3CDTF">2004-01-29T07:02:12Z</dcterms:created>
  <dcterms:modified xsi:type="dcterms:W3CDTF">2018-10-29T09:08:14Z</dcterms:modified>
</cp:coreProperties>
</file>