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78145" autoAdjust="0"/>
  </p:normalViewPr>
  <p:slideViewPr>
    <p:cSldViewPr>
      <p:cViewPr varScale="1">
        <p:scale>
          <a:sx n="66" d="100"/>
          <a:sy n="66" d="100"/>
        </p:scale>
        <p:origin x="77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09677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11-02T02:02:36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2933 12198 0,'79'0'62,"40"0"-46,0 0-16,39 0 16,1 0-16,-1 0 15,80 0-15,-119 0 16,39 0-16,-39 0 15,40 0-15,-40 0 16,39 0-16,-39 0 0,40 0 16,-41 0-16,41 0 15,-1 0-15,1 0 16,-40 0-16,-40 0 16,0 0-16,40 0 15,0 0-15,-40 0 31,1 0-31,-1 0 0,-40 0 16,1 0-16,39 0 16,-39 0-1,0 0 1,-1 0-16,1 0 16,79 0-16,-40 0 15,0 0-15,-39 0 0,-1 0 16,1 0-16,0 0 15,-1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本章讨论的数据元素本身也是一个数据结构。是线性表的一个扩展。</a:t>
            </a:r>
            <a:endParaRPr lang="en-US" altLang="zh-CN"/>
          </a:p>
          <a:p>
            <a:r>
              <a:rPr lang="zh-CN" altLang="en-US"/>
              <a:t>本章包括三部分：数组、矩阵、广义表（逻辑上）</a:t>
            </a:r>
            <a:endParaRPr lang="en-US" altLang="zh-CN"/>
          </a:p>
          <a:p>
            <a:r>
              <a:rPr lang="en-US" altLang="zh-CN"/>
              <a:t>                           </a:t>
            </a:r>
            <a:r>
              <a:rPr lang="zh-CN" altLang="en-US"/>
              <a:t>在计算机中存储也是包括顺序存储和链式存储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顺序存储          多维到一维的映射关系</a:t>
            </a:r>
            <a:endParaRPr lang="en-US" altLang="zh-CN"/>
          </a:p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en-US" altLang="zh-CN"/>
          </a:p>
          <a:p>
            <a:r>
              <a:rPr lang="zh-CN" altLang="en-US" baseline="0"/>
              <a:t>低下标优先是指对于</a:t>
            </a:r>
            <a:r>
              <a:rPr lang="en-US" altLang="zh-CN" baseline="0"/>
              <a:t>3</a:t>
            </a:r>
            <a:r>
              <a:rPr lang="zh-CN" altLang="en-US" baseline="0"/>
              <a:t>维情况，</a:t>
            </a:r>
            <a:r>
              <a:rPr lang="en-US" altLang="zh-CN" baseline="0"/>
              <a:t>7</a:t>
            </a:r>
            <a:r>
              <a:rPr lang="zh-CN" altLang="en-US" baseline="0"/>
              <a:t>页</a:t>
            </a:r>
            <a:r>
              <a:rPr lang="en-US" altLang="zh-CN" baseline="0"/>
              <a:t>4</a:t>
            </a:r>
            <a:r>
              <a:rPr lang="zh-CN" altLang="en-US" baseline="0"/>
              <a:t>行</a:t>
            </a:r>
            <a:r>
              <a:rPr lang="en-US" altLang="zh-CN" baseline="0"/>
              <a:t>5</a:t>
            </a:r>
            <a:r>
              <a:rPr lang="zh-CN" altLang="en-US" baseline="0"/>
              <a:t>列先放  </a:t>
            </a:r>
            <a:r>
              <a:rPr lang="en-US" altLang="zh-CN" baseline="0"/>
              <a:t>a</a:t>
            </a:r>
            <a:r>
              <a:rPr lang="en-US" altLang="zh-CN" baseline="-25000"/>
              <a:t>000 </a:t>
            </a:r>
            <a:r>
              <a:rPr lang="en-US" altLang="zh-CN" baseline="0"/>
              <a:t>  a</a:t>
            </a:r>
            <a:r>
              <a:rPr lang="en-US" altLang="zh-CN" baseline="-25000"/>
              <a:t>001</a:t>
            </a:r>
            <a:r>
              <a:rPr lang="en-US" altLang="zh-CN" baseline="0"/>
              <a:t> a</a:t>
            </a:r>
            <a:r>
              <a:rPr lang="en-US" altLang="zh-CN" baseline="-25000"/>
              <a:t>002</a:t>
            </a:r>
            <a:r>
              <a:rPr lang="en-US" altLang="zh-CN" baseline="0"/>
              <a:t> a</a:t>
            </a:r>
            <a:r>
              <a:rPr lang="en-US" altLang="zh-CN" baseline="-25000"/>
              <a:t>003</a:t>
            </a:r>
            <a:r>
              <a:rPr lang="en-US" altLang="zh-CN" baseline="0"/>
              <a:t> a</a:t>
            </a:r>
            <a:r>
              <a:rPr lang="en-US" altLang="zh-CN" baseline="-25000"/>
              <a:t>004</a:t>
            </a:r>
            <a:r>
              <a:rPr lang="en-US" altLang="zh-CN" baseline="0"/>
              <a:t>   a</a:t>
            </a:r>
            <a:r>
              <a:rPr lang="en-US" altLang="zh-CN" baseline="-25000"/>
              <a:t>010</a:t>
            </a:r>
            <a:r>
              <a:rPr lang="en-US" altLang="zh-CN" baseline="0"/>
              <a:t>  a</a:t>
            </a:r>
            <a:r>
              <a:rPr lang="en-US" altLang="zh-CN" baseline="-25000"/>
              <a:t>011</a:t>
            </a:r>
            <a:r>
              <a:rPr lang="en-US" altLang="zh-CN" baseline="0"/>
              <a:t>  a</a:t>
            </a:r>
            <a:r>
              <a:rPr lang="en-US" altLang="zh-CN" baseline="-25000"/>
              <a:t>012</a:t>
            </a:r>
            <a:r>
              <a:rPr lang="en-US" altLang="zh-CN" baseline="0"/>
              <a:t>    a…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</a:t>
            </a:r>
            <a:r>
              <a:rPr lang="en-US" altLang="zh-CN"/>
              <a:t>10:00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低下标优先存放数据元素</a:t>
            </a:r>
            <a:endParaRPr lang="en-US" altLang="zh-CN"/>
          </a:p>
          <a:p>
            <a:r>
              <a:rPr lang="en-US" altLang="zh-CN"/>
              <a:t>A[7][4][5]  </a:t>
            </a:r>
          </a:p>
          <a:p>
            <a:r>
              <a:rPr lang="zh-CN" altLang="en-US"/>
              <a:t>下标是</a:t>
            </a:r>
            <a:r>
              <a:rPr lang="en-US" altLang="zh-CN"/>
              <a:t>3,2,1</a:t>
            </a:r>
            <a:r>
              <a:rPr lang="zh-CN" altLang="en-US"/>
              <a:t>的元素位置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va_arg(ap, int):</a:t>
            </a:r>
            <a:r>
              <a:rPr lang="zh-CN" altLang="en-US"/>
              <a:t>以</a:t>
            </a:r>
            <a:r>
              <a:rPr lang="en-US" altLang="zh-CN"/>
              <a:t>int</a:t>
            </a:r>
            <a:r>
              <a:rPr lang="zh-CN" altLang="en-US"/>
              <a:t>类型取出数据，取完后自动增一</a:t>
            </a:r>
            <a:endParaRPr lang="en-US" altLang="zh-CN"/>
          </a:p>
          <a:p>
            <a:r>
              <a:rPr lang="en-US" altLang="zh-CN"/>
              <a:t>va_end:</a:t>
            </a:r>
            <a:r>
              <a:rPr lang="zh-CN" altLang="en-US"/>
              <a:t>销毁</a:t>
            </a:r>
            <a:r>
              <a:rPr lang="en-US" altLang="zh-CN"/>
              <a:t>ap</a:t>
            </a:r>
            <a:r>
              <a:rPr lang="zh-CN" altLang="en-US"/>
              <a:t>指向的空间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95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elemtotal</a:t>
            </a:r>
            <a:r>
              <a:rPr lang="zh-CN" altLang="en-US"/>
              <a:t>：代表申请空间总数</a:t>
            </a:r>
            <a:endParaRPr lang="en-US" altLang="zh-CN"/>
          </a:p>
          <a:p>
            <a:r>
              <a:rPr lang="zh-CN" altLang="en-US"/>
              <a:t>求得</a:t>
            </a:r>
            <a:r>
              <a:rPr lang="en-US" altLang="zh-CN"/>
              <a:t>constants</a:t>
            </a:r>
            <a:r>
              <a:rPr lang="zh-CN" altLang="en-US"/>
              <a:t>是用来求与基址的所差元素个数有用。见下一页</a:t>
            </a:r>
            <a:r>
              <a:rPr lang="en-US" altLang="zh-CN"/>
              <a:t>locate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打开</a:t>
            </a:r>
            <a:r>
              <a:rPr lang="en-US" altLang="zh-CN"/>
              <a:t>VS</a:t>
            </a:r>
            <a:r>
              <a:rPr lang="zh-CN" altLang="en-US"/>
              <a:t>根据自己写的代码讲解一下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38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分钟     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10:15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结束</a:t>
            </a:r>
            <a:endParaRPr kumimoji="1" lang="en-US" altLang="zh-CN" sz="1200" kern="12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页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行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列个元素与基址所差字节数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偏移量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en-US" altLang="zh-CN"/>
          </a:p>
          <a:p>
            <a:r>
              <a:rPr lang="en-US" altLang="zh-CN"/>
              <a:t>ap</a:t>
            </a:r>
            <a:r>
              <a:rPr lang="zh-CN" altLang="en-US"/>
              <a:t>中指向一个存放 每维长度的 数组空间</a:t>
            </a:r>
            <a:endParaRPr lang="en-US" altLang="zh-CN"/>
          </a:p>
          <a:p>
            <a:r>
              <a:rPr lang="zh-CN" altLang="en-US"/>
              <a:t>书上</a:t>
            </a:r>
            <a:r>
              <a:rPr lang="en-US" altLang="zh-CN"/>
              <a:t>Value</a:t>
            </a:r>
            <a:r>
              <a:rPr lang="zh-CN" altLang="en-US"/>
              <a:t>函数就是调用 </a:t>
            </a:r>
            <a:r>
              <a:rPr lang="en-US" altLang="zh-CN"/>
              <a:t>Locate</a:t>
            </a:r>
            <a:r>
              <a:rPr lang="zh-CN" altLang="en-US"/>
              <a:t>函数求出偏移量，加上基址  就是元素的地址，再寻址取出元素值</a:t>
            </a:r>
            <a:endParaRPr lang="en-US" altLang="zh-CN"/>
          </a:p>
          <a:p>
            <a:r>
              <a:rPr lang="en-US" altLang="zh-CN"/>
              <a:t>Assign</a:t>
            </a:r>
            <a:r>
              <a:rPr lang="zh-CN" altLang="en-US"/>
              <a:t>赋值函数也一样  是给每个元素赋值的函数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9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15 </a:t>
            </a:r>
            <a:r>
              <a:rPr lang="zh-CN" altLang="en-US"/>
              <a:t>接下来我们看大家熟悉的矩阵存储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26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下标从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zh-CN" altLang="en-US"/>
              <a:t>但是有些矩阵不适宜应常规方式进行存储，非常规存储方式就是矩阵压缩存储</a:t>
            </a:r>
            <a:endParaRPr lang="en-US" altLang="zh-CN"/>
          </a:p>
          <a:p>
            <a:pPr marL="342900" indent="-342900">
              <a:spcBef>
                <a:spcPct val="20000"/>
              </a:spcBef>
            </a:pPr>
            <a:r>
              <a:rPr lang="zh-CN" altLang="en-US"/>
              <a:t>书上</a:t>
            </a:r>
            <a:r>
              <a:rPr lang="en-US" altLang="zh-CN"/>
              <a:t>P95</a:t>
            </a:r>
            <a:r>
              <a:rPr lang="zh-CN" altLang="en-US"/>
              <a:t>页  所谓矩阵压缩是指：为多个</a:t>
            </a:r>
            <a:r>
              <a:rPr lang="zh-CN" altLang="en-US" sz="1200"/>
              <a:t>为多个相同的非零元素只分配一个存储空间；对零元素不分配空间。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3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zh-CN" altLang="en-US" sz="1200"/>
              <a:t>对称矩阵和 上下三角</a:t>
            </a:r>
            <a:r>
              <a:rPr lang="zh-CN" altLang="en-US"/>
              <a:t>注意这里只存储下三角或者上三角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如何根据元素矩阵下标，索引在一维数组中存储的位置呢？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与前面上下三角类似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只有行优先，下标是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时是两个，剩下的每行三个，</a:t>
            </a:r>
            <a:r>
              <a:rPr lang="en-US" altLang="zh-CN"/>
              <a:t>ifelse</a:t>
            </a:r>
            <a:r>
              <a:rPr lang="zh-CN" altLang="en-US"/>
              <a:t>语句就能搞定，存储下标位置和元素的关系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10:35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</a:t>
            </a:r>
            <a:endParaRPr lang="en-US" altLang="zh-CN"/>
          </a:p>
          <a:p>
            <a:r>
              <a:rPr lang="zh-CN" altLang="en-US"/>
              <a:t>前面我们讲完了如何存储特殊矩阵，下面我们看看如何存储稀疏矩阵</a:t>
            </a:r>
            <a:r>
              <a:rPr lang="en-US" altLang="zh-CN"/>
              <a:t>——</a:t>
            </a:r>
            <a:r>
              <a:rPr lang="zh-CN" altLang="en-US"/>
              <a:t>三种方式。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tu</a:t>
            </a:r>
            <a:r>
              <a:rPr lang="zh-CN" altLang="en-US"/>
              <a:t>代表非零元三元组顺序表的长度</a:t>
            </a:r>
            <a:r>
              <a:rPr lang="en-US" altLang="zh-CN"/>
              <a:t>length</a:t>
            </a:r>
            <a:r>
              <a:rPr lang="zh-CN" altLang="en-US"/>
              <a:t>，非零元个数</a:t>
            </a:r>
            <a:endParaRPr lang="en-US" altLang="zh-CN"/>
          </a:p>
          <a:p>
            <a:r>
              <a:rPr lang="zh-CN" altLang="en-US"/>
              <a:t>后面我们把非零元的三元组顺序表简称 顺序表</a:t>
            </a:r>
            <a:endParaRPr lang="en-US" altLang="zh-CN"/>
          </a:p>
          <a:p>
            <a:r>
              <a:rPr lang="en-US" altLang="zh-CN"/>
              <a:t>PPT</a:t>
            </a:r>
            <a:r>
              <a:rPr lang="zh-CN" altLang="en-US"/>
              <a:t>上的问题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因为我们是以行优先方式 进行存储的三元组顺序表，因此排在前面的列相同的非零元，肯定行号小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M.data</a:t>
            </a:r>
            <a:r>
              <a:rPr lang="zh-CN" altLang="en-US"/>
              <a:t>中遍历，找列号是</a:t>
            </a:r>
            <a:r>
              <a:rPr lang="en-US" altLang="zh-CN"/>
              <a:t>col</a:t>
            </a:r>
            <a:r>
              <a:rPr lang="zh-CN" altLang="en-US"/>
              <a:t>的，放到</a:t>
            </a:r>
            <a:r>
              <a:rPr lang="en-US" altLang="zh-CN"/>
              <a:t>T.data</a:t>
            </a:r>
            <a:r>
              <a:rPr lang="zh-CN" altLang="en-US"/>
              <a:t>中，然后将列号是</a:t>
            </a:r>
            <a:r>
              <a:rPr lang="en-US" altLang="zh-CN"/>
              <a:t>col</a:t>
            </a:r>
            <a:r>
              <a:rPr lang="zh-CN" altLang="en-US"/>
              <a:t>的都找出来了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讲一下代码的运行过程，分析时间复杂度</a:t>
            </a:r>
            <a:endParaRPr lang="en-US" altLang="zh-CN"/>
          </a:p>
          <a:p>
            <a:r>
              <a:rPr lang="zh-CN" altLang="en-US"/>
              <a:t>也可以运行一下自己的代码，看时间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         </a:t>
            </a:r>
            <a:r>
              <a:rPr lang="en-US" altLang="zh-CN"/>
              <a:t>11:00</a:t>
            </a:r>
            <a:r>
              <a:rPr lang="zh-CN" altLang="en-US"/>
              <a:t>  结束</a:t>
            </a:r>
            <a:endParaRPr lang="en-US" altLang="zh-CN"/>
          </a:p>
          <a:p>
            <a:r>
              <a:rPr lang="zh-CN" altLang="en-US"/>
              <a:t>与一般矩阵存储的时间复杂度比较，找到缺点</a:t>
            </a:r>
            <a:endParaRPr lang="en-US" altLang="zh-CN"/>
          </a:p>
          <a:p>
            <a:r>
              <a:rPr lang="zh-CN" altLang="en-US"/>
              <a:t>引出快速转置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快速转置，确定第</a:t>
            </a:r>
            <a:r>
              <a:rPr lang="en-US" altLang="zh-CN"/>
              <a:t>col</a:t>
            </a:r>
            <a:r>
              <a:rPr lang="zh-CN" altLang="en-US"/>
              <a:t>列第一个非零元在转置矩阵的顺序表中的位置。递推求法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分钟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cpot(col) 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索引出位置   </a:t>
            </a:r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num(col)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索引出个数  两者求和即可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适当放慢，让大家都能跟上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11:15</a:t>
            </a:r>
            <a:r>
              <a:rPr lang="zh-CN" altLang="en-US"/>
              <a:t>结束  下课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时间复杂度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不能按照行号索引出每行的非零元</a:t>
            </a:r>
            <a:endParaRPr lang="en-US" altLang="zh-CN"/>
          </a:p>
          <a:p>
            <a:r>
              <a:rPr lang="zh-CN" altLang="en-US"/>
              <a:t>引出：行逻辑链接顺序表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实际我们在前面求快速转置过程中，借助和一个表，就是转置矩阵</a:t>
            </a:r>
            <a:r>
              <a:rPr lang="en-US" altLang="zh-CN"/>
              <a:t>T</a:t>
            </a:r>
            <a:r>
              <a:rPr lang="zh-CN" altLang="en-US"/>
              <a:t>对应的行逻辑链接顺序表</a:t>
            </a:r>
            <a:endParaRPr lang="en-US" altLang="zh-CN"/>
          </a:p>
          <a:p>
            <a:r>
              <a:rPr lang="en-US" altLang="zh-CN"/>
              <a:t>rpos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我们如果把某一列或者某一行拿出来，看成一个数据元素，那么这个数据元素就是一个线性表。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可以让学生们写写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rpos</a:t>
            </a:r>
            <a:r>
              <a:rPr lang="zh-CN" altLang="en-US"/>
              <a:t>数组的求法，最后虽然没有</a:t>
            </a:r>
            <a:r>
              <a:rPr lang="en-US" altLang="zh-CN"/>
              <a:t>4</a:t>
            </a:r>
            <a:r>
              <a:rPr lang="zh-CN" altLang="en-US"/>
              <a:t>，但是也是有值的，求法就是递推：上一行非零元所在的位置 </a:t>
            </a:r>
            <a:r>
              <a:rPr lang="en-US" altLang="zh-CN"/>
              <a:t>+ </a:t>
            </a:r>
            <a:r>
              <a:rPr lang="zh-CN" altLang="en-US"/>
              <a:t>上一行非零元的个数</a:t>
            </a:r>
            <a:endParaRPr lang="en-US" altLang="zh-CN"/>
          </a:p>
          <a:p>
            <a:r>
              <a:rPr lang="zh-CN" altLang="en-US"/>
              <a:t>代码课下看看，只讲算法，代码不要求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</a:t>
            </a:r>
            <a:r>
              <a:rPr lang="en-US" altLang="zh-CN"/>
              <a:t>11:45</a:t>
            </a:r>
            <a:r>
              <a:rPr lang="zh-CN" altLang="en-US"/>
              <a:t>结束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具体实现过程，自己可以看看，试试，不懂得参考一下我写的代码</a:t>
            </a:r>
            <a:endParaRPr lang="zh-CN" altLang="zh-CN"/>
          </a:p>
          <a:p>
            <a:endParaRPr lang="en-US" altLang="zh-CN"/>
          </a:p>
          <a:p>
            <a:r>
              <a:rPr lang="zh-CN" altLang="en-US"/>
              <a:t>给大家运行一下代码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具体实现过程，自己可以看看，试试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/>
              <a:t>2</a:t>
            </a:r>
            <a:r>
              <a:rPr lang="zh-CN" altLang="en-US" sz="1200" i="1"/>
              <a:t>分钟</a:t>
            </a:r>
            <a:endParaRPr lang="en-US" altLang="zh-CN" sz="1200" i="1"/>
          </a:p>
          <a:p>
            <a:r>
              <a:rPr lang="en-US" altLang="zh-CN" sz="1200" i="1"/>
              <a:t>O</a:t>
            </a:r>
            <a:r>
              <a:rPr lang="en-US" altLang="zh-CN" sz="1200"/>
              <a:t>(M.tu</a:t>
            </a:r>
            <a:r>
              <a:rPr lang="en-US" altLang="en-US" sz="1200"/>
              <a:t>×</a:t>
            </a:r>
            <a:r>
              <a:rPr lang="en-US" altLang="zh-CN" sz="1200"/>
              <a:t>N.tu/N.mu)</a:t>
            </a:r>
            <a:r>
              <a:rPr lang="zh-CN" altLang="en-US" sz="1200"/>
              <a:t>这个事件复杂度是：因为从</a:t>
            </a:r>
            <a:r>
              <a:rPr lang="en-US" altLang="zh-CN" sz="1200"/>
              <a:t>M</a:t>
            </a:r>
            <a:r>
              <a:rPr lang="zh-CN" altLang="en-US" sz="1200"/>
              <a:t>矩阵中非零元的列下标（</a:t>
            </a:r>
            <a:r>
              <a:rPr lang="en-US" altLang="zh-CN" sz="1200"/>
              <a:t>j</a:t>
            </a:r>
            <a:r>
              <a:rPr lang="zh-CN" altLang="en-US" sz="1200"/>
              <a:t>）去匹配</a:t>
            </a:r>
            <a:r>
              <a:rPr lang="en-US" altLang="zh-CN" sz="1200"/>
              <a:t>N</a:t>
            </a:r>
            <a:r>
              <a:rPr lang="zh-CN" altLang="en-US" sz="1200"/>
              <a:t>矩阵中与</a:t>
            </a:r>
            <a:r>
              <a:rPr lang="en-US" altLang="zh-CN" sz="1200"/>
              <a:t>j</a:t>
            </a:r>
            <a:r>
              <a:rPr lang="zh-CN" altLang="en-US" sz="1200"/>
              <a:t>相同下标</a:t>
            </a:r>
            <a:r>
              <a:rPr lang="en-US" altLang="zh-CN" sz="1200"/>
              <a:t>i</a:t>
            </a:r>
            <a:r>
              <a:rPr lang="zh-CN" altLang="en-US" sz="1200"/>
              <a:t>，然而</a:t>
            </a:r>
            <a:r>
              <a:rPr lang="en-US" altLang="zh-CN" sz="1200"/>
              <a:t>N</a:t>
            </a:r>
            <a:r>
              <a:rPr lang="zh-CN" altLang="en-US" sz="1200"/>
              <a:t>中非零元行号不一定马上就能匹配上</a:t>
            </a:r>
            <a:r>
              <a:rPr lang="en-US" altLang="zh-CN" sz="1200"/>
              <a:t>j</a:t>
            </a:r>
            <a:r>
              <a:rPr lang="zh-CN" altLang="en-US" sz="1200"/>
              <a:t>，什么时候匹配上呢？我们可以取一个平均，因为</a:t>
            </a:r>
            <a:r>
              <a:rPr lang="en-US" altLang="zh-CN" sz="1200"/>
              <a:t>N</a:t>
            </a:r>
            <a:r>
              <a:rPr lang="zh-CN" altLang="en-US" sz="1200"/>
              <a:t>有</a:t>
            </a:r>
            <a:r>
              <a:rPr lang="en-US" altLang="zh-CN" sz="1200"/>
              <a:t>mu</a:t>
            </a:r>
            <a:r>
              <a:rPr lang="zh-CN" altLang="en-US" sz="1200"/>
              <a:t>行，所以除以</a:t>
            </a:r>
            <a:r>
              <a:rPr lang="en-US" altLang="zh-CN" sz="1200"/>
              <a:t>mu</a:t>
            </a:r>
            <a:r>
              <a:rPr lang="zh-CN" altLang="en-US" sz="1200"/>
              <a:t>取平均。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对比链表，实际上就是一个</a:t>
            </a:r>
            <a:endParaRPr lang="en-US" altLang="zh-CN"/>
          </a:p>
          <a:p>
            <a:r>
              <a:rPr lang="zh-CN" altLang="en-US" sz="1200"/>
              <a:t>先画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指向的两个顺序表，再确定每个结点的位置，如果指针域为空用</a:t>
            </a:r>
            <a:r>
              <a:rPr lang="en-US" altLang="zh-CN" sz="1200"/>
              <a:t>^</a:t>
            </a:r>
            <a:r>
              <a:rPr lang="zh-CN" altLang="en-US" sz="1200"/>
              <a:t>表示</a:t>
            </a:r>
            <a:endParaRPr lang="en-US" altLang="zh-CN"/>
          </a:p>
          <a:p>
            <a:r>
              <a:rPr lang="zh-CN" altLang="en-US"/>
              <a:t>重点讲一下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有几行</a:t>
            </a:r>
            <a:r>
              <a:rPr lang="en-US" altLang="zh-CN" sz="1200"/>
              <a:t>M.rhead </a:t>
            </a:r>
            <a:r>
              <a:rPr lang="zh-CN" altLang="en-US" sz="1200"/>
              <a:t>就有几个空间，每个行放的是每行非零元构成的链表</a:t>
            </a:r>
            <a:endParaRPr lang="en-US" altLang="zh-CN" sz="12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某次考试题</a:t>
            </a:r>
            <a:endParaRPr lang="en-US" altLang="zh-CN" sz="1200"/>
          </a:p>
          <a:p>
            <a:r>
              <a:rPr lang="zh-CN" altLang="en-US"/>
              <a:t>让学生自己画一下：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cs typeface="ˎ̥"/>
              </a:rPr>
              <a:t>4</a:t>
            </a:r>
            <a:r>
              <a:rPr lang="zh-CN" altLang="en-US" sz="1200">
                <a:cs typeface="ˎ̥"/>
              </a:rPr>
              <a:t>分钟</a:t>
            </a:r>
            <a:endParaRPr lang="en-US" altLang="zh-CN" sz="1200">
              <a:cs typeface="ˎ̥"/>
            </a:endParaRPr>
          </a:p>
          <a:p>
            <a:r>
              <a:rPr lang="en-US" altLang="zh-CN" sz="1200">
                <a:cs typeface="ˎ̥"/>
              </a:rPr>
              <a:t>rhead</a:t>
            </a:r>
            <a:r>
              <a:rPr lang="zh-CN" altLang="en-US" sz="1200">
                <a:cs typeface="ˎ̥"/>
              </a:rPr>
              <a:t>是一个二级指针，指向一个数组，数组中的元素是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* 类型，每个元素指向一个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类型结点。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这个创建过程你要是会写，那么链表以后肯定没问题。</a:t>
            </a:r>
            <a:endParaRPr lang="en-US" altLang="zh-CN"/>
          </a:p>
          <a:p>
            <a:r>
              <a:rPr lang="zh-CN" altLang="en-US"/>
              <a:t>运行代码讲一下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分钟    </a:t>
            </a:r>
            <a:r>
              <a:rPr lang="en-US" altLang="zh-CN"/>
              <a:t>12</a:t>
            </a:r>
            <a:r>
              <a:rPr lang="zh-CN" altLang="en-US"/>
              <a:t>：</a:t>
            </a:r>
            <a:r>
              <a:rPr lang="en-US" altLang="zh-CN"/>
              <a:t>05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</a:t>
            </a:r>
            <a:r>
              <a:rPr lang="en-US" altLang="zh-CN"/>
              <a:t>8:55</a:t>
            </a:r>
            <a:r>
              <a:rPr lang="zh-CN" altLang="en-US"/>
              <a:t>分结束</a:t>
            </a:r>
            <a:endParaRPr lang="en-US" altLang="zh-CN"/>
          </a:p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数据关系是固定其他的不变，只修改对应的维度的相邻元素。</a:t>
            </a:r>
            <a:endParaRPr lang="en-US" altLang="zh-CN"/>
          </a:p>
          <a:p>
            <a:r>
              <a:rPr lang="zh-CN" altLang="en-US" sz="1200"/>
              <a:t> </a:t>
            </a:r>
            <a:r>
              <a:rPr lang="en-US" altLang="zh-CN" sz="1200" i="1"/>
              <a:t>j</a:t>
            </a:r>
            <a:r>
              <a:rPr lang="en-US" altLang="zh-CN" sz="1200" i="1" baseline="-25000"/>
              <a:t>i</a:t>
            </a:r>
            <a:r>
              <a:rPr lang="en-US" altLang="zh-CN" sz="1200"/>
              <a:t> </a:t>
            </a:r>
            <a:r>
              <a:rPr lang="zh-CN" altLang="en-US" sz="1200"/>
              <a:t>是下标  因此从</a:t>
            </a:r>
            <a:r>
              <a:rPr lang="en-US" altLang="zh-CN" sz="1200"/>
              <a:t>0</a:t>
            </a:r>
            <a:r>
              <a:rPr lang="zh-CN" altLang="en-US" sz="1200"/>
              <a:t>开始到长度</a:t>
            </a:r>
            <a:r>
              <a:rPr lang="en-US" altLang="zh-CN" sz="1200"/>
              <a:t>-1 </a:t>
            </a:r>
            <a:r>
              <a:rPr lang="zh-CN" altLang="en-US" sz="1200"/>
              <a:t>结束</a:t>
            </a:r>
            <a:endParaRPr lang="en-US" altLang="zh-CN" sz="1200"/>
          </a:p>
          <a:p>
            <a:r>
              <a:rPr lang="en-US" altLang="zh-CN" sz="1200" i="1"/>
              <a:t>a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1</a:t>
            </a:r>
            <a:r>
              <a:rPr lang="en-US" altLang="zh-CN" sz="1200" baseline="-25000"/>
              <a:t>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2</a:t>
            </a:r>
            <a:r>
              <a:rPr lang="en-US" altLang="zh-CN" sz="1200" baseline="-25000"/>
              <a:t> …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n</a:t>
            </a:r>
            <a:r>
              <a:rPr lang="en-US" altLang="zh-CN" sz="1200"/>
              <a:t> </a:t>
            </a:r>
            <a:r>
              <a:rPr lang="zh-CN" altLang="en-US" sz="1200"/>
              <a:t>实际上看成     </a:t>
            </a:r>
            <a:r>
              <a:rPr lang="en-US" altLang="zh-CN" sz="1200"/>
              <a:t>a</a:t>
            </a:r>
            <a:r>
              <a:rPr lang="en-US" altLang="zh-CN" sz="1200" baseline="-25000"/>
              <a:t>3,2,1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2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 和  </a:t>
            </a:r>
            <a:r>
              <a:rPr lang="en-US" altLang="zh-CN" sz="1200"/>
              <a:t>a</a:t>
            </a:r>
            <a:r>
              <a:rPr lang="en-US" altLang="zh-CN" sz="1200" baseline="-25000"/>
              <a:t>3,3,1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3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有个序偶关系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线性关系：看成一维之后，就是线性关系。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经常进行取值和赋值，因此采用顺序存储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28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14:cNvPr>
              <p14:cNvContentPartPr/>
              <p14:nvPr/>
            </p14:nvContentPartPr>
            <p14:xfrm>
              <a:off x="1055880" y="4391280"/>
              <a:ext cx="154080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520" y="4381920"/>
                <a:ext cx="15595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352928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off = 0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</a:t>
            </a:r>
            <a:r>
              <a:rPr lang="en-US" altLang="zh-CN" sz="2400"/>
              <a:t>for(i = 0;i &lt; A</a:t>
            </a:r>
            <a:r>
              <a:rPr lang="en-US" altLang="zh-CN" sz="2400" dirty="0"/>
              <a:t>.</a:t>
            </a:r>
            <a:r>
              <a:rPr lang="en-US" altLang="zh-CN" sz="2400"/>
              <a:t>dim;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        ind = va</a:t>
            </a:r>
            <a:r>
              <a:rPr lang="en-US" altLang="zh-CN" sz="2400" dirty="0" err="1"/>
              <a:t>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 || 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8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9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6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8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5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6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9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8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9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9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{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i="1">
                <a:ea typeface="ˎ̥"/>
                <a:cs typeface="ˎ̥"/>
              </a:rPr>
              <a:t>       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2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3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60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61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62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err="1">
                <a:cs typeface="ˎ̥"/>
              </a:rPr>
              <a:t>RLSMatrix</a:t>
            </a:r>
            <a:r>
              <a:rPr lang="en-US" altLang="zh-CN" sz="2400">
                <a:cs typeface="ˎ̥"/>
              </a:rPr>
              <a:t>  &amp;Q</a:t>
            </a:r>
            <a:r>
              <a:rPr lang="en-US" altLang="zh-CN" sz="2400" dirty="0">
                <a:cs typeface="ˎ̥"/>
              </a:rPr>
              <a:t>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>
                <a:cs typeface="ˎ̥"/>
              </a:rPr>
              <a:t>];  </a:t>
            </a:r>
            <a:r>
              <a:rPr lang="en-US" altLang="zh-CN" sz="2400">
                <a:solidFill>
                  <a:srgbClr val="FF0000"/>
                </a:solidFill>
                <a:cs typeface="ˎ̥"/>
              </a:rPr>
              <a:t>p &lt; 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M.mu</a:t>
            </a:r>
            <a:r>
              <a:rPr lang="en-US" altLang="en-US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</a:rPr>
              <a:t>N.nu</a:t>
            </a:r>
            <a:r>
              <a:rPr lang="en-US" altLang="zh-CN" sz="2400"/>
              <a:t>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δ </a:t>
            </a:r>
            <a:r>
              <a:rPr lang="en-US" altLang="zh-CN" sz="2400" baseline="-25000"/>
              <a:t>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δ </a:t>
            </a:r>
            <a:r>
              <a:rPr lang="en-US" altLang="zh-CN" sz="2400" baseline="-25000"/>
              <a:t>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 δ </a:t>
            </a:r>
            <a:r>
              <a:rPr lang="en-US" altLang="zh-CN" sz="2400" baseline="-25000"/>
              <a:t>M</a:t>
            </a:r>
            <a:r>
              <a:rPr lang="en-US" altLang="zh-CN" sz="2400"/>
              <a:t> δ </a:t>
            </a:r>
            <a:r>
              <a:rPr lang="en-US" altLang="zh-CN" sz="2400" baseline="-25000"/>
              <a:t>N</a:t>
            </a:r>
            <a:r>
              <a:rPr lang="en-US" altLang="zh-CN" sz="2400"/>
              <a:t>)) </a:t>
            </a:r>
            <a:r>
              <a:rPr lang="zh-CN" altLang="en-US" sz="2400"/>
              <a:t>，当</a:t>
            </a:r>
            <a:r>
              <a:rPr lang="en-US" altLang="zh-CN" sz="2400"/>
              <a:t>δ </a:t>
            </a:r>
            <a:r>
              <a:rPr lang="en-US" altLang="zh-CN" sz="2400" baseline="-25000"/>
              <a:t>M</a:t>
            </a:r>
            <a:r>
              <a:rPr lang="en-US" altLang="zh-CN" sz="2400"/>
              <a:t> &lt;0.05 </a:t>
            </a:r>
            <a:r>
              <a:rPr lang="zh-CN" altLang="en-US" sz="2400"/>
              <a:t>和</a:t>
            </a:r>
            <a:r>
              <a:rPr lang="en-US" altLang="zh-CN" sz="2400"/>
              <a:t>δ </a:t>
            </a:r>
            <a:r>
              <a:rPr lang="en-US" altLang="zh-CN" sz="2400" baseline="-25000"/>
              <a:t>N </a:t>
            </a:r>
            <a:r>
              <a:rPr lang="en-US" altLang="zh-CN" sz="2400"/>
              <a:t>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  <a:endParaRPr lang="zh-CN" altLang="en-US" sz="2400" dirty="0"/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7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1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513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OLNode{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int            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}OLNode</a:t>
            </a:r>
            <a:r>
              <a:rPr lang="en-US" altLang="zh-CN" sz="2400" dirty="0">
                <a:cs typeface="ˎ̥"/>
              </a:rPr>
              <a:t>,</a:t>
            </a:r>
            <a:r>
              <a:rPr lang="en-US" altLang="zh-CN" sz="2400">
                <a:cs typeface="ˎ̥"/>
              </a:rPr>
              <a:t> </a:t>
            </a:r>
            <a:r>
              <a:rPr lang="en-US" altLang="zh-CN" sz="2400" dirty="0">
                <a:cs typeface="ˎ̥"/>
              </a:rPr>
              <a:t>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>
                <a:cs typeface="ˎ̥"/>
              </a:rPr>
              <a:t>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{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OLink  </a:t>
            </a:r>
            <a:r>
              <a:rPr lang="en-US" altLang="zh-CN" sz="2400" dirty="0">
                <a:cs typeface="ˎ̥"/>
              </a:rPr>
              <a:t>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1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2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17595</TotalTime>
  <Words>9697</Words>
  <Application>Microsoft Office PowerPoint</Application>
  <PresentationFormat>全屏显示(4:3)</PresentationFormat>
  <Paragraphs>1792</Paragraphs>
  <Slides>78</Slides>
  <Notes>70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982</cp:revision>
  <dcterms:created xsi:type="dcterms:W3CDTF">2004-01-29T07:02:12Z</dcterms:created>
  <dcterms:modified xsi:type="dcterms:W3CDTF">2018-11-02T04:08:49Z</dcterms:modified>
</cp:coreProperties>
</file>