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68" r:id="rId2"/>
    <p:sldId id="324" r:id="rId3"/>
    <p:sldId id="269" r:id="rId4"/>
    <p:sldId id="274" r:id="rId5"/>
    <p:sldId id="325"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00" r:id="rId40"/>
    <p:sldId id="322" r:id="rId41"/>
    <p:sldId id="301" r:id="rId42"/>
    <p:sldId id="302" r:id="rId43"/>
    <p:sldId id="326" r:id="rId44"/>
    <p:sldId id="312" r:id="rId45"/>
    <p:sldId id="313" r:id="rId46"/>
    <p:sldId id="314" r:id="rId47"/>
    <p:sldId id="310" r:id="rId48"/>
    <p:sldId id="303" r:id="rId49"/>
    <p:sldId id="30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73" autoAdjust="0"/>
  </p:normalViewPr>
  <p:slideViewPr>
    <p:cSldViewPr>
      <p:cViewPr varScale="1">
        <p:scale>
          <a:sx n="127" d="100"/>
          <a:sy n="127" d="100"/>
        </p:scale>
        <p:origin x="47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54856372331725E-2"/>
          <c:y val="7.9224708841025976E-2"/>
          <c:w val="0.94809198086128665"/>
          <c:h val="0.91700268597606804"/>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44</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45</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46</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47</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
        <p:nvSpPr>
          <p:cNvPr id="6" name="文本框 1">
            <a:extLst>
              <a:ext uri="{FF2B5EF4-FFF2-40B4-BE49-F238E27FC236}">
                <a16:creationId xmlns:a16="http://schemas.microsoft.com/office/drawing/2014/main" id="{5779D4AA-5EF0-4937-AEA5-4609616C745E}"/>
              </a:ext>
            </a:extLst>
          </p:cNvPr>
          <p:cNvSpPr txBox="1"/>
          <p:nvPr/>
        </p:nvSpPr>
        <p:spPr>
          <a:xfrm>
            <a:off x="2699792" y="3671153"/>
            <a:ext cx="4392488" cy="2062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54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2282825"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2460625" y="2875136"/>
            <a:ext cx="1500187"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2484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4495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4667250"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4672012" y="1027286"/>
            <a:ext cx="2109788"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4648200" y="1795636"/>
            <a:ext cx="3633787" cy="493713"/>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4648200"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6934200" y="2610024"/>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482600" y="5085184"/>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a:solidFill>
                  <a:srgbClr val="000000"/>
                </a:solidFill>
                <a:latin typeface="Times New Roman" pitchFamily="18" charset="0"/>
                <a:ea typeface="华文中宋" pitchFamily="2" charset="-122"/>
              </a:rPr>
              <a:t>        《</a:t>
            </a:r>
            <a:r>
              <a:rPr kumimoji="1" lang="zh-CN" altLang="en-US" sz="2400" b="1">
                <a:latin typeface="Times New Roman" pitchFamily="18" charset="0"/>
                <a:ea typeface="华文中宋" pitchFamily="2" charset="-122"/>
              </a:rPr>
              <a:t>数据结构</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是一门研究非数值计算的程序设计问题中 </a:t>
            </a:r>
          </a:p>
          <a:p>
            <a:pPr>
              <a:lnSpc>
                <a:spcPct val="140000"/>
              </a:lnSpc>
            </a:pPr>
            <a:r>
              <a:rPr kumimoji="1" lang="zh-CN" altLang="en-US" sz="2400" b="1">
                <a:latin typeface="Times New Roman" pitchFamily="18" charset="0"/>
                <a:ea typeface="华文中宋" pitchFamily="2" charset="-122"/>
              </a:rPr>
              <a:t>计算机的</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a:solidFill>
                  <a:srgbClr val="000000"/>
                </a:solidFill>
                <a:latin typeface="Times New Roman" pitchFamily="18" charset="0"/>
                <a:ea typeface="华文中宋" pitchFamily="2" charset="-122"/>
              </a:rPr>
              <a:t>以及它们之间的</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a:solidFill>
                  <a:srgbClr val="000000"/>
                </a:solidFill>
                <a:latin typeface="Times New Roman" pitchFamily="18" charset="0"/>
                <a:ea typeface="华文中宋" pitchFamily="2" charset="-122"/>
              </a:rPr>
              <a:t>和</a:t>
            </a: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a:solidFill>
                  <a:srgbClr val="000000"/>
                </a:solidFill>
                <a:latin typeface="Times New Roman" pitchFamily="18" charset="0"/>
                <a:ea typeface="华文中宋" pitchFamily="2" charset="-122"/>
              </a:rPr>
              <a:t>等的学科。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47813" y="1541463"/>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2195513" y="2133600"/>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771775" y="1444377"/>
            <a:ext cx="452438" cy="1552575"/>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2771775" y="4508500"/>
            <a:ext cx="452438" cy="822325"/>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3432175" y="1196752"/>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3348038" y="4221088"/>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923928" y="1048968"/>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3851275"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5060064" y="610808"/>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550472"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77500" lnSpcReduction="20000"/>
          </a:bodyPr>
          <a:lstStyle/>
          <a:p>
            <a:pPr>
              <a:lnSpc>
                <a:spcPct val="150000"/>
              </a:lnSpc>
            </a:pPr>
            <a:r>
              <a:rPr lang="zh-CN" altLang="en-US" sz="3600" b="1"/>
              <a:t>数据（</a:t>
            </a:r>
            <a:r>
              <a:rPr lang="en-US" altLang="zh-CN" sz="3600" b="1"/>
              <a:t>Data</a:t>
            </a:r>
            <a:r>
              <a:rPr lang="zh-CN" altLang="en-US" sz="3600" b="1"/>
              <a:t>）</a:t>
            </a:r>
            <a:endParaRPr lang="en-US" altLang="zh-CN" sz="3600" b="1" dirty="0"/>
          </a:p>
          <a:p>
            <a:pPr>
              <a:lnSpc>
                <a:spcPct val="150000"/>
              </a:lnSpc>
              <a:buNone/>
            </a:pPr>
            <a:r>
              <a:rPr lang="en-US" altLang="zh-CN" b="1"/>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mc:AlternateContent xmlns:mc="http://schemas.openxmlformats.org/markup-compatibility/2006">
              <mc:Choice xmlns:v="urn:schemas-microsoft-com:vml" Requires="v">
                <p:oleObj spid="_x0000_s1048" name="Visio" r:id="rId3" imgW="2627620" imgH="4228081" progId="Visio.Drawing.11">
                  <p:embed/>
                </p:oleObj>
              </mc:Choice>
              <mc:Fallback>
                <p:oleObj name="Visio" r:id="rId3" imgW="2627620" imgH="4228081"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395288" y="1916832"/>
            <a:ext cx="8385629" cy="1052596"/>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468313" y="4796557"/>
            <a:ext cx="8388835" cy="978729"/>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2987675" y="2924895"/>
            <a:ext cx="4167188" cy="1865126"/>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477838" y="3717057"/>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2803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4276157" y="182827"/>
            <a:ext cx="4652170" cy="725893"/>
          </a:xfrm>
          <a:prstGeom prst="rect">
            <a:avLst/>
          </a:prstGeom>
          <a:noFill/>
          <a:ln w="9525">
            <a:noFill/>
            <a:miter lim="800000"/>
            <a:headEnd/>
            <a:tailEnd/>
          </a:ln>
        </p:spPr>
      </p:pic>
      <p:sp>
        <p:nvSpPr>
          <p:cNvPr id="2" name="文本框 1"/>
          <p:cNvSpPr txBox="1"/>
          <p:nvPr/>
        </p:nvSpPr>
        <p:spPr>
          <a:xfrm>
            <a:off x="1493658" y="1754814"/>
            <a:ext cx="4536504" cy="4524315"/>
          </a:xfrm>
          <a:prstGeom prst="rect">
            <a:avLst/>
          </a:prstGeom>
          <a:noFill/>
        </p:spPr>
        <p:txBody>
          <a:bodyPr wrap="square" rtlCol="0">
            <a:spAutoFit/>
          </a:bodyPr>
          <a:lstStyle/>
          <a:p>
            <a:r>
              <a:rPr lang="zh-CN" altLang="en-US" sz="3600" dirty="0"/>
              <a:t>上课要求</a:t>
            </a:r>
            <a:endParaRPr lang="en-US" altLang="zh-CN" sz="3600" dirty="0"/>
          </a:p>
          <a:p>
            <a:r>
              <a:rPr lang="zh-CN" altLang="en-US" sz="3600" dirty="0"/>
              <a:t>课程介绍</a:t>
            </a:r>
            <a:endParaRPr lang="en-US" altLang="zh-CN" sz="3600" dirty="0"/>
          </a:p>
          <a:p>
            <a:r>
              <a:rPr lang="en-US" altLang="zh-CN" sz="3600" dirty="0"/>
              <a:t>C</a:t>
            </a:r>
            <a:r>
              <a:rPr lang="zh-CN" altLang="en-US" sz="3600" dirty="0"/>
              <a:t>语言储备知识</a:t>
            </a:r>
            <a:endParaRPr lang="en-US" altLang="zh-CN" sz="3600" dirty="0"/>
          </a:p>
          <a:p>
            <a:r>
              <a:rPr lang="en-US" altLang="zh-CN" sz="3600" dirty="0"/>
              <a:t>       </a:t>
            </a:r>
            <a:r>
              <a:rPr lang="zh-CN" altLang="en-US" sz="3600" dirty="0"/>
              <a:t>数据类型</a:t>
            </a:r>
            <a:endParaRPr lang="en-US" altLang="zh-CN" sz="3600" dirty="0"/>
          </a:p>
          <a:p>
            <a:r>
              <a:rPr lang="en-US" altLang="zh-CN" sz="3600" dirty="0"/>
              <a:t>       </a:t>
            </a:r>
            <a:r>
              <a:rPr lang="zh-CN" altLang="en-US" sz="3600" dirty="0"/>
              <a:t>数组和指针</a:t>
            </a:r>
            <a:endParaRPr lang="en-US" altLang="zh-CN" sz="3600" dirty="0"/>
          </a:p>
          <a:p>
            <a:r>
              <a:rPr lang="zh-CN" altLang="en-US" sz="3600" dirty="0"/>
              <a:t>       引用与函数调用</a:t>
            </a:r>
            <a:endParaRPr lang="en-US" altLang="zh-CN" sz="3600" dirty="0"/>
          </a:p>
          <a:p>
            <a:r>
              <a:rPr lang="zh-CN" altLang="en-US" sz="3600" dirty="0"/>
              <a:t>       结构体</a:t>
            </a:r>
            <a:endParaRPr lang="en-US" altLang="zh-CN" sz="3600" dirty="0"/>
          </a:p>
          <a:p>
            <a:r>
              <a:rPr lang="en-US" altLang="zh-CN" sz="3600" dirty="0"/>
              <a:t>       </a:t>
            </a:r>
            <a:r>
              <a:rPr lang="zh-CN" altLang="en-US" sz="3600" dirty="0"/>
              <a:t>动态内存分配</a:t>
            </a:r>
            <a:endParaRPr lang="en-US" altLang="zh-C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457200" y="476250"/>
            <a:ext cx="8091488" cy="3554413"/>
          </a:xfrm>
        </p:spPr>
        <p:txBody>
          <a:bodyPr/>
          <a:lstStyle/>
          <a:p>
            <a:pPr marL="457200" indent="-457200" algn="just">
              <a:buFont typeface="Wingdings" pitchFamily="2" charset="2"/>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827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4787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827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5724525"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574675" y="1310531"/>
            <a:ext cx="8569325" cy="830997"/>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新魏" pitchFamily="2" charset="-122"/>
              </a:rPr>
              <a:t>       是指一个数学模型以及定义在该模型上的一组操作。是数据对象，数据关系和基本操作的规格说明。</a:t>
            </a:r>
            <a:endParaRPr kumimoji="1" lang="zh-CN" altLang="en-US" sz="2400" b="1" dirty="0">
              <a:latin typeface="Times New Roman" pitchFamily="18" charset="0"/>
              <a:ea typeface="华文新魏" pitchFamily="2" charset="-122"/>
            </a:endParaRPr>
          </a:p>
        </p:txBody>
      </p:sp>
      <p:sp>
        <p:nvSpPr>
          <p:cNvPr id="16" name="对话气泡: 圆角矩形 15">
            <a:extLst>
              <a:ext uri="{FF2B5EF4-FFF2-40B4-BE49-F238E27FC236}">
                <a16:creationId xmlns:a16="http://schemas.microsoft.com/office/drawing/2014/main" id="{121A6EA0-EAE4-4878-93BD-2B8996858750}"/>
              </a:ext>
            </a:extLst>
          </p:cNvPr>
          <p:cNvSpPr/>
          <p:nvPr/>
        </p:nvSpPr>
        <p:spPr>
          <a:xfrm>
            <a:off x="4283968" y="150838"/>
            <a:ext cx="2088232" cy="1873026"/>
          </a:xfrm>
          <a:prstGeom prst="wedgeRoundRectCallout">
            <a:avLst>
              <a:gd name="adj1" fmla="val -54195"/>
              <a:gd name="adj2" fmla="val 6296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zh-CN" altLang="en-US" sz="2400" b="1" dirty="0">
                <a:solidFill>
                  <a:prstClr val="black"/>
                </a:solidFill>
                <a:latin typeface="Times New Roman" pitchFamily="18" charset="0"/>
                <a:ea typeface="华文新魏" pitchFamily="2" charset="-122"/>
              </a:rPr>
              <a:t>独立于对象的存储表示和对象上操作的实现！</a:t>
            </a:r>
            <a:endParaRPr lang="zh-CN" altLang="en-US" sz="2400" dirty="0">
              <a:solidFill>
                <a:prstClr val="blac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en-US" altLang="zh-CN" sz="2400"/>
              <a:t>//</a:t>
            </a:r>
            <a:r>
              <a:rPr lang="zh-CN" altLang="en-US" sz="240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457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684213" y="1844675"/>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a:t>
            </a:r>
            <a:r>
              <a:rPr lang="zh-CN" altLang="en-US" sz="2000"/>
              <a:t>： </a:t>
            </a:r>
            <a:r>
              <a:rPr lang="en-US" altLang="zh-CN" sz="2000"/>
              <a:t>length   //</a:t>
            </a:r>
            <a:r>
              <a:rPr lang="zh-CN" altLang="en-US" sz="2000" dirty="0"/>
              <a:t>非负实数，表示矩形的长；</a:t>
            </a:r>
          </a:p>
          <a:p>
            <a:pPr>
              <a:lnSpc>
                <a:spcPct val="80000"/>
              </a:lnSpc>
              <a:buFont typeface="Wingdings" pitchFamily="2" charset="2"/>
              <a:buNone/>
            </a:pPr>
            <a:r>
              <a:rPr lang="zh-CN" altLang="en-US" sz="2000"/>
              <a:t>                             </a:t>
            </a:r>
            <a:r>
              <a:rPr lang="en-US" altLang="zh-CN" sz="2000"/>
              <a:t>width    //</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395288" y="115888"/>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467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457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457200" y="1052512"/>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467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450975" y="871538"/>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307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352425" y="1395413"/>
            <a:ext cx="8378825" cy="1881187"/>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352425" y="3317875"/>
            <a:ext cx="8683625" cy="1260475"/>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322263" y="4646613"/>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07950" y="1268413"/>
            <a:ext cx="8524875" cy="199072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76200" y="3544888"/>
            <a:ext cx="8694738" cy="2647950"/>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388" y="493713"/>
            <a:ext cx="8796337" cy="2574925"/>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9388"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24"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251520" y="3284984"/>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457200" y="1268760"/>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03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87313"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76200" y="4572000"/>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当 </a:t>
            </a:r>
            <a:r>
              <a:rPr kumimoji="1" lang="en-US" altLang="zh-CN" sz="2400" b="1" i="1" dirty="0">
                <a:latin typeface="Times New Roman" pitchFamily="18" charset="0"/>
                <a:ea typeface="华文新魏" pitchFamily="2" charset="-122"/>
              </a:rPr>
              <a:t>n</a:t>
            </a:r>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dirty="0">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dirty="0">
                <a:latin typeface="Times New Roman" pitchFamily="18" charset="0"/>
                <a:ea typeface="华文新魏" pitchFamily="2" charset="-122"/>
              </a:rPr>
              <a:t>简为多项式阶算法，那就取得了一个伟大的成就。</a:t>
            </a:r>
            <a:endParaRPr kumimoji="1" lang="zh-CN" altLang="en-US" sz="2400" dirty="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1115616" y="1412776"/>
          <a:ext cx="6768752" cy="4904630"/>
        </p:xfrm>
        <a:graphic>
          <a:graphicData uri="http://schemas.openxmlformats.org/presentationml/2006/ole">
            <mc:AlternateContent xmlns:mc="http://schemas.openxmlformats.org/markup-compatibility/2006">
              <mc:Choice xmlns:v="urn:schemas-microsoft-com:vml" Requires="v">
                <p:oleObj spid="_x0000_s26648"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683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899592" y="1628800"/>
            <a:ext cx="7272808" cy="2739211"/>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a:t>
            </a:r>
            <a:r>
              <a:rPr kumimoji="1" lang="en-US" altLang="zh-CN" sz="2000" b="1">
                <a:latin typeface="Times New Roman" pitchFamily="18" charset="0"/>
              </a:rPr>
              <a:t>oid </a:t>
            </a:r>
            <a:r>
              <a:rPr kumimoji="1" lang="en-US" altLang="zh-CN" sz="2000" b="1" dirty="0">
                <a:latin typeface="Times New Roman" pitchFamily="18" charset="0"/>
              </a:rPr>
              <a:t>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effectLst>
                  <a:outerShdw blurRad="38100" dist="38100" dir="2700000" algn="tl">
                    <a:srgbClr val="000000"/>
                  </a:outerShdw>
                </a:effectLst>
                <a:latin typeface="Times New Roman" pitchFamily="18" charset="0"/>
              </a:rPr>
              <a:t>;</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651" y="300586"/>
            <a:ext cx="8229600" cy="421556"/>
          </a:xfrm>
        </p:spPr>
        <p:txBody>
          <a:bodyPr>
            <a:normAutofit fontScale="90000"/>
          </a:bodyPr>
          <a:lstStyle/>
          <a:p>
            <a:r>
              <a:rPr lang="zh-CN" altLang="en-US" dirty="0"/>
              <a:t>练习题</a:t>
            </a:r>
          </a:p>
        </p:txBody>
      </p:sp>
      <p:sp>
        <p:nvSpPr>
          <p:cNvPr id="5" name="矩形 4">
            <a:extLst>
              <a:ext uri="{FF2B5EF4-FFF2-40B4-BE49-F238E27FC236}">
                <a16:creationId xmlns:a16="http://schemas.microsoft.com/office/drawing/2014/main" id="{F279258A-6932-468D-9C44-126FB44E0F18}"/>
              </a:ext>
            </a:extLst>
          </p:cNvPr>
          <p:cNvSpPr/>
          <p:nvPr/>
        </p:nvSpPr>
        <p:spPr>
          <a:xfrm>
            <a:off x="521550" y="1572551"/>
            <a:ext cx="3456384" cy="784830"/>
          </a:xfrm>
          <a:prstGeom prst="rect">
            <a:avLst/>
          </a:prstGeom>
        </p:spPr>
        <p:txBody>
          <a:bodyPr wrap="square">
            <a:spAutoFit/>
          </a:bodyPr>
          <a:lstStyle/>
          <a:p>
            <a:r>
              <a:rPr lang="en-US" altLang="zh-CN" sz="1500" dirty="0">
                <a:solidFill>
                  <a:srgbClr val="000000"/>
                </a:solidFill>
                <a:highlight>
                  <a:srgbClr val="FFFFFF"/>
                </a:highlight>
                <a:latin typeface="Droid Sans Mono" panose="020B0609030804020204" pitchFamily="49" charset="0"/>
              </a:rPr>
              <a:t>y = 100;</a:t>
            </a:r>
          </a:p>
          <a:p>
            <a:r>
              <a:rPr lang="en-US" altLang="zh-CN" sz="1500" dirty="0">
                <a:solidFill>
                  <a:srgbClr val="0000FF"/>
                </a:solidFill>
                <a:highlight>
                  <a:srgbClr val="FFFFFF"/>
                </a:highlight>
                <a:latin typeface="Droid Sans Mono" panose="020B0609030804020204" pitchFamily="49" charset="0"/>
              </a:rPr>
              <a:t>while</a:t>
            </a:r>
            <a:r>
              <a:rPr lang="en-US" altLang="zh-CN" sz="1500" dirty="0">
                <a:solidFill>
                  <a:srgbClr val="000000"/>
                </a:solidFill>
                <a:highlight>
                  <a:srgbClr val="FFFFFF"/>
                </a:highlight>
                <a:latin typeface="Droid Sans Mono" panose="020B0609030804020204" pitchFamily="49" charset="0"/>
              </a:rPr>
              <a:t> ( y &gt; 0)</a:t>
            </a:r>
          </a:p>
          <a:p>
            <a:r>
              <a:rPr lang="en-US" altLang="zh-CN" sz="1500" dirty="0">
                <a:solidFill>
                  <a:srgbClr val="000000"/>
                </a:solidFill>
                <a:highlight>
                  <a:srgbClr val="FFFFFF"/>
                </a:highlight>
                <a:latin typeface="Droid Sans Mono" panose="020B0609030804020204" pitchFamily="49" charset="0"/>
              </a:rPr>
              <a:t>	--y;</a:t>
            </a:r>
          </a:p>
        </p:txBody>
      </p:sp>
      <p:sp>
        <p:nvSpPr>
          <p:cNvPr id="7" name="矩形 6">
            <a:extLst>
              <a:ext uri="{FF2B5EF4-FFF2-40B4-BE49-F238E27FC236}">
                <a16:creationId xmlns:a16="http://schemas.microsoft.com/office/drawing/2014/main" id="{DDC53ED6-4CAB-4864-8AE6-F96B7AA147FC}"/>
              </a:ext>
            </a:extLst>
          </p:cNvPr>
          <p:cNvSpPr/>
          <p:nvPr/>
        </p:nvSpPr>
        <p:spPr>
          <a:xfrm>
            <a:off x="4590323" y="1862826"/>
            <a:ext cx="2981907"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100                            O</a:t>
            </a:r>
            <a:r>
              <a:rPr kumimoji="1" lang="en-US" altLang="zh-CN" sz="2100" b="1" dirty="0">
                <a:latin typeface="Times New Roman" pitchFamily="18" charset="0"/>
                <a:ea typeface="华文中宋" pitchFamily="2" charset="-122"/>
              </a:rPr>
              <a:t>(1)</a:t>
            </a:r>
            <a:endParaRPr lang="zh-CN" altLang="en-US" sz="2100" dirty="0"/>
          </a:p>
        </p:txBody>
      </p:sp>
      <p:sp>
        <p:nvSpPr>
          <p:cNvPr id="8" name="矩形 7">
            <a:extLst>
              <a:ext uri="{FF2B5EF4-FFF2-40B4-BE49-F238E27FC236}">
                <a16:creationId xmlns:a16="http://schemas.microsoft.com/office/drawing/2014/main" id="{267F23E3-5049-463E-A7CB-1982A8248506}"/>
              </a:ext>
            </a:extLst>
          </p:cNvPr>
          <p:cNvSpPr/>
          <p:nvPr/>
        </p:nvSpPr>
        <p:spPr>
          <a:xfrm>
            <a:off x="521550" y="2548652"/>
            <a:ext cx="3572132" cy="1246495"/>
          </a:xfrm>
          <a:prstGeom prst="rect">
            <a:avLst/>
          </a:prstGeom>
        </p:spPr>
        <p:txBody>
          <a:bodyPr wrap="square">
            <a:spAutoFit/>
          </a:bodyPr>
          <a:lstStyle/>
          <a:p>
            <a:r>
              <a:rPr lang="en-US" altLang="zh-CN" sz="1500" dirty="0">
                <a:solidFill>
                  <a:srgbClr val="000000"/>
                </a:solidFill>
                <a:highlight>
                  <a:srgbClr val="FFFFFF"/>
                </a:highlight>
                <a:latin typeface="Droid Sans Mono" panose="020B0609030804020204" pitchFamily="49" charset="0"/>
              </a:rPr>
              <a:t>count = 0;</a:t>
            </a:r>
          </a:p>
          <a:p>
            <a:r>
              <a:rPr lang="nn-NO" altLang="zh-CN" sz="1500" dirty="0">
                <a:solidFill>
                  <a:srgbClr val="0000FF"/>
                </a:solidFill>
                <a:highlight>
                  <a:srgbClr val="FFFFFF"/>
                </a:highlight>
                <a:latin typeface="Droid Sans Mono" panose="020B0609030804020204" pitchFamily="49" charset="0"/>
              </a:rPr>
              <a:t>for</a:t>
            </a:r>
            <a:r>
              <a:rPr lang="nn-NO" altLang="zh-CN" sz="1500" dirty="0">
                <a:solidFill>
                  <a:srgbClr val="000000"/>
                </a:solidFill>
                <a:highlight>
                  <a:srgbClr val="FFFFFF"/>
                </a:highlight>
                <a:latin typeface="Droid Sans Mono" panose="020B0609030804020204" pitchFamily="49" charset="0"/>
              </a:rPr>
              <a:t> (i = 1; i &lt;= n; i *= 2)</a:t>
            </a:r>
          </a:p>
          <a:p>
            <a:r>
              <a:rPr lang="en-US" altLang="zh-CN" sz="1500" dirty="0">
                <a:solidFill>
                  <a:srgbClr val="0000FF"/>
                </a:solidFill>
                <a:highlight>
                  <a:srgbClr val="FFFFFF"/>
                </a:highlight>
                <a:latin typeface="Droid Sans Mono" panose="020B0609030804020204" pitchFamily="49" charset="0"/>
              </a:rPr>
              <a:t>	for</a:t>
            </a:r>
            <a:r>
              <a:rPr lang="en-US" altLang="zh-CN" sz="1500" dirty="0">
                <a:solidFill>
                  <a:srgbClr val="000000"/>
                </a:solidFill>
                <a:highlight>
                  <a:srgbClr val="FFFFFF"/>
                </a:highlight>
                <a:latin typeface="Droid Sans Mono" panose="020B0609030804020204" pitchFamily="49" charset="0"/>
              </a:rPr>
              <a:t>(j = 1; j &lt;= n; ++j)</a:t>
            </a:r>
          </a:p>
          <a:p>
            <a:r>
              <a:rPr lang="en-US" altLang="zh-CN" sz="1500" dirty="0">
                <a:solidFill>
                  <a:srgbClr val="000000"/>
                </a:solidFill>
                <a:highlight>
                  <a:srgbClr val="FFFFFF"/>
                </a:highlight>
                <a:latin typeface="Droid Sans Mono" panose="020B0609030804020204" pitchFamily="49" charset="0"/>
              </a:rPr>
              <a:t>		count++;</a:t>
            </a:r>
            <a:endParaRPr lang="zh-CN" altLang="en-US" sz="1500" dirty="0"/>
          </a:p>
        </p:txBody>
      </p:sp>
      <p:sp>
        <p:nvSpPr>
          <p:cNvPr id="9" name="矩形 8">
            <a:extLst>
              <a:ext uri="{FF2B5EF4-FFF2-40B4-BE49-F238E27FC236}">
                <a16:creationId xmlns:a16="http://schemas.microsoft.com/office/drawing/2014/main" id="{0CCDAFE8-1F01-4D42-BCD8-505D7C17CA63}"/>
              </a:ext>
            </a:extLst>
          </p:cNvPr>
          <p:cNvSpPr/>
          <p:nvPr/>
        </p:nvSpPr>
        <p:spPr>
          <a:xfrm>
            <a:off x="521550" y="3693291"/>
            <a:ext cx="4212468" cy="1015663"/>
          </a:xfrm>
          <a:prstGeom prst="rect">
            <a:avLst/>
          </a:prstGeom>
        </p:spPr>
        <p:txBody>
          <a:bodyPr wrap="square">
            <a:spAutoFit/>
          </a:bodyPr>
          <a:lstStyle/>
          <a:p>
            <a:r>
              <a:rPr lang="en-US" altLang="zh-CN" sz="1500" dirty="0">
                <a:solidFill>
                  <a:srgbClr val="000000"/>
                </a:solidFill>
                <a:highlight>
                  <a:srgbClr val="FFFFFF"/>
                </a:highlight>
                <a:latin typeface="Droid Sans Mono" panose="020B0609030804020204" pitchFamily="49" charset="0"/>
              </a:rPr>
              <a:t>m = 0;</a:t>
            </a:r>
          </a:p>
          <a:p>
            <a:r>
              <a:rPr lang="nn-NO" altLang="zh-CN" sz="1500" dirty="0">
                <a:solidFill>
                  <a:srgbClr val="0000FF"/>
                </a:solidFill>
                <a:highlight>
                  <a:srgbClr val="FFFFFF"/>
                </a:highlight>
                <a:latin typeface="Droid Sans Mono" panose="020B0609030804020204" pitchFamily="49" charset="0"/>
              </a:rPr>
              <a:t>for</a:t>
            </a:r>
            <a:r>
              <a:rPr lang="nn-NO" altLang="zh-CN" sz="1500" dirty="0">
                <a:solidFill>
                  <a:srgbClr val="000000"/>
                </a:solidFill>
                <a:highlight>
                  <a:srgbClr val="FFFFFF"/>
                </a:highlight>
                <a:latin typeface="Droid Sans Mono" panose="020B0609030804020204" pitchFamily="49" charset="0"/>
              </a:rPr>
              <a:t> (i = 1; i &lt;= n; ++i)</a:t>
            </a:r>
          </a:p>
          <a:p>
            <a:r>
              <a:rPr lang="en-US" altLang="zh-CN" sz="1500" dirty="0">
                <a:solidFill>
                  <a:srgbClr val="0000FF"/>
                </a:solidFill>
                <a:highlight>
                  <a:srgbClr val="FFFFFF"/>
                </a:highlight>
                <a:latin typeface="Droid Sans Mono" panose="020B0609030804020204" pitchFamily="49" charset="0"/>
              </a:rPr>
              <a:t>	for</a:t>
            </a:r>
            <a:r>
              <a:rPr lang="en-US" altLang="zh-CN" sz="1500" dirty="0">
                <a:solidFill>
                  <a:srgbClr val="000000"/>
                </a:solidFill>
                <a:highlight>
                  <a:srgbClr val="FFFFFF"/>
                </a:highlight>
                <a:latin typeface="Droid Sans Mono" panose="020B0609030804020204" pitchFamily="49" charset="0"/>
              </a:rPr>
              <a:t>(j = 1; j &lt;= 2 * </a:t>
            </a:r>
            <a:r>
              <a:rPr lang="en-US" altLang="zh-CN" sz="1500" dirty="0" err="1">
                <a:solidFill>
                  <a:srgbClr val="000000"/>
                </a:solidFill>
                <a:highlight>
                  <a:srgbClr val="FFFFFF"/>
                </a:highlight>
                <a:latin typeface="Droid Sans Mono" panose="020B0609030804020204" pitchFamily="49" charset="0"/>
              </a:rPr>
              <a:t>i</a:t>
            </a:r>
            <a:r>
              <a:rPr lang="en-US" altLang="zh-CN" sz="1500" dirty="0">
                <a:solidFill>
                  <a:srgbClr val="000000"/>
                </a:solidFill>
                <a:highlight>
                  <a:srgbClr val="FFFFFF"/>
                </a:highlight>
                <a:latin typeface="Droid Sans Mono" panose="020B0609030804020204" pitchFamily="49" charset="0"/>
              </a:rPr>
              <a:t>; ++j)</a:t>
            </a:r>
          </a:p>
          <a:p>
            <a:r>
              <a:rPr lang="en-US" altLang="zh-CN" sz="1500" dirty="0">
                <a:solidFill>
                  <a:srgbClr val="000000"/>
                </a:solidFill>
                <a:highlight>
                  <a:srgbClr val="FFFFFF"/>
                </a:highlight>
                <a:latin typeface="Droid Sans Mono" panose="020B0609030804020204" pitchFamily="49" charset="0"/>
              </a:rPr>
              <a:t>		++m;</a:t>
            </a:r>
            <a:endParaRPr lang="zh-CN" altLang="en-US" sz="1500" dirty="0"/>
          </a:p>
        </p:txBody>
      </p:sp>
      <p:sp>
        <p:nvSpPr>
          <p:cNvPr id="10" name="矩形 9">
            <a:extLst>
              <a:ext uri="{FF2B5EF4-FFF2-40B4-BE49-F238E27FC236}">
                <a16:creationId xmlns:a16="http://schemas.microsoft.com/office/drawing/2014/main" id="{2314CE53-361F-47E4-B8D8-CF6C75DD97B8}"/>
              </a:ext>
            </a:extLst>
          </p:cNvPr>
          <p:cNvSpPr/>
          <p:nvPr/>
        </p:nvSpPr>
        <p:spPr>
          <a:xfrm>
            <a:off x="4590322" y="2804329"/>
            <a:ext cx="3560590"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2</a:t>
            </a:r>
            <a:r>
              <a:rPr kumimoji="1" lang="en-US" altLang="zh-CN" sz="2100" b="1" dirty="0">
                <a:latin typeface="Times New Roman" pitchFamily="18" charset="0"/>
                <a:ea typeface="华文中宋" pitchFamily="2" charset="-122"/>
              </a:rPr>
              <a:t> </a:t>
            </a:r>
            <a:r>
              <a:rPr kumimoji="1" lang="en-US" altLang="zh-CN" sz="2100" b="1" i="1" dirty="0">
                <a:latin typeface="Times New Roman" pitchFamily="18" charset="0"/>
                <a:ea typeface="华文中宋" pitchFamily="2" charset="-122"/>
              </a:rPr>
              <a:t>n + </a:t>
            </a:r>
            <a:r>
              <a:rPr kumimoji="1" lang="en-US" altLang="zh-CN" sz="2100" b="1" i="1" dirty="0" err="1">
                <a:latin typeface="Times New Roman" pitchFamily="18" charset="0"/>
                <a:ea typeface="华文中宋" pitchFamily="2" charset="-122"/>
              </a:rPr>
              <a:t>nC</a:t>
            </a:r>
            <a:r>
              <a:rPr kumimoji="1" lang="en-US" altLang="zh-CN" sz="2100" b="1" i="1" dirty="0">
                <a:latin typeface="Times New Roman" pitchFamily="18" charset="0"/>
                <a:ea typeface="华文中宋" pitchFamily="2" charset="-122"/>
              </a:rPr>
              <a:t>            O</a:t>
            </a:r>
            <a:r>
              <a:rPr kumimoji="1" lang="en-US" altLang="zh-CN" sz="2100" b="1" dirty="0">
                <a:latin typeface="Times New Roman" pitchFamily="18" charset="0"/>
                <a:ea typeface="华文中宋" pitchFamily="2" charset="-122"/>
              </a:rPr>
              <a:t>(</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2 </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a:t>
            </a:r>
            <a:endParaRPr lang="zh-CN" altLang="en-US" sz="2100" dirty="0"/>
          </a:p>
        </p:txBody>
      </p:sp>
      <p:sp>
        <p:nvSpPr>
          <p:cNvPr id="12" name="矩形 11">
            <a:extLst>
              <a:ext uri="{FF2B5EF4-FFF2-40B4-BE49-F238E27FC236}">
                <a16:creationId xmlns:a16="http://schemas.microsoft.com/office/drawing/2014/main" id="{E406B119-E989-4E88-8960-610F4BCAFAF3}"/>
              </a:ext>
            </a:extLst>
          </p:cNvPr>
          <p:cNvSpPr/>
          <p:nvPr/>
        </p:nvSpPr>
        <p:spPr>
          <a:xfrm>
            <a:off x="4590323" y="4041796"/>
            <a:ext cx="2977097" cy="415498"/>
          </a:xfrm>
          <a:prstGeom prst="rect">
            <a:avLst/>
          </a:prstGeom>
        </p:spPr>
        <p:txBody>
          <a:bodyPr wrap="none">
            <a:spAutoFit/>
          </a:bodyPr>
          <a:lstStyle/>
          <a:p>
            <a:r>
              <a:rPr kumimoji="1" lang="en-US" altLang="zh-CN" sz="2100" b="1" i="1" dirty="0">
                <a:latin typeface="Times New Roman" pitchFamily="18" charset="0"/>
                <a:ea typeface="华文中宋" pitchFamily="2" charset="-122"/>
              </a:rPr>
              <a:t>n(n+1)                     O</a:t>
            </a:r>
            <a:r>
              <a:rPr kumimoji="1" lang="en-US" altLang="zh-CN" sz="2100" b="1" dirty="0">
                <a:latin typeface="Times New Roman" pitchFamily="18" charset="0"/>
                <a:ea typeface="华文中宋" pitchFamily="2" charset="-122"/>
              </a:rPr>
              <a:t>(</a:t>
            </a:r>
            <a:r>
              <a:rPr kumimoji="1" lang="en-US" altLang="zh-CN" sz="2100" b="1" i="1" dirty="0">
                <a:latin typeface="Times New Roman" pitchFamily="18" charset="0"/>
                <a:ea typeface="华文中宋" pitchFamily="2" charset="-122"/>
              </a:rPr>
              <a:t>n</a:t>
            </a:r>
            <a:r>
              <a:rPr kumimoji="1" lang="en-US" altLang="zh-CN" sz="2100" b="1" i="1" baseline="30000" dirty="0">
                <a:latin typeface="Times New Roman" pitchFamily="18" charset="0"/>
                <a:ea typeface="华文中宋" pitchFamily="2" charset="-122"/>
              </a:rPr>
              <a:t>2</a:t>
            </a:r>
            <a:r>
              <a:rPr kumimoji="1" lang="en-US" altLang="zh-CN" sz="2100" b="1" dirty="0">
                <a:latin typeface="Times New Roman" pitchFamily="18" charset="0"/>
                <a:ea typeface="华文中宋" pitchFamily="2" charset="-122"/>
              </a:rPr>
              <a:t>)</a:t>
            </a:r>
            <a:endParaRPr lang="zh-CN" altLang="en-US" sz="2100" dirty="0"/>
          </a:p>
        </p:txBody>
      </p:sp>
      <p:sp>
        <p:nvSpPr>
          <p:cNvPr id="11" name="矩形 10">
            <a:extLst>
              <a:ext uri="{FF2B5EF4-FFF2-40B4-BE49-F238E27FC236}">
                <a16:creationId xmlns:a16="http://schemas.microsoft.com/office/drawing/2014/main" id="{039AAD67-C6C1-4B6F-8D5C-32400DE2AC7D}"/>
              </a:ext>
            </a:extLst>
          </p:cNvPr>
          <p:cNvSpPr/>
          <p:nvPr/>
        </p:nvSpPr>
        <p:spPr>
          <a:xfrm>
            <a:off x="521550" y="4732292"/>
            <a:ext cx="4572000" cy="923330"/>
          </a:xfrm>
          <a:prstGeom prst="rect">
            <a:avLst/>
          </a:prstGeom>
        </p:spPr>
        <p:txBody>
          <a:bodyPr>
            <a:spAutoFit/>
          </a:bodyPr>
          <a:lstStyle/>
          <a:p>
            <a:r>
              <a:rPr lang="en-US" altLang="zh-CN" dirty="0" err="1">
                <a:solidFill>
                  <a:srgbClr val="000000"/>
                </a:solidFill>
                <a:highlight>
                  <a:srgbClr val="FFFFFF"/>
                </a:highlight>
                <a:latin typeface="Droid Sans Mono" panose="020B0609030804020204" pitchFamily="49" charset="0"/>
              </a:rPr>
              <a:t>i</a:t>
            </a:r>
            <a:r>
              <a:rPr lang="en-US" altLang="zh-CN" dirty="0">
                <a:solidFill>
                  <a:srgbClr val="000000"/>
                </a:solidFill>
                <a:highlight>
                  <a:srgbClr val="FFFFFF"/>
                </a:highlight>
                <a:latin typeface="Droid Sans Mono" panose="020B0609030804020204" pitchFamily="49" charset="0"/>
              </a:rPr>
              <a:t> = 1;</a:t>
            </a:r>
          </a:p>
          <a:p>
            <a:r>
              <a:rPr lang="en-US" altLang="zh-CN" dirty="0">
                <a:solidFill>
                  <a:srgbClr val="0000FF"/>
                </a:solidFill>
                <a:highlight>
                  <a:srgbClr val="FFFFFF"/>
                </a:highlight>
                <a:latin typeface="Droid Sans Mono" panose="020B0609030804020204" pitchFamily="49" charset="0"/>
              </a:rPr>
              <a:t>while</a:t>
            </a:r>
            <a:r>
              <a:rPr lang="en-US" altLang="zh-CN" dirty="0">
                <a:solidFill>
                  <a:srgbClr val="000000"/>
                </a:solidFill>
                <a:highlight>
                  <a:srgbClr val="FFFFFF"/>
                </a:highlight>
                <a:latin typeface="Droid Sans Mono" panose="020B0609030804020204" pitchFamily="49" charset="0"/>
              </a:rPr>
              <a:t>(</a:t>
            </a:r>
            <a:r>
              <a:rPr lang="en-US" altLang="zh-CN" dirty="0" err="1">
                <a:solidFill>
                  <a:srgbClr val="000000"/>
                </a:solidFill>
                <a:highlight>
                  <a:srgbClr val="FFFFFF"/>
                </a:highlight>
                <a:latin typeface="Droid Sans Mono" panose="020B0609030804020204" pitchFamily="49" charset="0"/>
              </a:rPr>
              <a:t>i</a:t>
            </a:r>
            <a:r>
              <a:rPr lang="en-US" altLang="zh-CN" dirty="0">
                <a:solidFill>
                  <a:srgbClr val="000000"/>
                </a:solidFill>
                <a:highlight>
                  <a:srgbClr val="FFFFFF"/>
                </a:highlight>
                <a:latin typeface="Droid Sans Mono" panose="020B0609030804020204" pitchFamily="49" charset="0"/>
              </a:rPr>
              <a:t> &lt;= n)</a:t>
            </a:r>
          </a:p>
          <a:p>
            <a:r>
              <a:rPr lang="en-US" altLang="zh-CN" dirty="0">
                <a:solidFill>
                  <a:srgbClr val="000000"/>
                </a:solidFill>
                <a:highlight>
                  <a:srgbClr val="FFFFFF"/>
                </a:highlight>
                <a:latin typeface="Droid Sans Mono" panose="020B0609030804020204" pitchFamily="49" charset="0"/>
              </a:rPr>
              <a:t>	</a:t>
            </a:r>
            <a:r>
              <a:rPr lang="en-US" altLang="zh-CN" dirty="0" err="1">
                <a:solidFill>
                  <a:srgbClr val="000000"/>
                </a:solidFill>
                <a:highlight>
                  <a:srgbClr val="FFFFFF"/>
                </a:highlight>
                <a:latin typeface="Droid Sans Mono" panose="020B0609030804020204" pitchFamily="49" charset="0"/>
              </a:rPr>
              <a:t>i</a:t>
            </a:r>
            <a:r>
              <a:rPr lang="en-US" altLang="zh-CN" dirty="0">
                <a:solidFill>
                  <a:srgbClr val="000000"/>
                </a:solidFill>
                <a:highlight>
                  <a:srgbClr val="FFFFFF"/>
                </a:highlight>
                <a:latin typeface="Droid Sans Mono" panose="020B0609030804020204" pitchFamily="49" charset="0"/>
              </a:rPr>
              <a:t> *= 3;</a:t>
            </a:r>
            <a:endParaRPr lang="zh-CN" altLang="en-US" dirty="0"/>
          </a:p>
        </p:txBody>
      </p:sp>
      <p:sp>
        <p:nvSpPr>
          <p:cNvPr id="15" name="矩形 14">
            <a:extLst>
              <a:ext uri="{FF2B5EF4-FFF2-40B4-BE49-F238E27FC236}">
                <a16:creationId xmlns:a16="http://schemas.microsoft.com/office/drawing/2014/main" id="{99248EAB-C4F6-4026-A3E9-C19C0DEB3FA7}"/>
              </a:ext>
            </a:extLst>
          </p:cNvPr>
          <p:cNvSpPr/>
          <p:nvPr/>
        </p:nvSpPr>
        <p:spPr>
          <a:xfrm>
            <a:off x="4572001" y="5068323"/>
            <a:ext cx="3315331" cy="415498"/>
          </a:xfrm>
          <a:prstGeom prst="rect">
            <a:avLst/>
          </a:prstGeom>
        </p:spPr>
        <p:txBody>
          <a:bodyPr wrap="none">
            <a:spAutoFit/>
          </a:bodyPr>
          <a:lstStyle/>
          <a:p>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3</a:t>
            </a:r>
            <a:r>
              <a:rPr kumimoji="1" lang="en-US" altLang="zh-CN" sz="2100" b="1" dirty="0">
                <a:latin typeface="Times New Roman" pitchFamily="18" charset="0"/>
                <a:ea typeface="华文中宋" pitchFamily="2" charset="-122"/>
              </a:rPr>
              <a:t> </a:t>
            </a:r>
            <a:r>
              <a:rPr kumimoji="1" lang="en-US" altLang="zh-CN" sz="2100" b="1" i="1" dirty="0">
                <a:latin typeface="Times New Roman" pitchFamily="18" charset="0"/>
                <a:ea typeface="华文中宋" pitchFamily="2" charset="-122"/>
              </a:rPr>
              <a:t>n + C               O</a:t>
            </a:r>
            <a:r>
              <a:rPr kumimoji="1" lang="en-US" altLang="zh-CN" sz="2100" b="1" dirty="0">
                <a:latin typeface="Times New Roman" pitchFamily="18" charset="0"/>
                <a:ea typeface="华文中宋" pitchFamily="2" charset="-122"/>
              </a:rPr>
              <a:t>(log</a:t>
            </a:r>
            <a:r>
              <a:rPr kumimoji="1" lang="en-US" altLang="zh-CN" sz="2100" b="1" baseline="-25000" dirty="0">
                <a:latin typeface="Times New Roman" pitchFamily="18" charset="0"/>
                <a:ea typeface="华文中宋" pitchFamily="2" charset="-122"/>
              </a:rPr>
              <a:t>3 </a:t>
            </a:r>
            <a:r>
              <a:rPr kumimoji="1" lang="en-US" altLang="zh-CN" sz="2100" b="1" i="1" dirty="0">
                <a:latin typeface="Times New Roman" pitchFamily="18" charset="0"/>
                <a:ea typeface="华文中宋" pitchFamily="2" charset="-122"/>
              </a:rPr>
              <a:t>n</a:t>
            </a:r>
            <a:r>
              <a:rPr kumimoji="1" lang="en-US" altLang="zh-CN" sz="2100" b="1" dirty="0">
                <a:latin typeface="Times New Roman" pitchFamily="18" charset="0"/>
                <a:ea typeface="华文中宋" pitchFamily="2" charset="-122"/>
              </a:rPr>
              <a:t>)</a:t>
            </a:r>
            <a:endParaRPr lang="zh-CN" altLang="en-US" sz="2100" dirty="0"/>
          </a:p>
        </p:txBody>
      </p:sp>
      <p:sp>
        <p:nvSpPr>
          <p:cNvPr id="16" name="矩形 15">
            <a:extLst>
              <a:ext uri="{FF2B5EF4-FFF2-40B4-BE49-F238E27FC236}">
                <a16:creationId xmlns:a16="http://schemas.microsoft.com/office/drawing/2014/main" id="{F9A19394-34FE-4493-8F96-4E7C763A60E5}"/>
              </a:ext>
            </a:extLst>
          </p:cNvPr>
          <p:cNvSpPr/>
          <p:nvPr/>
        </p:nvSpPr>
        <p:spPr>
          <a:xfrm>
            <a:off x="4338451" y="1366279"/>
            <a:ext cx="4067139" cy="415498"/>
          </a:xfrm>
          <a:prstGeom prst="rect">
            <a:avLst/>
          </a:prstGeom>
        </p:spPr>
        <p:txBody>
          <a:bodyPr wrap="none">
            <a:spAutoFit/>
          </a:bodyPr>
          <a:lstStyle/>
          <a:p>
            <a:r>
              <a:rPr kumimoji="1" lang="zh-CN" altLang="en-US" sz="2100" b="1" i="1" dirty="0">
                <a:latin typeface="Times New Roman" pitchFamily="18" charset="0"/>
                <a:ea typeface="华文中宋" pitchFamily="2" charset="-122"/>
              </a:rPr>
              <a:t>频度 </a:t>
            </a:r>
            <a:r>
              <a:rPr kumimoji="1" lang="en-US" altLang="zh-CN" sz="2100" b="1" i="1" dirty="0">
                <a:latin typeface="Times New Roman" pitchFamily="18" charset="0"/>
                <a:ea typeface="华文中宋" pitchFamily="2" charset="-122"/>
              </a:rPr>
              <a:t>P(n)</a:t>
            </a:r>
            <a:r>
              <a:rPr kumimoji="1" lang="zh-CN" altLang="en-US" sz="2100" b="1" i="1" dirty="0">
                <a:latin typeface="Times New Roman" pitchFamily="18" charset="0"/>
                <a:ea typeface="华文中宋" pitchFamily="2" charset="-122"/>
              </a:rPr>
              <a:t>             时间复杂度 </a:t>
            </a:r>
            <a:r>
              <a:rPr kumimoji="1" lang="en-US" altLang="zh-CN" sz="2100" b="1" i="1" dirty="0">
                <a:latin typeface="Times New Roman" pitchFamily="18" charset="0"/>
                <a:ea typeface="华文中宋" pitchFamily="2" charset="-122"/>
              </a:rPr>
              <a:t>T(n)</a:t>
            </a:r>
            <a:endParaRPr lang="zh-CN" altLang="en-US" sz="2100" dirty="0"/>
          </a:p>
        </p:txBody>
      </p:sp>
    </p:spTree>
    <p:extLst>
      <p:ext uri="{BB962C8B-B14F-4D97-AF65-F5344CB8AC3E}">
        <p14:creationId xmlns:p14="http://schemas.microsoft.com/office/powerpoint/2010/main" val="74605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2" grpId="0"/>
      <p:bldP spid="11" grpId="0"/>
      <p:bldP spid="15" grpId="0"/>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76200" y="549275"/>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76200" y="3384550"/>
            <a:ext cx="33083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3429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dirty="0">
                <a:latin typeface="Times New Roman" pitchFamily="18" charset="0"/>
                <a:ea typeface="华文中宋" pitchFamily="2" charset="-122"/>
              </a:rPr>
              <a:t>算法本身的存储空间 </a:t>
            </a:r>
            <a:br>
              <a:rPr kumimoji="1" lang="zh-CN" altLang="en-US" sz="2400" b="1" dirty="0">
                <a:latin typeface="Times New Roman" pitchFamily="18" charset="0"/>
                <a:ea typeface="华文中宋" pitchFamily="2" charset="-122"/>
              </a:rPr>
            </a:br>
            <a:r>
              <a:rPr kumimoji="1" lang="zh-CN" altLang="en-US" sz="2400" b="1" dirty="0">
                <a:latin typeface="Times New Roman" pitchFamily="18" charset="0"/>
                <a:ea typeface="华文中宋" pitchFamily="2" charset="-122"/>
              </a:rPr>
              <a:t>输入数据的存储空间 </a:t>
            </a:r>
            <a:br>
              <a:rPr kumimoji="1" lang="zh-CN" altLang="en-US" sz="2400" b="1" dirty="0">
                <a:latin typeface="Times New Roman" pitchFamily="18" charset="0"/>
                <a:ea typeface="华文中宋" pitchFamily="2" charset="-122"/>
              </a:rPr>
            </a:br>
            <a:r>
              <a:rPr kumimoji="1" lang="zh-CN" altLang="en-US" sz="2400" b="1" dirty="0">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3276600" y="3000375"/>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76200" y="4419600"/>
            <a:ext cx="8794750" cy="1187450"/>
          </a:xfrm>
          <a:prstGeom prst="rect">
            <a:avLst/>
          </a:prstGeom>
          <a:noFill/>
          <a:ln w="9525">
            <a:noFill/>
            <a:miter lim="800000"/>
            <a:headEnd/>
            <a:tailEnd/>
          </a:ln>
          <a:effectLst/>
        </p:spPr>
        <p:txBody>
          <a:bodyPr wrap="none">
            <a:spAutoFit/>
          </a:bodyPr>
          <a:lstStyle/>
          <a:p>
            <a:pPr>
              <a:lnSpc>
                <a:spcPct val="150000"/>
              </a:lnSpc>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dirty="0">
                <a:latin typeface="Times New Roman" pitchFamily="18" charset="0"/>
                <a:ea typeface="华文中宋" pitchFamily="2" charset="-122"/>
              </a:rPr>
              <a:t>。</a:t>
            </a:r>
          </a:p>
        </p:txBody>
      </p:sp>
      <p:sp>
        <p:nvSpPr>
          <p:cNvPr id="38923" name="Text Box 11"/>
          <p:cNvSpPr txBox="1">
            <a:spLocks noChangeArrowheads="1"/>
          </p:cNvSpPr>
          <p:nvPr/>
        </p:nvSpPr>
        <p:spPr bwMode="auto">
          <a:xfrm>
            <a:off x="76200" y="5780088"/>
            <a:ext cx="87947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8545513"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98425" y="1031875"/>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323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322263" y="188913"/>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323850" y="404813"/>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 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203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1043608" y="549275"/>
            <a:ext cx="7705105" cy="49859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11125" y="522288"/>
            <a:ext cx="1306768" cy="498598"/>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07950" y="1098550"/>
            <a:ext cx="882650" cy="612775"/>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1933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827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6300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7019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5291138"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5291138" y="2133600"/>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3851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1763713" y="2165350"/>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1547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07950" y="1746250"/>
            <a:ext cx="1485900" cy="155257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3602038" y="2682875"/>
            <a:ext cx="754062" cy="1295400"/>
            <a:chOff x="2269" y="1690"/>
            <a:chExt cx="475"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5" cy="404"/>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1662113"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07950" y="3367088"/>
            <a:ext cx="1565275" cy="1187450"/>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1547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3635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4826000" y="2682875"/>
            <a:ext cx="754063" cy="1295400"/>
            <a:chOff x="3040" y="1690"/>
            <a:chExt cx="475"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5" cy="577"/>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4859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5465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6875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7013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7019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07950"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971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971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898525"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3714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6588125" y="5589588"/>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5364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7104063"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7950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nvPr>
        </p:nvGraphicFramePr>
        <p:xfrm>
          <a:off x="2804084" y="3423001"/>
          <a:ext cx="5084322" cy="2454920"/>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1331640" y="1340768"/>
            <a:ext cx="6172200" cy="3936206"/>
          </a:xfrm>
          <a:prstGeom prst="rect">
            <a:avLst/>
          </a:prstGeom>
        </p:spPr>
        <p:txBody>
          <a:bodyPr vert="horz" lIns="68580" tIns="34290" rIns="68580" bIns="34290" rtlCol="0">
            <a:normAutofit/>
          </a:bodyPr>
          <a:lstStyle/>
          <a:p>
            <a:pPr marL="257175" indent="-257175">
              <a:spcBef>
                <a:spcPct val="20000"/>
              </a:spcBef>
              <a:defRPr/>
            </a:pPr>
            <a:r>
              <a:rPr lang="zh-CN" altLang="en-US" sz="2800" dirty="0"/>
              <a:t>性质    </a:t>
            </a:r>
            <a:r>
              <a:rPr lang="zh-CN" altLang="en-US" sz="2800" dirty="0">
                <a:solidFill>
                  <a:srgbClr val="FF0000"/>
                </a:solidFill>
              </a:rPr>
              <a:t>专业必修</a:t>
            </a:r>
            <a:endParaRPr lang="en-US" altLang="zh-CN" sz="2800" dirty="0">
              <a:solidFill>
                <a:srgbClr val="FF0000"/>
              </a:solidFill>
            </a:endParaRPr>
          </a:p>
          <a:p>
            <a:pPr marL="257175" indent="-257175">
              <a:spcBef>
                <a:spcPct val="20000"/>
              </a:spcBef>
              <a:defRPr/>
            </a:pPr>
            <a:r>
              <a:rPr lang="zh-CN" altLang="en-US" sz="2800" dirty="0"/>
              <a:t>学分     </a:t>
            </a:r>
            <a:r>
              <a:rPr lang="en-US" altLang="zh-CN" sz="2800" dirty="0">
                <a:solidFill>
                  <a:srgbClr val="FF0000"/>
                </a:solidFill>
              </a:rPr>
              <a:t>4</a:t>
            </a:r>
            <a:r>
              <a:rPr lang="zh-CN" altLang="en-US" sz="2800" dirty="0">
                <a:solidFill>
                  <a:srgbClr val="FF0000"/>
                </a:solidFill>
              </a:rPr>
              <a:t>学分</a:t>
            </a:r>
            <a:endParaRPr lang="en-US" altLang="zh-CN" sz="2800" dirty="0">
              <a:solidFill>
                <a:srgbClr val="FF0000"/>
              </a:solidFill>
            </a:endParaRPr>
          </a:p>
          <a:p>
            <a:pPr marL="257175" indent="-257175">
              <a:spcBef>
                <a:spcPct val="20000"/>
              </a:spcBef>
              <a:defRPr/>
            </a:pPr>
            <a:r>
              <a:rPr lang="zh-CN" altLang="en-US" sz="2800" dirty="0"/>
              <a:t>学时     </a:t>
            </a:r>
            <a:r>
              <a:rPr lang="en-US" altLang="zh-CN" sz="2800" dirty="0"/>
              <a:t>80</a:t>
            </a:r>
            <a:r>
              <a:rPr lang="zh-CN" altLang="en-US" sz="28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399864748"/>
              </p:ext>
            </p:extLst>
          </p:nvPr>
        </p:nvGraphicFramePr>
        <p:xfrm>
          <a:off x="3419872" y="2780928"/>
          <a:ext cx="5382598" cy="33663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hlinkClick r:id="rId4" action="ppaction://hlinksldjump"/>
              </a:rPr>
              <a:t>学习本课程的意义</a:t>
            </a:r>
            <a:endPar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342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solidFill>
                  <a:schemeClr val="tx1"/>
                </a:solidFill>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计算机软、硬件系统的认知、分析、设计和应用能力</a:t>
            </a:r>
            <a:br>
              <a:rPr lang="en-US" altLang="zh-CN" sz="2800" dirty="0">
                <a:solidFill>
                  <a:schemeClr val="tx1"/>
                </a:solidFill>
                <a:ea typeface="华文中宋" pitchFamily="2" charset="-122"/>
              </a:rPr>
            </a:br>
            <a:r>
              <a:rPr lang="zh-CN" altLang="en-US" sz="2800" dirty="0">
                <a:solidFill>
                  <a:schemeClr val="tx1"/>
                </a:solidFill>
                <a:ea typeface="华文中宋" pitchFamily="2" charset="-122"/>
              </a:rPr>
              <a:t> </a:t>
            </a: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3563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508000" y="976313"/>
            <a:ext cx="4640263" cy="2089150"/>
            <a:chOff x="320" y="572"/>
            <a:chExt cx="2923" cy="1316"/>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72"/>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1892300" y="457200"/>
            <a:ext cx="6418263"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1897063"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76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1752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3725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3733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3733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3733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3733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5105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5181600"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7467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7597775"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8382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8534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8763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6019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2590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4114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333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3352800" y="4813300"/>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6858000" y="4768850"/>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3397250" y="3884613"/>
            <a:ext cx="17843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20650" y="3884613"/>
            <a:ext cx="2698750" cy="82232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5940152" y="3897313"/>
            <a:ext cx="3024336" cy="757130"/>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4114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914400" y="5622925"/>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3282</TotalTime>
  <Words>3118</Words>
  <Application>Microsoft Office PowerPoint</Application>
  <PresentationFormat>全屏显示(4:3)</PresentationFormat>
  <Paragraphs>511</Paragraphs>
  <Slides>49</Slides>
  <Notes>13</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7" baseType="lpstr">
      <vt:lpstr>华文仿宋</vt:lpstr>
      <vt:lpstr>华文行楷</vt:lpstr>
      <vt:lpstr>华文新魏</vt:lpstr>
      <vt:lpstr>华文中宋</vt:lpstr>
      <vt:lpstr>楷体_GB2312</vt:lpstr>
      <vt:lpstr>隶书</vt:lpstr>
      <vt:lpstr>宋体</vt:lpstr>
      <vt:lpstr>Arial</vt:lpstr>
      <vt:lpstr>Calibri</vt:lpstr>
      <vt:lpstr>Droid Sans Mono</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练习题</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331</cp:revision>
  <dcterms:created xsi:type="dcterms:W3CDTF">2010-01-05T06:25:07Z</dcterms:created>
  <dcterms:modified xsi:type="dcterms:W3CDTF">2018-10-10T06:12:55Z</dcterms:modified>
</cp:coreProperties>
</file>