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8" r:id="rId2"/>
    <p:sldId id="305" r:id="rId3"/>
    <p:sldId id="269" r:id="rId4"/>
    <p:sldId id="369" r:id="rId5"/>
    <p:sldId id="307" r:id="rId6"/>
    <p:sldId id="370" r:id="rId7"/>
    <p:sldId id="375" r:id="rId8"/>
    <p:sldId id="371" r:id="rId9"/>
    <p:sldId id="372" r:id="rId10"/>
    <p:sldId id="373" r:id="rId11"/>
    <p:sldId id="374" r:id="rId12"/>
    <p:sldId id="376" r:id="rId13"/>
    <p:sldId id="378" r:id="rId14"/>
    <p:sldId id="377" r:id="rId15"/>
    <p:sldId id="379" r:id="rId16"/>
    <p:sldId id="321" r:id="rId17"/>
    <p:sldId id="320" r:id="rId18"/>
    <p:sldId id="308" r:id="rId19"/>
    <p:sldId id="380" r:id="rId20"/>
    <p:sldId id="381" r:id="rId21"/>
    <p:sldId id="310" r:id="rId22"/>
    <p:sldId id="311" r:id="rId23"/>
    <p:sldId id="312" r:id="rId24"/>
    <p:sldId id="313" r:id="rId25"/>
    <p:sldId id="382" r:id="rId26"/>
    <p:sldId id="383" r:id="rId27"/>
    <p:sldId id="384" r:id="rId28"/>
    <p:sldId id="385" r:id="rId29"/>
    <p:sldId id="323" r:id="rId30"/>
    <p:sldId id="325" r:id="rId31"/>
    <p:sldId id="386" r:id="rId32"/>
    <p:sldId id="387" r:id="rId33"/>
    <p:sldId id="388" r:id="rId34"/>
    <p:sldId id="389" r:id="rId35"/>
    <p:sldId id="390" r:id="rId36"/>
    <p:sldId id="392" r:id="rId37"/>
    <p:sldId id="393" r:id="rId38"/>
    <p:sldId id="329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303" r:id="rId47"/>
    <p:sldId id="30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54" y="5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15683" y="3148016"/>
            <a:ext cx="59766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/>
              <a:t>内部排序</a:t>
            </a:r>
            <a:r>
              <a:rPr lang="en-US" altLang="zh-CN" sz="3600" b="1" dirty="0"/>
              <a:t>– Sorting in RAM</a:t>
            </a:r>
            <a:endParaRPr lang="en-US" altLang="zh-CN" sz="3600" b="1" i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83736" y="2196156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第十章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182">
            <a:extLst>
              <a:ext uri="{FF2B5EF4-FFF2-40B4-BE49-F238E27FC236}">
                <a16:creationId xmlns:a16="http://schemas.microsoft.com/office/drawing/2014/main" id="{DE176CE9-8B7E-4555-A28D-625113AA2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232" y="4843900"/>
            <a:ext cx="4256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比较次数和移动次数均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为：  </a:t>
            </a:r>
          </a:p>
        </p:txBody>
      </p:sp>
      <p:graphicFrame>
        <p:nvGraphicFramePr>
          <p:cNvPr id="23" name="Object 183">
            <a:extLst>
              <a:ext uri="{FF2B5EF4-FFF2-40B4-BE49-F238E27FC236}">
                <a16:creationId xmlns:a16="http://schemas.microsoft.com/office/drawing/2014/main" id="{EAF9BC24-207A-4788-9559-68EE4F282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650252"/>
              </p:ext>
            </p:extLst>
          </p:nvPr>
        </p:nvGraphicFramePr>
        <p:xfrm>
          <a:off x="3605907" y="1408550"/>
          <a:ext cx="2016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6" name="公式" r:id="rId4" imgW="736560" imgH="431640" progId="Equation.3">
                  <p:embed/>
                </p:oleObj>
              </mc:Choice>
              <mc:Fallback>
                <p:oleObj name="公式" r:id="rId4" imgW="736560" imgH="431640" progId="Equation.3">
                  <p:embed/>
                  <p:pic>
                    <p:nvPicPr>
                      <p:cNvPr id="64695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907" y="1408550"/>
                        <a:ext cx="201612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84">
            <a:extLst>
              <a:ext uri="{FF2B5EF4-FFF2-40B4-BE49-F238E27FC236}">
                <a16:creationId xmlns:a16="http://schemas.microsoft.com/office/drawing/2014/main" id="{37CBD848-939D-4493-BE88-5A1B7BFB2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931064"/>
              </p:ext>
            </p:extLst>
          </p:nvPr>
        </p:nvGraphicFramePr>
        <p:xfrm>
          <a:off x="3570982" y="2726175"/>
          <a:ext cx="34988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7" name="公式" r:id="rId6" imgW="1269720" imgH="431640" progId="Equation.3">
                  <p:embed/>
                </p:oleObj>
              </mc:Choice>
              <mc:Fallback>
                <p:oleObj name="公式" r:id="rId6" imgW="1269720" imgH="431640" progId="Equation.3">
                  <p:embed/>
                  <p:pic>
                    <p:nvPicPr>
                      <p:cNvPr id="64696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982" y="2726175"/>
                        <a:ext cx="34988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85">
            <a:extLst>
              <a:ext uri="{FF2B5EF4-FFF2-40B4-BE49-F238E27FC236}">
                <a16:creationId xmlns:a16="http://schemas.microsoft.com/office/drawing/2014/main" id="{8A724083-48D4-4514-BDCA-FD50159E4D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699761"/>
              </p:ext>
            </p:extLst>
          </p:nvPr>
        </p:nvGraphicFramePr>
        <p:xfrm>
          <a:off x="3564632" y="3538975"/>
          <a:ext cx="433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8" name="公式" r:id="rId8" imgW="1574640" imgH="431640" progId="Equation.3">
                  <p:embed/>
                </p:oleObj>
              </mc:Choice>
              <mc:Fallback>
                <p:oleObj name="公式" r:id="rId8" imgW="1574640" imgH="431640" progId="Equation.3">
                  <p:embed/>
                  <p:pic>
                    <p:nvPicPr>
                      <p:cNvPr id="64697" name="Object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632" y="3538975"/>
                        <a:ext cx="4330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86">
            <a:extLst>
              <a:ext uri="{FF2B5EF4-FFF2-40B4-BE49-F238E27FC236}">
                <a16:creationId xmlns:a16="http://schemas.microsoft.com/office/drawing/2014/main" id="{0EC30D6C-7DFE-45E8-BE38-4AEE394F72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127208"/>
              </p:ext>
            </p:extLst>
          </p:nvPr>
        </p:nvGraphicFramePr>
        <p:xfrm>
          <a:off x="5926832" y="4783575"/>
          <a:ext cx="6032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9" name="公式" r:id="rId10" imgW="228600" imgH="419040" progId="Equation.3">
                  <p:embed/>
                </p:oleObj>
              </mc:Choice>
              <mc:Fallback>
                <p:oleObj name="公式" r:id="rId10" imgW="228600" imgH="419040" progId="Equation.3">
                  <p:embed/>
                  <p:pic>
                    <p:nvPicPr>
                      <p:cNvPr id="64698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832" y="4783575"/>
                        <a:ext cx="6032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87">
            <a:extLst>
              <a:ext uri="{FF2B5EF4-FFF2-40B4-BE49-F238E27FC236}">
                <a16:creationId xmlns:a16="http://schemas.microsoft.com/office/drawing/2014/main" id="{755F9E89-E0FF-420A-BE66-58BD84BAE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507" y="5469375"/>
            <a:ext cx="1677988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28" name="Text Box 188">
            <a:extLst>
              <a:ext uri="{FF2B5EF4-FFF2-40B4-BE49-F238E27FC236}">
                <a16:creationId xmlns:a16="http://schemas.microsoft.com/office/drawing/2014/main" id="{22879F7B-0691-427A-9831-193B6D6B9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888" y="188640"/>
            <a:ext cx="2579552" cy="6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算法分析 </a:t>
            </a:r>
          </a:p>
        </p:txBody>
      </p:sp>
      <p:sp>
        <p:nvSpPr>
          <p:cNvPr id="29" name="Text Box 189">
            <a:extLst>
              <a:ext uri="{FF2B5EF4-FFF2-40B4-BE49-F238E27FC236}">
                <a16:creationId xmlns:a16="http://schemas.microsoft.com/office/drawing/2014/main" id="{75EB20E8-3DCF-4FB2-9108-40048AF8A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232" y="5377300"/>
            <a:ext cx="2160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30" name="Text Box 190">
            <a:extLst>
              <a:ext uri="{FF2B5EF4-FFF2-40B4-BE49-F238E27FC236}">
                <a16:creationId xmlns:a16="http://schemas.microsoft.com/office/drawing/2014/main" id="{C442D84D-5E4D-4DE5-B529-B23A249D5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232" y="1506975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31" name="Rectangle 191">
            <a:extLst>
              <a:ext uri="{FF2B5EF4-FFF2-40B4-BE49-F238E27FC236}">
                <a16:creationId xmlns:a16="http://schemas.microsoft.com/office/drawing/2014/main" id="{E47AA349-65E7-4541-8030-60D12B8A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045" y="1545075"/>
            <a:ext cx="2008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  </a:t>
            </a:r>
          </a:p>
        </p:txBody>
      </p:sp>
      <p:sp>
        <p:nvSpPr>
          <p:cNvPr id="32" name="Text Box 192">
            <a:extLst>
              <a:ext uri="{FF2B5EF4-FFF2-40B4-BE49-F238E27FC236}">
                <a16:creationId xmlns:a16="http://schemas.microsoft.com/office/drawing/2014/main" id="{61F8B11A-DF61-43B1-BB4F-4732EDFF5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232" y="897375"/>
            <a:ext cx="81422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最好的情况：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待排序记录按关键字从小到大排列（正序）  </a:t>
            </a:r>
          </a:p>
        </p:txBody>
      </p:sp>
      <p:sp>
        <p:nvSpPr>
          <p:cNvPr id="33" name="Text Box 193">
            <a:extLst>
              <a:ext uri="{FF2B5EF4-FFF2-40B4-BE49-F238E27FC236}">
                <a16:creationId xmlns:a16="http://schemas.microsoft.com/office/drawing/2014/main" id="{D24452C6-B33E-469A-A47C-36201BDAD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232" y="2824600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34" name="Rectangle 194">
            <a:extLst>
              <a:ext uri="{FF2B5EF4-FFF2-40B4-BE49-F238E27FC236}">
                <a16:creationId xmlns:a16="http://schemas.microsoft.com/office/drawing/2014/main" id="{98AAE982-066F-4347-ACD7-B4AC20190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32" y="3624700"/>
            <a:ext cx="1855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 </a:t>
            </a:r>
          </a:p>
        </p:txBody>
      </p:sp>
      <p:sp>
        <p:nvSpPr>
          <p:cNvPr id="35" name="Text Box 195">
            <a:extLst>
              <a:ext uri="{FF2B5EF4-FFF2-40B4-BE49-F238E27FC236}">
                <a16:creationId xmlns:a16="http://schemas.microsoft.com/office/drawing/2014/main" id="{E5716DF9-65DD-44B5-A593-C1AD96966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232" y="2215000"/>
            <a:ext cx="79867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最坏的情况：</a:t>
            </a:r>
            <a:r>
              <a:rPr lang="zh-CN" altLang="en-US">
                <a:solidFill>
                  <a:schemeClr val="tx1"/>
                </a:solidFill>
              </a:rPr>
              <a:t>待排序记录按关键字从大到小排列（逆序）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36" name="Text Box 196">
            <a:extLst>
              <a:ext uri="{FF2B5EF4-FFF2-40B4-BE49-F238E27FC236}">
                <a16:creationId xmlns:a16="http://schemas.microsoft.com/office/drawing/2014/main" id="{79AA7332-872A-41B8-A84D-290905B8F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232" y="4326375"/>
            <a:ext cx="64563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一般情况：</a:t>
            </a:r>
            <a:r>
              <a:rPr lang="zh-CN" altLang="en-US">
                <a:solidFill>
                  <a:schemeClr val="tx1"/>
                </a:solidFill>
              </a:rPr>
              <a:t>待排序记录是随机的，取平均值。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37" name="Text Box 197">
            <a:extLst>
              <a:ext uri="{FF2B5EF4-FFF2-40B4-BE49-F238E27FC236}">
                <a16:creationId xmlns:a16="http://schemas.microsoft.com/office/drawing/2014/main" id="{45A90C16-1D38-4BB6-8A25-0E3E304E8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232" y="5926575"/>
            <a:ext cx="3371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38" name="Rectangle 198">
            <a:extLst>
              <a:ext uri="{FF2B5EF4-FFF2-40B4-BE49-F238E27FC236}">
                <a16:creationId xmlns:a16="http://schemas.microsoft.com/office/drawing/2014/main" id="{731B5EC3-7672-4154-A87C-F2B04E977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257" y="4935975"/>
            <a:ext cx="279756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直接插入排序是稳定排序 </a:t>
            </a:r>
          </a:p>
        </p:txBody>
      </p:sp>
      <p:grpSp>
        <p:nvGrpSpPr>
          <p:cNvPr id="39" name="Group 202">
            <a:extLst>
              <a:ext uri="{FF2B5EF4-FFF2-40B4-BE49-F238E27FC236}">
                <a16:creationId xmlns:a16="http://schemas.microsoft.com/office/drawing/2014/main" id="{9B647725-EE8A-4979-B4C8-B3FC21864C93}"/>
              </a:ext>
            </a:extLst>
          </p:cNvPr>
          <p:cNvGrpSpPr>
            <a:grpSpLocks/>
          </p:cNvGrpSpPr>
          <p:nvPr/>
        </p:nvGrpSpPr>
        <p:grpSpPr bwMode="auto">
          <a:xfrm>
            <a:off x="8184270" y="2048319"/>
            <a:ext cx="2589216" cy="468315"/>
            <a:chOff x="4014" y="1253"/>
            <a:chExt cx="1631" cy="295"/>
          </a:xfrm>
        </p:grpSpPr>
        <p:sp>
          <p:nvSpPr>
            <p:cNvPr id="40" name="Text Box 200">
              <a:extLst>
                <a:ext uri="{FF2B5EF4-FFF2-40B4-BE49-F238E27FC236}">
                  <a16:creationId xmlns:a16="http://schemas.microsoft.com/office/drawing/2014/main" id="{466BBFB4-6142-4B3E-94CC-DCB84EF92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315"/>
              <a:ext cx="12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5   4   3   2   1  </a:t>
              </a:r>
            </a:p>
          </p:txBody>
        </p:sp>
        <p:sp>
          <p:nvSpPr>
            <p:cNvPr id="41" name="Rectangle 201">
              <a:extLst>
                <a:ext uri="{FF2B5EF4-FFF2-40B4-BE49-F238E27FC236}">
                  <a16:creationId xmlns:a16="http://schemas.microsoft.com/office/drawing/2014/main" id="{8548D90E-8821-499D-9118-7EEEA8EDF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253"/>
              <a:ext cx="288" cy="28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7" grpId="0" animBg="1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104">
            <a:extLst>
              <a:ext uri="{FF2B5EF4-FFF2-40B4-BE49-F238E27FC236}">
                <a16:creationId xmlns:a16="http://schemas.microsoft.com/office/drawing/2014/main" id="{96E44FC8-AD8E-487D-894B-71DAEDA14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596" y="895887"/>
            <a:ext cx="4161668" cy="3693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用折半查找方法确定插入位置的排序。 </a:t>
            </a:r>
          </a:p>
        </p:txBody>
      </p:sp>
      <p:sp>
        <p:nvSpPr>
          <p:cNvPr id="47" name="Text Box 105">
            <a:extLst>
              <a:ext uri="{FF2B5EF4-FFF2-40B4-BE49-F238E27FC236}">
                <a16:creationId xmlns:a16="http://schemas.microsoft.com/office/drawing/2014/main" id="{6BE56ACC-4622-4B09-BB2D-3EAF73789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854" y="1415471"/>
            <a:ext cx="4341812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BInsertSort ( SqList &amp;L ) {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for </a:t>
            </a:r>
            <a:r>
              <a:rPr lang="en-US" altLang="zh-CN" sz="2000">
                <a:solidFill>
                  <a:schemeClr val="tx1"/>
                </a:solidFill>
              </a:rPr>
              <a:t>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</a:t>
            </a:r>
            <a:r>
              <a:rPr lang="en-US" altLang="zh-CN" sz="2000" i="1">
                <a:solidFill>
                  <a:schemeClr val="tx1"/>
                </a:solidFill>
              </a:rPr>
              <a:t> i</a:t>
            </a:r>
            <a:r>
              <a:rPr lang="en-US" altLang="zh-CN" sz="2000">
                <a:solidFill>
                  <a:schemeClr val="tx1"/>
                </a:solidFill>
              </a:rPr>
              <a:t> 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L.r[0]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]; 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low = 1;   high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(low &lt;= high)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m = (low+high)/2;     // </a:t>
            </a:r>
            <a:r>
              <a:rPr lang="zh-CN" altLang="en-US" sz="2000">
                <a:solidFill>
                  <a:schemeClr val="tx1"/>
                </a:solidFill>
              </a:rPr>
              <a:t>折半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   </a:t>
            </a:r>
            <a:r>
              <a:rPr lang="en-US" altLang="zh-CN" sz="2000">
                <a:solidFill>
                  <a:schemeClr val="tx1"/>
                </a:solidFill>
              </a:rPr>
              <a:t>if (L.r[0].key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sz="2000">
                <a:solidFill>
                  <a:schemeClr val="tx1"/>
                </a:solidFill>
              </a:rPr>
              <a:t> L.r[m].key)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 high = m -1;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else  low = m +1;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} //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 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&gt;= high +1;  --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)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+1] =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记录后移 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</a:t>
            </a:r>
            <a:r>
              <a:rPr lang="en-US" altLang="zh-CN" sz="2000">
                <a:solidFill>
                  <a:schemeClr val="tx1"/>
                </a:solidFill>
              </a:rPr>
              <a:t>L.r[high+1] = L.r[0];     // </a:t>
            </a:r>
            <a:r>
              <a:rPr lang="zh-CN" altLang="en-US" sz="2000">
                <a:solidFill>
                  <a:schemeClr val="tx1"/>
                </a:solidFill>
              </a:rPr>
              <a:t>插入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} //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} // BInsertSort</a:t>
            </a:r>
          </a:p>
        </p:txBody>
      </p:sp>
      <p:sp>
        <p:nvSpPr>
          <p:cNvPr id="48" name="Text Box 175">
            <a:extLst>
              <a:ext uri="{FF2B5EF4-FFF2-40B4-BE49-F238E27FC236}">
                <a16:creationId xmlns:a16="http://schemas.microsoft.com/office/drawing/2014/main" id="{6E6C4E79-BC0B-4C58-AAC3-A9B5A399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079" y="1605971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=1          (30)  13  70  85  39  42  6     20 </a:t>
            </a:r>
          </a:p>
        </p:txBody>
      </p:sp>
      <p:sp>
        <p:nvSpPr>
          <p:cNvPr id="49" name="Text Box 176">
            <a:extLst>
              <a:ext uri="{FF2B5EF4-FFF2-40B4-BE49-F238E27FC236}">
                <a16:creationId xmlns:a16="http://schemas.microsoft.com/office/drawing/2014/main" id="{BDB4320A-03FE-4F1E-9721-903F288B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079" y="2277483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=7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6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(6     13  30  39  42  70  85 ) 20 </a:t>
            </a:r>
          </a:p>
        </p:txBody>
      </p:sp>
      <p:sp>
        <p:nvSpPr>
          <p:cNvPr id="50" name="Text Box 177">
            <a:extLst>
              <a:ext uri="{FF2B5EF4-FFF2-40B4-BE49-F238E27FC236}">
                <a16:creationId xmlns:a16="http://schemas.microsoft.com/office/drawing/2014/main" id="{F2C7AF81-4E23-40D0-9A2E-7A465564E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079" y="1972683"/>
            <a:ext cx="4889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… </a:t>
            </a:r>
          </a:p>
        </p:txBody>
      </p:sp>
      <p:grpSp>
        <p:nvGrpSpPr>
          <p:cNvPr id="51" name="Group 178">
            <a:extLst>
              <a:ext uri="{FF2B5EF4-FFF2-40B4-BE49-F238E27FC236}">
                <a16:creationId xmlns:a16="http://schemas.microsoft.com/office/drawing/2014/main" id="{742C9978-E6CF-4057-93FE-58ADBF2A275E}"/>
              </a:ext>
            </a:extLst>
          </p:cNvPr>
          <p:cNvGrpSpPr>
            <a:grpSpLocks/>
          </p:cNvGrpSpPr>
          <p:nvPr/>
        </p:nvGrpSpPr>
        <p:grpSpPr bwMode="auto">
          <a:xfrm>
            <a:off x="6105079" y="2658483"/>
            <a:ext cx="4440237" cy="835025"/>
            <a:chOff x="582" y="1920"/>
            <a:chExt cx="2797" cy="526"/>
          </a:xfrm>
        </p:grpSpPr>
        <p:sp>
          <p:nvSpPr>
            <p:cNvPr id="52" name="Text Box 179">
              <a:extLst>
                <a:ext uri="{FF2B5EF4-FFF2-40B4-BE49-F238E27FC236}">
                  <a16:creationId xmlns:a16="http://schemas.microsoft.com/office/drawing/2014/main" id="{E6C0859D-77AD-4E06-9774-A6DB574E4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" y="1920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53" name="Line 180">
              <a:extLst>
                <a:ext uri="{FF2B5EF4-FFF2-40B4-BE49-F238E27FC236}">
                  <a16:creationId xmlns:a16="http://schemas.microsoft.com/office/drawing/2014/main" id="{5B99381E-EBB1-4C8C-B91B-7DD227AC44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7" y="21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81">
              <a:extLst>
                <a:ext uri="{FF2B5EF4-FFF2-40B4-BE49-F238E27FC236}">
                  <a16:creationId xmlns:a16="http://schemas.microsoft.com/office/drawing/2014/main" id="{64963B06-4E29-4AC1-A07B-539A8BEC9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2196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55" name="Line 182">
              <a:extLst>
                <a:ext uri="{FF2B5EF4-FFF2-40B4-BE49-F238E27FC236}">
                  <a16:creationId xmlns:a16="http://schemas.microsoft.com/office/drawing/2014/main" id="{50F2375E-B666-4548-A067-03EAFF365A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3" y="210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183">
              <a:extLst>
                <a:ext uri="{FF2B5EF4-FFF2-40B4-BE49-F238E27FC236}">
                  <a16:creationId xmlns:a16="http://schemas.microsoft.com/office/drawing/2014/main" id="{4B752239-682A-4184-AE07-60475F6FE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" y="21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57" name="Line 184">
              <a:extLst>
                <a:ext uri="{FF2B5EF4-FFF2-40B4-BE49-F238E27FC236}">
                  <a16:creationId xmlns:a16="http://schemas.microsoft.com/office/drawing/2014/main" id="{FBDF7D35-C70B-46CB-88CD-9F335E6AF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3" y="211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Text Box 185">
              <a:extLst>
                <a:ext uri="{FF2B5EF4-FFF2-40B4-BE49-F238E27FC236}">
                  <a16:creationId xmlns:a16="http://schemas.microsoft.com/office/drawing/2014/main" id="{869016F0-D00D-4F1B-BC1A-10CEEF76D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15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</p:grpSp>
      <p:grpSp>
        <p:nvGrpSpPr>
          <p:cNvPr id="59" name="Group 186">
            <a:extLst>
              <a:ext uri="{FF2B5EF4-FFF2-40B4-BE49-F238E27FC236}">
                <a16:creationId xmlns:a16="http://schemas.microsoft.com/office/drawing/2014/main" id="{F3223CA9-498F-4886-9BDE-D697FBBA5243}"/>
              </a:ext>
            </a:extLst>
          </p:cNvPr>
          <p:cNvGrpSpPr>
            <a:grpSpLocks/>
          </p:cNvGrpSpPr>
          <p:nvPr/>
        </p:nvGrpSpPr>
        <p:grpSpPr bwMode="auto">
          <a:xfrm>
            <a:off x="6105079" y="3377621"/>
            <a:ext cx="4440237" cy="820737"/>
            <a:chOff x="582" y="2373"/>
            <a:chExt cx="2797" cy="517"/>
          </a:xfrm>
        </p:grpSpPr>
        <p:sp>
          <p:nvSpPr>
            <p:cNvPr id="60" name="Text Box 187">
              <a:extLst>
                <a:ext uri="{FF2B5EF4-FFF2-40B4-BE49-F238E27FC236}">
                  <a16:creationId xmlns:a16="http://schemas.microsoft.com/office/drawing/2014/main" id="{08B6C46B-41D8-4F20-A821-144E5359F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63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1" name="Text Box 188">
              <a:extLst>
                <a:ext uri="{FF2B5EF4-FFF2-40B4-BE49-F238E27FC236}">
                  <a16:creationId xmlns:a16="http://schemas.microsoft.com/office/drawing/2014/main" id="{A8470E8F-3D07-410D-B4DE-269854A56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" y="2373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2" name="Line 189">
              <a:extLst>
                <a:ext uri="{FF2B5EF4-FFF2-40B4-BE49-F238E27FC236}">
                  <a16:creationId xmlns:a16="http://schemas.microsoft.com/office/drawing/2014/main" id="{2A721912-EC83-4192-9370-032CF2A8F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7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190">
              <a:extLst>
                <a:ext uri="{FF2B5EF4-FFF2-40B4-BE49-F238E27FC236}">
                  <a16:creationId xmlns:a16="http://schemas.microsoft.com/office/drawing/2014/main" id="{3EF83A1D-2CEE-40BB-8021-02437A6CB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264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4" name="Line 191">
              <a:extLst>
                <a:ext uri="{FF2B5EF4-FFF2-40B4-BE49-F238E27FC236}">
                  <a16:creationId xmlns:a16="http://schemas.microsoft.com/office/drawing/2014/main" id="{13F6EC2F-1D45-427B-A29A-170520ED5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9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Text Box 192">
              <a:extLst>
                <a:ext uri="{FF2B5EF4-FFF2-40B4-BE49-F238E27FC236}">
                  <a16:creationId xmlns:a16="http://schemas.microsoft.com/office/drawing/2014/main" id="{4B783998-17DA-4430-A462-680D9BB29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264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6" name="Line 193">
              <a:extLst>
                <a:ext uri="{FF2B5EF4-FFF2-40B4-BE49-F238E27FC236}">
                  <a16:creationId xmlns:a16="http://schemas.microsoft.com/office/drawing/2014/main" id="{0DBE30A0-6360-490B-BEC4-D8E380294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2" y="2588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" name="Group 194">
            <a:extLst>
              <a:ext uri="{FF2B5EF4-FFF2-40B4-BE49-F238E27FC236}">
                <a16:creationId xmlns:a16="http://schemas.microsoft.com/office/drawing/2014/main" id="{49B5FBC2-7303-4BCF-9BA2-11E766DBFC63}"/>
              </a:ext>
            </a:extLst>
          </p:cNvPr>
          <p:cNvGrpSpPr>
            <a:grpSpLocks/>
          </p:cNvGrpSpPr>
          <p:nvPr/>
        </p:nvGrpSpPr>
        <p:grpSpPr bwMode="auto">
          <a:xfrm>
            <a:off x="6105079" y="4868283"/>
            <a:ext cx="4440237" cy="830263"/>
            <a:chOff x="582" y="3312"/>
            <a:chExt cx="2797" cy="523"/>
          </a:xfrm>
        </p:grpSpPr>
        <p:sp>
          <p:nvSpPr>
            <p:cNvPr id="68" name="Text Box 195">
              <a:extLst>
                <a:ext uri="{FF2B5EF4-FFF2-40B4-BE49-F238E27FC236}">
                  <a16:creationId xmlns:a16="http://schemas.microsoft.com/office/drawing/2014/main" id="{D941C0D0-0847-48AE-AF45-F49441E91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" y="3312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9" name="Line 196">
              <a:extLst>
                <a:ext uri="{FF2B5EF4-FFF2-40B4-BE49-F238E27FC236}">
                  <a16:creationId xmlns:a16="http://schemas.microsoft.com/office/drawing/2014/main" id="{3E4DB614-B8E4-4EC0-ADFE-5F90265A0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2" y="35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Text Box 197">
              <a:extLst>
                <a:ext uri="{FF2B5EF4-FFF2-40B4-BE49-F238E27FC236}">
                  <a16:creationId xmlns:a16="http://schemas.microsoft.com/office/drawing/2014/main" id="{6C7577D1-319C-4F74-B952-C5A89D8C6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58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71" name="Line 198">
              <a:extLst>
                <a:ext uri="{FF2B5EF4-FFF2-40B4-BE49-F238E27FC236}">
                  <a16:creationId xmlns:a16="http://schemas.microsoft.com/office/drawing/2014/main" id="{3C9341C0-860E-46D7-A2F6-D14D25F6B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5" y="352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199">
              <a:extLst>
                <a:ext uri="{FF2B5EF4-FFF2-40B4-BE49-F238E27FC236}">
                  <a16:creationId xmlns:a16="http://schemas.microsoft.com/office/drawing/2014/main" id="{7F077B53-E97D-408A-B232-593DEEBFE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" y="358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73" name="Text Box 200">
            <a:extLst>
              <a:ext uri="{FF2B5EF4-FFF2-40B4-BE49-F238E27FC236}">
                <a16:creationId xmlns:a16="http://schemas.microsoft.com/office/drawing/2014/main" id="{B829DEB4-044E-4F13-BCBC-F2E96DE0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079" y="5601708"/>
            <a:ext cx="463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=8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20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(6     13  20  30  39  42  70    85 ) </a:t>
            </a:r>
          </a:p>
        </p:txBody>
      </p:sp>
      <p:grpSp>
        <p:nvGrpSpPr>
          <p:cNvPr id="74" name="Group 208">
            <a:extLst>
              <a:ext uri="{FF2B5EF4-FFF2-40B4-BE49-F238E27FC236}">
                <a16:creationId xmlns:a16="http://schemas.microsoft.com/office/drawing/2014/main" id="{1A3A1983-0085-451A-98A3-B673431B1526}"/>
              </a:ext>
            </a:extLst>
          </p:cNvPr>
          <p:cNvGrpSpPr>
            <a:grpSpLocks/>
          </p:cNvGrpSpPr>
          <p:nvPr/>
        </p:nvGrpSpPr>
        <p:grpSpPr bwMode="auto">
          <a:xfrm>
            <a:off x="6105079" y="4082471"/>
            <a:ext cx="4440237" cy="862012"/>
            <a:chOff x="2795" y="2489"/>
            <a:chExt cx="2797" cy="543"/>
          </a:xfrm>
        </p:grpSpPr>
        <p:sp>
          <p:nvSpPr>
            <p:cNvPr id="75" name="Text Box 201">
              <a:extLst>
                <a:ext uri="{FF2B5EF4-FFF2-40B4-BE49-F238E27FC236}">
                  <a16:creationId xmlns:a16="http://schemas.microsoft.com/office/drawing/2014/main" id="{7398BAC1-BD0B-494F-9CE3-B905B0741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2489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76" name="Text Box 202">
              <a:extLst>
                <a:ext uri="{FF2B5EF4-FFF2-40B4-BE49-F238E27FC236}">
                  <a16:creationId xmlns:a16="http://schemas.microsoft.com/office/drawing/2014/main" id="{D93BC6B9-D0E8-4099-B265-FD9B3C0E2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1" y="2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77" name="Line 203">
              <a:extLst>
                <a:ext uri="{FF2B5EF4-FFF2-40B4-BE49-F238E27FC236}">
                  <a16:creationId xmlns:a16="http://schemas.microsoft.com/office/drawing/2014/main" id="{554B05D9-702F-4527-9077-7C80644CE5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206927" flipV="1">
              <a:off x="4247" y="2695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204">
              <a:extLst>
                <a:ext uri="{FF2B5EF4-FFF2-40B4-BE49-F238E27FC236}">
                  <a16:creationId xmlns:a16="http://schemas.microsoft.com/office/drawing/2014/main" id="{8DB18E81-10B4-4ED4-9C83-734FC9268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278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79" name="Line 205">
              <a:extLst>
                <a:ext uri="{FF2B5EF4-FFF2-40B4-BE49-F238E27FC236}">
                  <a16:creationId xmlns:a16="http://schemas.microsoft.com/office/drawing/2014/main" id="{9FB05C75-D541-4089-9B8C-97B5C8535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5" y="271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206">
              <a:extLst>
                <a:ext uri="{FF2B5EF4-FFF2-40B4-BE49-F238E27FC236}">
                  <a16:creationId xmlns:a16="http://schemas.microsoft.com/office/drawing/2014/main" id="{291DBF09-4BAD-4CD9-8D4B-6DB14F21A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" y="278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81" name="Line 207">
              <a:extLst>
                <a:ext uri="{FF2B5EF4-FFF2-40B4-BE49-F238E27FC236}">
                  <a16:creationId xmlns:a16="http://schemas.microsoft.com/office/drawing/2014/main" id="{13ADDF28-53F5-469F-8B87-872DBA8803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393073" flipH="1" flipV="1">
              <a:off x="4053" y="269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82" name="Rectangle 215">
            <a:extLst>
              <a:ext uri="{FF2B5EF4-FFF2-40B4-BE49-F238E27FC236}">
                <a16:creationId xmlns:a16="http://schemas.microsoft.com/office/drawing/2014/main" id="{F7A51843-69C5-4A40-A293-93BE3DDC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479" y="1426583"/>
            <a:ext cx="4267200" cy="5181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" name="Text Box 216">
            <a:extLst>
              <a:ext uri="{FF2B5EF4-FFF2-40B4-BE49-F238E27FC236}">
                <a16:creationId xmlns:a16="http://schemas.microsoft.com/office/drawing/2014/main" id="{5FC0198F-007D-46BA-BC02-4D77E270F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54" y="2020308"/>
            <a:ext cx="1677987" cy="4572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84" name="Text Box 217">
            <a:extLst>
              <a:ext uri="{FF2B5EF4-FFF2-40B4-BE49-F238E27FC236}">
                <a16:creationId xmlns:a16="http://schemas.microsoft.com/office/drawing/2014/main" id="{06158BD7-E691-474E-A6B6-1C09705C8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679" y="1912358"/>
            <a:ext cx="2165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85" name="Text Box 218">
            <a:extLst>
              <a:ext uri="{FF2B5EF4-FFF2-40B4-BE49-F238E27FC236}">
                <a16:creationId xmlns:a16="http://schemas.microsoft.com/office/drawing/2014/main" id="{439E0C43-92DB-4A7E-9DEE-DD1427E07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679" y="3620508"/>
            <a:ext cx="3381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86" name="Rectangle 219">
            <a:extLst>
              <a:ext uri="{FF2B5EF4-FFF2-40B4-BE49-F238E27FC236}">
                <a16:creationId xmlns:a16="http://schemas.microsoft.com/office/drawing/2014/main" id="{5CC2BE0D-69EA-4B2C-A026-8A415012C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79" y="4550783"/>
            <a:ext cx="3635375" cy="54927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折半插入排序是稳定排序 </a:t>
            </a:r>
          </a:p>
        </p:txBody>
      </p:sp>
      <p:sp>
        <p:nvSpPr>
          <p:cNvPr id="87" name="Text Box 220">
            <a:extLst>
              <a:ext uri="{FF2B5EF4-FFF2-40B4-BE49-F238E27FC236}">
                <a16:creationId xmlns:a16="http://schemas.microsoft.com/office/drawing/2014/main" id="{57472746-8F4F-4E1A-A18C-FBF38F70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679" y="2569583"/>
            <a:ext cx="3003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仅减少了比较次数， </a:t>
            </a:r>
          </a:p>
          <a:p>
            <a:r>
              <a:rPr lang="zh-CN" altLang="en-US"/>
              <a:t>移动次数不变。 </a:t>
            </a:r>
          </a:p>
        </p:txBody>
      </p:sp>
      <p:sp>
        <p:nvSpPr>
          <p:cNvPr id="88" name="Text Box 188">
            <a:extLst>
              <a:ext uri="{FF2B5EF4-FFF2-40B4-BE49-F238E27FC236}">
                <a16:creationId xmlns:a16="http://schemas.microsoft.com/office/drawing/2014/main" id="{7FA22588-67D8-44F2-A20E-9B8BC2F36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832" y="260648"/>
            <a:ext cx="3570208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折半插入排序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73" grpId="0" autoUpdateAnimBg="0"/>
      <p:bldP spid="82" grpId="0" animBg="1"/>
      <p:bldP spid="83" grpId="0" animBg="1" autoUpdateAnimBg="0"/>
      <p:bldP spid="84" grpId="0" autoUpdateAnimBg="0"/>
      <p:bldP spid="85" grpId="0" autoUpdateAnimBg="0"/>
      <p:bldP spid="86" grpId="0" animBg="1" autoUpdateAnimBg="0"/>
      <p:bldP spid="8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Text Box 229"/>
          <p:cNvSpPr txBox="1">
            <a:spLocks noChangeArrowheads="1"/>
          </p:cNvSpPr>
          <p:nvPr/>
        </p:nvSpPr>
        <p:spPr bwMode="auto">
          <a:xfrm>
            <a:off x="2209800" y="5105400"/>
            <a:ext cx="18533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第二趟希尔排序 </a:t>
            </a:r>
          </a:p>
        </p:txBody>
      </p:sp>
      <p:sp useBgFill="1">
        <p:nvSpPr>
          <p:cNvPr id="3336" name="Text Box 264"/>
          <p:cNvSpPr txBox="1">
            <a:spLocks noChangeArrowheads="1"/>
          </p:cNvSpPr>
          <p:nvPr/>
        </p:nvSpPr>
        <p:spPr bwMode="auto">
          <a:xfrm>
            <a:off x="2209800" y="5105400"/>
            <a:ext cx="2441694" cy="3693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第三趟分组，设 </a:t>
            </a:r>
            <a:r>
              <a:rPr lang="en-US" altLang="zh-CN" i="1"/>
              <a:t>d</a:t>
            </a:r>
            <a:r>
              <a:rPr lang="en-US" altLang="zh-CN" baseline="-25000"/>
              <a:t>3</a:t>
            </a:r>
            <a:r>
              <a:rPr lang="en-US" altLang="zh-CN"/>
              <a:t> = 1 </a:t>
            </a:r>
          </a:p>
        </p:txBody>
      </p:sp>
      <p:sp>
        <p:nvSpPr>
          <p:cNvPr id="3268" name="Text Box 196"/>
          <p:cNvSpPr txBox="1">
            <a:spLocks noChangeArrowheads="1"/>
          </p:cNvSpPr>
          <p:nvPr/>
        </p:nvSpPr>
        <p:spPr bwMode="auto">
          <a:xfrm>
            <a:off x="2927648" y="44627"/>
            <a:ext cx="6696744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希尔排序（缩小增量排序</a:t>
            </a:r>
            <a:r>
              <a:rPr lang="zh-CN" altLang="en-US" dirty="0">
                <a:ea typeface="华文中宋" pitchFamily="2" charset="-122"/>
              </a:rPr>
              <a:t>） </a:t>
            </a:r>
          </a:p>
        </p:txBody>
      </p:sp>
      <p:sp>
        <p:nvSpPr>
          <p:cNvPr id="3269" name="Text Box 197"/>
          <p:cNvSpPr txBox="1">
            <a:spLocks noChangeArrowheads="1"/>
          </p:cNvSpPr>
          <p:nvPr/>
        </p:nvSpPr>
        <p:spPr bwMode="auto">
          <a:xfrm>
            <a:off x="1600200" y="914400"/>
            <a:ext cx="8915400" cy="42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dirty="0"/>
              <a:t>        </a:t>
            </a:r>
            <a:r>
              <a:rPr lang="zh-CN" altLang="en-US" sz="2000" dirty="0">
                <a:ea typeface="华文中宋" pitchFamily="2" charset="-122"/>
              </a:rPr>
              <a:t>基本思想：</a:t>
            </a:r>
            <a:r>
              <a:rPr lang="zh-CN" altLang="en-US" sz="2000" dirty="0"/>
              <a:t>对待排序列先作“宏观”调整，再作“微观”调整。 </a:t>
            </a:r>
          </a:p>
        </p:txBody>
      </p:sp>
      <p:sp>
        <p:nvSpPr>
          <p:cNvPr id="3271" name="Text Box 199"/>
          <p:cNvSpPr txBox="1">
            <a:spLocks noChangeArrowheads="1"/>
          </p:cNvSpPr>
          <p:nvPr/>
        </p:nvSpPr>
        <p:spPr bwMode="auto">
          <a:xfrm>
            <a:off x="1600203" y="1362075"/>
            <a:ext cx="75119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ea typeface="华文中宋" pitchFamily="2" charset="-122"/>
              </a:rPr>
              <a:t>         </a:t>
            </a:r>
            <a:r>
              <a:rPr lang="zh-CN" altLang="en-US" sz="2000" dirty="0">
                <a:ea typeface="华文中宋" pitchFamily="2" charset="-122"/>
              </a:rPr>
              <a:t>排序过程：</a:t>
            </a:r>
            <a:r>
              <a:rPr lang="zh-CN" altLang="en-US" sz="2000" dirty="0"/>
              <a:t>先取一个正整数 </a:t>
            </a:r>
            <a:r>
              <a:rPr lang="en-US" altLang="zh-CN" sz="2000" i="1" dirty="0"/>
              <a:t>d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&lt; </a:t>
            </a:r>
            <a:r>
              <a:rPr lang="en-US" altLang="zh-CN" sz="2000" i="1" dirty="0"/>
              <a:t>n</a:t>
            </a:r>
            <a:r>
              <a:rPr lang="zh-CN" altLang="en-US" sz="2000" dirty="0"/>
              <a:t>，</a:t>
            </a:r>
            <a:r>
              <a:rPr lang="zh-CN" altLang="zh-CN" sz="2000" dirty="0"/>
              <a:t>把所有相隔</a:t>
            </a:r>
            <a:r>
              <a:rPr lang="zh-CN" altLang="en-US" sz="2000" dirty="0"/>
              <a:t> </a:t>
            </a:r>
            <a:r>
              <a:rPr lang="en-US" altLang="zh-CN" sz="2000" i="1" dirty="0"/>
              <a:t>d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</a:t>
            </a:r>
            <a:r>
              <a:rPr lang="zh-CN" altLang="zh-CN" sz="2000" dirty="0"/>
              <a:t>的记录放</a:t>
            </a:r>
            <a:r>
              <a:rPr lang="zh-CN" altLang="en-US" sz="2000" dirty="0"/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/>
              <a:t>在一组内，组内进行直接插入排序；然后取</a:t>
            </a:r>
            <a:r>
              <a:rPr lang="zh-CN" altLang="en-US" sz="2000" dirty="0"/>
              <a:t> </a:t>
            </a:r>
            <a:r>
              <a:rPr lang="en-US" altLang="zh-CN" sz="2000" i="1" dirty="0"/>
              <a:t>d</a:t>
            </a:r>
            <a:r>
              <a:rPr lang="en-US" altLang="zh-CN" sz="2000" baseline="-25000" dirty="0"/>
              <a:t>2 </a:t>
            </a:r>
            <a:r>
              <a:rPr lang="en-US" altLang="zh-CN" sz="2000" dirty="0"/>
              <a:t>&lt; </a:t>
            </a:r>
            <a:r>
              <a:rPr lang="en-US" altLang="zh-CN" sz="2000" i="1" dirty="0"/>
              <a:t>d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，</a:t>
            </a:r>
            <a:r>
              <a:rPr lang="zh-CN" altLang="zh-CN" sz="2000" dirty="0"/>
              <a:t>重复上述分</a:t>
            </a:r>
            <a:r>
              <a:rPr lang="zh-CN" altLang="en-US" sz="2000" dirty="0"/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/>
              <a:t>组和排序操作；直至</a:t>
            </a:r>
            <a:r>
              <a:rPr lang="zh-CN" altLang="en-US" sz="2000" dirty="0"/>
              <a:t> </a:t>
            </a:r>
            <a:r>
              <a:rPr lang="en-US" altLang="zh-CN" sz="2000" i="1" dirty="0" err="1"/>
              <a:t>d</a:t>
            </a:r>
            <a:r>
              <a:rPr lang="en-US" altLang="zh-CN" sz="2000" i="1" baseline="-25000" dirty="0" err="1"/>
              <a:t>i</a:t>
            </a:r>
            <a:r>
              <a:rPr lang="en-US" altLang="zh-CN" sz="2000" dirty="0"/>
              <a:t> = 1</a:t>
            </a:r>
            <a:r>
              <a:rPr lang="zh-CN" altLang="en-US" sz="2000" dirty="0"/>
              <a:t>，</a:t>
            </a:r>
            <a:r>
              <a:rPr lang="zh-CN" altLang="zh-CN" sz="2000" dirty="0"/>
              <a:t>即所有记录放进一个组中排序为止。</a:t>
            </a:r>
            <a:r>
              <a:rPr lang="zh-CN" altLang="en-US" sz="2000" dirty="0"/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/>
              <a:t>其中</a:t>
            </a:r>
            <a:r>
              <a:rPr lang="zh-CN" altLang="en-US" sz="2000" dirty="0"/>
              <a:t> </a:t>
            </a:r>
            <a:r>
              <a:rPr lang="en-US" altLang="zh-CN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20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000" dirty="0"/>
              <a:t> </a:t>
            </a:r>
            <a:r>
              <a:rPr lang="zh-CN" altLang="en-US" sz="2000" dirty="0">
                <a:solidFill>
                  <a:srgbClr val="005042"/>
                </a:solidFill>
              </a:rPr>
              <a:t>称为</a:t>
            </a: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增量</a:t>
            </a:r>
            <a:r>
              <a:rPr lang="zh-CN" altLang="en-US" sz="2000" dirty="0">
                <a:solidFill>
                  <a:srgbClr val="005042"/>
                </a:solidFill>
              </a:rPr>
              <a:t>。 </a:t>
            </a:r>
          </a:p>
        </p:txBody>
      </p:sp>
      <p:sp>
        <p:nvSpPr>
          <p:cNvPr id="3272" name="Text Box 200"/>
          <p:cNvSpPr txBox="1">
            <a:spLocks noChangeArrowheads="1"/>
          </p:cNvSpPr>
          <p:nvPr/>
        </p:nvSpPr>
        <p:spPr bwMode="auto">
          <a:xfrm>
            <a:off x="1600200" y="3581400"/>
            <a:ext cx="699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例： </a:t>
            </a:r>
          </a:p>
        </p:txBody>
      </p:sp>
      <p:grpSp>
        <p:nvGrpSpPr>
          <p:cNvPr id="2" name="Group 268"/>
          <p:cNvGrpSpPr>
            <a:grpSpLocks/>
          </p:cNvGrpSpPr>
          <p:nvPr/>
        </p:nvGrpSpPr>
        <p:grpSpPr bwMode="auto">
          <a:xfrm>
            <a:off x="5448303" y="3603426"/>
            <a:ext cx="4187825" cy="401638"/>
            <a:chOff x="2472" y="2276"/>
            <a:chExt cx="2638" cy="253"/>
          </a:xfrm>
        </p:grpSpPr>
        <p:sp>
          <p:nvSpPr>
            <p:cNvPr id="3273" name="Rectangle 201"/>
            <p:cNvSpPr>
              <a:spLocks noChangeArrowheads="1"/>
            </p:cNvSpPr>
            <p:nvPr/>
          </p:nvSpPr>
          <p:spPr bwMode="auto">
            <a:xfrm>
              <a:off x="2476" y="2276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3274" name="Line 202"/>
            <p:cNvSpPr>
              <a:spLocks noChangeShapeType="1"/>
            </p:cNvSpPr>
            <p:nvPr/>
          </p:nvSpPr>
          <p:spPr bwMode="auto">
            <a:xfrm>
              <a:off x="273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5" name="Line 203"/>
            <p:cNvSpPr>
              <a:spLocks noChangeShapeType="1"/>
            </p:cNvSpPr>
            <p:nvPr/>
          </p:nvSpPr>
          <p:spPr bwMode="auto">
            <a:xfrm>
              <a:off x="299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" name="Line 204"/>
            <p:cNvSpPr>
              <a:spLocks noChangeShapeType="1"/>
            </p:cNvSpPr>
            <p:nvPr/>
          </p:nvSpPr>
          <p:spPr bwMode="auto">
            <a:xfrm>
              <a:off x="3254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" name="Line 205"/>
            <p:cNvSpPr>
              <a:spLocks noChangeShapeType="1"/>
            </p:cNvSpPr>
            <p:nvPr/>
          </p:nvSpPr>
          <p:spPr bwMode="auto">
            <a:xfrm>
              <a:off x="3513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" name="Line 206"/>
            <p:cNvSpPr>
              <a:spLocks noChangeShapeType="1"/>
            </p:cNvSpPr>
            <p:nvPr/>
          </p:nvSpPr>
          <p:spPr bwMode="auto">
            <a:xfrm>
              <a:off x="377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" name="Line 207"/>
            <p:cNvSpPr>
              <a:spLocks noChangeShapeType="1"/>
            </p:cNvSpPr>
            <p:nvPr/>
          </p:nvSpPr>
          <p:spPr bwMode="auto">
            <a:xfrm>
              <a:off x="403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" name="Line 208"/>
            <p:cNvSpPr>
              <a:spLocks noChangeShapeType="1"/>
            </p:cNvSpPr>
            <p:nvPr/>
          </p:nvSpPr>
          <p:spPr bwMode="auto">
            <a:xfrm>
              <a:off x="4291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" name="Line 209"/>
            <p:cNvSpPr>
              <a:spLocks noChangeShapeType="1"/>
            </p:cNvSpPr>
            <p:nvPr/>
          </p:nvSpPr>
          <p:spPr bwMode="auto">
            <a:xfrm>
              <a:off x="4550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" name="Line 210"/>
            <p:cNvSpPr>
              <a:spLocks noChangeShapeType="1"/>
            </p:cNvSpPr>
            <p:nvPr/>
          </p:nvSpPr>
          <p:spPr bwMode="auto">
            <a:xfrm>
              <a:off x="4809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" name="Text Box 212"/>
            <p:cNvSpPr txBox="1">
              <a:spLocks noChangeArrowheads="1"/>
            </p:cNvSpPr>
            <p:nvPr/>
          </p:nvSpPr>
          <p:spPr bwMode="auto">
            <a:xfrm>
              <a:off x="2472" y="2296"/>
              <a:ext cx="2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ea typeface="宋体" pitchFamily="2" charset="-122"/>
                </a:rPr>
                <a:t>49    38    65   97   76    13   27   </a:t>
              </a:r>
              <a:r>
                <a:rPr lang="en-US" altLang="zh-CN" u="sng" dirty="0">
                  <a:latin typeface="Arial" charset="0"/>
                  <a:ea typeface="Arial Unicode MS" pitchFamily="34" charset="-122"/>
                  <a:cs typeface="Arial Unicode MS" pitchFamily="34" charset="-122"/>
                </a:rPr>
                <a:t>49</a:t>
              </a:r>
              <a:r>
                <a:rPr lang="en-US" altLang="zh-CN" dirty="0">
                  <a:ea typeface="宋体" pitchFamily="2" charset="-122"/>
                </a:rPr>
                <a:t>   55   04 </a:t>
              </a:r>
            </a:p>
          </p:txBody>
        </p:sp>
      </p:grpSp>
      <p:sp>
        <p:nvSpPr>
          <p:cNvPr id="3299" name="Text Box 227"/>
          <p:cNvSpPr txBox="1">
            <a:spLocks noChangeArrowheads="1"/>
          </p:cNvSpPr>
          <p:nvPr/>
        </p:nvSpPr>
        <p:spPr bwMode="auto">
          <a:xfrm>
            <a:off x="2209803" y="4343400"/>
            <a:ext cx="1906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第一趟希尔排序  </a:t>
            </a:r>
          </a:p>
        </p:txBody>
      </p:sp>
      <p:grpSp>
        <p:nvGrpSpPr>
          <p:cNvPr id="3" name="Group 270"/>
          <p:cNvGrpSpPr>
            <a:grpSpLocks/>
          </p:cNvGrpSpPr>
          <p:nvPr/>
        </p:nvGrpSpPr>
        <p:grpSpPr bwMode="auto">
          <a:xfrm>
            <a:off x="5403853" y="4378752"/>
            <a:ext cx="4292601" cy="401638"/>
            <a:chOff x="2444" y="2769"/>
            <a:chExt cx="2704" cy="253"/>
          </a:xfrm>
        </p:grpSpPr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2476" y="2769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3289" name="Line 217"/>
            <p:cNvSpPr>
              <a:spLocks noChangeShapeType="1"/>
            </p:cNvSpPr>
            <p:nvPr/>
          </p:nvSpPr>
          <p:spPr bwMode="auto">
            <a:xfrm>
              <a:off x="273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" name="Line 218"/>
            <p:cNvSpPr>
              <a:spLocks noChangeShapeType="1"/>
            </p:cNvSpPr>
            <p:nvPr/>
          </p:nvSpPr>
          <p:spPr bwMode="auto">
            <a:xfrm>
              <a:off x="299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" name="Line 219"/>
            <p:cNvSpPr>
              <a:spLocks noChangeShapeType="1"/>
            </p:cNvSpPr>
            <p:nvPr/>
          </p:nvSpPr>
          <p:spPr bwMode="auto">
            <a:xfrm>
              <a:off x="3254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" name="Line 220"/>
            <p:cNvSpPr>
              <a:spLocks noChangeShapeType="1"/>
            </p:cNvSpPr>
            <p:nvPr/>
          </p:nvSpPr>
          <p:spPr bwMode="auto">
            <a:xfrm>
              <a:off x="3513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" name="Line 221"/>
            <p:cNvSpPr>
              <a:spLocks noChangeShapeType="1"/>
            </p:cNvSpPr>
            <p:nvPr/>
          </p:nvSpPr>
          <p:spPr bwMode="auto">
            <a:xfrm>
              <a:off x="377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" name="Line 222"/>
            <p:cNvSpPr>
              <a:spLocks noChangeShapeType="1"/>
            </p:cNvSpPr>
            <p:nvPr/>
          </p:nvSpPr>
          <p:spPr bwMode="auto">
            <a:xfrm>
              <a:off x="403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>
              <a:off x="4291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" name="Line 224"/>
            <p:cNvSpPr>
              <a:spLocks noChangeShapeType="1"/>
            </p:cNvSpPr>
            <p:nvPr/>
          </p:nvSpPr>
          <p:spPr bwMode="auto">
            <a:xfrm>
              <a:off x="4550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" name="Line 225"/>
            <p:cNvSpPr>
              <a:spLocks noChangeShapeType="1"/>
            </p:cNvSpPr>
            <p:nvPr/>
          </p:nvSpPr>
          <p:spPr bwMode="auto">
            <a:xfrm>
              <a:off x="4809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0" name="Text Box 228"/>
            <p:cNvSpPr txBox="1">
              <a:spLocks noChangeArrowheads="1"/>
            </p:cNvSpPr>
            <p:nvPr/>
          </p:nvSpPr>
          <p:spPr bwMode="auto">
            <a:xfrm>
              <a:off x="2444" y="2835"/>
              <a:ext cx="270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dirty="0">
                  <a:ea typeface="宋体" pitchFamily="2" charset="-122"/>
                </a:rPr>
                <a:t> 13    27    </a:t>
              </a:r>
              <a:r>
                <a:rPr lang="en-US" altLang="zh-CN" u="sng" dirty="0"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ea typeface="宋体" pitchFamily="2" charset="-122"/>
                </a:rPr>
                <a:t>   55   04   49    38   65    97   76 </a:t>
              </a:r>
            </a:p>
          </p:txBody>
        </p:sp>
      </p:grpSp>
      <p:grpSp>
        <p:nvGrpSpPr>
          <p:cNvPr id="4" name="Group 271"/>
          <p:cNvGrpSpPr>
            <a:grpSpLocks/>
          </p:cNvGrpSpPr>
          <p:nvPr/>
        </p:nvGrpSpPr>
        <p:grpSpPr bwMode="auto">
          <a:xfrm>
            <a:off x="5410200" y="5165728"/>
            <a:ext cx="4210050" cy="396875"/>
            <a:chOff x="2448" y="3254"/>
            <a:chExt cx="2652" cy="250"/>
          </a:xfrm>
        </p:grpSpPr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3304" name="Line 232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5" name="Line 233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6" name="Line 234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" name="Line 236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9" name="Line 237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0" name="Line 238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1" name="Line 239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2" name="Line 240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4" name="Text Box 242"/>
            <p:cNvSpPr txBox="1">
              <a:spLocks noChangeArrowheads="1"/>
            </p:cNvSpPr>
            <p:nvPr/>
          </p:nvSpPr>
          <p:spPr bwMode="auto">
            <a:xfrm>
              <a:off x="2448" y="3294"/>
              <a:ext cx="265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ea typeface="宋体" pitchFamily="2" charset="-122"/>
                </a:rPr>
                <a:t>13    04    </a:t>
              </a:r>
              <a:r>
                <a:rPr lang="en-US" altLang="zh-CN" u="sng" dirty="0"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latin typeface="Arial" charset="0"/>
                  <a:ea typeface="宋体" pitchFamily="2" charset="-122"/>
                </a:rPr>
                <a:t>  </a:t>
              </a:r>
              <a:r>
                <a:rPr lang="en-US" altLang="zh-CN" dirty="0">
                  <a:ea typeface="宋体" pitchFamily="2" charset="-122"/>
                </a:rPr>
                <a:t> 38   27   49    55   65    97   76</a:t>
              </a:r>
            </a:p>
          </p:txBody>
        </p:sp>
      </p:grpSp>
      <p:sp>
        <p:nvSpPr>
          <p:cNvPr id="3317" name="Text Box 245"/>
          <p:cNvSpPr txBox="1">
            <a:spLocks noChangeArrowheads="1"/>
          </p:cNvSpPr>
          <p:nvPr/>
        </p:nvSpPr>
        <p:spPr bwMode="auto">
          <a:xfrm>
            <a:off x="2209803" y="5867400"/>
            <a:ext cx="1906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第三趟希尔排序  </a:t>
            </a:r>
          </a:p>
        </p:txBody>
      </p:sp>
      <p:sp>
        <p:nvSpPr>
          <p:cNvPr id="3332" name="Text Box 260"/>
          <p:cNvSpPr txBox="1">
            <a:spLocks noChangeArrowheads="1"/>
          </p:cNvSpPr>
          <p:nvPr/>
        </p:nvSpPr>
        <p:spPr bwMode="auto">
          <a:xfrm>
            <a:off x="2209800" y="3581400"/>
            <a:ext cx="2441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第一趟分组，设 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 = 5 </a:t>
            </a:r>
          </a:p>
        </p:txBody>
      </p:sp>
      <p:sp>
        <p:nvSpPr>
          <p:cNvPr id="3339" name="Text Box 267"/>
          <p:cNvSpPr txBox="1">
            <a:spLocks noChangeArrowheads="1"/>
          </p:cNvSpPr>
          <p:nvPr/>
        </p:nvSpPr>
        <p:spPr bwMode="auto">
          <a:xfrm>
            <a:off x="5447931" y="3635732"/>
            <a:ext cx="4187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49 </a:t>
            </a:r>
            <a:r>
              <a:rPr lang="en-US" altLang="zh-CN" dirty="0">
                <a:ea typeface="宋体" pitchFamily="2" charset="-122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ea typeface="宋体" pitchFamily="2" charset="-122"/>
              </a:rPr>
              <a:t>38</a:t>
            </a:r>
            <a:r>
              <a:rPr lang="en-US" altLang="zh-CN" b="1" dirty="0">
                <a:ea typeface="宋体" pitchFamily="2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65</a:t>
            </a:r>
            <a:r>
              <a:rPr lang="en-US" altLang="zh-CN" b="1" dirty="0">
                <a:ea typeface="宋体" pitchFamily="2" charset="-122"/>
              </a:rPr>
              <a:t>   </a:t>
            </a:r>
            <a:r>
              <a:rPr lang="en-US" altLang="zh-CN" dirty="0">
                <a:ea typeface="宋体" pitchFamily="2" charset="-122"/>
              </a:rPr>
              <a:t>97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76</a:t>
            </a: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13</a:t>
            </a:r>
            <a:r>
              <a:rPr lang="en-US" altLang="zh-CN" dirty="0"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ea typeface="宋体" pitchFamily="2" charset="-122"/>
              </a:rPr>
              <a:t>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49</a:t>
            </a:r>
            <a:r>
              <a:rPr lang="en-US" altLang="zh-CN" dirty="0">
                <a:ea typeface="宋体" pitchFamily="2" charset="-122"/>
              </a:rPr>
              <a:t>   55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04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>
        <p:nvSpPr>
          <p:cNvPr id="3341" name="Text Box 269"/>
          <p:cNvSpPr txBox="1">
            <a:spLocks noChangeArrowheads="1"/>
          </p:cNvSpPr>
          <p:nvPr/>
        </p:nvSpPr>
        <p:spPr bwMode="auto">
          <a:xfrm>
            <a:off x="5447931" y="4479856"/>
            <a:ext cx="4262705" cy="29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dirty="0">
                <a:ea typeface="宋体" pitchFamily="2" charset="-122"/>
              </a:rPr>
              <a:t>13 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pitchFamily="2" charset="-122"/>
              </a:rPr>
              <a:t>49</a:t>
            </a:r>
            <a:r>
              <a:rPr lang="en-US" altLang="zh-CN" dirty="0"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ea typeface="宋体" pitchFamily="2" charset="-122"/>
              </a:rPr>
              <a:t> 55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04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49</a:t>
            </a:r>
            <a:r>
              <a:rPr lang="en-US" altLang="zh-CN" dirty="0">
                <a:ea typeface="宋体" pitchFamily="2" charset="-122"/>
              </a:rPr>
              <a:t>    38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65</a:t>
            </a:r>
            <a:r>
              <a:rPr lang="en-US" altLang="zh-CN" dirty="0">
                <a:ea typeface="宋体" pitchFamily="2" charset="-122"/>
              </a:rPr>
              <a:t> 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97</a:t>
            </a:r>
            <a:r>
              <a:rPr lang="en-US" altLang="zh-CN" dirty="0">
                <a:ea typeface="宋体" pitchFamily="2" charset="-122"/>
              </a:rPr>
              <a:t>   76 </a:t>
            </a:r>
          </a:p>
        </p:txBody>
      </p:sp>
      <p:sp useBgFill="1">
        <p:nvSpPr>
          <p:cNvPr id="3334" name="Text Box 262"/>
          <p:cNvSpPr txBox="1">
            <a:spLocks noChangeArrowheads="1"/>
          </p:cNvSpPr>
          <p:nvPr/>
        </p:nvSpPr>
        <p:spPr bwMode="auto">
          <a:xfrm>
            <a:off x="2209800" y="4343400"/>
            <a:ext cx="2441694" cy="3693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第二趟分组，设 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 = 3 </a:t>
            </a:r>
          </a:p>
        </p:txBody>
      </p:sp>
      <p:grpSp>
        <p:nvGrpSpPr>
          <p:cNvPr id="5" name="Group 272"/>
          <p:cNvGrpSpPr>
            <a:grpSpLocks/>
          </p:cNvGrpSpPr>
          <p:nvPr/>
        </p:nvGrpSpPr>
        <p:grpSpPr bwMode="auto">
          <a:xfrm>
            <a:off x="5410203" y="5924553"/>
            <a:ext cx="4240213" cy="396875"/>
            <a:chOff x="2448" y="3254"/>
            <a:chExt cx="2671" cy="250"/>
          </a:xfrm>
        </p:grpSpPr>
        <p:sp>
          <p:nvSpPr>
            <p:cNvPr id="3345" name="Rectangle 273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3346" name="Line 274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7" name="Line 275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8" name="Line 276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9" name="Line 277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0" name="Line 278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1" name="Line 279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2" name="Line 280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3" name="Line 281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4" name="Line 282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5" name="Text Box 283"/>
            <p:cNvSpPr txBox="1">
              <a:spLocks noChangeArrowheads="1"/>
            </p:cNvSpPr>
            <p:nvPr/>
          </p:nvSpPr>
          <p:spPr bwMode="auto">
            <a:xfrm>
              <a:off x="2448" y="3264"/>
              <a:ext cx="2671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ea typeface="宋体" pitchFamily="2" charset="-122"/>
                </a:rPr>
                <a:t>04   13     27   38    </a:t>
              </a:r>
              <a:r>
                <a:rPr lang="en-US" altLang="zh-CN" u="sng" dirty="0"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ea typeface="宋体" pitchFamily="2" charset="-122"/>
                </a:rPr>
                <a:t>   49    55   65   76    97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1" grpId="0" autoUpdateAnimBg="0"/>
      <p:bldP spid="3336" grpId="0" animBg="1" autoUpdateAnimBg="0"/>
      <p:bldP spid="3269" grpId="0" autoUpdateAnimBg="0"/>
      <p:bldP spid="3271" grpId="0" autoUpdateAnimBg="0"/>
      <p:bldP spid="3272" grpId="0" autoUpdateAnimBg="0"/>
      <p:bldP spid="3299" grpId="0" autoUpdateAnimBg="0"/>
      <p:bldP spid="3317" grpId="0" autoUpdateAnimBg="0"/>
      <p:bldP spid="3332" grpId="0" autoUpdateAnimBg="0"/>
      <p:bldP spid="3339" grpId="0" autoUpdateAnimBg="0"/>
      <p:bldP spid="3341" grpId="0" autoUpdateAnimBg="0"/>
      <p:bldP spid="333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422" y="116635"/>
            <a:ext cx="8596093" cy="65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6" name="Text Box 254"/>
          <p:cNvSpPr txBox="1">
            <a:spLocks noChangeArrowheads="1"/>
          </p:cNvSpPr>
          <p:nvPr/>
        </p:nvSpPr>
        <p:spPr bwMode="auto">
          <a:xfrm>
            <a:off x="3756086" y="332659"/>
            <a:ext cx="3708066" cy="6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希尔排序分析 </a:t>
            </a:r>
          </a:p>
        </p:txBody>
      </p:sp>
      <p:sp>
        <p:nvSpPr>
          <p:cNvPr id="8447" name="Text Box 255"/>
          <p:cNvSpPr txBox="1">
            <a:spLocks noChangeArrowheads="1"/>
          </p:cNvSpPr>
          <p:nvPr/>
        </p:nvSpPr>
        <p:spPr bwMode="auto">
          <a:xfrm>
            <a:off x="1600203" y="1166511"/>
            <a:ext cx="9224641" cy="84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2"/>
              </a:buBlip>
            </a:pPr>
            <a:r>
              <a:rPr lang="en-US" altLang="zh-CN" sz="2400" dirty="0"/>
              <a:t> </a:t>
            </a:r>
            <a:r>
              <a:rPr lang="zh-CN" altLang="en-US" sz="2400" dirty="0"/>
              <a:t>分组不是简单的“逐段分割”，而是将相隔某个增量的记录组成  </a:t>
            </a:r>
          </a:p>
          <a:p>
            <a:pPr>
              <a:lnSpc>
                <a:spcPct val="105000"/>
              </a:lnSpc>
            </a:pPr>
            <a:r>
              <a:rPr lang="zh-CN" altLang="en-US" sz="2400" dirty="0"/>
              <a:t>    一个子序列。 </a:t>
            </a:r>
          </a:p>
        </p:txBody>
      </p:sp>
      <p:sp>
        <p:nvSpPr>
          <p:cNvPr id="8448" name="Text Box 256"/>
          <p:cNvSpPr txBox="1">
            <a:spLocks noChangeArrowheads="1"/>
          </p:cNvSpPr>
          <p:nvPr/>
        </p:nvSpPr>
        <p:spPr bwMode="auto">
          <a:xfrm>
            <a:off x="1600200" y="2030203"/>
            <a:ext cx="890820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FontTx/>
              <a:buBlip>
                <a:blip r:embed="rId2"/>
              </a:buBlip>
            </a:pPr>
            <a:r>
              <a:rPr lang="en-US" altLang="zh-CN" sz="2400" dirty="0"/>
              <a:t> </a:t>
            </a:r>
            <a:r>
              <a:rPr lang="zh-CN" altLang="en-US" sz="2400" dirty="0"/>
              <a:t>增量序列取法 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    希尔最早提出的选法是 </a:t>
            </a:r>
            <a:r>
              <a:rPr lang="en-US" altLang="zh-CN" sz="2400" i="1" dirty="0"/>
              <a:t>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itchFamily="18" charset="2"/>
              </a:rPr>
              <a:t>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/2</a:t>
            </a:r>
            <a:r>
              <a:rPr lang="zh-CN" altLang="en-US" sz="2400" dirty="0">
                <a:sym typeface="Symbol" pitchFamily="18" charset="2"/>
              </a:rPr>
              <a:t>，</a:t>
            </a:r>
            <a:r>
              <a:rPr lang="en-US" altLang="zh-CN" sz="2400" i="1" dirty="0" err="1"/>
              <a:t>d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itchFamily="18" charset="2"/>
              </a:rPr>
              <a:t> </a:t>
            </a:r>
            <a:r>
              <a:rPr lang="en-US" altLang="zh-CN" sz="2400" i="1" dirty="0" err="1"/>
              <a:t>d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dirty="0">
                <a:sym typeface="Symbol" pitchFamily="18" charset="2"/>
              </a:rPr>
              <a:t>/2</a:t>
            </a:r>
            <a:r>
              <a:rPr lang="zh-CN" altLang="en-US" sz="2400" dirty="0">
                <a:sym typeface="Symbol" pitchFamily="18" charset="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ym typeface="Symbol" pitchFamily="18" charset="2"/>
              </a:rPr>
              <a:t>    克努特 </a:t>
            </a:r>
            <a:r>
              <a:rPr lang="en-US" altLang="zh-CN" sz="2400" dirty="0">
                <a:sym typeface="Symbol" pitchFamily="18" charset="2"/>
              </a:rPr>
              <a:t>(Knuth) </a:t>
            </a:r>
            <a:r>
              <a:rPr lang="zh-CN" altLang="en-US" sz="2400" dirty="0"/>
              <a:t>提出的选法是 </a:t>
            </a:r>
            <a:r>
              <a:rPr lang="en-US" altLang="zh-CN" sz="2400" i="1" dirty="0" err="1"/>
              <a:t>d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 =</a:t>
            </a:r>
            <a:r>
              <a:rPr lang="en-US" altLang="zh-CN" sz="2400" dirty="0">
                <a:sym typeface="Symbol" pitchFamily="18" charset="2"/>
              </a:rPr>
              <a:t>(</a:t>
            </a:r>
            <a:r>
              <a:rPr lang="en-US" altLang="zh-CN" sz="2400" i="1" dirty="0"/>
              <a:t>d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-1)</a:t>
            </a:r>
            <a:r>
              <a:rPr lang="en-US" altLang="zh-CN" sz="2400" i="1" baseline="-25000" dirty="0"/>
              <a:t> </a:t>
            </a:r>
            <a:r>
              <a:rPr lang="en-US" altLang="zh-CN" sz="2400" dirty="0">
                <a:sym typeface="Symbol" pitchFamily="18" charset="2"/>
              </a:rPr>
              <a:t>/3</a:t>
            </a:r>
            <a:r>
              <a:rPr lang="zh-CN" altLang="en-US" sz="2400" dirty="0">
                <a:sym typeface="Symbol" pitchFamily="18" charset="2"/>
              </a:rPr>
              <a:t>。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ym typeface="Symbol" pitchFamily="18" charset="2"/>
              </a:rPr>
              <a:t>     </a:t>
            </a:r>
            <a:r>
              <a:rPr lang="zh-CN" altLang="en-US" sz="2400" dirty="0">
                <a:sym typeface="Symbol" pitchFamily="18" charset="2"/>
              </a:rPr>
              <a:t>还有许多其他取法。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ym typeface="Symbol" pitchFamily="18" charset="2"/>
              </a:rPr>
              <a:t>    </a:t>
            </a: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如何选择增量序列以产生最好的排序效果，至今仍没有从数学 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    上得到解决。</a:t>
            </a:r>
            <a:endParaRPr lang="zh-CN" altLang="en-US" sz="2400" dirty="0">
              <a:ea typeface="华文新魏" pitchFamily="2" charset="-122"/>
            </a:endParaRPr>
          </a:p>
          <a:p>
            <a:pPr>
              <a:lnSpc>
                <a:spcPct val="12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1)</a:t>
            </a:r>
            <a:r>
              <a:rPr lang="zh-CN" altLang="en-US" sz="2400" dirty="0"/>
              <a:t>、没有除 </a:t>
            </a:r>
            <a:r>
              <a:rPr lang="en-US" altLang="zh-CN" sz="2400" dirty="0"/>
              <a:t>1 </a:t>
            </a:r>
            <a:r>
              <a:rPr lang="zh-CN" altLang="en-US" sz="2400" dirty="0"/>
              <a:t>以外的公因子； 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     </a:t>
            </a:r>
            <a:r>
              <a:rPr lang="en-US" altLang="zh-CN" sz="2400" dirty="0"/>
              <a:t>2)</a:t>
            </a:r>
            <a:r>
              <a:rPr lang="zh-CN" altLang="en-US" sz="2400" dirty="0"/>
              <a:t>、最后一个增量值必须为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8449" name="Text Box 257"/>
          <p:cNvSpPr txBox="1">
            <a:spLocks noChangeArrowheads="1"/>
          </p:cNvSpPr>
          <p:nvPr/>
        </p:nvSpPr>
        <p:spPr bwMode="auto">
          <a:xfrm>
            <a:off x="1553684" y="5757184"/>
            <a:ext cx="5350183" cy="45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2"/>
              </a:buBlip>
            </a:pPr>
            <a:r>
              <a:rPr lang="en-US" altLang="zh-CN" sz="2400" dirty="0"/>
              <a:t>  </a:t>
            </a:r>
            <a:r>
              <a:rPr lang="zh-CN" altLang="en-US" sz="2400" dirty="0"/>
              <a:t>希尔排序的时间复杂度约为：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1.3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7" grpId="0" autoUpdateAnimBg="0"/>
      <p:bldP spid="8448" grpId="0" autoUpdateAnimBg="0"/>
      <p:bldP spid="844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707038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985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737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2957119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639616" y="1360548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432968" y="2170099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008299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648546" y="3893528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408585" y="4705237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5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3016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2711624" y="5550531"/>
            <a:ext cx="381000" cy="519245"/>
            <a:chOff x="2078" y="1387"/>
            <a:chExt cx="1615" cy="2201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8432750" y="216015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8864550" y="216015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9296350" y="216015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起泡排序</a:t>
            </a:r>
          </a:p>
        </p:txBody>
      </p:sp>
      <p:pic>
        <p:nvPicPr>
          <p:cNvPr id="2211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648" y="1029362"/>
            <a:ext cx="6552728" cy="535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9616" y="332659"/>
            <a:ext cx="6696744" cy="613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性能分析</a:t>
            </a: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700808"/>
            <a:ext cx="860444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utoShape 231">
            <a:extLst>
              <a:ext uri="{FF2B5EF4-FFF2-40B4-BE49-F238E27FC236}">
                <a16:creationId xmlns:a16="http://schemas.microsoft.com/office/drawing/2014/main" id="{4080A3D1-CAE9-4716-9335-96445CB50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680" y="1848250"/>
            <a:ext cx="2895600" cy="533400"/>
          </a:xfrm>
          <a:prstGeom prst="wedgeRoundRectCallout">
            <a:avLst>
              <a:gd name="adj1" fmla="val -123360"/>
              <a:gd name="adj2" fmla="val -150749"/>
              <a:gd name="adj3" fmla="val 16667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5000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一般取第一个记录 </a:t>
            </a:r>
          </a:p>
        </p:txBody>
      </p:sp>
      <p:sp>
        <p:nvSpPr>
          <p:cNvPr id="57" name="Text Box 229">
            <a:extLst>
              <a:ext uri="{FF2B5EF4-FFF2-40B4-BE49-F238E27FC236}">
                <a16:creationId xmlns:a16="http://schemas.microsoft.com/office/drawing/2014/main" id="{08CA0D85-AA0C-4A2C-94F4-FC8A3AA71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88" y="1028551"/>
            <a:ext cx="8915400" cy="122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chemeClr val="tx1"/>
                </a:solidFill>
              </a:rPr>
              <a:t>　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任选</a:t>
            </a:r>
            <a:r>
              <a:rPr lang="zh-CN" altLang="en-US" sz="2400" dirty="0">
                <a:solidFill>
                  <a:schemeClr val="tx1"/>
                </a:solidFill>
              </a:rPr>
              <a:t>一个记录，以它的关键字作为“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枢轴</a:t>
            </a:r>
            <a:r>
              <a:rPr lang="zh-CN" altLang="en-US" sz="2400" dirty="0">
                <a:solidFill>
                  <a:schemeClr val="tx1"/>
                </a:solidFill>
              </a:rPr>
              <a:t>”，凡关 键字小于枢轴的记录均移至枢轴之前，凡关键字大于枢轴的记录均移至枢轴之后。 </a:t>
            </a:r>
          </a:p>
        </p:txBody>
      </p:sp>
      <p:sp>
        <p:nvSpPr>
          <p:cNvPr id="58" name="AutoShape 304">
            <a:extLst>
              <a:ext uri="{FF2B5EF4-FFF2-40B4-BE49-F238E27FC236}">
                <a16:creationId xmlns:a16="http://schemas.microsoft.com/office/drawing/2014/main" id="{4514B405-BE9B-4531-8121-D03CFB540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88" y="3971776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" name="Line 237">
            <a:extLst>
              <a:ext uri="{FF2B5EF4-FFF2-40B4-BE49-F238E27FC236}">
                <a16:creationId xmlns:a16="http://schemas.microsoft.com/office/drawing/2014/main" id="{CA92ACBF-DD10-4681-B3A2-02FF67D1B2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5888" y="515922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 Box 238">
            <a:extLst>
              <a:ext uri="{FF2B5EF4-FFF2-40B4-BE49-F238E27FC236}">
                <a16:creationId xmlns:a16="http://schemas.microsoft.com/office/drawing/2014/main" id="{5A297D77-455E-4BD1-A988-F672A0D9B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313" y="5356076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61" name="Line 239">
            <a:extLst>
              <a:ext uri="{FF2B5EF4-FFF2-40B4-BE49-F238E27FC236}">
                <a16:creationId xmlns:a16="http://schemas.microsoft.com/office/drawing/2014/main" id="{DAC7E0E8-314B-4333-AE6C-CE053BBC20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12288" y="515922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 Box 240">
            <a:extLst>
              <a:ext uri="{FF2B5EF4-FFF2-40B4-BE49-F238E27FC236}">
                <a16:creationId xmlns:a16="http://schemas.microsoft.com/office/drawing/2014/main" id="{F6D87769-691D-4E09-A715-EA5A57467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1288" y="5387826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>
        <p:nvSpPr>
          <p:cNvPr id="63" name="Text Box 241">
            <a:extLst>
              <a:ext uri="{FF2B5EF4-FFF2-40B4-BE49-F238E27FC236}">
                <a16:creationId xmlns:a16="http://schemas.microsoft.com/office/drawing/2014/main" id="{A2AF0F24-EDC0-488C-856B-AB0113C77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88" y="6149826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R[s]=52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为枢轴。 </a:t>
            </a:r>
          </a:p>
        </p:txBody>
      </p:sp>
      <p:sp>
        <p:nvSpPr>
          <p:cNvPr id="64" name="Rectangle 258">
            <a:extLst>
              <a:ext uri="{FF2B5EF4-FFF2-40B4-BE49-F238E27FC236}">
                <a16:creationId xmlns:a16="http://schemas.microsoft.com/office/drawing/2014/main" id="{DFF98208-11FE-4EC4-B037-898F083F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88" y="4373414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sp>
        <p:nvSpPr>
          <p:cNvPr id="65" name="Rectangle 260">
            <a:extLst>
              <a:ext uri="{FF2B5EF4-FFF2-40B4-BE49-F238E27FC236}">
                <a16:creationId xmlns:a16="http://schemas.microsoft.com/office/drawing/2014/main" id="{C5C00857-48EE-4B7F-B4CC-BC614457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138" y="3971776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 </a:t>
            </a:r>
          </a:p>
        </p:txBody>
      </p:sp>
      <p:graphicFrame>
        <p:nvGraphicFramePr>
          <p:cNvPr id="66" name="Group 298">
            <a:extLst>
              <a:ext uri="{FF2B5EF4-FFF2-40B4-BE49-F238E27FC236}">
                <a16:creationId xmlns:a16="http://schemas.microsoft.com/office/drawing/2014/main" id="{9BF80CE1-1294-4F17-8863-1508D9AAB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14406"/>
              </p:ext>
            </p:extLst>
          </p:nvPr>
        </p:nvGraphicFramePr>
        <p:xfrm>
          <a:off x="3221088" y="4659164"/>
          <a:ext cx="6096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80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97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75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Line 299">
            <a:extLst>
              <a:ext uri="{FF2B5EF4-FFF2-40B4-BE49-F238E27FC236}">
                <a16:creationId xmlns:a16="http://schemas.microsoft.com/office/drawing/2014/main" id="{20FAF232-372E-4FA0-B26A-B9AD7807C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5888" y="4352776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301">
            <a:extLst>
              <a:ext uri="{FF2B5EF4-FFF2-40B4-BE49-F238E27FC236}">
                <a16:creationId xmlns:a16="http://schemas.microsoft.com/office/drawing/2014/main" id="{611C2237-F52C-48E1-92A3-395724DB6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88" y="4200376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s</a:t>
            </a:r>
          </a:p>
        </p:txBody>
      </p:sp>
      <p:sp>
        <p:nvSpPr>
          <p:cNvPr id="69" name="Text Box 302">
            <a:extLst>
              <a:ext uri="{FF2B5EF4-FFF2-40B4-BE49-F238E27FC236}">
                <a16:creationId xmlns:a16="http://schemas.microsoft.com/office/drawing/2014/main" id="{DCE1BDE0-71B5-4B79-9AB5-AE76E342E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88" y="4200376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t </a:t>
            </a:r>
          </a:p>
        </p:txBody>
      </p:sp>
      <p:sp>
        <p:nvSpPr>
          <p:cNvPr id="70" name="Line 303">
            <a:extLst>
              <a:ext uri="{FF2B5EF4-FFF2-40B4-BE49-F238E27FC236}">
                <a16:creationId xmlns:a16="http://schemas.microsoft.com/office/drawing/2014/main" id="{D11DD8D8-1A46-4EF1-838B-E48146F33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2288" y="4352776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307">
            <a:extLst>
              <a:ext uri="{FF2B5EF4-FFF2-40B4-BE49-F238E27FC236}">
                <a16:creationId xmlns:a16="http://schemas.microsoft.com/office/drawing/2014/main" id="{1BB17C4E-2076-4AC9-B7E2-F3F1124AC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88" y="2340198"/>
            <a:ext cx="8915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</a:rPr>
              <a:t>附设两个指针 </a:t>
            </a:r>
            <a:r>
              <a:rPr lang="en-US" altLang="zh-CN" sz="2200" dirty="0">
                <a:solidFill>
                  <a:schemeClr val="tx1"/>
                </a:solidFill>
              </a:rPr>
              <a:t>low </a:t>
            </a:r>
            <a:r>
              <a:rPr lang="zh-CN" altLang="en-US" sz="2200" dirty="0">
                <a:solidFill>
                  <a:schemeClr val="tx1"/>
                </a:solidFill>
              </a:rPr>
              <a:t>和 </a:t>
            </a:r>
            <a:r>
              <a:rPr lang="en-US" altLang="zh-CN" sz="2200" dirty="0">
                <a:solidFill>
                  <a:schemeClr val="tx1"/>
                </a:solidFill>
              </a:rPr>
              <a:t>high</a:t>
            </a:r>
            <a:r>
              <a:rPr lang="zh-CN" altLang="en-US" sz="2200" dirty="0">
                <a:solidFill>
                  <a:schemeClr val="tx1"/>
                </a:solidFill>
              </a:rPr>
              <a:t>，从 </a:t>
            </a:r>
            <a:r>
              <a:rPr lang="en-US" altLang="zh-CN" sz="2200" dirty="0">
                <a:solidFill>
                  <a:schemeClr val="tx1"/>
                </a:solidFill>
              </a:rPr>
              <a:t>high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所指位置起向前搜索找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到第一个关键字小于枢轴的关键字的记录与枢轴记录交换，然后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从 </a:t>
            </a:r>
            <a:r>
              <a:rPr lang="en-US" altLang="zh-CN" sz="2200" dirty="0">
                <a:solidFill>
                  <a:schemeClr val="tx1"/>
                </a:solidFill>
              </a:rPr>
              <a:t>low 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所指位置起向后搜索找到第一个关键字大于枢轴的关键字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的记录与枢轴记录交换，重复这两步直至 </a:t>
            </a:r>
            <a:r>
              <a:rPr lang="en-US" altLang="zh-CN" sz="2200" dirty="0">
                <a:solidFill>
                  <a:schemeClr val="tx1"/>
                </a:solidFill>
              </a:rPr>
              <a:t>low = high </a:t>
            </a:r>
            <a:r>
              <a:rPr lang="zh-CN" altLang="en-US" sz="2200" dirty="0">
                <a:solidFill>
                  <a:schemeClr val="tx1"/>
                </a:solidFill>
              </a:rPr>
              <a:t>为止。  </a:t>
            </a:r>
          </a:p>
        </p:txBody>
      </p:sp>
      <p:sp useBgFill="1">
        <p:nvSpPr>
          <p:cNvPr id="72" name="Rectangle 244">
            <a:extLst>
              <a:ext uri="{FF2B5EF4-FFF2-40B4-BE49-F238E27FC236}">
                <a16:creationId xmlns:a16="http://schemas.microsoft.com/office/drawing/2014/main" id="{F38E3874-02E8-4017-BB77-244A6E581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488" y="5159226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308">
            <a:extLst>
              <a:ext uri="{FF2B5EF4-FFF2-40B4-BE49-F238E27FC236}">
                <a16:creationId xmlns:a16="http://schemas.microsoft.com/office/drawing/2014/main" id="{87BF2C6D-1BC8-4D5A-9A6F-2391718B28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2688" y="515922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Text Box 309">
            <a:extLst>
              <a:ext uri="{FF2B5EF4-FFF2-40B4-BE49-F238E27FC236}">
                <a16:creationId xmlns:a16="http://schemas.microsoft.com/office/drawing/2014/main" id="{6964B617-CDA7-435E-9DA1-943570751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1688" y="5387826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75" name="Rectangle 310">
            <a:extLst>
              <a:ext uri="{FF2B5EF4-FFF2-40B4-BE49-F238E27FC236}">
                <a16:creationId xmlns:a16="http://schemas.microsoft.com/office/drawing/2014/main" id="{B5AC0A9B-C2FF-47D8-AD45-9D4385651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88" y="4702026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76" name="Rectangle 311">
            <a:extLst>
              <a:ext uri="{FF2B5EF4-FFF2-40B4-BE49-F238E27FC236}">
                <a16:creationId xmlns:a16="http://schemas.microsoft.com/office/drawing/2014/main" id="{1836800E-59BD-4FE4-80A7-005C34A2B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088" y="4702026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7" name="Text Box 245">
            <a:extLst>
              <a:ext uri="{FF2B5EF4-FFF2-40B4-BE49-F238E27FC236}">
                <a16:creationId xmlns:a16="http://schemas.microsoft.com/office/drawing/2014/main" id="{EDD77BE7-B912-4D69-85E1-26383FBA4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313" y="4702026"/>
            <a:ext cx="5873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23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78" name="Rectangle 312">
            <a:extLst>
              <a:ext uri="{FF2B5EF4-FFF2-40B4-BE49-F238E27FC236}">
                <a16:creationId xmlns:a16="http://schemas.microsoft.com/office/drawing/2014/main" id="{8C050669-A46F-483E-9576-99BDEEECF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88" y="5159226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313">
            <a:extLst>
              <a:ext uri="{FF2B5EF4-FFF2-40B4-BE49-F238E27FC236}">
                <a16:creationId xmlns:a16="http://schemas.microsoft.com/office/drawing/2014/main" id="{23FE2552-229E-476D-B479-FCC4F98517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5488" y="515922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Text Box 314">
            <a:extLst>
              <a:ext uri="{FF2B5EF4-FFF2-40B4-BE49-F238E27FC236}">
                <a16:creationId xmlns:a16="http://schemas.microsoft.com/office/drawing/2014/main" id="{E94D33AD-BB25-41A1-88B4-DAB2AB0DD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913" y="5356076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81" name="Line 315">
            <a:extLst>
              <a:ext uri="{FF2B5EF4-FFF2-40B4-BE49-F238E27FC236}">
                <a16:creationId xmlns:a16="http://schemas.microsoft.com/office/drawing/2014/main" id="{6C6B5351-EAF5-428B-B678-1FE257856A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5088" y="515922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Text Box 316">
            <a:extLst>
              <a:ext uri="{FF2B5EF4-FFF2-40B4-BE49-F238E27FC236}">
                <a16:creationId xmlns:a16="http://schemas.microsoft.com/office/drawing/2014/main" id="{8E8B655D-F754-4250-8868-B695FABB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513" y="5356076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83" name="Rectangle 317">
            <a:extLst>
              <a:ext uri="{FF2B5EF4-FFF2-40B4-BE49-F238E27FC236}">
                <a16:creationId xmlns:a16="http://schemas.microsoft.com/office/drawing/2014/main" id="{0208FD6F-8575-4F5B-AB69-2E8C7E26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88" y="5159226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4" name="Rectangle 318">
            <a:extLst>
              <a:ext uri="{FF2B5EF4-FFF2-40B4-BE49-F238E27FC236}">
                <a16:creationId xmlns:a16="http://schemas.microsoft.com/office/drawing/2014/main" id="{BC5BE211-CA31-4F82-9536-0052A40F5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88" y="4702026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dirty="0"/>
          </a:p>
        </p:txBody>
      </p:sp>
      <p:sp>
        <p:nvSpPr>
          <p:cNvPr id="85" name="Text Box 249">
            <a:extLst>
              <a:ext uri="{FF2B5EF4-FFF2-40B4-BE49-F238E27FC236}">
                <a16:creationId xmlns:a16="http://schemas.microsoft.com/office/drawing/2014/main" id="{6346274B-72D1-4481-91D6-2E412A2FF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888" y="4625826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80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6" name="Line 319">
            <a:extLst>
              <a:ext uri="{FF2B5EF4-FFF2-40B4-BE49-F238E27FC236}">
                <a16:creationId xmlns:a16="http://schemas.microsoft.com/office/drawing/2014/main" id="{1C5F29B3-2A6E-45D2-BF9A-6B0B982A18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3088" y="515922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 Box 320">
            <a:extLst>
              <a:ext uri="{FF2B5EF4-FFF2-40B4-BE49-F238E27FC236}">
                <a16:creationId xmlns:a16="http://schemas.microsoft.com/office/drawing/2014/main" id="{3BBB61F3-22CB-459E-A532-2006BC703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088" y="5387826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88" name="Rectangle 321">
            <a:extLst>
              <a:ext uri="{FF2B5EF4-FFF2-40B4-BE49-F238E27FC236}">
                <a16:creationId xmlns:a16="http://schemas.microsoft.com/office/drawing/2014/main" id="{9EF3EE6F-4189-4846-8FA9-757C82A0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888" y="5159226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9" name="Rectangle 322">
            <a:extLst>
              <a:ext uri="{FF2B5EF4-FFF2-40B4-BE49-F238E27FC236}">
                <a16:creationId xmlns:a16="http://schemas.microsoft.com/office/drawing/2014/main" id="{465A7A76-F0C0-4F12-8C2E-260394D28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88" y="5159226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323">
            <a:extLst>
              <a:ext uri="{FF2B5EF4-FFF2-40B4-BE49-F238E27FC236}">
                <a16:creationId xmlns:a16="http://schemas.microsoft.com/office/drawing/2014/main" id="{AAC73C28-28EF-49A2-B9BD-93A745A723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3488" y="515922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324">
            <a:extLst>
              <a:ext uri="{FF2B5EF4-FFF2-40B4-BE49-F238E27FC236}">
                <a16:creationId xmlns:a16="http://schemas.microsoft.com/office/drawing/2014/main" id="{904822BE-E2BF-4AA9-B9F0-B3C6DD3AD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88" y="5387826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92" name="Rectangle 325">
            <a:extLst>
              <a:ext uri="{FF2B5EF4-FFF2-40B4-BE49-F238E27FC236}">
                <a16:creationId xmlns:a16="http://schemas.microsoft.com/office/drawing/2014/main" id="{472CFCC0-4C1F-4482-8659-63D9BD2B1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88" y="5159226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326">
            <a:extLst>
              <a:ext uri="{FF2B5EF4-FFF2-40B4-BE49-F238E27FC236}">
                <a16:creationId xmlns:a16="http://schemas.microsoft.com/office/drawing/2014/main" id="{6F6CED10-D354-41A4-A4D3-36FE7E1DF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73888" y="515922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Text Box 327">
            <a:extLst>
              <a:ext uri="{FF2B5EF4-FFF2-40B4-BE49-F238E27FC236}">
                <a16:creationId xmlns:a16="http://schemas.microsoft.com/office/drawing/2014/main" id="{4E89E77B-4777-474B-967B-E5E91F45A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88" y="5387826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95" name="Rectangle 328">
            <a:extLst>
              <a:ext uri="{FF2B5EF4-FFF2-40B4-BE49-F238E27FC236}">
                <a16:creationId xmlns:a16="http://schemas.microsoft.com/office/drawing/2014/main" id="{B2E7EC02-6CCF-44D7-8EC8-D3C69135C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8" y="5159226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329">
            <a:extLst>
              <a:ext uri="{FF2B5EF4-FFF2-40B4-BE49-F238E27FC236}">
                <a16:creationId xmlns:a16="http://schemas.microsoft.com/office/drawing/2014/main" id="{D9D30676-B902-4711-9143-8D91DB6F77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0313" y="515922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 Box 330">
            <a:extLst>
              <a:ext uri="{FF2B5EF4-FFF2-40B4-BE49-F238E27FC236}">
                <a16:creationId xmlns:a16="http://schemas.microsoft.com/office/drawing/2014/main" id="{2C2DFAA0-D4E2-4C81-981F-164434914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313" y="5387826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98" name="Rectangle 331">
            <a:extLst>
              <a:ext uri="{FF2B5EF4-FFF2-40B4-BE49-F238E27FC236}">
                <a16:creationId xmlns:a16="http://schemas.microsoft.com/office/drawing/2014/main" id="{31731DC8-4429-4F63-995E-37AC0F70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88" y="4702026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" name="Text Box 253">
            <a:extLst>
              <a:ext uri="{FF2B5EF4-FFF2-40B4-BE49-F238E27FC236}">
                <a16:creationId xmlns:a16="http://schemas.microsoft.com/office/drawing/2014/main" id="{E1F2919C-610E-4F1A-92B7-22829CE62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313" y="4625826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14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100" name="Rectangle 332">
            <a:extLst>
              <a:ext uri="{FF2B5EF4-FFF2-40B4-BE49-F238E27FC236}">
                <a16:creationId xmlns:a16="http://schemas.microsoft.com/office/drawing/2014/main" id="{35C7D20A-07DF-48C7-96DA-2E68AD12E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88" y="5159226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Line 333">
            <a:extLst>
              <a:ext uri="{FF2B5EF4-FFF2-40B4-BE49-F238E27FC236}">
                <a16:creationId xmlns:a16="http://schemas.microsoft.com/office/drawing/2014/main" id="{166A822B-BBFD-4D3F-BE1C-2C1BA4B7E6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2463" y="515922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Text Box 334">
            <a:extLst>
              <a:ext uri="{FF2B5EF4-FFF2-40B4-BE49-F238E27FC236}">
                <a16:creationId xmlns:a16="http://schemas.microsoft.com/office/drawing/2014/main" id="{6A5B11EF-73E0-41E0-90CB-B430FA964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688" y="5356076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3" name="Rectangle 335">
            <a:extLst>
              <a:ext uri="{FF2B5EF4-FFF2-40B4-BE49-F238E27FC236}">
                <a16:creationId xmlns:a16="http://schemas.microsoft.com/office/drawing/2014/main" id="{68480F5A-74DE-4721-B2C6-98A823B6D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88" y="5159226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Line 336">
            <a:extLst>
              <a:ext uri="{FF2B5EF4-FFF2-40B4-BE49-F238E27FC236}">
                <a16:creationId xmlns:a16="http://schemas.microsoft.com/office/drawing/2014/main" id="{A3222DE8-6213-4A8D-89C7-D1E1127AD1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9663" y="515922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Text Box 337">
            <a:extLst>
              <a:ext uri="{FF2B5EF4-FFF2-40B4-BE49-F238E27FC236}">
                <a16:creationId xmlns:a16="http://schemas.microsoft.com/office/drawing/2014/main" id="{CF621A28-B606-4313-9392-490981725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88" y="5692626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6" name="Text Box 257">
            <a:extLst>
              <a:ext uri="{FF2B5EF4-FFF2-40B4-BE49-F238E27FC236}">
                <a16:creationId xmlns:a16="http://schemas.microsoft.com/office/drawing/2014/main" id="{33BFB694-0249-4218-AED4-9E188F717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513" y="4625826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</a:t>
            </a:r>
            <a:endParaRPr lang="en-US" altLang="zh-CN" sz="2200" b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07" name="Rectangle 338">
            <a:extLst>
              <a:ext uri="{FF2B5EF4-FFF2-40B4-BE49-F238E27FC236}">
                <a16:creationId xmlns:a16="http://schemas.microsoft.com/office/drawing/2014/main" id="{43DD25E8-BD3A-4964-A4B6-9AE1501AF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88" y="4016226"/>
            <a:ext cx="457200" cy="381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" name="标题 1">
            <a:extLst>
              <a:ext uri="{FF2B5EF4-FFF2-40B4-BE49-F238E27FC236}">
                <a16:creationId xmlns:a16="http://schemas.microsoft.com/office/drawing/2014/main" id="{59AF8334-C41F-4C5F-9745-3251CDB78D79}"/>
              </a:ext>
            </a:extLst>
          </p:cNvPr>
          <p:cNvSpPr txBox="1">
            <a:spLocks/>
          </p:cNvSpPr>
          <p:nvPr/>
        </p:nvSpPr>
        <p:spPr>
          <a:xfrm>
            <a:off x="1847528" y="188640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快速排序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utoUpdateAnimBg="0"/>
      <p:bldP spid="57" grpId="0" autoUpdateAnimBg="0"/>
      <p:bldP spid="58" grpId="0" animBg="1"/>
      <p:bldP spid="59" grpId="0" animBg="1"/>
      <p:bldP spid="60" grpId="0" autoUpdateAnimBg="0"/>
      <p:bldP spid="61" grpId="0" animBg="1"/>
      <p:bldP spid="62" grpId="0" autoUpdateAnimBg="0"/>
      <p:bldP spid="63" grpId="0" autoUpdateAnimBg="0"/>
      <p:bldP spid="64" grpId="0" autoUpdateAnimBg="0"/>
      <p:bldP spid="65" grpId="0" autoUpdateAnimBg="0"/>
      <p:bldP spid="67" grpId="0" animBg="1"/>
      <p:bldP spid="68" grpId="0" autoUpdateAnimBg="0"/>
      <p:bldP spid="69" grpId="0" autoUpdateAnimBg="0"/>
      <p:bldP spid="70" grpId="0" animBg="1"/>
      <p:bldP spid="71" grpId="0" autoUpdateAnimBg="0"/>
      <p:bldP spid="72" grpId="0" animBg="1"/>
      <p:bldP spid="73" grpId="0" animBg="1"/>
      <p:bldP spid="74" grpId="0" autoUpdateAnimBg="0"/>
      <p:bldP spid="75" grpId="0" animBg="1"/>
      <p:bldP spid="76" grpId="0" animBg="1"/>
      <p:bldP spid="77" grpId="0" autoUpdateAnimBg="0"/>
      <p:bldP spid="78" grpId="0" animBg="1"/>
      <p:bldP spid="79" grpId="0" animBg="1"/>
      <p:bldP spid="80" grpId="0" autoUpdateAnimBg="0"/>
      <p:bldP spid="81" grpId="0" animBg="1"/>
      <p:bldP spid="82" grpId="0" autoUpdateAnimBg="0"/>
      <p:bldP spid="83" grpId="0" animBg="1"/>
      <p:bldP spid="84" grpId="0" animBg="1"/>
      <p:bldP spid="85" grpId="0" autoUpdateAnimBg="0"/>
      <p:bldP spid="86" grpId="0" animBg="1"/>
      <p:bldP spid="87" grpId="0" autoUpdateAnimBg="0"/>
      <p:bldP spid="88" grpId="0" animBg="1"/>
      <p:bldP spid="89" grpId="0" animBg="1"/>
      <p:bldP spid="90" grpId="0" animBg="1"/>
      <p:bldP spid="91" grpId="0" autoUpdateAnimBg="0"/>
      <p:bldP spid="92" grpId="0" animBg="1"/>
      <p:bldP spid="93" grpId="0" animBg="1"/>
      <p:bldP spid="94" grpId="0" autoUpdateAnimBg="0"/>
      <p:bldP spid="95" grpId="0" animBg="1"/>
      <p:bldP spid="96" grpId="0" animBg="1"/>
      <p:bldP spid="97" grpId="0" autoUpdateAnimBg="0"/>
      <p:bldP spid="98" grpId="0" animBg="1"/>
      <p:bldP spid="99" grpId="0" autoUpdateAnimBg="0"/>
      <p:bldP spid="100" grpId="0" animBg="1"/>
      <p:bldP spid="101" grpId="0" animBg="1"/>
      <p:bldP spid="102" grpId="0" autoUpdateAnimBg="0"/>
      <p:bldP spid="103" grpId="0" animBg="1"/>
      <p:bldP spid="104" grpId="0" animBg="1"/>
      <p:bldP spid="105" grpId="0" autoUpdateAnimBg="0"/>
      <p:bldP spid="106" grpId="0" autoUpdateAnimBg="0"/>
      <p:bldP spid="1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第九章回顾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289376" y="980728"/>
            <a:ext cx="7839075" cy="57864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相关概念术语</a:t>
            </a:r>
            <a:endParaRPr lang="en-US" altLang="zh-CN" sz="2400" dirty="0"/>
          </a:p>
          <a:p>
            <a:r>
              <a:rPr lang="zh-CN" altLang="en-US" sz="2400" dirty="0"/>
              <a:t>静态查找表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、顺序查找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、有序表查找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、索引顺序表查找</a:t>
            </a:r>
            <a:endParaRPr lang="en-US" altLang="zh-CN" sz="2000" dirty="0"/>
          </a:p>
          <a:p>
            <a:r>
              <a:rPr lang="zh-CN" altLang="en-US" sz="2400" dirty="0"/>
              <a:t>动态查找表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sz="2000" dirty="0"/>
              <a:t>     1</a:t>
            </a:r>
            <a:r>
              <a:rPr lang="zh-CN" altLang="en-US" sz="2000" dirty="0"/>
              <a:t>、二叉排序树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、平衡二叉树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</a:t>
            </a:r>
            <a:r>
              <a:rPr lang="en-US" altLang="zh-CN" sz="2000" dirty="0"/>
              <a:t>B-</a:t>
            </a:r>
            <a:r>
              <a:rPr lang="zh-CN" altLang="en-US" sz="2000" dirty="0"/>
              <a:t>树、</a:t>
            </a:r>
            <a:r>
              <a:rPr lang="en-US" altLang="zh-CN" sz="2000" dirty="0"/>
              <a:t>B+</a:t>
            </a:r>
            <a:r>
              <a:rPr lang="zh-CN" altLang="en-US" sz="2000" dirty="0"/>
              <a:t>树</a:t>
            </a:r>
            <a:endParaRPr lang="en-US" altLang="zh-CN" sz="2000" dirty="0"/>
          </a:p>
          <a:p>
            <a:r>
              <a:rPr lang="zh-CN" altLang="en-US" sz="2400" dirty="0"/>
              <a:t>哈希表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、相关概念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、哈希函数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、处理冲突的方法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4</a:t>
            </a:r>
            <a:r>
              <a:rPr lang="zh-CN" altLang="en-US" sz="2000" dirty="0"/>
              <a:t>、哈希表的查找过程</a:t>
            </a:r>
            <a:endParaRPr lang="en-US" altLang="zh-CN" sz="20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3632" y="44624"/>
            <a:ext cx="676875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72952" y="0"/>
            <a:ext cx="8199512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 Partition(</a:t>
            </a:r>
            <a:r>
              <a:rPr lang="en-US" dirty="0" err="1"/>
              <a:t>SqList</a:t>
            </a:r>
            <a:r>
              <a:rPr lang="en-US" dirty="0"/>
              <a:t> &amp;</a:t>
            </a:r>
            <a:r>
              <a:rPr lang="en-US" dirty="0" err="1"/>
              <a:t>L,int</a:t>
            </a:r>
            <a:r>
              <a:rPr lang="en-US" dirty="0"/>
              <a:t> </a:t>
            </a:r>
            <a:r>
              <a:rPr lang="en-US" dirty="0" err="1"/>
              <a:t>low,int</a:t>
            </a:r>
            <a:r>
              <a:rPr lang="en-US" dirty="0"/>
              <a:t> high)</a:t>
            </a:r>
            <a:endParaRPr lang="zh-CN" altLang="en-US" dirty="0"/>
          </a:p>
          <a:p>
            <a:pPr>
              <a:buNone/>
            </a:pPr>
            <a:r>
              <a:rPr lang="en-US" dirty="0"/>
              <a:t>{//</a:t>
            </a:r>
            <a:r>
              <a:rPr lang="zh-CN" altLang="en-US" dirty="0"/>
              <a:t>以</a:t>
            </a:r>
            <a:r>
              <a:rPr lang="en-US" dirty="0"/>
              <a:t>low</a:t>
            </a:r>
            <a:r>
              <a:rPr lang="zh-CN" altLang="en-US" dirty="0"/>
              <a:t>位置上的元素为标准进行一次划分。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L.r</a:t>
            </a:r>
            <a:r>
              <a:rPr lang="en-US" dirty="0"/>
              <a:t>[0]=</a:t>
            </a:r>
            <a:r>
              <a:rPr lang="en-US" dirty="0" err="1"/>
              <a:t>L.r</a:t>
            </a:r>
            <a:r>
              <a:rPr lang="en-US" dirty="0"/>
              <a:t>[low];</a:t>
            </a:r>
            <a:endParaRPr lang="zh-CN" alt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pivotkey</a:t>
            </a:r>
            <a:r>
              <a:rPr lang="en-US" dirty="0"/>
              <a:t>=</a:t>
            </a:r>
            <a:r>
              <a:rPr lang="en-US" dirty="0" err="1"/>
              <a:t>L.r</a:t>
            </a:r>
            <a:r>
              <a:rPr lang="en-US" dirty="0"/>
              <a:t>[low].key;</a:t>
            </a:r>
            <a:endParaRPr lang="zh-CN" altLang="en-US" dirty="0"/>
          </a:p>
          <a:p>
            <a:pPr>
              <a:buNone/>
            </a:pPr>
            <a:r>
              <a:rPr lang="en-US" dirty="0"/>
              <a:t>    while(low&lt;high)</a:t>
            </a:r>
            <a:endParaRPr lang="zh-CN" altLang="en-US" dirty="0"/>
          </a:p>
          <a:p>
            <a:pPr>
              <a:buNone/>
            </a:pPr>
            <a:r>
              <a:rPr lang="en-US" dirty="0"/>
              <a:t>	{</a:t>
            </a:r>
            <a:endParaRPr lang="zh-CN" altLang="en-US" dirty="0"/>
          </a:p>
          <a:p>
            <a:pPr>
              <a:buNone/>
            </a:pPr>
            <a:r>
              <a:rPr lang="en-US" dirty="0"/>
              <a:t>		while(low&lt;high &amp;&amp; </a:t>
            </a:r>
            <a:r>
              <a:rPr lang="en-US" dirty="0" err="1"/>
              <a:t>L.r</a:t>
            </a:r>
            <a:r>
              <a:rPr lang="en-US" dirty="0"/>
              <a:t>[high].key &gt;= </a:t>
            </a:r>
            <a:r>
              <a:rPr lang="en-US" dirty="0" err="1"/>
              <a:t>pivotkey</a:t>
            </a:r>
            <a:r>
              <a:rPr lang="en-US" dirty="0"/>
              <a:t>)</a:t>
            </a:r>
            <a:endParaRPr lang="zh-CN" altLang="en-US" dirty="0"/>
          </a:p>
          <a:p>
            <a:pPr>
              <a:buNone/>
            </a:pPr>
            <a:r>
              <a:rPr lang="en-US" dirty="0"/>
              <a:t>			high--;</a:t>
            </a:r>
            <a:endParaRPr lang="zh-CN" alt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L.r</a:t>
            </a:r>
            <a:r>
              <a:rPr lang="en-US" dirty="0"/>
              <a:t>[low]=</a:t>
            </a:r>
            <a:r>
              <a:rPr lang="en-US" dirty="0" err="1"/>
              <a:t>L.r</a:t>
            </a:r>
            <a:r>
              <a:rPr lang="en-US" dirty="0"/>
              <a:t>[high];</a:t>
            </a:r>
            <a:endParaRPr lang="zh-CN" altLang="en-US" dirty="0"/>
          </a:p>
          <a:p>
            <a:pPr>
              <a:buNone/>
            </a:pPr>
            <a:r>
              <a:rPr lang="en-US" dirty="0"/>
              <a:t>		while(low&lt;high &amp;&amp; </a:t>
            </a:r>
            <a:r>
              <a:rPr lang="en-US" dirty="0" err="1"/>
              <a:t>L.r</a:t>
            </a:r>
            <a:r>
              <a:rPr lang="en-US" dirty="0"/>
              <a:t>[low].key &lt;= </a:t>
            </a:r>
            <a:r>
              <a:rPr lang="en-US" dirty="0" err="1"/>
              <a:t>pivotkey</a:t>
            </a:r>
            <a:r>
              <a:rPr lang="en-US" dirty="0"/>
              <a:t>)</a:t>
            </a:r>
            <a:endParaRPr lang="zh-CN" altLang="en-US" dirty="0"/>
          </a:p>
          <a:p>
            <a:pPr>
              <a:buNone/>
            </a:pPr>
            <a:r>
              <a:rPr lang="en-US" dirty="0"/>
              <a:t>			low++;</a:t>
            </a:r>
            <a:endParaRPr lang="zh-CN" alt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L.r</a:t>
            </a:r>
            <a:r>
              <a:rPr lang="en-US" dirty="0"/>
              <a:t>[high]=</a:t>
            </a:r>
            <a:r>
              <a:rPr lang="en-US" dirty="0" err="1"/>
              <a:t>L.r</a:t>
            </a:r>
            <a:r>
              <a:rPr lang="en-US" dirty="0"/>
              <a:t>[low];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L.r</a:t>
            </a:r>
            <a:r>
              <a:rPr lang="en-US" dirty="0"/>
              <a:t>[low] = </a:t>
            </a:r>
            <a:r>
              <a:rPr lang="en-US" dirty="0" err="1"/>
              <a:t>L.r</a:t>
            </a:r>
            <a:r>
              <a:rPr lang="en-US" dirty="0"/>
              <a:t>[0];</a:t>
            </a:r>
          </a:p>
          <a:p>
            <a:pPr>
              <a:buNone/>
            </a:pPr>
            <a:r>
              <a:rPr lang="en-US" altLang="zh-CN" dirty="0"/>
              <a:t>return low;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4682" y="260649"/>
            <a:ext cx="8297782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130622"/>
            <a:ext cx="8229600" cy="56207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效率分析</a:t>
            </a:r>
          </a:p>
        </p:txBody>
      </p:sp>
      <p:pic>
        <p:nvPicPr>
          <p:cNvPr id="2140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18" y="842476"/>
            <a:ext cx="9376402" cy="604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-10621"/>
            <a:ext cx="7632848" cy="690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707038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985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737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2957119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639616" y="1360548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432968" y="2170099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008299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648546" y="3893528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408585" y="4705237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5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3016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2711624" y="5550531"/>
            <a:ext cx="381000" cy="519245"/>
            <a:chOff x="2078" y="1387"/>
            <a:chExt cx="1615" cy="2201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8621478" y="30244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9053278" y="30244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9485078" y="30244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4" name="Text Box 226"/>
          <p:cNvSpPr txBox="1">
            <a:spLocks noChangeArrowheads="1"/>
          </p:cNvSpPr>
          <p:nvPr/>
        </p:nvSpPr>
        <p:spPr bwMode="auto">
          <a:xfrm>
            <a:off x="4151784" y="404667"/>
            <a:ext cx="3845876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简单选择排序  </a:t>
            </a:r>
          </a:p>
        </p:txBody>
      </p:sp>
      <p:sp>
        <p:nvSpPr>
          <p:cNvPr id="17635" name="Text Box 227"/>
          <p:cNvSpPr txBox="1">
            <a:spLocks noChangeArrowheads="1"/>
          </p:cNvSpPr>
          <p:nvPr/>
        </p:nvSpPr>
        <p:spPr bwMode="auto">
          <a:xfrm>
            <a:off x="1631507" y="1052739"/>
            <a:ext cx="8957901" cy="487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zh-CN" altLang="en-US" sz="2800" dirty="0">
                <a:ea typeface="华文中宋" pitchFamily="2" charset="-122"/>
              </a:rPr>
              <a:t>排序过程：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 首先通过 </a:t>
            </a:r>
            <a:r>
              <a:rPr lang="en-US" altLang="zh-CN" sz="2800" i="1" dirty="0">
                <a:ea typeface="华文中宋" pitchFamily="2" charset="-122"/>
              </a:rPr>
              <a:t>n </a:t>
            </a:r>
            <a:r>
              <a:rPr lang="en-US" altLang="zh-CN" sz="2800" dirty="0">
                <a:ea typeface="华文中宋" pitchFamily="2" charset="-122"/>
              </a:rPr>
              <a:t>–1 </a:t>
            </a:r>
            <a:r>
              <a:rPr lang="zh-CN" altLang="zh-CN" sz="2800" dirty="0">
                <a:ea typeface="华文中宋" pitchFamily="2" charset="-122"/>
              </a:rPr>
              <a:t>次关键字比较，从</a:t>
            </a:r>
            <a:r>
              <a:rPr lang="zh-CN" altLang="en-US" sz="2800" dirty="0">
                <a:ea typeface="华文中宋" pitchFamily="2" charset="-122"/>
              </a:rPr>
              <a:t> </a:t>
            </a:r>
            <a:r>
              <a:rPr lang="en-US" altLang="zh-CN" sz="2800" i="1" dirty="0">
                <a:ea typeface="华文中宋" pitchFamily="2" charset="-122"/>
              </a:rPr>
              <a:t>n</a:t>
            </a:r>
            <a:r>
              <a:rPr lang="en-US" altLang="zh-CN" sz="2800" dirty="0">
                <a:ea typeface="华文中宋" pitchFamily="2" charset="-122"/>
              </a:rPr>
              <a:t> </a:t>
            </a:r>
            <a:r>
              <a:rPr lang="zh-CN" altLang="zh-CN" sz="2800" dirty="0">
                <a:ea typeface="华文中宋" pitchFamily="2" charset="-122"/>
              </a:rPr>
              <a:t>个记录中找出关键</a:t>
            </a:r>
            <a:endParaRPr lang="en-US" altLang="zh-CN" sz="2800" dirty="0"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 </a:t>
            </a:r>
            <a:r>
              <a:rPr lang="zh-CN" altLang="zh-CN" sz="2800" dirty="0">
                <a:ea typeface="华文中宋" pitchFamily="2" charset="-122"/>
              </a:rPr>
              <a:t>字最小的记录，将它与第一个记录交换。</a:t>
            </a:r>
            <a:r>
              <a:rPr lang="zh-CN" altLang="en-US" sz="2800" dirty="0"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 </a:t>
            </a:r>
            <a:r>
              <a:rPr lang="zh-CN" altLang="zh-CN" sz="2800" dirty="0">
                <a:ea typeface="华文中宋" pitchFamily="2" charset="-122"/>
              </a:rPr>
              <a:t>再通过</a:t>
            </a:r>
            <a:r>
              <a:rPr lang="zh-CN" altLang="en-US" sz="2800" dirty="0">
                <a:ea typeface="华文中宋" pitchFamily="2" charset="-122"/>
              </a:rPr>
              <a:t> </a:t>
            </a:r>
            <a:r>
              <a:rPr lang="en-US" altLang="zh-CN" sz="2800" i="1" dirty="0">
                <a:ea typeface="华文中宋" pitchFamily="2" charset="-122"/>
              </a:rPr>
              <a:t>n </a:t>
            </a:r>
            <a:r>
              <a:rPr lang="en-US" altLang="zh-CN" sz="2800" dirty="0">
                <a:ea typeface="华文中宋" pitchFamily="2" charset="-122"/>
              </a:rPr>
              <a:t>–2 </a:t>
            </a:r>
            <a:r>
              <a:rPr lang="zh-CN" altLang="zh-CN" sz="2800" dirty="0">
                <a:ea typeface="华文中宋" pitchFamily="2" charset="-122"/>
              </a:rPr>
              <a:t>次比较，从剩余的</a:t>
            </a:r>
            <a:r>
              <a:rPr lang="zh-CN" altLang="en-US" sz="2800" dirty="0">
                <a:ea typeface="华文中宋" pitchFamily="2" charset="-122"/>
              </a:rPr>
              <a:t> </a:t>
            </a:r>
            <a:r>
              <a:rPr lang="en-US" altLang="zh-CN" sz="2800" i="1" dirty="0">
                <a:ea typeface="华文中宋" pitchFamily="2" charset="-122"/>
              </a:rPr>
              <a:t>n</a:t>
            </a:r>
            <a:r>
              <a:rPr lang="en-US" altLang="zh-CN" sz="2800" dirty="0">
                <a:ea typeface="华文中宋" pitchFamily="2" charset="-122"/>
              </a:rPr>
              <a:t> –1 </a:t>
            </a:r>
            <a:r>
              <a:rPr lang="zh-CN" altLang="zh-CN" sz="2800" dirty="0">
                <a:ea typeface="华文中宋" pitchFamily="2" charset="-122"/>
              </a:rPr>
              <a:t>个记录中找出关键</a:t>
            </a:r>
            <a:endParaRPr lang="en-US" altLang="zh-CN" sz="2800" dirty="0"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</a:t>
            </a:r>
            <a:r>
              <a:rPr lang="zh-CN" altLang="zh-CN" sz="2800" dirty="0">
                <a:ea typeface="华文中宋" pitchFamily="2" charset="-122"/>
              </a:rPr>
              <a:t>字次小的记录，将它与第二个记录交换。</a:t>
            </a:r>
            <a:r>
              <a:rPr lang="zh-CN" altLang="en-US" sz="2800" dirty="0"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 </a:t>
            </a:r>
            <a:r>
              <a:rPr lang="zh-CN" altLang="zh-CN" sz="2800" dirty="0">
                <a:ea typeface="华文中宋" pitchFamily="2" charset="-122"/>
              </a:rPr>
              <a:t>重复上述操作，共进行</a:t>
            </a:r>
            <a:r>
              <a:rPr lang="zh-CN" altLang="en-US" sz="2800" dirty="0">
                <a:ea typeface="华文中宋" pitchFamily="2" charset="-122"/>
              </a:rPr>
              <a:t> </a:t>
            </a:r>
            <a:r>
              <a:rPr lang="en-US" altLang="zh-CN" sz="2800" i="1" dirty="0">
                <a:ea typeface="华文中宋" pitchFamily="2" charset="-122"/>
              </a:rPr>
              <a:t>n</a:t>
            </a:r>
            <a:r>
              <a:rPr lang="en-US" altLang="zh-CN" sz="2800" dirty="0">
                <a:ea typeface="华文中宋" pitchFamily="2" charset="-122"/>
              </a:rPr>
              <a:t> –1 </a:t>
            </a:r>
            <a:r>
              <a:rPr lang="zh-CN" altLang="zh-CN" sz="2800" dirty="0">
                <a:ea typeface="华文中宋" pitchFamily="2" charset="-122"/>
              </a:rPr>
              <a:t>趟排序后，排序结束。</a:t>
            </a:r>
            <a:r>
              <a:rPr lang="zh-CN" altLang="en-US" sz="2800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5" grpId="0" uiExpand="1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2136775" y="884238"/>
            <a:ext cx="7007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假设排序过程中，待排记录序列的状态为：</a:t>
            </a:r>
          </a:p>
        </p:txBody>
      </p:sp>
      <p:sp>
        <p:nvSpPr>
          <p:cNvPr id="147466" name="Rectangle 10" descr="60%"/>
          <p:cNvSpPr>
            <a:spLocks noChangeArrowheads="1"/>
          </p:cNvSpPr>
          <p:nvPr/>
        </p:nvSpPr>
        <p:spPr bwMode="auto">
          <a:xfrm>
            <a:off x="2178050" y="1916113"/>
            <a:ext cx="361315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/>
              <a:t>有序序列 </a:t>
            </a:r>
            <a:r>
              <a:rPr lang="en-US" altLang="zh-CN"/>
              <a:t>R[1..</a:t>
            </a:r>
            <a:r>
              <a:rPr lang="en-US" altLang="zh-CN" i="1"/>
              <a:t>i</a:t>
            </a:r>
            <a:r>
              <a:rPr lang="en-US" altLang="zh-CN"/>
              <a:t>-1] </a:t>
            </a:r>
          </a:p>
        </p:txBody>
      </p:sp>
      <p:sp>
        <p:nvSpPr>
          <p:cNvPr id="147467" name="Rectangle 11" descr="棚架"/>
          <p:cNvSpPr>
            <a:spLocks noChangeArrowheads="1"/>
          </p:cNvSpPr>
          <p:nvPr/>
        </p:nvSpPr>
        <p:spPr bwMode="auto">
          <a:xfrm>
            <a:off x="5791200" y="1916113"/>
            <a:ext cx="3760788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/>
              <a:t>无序序列 </a:t>
            </a:r>
            <a:r>
              <a:rPr lang="en-US" altLang="zh-CN"/>
              <a:t>R[</a:t>
            </a:r>
            <a:r>
              <a:rPr lang="en-US" altLang="zh-CN" i="1"/>
              <a:t>i</a:t>
            </a:r>
            <a:r>
              <a:rPr lang="en-US" altLang="zh-CN"/>
              <a:t>..</a:t>
            </a:r>
            <a:r>
              <a:rPr lang="en-US" altLang="zh-CN" i="1"/>
              <a:t>n</a:t>
            </a:r>
            <a:r>
              <a:rPr lang="en-US" altLang="zh-CN"/>
              <a:t>]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2543178" y="3287713"/>
            <a:ext cx="3095625" cy="65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/>
              <a:t> </a:t>
            </a:r>
            <a:r>
              <a:rPr lang="zh-CN" altLang="en-US"/>
              <a:t>第</a:t>
            </a:r>
            <a:r>
              <a:rPr lang="zh-CN" altLang="en-US" i="1"/>
              <a:t> </a:t>
            </a:r>
            <a:r>
              <a:rPr lang="en-US" altLang="zh-CN" i="1"/>
              <a:t>i</a:t>
            </a:r>
            <a:r>
              <a:rPr lang="en-US" altLang="zh-CN"/>
              <a:t>  </a:t>
            </a:r>
            <a:r>
              <a:rPr lang="zh-CN" altLang="en-US"/>
              <a:t>趟</a:t>
            </a:r>
          </a:p>
          <a:p>
            <a:pPr algn="ctr">
              <a:lnSpc>
                <a:spcPct val="105000"/>
              </a:lnSpc>
            </a:pPr>
            <a:r>
              <a:rPr lang="zh-CN" altLang="en-US"/>
              <a:t>简单选择排序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5943600" y="2678116"/>
            <a:ext cx="350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/>
              <a:t>从中选出</a:t>
            </a:r>
          </a:p>
          <a:p>
            <a:pPr algn="ctr"/>
            <a:r>
              <a:rPr lang="zh-CN" altLang="en-US"/>
              <a:t>关键字最小的记录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47470" name="AutoShape 14"/>
          <p:cNvSpPr>
            <a:spLocks noChangeArrowheads="1"/>
          </p:cNvSpPr>
          <p:nvPr/>
        </p:nvSpPr>
        <p:spPr bwMode="auto">
          <a:xfrm>
            <a:off x="5791200" y="2601913"/>
            <a:ext cx="3760788" cy="1981200"/>
          </a:xfrm>
          <a:prstGeom prst="downArrowCallout">
            <a:avLst>
              <a:gd name="adj1" fmla="val 26575"/>
              <a:gd name="adj2" fmla="val 47535"/>
              <a:gd name="adj3" fmla="val 14861"/>
              <a:gd name="adj4" fmla="val 67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Rectangle 15" descr="60%"/>
          <p:cNvSpPr>
            <a:spLocks noChangeArrowheads="1"/>
          </p:cNvSpPr>
          <p:nvPr/>
        </p:nvSpPr>
        <p:spPr bwMode="auto">
          <a:xfrm>
            <a:off x="2133600" y="5300663"/>
            <a:ext cx="411480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latin typeface="楷体_GB2312" pitchFamily="49" charset="-122"/>
              </a:rPr>
              <a:t>有序序列</a:t>
            </a:r>
            <a:r>
              <a:rPr lang="en-US" altLang="zh-CN"/>
              <a:t>R[1..</a:t>
            </a:r>
            <a:r>
              <a:rPr lang="en-US" altLang="zh-CN" i="1"/>
              <a:t>i</a:t>
            </a:r>
            <a:r>
              <a:rPr lang="en-US" altLang="zh-CN"/>
              <a:t>]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47472" name="Rectangle 16" descr="棚架"/>
          <p:cNvSpPr>
            <a:spLocks noChangeArrowheads="1"/>
          </p:cNvSpPr>
          <p:nvPr/>
        </p:nvSpPr>
        <p:spPr bwMode="auto">
          <a:xfrm>
            <a:off x="6248400" y="5300663"/>
            <a:ext cx="3733800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latin typeface="楷体_GB2312" pitchFamily="49" charset="-122"/>
              </a:rPr>
              <a:t>无序序列</a:t>
            </a:r>
            <a:r>
              <a:rPr lang="zh-CN" altLang="en-US"/>
              <a:t> </a:t>
            </a:r>
            <a:r>
              <a:rPr lang="en-US" altLang="zh-CN"/>
              <a:t>R[</a:t>
            </a:r>
            <a:r>
              <a:rPr lang="en-US" altLang="zh-CN" i="1"/>
              <a:t>i</a:t>
            </a:r>
            <a:r>
              <a:rPr lang="en-US" altLang="zh-CN"/>
              <a:t>+1..</a:t>
            </a:r>
            <a:r>
              <a:rPr lang="en-US" altLang="zh-CN" i="1"/>
              <a:t>n</a:t>
            </a:r>
            <a:r>
              <a:rPr lang="en-US" altLang="zh-CN"/>
              <a:t>]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5791200" y="3933825"/>
            <a:ext cx="0" cy="2065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 flipH="1">
            <a:off x="6024563" y="4581525"/>
            <a:ext cx="1655762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utoUpdateAnimBg="0"/>
      <p:bldP spid="147466" grpId="0" animBg="1" autoUpdateAnimBg="0"/>
      <p:bldP spid="147467" grpId="0" animBg="1" autoUpdateAnimBg="0"/>
      <p:bldP spid="147468" grpId="0" autoUpdateAnimBg="0"/>
      <p:bldP spid="147469" grpId="0" autoUpdateAnimBg="0"/>
      <p:bldP spid="147470" grpId="0" animBg="1"/>
      <p:bldP spid="147471" grpId="0" animBg="1" autoUpdateAnimBg="0"/>
      <p:bldP spid="147472" grpId="0" animBg="1" autoUpdateAnimBg="0"/>
      <p:bldP spid="147473" grpId="0" animBg="1"/>
      <p:bldP spid="1474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487">
            <a:extLst>
              <a:ext uri="{FF2B5EF4-FFF2-40B4-BE49-F238E27FC236}">
                <a16:creationId xmlns:a16="http://schemas.microsoft.com/office/drawing/2014/main" id="{CFE5F810-5E6A-4A09-B82F-17434851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8496" y="4983014"/>
            <a:ext cx="6064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 </a:t>
            </a:r>
          </a:p>
        </p:txBody>
      </p:sp>
      <p:sp>
        <p:nvSpPr>
          <p:cNvPr id="79" name="Rectangle 481">
            <a:extLst>
              <a:ext uri="{FF2B5EF4-FFF2-40B4-BE49-F238E27FC236}">
                <a16:creationId xmlns:a16="http://schemas.microsoft.com/office/drawing/2014/main" id="{50272FE2-459A-4834-84E2-F9C258806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896" y="4983014"/>
            <a:ext cx="3698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80" name="Rectangle 480">
            <a:extLst>
              <a:ext uri="{FF2B5EF4-FFF2-40B4-BE49-F238E27FC236}">
                <a16:creationId xmlns:a16="http://schemas.microsoft.com/office/drawing/2014/main" id="{3E1FC101-9DC4-451B-8DA1-62C0366BD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296" y="4983014"/>
            <a:ext cx="10144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</a:p>
        </p:txBody>
      </p:sp>
      <p:sp useBgFill="1">
        <p:nvSpPr>
          <p:cNvPr id="81" name="Rectangle 483">
            <a:extLst>
              <a:ext uri="{FF2B5EF4-FFF2-40B4-BE49-F238E27FC236}">
                <a16:creationId xmlns:a16="http://schemas.microsoft.com/office/drawing/2014/main" id="{52E0DF4C-DB44-4C79-8B1F-C4EC54534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696" y="4392464"/>
            <a:ext cx="3467100" cy="1616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for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1;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 L.length; 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82" name="Text Box 391">
            <a:extLst>
              <a:ext uri="{FF2B5EF4-FFF2-40B4-BE49-F238E27FC236}">
                <a16:creationId xmlns:a16="http://schemas.microsoft.com/office/drawing/2014/main" id="{EE404DFD-C231-48DE-84DB-3FD2C8304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404664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3" name="Text Box 392">
            <a:extLst>
              <a:ext uri="{FF2B5EF4-FFF2-40B4-BE49-F238E27FC236}">
                <a16:creationId xmlns:a16="http://schemas.microsoft.com/office/drawing/2014/main" id="{8D6AE746-76DE-4900-AC02-50C056A8A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1259" y="585639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endParaRPr lang="zh-CN" altLang="zh-CN" sz="20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4" name="Text Box 393">
            <a:extLst>
              <a:ext uri="{FF2B5EF4-FFF2-40B4-BE49-F238E27FC236}">
                <a16:creationId xmlns:a16="http://schemas.microsoft.com/office/drawing/2014/main" id="{16A477A1-F18F-41E4-97ED-9001DB717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220" y="785664"/>
            <a:ext cx="5999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初始：   </a:t>
            </a:r>
            <a:r>
              <a:rPr lang="en-US" altLang="zh-CN" sz="2400" dirty="0">
                <a:solidFill>
                  <a:schemeClr val="tx1"/>
                </a:solidFill>
              </a:rPr>
              <a:t>[ 49     38     65     97     76     13     27 ] </a:t>
            </a:r>
          </a:p>
        </p:txBody>
      </p:sp>
      <p:grpSp>
        <p:nvGrpSpPr>
          <p:cNvPr id="85" name="Group 397">
            <a:extLst>
              <a:ext uri="{FF2B5EF4-FFF2-40B4-BE49-F238E27FC236}">
                <a16:creationId xmlns:a16="http://schemas.microsoft.com/office/drawing/2014/main" id="{46E70900-F922-432D-A80A-D9D004984A55}"/>
              </a:ext>
            </a:extLst>
          </p:cNvPr>
          <p:cNvGrpSpPr>
            <a:grpSpLocks/>
          </p:cNvGrpSpPr>
          <p:nvPr/>
        </p:nvGrpSpPr>
        <p:grpSpPr bwMode="auto">
          <a:xfrm>
            <a:off x="5642993" y="1212032"/>
            <a:ext cx="268287" cy="609600"/>
            <a:chOff x="2379" y="767"/>
            <a:chExt cx="169" cy="384"/>
          </a:xfrm>
        </p:grpSpPr>
        <p:sp>
          <p:nvSpPr>
            <p:cNvPr id="86" name="Line 398">
              <a:extLst>
                <a:ext uri="{FF2B5EF4-FFF2-40B4-BE49-F238E27FC236}">
                  <a16:creationId xmlns:a16="http://schemas.microsoft.com/office/drawing/2014/main" id="{4C915B77-57FA-4F14-9398-89BCBCE22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Text Box 399">
              <a:extLst>
                <a:ext uri="{FF2B5EF4-FFF2-40B4-BE49-F238E27FC236}">
                  <a16:creationId xmlns:a16="http://schemas.microsoft.com/office/drawing/2014/main" id="{25404B58-9A18-43ED-B1A5-E494FBB92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88" name="Group 400">
            <a:extLst>
              <a:ext uri="{FF2B5EF4-FFF2-40B4-BE49-F238E27FC236}">
                <a16:creationId xmlns:a16="http://schemas.microsoft.com/office/drawing/2014/main" id="{8B1FD898-F20E-4D80-A5D1-0EA32ECEEAD0}"/>
              </a:ext>
            </a:extLst>
          </p:cNvPr>
          <p:cNvGrpSpPr>
            <a:grpSpLocks/>
          </p:cNvGrpSpPr>
          <p:nvPr/>
        </p:nvGrpSpPr>
        <p:grpSpPr bwMode="auto">
          <a:xfrm>
            <a:off x="6291064" y="1166664"/>
            <a:ext cx="268288" cy="609600"/>
            <a:chOff x="2375" y="767"/>
            <a:chExt cx="169" cy="384"/>
          </a:xfrm>
        </p:grpSpPr>
        <p:sp>
          <p:nvSpPr>
            <p:cNvPr id="89" name="Line 401">
              <a:extLst>
                <a:ext uri="{FF2B5EF4-FFF2-40B4-BE49-F238E27FC236}">
                  <a16:creationId xmlns:a16="http://schemas.microsoft.com/office/drawing/2014/main" id="{91B0685F-6DDA-45F7-8E74-E96431D331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402">
              <a:extLst>
                <a:ext uri="{FF2B5EF4-FFF2-40B4-BE49-F238E27FC236}">
                  <a16:creationId xmlns:a16="http://schemas.microsoft.com/office/drawing/2014/main" id="{87E3EBAC-E017-491A-A27E-C27FF759A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91" name="Group 403">
            <a:extLst>
              <a:ext uri="{FF2B5EF4-FFF2-40B4-BE49-F238E27FC236}">
                <a16:creationId xmlns:a16="http://schemas.microsoft.com/office/drawing/2014/main" id="{74A6ACE4-BE4E-4007-8247-B5C1D93F5277}"/>
              </a:ext>
            </a:extLst>
          </p:cNvPr>
          <p:cNvGrpSpPr>
            <a:grpSpLocks/>
          </p:cNvGrpSpPr>
          <p:nvPr/>
        </p:nvGrpSpPr>
        <p:grpSpPr bwMode="auto">
          <a:xfrm>
            <a:off x="6817296" y="1166664"/>
            <a:ext cx="268288" cy="609600"/>
            <a:chOff x="2320" y="767"/>
            <a:chExt cx="169" cy="384"/>
          </a:xfrm>
        </p:grpSpPr>
        <p:sp>
          <p:nvSpPr>
            <p:cNvPr id="92" name="Line 404">
              <a:extLst>
                <a:ext uri="{FF2B5EF4-FFF2-40B4-BE49-F238E27FC236}">
                  <a16:creationId xmlns:a16="http://schemas.microsoft.com/office/drawing/2014/main" id="{5173A738-4816-4B61-A8DD-DC5035768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Text Box 405">
              <a:extLst>
                <a:ext uri="{FF2B5EF4-FFF2-40B4-BE49-F238E27FC236}">
                  <a16:creationId xmlns:a16="http://schemas.microsoft.com/office/drawing/2014/main" id="{1B6970F3-DDA3-477E-9637-C2178EFB6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94" name="Group 406">
            <a:extLst>
              <a:ext uri="{FF2B5EF4-FFF2-40B4-BE49-F238E27FC236}">
                <a16:creationId xmlns:a16="http://schemas.microsoft.com/office/drawing/2014/main" id="{919020B7-BB5F-424F-95FC-F0B3BAB7F282}"/>
              </a:ext>
            </a:extLst>
          </p:cNvPr>
          <p:cNvGrpSpPr>
            <a:grpSpLocks/>
          </p:cNvGrpSpPr>
          <p:nvPr/>
        </p:nvGrpSpPr>
        <p:grpSpPr bwMode="auto">
          <a:xfrm>
            <a:off x="7539609" y="1166664"/>
            <a:ext cx="268287" cy="609600"/>
            <a:chOff x="2320" y="767"/>
            <a:chExt cx="169" cy="384"/>
          </a:xfrm>
        </p:grpSpPr>
        <p:sp>
          <p:nvSpPr>
            <p:cNvPr id="95" name="Line 407">
              <a:extLst>
                <a:ext uri="{FF2B5EF4-FFF2-40B4-BE49-F238E27FC236}">
                  <a16:creationId xmlns:a16="http://schemas.microsoft.com/office/drawing/2014/main" id="{A1E4EAB4-31C2-4585-8D18-630B612A6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Text Box 408">
              <a:extLst>
                <a:ext uri="{FF2B5EF4-FFF2-40B4-BE49-F238E27FC236}">
                  <a16:creationId xmlns:a16="http://schemas.microsoft.com/office/drawing/2014/main" id="{024DB3D4-CC85-44B0-874D-5CEB335F1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97" name="Group 409">
            <a:extLst>
              <a:ext uri="{FF2B5EF4-FFF2-40B4-BE49-F238E27FC236}">
                <a16:creationId xmlns:a16="http://schemas.microsoft.com/office/drawing/2014/main" id="{0E38B8CF-D146-4408-82D5-8F521E6B2687}"/>
              </a:ext>
            </a:extLst>
          </p:cNvPr>
          <p:cNvGrpSpPr>
            <a:grpSpLocks/>
          </p:cNvGrpSpPr>
          <p:nvPr/>
        </p:nvGrpSpPr>
        <p:grpSpPr bwMode="auto">
          <a:xfrm>
            <a:off x="8188896" y="1166664"/>
            <a:ext cx="268288" cy="609600"/>
            <a:chOff x="2320" y="767"/>
            <a:chExt cx="169" cy="384"/>
          </a:xfrm>
        </p:grpSpPr>
        <p:sp>
          <p:nvSpPr>
            <p:cNvPr id="98" name="Line 410">
              <a:extLst>
                <a:ext uri="{FF2B5EF4-FFF2-40B4-BE49-F238E27FC236}">
                  <a16:creationId xmlns:a16="http://schemas.microsoft.com/office/drawing/2014/main" id="{2A89AF8B-7279-4D47-B1DF-A3963DDC8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Text Box 411">
              <a:extLst>
                <a:ext uri="{FF2B5EF4-FFF2-40B4-BE49-F238E27FC236}">
                  <a16:creationId xmlns:a16="http://schemas.microsoft.com/office/drawing/2014/main" id="{7A7FEA58-36DA-48D8-B611-54093609C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100" name="Group 412">
            <a:extLst>
              <a:ext uri="{FF2B5EF4-FFF2-40B4-BE49-F238E27FC236}">
                <a16:creationId xmlns:a16="http://schemas.microsoft.com/office/drawing/2014/main" id="{0B40667A-7F46-46A4-B717-36D0872A437A}"/>
              </a:ext>
            </a:extLst>
          </p:cNvPr>
          <p:cNvGrpSpPr>
            <a:grpSpLocks/>
          </p:cNvGrpSpPr>
          <p:nvPr/>
        </p:nvGrpSpPr>
        <p:grpSpPr bwMode="auto">
          <a:xfrm>
            <a:off x="8874696" y="1166664"/>
            <a:ext cx="268288" cy="609600"/>
            <a:chOff x="2320" y="767"/>
            <a:chExt cx="169" cy="384"/>
          </a:xfrm>
        </p:grpSpPr>
        <p:sp>
          <p:nvSpPr>
            <p:cNvPr id="101" name="Line 413">
              <a:extLst>
                <a:ext uri="{FF2B5EF4-FFF2-40B4-BE49-F238E27FC236}">
                  <a16:creationId xmlns:a16="http://schemas.microsoft.com/office/drawing/2014/main" id="{6020242A-D060-46C2-BBB4-4AB651A78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414">
              <a:extLst>
                <a:ext uri="{FF2B5EF4-FFF2-40B4-BE49-F238E27FC236}">
                  <a16:creationId xmlns:a16="http://schemas.microsoft.com/office/drawing/2014/main" id="{77E5D966-C689-4109-B0BA-8210C2744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103" name="Group 415">
            <a:extLst>
              <a:ext uri="{FF2B5EF4-FFF2-40B4-BE49-F238E27FC236}">
                <a16:creationId xmlns:a16="http://schemas.microsoft.com/office/drawing/2014/main" id="{4E8A44AA-F7F9-4009-A224-A7D6938698DF}"/>
              </a:ext>
            </a:extLst>
          </p:cNvPr>
          <p:cNvGrpSpPr>
            <a:grpSpLocks/>
          </p:cNvGrpSpPr>
          <p:nvPr/>
        </p:nvGrpSpPr>
        <p:grpSpPr bwMode="auto">
          <a:xfrm>
            <a:off x="5574730" y="187177"/>
            <a:ext cx="336550" cy="674687"/>
            <a:chOff x="1920" y="175"/>
            <a:chExt cx="212" cy="425"/>
          </a:xfrm>
        </p:grpSpPr>
        <p:sp>
          <p:nvSpPr>
            <p:cNvPr id="104" name="Line 416">
              <a:extLst>
                <a:ext uri="{FF2B5EF4-FFF2-40B4-BE49-F238E27FC236}">
                  <a16:creationId xmlns:a16="http://schemas.microsoft.com/office/drawing/2014/main" id="{E4870EDF-D836-4849-ABEF-E6C1AC1C6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Text Box 417">
              <a:extLst>
                <a:ext uri="{FF2B5EF4-FFF2-40B4-BE49-F238E27FC236}">
                  <a16:creationId xmlns:a16="http://schemas.microsoft.com/office/drawing/2014/main" id="{55EF3AEA-A825-4D27-AC52-DBB6DEC3A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06" name="Text Box 421">
            <a:extLst>
              <a:ext uri="{FF2B5EF4-FFF2-40B4-BE49-F238E27FC236}">
                <a16:creationId xmlns:a16="http://schemas.microsoft.com/office/drawing/2014/main" id="{92815ED7-27FE-4117-93DF-B97F7C349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296" y="785664"/>
            <a:ext cx="82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=1  </a:t>
            </a:r>
          </a:p>
        </p:txBody>
      </p:sp>
      <p:sp useBgFill="1">
        <p:nvSpPr>
          <p:cNvPr id="107" name="Text Box 422">
            <a:extLst>
              <a:ext uri="{FF2B5EF4-FFF2-40B4-BE49-F238E27FC236}">
                <a16:creationId xmlns:a16="http://schemas.microsoft.com/office/drawing/2014/main" id="{B135C41F-166C-4285-B3AA-83CC75EF4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946" y="785664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ea typeface="宋体" pitchFamily="2" charset="-122"/>
              </a:rPr>
              <a:t>13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 useBgFill="1">
        <p:nvSpPr>
          <p:cNvPr id="108" name="Text Box 423">
            <a:extLst>
              <a:ext uri="{FF2B5EF4-FFF2-40B4-BE49-F238E27FC236}">
                <a16:creationId xmlns:a16="http://schemas.microsoft.com/office/drawing/2014/main" id="{3B651DA5-9CD5-45B4-BB0F-4768C60C2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946" y="785664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solidFill>
                  <a:schemeClr val="tx1"/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09" name="Text Box 424">
            <a:extLst>
              <a:ext uri="{FF2B5EF4-FFF2-40B4-BE49-F238E27FC236}">
                <a16:creationId xmlns:a16="http://schemas.microsoft.com/office/drawing/2014/main" id="{AC73043F-48F8-4B30-9A67-34724DF29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221" y="1833414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一趟：     </a:t>
            </a:r>
            <a:r>
              <a:rPr lang="en-US" altLang="zh-CN" sz="2400" dirty="0"/>
              <a:t>13 </a:t>
            </a:r>
            <a:r>
              <a:rPr lang="en-US" altLang="zh-CN" sz="2400" dirty="0">
                <a:solidFill>
                  <a:schemeClr val="tx1"/>
                </a:solidFill>
              </a:rPr>
              <a:t>    [38     65     97     76     49     27 ] </a:t>
            </a:r>
          </a:p>
        </p:txBody>
      </p:sp>
      <p:sp>
        <p:nvSpPr>
          <p:cNvPr id="110" name="Text Box 425">
            <a:extLst>
              <a:ext uri="{FF2B5EF4-FFF2-40B4-BE49-F238E27FC236}">
                <a16:creationId xmlns:a16="http://schemas.microsoft.com/office/drawing/2014/main" id="{AEF9D423-04E4-4AAB-9C39-BD95500AB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296" y="1700064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=2 </a:t>
            </a:r>
          </a:p>
        </p:txBody>
      </p:sp>
      <p:sp>
        <p:nvSpPr>
          <p:cNvPr id="111" name="Text Box 450">
            <a:extLst>
              <a:ext uri="{FF2B5EF4-FFF2-40B4-BE49-F238E27FC236}">
                <a16:creationId xmlns:a16="http://schemas.microsoft.com/office/drawing/2014/main" id="{CCF1F557-061F-4761-83B0-A89AA692B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221" y="2227114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二趟：     </a:t>
            </a:r>
            <a:r>
              <a:rPr lang="en-US" altLang="zh-CN" sz="2400" dirty="0"/>
              <a:t>13      27    [65     97     76     49     38 ] </a:t>
            </a:r>
          </a:p>
        </p:txBody>
      </p:sp>
      <p:sp>
        <p:nvSpPr>
          <p:cNvPr id="112" name="Text Box 455">
            <a:extLst>
              <a:ext uri="{FF2B5EF4-FFF2-40B4-BE49-F238E27FC236}">
                <a16:creationId xmlns:a16="http://schemas.microsoft.com/office/drawing/2014/main" id="{726DA7C2-D7CF-4D4D-8611-874E43EB4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221" y="2614464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三趟：     </a:t>
            </a:r>
            <a:r>
              <a:rPr lang="en-US" altLang="zh-CN" sz="2400" dirty="0"/>
              <a:t>13      27     38    [97     76     49     65 ] </a:t>
            </a:r>
          </a:p>
        </p:txBody>
      </p:sp>
      <p:sp>
        <p:nvSpPr>
          <p:cNvPr id="113" name="Text Box 460">
            <a:extLst>
              <a:ext uri="{FF2B5EF4-FFF2-40B4-BE49-F238E27FC236}">
                <a16:creationId xmlns:a16="http://schemas.microsoft.com/office/drawing/2014/main" id="{D617DA74-3F12-4304-A1B8-3892B93C1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221" y="2995464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四趟：     </a:t>
            </a:r>
            <a:r>
              <a:rPr lang="en-US" altLang="zh-CN" sz="2400" dirty="0"/>
              <a:t>13      27     38     49    [76     97     65 ] </a:t>
            </a:r>
          </a:p>
        </p:txBody>
      </p:sp>
      <p:sp>
        <p:nvSpPr>
          <p:cNvPr id="114" name="Text Box 465">
            <a:extLst>
              <a:ext uri="{FF2B5EF4-FFF2-40B4-BE49-F238E27FC236}">
                <a16:creationId xmlns:a16="http://schemas.microsoft.com/office/drawing/2014/main" id="{FFFF286B-9494-44A7-B2DB-FD3E2AC52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221" y="3376464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五趟：     </a:t>
            </a:r>
            <a:r>
              <a:rPr lang="en-US" altLang="zh-CN" sz="2400" dirty="0"/>
              <a:t>13      27     38     49     65    [97     76 ] </a:t>
            </a:r>
          </a:p>
        </p:txBody>
      </p:sp>
      <p:sp>
        <p:nvSpPr>
          <p:cNvPr id="115" name="Text Box 469">
            <a:extLst>
              <a:ext uri="{FF2B5EF4-FFF2-40B4-BE49-F238E27FC236}">
                <a16:creationId xmlns:a16="http://schemas.microsoft.com/office/drawing/2014/main" id="{EB72371F-4BEB-4290-A208-7B222C7A2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221" y="3757464"/>
            <a:ext cx="6024406" cy="30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六趟：     </a:t>
            </a:r>
            <a:r>
              <a:rPr lang="en-US" altLang="zh-CN" sz="2400" dirty="0"/>
              <a:t>13      27     38     49     65     76</a:t>
            </a:r>
            <a:r>
              <a:rPr lang="en-US" altLang="zh-CN" sz="2400" dirty="0">
                <a:solidFill>
                  <a:schemeClr val="tx1"/>
                </a:solidFill>
              </a:rPr>
              <a:t>    [97 ] </a:t>
            </a:r>
          </a:p>
        </p:txBody>
      </p:sp>
      <p:sp useBgFill="1">
        <p:nvSpPr>
          <p:cNvPr id="116" name="Text Box 470">
            <a:extLst>
              <a:ext uri="{FF2B5EF4-FFF2-40B4-BE49-F238E27FC236}">
                <a16:creationId xmlns:a16="http://schemas.microsoft.com/office/drawing/2014/main" id="{63183208-5465-4D55-A9F0-262AD2D07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824" y="3660304"/>
            <a:ext cx="7580921" cy="33380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排序结束：六趟：     </a:t>
            </a:r>
            <a:r>
              <a:rPr lang="en-US" altLang="zh-CN" sz="2400" dirty="0"/>
              <a:t>13      27     38     49     65     76      97   </a:t>
            </a:r>
          </a:p>
        </p:txBody>
      </p:sp>
      <p:sp useBgFill="1">
        <p:nvSpPr>
          <p:cNvPr id="117" name="Rectangle 472">
            <a:extLst>
              <a:ext uri="{FF2B5EF4-FFF2-40B4-BE49-F238E27FC236}">
                <a16:creationId xmlns:a16="http://schemas.microsoft.com/office/drawing/2014/main" id="{550382AE-F84D-43C5-9781-4C28FE763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240" y="1212032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18" name="Rectangle 473">
            <a:extLst>
              <a:ext uri="{FF2B5EF4-FFF2-40B4-BE49-F238E27FC236}">
                <a16:creationId xmlns:a16="http://schemas.microsoft.com/office/drawing/2014/main" id="{8E1C1CC2-AD56-4F33-B65F-5F6AF2877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312" y="1140024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19" name="Rectangle 474">
            <a:extLst>
              <a:ext uri="{FF2B5EF4-FFF2-40B4-BE49-F238E27FC236}">
                <a16:creationId xmlns:a16="http://schemas.microsoft.com/office/drawing/2014/main" id="{0B850BE5-F879-4DD7-B9F4-703C93490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296" y="1166664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20" name="Rectangle 475">
            <a:extLst>
              <a:ext uri="{FF2B5EF4-FFF2-40B4-BE49-F238E27FC236}">
                <a16:creationId xmlns:a16="http://schemas.microsoft.com/office/drawing/2014/main" id="{BFCB8C2E-369A-47A7-B06E-7DE09D75F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096" y="1166664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21" name="Rectangle 476">
            <a:extLst>
              <a:ext uri="{FF2B5EF4-FFF2-40B4-BE49-F238E27FC236}">
                <a16:creationId xmlns:a16="http://schemas.microsoft.com/office/drawing/2014/main" id="{7B73F44F-269D-44EC-93DD-03ED7D072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240" y="275928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22" name="Rectangle 477">
            <a:extLst>
              <a:ext uri="{FF2B5EF4-FFF2-40B4-BE49-F238E27FC236}">
                <a16:creationId xmlns:a16="http://schemas.microsoft.com/office/drawing/2014/main" id="{8954EE3F-E4EE-40A5-B371-68FA9F50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896" y="1166664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3" name="Group 418">
            <a:extLst>
              <a:ext uri="{FF2B5EF4-FFF2-40B4-BE49-F238E27FC236}">
                <a16:creationId xmlns:a16="http://schemas.microsoft.com/office/drawing/2014/main" id="{E5952A03-A1E4-4E2F-A03D-CF61A7F860F2}"/>
              </a:ext>
            </a:extLst>
          </p:cNvPr>
          <p:cNvGrpSpPr>
            <a:grpSpLocks/>
          </p:cNvGrpSpPr>
          <p:nvPr/>
        </p:nvGrpSpPr>
        <p:grpSpPr bwMode="auto">
          <a:xfrm>
            <a:off x="8157146" y="176064"/>
            <a:ext cx="336550" cy="674688"/>
            <a:chOff x="1920" y="175"/>
            <a:chExt cx="212" cy="425"/>
          </a:xfrm>
        </p:grpSpPr>
        <p:sp>
          <p:nvSpPr>
            <p:cNvPr id="124" name="Line 419">
              <a:extLst>
                <a:ext uri="{FF2B5EF4-FFF2-40B4-BE49-F238E27FC236}">
                  <a16:creationId xmlns:a16="http://schemas.microsoft.com/office/drawing/2014/main" id="{DEE93679-B8FE-4DB8-B53E-EE16DCBED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Text Box 420">
              <a:extLst>
                <a:ext uri="{FF2B5EF4-FFF2-40B4-BE49-F238E27FC236}">
                  <a16:creationId xmlns:a16="http://schemas.microsoft.com/office/drawing/2014/main" id="{02E5309F-1832-422D-9E1B-636269D69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26" name="Rectangle 478">
            <a:extLst>
              <a:ext uri="{FF2B5EF4-FFF2-40B4-BE49-F238E27FC236}">
                <a16:creationId xmlns:a16="http://schemas.microsoft.com/office/drawing/2014/main" id="{0133D4D4-D9BF-4236-AC21-FFE9799DD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896" y="4687739"/>
            <a:ext cx="8001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grpSp>
        <p:nvGrpSpPr>
          <p:cNvPr id="127" name="Group 394">
            <a:extLst>
              <a:ext uri="{FF2B5EF4-FFF2-40B4-BE49-F238E27FC236}">
                <a16:creationId xmlns:a16="http://schemas.microsoft.com/office/drawing/2014/main" id="{D3CC72E6-F633-42E1-AFB7-AF094FEC74D1}"/>
              </a:ext>
            </a:extLst>
          </p:cNvPr>
          <p:cNvGrpSpPr>
            <a:grpSpLocks/>
          </p:cNvGrpSpPr>
          <p:nvPr/>
        </p:nvGrpSpPr>
        <p:grpSpPr bwMode="auto">
          <a:xfrm>
            <a:off x="4759896" y="176064"/>
            <a:ext cx="336550" cy="674688"/>
            <a:chOff x="1920" y="175"/>
            <a:chExt cx="212" cy="425"/>
          </a:xfrm>
        </p:grpSpPr>
        <p:sp>
          <p:nvSpPr>
            <p:cNvPr id="128" name="Line 395">
              <a:extLst>
                <a:ext uri="{FF2B5EF4-FFF2-40B4-BE49-F238E27FC236}">
                  <a16:creationId xmlns:a16="http://schemas.microsoft.com/office/drawing/2014/main" id="{A067CA26-42A9-4D62-90D6-469ABE968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Text Box 396">
              <a:extLst>
                <a:ext uri="{FF2B5EF4-FFF2-40B4-BE49-F238E27FC236}">
                  <a16:creationId xmlns:a16="http://schemas.microsoft.com/office/drawing/2014/main" id="{2832782B-8276-49B2-92E6-DE90F07ED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 useBgFill="1">
        <p:nvSpPr>
          <p:cNvPr id="130" name="Rectangle 471">
            <a:extLst>
              <a:ext uri="{FF2B5EF4-FFF2-40B4-BE49-F238E27FC236}">
                <a16:creationId xmlns:a16="http://schemas.microsoft.com/office/drawing/2014/main" id="{BFF4F48E-919E-41D1-ACB7-B1310731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896" y="252264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1" name="Rectangle 479">
            <a:extLst>
              <a:ext uri="{FF2B5EF4-FFF2-40B4-BE49-F238E27FC236}">
                <a16:creationId xmlns:a16="http://schemas.microsoft.com/office/drawing/2014/main" id="{330F62DC-E018-4694-9D7C-8099AF5F6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896" y="5100489"/>
            <a:ext cx="7620000" cy="320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&lt;=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++) 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32" name="Rectangle 482">
            <a:extLst>
              <a:ext uri="{FF2B5EF4-FFF2-40B4-BE49-F238E27FC236}">
                <a16:creationId xmlns:a16="http://schemas.microsoft.com/office/drawing/2014/main" id="{429EDAB1-A9CB-4020-93DC-AC1DC392A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309" y="5329089"/>
            <a:ext cx="74691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if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!= 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) 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]←→L.r[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与第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个记录交换</a:t>
            </a:r>
          </a:p>
        </p:txBody>
      </p:sp>
      <p:sp>
        <p:nvSpPr>
          <p:cNvPr id="133" name="Text Box 484">
            <a:extLst>
              <a:ext uri="{FF2B5EF4-FFF2-40B4-BE49-F238E27FC236}">
                <a16:creationId xmlns:a16="http://schemas.microsoft.com/office/drawing/2014/main" id="{B204F185-EE0E-47F8-89F5-5E3D5870C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296" y="3224064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=6 </a:t>
            </a:r>
          </a:p>
        </p:txBody>
      </p:sp>
      <p:sp useBgFill="1">
        <p:nvSpPr>
          <p:cNvPr id="134" name="Rectangle 485">
            <a:extLst>
              <a:ext uri="{FF2B5EF4-FFF2-40B4-BE49-F238E27FC236}">
                <a16:creationId xmlns:a16="http://schemas.microsoft.com/office/drawing/2014/main" id="{E9C6FC52-B1CB-40CC-907C-8BAD4742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184" y="4032102"/>
            <a:ext cx="7685087" cy="473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void SelectSort (SqList &amp;L) {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作简单选择排序。          </a:t>
            </a:r>
          </a:p>
        </p:txBody>
      </p:sp>
      <p:sp>
        <p:nvSpPr>
          <p:cNvPr id="135" name="Rectangle 486">
            <a:extLst>
              <a:ext uri="{FF2B5EF4-FFF2-40B4-BE49-F238E27FC236}">
                <a16:creationId xmlns:a16="http://schemas.microsoft.com/office/drawing/2014/main" id="{86126842-0938-4E06-99CD-0155344DD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296" y="5875189"/>
            <a:ext cx="17129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} // SelectSort </a:t>
            </a:r>
          </a:p>
        </p:txBody>
      </p:sp>
      <p:sp>
        <p:nvSpPr>
          <p:cNvPr id="136" name="Text Box 488">
            <a:extLst>
              <a:ext uri="{FF2B5EF4-FFF2-40B4-BE49-F238E27FC236}">
                <a16:creationId xmlns:a16="http://schemas.microsoft.com/office/drawing/2014/main" id="{2404D292-6A36-4767-B772-A78A81A4E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912" y="2076128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=3 </a:t>
            </a:r>
          </a:p>
        </p:txBody>
      </p:sp>
      <p:sp>
        <p:nvSpPr>
          <p:cNvPr id="137" name="Text Box 489">
            <a:extLst>
              <a:ext uri="{FF2B5EF4-FFF2-40B4-BE49-F238E27FC236}">
                <a16:creationId xmlns:a16="http://schemas.microsoft.com/office/drawing/2014/main" id="{72982C4C-C989-4C58-A2E5-B9969D796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296" y="2462064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=4 </a:t>
            </a:r>
          </a:p>
        </p:txBody>
      </p:sp>
      <p:sp>
        <p:nvSpPr>
          <p:cNvPr id="138" name="Text Box 490">
            <a:extLst>
              <a:ext uri="{FF2B5EF4-FFF2-40B4-BE49-F238E27FC236}">
                <a16:creationId xmlns:a16="http://schemas.microsoft.com/office/drawing/2014/main" id="{51E43484-6029-4A49-820A-C5D46DD2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296" y="2843064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=5 </a:t>
            </a:r>
          </a:p>
        </p:txBody>
      </p:sp>
      <p:sp>
        <p:nvSpPr>
          <p:cNvPr id="139" name="Text Box 492">
            <a:extLst>
              <a:ext uri="{FF2B5EF4-FFF2-40B4-BE49-F238E27FC236}">
                <a16:creationId xmlns:a16="http://schemas.microsoft.com/office/drawing/2014/main" id="{885BEF8B-2453-4C27-A58D-E6501D70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1096" y="312589"/>
            <a:ext cx="1263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a typeface="华文中宋" pitchFamily="2" charset="-122"/>
              </a:rPr>
              <a:t>比较次数 </a:t>
            </a:r>
          </a:p>
        </p:txBody>
      </p:sp>
      <p:sp>
        <p:nvSpPr>
          <p:cNvPr id="140" name="Text Box 493">
            <a:extLst>
              <a:ext uri="{FF2B5EF4-FFF2-40B4-BE49-F238E27FC236}">
                <a16:creationId xmlns:a16="http://schemas.microsoft.com/office/drawing/2014/main" id="{EDC15A21-66E7-4849-9E35-1684E8639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5421" y="709464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- 1 </a:t>
            </a:r>
          </a:p>
        </p:txBody>
      </p:sp>
      <p:sp>
        <p:nvSpPr>
          <p:cNvPr id="141" name="Text Box 494">
            <a:extLst>
              <a:ext uri="{FF2B5EF4-FFF2-40B4-BE49-F238E27FC236}">
                <a16:creationId xmlns:a16="http://schemas.microsoft.com/office/drawing/2014/main" id="{344FB307-7890-4CD2-8A2E-8B88C01B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5421" y="1684189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- 2 </a:t>
            </a:r>
          </a:p>
        </p:txBody>
      </p:sp>
      <p:sp>
        <p:nvSpPr>
          <p:cNvPr id="142" name="Text Box 495">
            <a:extLst>
              <a:ext uri="{FF2B5EF4-FFF2-40B4-BE49-F238E27FC236}">
                <a16:creationId xmlns:a16="http://schemas.microsoft.com/office/drawing/2014/main" id="{F95F56E7-F871-4EA0-A536-61870D1B1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5421" y="3208189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- 6 </a:t>
            </a:r>
          </a:p>
        </p:txBody>
      </p:sp>
      <p:sp useBgFill="1">
        <p:nvSpPr>
          <p:cNvPr id="143" name="Rectangle 509">
            <a:extLst>
              <a:ext uri="{FF2B5EF4-FFF2-40B4-BE49-F238E27FC236}">
                <a16:creationId xmlns:a16="http://schemas.microsoft.com/office/drawing/2014/main" id="{1943CD81-949F-4823-A595-C3AB528C6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4062264"/>
            <a:ext cx="8991600" cy="2286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44" name="Text Box 510">
            <a:extLst>
              <a:ext uri="{FF2B5EF4-FFF2-40B4-BE49-F238E27FC236}">
                <a16:creationId xmlns:a16="http://schemas.microsoft.com/office/drawing/2014/main" id="{1DE74C74-1483-481C-AA5E-3F0759072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309" y="4259114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graphicFrame>
        <p:nvGraphicFramePr>
          <p:cNvPr id="145" name="Object 511">
            <a:extLst>
              <a:ext uri="{FF2B5EF4-FFF2-40B4-BE49-F238E27FC236}">
                <a16:creationId xmlns:a16="http://schemas.microsoft.com/office/drawing/2014/main" id="{93DA044B-9E2F-45B0-B374-537306CCE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754248"/>
              </p:ext>
            </p:extLst>
          </p:nvPr>
        </p:nvGraphicFramePr>
        <p:xfrm>
          <a:off x="3616896" y="4138464"/>
          <a:ext cx="2743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6" name="公式" r:id="rId4" imgW="1269720" imgH="431640" progId="Equation.3">
                  <p:embed/>
                </p:oleObj>
              </mc:Choice>
              <mc:Fallback>
                <p:oleObj name="公式" r:id="rId4" imgW="1269720" imgH="431640" progId="Equation.3">
                  <p:embed/>
                  <p:pic>
                    <p:nvPicPr>
                      <p:cNvPr id="18943" name="Object 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896" y="4138464"/>
                        <a:ext cx="27432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Text Box 512">
            <a:extLst>
              <a:ext uri="{FF2B5EF4-FFF2-40B4-BE49-F238E27FC236}">
                <a16:creationId xmlns:a16="http://schemas.microsoft.com/office/drawing/2014/main" id="{F0BEC71A-147A-4857-89A6-9C983BB12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309" y="5129064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</a:t>
            </a:r>
          </a:p>
        </p:txBody>
      </p:sp>
      <p:sp>
        <p:nvSpPr>
          <p:cNvPr id="147" name="Text Box 513">
            <a:extLst>
              <a:ext uri="{FF2B5EF4-FFF2-40B4-BE49-F238E27FC236}">
                <a16:creationId xmlns:a16="http://schemas.microsoft.com/office/drawing/2014/main" id="{7C17596B-3573-4ABA-A2E8-F7D88542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496" y="5129064"/>
            <a:ext cx="292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正序：最小值为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； </a:t>
            </a:r>
          </a:p>
        </p:txBody>
      </p:sp>
      <p:sp>
        <p:nvSpPr>
          <p:cNvPr id="148" name="Text Box 514">
            <a:extLst>
              <a:ext uri="{FF2B5EF4-FFF2-40B4-BE49-F238E27FC236}">
                <a16:creationId xmlns:a16="http://schemas.microsoft.com/office/drawing/2014/main" id="{4F485F72-96C0-4095-99A6-8E58812FD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696" y="5129064"/>
            <a:ext cx="27924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最大值为 </a:t>
            </a:r>
            <a:r>
              <a:rPr lang="en-US" altLang="zh-CN">
                <a:ea typeface="华文中宋" pitchFamily="2" charset="-122"/>
              </a:rPr>
              <a:t>3(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-1) 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49" name="Text Box 515">
            <a:extLst>
              <a:ext uri="{FF2B5EF4-FFF2-40B4-BE49-F238E27FC236}">
                <a16:creationId xmlns:a16="http://schemas.microsoft.com/office/drawing/2014/main" id="{F5C6C0C7-393E-40D3-9971-DCD5EB062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982" y="5775325"/>
            <a:ext cx="6271269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300" dirty="0"/>
              <a:t>前 </a:t>
            </a:r>
            <a:r>
              <a:rPr lang="en-US" altLang="zh-CN" sz="2300" i="1" dirty="0"/>
              <a:t>n</a:t>
            </a:r>
            <a:r>
              <a:rPr lang="en-US" altLang="zh-CN" sz="2300" dirty="0"/>
              <a:t> – 1 </a:t>
            </a:r>
            <a:r>
              <a:rPr lang="zh-CN" altLang="en-US" sz="2300" dirty="0"/>
              <a:t>个为正序，第 </a:t>
            </a:r>
            <a:r>
              <a:rPr lang="en-US" altLang="zh-CN" sz="2300" i="1" dirty="0"/>
              <a:t>n</a:t>
            </a:r>
            <a:r>
              <a:rPr lang="en-US" altLang="zh-CN" sz="2300" dirty="0"/>
              <a:t> </a:t>
            </a:r>
            <a:r>
              <a:rPr lang="zh-CN" altLang="en-US" sz="2300" dirty="0"/>
              <a:t>个记录的关键字最小。 </a:t>
            </a:r>
          </a:p>
        </p:txBody>
      </p:sp>
      <p:sp>
        <p:nvSpPr>
          <p:cNvPr id="150" name="AutoShape 516">
            <a:extLst>
              <a:ext uri="{FF2B5EF4-FFF2-40B4-BE49-F238E27FC236}">
                <a16:creationId xmlns:a16="http://schemas.microsoft.com/office/drawing/2014/main" id="{15258A22-2F1D-48FD-AC8C-C2844897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496" y="5362427"/>
            <a:ext cx="304800" cy="909637"/>
          </a:xfrm>
          <a:prstGeom prst="curvedLeftArrow">
            <a:avLst>
              <a:gd name="adj1" fmla="val 59687"/>
              <a:gd name="adj2" fmla="val 119375"/>
              <a:gd name="adj3" fmla="val 333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1" name="Text Box 517">
            <a:extLst>
              <a:ext uri="{FF2B5EF4-FFF2-40B4-BE49-F238E27FC236}">
                <a16:creationId xmlns:a16="http://schemas.microsoft.com/office/drawing/2014/main" id="{8C28F624-FF4A-4058-9944-815DF928C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784" y="4122589"/>
            <a:ext cx="27797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时间复杂度：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</p:txBody>
      </p:sp>
      <p:sp>
        <p:nvSpPr>
          <p:cNvPr id="152" name="Text Box 518">
            <a:extLst>
              <a:ext uri="{FF2B5EF4-FFF2-40B4-BE49-F238E27FC236}">
                <a16:creationId xmlns:a16="http://schemas.microsoft.com/office/drawing/2014/main" id="{3A1E8998-5D1D-4684-86B4-A6ED81BA7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784" y="4579789"/>
            <a:ext cx="2660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(1) </a:t>
            </a:r>
          </a:p>
        </p:txBody>
      </p:sp>
      <p:sp>
        <p:nvSpPr>
          <p:cNvPr id="153" name="Text Box 519">
            <a:extLst>
              <a:ext uri="{FF2B5EF4-FFF2-40B4-BE49-F238E27FC236}">
                <a16:creationId xmlns:a16="http://schemas.microsoft.com/office/drawing/2014/main" id="{57D43A4B-EB7A-474E-8FE1-3B33B882A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821" y="5433864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不稳定</a:t>
            </a: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  <p:bldP spid="79" grpId="0" autoUpdateAnimBg="0"/>
      <p:bldP spid="80" grpId="0" autoUpdateAnimBg="0"/>
      <p:bldP spid="81" grpId="0" animBg="1" autoUpdateAnimBg="0"/>
      <p:bldP spid="82" grpId="0" autoUpdateAnimBg="0"/>
      <p:bldP spid="84" grpId="0" autoUpdateAnimBg="0"/>
      <p:bldP spid="106" grpId="0" autoUpdateAnimBg="0"/>
      <p:bldP spid="107" grpId="0" animBg="1" autoUpdateAnimBg="0"/>
      <p:bldP spid="108" grpId="0" animBg="1" autoUpdateAnimBg="0"/>
      <p:bldP spid="109" grpId="0" autoUpdateAnimBg="0"/>
      <p:bldP spid="110" grpId="0" autoUpdateAnimBg="0"/>
      <p:bldP spid="111" grpId="0" autoUpdateAnimBg="0"/>
      <p:bldP spid="112" grpId="0" autoUpdateAnimBg="0"/>
      <p:bldP spid="113" grpId="0" autoUpdateAnimBg="0"/>
      <p:bldP spid="114" grpId="0" autoUpdateAnimBg="0"/>
      <p:bldP spid="115" grpId="0" autoUpdateAnimBg="0"/>
      <p:bldP spid="116" grpId="0" animBg="1" autoUpdateAnimBg="0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6" grpId="0" autoUpdateAnimBg="0"/>
      <p:bldP spid="130" grpId="0" animBg="1"/>
      <p:bldP spid="131" grpId="0" animBg="1" autoUpdateAnimBg="0"/>
      <p:bldP spid="132" grpId="0" autoUpdateAnimBg="0"/>
      <p:bldP spid="133" grpId="0" autoUpdateAnimBg="0"/>
      <p:bldP spid="134" grpId="0" animBg="1" autoUpdateAnimBg="0"/>
      <p:bldP spid="135" grpId="0" autoUpdateAnimBg="0"/>
      <p:bldP spid="136" grpId="0" autoUpdateAnimBg="0"/>
      <p:bldP spid="137" grpId="0" autoUpdateAnimBg="0"/>
      <p:bldP spid="138" grpId="0" autoUpdateAnimBg="0"/>
      <p:bldP spid="139" grpId="0" autoUpdateAnimBg="0"/>
      <p:bldP spid="140" grpId="0" autoUpdateAnimBg="0"/>
      <p:bldP spid="141" grpId="0" autoUpdateAnimBg="0"/>
      <p:bldP spid="142" grpId="0" autoUpdateAnimBg="0"/>
      <p:bldP spid="143" grpId="0" animBg="1" autoUpdateAnimBg="0"/>
      <p:bldP spid="144" grpId="0" autoUpdateAnimBg="0"/>
      <p:bldP spid="146" grpId="0" autoUpdateAnimBg="0"/>
      <p:bldP spid="147" grpId="0" autoUpdateAnimBg="0"/>
      <p:bldP spid="148" grpId="0" autoUpdateAnimBg="0"/>
      <p:bldP spid="149" grpId="0" autoUpdateAnimBg="0"/>
      <p:bldP spid="150" grpId="0" animBg="1"/>
      <p:bldP spid="151" grpId="0" autoUpdateAnimBg="0"/>
      <p:bldP spid="152" grpId="0" autoUpdateAnimBg="0"/>
      <p:bldP spid="15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堆排序</a:t>
            </a:r>
          </a:p>
        </p:txBody>
      </p:sp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5580" y="3010336"/>
            <a:ext cx="7560840" cy="349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387204-07F1-4DDD-B8CC-D8963979EE53}"/>
              </a:ext>
            </a:extLst>
          </p:cNvPr>
          <p:cNvSpPr txBox="1"/>
          <p:nvPr/>
        </p:nvSpPr>
        <p:spPr>
          <a:xfrm>
            <a:off x="1775520" y="756091"/>
            <a:ext cx="8712968" cy="13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       n</a:t>
            </a:r>
            <a:r>
              <a:rPr lang="zh-CN" altLang="en-US" sz="2800" dirty="0"/>
              <a:t>个元素的序列</a:t>
            </a:r>
            <a:r>
              <a:rPr lang="en-US" altLang="zh-CN" sz="2800" dirty="0"/>
              <a:t>{k1,k2,…,</a:t>
            </a:r>
            <a:r>
              <a:rPr lang="en-US" altLang="zh-CN" sz="2800" dirty="0" err="1"/>
              <a:t>kn</a:t>
            </a:r>
            <a:r>
              <a:rPr lang="en-US" altLang="zh-CN" sz="2800" dirty="0"/>
              <a:t>}</a:t>
            </a:r>
            <a:r>
              <a:rPr lang="zh-CN" altLang="en-US" sz="2800" dirty="0"/>
              <a:t>当且仅当满足下列关系时，称之为堆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0FF564-C556-4B45-8A72-01898054E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187" y="2058668"/>
            <a:ext cx="9289032" cy="792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707038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985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737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2957119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639616" y="1360548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432968" y="2170099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3657600" y="3008299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648546" y="3893528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3408585" y="4705237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5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3016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2711624" y="5550531"/>
            <a:ext cx="381000" cy="519245"/>
            <a:chOff x="2078" y="1387"/>
            <a:chExt cx="1615" cy="2201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03388" y="1052214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5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堆排序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：将无序序列建成一个堆</a:t>
            </a:r>
            <a:r>
              <a:rPr lang="zh-CN" altLang="en-US" sz="2400" dirty="0"/>
              <a:t>，得到关键字最小（大）的记录；输出堆顶的最小（大）值后，将剩余的 </a:t>
            </a:r>
            <a:r>
              <a:rPr lang="en-US" altLang="zh-CN" sz="2400" i="1" dirty="0"/>
              <a:t>n</a:t>
            </a:r>
            <a:r>
              <a:rPr lang="en-US" altLang="zh-CN" sz="2400" dirty="0"/>
              <a:t>-1 </a:t>
            </a:r>
            <a:r>
              <a:rPr lang="zh-CN" altLang="zh-CN" sz="2400" dirty="0"/>
              <a:t>个元素重又建成一个堆，则可得到</a:t>
            </a:r>
            <a:r>
              <a:rPr lang="zh-CN" altLang="en-US" sz="2400" dirty="0"/>
              <a:t> </a:t>
            </a:r>
            <a:r>
              <a:rPr lang="en-US" altLang="zh-CN" sz="2400" i="1" dirty="0"/>
              <a:t>n </a:t>
            </a:r>
            <a:r>
              <a:rPr lang="zh-CN" altLang="zh-CN" sz="2400" dirty="0"/>
              <a:t>个元素的次小值；如此重复执行，</a:t>
            </a:r>
            <a:r>
              <a:rPr lang="zh-CN" altLang="en-US" sz="2400" dirty="0"/>
              <a:t>直到堆中只有一个记录为止，每个记录出堆的顺序就是一个有序序列</a:t>
            </a:r>
            <a:r>
              <a:rPr lang="zh-CN" altLang="zh-CN" sz="2400" dirty="0"/>
              <a:t>，这个过程叫</a:t>
            </a:r>
            <a:r>
              <a:rPr lang="zh-CN" altLang="en-US" sz="2400" dirty="0">
                <a:ea typeface="华文中宋" pitchFamily="2" charset="-122"/>
              </a:rPr>
              <a:t>堆排序</a:t>
            </a:r>
            <a:r>
              <a:rPr lang="zh-CN" altLang="en-US" sz="2400" dirty="0"/>
              <a:t>。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75520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堆排序（续）</a:t>
            </a:r>
          </a:p>
        </p:txBody>
      </p:sp>
      <p:sp>
        <p:nvSpPr>
          <p:cNvPr id="7" name="Text Box 710"/>
          <p:cNvSpPr txBox="1">
            <a:spLocks noChangeArrowheads="1"/>
          </p:cNvSpPr>
          <p:nvPr/>
        </p:nvSpPr>
        <p:spPr bwMode="auto">
          <a:xfrm>
            <a:off x="1741491" y="4221091"/>
            <a:ext cx="8618065" cy="19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zh-CN" sz="2800" dirty="0">
                <a:latin typeface="Arial" charset="0"/>
                <a:ea typeface="华文中宋" pitchFamily="2" charset="-122"/>
              </a:rPr>
              <a:t>堆排序需解决的两个问题：</a:t>
            </a:r>
            <a:r>
              <a:rPr lang="zh-CN" altLang="en-US" sz="2800" dirty="0">
                <a:latin typeface="Arial" charset="0"/>
                <a:ea typeface="隶书" pitchFamily="49" charset="-122"/>
              </a:rPr>
              <a:t> </a:t>
            </a:r>
          </a:p>
          <a:p>
            <a:pPr>
              <a:lnSpc>
                <a:spcPct val="155000"/>
              </a:lnSpc>
            </a:pPr>
            <a:r>
              <a:rPr lang="zh-CN" altLang="en-US" sz="2400" dirty="0"/>
              <a:t>  </a:t>
            </a:r>
            <a:r>
              <a:rPr lang="en-US" altLang="zh-CN" sz="2400" dirty="0"/>
              <a:t>1</a:t>
            </a:r>
            <a:r>
              <a:rPr lang="zh-CN" altLang="en-US" sz="2400" dirty="0"/>
              <a:t>、如何由一个无序序列建成一个堆？ </a:t>
            </a:r>
          </a:p>
          <a:p>
            <a:pPr>
              <a:lnSpc>
                <a:spcPct val="155000"/>
              </a:lnSpc>
            </a:pPr>
            <a:r>
              <a:rPr lang="zh-CN" altLang="en-US" sz="2400" dirty="0"/>
              <a:t>  </a:t>
            </a:r>
            <a:r>
              <a:rPr lang="en-US" altLang="zh-CN" sz="2400" dirty="0"/>
              <a:t>2</a:t>
            </a:r>
            <a:r>
              <a:rPr lang="zh-CN" altLang="en-US" sz="2400" dirty="0"/>
              <a:t>、在输出堆顶元素后，如何将剩余元素调整为一个新的堆？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2063753" y="4831834"/>
            <a:ext cx="18473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703391" y="851920"/>
            <a:ext cx="87852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zh-CN" dirty="0">
                <a:latin typeface="Arial" charset="0"/>
              </a:rPr>
              <a:t>        </a:t>
            </a:r>
            <a:r>
              <a:rPr lang="zh-CN" altLang="en-US" sz="2400" dirty="0">
                <a:latin typeface="Arial" charset="0"/>
              </a:rPr>
              <a:t>输出堆顶元素之后，以堆中最后一个元素替代之；然后将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latin typeface="Arial" charset="0"/>
              </a:rPr>
              <a:t>根结点值与左、右子树的根结点值进行比较，并与其中小者进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latin typeface="Arial" charset="0"/>
              </a:rPr>
              <a:t>行交换；重复上述操作，直至叶子结点，将得到新的堆，称这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latin typeface="Arial" charset="0"/>
              </a:rPr>
              <a:t>个从堆顶至叶子的调整过程为“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筛选</a:t>
            </a:r>
            <a:r>
              <a:rPr lang="zh-CN" altLang="en-US" sz="2400" dirty="0">
                <a:latin typeface="Arial" charset="0"/>
              </a:rPr>
              <a:t>”。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9650" y="3878266"/>
            <a:ext cx="3113088" cy="1976437"/>
            <a:chOff x="3456" y="2069"/>
            <a:chExt cx="1961" cy="1245"/>
          </a:xfrm>
        </p:grpSpPr>
        <p:sp>
          <p:nvSpPr>
            <p:cNvPr id="126985" name="Oval 9"/>
            <p:cNvSpPr>
              <a:spLocks noChangeArrowheads="1"/>
            </p:cNvSpPr>
            <p:nvPr/>
          </p:nvSpPr>
          <p:spPr bwMode="auto">
            <a:xfrm>
              <a:off x="4412" y="2069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/>
                <a:t>13</a:t>
              </a:r>
            </a:p>
          </p:txBody>
        </p:sp>
        <p:sp>
          <p:nvSpPr>
            <p:cNvPr id="126986" name="Oval 10"/>
            <p:cNvSpPr>
              <a:spLocks noChangeArrowheads="1"/>
            </p:cNvSpPr>
            <p:nvPr/>
          </p:nvSpPr>
          <p:spPr bwMode="auto">
            <a:xfrm>
              <a:off x="4874" y="2398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/>
                <a:t>27</a:t>
              </a:r>
            </a:p>
          </p:txBody>
        </p:sp>
        <p:sp>
          <p:nvSpPr>
            <p:cNvPr id="126987" name="Oval 11"/>
            <p:cNvSpPr>
              <a:spLocks noChangeArrowheads="1"/>
            </p:cNvSpPr>
            <p:nvPr/>
          </p:nvSpPr>
          <p:spPr bwMode="auto">
            <a:xfrm>
              <a:off x="3965" y="239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/>
                <a:t>38</a:t>
              </a:r>
            </a:p>
          </p:txBody>
        </p:sp>
        <p:sp>
          <p:nvSpPr>
            <p:cNvPr id="126988" name="Oval 12"/>
            <p:cNvSpPr>
              <a:spLocks noChangeArrowheads="1"/>
            </p:cNvSpPr>
            <p:nvPr/>
          </p:nvSpPr>
          <p:spPr bwMode="auto">
            <a:xfrm>
              <a:off x="5184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latin typeface="Arial" charset="0"/>
                </a:rPr>
                <a:t>49</a:t>
              </a:r>
            </a:p>
          </p:txBody>
        </p:sp>
        <p:sp>
          <p:nvSpPr>
            <p:cNvPr id="126989" name="Oval 13"/>
            <p:cNvSpPr>
              <a:spLocks noChangeArrowheads="1"/>
            </p:cNvSpPr>
            <p:nvPr/>
          </p:nvSpPr>
          <p:spPr bwMode="auto">
            <a:xfrm>
              <a:off x="4615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/>
                <a:t>65</a:t>
              </a:r>
            </a:p>
          </p:txBody>
        </p:sp>
        <p:sp>
          <p:nvSpPr>
            <p:cNvPr id="126990" name="Oval 14"/>
            <p:cNvSpPr>
              <a:spLocks noChangeArrowheads="1"/>
            </p:cNvSpPr>
            <p:nvPr/>
          </p:nvSpPr>
          <p:spPr bwMode="auto">
            <a:xfrm>
              <a:off x="4231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/>
                <a:t>76</a:t>
              </a:r>
            </a:p>
          </p:txBody>
        </p:sp>
        <p:sp>
          <p:nvSpPr>
            <p:cNvPr id="126991" name="Oval 15"/>
            <p:cNvSpPr>
              <a:spLocks noChangeArrowheads="1"/>
            </p:cNvSpPr>
            <p:nvPr/>
          </p:nvSpPr>
          <p:spPr bwMode="auto">
            <a:xfrm>
              <a:off x="3703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/>
                <a:t>49</a:t>
              </a:r>
            </a:p>
          </p:txBody>
        </p:sp>
        <p:sp>
          <p:nvSpPr>
            <p:cNvPr id="126992" name="Oval 16"/>
            <p:cNvSpPr>
              <a:spLocks noChangeArrowheads="1"/>
            </p:cNvSpPr>
            <p:nvPr/>
          </p:nvSpPr>
          <p:spPr bwMode="auto">
            <a:xfrm>
              <a:off x="3456" y="3072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/>
                <a:t>97</a:t>
              </a:r>
            </a:p>
          </p:txBody>
        </p:sp>
        <p:cxnSp>
          <p:nvCxnSpPr>
            <p:cNvPr id="126993" name="AutoShape 17"/>
            <p:cNvCxnSpPr>
              <a:cxnSpLocks noChangeShapeType="1"/>
              <a:stCxn id="126985" idx="3"/>
              <a:endCxn id="126987" idx="0"/>
            </p:cNvCxnSpPr>
            <p:nvPr/>
          </p:nvCxnSpPr>
          <p:spPr bwMode="auto">
            <a:xfrm flipH="1">
              <a:off x="4082" y="2276"/>
              <a:ext cx="364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4" name="AutoShape 18"/>
            <p:cNvCxnSpPr>
              <a:cxnSpLocks noChangeShapeType="1"/>
              <a:stCxn id="126985" idx="5"/>
              <a:endCxn id="126986" idx="0"/>
            </p:cNvCxnSpPr>
            <p:nvPr/>
          </p:nvCxnSpPr>
          <p:spPr bwMode="auto">
            <a:xfrm>
              <a:off x="4611" y="2276"/>
              <a:ext cx="380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5" name="AutoShape 19"/>
            <p:cNvCxnSpPr>
              <a:cxnSpLocks noChangeShapeType="1"/>
              <a:stCxn id="126986" idx="5"/>
              <a:endCxn id="126988" idx="0"/>
            </p:cNvCxnSpPr>
            <p:nvPr/>
          </p:nvCxnSpPr>
          <p:spPr bwMode="auto">
            <a:xfrm>
              <a:off x="5073" y="2605"/>
              <a:ext cx="228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6" name="AutoShape 20"/>
            <p:cNvCxnSpPr>
              <a:cxnSpLocks noChangeShapeType="1"/>
              <a:stCxn id="126986" idx="3"/>
              <a:endCxn id="126989" idx="0"/>
            </p:cNvCxnSpPr>
            <p:nvPr/>
          </p:nvCxnSpPr>
          <p:spPr bwMode="auto">
            <a:xfrm flipH="1">
              <a:off x="4732" y="2605"/>
              <a:ext cx="176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7" name="AutoShape 21"/>
            <p:cNvCxnSpPr>
              <a:cxnSpLocks noChangeShapeType="1"/>
              <a:stCxn id="126987" idx="5"/>
              <a:endCxn id="126990" idx="0"/>
            </p:cNvCxnSpPr>
            <p:nvPr/>
          </p:nvCxnSpPr>
          <p:spPr bwMode="auto">
            <a:xfrm>
              <a:off x="4164" y="2601"/>
              <a:ext cx="184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8" name="AutoShape 22"/>
            <p:cNvCxnSpPr>
              <a:cxnSpLocks noChangeShapeType="1"/>
              <a:stCxn id="126987" idx="3"/>
              <a:endCxn id="126991" idx="0"/>
            </p:cNvCxnSpPr>
            <p:nvPr/>
          </p:nvCxnSpPr>
          <p:spPr bwMode="auto">
            <a:xfrm flipH="1">
              <a:off x="3820" y="2601"/>
              <a:ext cx="179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9" name="AutoShape 23"/>
            <p:cNvCxnSpPr>
              <a:cxnSpLocks noChangeShapeType="1"/>
              <a:stCxn id="126991" idx="3"/>
              <a:endCxn id="126992" idx="0"/>
            </p:cNvCxnSpPr>
            <p:nvPr/>
          </p:nvCxnSpPr>
          <p:spPr bwMode="auto">
            <a:xfrm flipH="1">
              <a:off x="3573" y="2941"/>
              <a:ext cx="164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27000" name="Oval 24"/>
          <p:cNvSpPr>
            <a:spLocks noChangeArrowheads="1"/>
          </p:cNvSpPr>
          <p:nvPr/>
        </p:nvSpPr>
        <p:spPr bwMode="auto">
          <a:xfrm>
            <a:off x="3798891" y="3873503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97</a:t>
            </a:r>
          </a:p>
        </p:txBody>
      </p:sp>
      <p:cxnSp>
        <p:nvCxnSpPr>
          <p:cNvPr id="127001" name="AutoShape 25"/>
          <p:cNvCxnSpPr>
            <a:cxnSpLocks noChangeShapeType="1"/>
            <a:stCxn id="126991" idx="3"/>
            <a:endCxn id="127033" idx="0"/>
          </p:cNvCxnSpPr>
          <p:nvPr/>
        </p:nvCxnSpPr>
        <p:spPr bwMode="auto">
          <a:xfrm flipH="1">
            <a:off x="2468566" y="5262566"/>
            <a:ext cx="257175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2" name="Oval 26"/>
          <p:cNvSpPr>
            <a:spLocks noChangeArrowheads="1"/>
          </p:cNvSpPr>
          <p:nvPr/>
        </p:nvSpPr>
        <p:spPr bwMode="auto">
          <a:xfrm>
            <a:off x="4533900" y="4397378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97</a:t>
            </a:r>
          </a:p>
        </p:txBody>
      </p:sp>
      <p:sp>
        <p:nvSpPr>
          <p:cNvPr id="127003" name="Oval 27"/>
          <p:cNvSpPr>
            <a:spLocks noChangeArrowheads="1"/>
          </p:cNvSpPr>
          <p:nvPr/>
        </p:nvSpPr>
        <p:spPr bwMode="auto">
          <a:xfrm>
            <a:off x="3798891" y="3870328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27</a:t>
            </a:r>
          </a:p>
        </p:txBody>
      </p:sp>
      <p:sp>
        <p:nvSpPr>
          <p:cNvPr id="127004" name="Oval 28"/>
          <p:cNvSpPr>
            <a:spLocks noChangeArrowheads="1"/>
          </p:cNvSpPr>
          <p:nvPr/>
        </p:nvSpPr>
        <p:spPr bwMode="auto">
          <a:xfrm>
            <a:off x="5029200" y="4940303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97</a:t>
            </a:r>
          </a:p>
        </p:txBody>
      </p:sp>
      <p:sp>
        <p:nvSpPr>
          <p:cNvPr id="127005" name="Oval 29"/>
          <p:cNvSpPr>
            <a:spLocks noChangeArrowheads="1"/>
          </p:cNvSpPr>
          <p:nvPr/>
        </p:nvSpPr>
        <p:spPr bwMode="auto">
          <a:xfrm>
            <a:off x="4533900" y="4397378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latin typeface="Arial" charset="0"/>
              </a:rPr>
              <a:t>49</a:t>
            </a:r>
          </a:p>
        </p:txBody>
      </p:sp>
      <p:sp>
        <p:nvSpPr>
          <p:cNvPr id="127006" name="Oval 30"/>
          <p:cNvSpPr>
            <a:spLocks noChangeArrowheads="1"/>
          </p:cNvSpPr>
          <p:nvPr/>
        </p:nvSpPr>
        <p:spPr bwMode="auto">
          <a:xfrm>
            <a:off x="3798891" y="3870328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97</a:t>
            </a:r>
          </a:p>
        </p:txBody>
      </p:sp>
      <p:cxnSp>
        <p:nvCxnSpPr>
          <p:cNvPr id="127007" name="AutoShape 31"/>
          <p:cNvCxnSpPr>
            <a:cxnSpLocks noChangeShapeType="1"/>
            <a:stCxn id="127005" idx="5"/>
            <a:endCxn id="127027" idx="0"/>
          </p:cNvCxnSpPr>
          <p:nvPr/>
        </p:nvCxnSpPr>
        <p:spPr bwMode="auto">
          <a:xfrm>
            <a:off x="4849813" y="4725991"/>
            <a:ext cx="360362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8" name="Oval 32"/>
          <p:cNvSpPr>
            <a:spLocks noChangeArrowheads="1"/>
          </p:cNvSpPr>
          <p:nvPr/>
        </p:nvSpPr>
        <p:spPr bwMode="auto">
          <a:xfrm>
            <a:off x="3792541" y="3870328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38</a:t>
            </a:r>
          </a:p>
        </p:txBody>
      </p:sp>
      <p:sp>
        <p:nvSpPr>
          <p:cNvPr id="127009" name="Oval 33"/>
          <p:cNvSpPr>
            <a:spLocks noChangeArrowheads="1"/>
          </p:cNvSpPr>
          <p:nvPr/>
        </p:nvSpPr>
        <p:spPr bwMode="auto">
          <a:xfrm>
            <a:off x="3090866" y="4397378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97</a:t>
            </a:r>
          </a:p>
        </p:txBody>
      </p:sp>
      <p:sp>
        <p:nvSpPr>
          <p:cNvPr id="127010" name="Oval 34"/>
          <p:cNvSpPr>
            <a:spLocks noChangeArrowheads="1"/>
          </p:cNvSpPr>
          <p:nvPr/>
        </p:nvSpPr>
        <p:spPr bwMode="auto">
          <a:xfrm>
            <a:off x="2667000" y="4937128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97</a:t>
            </a:r>
          </a:p>
        </p:txBody>
      </p:sp>
      <p:sp>
        <p:nvSpPr>
          <p:cNvPr id="127011" name="Oval 35"/>
          <p:cNvSpPr>
            <a:spLocks noChangeArrowheads="1"/>
          </p:cNvSpPr>
          <p:nvPr/>
        </p:nvSpPr>
        <p:spPr bwMode="auto">
          <a:xfrm>
            <a:off x="3090866" y="4397378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49</a:t>
            </a:r>
          </a:p>
        </p:txBody>
      </p:sp>
      <p:sp>
        <p:nvSpPr>
          <p:cNvPr id="127012" name="Oval 36"/>
          <p:cNvSpPr>
            <a:spLocks noChangeArrowheads="1"/>
          </p:cNvSpPr>
          <p:nvPr/>
        </p:nvSpPr>
        <p:spPr bwMode="auto">
          <a:xfrm>
            <a:off x="3792541" y="3870328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65</a:t>
            </a:r>
          </a:p>
        </p:txBody>
      </p:sp>
      <p:cxnSp>
        <p:nvCxnSpPr>
          <p:cNvPr id="127013" name="AutoShape 37"/>
          <p:cNvCxnSpPr>
            <a:cxnSpLocks noChangeShapeType="1"/>
            <a:stCxn id="127005" idx="3"/>
            <a:endCxn id="127030" idx="0"/>
          </p:cNvCxnSpPr>
          <p:nvPr/>
        </p:nvCxnSpPr>
        <p:spPr bwMode="auto">
          <a:xfrm flipH="1">
            <a:off x="4314825" y="4725991"/>
            <a:ext cx="273050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4" name="Oval 38"/>
          <p:cNvSpPr>
            <a:spLocks noChangeArrowheads="1"/>
          </p:cNvSpPr>
          <p:nvPr/>
        </p:nvSpPr>
        <p:spPr bwMode="auto">
          <a:xfrm>
            <a:off x="3090866" y="4397378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65</a:t>
            </a:r>
          </a:p>
        </p:txBody>
      </p:sp>
      <p:sp>
        <p:nvSpPr>
          <p:cNvPr id="127015" name="Oval 39"/>
          <p:cNvSpPr>
            <a:spLocks noChangeArrowheads="1"/>
          </p:cNvSpPr>
          <p:nvPr/>
        </p:nvSpPr>
        <p:spPr bwMode="auto">
          <a:xfrm>
            <a:off x="3792541" y="3870328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49</a:t>
            </a:r>
          </a:p>
        </p:txBody>
      </p:sp>
      <p:sp>
        <p:nvSpPr>
          <p:cNvPr id="127016" name="Oval 40"/>
          <p:cNvSpPr>
            <a:spLocks noChangeArrowheads="1"/>
          </p:cNvSpPr>
          <p:nvPr/>
        </p:nvSpPr>
        <p:spPr bwMode="auto">
          <a:xfrm>
            <a:off x="3792541" y="3873503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76</a:t>
            </a:r>
          </a:p>
        </p:txBody>
      </p:sp>
      <p:cxnSp>
        <p:nvCxnSpPr>
          <p:cNvPr id="127017" name="AutoShape 41"/>
          <p:cNvCxnSpPr>
            <a:cxnSpLocks noChangeShapeType="1"/>
            <a:stCxn id="127014" idx="5"/>
            <a:endCxn id="127031" idx="0"/>
          </p:cNvCxnSpPr>
          <p:nvPr/>
        </p:nvCxnSpPr>
        <p:spPr bwMode="auto">
          <a:xfrm>
            <a:off x="3406775" y="4725991"/>
            <a:ext cx="292100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8" name="Oval 42"/>
          <p:cNvSpPr>
            <a:spLocks noChangeArrowheads="1"/>
          </p:cNvSpPr>
          <p:nvPr/>
        </p:nvSpPr>
        <p:spPr bwMode="auto">
          <a:xfrm>
            <a:off x="3792541" y="3870328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latin typeface="Arial" charset="0"/>
              </a:rPr>
              <a:t>49</a:t>
            </a:r>
          </a:p>
        </p:txBody>
      </p:sp>
      <p:sp>
        <p:nvSpPr>
          <p:cNvPr id="127019" name="Oval 43"/>
          <p:cNvSpPr>
            <a:spLocks noChangeArrowheads="1"/>
          </p:cNvSpPr>
          <p:nvPr/>
        </p:nvSpPr>
        <p:spPr bwMode="auto">
          <a:xfrm>
            <a:off x="4533900" y="4397378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76</a:t>
            </a:r>
          </a:p>
        </p:txBody>
      </p:sp>
      <p:sp>
        <p:nvSpPr>
          <p:cNvPr id="127020" name="Oval 44"/>
          <p:cNvSpPr>
            <a:spLocks noChangeArrowheads="1"/>
          </p:cNvSpPr>
          <p:nvPr/>
        </p:nvSpPr>
        <p:spPr bwMode="auto">
          <a:xfrm>
            <a:off x="3792541" y="3873503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97</a:t>
            </a:r>
          </a:p>
        </p:txBody>
      </p:sp>
      <p:cxnSp>
        <p:nvCxnSpPr>
          <p:cNvPr id="127021" name="AutoShape 45"/>
          <p:cNvCxnSpPr>
            <a:cxnSpLocks noChangeShapeType="1"/>
            <a:stCxn id="127014" idx="3"/>
            <a:endCxn id="127029" idx="0"/>
          </p:cNvCxnSpPr>
          <p:nvPr/>
        </p:nvCxnSpPr>
        <p:spPr bwMode="auto">
          <a:xfrm flipH="1">
            <a:off x="2860678" y="4725988"/>
            <a:ext cx="284163" cy="214312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2" name="Oval 46"/>
          <p:cNvSpPr>
            <a:spLocks noChangeArrowheads="1"/>
          </p:cNvSpPr>
          <p:nvPr/>
        </p:nvSpPr>
        <p:spPr bwMode="auto">
          <a:xfrm>
            <a:off x="3090866" y="4397378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97</a:t>
            </a:r>
          </a:p>
        </p:txBody>
      </p:sp>
      <p:sp>
        <p:nvSpPr>
          <p:cNvPr id="127023" name="Oval 47"/>
          <p:cNvSpPr>
            <a:spLocks noChangeArrowheads="1"/>
          </p:cNvSpPr>
          <p:nvPr/>
        </p:nvSpPr>
        <p:spPr bwMode="auto">
          <a:xfrm>
            <a:off x="3792541" y="3870328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65</a:t>
            </a:r>
          </a:p>
        </p:txBody>
      </p:sp>
      <p:sp>
        <p:nvSpPr>
          <p:cNvPr id="127024" name="Oval 48"/>
          <p:cNvSpPr>
            <a:spLocks noChangeArrowheads="1"/>
          </p:cNvSpPr>
          <p:nvPr/>
        </p:nvSpPr>
        <p:spPr bwMode="auto">
          <a:xfrm>
            <a:off x="3792541" y="3870328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76</a:t>
            </a:r>
          </a:p>
        </p:txBody>
      </p:sp>
      <p:cxnSp>
        <p:nvCxnSpPr>
          <p:cNvPr id="127025" name="AutoShape 49"/>
          <p:cNvCxnSpPr>
            <a:cxnSpLocks noChangeShapeType="1"/>
            <a:stCxn id="127024" idx="5"/>
            <a:endCxn id="127028" idx="0"/>
          </p:cNvCxnSpPr>
          <p:nvPr/>
        </p:nvCxnSpPr>
        <p:spPr bwMode="auto">
          <a:xfrm>
            <a:off x="4108450" y="4198941"/>
            <a:ext cx="615950" cy="1984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27026" name="AutoShape 50"/>
          <p:cNvCxnSpPr>
            <a:cxnSpLocks noChangeShapeType="1"/>
            <a:stCxn id="127032" idx="3"/>
            <a:endCxn id="127034" idx="0"/>
          </p:cNvCxnSpPr>
          <p:nvPr/>
        </p:nvCxnSpPr>
        <p:spPr bwMode="auto">
          <a:xfrm flipH="1">
            <a:off x="3276603" y="4198941"/>
            <a:ext cx="569913" cy="1984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7" name="Oval 51"/>
          <p:cNvSpPr>
            <a:spLocks noChangeArrowheads="1"/>
          </p:cNvSpPr>
          <p:nvPr/>
        </p:nvSpPr>
        <p:spPr bwMode="auto">
          <a:xfrm>
            <a:off x="5024441" y="4937128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27</a:t>
            </a:r>
          </a:p>
        </p:txBody>
      </p:sp>
      <p:sp>
        <p:nvSpPr>
          <p:cNvPr id="127028" name="Oval 52"/>
          <p:cNvSpPr>
            <a:spLocks noChangeArrowheads="1"/>
          </p:cNvSpPr>
          <p:nvPr/>
        </p:nvSpPr>
        <p:spPr bwMode="auto">
          <a:xfrm>
            <a:off x="4538666" y="4397378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65</a:t>
            </a:r>
          </a:p>
        </p:txBody>
      </p:sp>
      <p:sp>
        <p:nvSpPr>
          <p:cNvPr id="127029" name="Oval 53"/>
          <p:cNvSpPr>
            <a:spLocks noChangeArrowheads="1"/>
          </p:cNvSpPr>
          <p:nvPr/>
        </p:nvSpPr>
        <p:spPr bwMode="auto">
          <a:xfrm>
            <a:off x="2674941" y="4940303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latin typeface="Arial" charset="0"/>
              </a:rPr>
              <a:t>49</a:t>
            </a:r>
          </a:p>
        </p:txBody>
      </p:sp>
      <p:sp>
        <p:nvSpPr>
          <p:cNvPr id="127030" name="Oval 54"/>
          <p:cNvSpPr>
            <a:spLocks noChangeArrowheads="1"/>
          </p:cNvSpPr>
          <p:nvPr/>
        </p:nvSpPr>
        <p:spPr bwMode="auto">
          <a:xfrm>
            <a:off x="4129091" y="4937128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38</a:t>
            </a:r>
          </a:p>
        </p:txBody>
      </p:sp>
      <p:sp>
        <p:nvSpPr>
          <p:cNvPr id="127031" name="Oval 55"/>
          <p:cNvSpPr>
            <a:spLocks noChangeArrowheads="1"/>
          </p:cNvSpPr>
          <p:nvPr/>
        </p:nvSpPr>
        <p:spPr bwMode="auto">
          <a:xfrm>
            <a:off x="3513141" y="4937128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49</a:t>
            </a:r>
          </a:p>
        </p:txBody>
      </p:sp>
      <p:sp>
        <p:nvSpPr>
          <p:cNvPr id="127032" name="Oval 56"/>
          <p:cNvSpPr>
            <a:spLocks noChangeArrowheads="1"/>
          </p:cNvSpPr>
          <p:nvPr/>
        </p:nvSpPr>
        <p:spPr bwMode="auto">
          <a:xfrm>
            <a:off x="3792541" y="3870328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97</a:t>
            </a:r>
          </a:p>
        </p:txBody>
      </p:sp>
      <p:sp>
        <p:nvSpPr>
          <p:cNvPr id="127033" name="Oval 57"/>
          <p:cNvSpPr>
            <a:spLocks noChangeArrowheads="1"/>
          </p:cNvSpPr>
          <p:nvPr/>
        </p:nvSpPr>
        <p:spPr bwMode="auto">
          <a:xfrm>
            <a:off x="2282825" y="5473703"/>
            <a:ext cx="369888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13</a:t>
            </a:r>
          </a:p>
        </p:txBody>
      </p:sp>
      <p:sp>
        <p:nvSpPr>
          <p:cNvPr id="127034" name="Oval 58"/>
          <p:cNvSpPr>
            <a:spLocks noChangeArrowheads="1"/>
          </p:cNvSpPr>
          <p:nvPr/>
        </p:nvSpPr>
        <p:spPr bwMode="auto">
          <a:xfrm>
            <a:off x="3090866" y="4397378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/>
              <a:t>76</a:t>
            </a:r>
          </a:p>
        </p:txBody>
      </p:sp>
      <p:sp>
        <p:nvSpPr>
          <p:cNvPr id="127035" name="Rectangle 59"/>
          <p:cNvSpPr>
            <a:spLocks noChangeArrowheads="1"/>
          </p:cNvSpPr>
          <p:nvPr/>
        </p:nvSpPr>
        <p:spPr bwMode="auto">
          <a:xfrm>
            <a:off x="6061075" y="3938588"/>
            <a:ext cx="44275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5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对深度为 </a:t>
            </a:r>
            <a:r>
              <a:rPr lang="en-US" altLang="zh-CN" sz="2400" i="1" dirty="0"/>
              <a:t>k</a:t>
            </a:r>
            <a:r>
              <a:rPr lang="en-US" altLang="zh-CN" sz="2400" dirty="0"/>
              <a:t> </a:t>
            </a:r>
            <a:r>
              <a:rPr lang="zh-CN" altLang="en-US" sz="2400" dirty="0"/>
              <a:t>的堆，“筛选”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/>
              <a:t>所需进行的关键字比较的次数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/>
              <a:t>至多为 </a:t>
            </a:r>
            <a:r>
              <a:rPr lang="en-US" altLang="zh-CN" sz="2400" dirty="0"/>
              <a:t>2(</a:t>
            </a:r>
            <a:r>
              <a:rPr lang="en-US" altLang="zh-CN" sz="2400" i="1" dirty="0"/>
              <a:t>k</a:t>
            </a:r>
            <a:r>
              <a:rPr lang="en-US" altLang="zh-CN" sz="2400" dirty="0"/>
              <a:t>-1)</a:t>
            </a:r>
            <a:r>
              <a:rPr lang="zh-CN" altLang="en-US" sz="2400" dirty="0"/>
              <a:t>。 </a:t>
            </a:r>
          </a:p>
        </p:txBody>
      </p:sp>
      <p:sp>
        <p:nvSpPr>
          <p:cNvPr id="56" name="标题 1"/>
          <p:cNvSpPr txBox="1">
            <a:spLocks/>
          </p:cNvSpPr>
          <p:nvPr/>
        </p:nvSpPr>
        <p:spPr>
          <a:xfrm>
            <a:off x="1775520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lang="en-US" altLang="zh-CN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筛选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10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10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1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10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10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10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10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10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10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10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10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10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10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10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1000"/>
                                        <p:tgtEl>
                                          <p:spTgt spid="1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10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10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10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1000"/>
                                        <p:tgtEl>
                                          <p:spTgt spid="1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10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10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10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10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3" dur="10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10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10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10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/>
      <p:bldP spid="126983" grpId="0" autoUpdateAnimBg="0"/>
      <p:bldP spid="127000" grpId="0" animBg="1" autoUpdateAnimBg="0"/>
      <p:bldP spid="127002" grpId="0" animBg="1" autoUpdateAnimBg="0"/>
      <p:bldP spid="127003" grpId="0" animBg="1" autoUpdateAnimBg="0"/>
      <p:bldP spid="127004" grpId="0" animBg="1" autoUpdateAnimBg="0"/>
      <p:bldP spid="127005" grpId="0" animBg="1" autoUpdateAnimBg="0"/>
      <p:bldP spid="127006" grpId="0" animBg="1" autoUpdateAnimBg="0"/>
      <p:bldP spid="127008" grpId="0" animBg="1" autoUpdateAnimBg="0"/>
      <p:bldP spid="127009" grpId="0" animBg="1" autoUpdateAnimBg="0"/>
      <p:bldP spid="127010" grpId="0" animBg="1" autoUpdateAnimBg="0"/>
      <p:bldP spid="127011" grpId="0" animBg="1" autoUpdateAnimBg="0"/>
      <p:bldP spid="127012" grpId="0" animBg="1" autoUpdateAnimBg="0"/>
      <p:bldP spid="127014" grpId="0" animBg="1" autoUpdateAnimBg="0"/>
      <p:bldP spid="127015" grpId="0" animBg="1" autoUpdateAnimBg="0"/>
      <p:bldP spid="127016" grpId="0" animBg="1" autoUpdateAnimBg="0"/>
      <p:bldP spid="127018" grpId="0" animBg="1" autoUpdateAnimBg="0"/>
      <p:bldP spid="127019" grpId="0" animBg="1" autoUpdateAnimBg="0"/>
      <p:bldP spid="127020" grpId="0" animBg="1" autoUpdateAnimBg="0"/>
      <p:bldP spid="127022" grpId="0" animBg="1" autoUpdateAnimBg="0"/>
      <p:bldP spid="127023" grpId="0" animBg="1" autoUpdateAnimBg="0"/>
      <p:bldP spid="127024" grpId="0" animBg="1" autoUpdateAnimBg="0"/>
      <p:bldP spid="127027" grpId="0" animBg="1" autoUpdateAnimBg="0"/>
      <p:bldP spid="127028" grpId="0" animBg="1" autoUpdateAnimBg="0"/>
      <p:bldP spid="127029" grpId="0" animBg="1" autoUpdateAnimBg="0"/>
      <p:bldP spid="127030" grpId="0" animBg="1" autoUpdateAnimBg="0"/>
      <p:bldP spid="127031" grpId="0" animBg="1" autoUpdateAnimBg="0"/>
      <p:bldP spid="127032" grpId="0" animBg="1" autoUpdateAnimBg="0"/>
      <p:bldP spid="127033" grpId="0" animBg="1" autoUpdateAnimBg="0"/>
      <p:bldP spid="127034" grpId="0" animBg="1" autoUpdateAnimBg="0"/>
      <p:bldP spid="1270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6" name="Rectangle 508"/>
          <p:cNvSpPr>
            <a:spLocks noChangeArrowheads="1"/>
          </p:cNvSpPr>
          <p:nvPr/>
        </p:nvSpPr>
        <p:spPr bwMode="auto">
          <a:xfrm>
            <a:off x="4724400" y="3505200"/>
            <a:ext cx="1447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7" name="Rectangle 509"/>
          <p:cNvSpPr>
            <a:spLocks noChangeArrowheads="1"/>
          </p:cNvSpPr>
          <p:nvPr/>
        </p:nvSpPr>
        <p:spPr bwMode="auto">
          <a:xfrm>
            <a:off x="2057400" y="3505200"/>
            <a:ext cx="2057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9" name="Rectangle 511"/>
          <p:cNvSpPr>
            <a:spLocks noChangeArrowheads="1"/>
          </p:cNvSpPr>
          <p:nvPr/>
        </p:nvSpPr>
        <p:spPr bwMode="auto">
          <a:xfrm>
            <a:off x="2057400" y="2781300"/>
            <a:ext cx="41148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8" name="Rectangle 510"/>
          <p:cNvSpPr>
            <a:spLocks noChangeArrowheads="1"/>
          </p:cNvSpPr>
          <p:nvPr/>
        </p:nvSpPr>
        <p:spPr bwMode="auto">
          <a:xfrm>
            <a:off x="7162800" y="2667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3032" name="AutoShape 504"/>
          <p:cNvCxnSpPr>
            <a:cxnSpLocks noChangeShapeType="1"/>
            <a:stCxn id="22989" idx="3"/>
            <a:endCxn id="22990" idx="0"/>
          </p:cNvCxnSpPr>
          <p:nvPr/>
        </p:nvCxnSpPr>
        <p:spPr bwMode="auto">
          <a:xfrm flipH="1">
            <a:off x="2400303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0" name="Oval 462"/>
          <p:cNvSpPr>
            <a:spLocks noChangeArrowheads="1"/>
          </p:cNvSpPr>
          <p:nvPr/>
        </p:nvSpPr>
        <p:spPr bwMode="auto">
          <a:xfrm>
            <a:off x="2057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81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989" name="Oval 461"/>
          <p:cNvSpPr>
            <a:spLocks noChangeArrowheads="1"/>
          </p:cNvSpPr>
          <p:nvPr/>
        </p:nvSpPr>
        <p:spPr bwMode="auto">
          <a:xfrm>
            <a:off x="2743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73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991" name="Oval 463"/>
          <p:cNvSpPr>
            <a:spLocks noChangeArrowheads="1"/>
          </p:cNvSpPr>
          <p:nvPr/>
        </p:nvSpPr>
        <p:spPr bwMode="auto">
          <a:xfrm>
            <a:off x="33528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64</a:t>
            </a:r>
            <a:endParaRPr lang="en-US" altLang="zh-CN">
              <a:ea typeface="宋体" pitchFamily="2" charset="-122"/>
            </a:endParaRPr>
          </a:p>
        </p:txBody>
      </p:sp>
      <p:cxnSp>
        <p:nvCxnSpPr>
          <p:cNvPr id="23033" name="AutoShape 505"/>
          <p:cNvCxnSpPr>
            <a:cxnSpLocks noChangeShapeType="1"/>
            <a:stCxn id="22989" idx="5"/>
            <a:endCxn id="22991" idx="0"/>
          </p:cNvCxnSpPr>
          <p:nvPr/>
        </p:nvCxnSpPr>
        <p:spPr bwMode="auto">
          <a:xfrm>
            <a:off x="3328988" y="3906838"/>
            <a:ext cx="3667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4" name="Oval 466"/>
          <p:cNvSpPr>
            <a:spLocks noChangeArrowheads="1"/>
          </p:cNvSpPr>
          <p:nvPr/>
        </p:nvSpPr>
        <p:spPr bwMode="auto">
          <a:xfrm>
            <a:off x="72390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27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995" name="Oval 467"/>
          <p:cNvSpPr>
            <a:spLocks noChangeArrowheads="1"/>
          </p:cNvSpPr>
          <p:nvPr/>
        </p:nvSpPr>
        <p:spPr bwMode="auto">
          <a:xfrm>
            <a:off x="9601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98</a:t>
            </a:r>
          </a:p>
        </p:txBody>
      </p:sp>
      <p:sp>
        <p:nvSpPr>
          <p:cNvPr id="22993" name="Oval 465"/>
          <p:cNvSpPr>
            <a:spLocks noChangeArrowheads="1"/>
          </p:cNvSpPr>
          <p:nvPr/>
        </p:nvSpPr>
        <p:spPr bwMode="auto">
          <a:xfrm>
            <a:off x="5410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rgbClr val="009999"/>
              </a:solidFill>
              <a:ea typeface="宋体" pitchFamily="2" charset="-122"/>
            </a:endParaRPr>
          </a:p>
        </p:txBody>
      </p:sp>
      <p:sp>
        <p:nvSpPr>
          <p:cNvPr id="22983" name="Text Box 455"/>
          <p:cNvSpPr txBox="1">
            <a:spLocks noChangeArrowheads="1"/>
          </p:cNvSpPr>
          <p:nvPr/>
        </p:nvSpPr>
        <p:spPr bwMode="auto">
          <a:xfrm>
            <a:off x="1582741" y="869814"/>
            <a:ext cx="88713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       从无序序列的第 </a:t>
            </a:r>
            <a:r>
              <a:rPr lang="zh-CN" altLang="en-US" sz="2400" dirty="0">
                <a:sym typeface="Symbol" pitchFamily="18" charset="2"/>
              </a:rPr>
              <a:t>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/2 </a:t>
            </a:r>
            <a:r>
              <a:rPr lang="zh-CN" altLang="zh-CN" sz="2400" dirty="0">
                <a:sym typeface="Symbol" pitchFamily="18" charset="2"/>
              </a:rPr>
              <a:t>个元素（即无序序列对应的完全二叉</a:t>
            </a:r>
            <a:r>
              <a:rPr lang="zh-CN" altLang="en-US" sz="2400" dirty="0">
                <a:sym typeface="Symbol" pitchFamily="18" charset="2"/>
              </a:rPr>
              <a:t> </a:t>
            </a:r>
          </a:p>
          <a:p>
            <a:r>
              <a:rPr lang="zh-CN" altLang="zh-CN" sz="2400" dirty="0">
                <a:sym typeface="Symbol" pitchFamily="18" charset="2"/>
              </a:rPr>
              <a:t>树的最后一个内部结点）起，至第一个元素止，进行反复筛选。</a:t>
            </a:r>
            <a:r>
              <a:rPr lang="zh-CN" altLang="en-US" sz="2400" dirty="0">
                <a:sym typeface="Symbol" pitchFamily="18" charset="2"/>
              </a:rPr>
              <a:t> </a:t>
            </a:r>
          </a:p>
        </p:txBody>
      </p:sp>
      <p:sp>
        <p:nvSpPr>
          <p:cNvPr id="22984" name="Text Box 456"/>
          <p:cNvSpPr txBox="1">
            <a:spLocks noChangeArrowheads="1"/>
          </p:cNvSpPr>
          <p:nvPr/>
        </p:nvSpPr>
        <p:spPr bwMode="auto">
          <a:xfrm>
            <a:off x="1600200" y="5995988"/>
            <a:ext cx="657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建堆是一个从下往上进行“筛选”的过程。</a:t>
            </a:r>
          </a:p>
        </p:txBody>
      </p:sp>
      <p:sp>
        <p:nvSpPr>
          <p:cNvPr id="22985" name="Text Box 457"/>
          <p:cNvSpPr txBox="1">
            <a:spLocks noChangeArrowheads="1"/>
          </p:cNvSpPr>
          <p:nvPr/>
        </p:nvSpPr>
        <p:spPr bwMode="auto">
          <a:xfrm>
            <a:off x="1600200" y="1819275"/>
            <a:ext cx="3857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000" dirty="0">
                <a:latin typeface="楷体_GB2312" pitchFamily="49" charset="-122"/>
              </a:rPr>
              <a:t> </a:t>
            </a:r>
            <a:r>
              <a:rPr lang="zh-CN" altLang="en-US" sz="2000" dirty="0">
                <a:latin typeface="楷体_GB2312" pitchFamily="49" charset="-122"/>
              </a:rPr>
              <a:t>排序之前的关键字序列为： </a:t>
            </a:r>
          </a:p>
        </p:txBody>
      </p:sp>
      <p:sp>
        <p:nvSpPr>
          <p:cNvPr id="22986" name="Oval 458"/>
          <p:cNvSpPr>
            <a:spLocks noChangeArrowheads="1"/>
          </p:cNvSpPr>
          <p:nvPr/>
        </p:nvSpPr>
        <p:spPr bwMode="auto">
          <a:xfrm>
            <a:off x="6172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987" name="Oval 459"/>
          <p:cNvSpPr>
            <a:spLocks noChangeArrowheads="1"/>
          </p:cNvSpPr>
          <p:nvPr/>
        </p:nvSpPr>
        <p:spPr bwMode="auto">
          <a:xfrm>
            <a:off x="4114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55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988" name="Oval 460"/>
          <p:cNvSpPr>
            <a:spLocks noChangeArrowheads="1"/>
          </p:cNvSpPr>
          <p:nvPr/>
        </p:nvSpPr>
        <p:spPr bwMode="auto">
          <a:xfrm>
            <a:off x="8382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49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2992" name="Oval 464"/>
          <p:cNvSpPr>
            <a:spLocks noChangeArrowheads="1"/>
          </p:cNvSpPr>
          <p:nvPr/>
        </p:nvSpPr>
        <p:spPr bwMode="auto">
          <a:xfrm>
            <a:off x="4724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36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006" name="Oval 478"/>
          <p:cNvSpPr>
            <a:spLocks noChangeArrowheads="1"/>
          </p:cNvSpPr>
          <p:nvPr/>
        </p:nvSpPr>
        <p:spPr bwMode="auto">
          <a:xfrm>
            <a:off x="4724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12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007" name="Oval 479"/>
          <p:cNvSpPr>
            <a:spLocks noChangeArrowheads="1"/>
          </p:cNvSpPr>
          <p:nvPr/>
        </p:nvSpPr>
        <p:spPr bwMode="auto">
          <a:xfrm>
            <a:off x="5410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36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010" name="Oval 482"/>
          <p:cNvSpPr>
            <a:spLocks noChangeArrowheads="1"/>
          </p:cNvSpPr>
          <p:nvPr/>
        </p:nvSpPr>
        <p:spPr bwMode="auto">
          <a:xfrm>
            <a:off x="2057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012" name="Oval 484"/>
          <p:cNvSpPr>
            <a:spLocks noChangeArrowheads="1"/>
          </p:cNvSpPr>
          <p:nvPr/>
        </p:nvSpPr>
        <p:spPr bwMode="auto">
          <a:xfrm>
            <a:off x="9601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49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013" name="Oval 485"/>
          <p:cNvSpPr>
            <a:spLocks noChangeArrowheads="1"/>
          </p:cNvSpPr>
          <p:nvPr/>
        </p:nvSpPr>
        <p:spPr bwMode="auto">
          <a:xfrm>
            <a:off x="8382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98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015" name="Oval 487"/>
          <p:cNvSpPr>
            <a:spLocks noChangeArrowheads="1"/>
          </p:cNvSpPr>
          <p:nvPr/>
        </p:nvSpPr>
        <p:spPr bwMode="auto">
          <a:xfrm>
            <a:off x="4114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018" name="Oval 490"/>
          <p:cNvSpPr>
            <a:spLocks noChangeArrowheads="1"/>
          </p:cNvSpPr>
          <p:nvPr/>
        </p:nvSpPr>
        <p:spPr bwMode="auto">
          <a:xfrm>
            <a:off x="6172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98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019" name="Oval 491"/>
          <p:cNvSpPr>
            <a:spLocks noChangeArrowheads="1"/>
          </p:cNvSpPr>
          <p:nvPr/>
        </p:nvSpPr>
        <p:spPr bwMode="auto">
          <a:xfrm>
            <a:off x="8382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020" name="Oval 492"/>
          <p:cNvSpPr>
            <a:spLocks noChangeArrowheads="1"/>
          </p:cNvSpPr>
          <p:nvPr/>
        </p:nvSpPr>
        <p:spPr bwMode="auto">
          <a:xfrm>
            <a:off x="9601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025" name="Text Box 497"/>
          <p:cNvSpPr txBox="1">
            <a:spLocks noChangeArrowheads="1"/>
          </p:cNvSpPr>
          <p:nvPr/>
        </p:nvSpPr>
        <p:spPr bwMode="auto">
          <a:xfrm>
            <a:off x="1600200" y="4872038"/>
            <a:ext cx="8915400" cy="1044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新魏" pitchFamily="2" charset="-122"/>
              </a:rPr>
              <a:t>        </a:t>
            </a:r>
            <a:r>
              <a:rPr lang="zh-CN" altLang="en-US" sz="2400" dirty="0">
                <a:ea typeface="华文新魏" pitchFamily="2" charset="-122"/>
              </a:rPr>
              <a:t>现在，左</a:t>
            </a:r>
            <a:r>
              <a:rPr lang="en-US" altLang="zh-CN" sz="2400" dirty="0">
                <a:ea typeface="华文新魏" pitchFamily="2" charset="-122"/>
              </a:rPr>
              <a:t>/</a:t>
            </a:r>
            <a:r>
              <a:rPr lang="zh-CN" altLang="en-US" sz="2400" dirty="0">
                <a:ea typeface="华文新魏" pitchFamily="2" charset="-122"/>
              </a:rPr>
              <a:t>右子树都已经调整为堆，最后只要调整根结点，使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ea typeface="华文新魏" pitchFamily="2" charset="-122"/>
              </a:rPr>
              <a:t>整个二叉树是个“堆”即可。</a:t>
            </a:r>
          </a:p>
        </p:txBody>
      </p:sp>
      <p:cxnSp>
        <p:nvCxnSpPr>
          <p:cNvPr id="23026" name="AutoShape 498"/>
          <p:cNvCxnSpPr>
            <a:cxnSpLocks noChangeShapeType="1"/>
            <a:stCxn id="22986" idx="3"/>
            <a:endCxn id="22987" idx="0"/>
          </p:cNvCxnSpPr>
          <p:nvPr/>
        </p:nvCxnSpPr>
        <p:spPr bwMode="auto">
          <a:xfrm flipH="1">
            <a:off x="4457703" y="2382838"/>
            <a:ext cx="18145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7" name="AutoShape 499"/>
          <p:cNvCxnSpPr>
            <a:cxnSpLocks noChangeShapeType="1"/>
            <a:stCxn id="22986" idx="5"/>
            <a:endCxn id="22988" idx="0"/>
          </p:cNvCxnSpPr>
          <p:nvPr/>
        </p:nvCxnSpPr>
        <p:spPr bwMode="auto">
          <a:xfrm>
            <a:off x="6757988" y="2382838"/>
            <a:ext cx="19669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8" name="AutoShape 500"/>
          <p:cNvCxnSpPr>
            <a:cxnSpLocks noChangeShapeType="1"/>
            <a:stCxn id="22987" idx="3"/>
            <a:endCxn id="22989" idx="0"/>
          </p:cNvCxnSpPr>
          <p:nvPr/>
        </p:nvCxnSpPr>
        <p:spPr bwMode="auto">
          <a:xfrm flipH="1">
            <a:off x="3086103" y="3144838"/>
            <a:ext cx="11287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09" name="Oval 481"/>
          <p:cNvSpPr>
            <a:spLocks noChangeArrowheads="1"/>
          </p:cNvSpPr>
          <p:nvPr/>
        </p:nvSpPr>
        <p:spPr bwMode="auto">
          <a:xfrm>
            <a:off x="2743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ea typeface="宋体" pitchFamily="2" charset="-122"/>
            </a:endParaRPr>
          </a:p>
        </p:txBody>
      </p:sp>
      <p:cxnSp>
        <p:nvCxnSpPr>
          <p:cNvPr id="23029" name="AutoShape 501"/>
          <p:cNvCxnSpPr>
            <a:cxnSpLocks noChangeShapeType="1"/>
            <a:stCxn id="22987" idx="5"/>
            <a:endCxn id="22993" idx="0"/>
          </p:cNvCxnSpPr>
          <p:nvPr/>
        </p:nvCxnSpPr>
        <p:spPr bwMode="auto">
          <a:xfrm>
            <a:off x="4700588" y="3144838"/>
            <a:ext cx="10525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0" name="AutoShape 502"/>
          <p:cNvCxnSpPr>
            <a:cxnSpLocks noChangeShapeType="1"/>
            <a:stCxn id="22988" idx="3"/>
            <a:endCxn id="22994" idx="0"/>
          </p:cNvCxnSpPr>
          <p:nvPr/>
        </p:nvCxnSpPr>
        <p:spPr bwMode="auto">
          <a:xfrm flipH="1">
            <a:off x="7581903" y="3144838"/>
            <a:ext cx="9001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1" name="AutoShape 503"/>
          <p:cNvCxnSpPr>
            <a:cxnSpLocks noChangeShapeType="1"/>
            <a:stCxn id="22988" idx="5"/>
            <a:endCxn id="22995" idx="0"/>
          </p:cNvCxnSpPr>
          <p:nvPr/>
        </p:nvCxnSpPr>
        <p:spPr bwMode="auto">
          <a:xfrm>
            <a:off x="8967788" y="3144838"/>
            <a:ext cx="9763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4" name="AutoShape 506"/>
          <p:cNvCxnSpPr>
            <a:cxnSpLocks noChangeShapeType="1"/>
            <a:stCxn id="22993" idx="3"/>
            <a:endCxn id="22992" idx="0"/>
          </p:cNvCxnSpPr>
          <p:nvPr/>
        </p:nvCxnSpPr>
        <p:spPr bwMode="auto">
          <a:xfrm flipH="1">
            <a:off x="5067303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16" name="Oval 488"/>
          <p:cNvSpPr>
            <a:spLocks noChangeArrowheads="1"/>
          </p:cNvSpPr>
          <p:nvPr/>
        </p:nvSpPr>
        <p:spPr bwMode="auto">
          <a:xfrm>
            <a:off x="2743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3017" name="Oval 489"/>
          <p:cNvSpPr>
            <a:spLocks noChangeArrowheads="1"/>
          </p:cNvSpPr>
          <p:nvPr/>
        </p:nvSpPr>
        <p:spPr bwMode="auto">
          <a:xfrm>
            <a:off x="2057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55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1775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lang="en-US" altLang="zh-CN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建堆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2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2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2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2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2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1" dur="500"/>
                                        <p:tgtEl>
                                          <p:spTgt spid="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36" grpId="0" animBg="1"/>
      <p:bldP spid="23037" grpId="0" animBg="1"/>
      <p:bldP spid="23039" grpId="0" animBg="1"/>
      <p:bldP spid="23038" grpId="0" animBg="1"/>
      <p:bldP spid="22990" grpId="0" animBg="1" autoUpdateAnimBg="0"/>
      <p:bldP spid="22989" grpId="0" animBg="1" autoUpdateAnimBg="0"/>
      <p:bldP spid="22991" grpId="0" animBg="1" autoUpdateAnimBg="0"/>
      <p:bldP spid="22994" grpId="0" animBg="1" autoUpdateAnimBg="0"/>
      <p:bldP spid="22995" grpId="0" animBg="1" autoUpdateAnimBg="0"/>
      <p:bldP spid="22993" grpId="0" animBg="1" autoUpdateAnimBg="0"/>
      <p:bldP spid="22984" grpId="0" autoUpdateAnimBg="0"/>
      <p:bldP spid="22985" grpId="0" autoUpdateAnimBg="0"/>
      <p:bldP spid="22986" grpId="0" animBg="1" autoUpdateAnimBg="0"/>
      <p:bldP spid="22987" grpId="0" animBg="1" autoUpdateAnimBg="0"/>
      <p:bldP spid="22988" grpId="0" animBg="1" autoUpdateAnimBg="0"/>
      <p:bldP spid="22992" grpId="0" animBg="1" autoUpdateAnimBg="0"/>
      <p:bldP spid="23006" grpId="0" animBg="1" autoUpdateAnimBg="0"/>
      <p:bldP spid="23007" grpId="0" animBg="1" autoUpdateAnimBg="0"/>
      <p:bldP spid="23010" grpId="0" animBg="1" autoUpdateAnimBg="0"/>
      <p:bldP spid="23012" grpId="0" animBg="1" autoUpdateAnimBg="0"/>
      <p:bldP spid="23013" grpId="0" animBg="1" autoUpdateAnimBg="0"/>
      <p:bldP spid="23015" grpId="0" animBg="1" autoUpdateAnimBg="0"/>
      <p:bldP spid="23018" grpId="0" animBg="1" autoUpdateAnimBg="0"/>
      <p:bldP spid="23019" grpId="0" animBg="1" autoUpdateAnimBg="0"/>
      <p:bldP spid="23020" grpId="0" animBg="1" autoUpdateAnimBg="0"/>
      <p:bldP spid="23025" grpId="0" autoUpdateAnimBg="0"/>
      <p:bldP spid="23009" grpId="0" animBg="1" autoUpdateAnimBg="0"/>
      <p:bldP spid="23016" grpId="0" animBg="1" autoUpdateAnimBg="0"/>
      <p:bldP spid="2301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648" y="0"/>
            <a:ext cx="6048672" cy="685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Text Box 800"/>
          <p:cNvSpPr txBox="1">
            <a:spLocks noChangeArrowheads="1"/>
          </p:cNvSpPr>
          <p:nvPr/>
        </p:nvSpPr>
        <p:spPr bwMode="auto">
          <a:xfrm>
            <a:off x="1636713" y="981078"/>
            <a:ext cx="8851900" cy="10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5000"/>
              </a:lnSpc>
            </a:pPr>
            <a:r>
              <a:rPr lang="en-US" altLang="zh-CN" sz="2400" dirty="0"/>
              <a:t>1.   </a:t>
            </a:r>
            <a:r>
              <a:rPr lang="zh-CN" altLang="en-US" sz="2400" dirty="0"/>
              <a:t>对深度为 </a:t>
            </a:r>
            <a:r>
              <a:rPr lang="en-US" altLang="zh-CN" sz="2400" i="1" dirty="0"/>
              <a:t>k</a:t>
            </a:r>
            <a:r>
              <a:rPr lang="en-US" altLang="zh-CN" sz="2400" dirty="0"/>
              <a:t> </a:t>
            </a:r>
            <a:r>
              <a:rPr lang="zh-CN" altLang="en-US" sz="2400" dirty="0"/>
              <a:t>的堆，“筛选”所需进行的关键字比较的次数至多为 </a:t>
            </a:r>
            <a:r>
              <a:rPr lang="en-US" altLang="zh-CN" sz="2400" dirty="0"/>
              <a:t>2(</a:t>
            </a:r>
            <a:r>
              <a:rPr lang="en-US" altLang="zh-CN" sz="2400" i="1" dirty="0"/>
              <a:t>k</a:t>
            </a:r>
            <a:r>
              <a:rPr lang="en-US" altLang="zh-CN" sz="2400" dirty="0"/>
              <a:t>-1)</a:t>
            </a:r>
            <a:r>
              <a:rPr lang="zh-CN" altLang="en-US" sz="2400" dirty="0"/>
              <a:t>；</a:t>
            </a:r>
          </a:p>
        </p:txBody>
      </p:sp>
      <p:sp>
        <p:nvSpPr>
          <p:cNvPr id="24353" name="Text Box 801"/>
          <p:cNvSpPr txBox="1">
            <a:spLocks noChangeArrowheads="1"/>
          </p:cNvSpPr>
          <p:nvPr/>
        </p:nvSpPr>
        <p:spPr bwMode="auto">
          <a:xfrm>
            <a:off x="1636713" y="3070228"/>
            <a:ext cx="883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/>
              <a:t>3.   </a:t>
            </a:r>
            <a:r>
              <a:rPr lang="zh-CN" altLang="en-US" sz="2400" dirty="0"/>
              <a:t>调整“堆顶” </a:t>
            </a:r>
            <a:r>
              <a:rPr lang="en-US" altLang="zh-CN" sz="2400" i="1" dirty="0"/>
              <a:t>n</a:t>
            </a:r>
            <a:r>
              <a:rPr lang="en-US" altLang="zh-CN" sz="2400" dirty="0"/>
              <a:t>-1 </a:t>
            </a:r>
            <a:r>
              <a:rPr lang="zh-CN" altLang="en-US" sz="2400" dirty="0"/>
              <a:t>次，总共进行的关键字比较的次数不超过</a:t>
            </a:r>
          </a:p>
          <a:p>
            <a:r>
              <a:rPr lang="zh-CN" altLang="en-US" sz="2400" dirty="0"/>
              <a:t>            </a:t>
            </a:r>
            <a:r>
              <a:rPr lang="en-US" altLang="zh-CN" sz="2400" dirty="0"/>
              <a:t>2 (</a:t>
            </a:r>
            <a:r>
              <a:rPr lang="en-US" altLang="zh-CN" sz="2400" dirty="0">
                <a:sym typeface="Symbol" pitchFamily="18" charset="2"/>
              </a:rPr>
              <a:t>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-1)</a:t>
            </a:r>
            <a:r>
              <a:rPr lang="en-US" altLang="zh-CN" sz="2400" dirty="0">
                <a:sym typeface="Symbol" pitchFamily="18" charset="2"/>
              </a:rPr>
              <a:t></a:t>
            </a:r>
            <a:r>
              <a:rPr lang="en-US" altLang="zh-CN" sz="2400" dirty="0"/>
              <a:t>+ </a:t>
            </a:r>
            <a:r>
              <a:rPr lang="en-US" altLang="zh-CN" sz="2400" dirty="0">
                <a:sym typeface="Symbol" pitchFamily="18" charset="2"/>
              </a:rPr>
              <a:t>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-2)</a:t>
            </a:r>
            <a:r>
              <a:rPr lang="en-US" altLang="zh-CN" sz="2400" dirty="0">
                <a:sym typeface="Symbol" pitchFamily="18" charset="2"/>
              </a:rPr>
              <a:t></a:t>
            </a:r>
            <a:r>
              <a:rPr lang="en-US" altLang="zh-CN" sz="2400" dirty="0"/>
              <a:t>+ …+log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2) &lt; 2</a:t>
            </a:r>
            <a:r>
              <a:rPr lang="en-US" altLang="zh-CN" sz="2400" i="1" dirty="0"/>
              <a:t>n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itchFamily="18" charset="2"/>
              </a:rPr>
              <a:t>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i="1" dirty="0"/>
              <a:t>n</a:t>
            </a:r>
            <a:r>
              <a:rPr lang="en-US" altLang="zh-CN" sz="2400" dirty="0">
                <a:sym typeface="Symbol" pitchFamily="18" charset="2"/>
              </a:rPr>
              <a:t></a:t>
            </a:r>
            <a:r>
              <a:rPr lang="en-US" altLang="zh-CN" sz="2400" dirty="0"/>
              <a:t>) </a:t>
            </a:r>
          </a:p>
        </p:txBody>
      </p:sp>
      <p:sp>
        <p:nvSpPr>
          <p:cNvPr id="24354" name="Text Box 802"/>
          <p:cNvSpPr txBox="1">
            <a:spLocks noChangeArrowheads="1"/>
          </p:cNvSpPr>
          <p:nvPr/>
        </p:nvSpPr>
        <p:spPr bwMode="auto">
          <a:xfrm>
            <a:off x="1636716" y="4178300"/>
            <a:ext cx="84994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因此，堆排序的时间复杂度为 </a:t>
            </a:r>
            <a:r>
              <a:rPr lang="en-US" altLang="zh-CN" sz="2400" i="1" dirty="0">
                <a:ea typeface="华文中宋" pitchFamily="2" charset="-122"/>
              </a:rPr>
              <a:t>O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 err="1">
                <a:ea typeface="华文中宋" pitchFamily="2" charset="-122"/>
              </a:rPr>
              <a:t>n</a:t>
            </a:r>
            <a:r>
              <a:rPr lang="en-US" altLang="zh-CN" sz="2400" dirty="0" err="1">
                <a:ea typeface="华文中宋" pitchFamily="2" charset="-122"/>
              </a:rPr>
              <a:t>log</a:t>
            </a:r>
            <a:r>
              <a:rPr lang="en-US" altLang="zh-CN" sz="2400" i="1" dirty="0" err="1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，与简单选择排序 </a:t>
            </a:r>
          </a:p>
          <a:p>
            <a:pPr>
              <a:lnSpc>
                <a:spcPct val="130000"/>
              </a:lnSpc>
            </a:pP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O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baseline="30000" dirty="0">
                <a:ea typeface="华文中宋" pitchFamily="2" charset="-122"/>
              </a:rPr>
              <a:t>2</a:t>
            </a:r>
            <a:r>
              <a:rPr lang="en-US" altLang="zh-CN" sz="2400" dirty="0">
                <a:ea typeface="华文中宋" pitchFamily="2" charset="-122"/>
              </a:rPr>
              <a:t>)  </a:t>
            </a:r>
            <a:r>
              <a:rPr lang="zh-CN" altLang="en-US" sz="2400" dirty="0">
                <a:ea typeface="华文中宋" pitchFamily="2" charset="-122"/>
              </a:rPr>
              <a:t>相比时间效率提高了很多。  </a:t>
            </a:r>
          </a:p>
        </p:txBody>
      </p:sp>
      <p:sp>
        <p:nvSpPr>
          <p:cNvPr id="24356" name="Rectangle 804"/>
          <p:cNvSpPr>
            <a:spLocks noChangeArrowheads="1"/>
          </p:cNvSpPr>
          <p:nvPr/>
        </p:nvSpPr>
        <p:spPr bwMode="auto">
          <a:xfrm>
            <a:off x="1636713" y="2003425"/>
            <a:ext cx="8851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5000"/>
              </a:lnSpc>
            </a:pPr>
            <a:r>
              <a:rPr lang="en-US" altLang="zh-CN" sz="2400" dirty="0"/>
              <a:t>2.   </a:t>
            </a:r>
            <a:r>
              <a:rPr lang="zh-CN" altLang="en-US" sz="2400" dirty="0"/>
              <a:t>对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个关键字，建成深度为 </a:t>
            </a:r>
            <a:r>
              <a:rPr lang="en-US" altLang="zh-CN" sz="2400" i="1" dirty="0"/>
              <a:t>h</a:t>
            </a:r>
            <a:r>
              <a:rPr lang="en-US" altLang="zh-CN" sz="2400" dirty="0"/>
              <a:t>(=</a:t>
            </a:r>
            <a:r>
              <a:rPr lang="en-US" altLang="zh-CN" sz="2400" dirty="0">
                <a:sym typeface="Symbol" pitchFamily="18" charset="2"/>
              </a:rPr>
              <a:t>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i="1" dirty="0"/>
              <a:t>n</a:t>
            </a:r>
            <a:r>
              <a:rPr lang="en-US" altLang="zh-CN" sz="2400" dirty="0">
                <a:sym typeface="Symbol" pitchFamily="18" charset="2"/>
              </a:rPr>
              <a:t>+1) </a:t>
            </a:r>
            <a:r>
              <a:rPr lang="zh-CN" altLang="en-US" sz="2400" dirty="0">
                <a:sym typeface="Symbol" pitchFamily="18" charset="2"/>
              </a:rPr>
              <a:t>的堆，</a:t>
            </a:r>
            <a:r>
              <a:rPr lang="zh-CN" altLang="en-US" sz="2400" dirty="0"/>
              <a:t>所需进行的 </a:t>
            </a:r>
            <a:br>
              <a:rPr lang="zh-CN" altLang="en-US" sz="2400" dirty="0"/>
            </a:br>
            <a:r>
              <a:rPr lang="zh-CN" altLang="en-US" sz="2400" dirty="0"/>
              <a:t>      关键字比较的次数至多 </a:t>
            </a:r>
            <a:r>
              <a:rPr lang="en-US" altLang="zh-CN" sz="2400" dirty="0"/>
              <a:t>4</a:t>
            </a:r>
            <a:r>
              <a:rPr lang="en-US" altLang="zh-CN" sz="2400" i="1" dirty="0"/>
              <a:t>n</a:t>
            </a:r>
            <a:r>
              <a:rPr lang="zh-CN" altLang="en-US" sz="2400" dirty="0"/>
              <a:t>； </a:t>
            </a:r>
          </a:p>
        </p:txBody>
      </p:sp>
      <p:sp>
        <p:nvSpPr>
          <p:cNvPr id="24357" name="Text Box 805"/>
          <p:cNvSpPr txBox="1">
            <a:spLocks noChangeArrowheads="1"/>
          </p:cNvSpPr>
          <p:nvPr/>
        </p:nvSpPr>
        <p:spPr bwMode="auto">
          <a:xfrm>
            <a:off x="1636713" y="5229228"/>
            <a:ext cx="3911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zh-CN" sz="2400" dirty="0">
                <a:ea typeface="华文中宋" pitchFamily="2" charset="-122"/>
              </a:rPr>
              <a:t>空间复杂度：</a:t>
            </a:r>
            <a:r>
              <a:rPr lang="en-US" altLang="zh-CN" sz="2400" i="1" dirty="0">
                <a:ea typeface="华文中宋" pitchFamily="2" charset="-122"/>
              </a:rPr>
              <a:t>S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 = </a:t>
            </a:r>
            <a:r>
              <a:rPr lang="en-US" altLang="zh-CN" sz="2400" i="1" dirty="0">
                <a:ea typeface="华文中宋" pitchFamily="2" charset="-122"/>
              </a:rPr>
              <a:t>O</a:t>
            </a:r>
            <a:r>
              <a:rPr lang="en-US" altLang="zh-CN" sz="2400" dirty="0">
                <a:ea typeface="华文中宋" pitchFamily="2" charset="-122"/>
              </a:rPr>
              <a:t>(1)  </a:t>
            </a:r>
          </a:p>
        </p:txBody>
      </p:sp>
      <p:sp>
        <p:nvSpPr>
          <p:cNvPr id="24359" name="Rectangle 807"/>
          <p:cNvSpPr>
            <a:spLocks noChangeArrowheads="1"/>
          </p:cNvSpPr>
          <p:nvPr/>
        </p:nvSpPr>
        <p:spPr bwMode="auto">
          <a:xfrm>
            <a:off x="2208213" y="5776916"/>
            <a:ext cx="6107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堆排序是一种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速度快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且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省空间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的排序方法。 </a:t>
            </a:r>
          </a:p>
        </p:txBody>
      </p:sp>
      <p:sp>
        <p:nvSpPr>
          <p:cNvPr id="24360" name="Rectangle 808"/>
          <p:cNvSpPr>
            <a:spLocks noChangeArrowheads="1"/>
          </p:cNvSpPr>
          <p:nvPr/>
        </p:nvSpPr>
        <p:spPr bwMode="auto">
          <a:xfrm>
            <a:off x="8401050" y="5759453"/>
            <a:ext cx="1566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不稳定。  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775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2" grpId="0" autoUpdateAnimBg="0"/>
      <p:bldP spid="24353" grpId="0" autoUpdateAnimBg="0"/>
      <p:bldP spid="24354" grpId="0" autoUpdateAnimBg="0"/>
      <p:bldP spid="24356" grpId="0" autoUpdateAnimBg="0"/>
      <p:bldP spid="24357" grpId="0" autoUpdateAnimBg="0"/>
      <p:bldP spid="24359" grpId="0" autoUpdateAnimBg="0"/>
      <p:bldP spid="2436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707038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985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737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2957119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639616" y="1360548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432968" y="2170099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008299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648546" y="3893528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408585" y="4705237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5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3016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2711624" y="5550531"/>
            <a:ext cx="381000" cy="519245"/>
            <a:chOff x="2078" y="1387"/>
            <a:chExt cx="1615" cy="2201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8760296" y="388834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9192096" y="388834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9623896" y="388834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1" name="Text Box 365"/>
          <p:cNvSpPr txBox="1">
            <a:spLocks noChangeArrowheads="1"/>
          </p:cNvSpPr>
          <p:nvPr/>
        </p:nvSpPr>
        <p:spPr bwMode="auto">
          <a:xfrm>
            <a:off x="1666878" y="873125"/>
            <a:ext cx="834395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sz="2300" dirty="0">
                <a:ea typeface="华文中宋" pitchFamily="2" charset="-122"/>
              </a:rPr>
              <a:t>归并：</a:t>
            </a:r>
            <a:r>
              <a:rPr lang="zh-CN" altLang="en-US" sz="2300" dirty="0"/>
              <a:t>将两个或两个以上的有序表组合成一个新的有序表。 </a:t>
            </a:r>
          </a:p>
        </p:txBody>
      </p:sp>
      <p:sp>
        <p:nvSpPr>
          <p:cNvPr id="24942" name="Text Box 366"/>
          <p:cNvSpPr txBox="1">
            <a:spLocks noChangeArrowheads="1"/>
          </p:cNvSpPr>
          <p:nvPr/>
        </p:nvSpPr>
        <p:spPr bwMode="auto">
          <a:xfrm>
            <a:off x="1666878" y="1371603"/>
            <a:ext cx="88169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/>
              <a:t>　   </a:t>
            </a:r>
            <a:r>
              <a:rPr lang="zh-CN" altLang="en-US" sz="2300" dirty="0"/>
              <a:t>在内部排序中，通常采用的是 </a:t>
            </a:r>
            <a:r>
              <a:rPr lang="en-US" altLang="zh-CN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路归并排序</a:t>
            </a:r>
            <a:r>
              <a:rPr lang="zh-CN" altLang="en-US" sz="2300" dirty="0"/>
              <a:t>。即：将两个 </a:t>
            </a:r>
          </a:p>
          <a:p>
            <a:r>
              <a:rPr lang="zh-CN" altLang="en-US" sz="2300" dirty="0"/>
              <a:t>位置相邻的记录有序子序列归并为一个记录有序的序列。 </a:t>
            </a:r>
          </a:p>
        </p:txBody>
      </p:sp>
      <p:sp>
        <p:nvSpPr>
          <p:cNvPr id="24948" name="Text Box 372"/>
          <p:cNvSpPr txBox="1">
            <a:spLocks noChangeArrowheads="1"/>
          </p:cNvSpPr>
          <p:nvPr/>
        </p:nvSpPr>
        <p:spPr bwMode="auto">
          <a:xfrm>
            <a:off x="1666878" y="2632075"/>
            <a:ext cx="5968301" cy="40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/>
              <a:t>初始关键字：    </a:t>
            </a:r>
            <a:r>
              <a:rPr lang="en-US" altLang="zh-CN" sz="2000"/>
              <a:t>[49]   [38]   [65]   [97]   [76]   [13]   [27] </a:t>
            </a:r>
          </a:p>
        </p:txBody>
      </p:sp>
      <p:sp>
        <p:nvSpPr>
          <p:cNvPr id="24962" name="Text Box 386"/>
          <p:cNvSpPr txBox="1">
            <a:spLocks noChangeArrowheads="1"/>
          </p:cNvSpPr>
          <p:nvPr/>
        </p:nvSpPr>
        <p:spPr bwMode="auto">
          <a:xfrm>
            <a:off x="1666878" y="3692528"/>
            <a:ext cx="613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/>
              <a:t>一趟归并后：    </a:t>
            </a:r>
            <a:r>
              <a:rPr lang="en-US" altLang="zh-CN" sz="2000"/>
              <a:t>[38      49]   [65     97]   [13      76]   [27] </a:t>
            </a:r>
          </a:p>
        </p:txBody>
      </p:sp>
      <p:grpSp>
        <p:nvGrpSpPr>
          <p:cNvPr id="2" name="Group 387"/>
          <p:cNvGrpSpPr>
            <a:grpSpLocks/>
          </p:cNvGrpSpPr>
          <p:nvPr/>
        </p:nvGrpSpPr>
        <p:grpSpPr bwMode="auto">
          <a:xfrm>
            <a:off x="4095753" y="4097338"/>
            <a:ext cx="3362325" cy="169862"/>
            <a:chOff x="2656" y="1378"/>
            <a:chExt cx="2118" cy="107"/>
          </a:xfrm>
        </p:grpSpPr>
        <p:grpSp>
          <p:nvGrpSpPr>
            <p:cNvPr id="3" name="Group 388"/>
            <p:cNvGrpSpPr>
              <a:grpSpLocks/>
            </p:cNvGrpSpPr>
            <p:nvPr/>
          </p:nvGrpSpPr>
          <p:grpSpPr bwMode="auto">
            <a:xfrm>
              <a:off x="2656" y="1378"/>
              <a:ext cx="778" cy="100"/>
              <a:chOff x="2656" y="1378"/>
              <a:chExt cx="778" cy="100"/>
            </a:xfrm>
          </p:grpSpPr>
          <p:sp>
            <p:nvSpPr>
              <p:cNvPr id="24965" name="Line 389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6" name="Line 390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7" name="Line 391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92"/>
            <p:cNvGrpSpPr>
              <a:grpSpLocks/>
            </p:cNvGrpSpPr>
            <p:nvPr/>
          </p:nvGrpSpPr>
          <p:grpSpPr bwMode="auto">
            <a:xfrm>
              <a:off x="3996" y="1385"/>
              <a:ext cx="778" cy="100"/>
              <a:chOff x="2656" y="1378"/>
              <a:chExt cx="778" cy="100"/>
            </a:xfrm>
          </p:grpSpPr>
          <p:sp>
            <p:nvSpPr>
              <p:cNvPr id="24969" name="Line 393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0" name="Line 394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1" name="Line 395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972" name="Text Box 396"/>
          <p:cNvSpPr txBox="1">
            <a:spLocks noChangeArrowheads="1"/>
          </p:cNvSpPr>
          <p:nvPr/>
        </p:nvSpPr>
        <p:spPr bwMode="auto">
          <a:xfrm>
            <a:off x="1666878" y="4637091"/>
            <a:ext cx="618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/>
              <a:t>二趟归并后：    </a:t>
            </a:r>
            <a:r>
              <a:rPr lang="en-US" altLang="zh-CN" sz="2000"/>
              <a:t>[38       49    65       97]   [13      27     76] </a:t>
            </a:r>
          </a:p>
        </p:txBody>
      </p:sp>
      <p:grpSp>
        <p:nvGrpSpPr>
          <p:cNvPr id="5" name="Group 397"/>
          <p:cNvGrpSpPr>
            <a:grpSpLocks/>
          </p:cNvGrpSpPr>
          <p:nvPr/>
        </p:nvGrpSpPr>
        <p:grpSpPr bwMode="auto">
          <a:xfrm>
            <a:off x="4695828" y="5005388"/>
            <a:ext cx="2189163" cy="176212"/>
            <a:chOff x="3019" y="1973"/>
            <a:chExt cx="1379" cy="111"/>
          </a:xfrm>
        </p:grpSpPr>
        <p:sp>
          <p:nvSpPr>
            <p:cNvPr id="24974" name="Line 398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5" name="Line 399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6" name="Line 400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77" name="Text Box 401"/>
          <p:cNvSpPr txBox="1">
            <a:spLocks noChangeArrowheads="1"/>
          </p:cNvSpPr>
          <p:nvPr/>
        </p:nvSpPr>
        <p:spPr bwMode="auto">
          <a:xfrm>
            <a:off x="1666875" y="5546728"/>
            <a:ext cx="614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/>
              <a:t>三趟归并后：    </a:t>
            </a:r>
            <a:r>
              <a:rPr lang="en-US" altLang="zh-CN" sz="2000"/>
              <a:t>[13       27    38       49     65      76     97] </a:t>
            </a:r>
          </a:p>
        </p:txBody>
      </p:sp>
      <p:sp>
        <p:nvSpPr>
          <p:cNvPr id="24978" name="Text Box 402"/>
          <p:cNvSpPr txBox="1">
            <a:spLocks noChangeArrowheads="1"/>
          </p:cNvSpPr>
          <p:nvPr/>
        </p:nvSpPr>
        <p:spPr bwMode="auto">
          <a:xfrm>
            <a:off x="7839075" y="2514600"/>
            <a:ext cx="254108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000"/>
              <a:t>看成是 </a:t>
            </a:r>
            <a:r>
              <a:rPr lang="en-US" altLang="zh-CN" sz="2000" i="1"/>
              <a:t>n</a:t>
            </a:r>
            <a:r>
              <a:rPr lang="en-US" altLang="zh-CN" sz="2000"/>
              <a:t> </a:t>
            </a:r>
            <a:r>
              <a:rPr lang="zh-CN" altLang="en-US" sz="2000"/>
              <a:t>个有序的子 </a:t>
            </a:r>
          </a:p>
          <a:p>
            <a:pPr>
              <a:lnSpc>
                <a:spcPct val="95000"/>
              </a:lnSpc>
            </a:pPr>
            <a:r>
              <a:rPr lang="zh-CN" altLang="en-US" sz="2000"/>
              <a:t>序列（长度为 </a:t>
            </a:r>
            <a:r>
              <a:rPr lang="en-US" altLang="zh-CN" sz="2000"/>
              <a:t>1</a:t>
            </a:r>
            <a:r>
              <a:rPr lang="zh-CN" altLang="en-US" sz="2000"/>
              <a:t>）， </a:t>
            </a:r>
          </a:p>
          <a:p>
            <a:pPr>
              <a:lnSpc>
                <a:spcPct val="95000"/>
              </a:lnSpc>
            </a:pPr>
            <a:r>
              <a:rPr lang="zh-CN" altLang="en-US" sz="2000"/>
              <a:t>然后两两归并。 </a:t>
            </a:r>
          </a:p>
        </p:txBody>
      </p:sp>
      <p:grpSp>
        <p:nvGrpSpPr>
          <p:cNvPr id="6" name="Group 410"/>
          <p:cNvGrpSpPr>
            <a:grpSpLocks/>
          </p:cNvGrpSpPr>
          <p:nvPr/>
        </p:nvGrpSpPr>
        <p:grpSpPr bwMode="auto">
          <a:xfrm>
            <a:off x="3647731" y="3068638"/>
            <a:ext cx="3094037" cy="176212"/>
            <a:chOff x="1363" y="1857"/>
            <a:chExt cx="1949" cy="111"/>
          </a:xfrm>
        </p:grpSpPr>
        <p:sp>
          <p:nvSpPr>
            <p:cNvPr id="24951" name="Line 375"/>
            <p:cNvSpPr>
              <a:spLocks noChangeShapeType="1"/>
            </p:cNvSpPr>
            <p:nvPr/>
          </p:nvSpPr>
          <p:spPr bwMode="auto">
            <a:xfrm>
              <a:off x="1364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2" name="Line 376"/>
            <p:cNvSpPr>
              <a:spLocks noChangeShapeType="1"/>
            </p:cNvSpPr>
            <p:nvPr/>
          </p:nvSpPr>
          <p:spPr bwMode="auto">
            <a:xfrm>
              <a:off x="1363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3" name="Line 377"/>
            <p:cNvSpPr>
              <a:spLocks noChangeShapeType="1"/>
            </p:cNvSpPr>
            <p:nvPr/>
          </p:nvSpPr>
          <p:spPr bwMode="auto">
            <a:xfrm>
              <a:off x="1775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9" name="Line 403"/>
            <p:cNvSpPr>
              <a:spLocks noChangeShapeType="1"/>
            </p:cNvSpPr>
            <p:nvPr/>
          </p:nvSpPr>
          <p:spPr bwMode="auto">
            <a:xfrm>
              <a:off x="2132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0" name="Line 404"/>
            <p:cNvSpPr>
              <a:spLocks noChangeShapeType="1"/>
            </p:cNvSpPr>
            <p:nvPr/>
          </p:nvSpPr>
          <p:spPr bwMode="auto">
            <a:xfrm>
              <a:off x="2131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1" name="Line 405"/>
            <p:cNvSpPr>
              <a:spLocks noChangeShapeType="1"/>
            </p:cNvSpPr>
            <p:nvPr/>
          </p:nvSpPr>
          <p:spPr bwMode="auto">
            <a:xfrm>
              <a:off x="2543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2" name="Line 406"/>
            <p:cNvSpPr>
              <a:spLocks noChangeShapeType="1"/>
            </p:cNvSpPr>
            <p:nvPr/>
          </p:nvSpPr>
          <p:spPr bwMode="auto">
            <a:xfrm>
              <a:off x="2900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3" name="Line 407"/>
            <p:cNvSpPr>
              <a:spLocks noChangeShapeType="1"/>
            </p:cNvSpPr>
            <p:nvPr/>
          </p:nvSpPr>
          <p:spPr bwMode="auto">
            <a:xfrm>
              <a:off x="2899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4" name="Line 408"/>
            <p:cNvSpPr>
              <a:spLocks noChangeShapeType="1"/>
            </p:cNvSpPr>
            <p:nvPr/>
          </p:nvSpPr>
          <p:spPr bwMode="auto">
            <a:xfrm>
              <a:off x="3311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85" name="Text Box 409"/>
          <p:cNvSpPr txBox="1">
            <a:spLocks noChangeArrowheads="1"/>
          </p:cNvSpPr>
          <p:nvPr/>
        </p:nvSpPr>
        <p:spPr bwMode="auto">
          <a:xfrm>
            <a:off x="7823203" y="3581400"/>
            <a:ext cx="27270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得到 </a:t>
            </a:r>
            <a:r>
              <a:rPr lang="zh-CN" altLang="en-US" sz="2000">
                <a:sym typeface="Symbol" pitchFamily="18" charset="2"/>
              </a:rPr>
              <a:t></a:t>
            </a:r>
            <a:r>
              <a:rPr lang="en-US" altLang="zh-CN" sz="2000" i="1">
                <a:sym typeface="Symbol" pitchFamily="18" charset="2"/>
              </a:rPr>
              <a:t>n</a:t>
            </a:r>
            <a:r>
              <a:rPr lang="en-US" altLang="zh-CN" sz="2000">
                <a:sym typeface="Symbol" pitchFamily="18" charset="2"/>
              </a:rPr>
              <a:t>/2 </a:t>
            </a:r>
            <a:r>
              <a:rPr lang="zh-CN" altLang="en-US" sz="2000">
                <a:sym typeface="Symbol" pitchFamily="18" charset="2"/>
              </a:rPr>
              <a:t>个长度为  </a:t>
            </a:r>
          </a:p>
          <a:p>
            <a:r>
              <a:rPr lang="en-US" altLang="zh-CN" sz="2000">
                <a:sym typeface="Symbol" pitchFamily="18" charset="2"/>
              </a:rPr>
              <a:t>2 </a:t>
            </a:r>
            <a:r>
              <a:rPr lang="zh-CN" altLang="en-US" sz="2000">
                <a:sym typeface="Symbol" pitchFamily="18" charset="2"/>
              </a:rPr>
              <a:t>或 </a:t>
            </a:r>
            <a:r>
              <a:rPr lang="en-US" altLang="zh-CN" sz="2000">
                <a:sym typeface="Symbol" pitchFamily="18" charset="2"/>
              </a:rPr>
              <a:t>1 </a:t>
            </a:r>
            <a:r>
              <a:rPr lang="zh-CN" altLang="en-US" sz="2000">
                <a:sym typeface="Symbol" pitchFamily="18" charset="2"/>
              </a:rPr>
              <a:t>的有序子序列。 </a:t>
            </a:r>
            <a:endParaRPr lang="zh-CN" altLang="en-US" sz="2000"/>
          </a:p>
        </p:txBody>
      </p:sp>
      <p:grpSp>
        <p:nvGrpSpPr>
          <p:cNvPr id="7" name="Group 416"/>
          <p:cNvGrpSpPr>
            <a:grpSpLocks/>
          </p:cNvGrpSpPr>
          <p:nvPr/>
        </p:nvGrpSpPr>
        <p:grpSpPr bwMode="auto">
          <a:xfrm>
            <a:off x="4007768" y="3168650"/>
            <a:ext cx="3240088" cy="533400"/>
            <a:chOff x="1584" y="1920"/>
            <a:chExt cx="2041" cy="336"/>
          </a:xfrm>
        </p:grpSpPr>
        <p:sp>
          <p:nvSpPr>
            <p:cNvPr id="24987" name="Line 411"/>
            <p:cNvSpPr>
              <a:spLocks noChangeShapeType="1"/>
            </p:cNvSpPr>
            <p:nvPr/>
          </p:nvSpPr>
          <p:spPr bwMode="auto">
            <a:xfrm>
              <a:off x="158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8" name="Line 412"/>
            <p:cNvSpPr>
              <a:spLocks noChangeShapeType="1"/>
            </p:cNvSpPr>
            <p:nvPr/>
          </p:nvSpPr>
          <p:spPr bwMode="auto">
            <a:xfrm>
              <a:off x="235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9" name="Line 413"/>
            <p:cNvSpPr>
              <a:spLocks noChangeShapeType="1"/>
            </p:cNvSpPr>
            <p:nvPr/>
          </p:nvSpPr>
          <p:spPr bwMode="auto">
            <a:xfrm>
              <a:off x="312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1" name="Line 415"/>
            <p:cNvSpPr>
              <a:spLocks noChangeShapeType="1"/>
            </p:cNvSpPr>
            <p:nvPr/>
          </p:nvSpPr>
          <p:spPr bwMode="auto">
            <a:xfrm>
              <a:off x="3625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19"/>
          <p:cNvGrpSpPr>
            <a:grpSpLocks/>
          </p:cNvGrpSpPr>
          <p:nvPr/>
        </p:nvGrpSpPr>
        <p:grpSpPr bwMode="auto">
          <a:xfrm>
            <a:off x="4714875" y="4267200"/>
            <a:ext cx="2133600" cy="381000"/>
            <a:chOff x="1968" y="2544"/>
            <a:chExt cx="1344" cy="240"/>
          </a:xfrm>
        </p:grpSpPr>
        <p:sp>
          <p:nvSpPr>
            <p:cNvPr id="24993" name="Line 417"/>
            <p:cNvSpPr>
              <a:spLocks noChangeShapeType="1"/>
            </p:cNvSpPr>
            <p:nvPr/>
          </p:nvSpPr>
          <p:spPr bwMode="auto">
            <a:xfrm>
              <a:off x="196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4" name="Line 418"/>
            <p:cNvSpPr>
              <a:spLocks noChangeShapeType="1"/>
            </p:cNvSpPr>
            <p:nvPr/>
          </p:nvSpPr>
          <p:spPr bwMode="auto">
            <a:xfrm>
              <a:off x="33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996" name="Line 420"/>
          <p:cNvSpPr>
            <a:spLocks noChangeShapeType="1"/>
          </p:cNvSpPr>
          <p:nvPr/>
        </p:nvSpPr>
        <p:spPr bwMode="auto">
          <a:xfrm>
            <a:off x="5781675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998" name="Text Box 422"/>
          <p:cNvSpPr txBox="1">
            <a:spLocks noChangeArrowheads="1"/>
          </p:cNvSpPr>
          <p:nvPr/>
        </p:nvSpPr>
        <p:spPr bwMode="auto">
          <a:xfrm>
            <a:off x="1666878" y="6029328"/>
            <a:ext cx="6058069" cy="32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dirty="0">
                <a:ea typeface="华文中宋" pitchFamily="2" charset="-122"/>
              </a:rPr>
              <a:t>空间复杂度为：</a:t>
            </a:r>
            <a:r>
              <a:rPr lang="en-US" altLang="zh-CN" i="1" dirty="0">
                <a:ea typeface="华文中宋" pitchFamily="2" charset="-122"/>
              </a:rPr>
              <a:t>O</a:t>
            </a:r>
            <a:r>
              <a:rPr lang="en-US" altLang="zh-CN" dirty="0">
                <a:ea typeface="华文中宋" pitchFamily="2" charset="-122"/>
              </a:rPr>
              <a:t>(</a:t>
            </a:r>
            <a:r>
              <a:rPr lang="en-US" altLang="zh-CN" i="1" dirty="0">
                <a:ea typeface="华文中宋" pitchFamily="2" charset="-122"/>
              </a:rPr>
              <a:t>n</a:t>
            </a:r>
            <a:r>
              <a:rPr lang="en-US" altLang="zh-CN" dirty="0">
                <a:ea typeface="华文中宋" pitchFamily="2" charset="-122"/>
              </a:rPr>
              <a:t>)</a:t>
            </a:r>
            <a:r>
              <a:rPr lang="zh-CN" altLang="en-US" dirty="0">
                <a:ea typeface="华文中宋" pitchFamily="2" charset="-122"/>
              </a:rPr>
              <a:t>。   时间复杂度为：</a:t>
            </a:r>
            <a:r>
              <a:rPr lang="en-US" altLang="zh-CN" i="1" dirty="0">
                <a:ea typeface="华文中宋" pitchFamily="2" charset="-122"/>
              </a:rPr>
              <a:t>O</a:t>
            </a:r>
            <a:r>
              <a:rPr lang="en-US" altLang="zh-CN" dirty="0">
                <a:ea typeface="华文中宋" pitchFamily="2" charset="-122"/>
              </a:rPr>
              <a:t>(</a:t>
            </a:r>
            <a:r>
              <a:rPr lang="en-US" altLang="zh-CN" i="1" dirty="0" err="1">
                <a:ea typeface="华文中宋" pitchFamily="2" charset="-122"/>
              </a:rPr>
              <a:t>n</a:t>
            </a:r>
            <a:r>
              <a:rPr lang="en-US" altLang="zh-CN" dirty="0" err="1">
                <a:ea typeface="华文中宋" pitchFamily="2" charset="-122"/>
              </a:rPr>
              <a:t>log</a:t>
            </a:r>
            <a:r>
              <a:rPr lang="en-US" altLang="zh-CN" i="1" dirty="0" err="1">
                <a:ea typeface="华文中宋" pitchFamily="2" charset="-122"/>
              </a:rPr>
              <a:t>n</a:t>
            </a:r>
            <a:r>
              <a:rPr lang="en-US" altLang="zh-CN" dirty="0">
                <a:ea typeface="华文中宋" pitchFamily="2" charset="-122"/>
              </a:rPr>
              <a:t>)</a:t>
            </a:r>
            <a:r>
              <a:rPr lang="zh-CN" altLang="en-US" dirty="0">
                <a:ea typeface="华文中宋" pitchFamily="2" charset="-122"/>
              </a:rPr>
              <a:t>。 稳定。 </a:t>
            </a:r>
          </a:p>
        </p:txBody>
      </p:sp>
      <p:sp>
        <p:nvSpPr>
          <p:cNvPr id="24999" name="AutoShape 423"/>
          <p:cNvSpPr>
            <a:spLocks noChangeArrowheads="1"/>
          </p:cNvSpPr>
          <p:nvPr/>
        </p:nvSpPr>
        <p:spPr bwMode="auto">
          <a:xfrm>
            <a:off x="7891466" y="4437066"/>
            <a:ext cx="2592387" cy="1296987"/>
          </a:xfrm>
          <a:prstGeom prst="wedgeRoundRectCallout">
            <a:avLst>
              <a:gd name="adj1" fmla="val -47796"/>
              <a:gd name="adj2" fmla="val 78519"/>
              <a:gd name="adj3" fmla="val 1666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/>
              <a:t>每趟归并的时间复杂度为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  <a:r>
              <a:rPr lang="zh-CN" altLang="en-US" sz="2000"/>
              <a:t>，共需进行 </a:t>
            </a:r>
            <a:r>
              <a:rPr lang="zh-CN" altLang="en-US" sz="2000">
                <a:sym typeface="Symbol" pitchFamily="18" charset="2"/>
              </a:rPr>
              <a:t></a:t>
            </a:r>
            <a:r>
              <a:rPr lang="en-US" altLang="zh-CN" sz="2000"/>
              <a:t>log</a:t>
            </a:r>
            <a:r>
              <a:rPr lang="en-US" altLang="zh-CN" sz="2000" baseline="-25000"/>
              <a:t>2</a:t>
            </a:r>
            <a:r>
              <a:rPr lang="en-US" altLang="zh-CN" sz="2000" i="1"/>
              <a:t>n</a:t>
            </a:r>
            <a:r>
              <a:rPr lang="en-US" altLang="zh-CN" sz="2000">
                <a:sym typeface="Symbol" pitchFamily="18" charset="2"/>
              </a:rPr>
              <a:t> </a:t>
            </a:r>
            <a:r>
              <a:rPr lang="zh-CN" altLang="en-US" sz="2000"/>
              <a:t>趟。</a:t>
            </a:r>
          </a:p>
        </p:txBody>
      </p:sp>
      <p:sp>
        <p:nvSpPr>
          <p:cNvPr id="45" name="标题 6"/>
          <p:cNvSpPr txBox="1">
            <a:spLocks/>
          </p:cNvSpPr>
          <p:nvPr/>
        </p:nvSpPr>
        <p:spPr>
          <a:xfrm>
            <a:off x="1847528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归并排序</a:t>
            </a:r>
            <a:endParaRPr lang="zh-CN" altLang="en-US" sz="4400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1" grpId="0" autoUpdateAnimBg="0"/>
      <p:bldP spid="24942" grpId="0" autoUpdateAnimBg="0"/>
      <p:bldP spid="24948" grpId="0" autoUpdateAnimBg="0"/>
      <p:bldP spid="24962" grpId="0" autoUpdateAnimBg="0"/>
      <p:bldP spid="24972" grpId="0" autoUpdateAnimBg="0"/>
      <p:bldP spid="24977" grpId="0" autoUpdateAnimBg="0"/>
      <p:bldP spid="24978" grpId="0" autoUpdateAnimBg="0"/>
      <p:bldP spid="24985" grpId="0" autoUpdateAnimBg="0"/>
      <p:bldP spid="24996" grpId="0" animBg="1"/>
      <p:bldP spid="24998" grpId="0" autoUpdateAnimBg="0"/>
      <p:bldP spid="2499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707038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985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737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2957119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639616" y="1360548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432968" y="2170099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008299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648546" y="3893528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408585" y="4705237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5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3016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2711624" y="5550531"/>
            <a:ext cx="381000" cy="519245"/>
            <a:chOff x="2078" y="1387"/>
            <a:chExt cx="1615" cy="2201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8328248" y="476629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8760048" y="476629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9191848" y="476629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898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多关键字排序</a:t>
            </a:r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499" y="764704"/>
            <a:ext cx="907062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7"/>
          <p:cNvSpPr txBox="1">
            <a:spLocks noChangeArrowheads="1"/>
          </p:cNvSpPr>
          <p:nvPr/>
        </p:nvSpPr>
        <p:spPr bwMode="auto">
          <a:xfrm>
            <a:off x="1631507" y="2492899"/>
            <a:ext cx="8957901" cy="44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endParaRPr lang="zh-CN" altLang="en-US" sz="2800" dirty="0">
              <a:ea typeface="华文中宋" pitchFamily="2" charset="-122"/>
            </a:endParaRPr>
          </a:p>
          <a:p>
            <a:pPr>
              <a:lnSpc>
                <a:spcPct val="155000"/>
              </a:lnSpc>
            </a:pPr>
            <a:r>
              <a:rPr lang="zh-CN" altLang="en-US" sz="2800" dirty="0">
                <a:ea typeface="华文中宋" pitchFamily="2" charset="-122"/>
              </a:rPr>
              <a:t> </a:t>
            </a:r>
            <a:endParaRPr lang="zh-CN" altLang="en-US" sz="2400" dirty="0"/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最高位优先法（</a:t>
            </a:r>
            <a:r>
              <a:rPr lang="en-US" altLang="zh-CN" sz="2800" dirty="0">
                <a:ea typeface="华文中宋" pitchFamily="2" charset="-122"/>
              </a:rPr>
              <a:t>MSD</a:t>
            </a:r>
            <a:r>
              <a:rPr lang="zh-CN" altLang="en-US" sz="2800" dirty="0">
                <a:ea typeface="华文中宋" pitchFamily="2" charset="-122"/>
              </a:rPr>
              <a:t>）</a:t>
            </a:r>
            <a:r>
              <a:rPr lang="zh-CN" altLang="zh-CN" sz="2800" dirty="0"/>
              <a:t>必须将序列逐层分割成若干子序列，</a:t>
            </a:r>
            <a:r>
              <a:rPr lang="en-US" altLang="zh-CN" sz="2800" dirty="0"/>
              <a:t> </a:t>
            </a:r>
            <a:r>
              <a:rPr lang="zh-CN" altLang="zh-CN" sz="2800" dirty="0"/>
              <a:t>然后对各子序列分别排序。</a:t>
            </a:r>
            <a:r>
              <a:rPr lang="zh-CN" altLang="en-US" sz="2800" dirty="0"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最低位优先法（</a:t>
            </a:r>
            <a:r>
              <a:rPr lang="en-US" altLang="zh-CN" sz="2800" dirty="0">
                <a:ea typeface="华文中宋" pitchFamily="2" charset="-122"/>
              </a:rPr>
              <a:t>LSD</a:t>
            </a:r>
            <a:r>
              <a:rPr lang="zh-CN" altLang="en-US" sz="2800" dirty="0">
                <a:ea typeface="华文中宋" pitchFamily="2" charset="-122"/>
              </a:rPr>
              <a:t>）不必分成若干子序列，只要按照低位优先排就行 </a:t>
            </a:r>
            <a:r>
              <a:rPr lang="zh-CN" altLang="zh-CN" sz="2800" dirty="0">
                <a:ea typeface="华文中宋" pitchFamily="2" charset="-122"/>
              </a:rPr>
              <a:t>。</a:t>
            </a:r>
            <a:r>
              <a:rPr lang="en-US" altLang="zh-CN" sz="2800" dirty="0">
                <a:ea typeface="华文中宋" pitchFamily="2" charset="-122"/>
              </a:rPr>
              <a:t>(</a:t>
            </a:r>
            <a:r>
              <a:rPr lang="zh-CN" altLang="en-US" sz="2800" dirty="0">
                <a:ea typeface="华文中宋" pitchFamily="2" charset="-122"/>
              </a:rPr>
              <a:t>排序方法有限制</a:t>
            </a:r>
            <a:r>
              <a:rPr lang="en-US" altLang="zh-CN" sz="2800" dirty="0">
                <a:ea typeface="华文中宋" pitchFamily="2" charset="-122"/>
              </a:rPr>
              <a:t>)</a:t>
            </a:r>
            <a:r>
              <a:rPr lang="zh-CN" altLang="en-US" sz="2800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719263" y="981078"/>
            <a:ext cx="8856662" cy="126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楷体_GB2312" pitchFamily="49" charset="-122"/>
              </a:rPr>
              <a:t>　　</a:t>
            </a:r>
            <a:r>
              <a:rPr lang="zh-CN" altLang="en-US" sz="2400" dirty="0">
                <a:latin typeface="隶书" pitchFamily="49" charset="-122"/>
              </a:rPr>
              <a:t>在计算机上实现基数排序时，为减少所需辅助存储空间，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隶书" pitchFamily="49" charset="-122"/>
              </a:rPr>
              <a:t>应采用链表作存储结构，即链式基数排序，具体作法为： 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703388" y="2540000"/>
            <a:ext cx="868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、以静态链表存储待排记录，并令表头指针指向第一个记录； </a:t>
            </a:r>
          </a:p>
        </p:txBody>
      </p:sp>
      <p:sp>
        <p:nvSpPr>
          <p:cNvPr id="134249" name="Text Box 105"/>
          <p:cNvSpPr txBox="1">
            <a:spLocks noChangeArrowheads="1"/>
          </p:cNvSpPr>
          <p:nvPr/>
        </p:nvSpPr>
        <p:spPr bwMode="auto">
          <a:xfrm>
            <a:off x="1719266" y="30321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、“分配” 时，按当前“关键字位”所取值，将记录分配到不同的 “链队列” 中，每个队列中记录的 “关键字位” 相同； </a:t>
            </a:r>
          </a:p>
        </p:txBody>
      </p:sp>
      <p:sp>
        <p:nvSpPr>
          <p:cNvPr id="134250" name="Text Box 106"/>
          <p:cNvSpPr txBox="1">
            <a:spLocks noChangeArrowheads="1"/>
          </p:cNvSpPr>
          <p:nvPr/>
        </p:nvSpPr>
        <p:spPr bwMode="auto">
          <a:xfrm>
            <a:off x="1719266" y="43275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、“收集”时，按当前关键字位取值从小到大将各队列首尾相 </a:t>
            </a:r>
          </a:p>
          <a:p>
            <a:pPr>
              <a:lnSpc>
                <a:spcPct val="170000"/>
              </a:lnSpc>
            </a:pPr>
            <a:r>
              <a:rPr lang="zh-CN" altLang="en-US" sz="2400" dirty="0"/>
              <a:t>      链成一个链表；  </a:t>
            </a:r>
          </a:p>
        </p:txBody>
      </p:sp>
      <p:sp>
        <p:nvSpPr>
          <p:cNvPr id="134251" name="Text Box 107"/>
          <p:cNvSpPr txBox="1">
            <a:spLocks noChangeArrowheads="1"/>
          </p:cNvSpPr>
          <p:nvPr/>
        </p:nvSpPr>
        <p:spPr bwMode="auto">
          <a:xfrm>
            <a:off x="1719263" y="5805488"/>
            <a:ext cx="569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、对每个关键字位均重复 </a:t>
            </a:r>
            <a:r>
              <a:rPr lang="en-US" altLang="zh-CN" sz="2400" dirty="0"/>
              <a:t>2 </a:t>
            </a:r>
            <a:r>
              <a:rPr lang="zh-CN" altLang="en-US" sz="2400" dirty="0"/>
              <a:t>和 </a:t>
            </a:r>
            <a:r>
              <a:rPr lang="en-US" altLang="zh-CN" sz="2400" dirty="0"/>
              <a:t>3 </a:t>
            </a:r>
            <a:r>
              <a:rPr lang="zh-CN" altLang="en-US" sz="2400" dirty="0"/>
              <a:t>两步。  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898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链式基数排序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  <p:bldP spid="134150" grpId="0" autoUpdateAnimBg="0"/>
      <p:bldP spid="134249" grpId="0" autoUpdateAnimBg="0"/>
      <p:bldP spid="134250" grpId="0" autoUpdateAnimBg="0"/>
      <p:bldP spid="1342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707038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985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737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2957119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639616" y="1360548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432968" y="2170099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008299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648546" y="3893528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408585" y="4705237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5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3016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2711624" y="5550531"/>
            <a:ext cx="381000" cy="519245"/>
            <a:chOff x="2078" y="1387"/>
            <a:chExt cx="1615" cy="2201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680176" y="134077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8111976" y="134077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8543776" y="134077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63750" y="1125538"/>
            <a:ext cx="8370888" cy="406400"/>
            <a:chOff x="354" y="1045"/>
            <a:chExt cx="5273" cy="25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135177" name="Rectangle 9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ea typeface="宋体" pitchFamily="2" charset="-122"/>
                  </a:rPr>
                  <a:t>278</a:t>
                </a:r>
              </a:p>
            </p:txBody>
          </p:sp>
          <p:sp>
            <p:nvSpPr>
              <p:cNvPr id="135178" name="Line 10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135180" name="Rectangle 12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ea typeface="宋体" pitchFamily="2" charset="-122"/>
                  </a:rPr>
                  <a:t>109</a:t>
                </a:r>
              </a:p>
            </p:txBody>
          </p:sp>
          <p:sp>
            <p:nvSpPr>
              <p:cNvPr id="135181" name="Line 13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135183" name="Rectangle 15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ea typeface="宋体" pitchFamily="2" charset="-122"/>
                  </a:rPr>
                  <a:t>063</a:t>
                </a:r>
              </a:p>
            </p:txBody>
          </p:sp>
          <p:sp>
            <p:nvSpPr>
              <p:cNvPr id="135184" name="Line 16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135186" name="Rectangle 18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ea typeface="宋体" pitchFamily="2" charset="-122"/>
                  </a:rPr>
                  <a:t>930</a:t>
                </a:r>
              </a:p>
            </p:txBody>
          </p:sp>
          <p:sp>
            <p:nvSpPr>
              <p:cNvPr id="135187" name="Line 19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135189" name="Rectangle 21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ea typeface="宋体" pitchFamily="2" charset="-122"/>
                  </a:rPr>
                  <a:t>589</a:t>
                </a:r>
              </a:p>
            </p:txBody>
          </p:sp>
          <p:sp>
            <p:nvSpPr>
              <p:cNvPr id="135190" name="Line 22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135192" name="Rectangle 24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ea typeface="宋体" pitchFamily="2" charset="-122"/>
                  </a:rPr>
                  <a:t>184</a:t>
                </a:r>
              </a:p>
            </p:txBody>
          </p:sp>
          <p:sp>
            <p:nvSpPr>
              <p:cNvPr id="135193" name="Line 25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135195" name="Rectangle 27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ea typeface="宋体" pitchFamily="2" charset="-122"/>
                  </a:rPr>
                  <a:t>505</a:t>
                </a:r>
              </a:p>
            </p:txBody>
          </p:sp>
          <p:sp>
            <p:nvSpPr>
              <p:cNvPr id="135196" name="Line 28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135198" name="Rectangle 30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ea typeface="宋体" pitchFamily="2" charset="-122"/>
                  </a:rPr>
                  <a:t>269</a:t>
                </a:r>
              </a:p>
            </p:txBody>
          </p:sp>
          <p:sp>
            <p:nvSpPr>
              <p:cNvPr id="135199" name="Line 31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135201" name="Rectangle 33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ea typeface="宋体" pitchFamily="2" charset="-122"/>
                  </a:rPr>
                  <a:t>008</a:t>
                </a:r>
              </a:p>
            </p:txBody>
          </p:sp>
          <p:sp>
            <p:nvSpPr>
              <p:cNvPr id="135202" name="Line 34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135204" name="Rectangle 36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ea typeface="宋体" pitchFamily="2" charset="-122"/>
                  </a:rPr>
                  <a:t>083</a:t>
                </a:r>
              </a:p>
            </p:txBody>
          </p:sp>
          <p:sp>
            <p:nvSpPr>
              <p:cNvPr id="135205" name="Line 37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1611316" y="504825"/>
            <a:ext cx="720069" cy="38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9680578" y="4295775"/>
            <a:ext cx="582613" cy="717550"/>
            <a:chOff x="5195" y="2337"/>
            <a:chExt cx="367" cy="452"/>
          </a:xfrm>
        </p:grpSpPr>
        <p:sp>
          <p:nvSpPr>
            <p:cNvPr id="135208" name="Text Box 40"/>
            <p:cNvSpPr txBox="1">
              <a:spLocks noChangeArrowheads="1"/>
            </p:cNvSpPr>
            <p:nvPr/>
          </p:nvSpPr>
          <p:spPr bwMode="auto">
            <a:xfrm>
              <a:off x="5195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109</a:t>
              </a:r>
            </a:p>
          </p:txBody>
        </p:sp>
        <p:sp>
          <p:nvSpPr>
            <p:cNvPr id="135209" name="Line 41"/>
            <p:cNvSpPr>
              <a:spLocks noChangeShapeType="1"/>
            </p:cNvSpPr>
            <p:nvPr/>
          </p:nvSpPr>
          <p:spPr bwMode="auto">
            <a:xfrm flipH="1" flipV="1">
              <a:off x="5368" y="258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9680578" y="3702053"/>
            <a:ext cx="582613" cy="587375"/>
            <a:chOff x="5195" y="1963"/>
            <a:chExt cx="367" cy="370"/>
          </a:xfrm>
        </p:grpSpPr>
        <p:sp>
          <p:nvSpPr>
            <p:cNvPr id="135211" name="Text Box 43"/>
            <p:cNvSpPr txBox="1">
              <a:spLocks noChangeArrowheads="1"/>
            </p:cNvSpPr>
            <p:nvPr/>
          </p:nvSpPr>
          <p:spPr bwMode="auto">
            <a:xfrm>
              <a:off x="5195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589</a:t>
              </a:r>
            </a:p>
          </p:txBody>
        </p:sp>
        <p:sp>
          <p:nvSpPr>
            <p:cNvPr id="135212" name="Line 44"/>
            <p:cNvSpPr>
              <a:spLocks noChangeShapeType="1"/>
            </p:cNvSpPr>
            <p:nvPr/>
          </p:nvSpPr>
          <p:spPr bwMode="auto">
            <a:xfrm flipV="1">
              <a:off x="5368" y="222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9680578" y="2808288"/>
            <a:ext cx="582613" cy="900112"/>
            <a:chOff x="5195" y="1400"/>
            <a:chExt cx="367" cy="567"/>
          </a:xfrm>
        </p:grpSpPr>
        <p:sp>
          <p:nvSpPr>
            <p:cNvPr id="135214" name="Text Box 46"/>
            <p:cNvSpPr txBox="1">
              <a:spLocks noChangeArrowheads="1"/>
            </p:cNvSpPr>
            <p:nvPr/>
          </p:nvSpPr>
          <p:spPr bwMode="auto">
            <a:xfrm>
              <a:off x="5195" y="158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269</a:t>
              </a:r>
            </a:p>
          </p:txBody>
        </p:sp>
        <p:sp>
          <p:nvSpPr>
            <p:cNvPr id="135215" name="Line 47"/>
            <p:cNvSpPr>
              <a:spLocks noChangeShapeType="1"/>
            </p:cNvSpPr>
            <p:nvPr/>
          </p:nvSpPr>
          <p:spPr bwMode="auto">
            <a:xfrm>
              <a:off x="5390" y="1400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6" name="Line 48"/>
            <p:cNvSpPr>
              <a:spLocks noChangeShapeType="1"/>
            </p:cNvSpPr>
            <p:nvPr/>
          </p:nvSpPr>
          <p:spPr bwMode="auto">
            <a:xfrm flipV="1">
              <a:off x="5379" y="184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8869363" y="4295778"/>
            <a:ext cx="582612" cy="676275"/>
            <a:chOff x="4684" y="2337"/>
            <a:chExt cx="367" cy="426"/>
          </a:xfrm>
        </p:grpSpPr>
        <p:sp>
          <p:nvSpPr>
            <p:cNvPr id="135218" name="Text Box 50"/>
            <p:cNvSpPr txBox="1">
              <a:spLocks noChangeArrowheads="1"/>
            </p:cNvSpPr>
            <p:nvPr/>
          </p:nvSpPr>
          <p:spPr bwMode="auto">
            <a:xfrm>
              <a:off x="468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278</a:t>
              </a:r>
            </a:p>
          </p:txBody>
        </p:sp>
        <p:sp>
          <p:nvSpPr>
            <p:cNvPr id="135219" name="Line 51"/>
            <p:cNvSpPr>
              <a:spLocks noChangeShapeType="1"/>
            </p:cNvSpPr>
            <p:nvPr/>
          </p:nvSpPr>
          <p:spPr bwMode="auto">
            <a:xfrm flipH="1" flipV="1">
              <a:off x="4853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4625978" y="4295775"/>
            <a:ext cx="582613" cy="693738"/>
            <a:chOff x="2011" y="2337"/>
            <a:chExt cx="367" cy="437"/>
          </a:xfrm>
        </p:grpSpPr>
        <p:sp>
          <p:nvSpPr>
            <p:cNvPr id="135221" name="Text Box 53"/>
            <p:cNvSpPr txBox="1">
              <a:spLocks noChangeArrowheads="1"/>
            </p:cNvSpPr>
            <p:nvPr/>
          </p:nvSpPr>
          <p:spPr bwMode="auto">
            <a:xfrm>
              <a:off x="201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063</a:t>
              </a:r>
            </a:p>
          </p:txBody>
        </p:sp>
        <p:sp>
          <p:nvSpPr>
            <p:cNvPr id="135222" name="Line 54"/>
            <p:cNvSpPr>
              <a:spLocks noChangeShapeType="1"/>
            </p:cNvSpPr>
            <p:nvPr/>
          </p:nvSpPr>
          <p:spPr bwMode="auto">
            <a:xfrm flipH="1" flipV="1">
              <a:off x="2197" y="257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2193928" y="2843216"/>
            <a:ext cx="582613" cy="2147887"/>
            <a:chOff x="479" y="1422"/>
            <a:chExt cx="367" cy="1353"/>
          </a:xfrm>
        </p:grpSpPr>
        <p:grpSp>
          <p:nvGrpSpPr>
            <p:cNvPr id="19" name="Group 56"/>
            <p:cNvGrpSpPr>
              <a:grpSpLocks/>
            </p:cNvGrpSpPr>
            <p:nvPr/>
          </p:nvGrpSpPr>
          <p:grpSpPr bwMode="auto">
            <a:xfrm>
              <a:off x="479" y="2337"/>
              <a:ext cx="367" cy="438"/>
              <a:chOff x="479" y="2337"/>
              <a:chExt cx="367" cy="438"/>
            </a:xfrm>
          </p:grpSpPr>
          <p:sp>
            <p:nvSpPr>
              <p:cNvPr id="135225" name="Text Box 57"/>
              <p:cNvSpPr txBox="1">
                <a:spLocks noChangeArrowheads="1"/>
              </p:cNvSpPr>
              <p:nvPr/>
            </p:nvSpPr>
            <p:spPr bwMode="auto">
              <a:xfrm>
                <a:off x="479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/>
                  <a:t>930</a:t>
                </a:r>
              </a:p>
            </p:txBody>
          </p:sp>
          <p:sp>
            <p:nvSpPr>
              <p:cNvPr id="135226" name="Line 58"/>
              <p:cNvSpPr>
                <a:spLocks noChangeShapeType="1"/>
              </p:cNvSpPr>
              <p:nvPr/>
            </p:nvSpPr>
            <p:spPr bwMode="auto">
              <a:xfrm flipH="1" flipV="1">
                <a:off x="630" y="257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27" name="Line 59"/>
            <p:cNvSpPr>
              <a:spLocks noChangeShapeType="1"/>
            </p:cNvSpPr>
            <p:nvPr/>
          </p:nvSpPr>
          <p:spPr bwMode="auto">
            <a:xfrm>
              <a:off x="645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4633913" y="2843213"/>
            <a:ext cx="582612" cy="1422400"/>
            <a:chOff x="2016" y="1422"/>
            <a:chExt cx="367" cy="896"/>
          </a:xfrm>
        </p:grpSpPr>
        <p:sp>
          <p:nvSpPr>
            <p:cNvPr id="135229" name="Text Box 61"/>
            <p:cNvSpPr txBox="1">
              <a:spLocks noChangeArrowheads="1"/>
            </p:cNvSpPr>
            <p:nvPr/>
          </p:nvSpPr>
          <p:spPr bwMode="auto">
            <a:xfrm>
              <a:off x="2016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083</a:t>
              </a:r>
            </a:p>
          </p:txBody>
        </p:sp>
        <p:sp>
          <p:nvSpPr>
            <p:cNvPr id="135230" name="Line 62"/>
            <p:cNvSpPr>
              <a:spLocks noChangeShapeType="1"/>
            </p:cNvSpPr>
            <p:nvPr/>
          </p:nvSpPr>
          <p:spPr bwMode="auto">
            <a:xfrm flipV="1">
              <a:off x="2197" y="220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1" name="Line 63"/>
            <p:cNvSpPr>
              <a:spLocks noChangeShapeType="1"/>
            </p:cNvSpPr>
            <p:nvPr/>
          </p:nvSpPr>
          <p:spPr bwMode="auto">
            <a:xfrm>
              <a:off x="2212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5467353" y="2843213"/>
            <a:ext cx="582613" cy="2163762"/>
            <a:chOff x="2541" y="1422"/>
            <a:chExt cx="367" cy="1363"/>
          </a:xfrm>
        </p:grpSpPr>
        <p:grpSp>
          <p:nvGrpSpPr>
            <p:cNvPr id="22" name="Group 65"/>
            <p:cNvGrpSpPr>
              <a:grpSpLocks/>
            </p:cNvGrpSpPr>
            <p:nvPr/>
          </p:nvGrpSpPr>
          <p:grpSpPr bwMode="auto">
            <a:xfrm>
              <a:off x="2541" y="2337"/>
              <a:ext cx="367" cy="448"/>
              <a:chOff x="2541" y="2337"/>
              <a:chExt cx="367" cy="448"/>
            </a:xfrm>
          </p:grpSpPr>
          <p:sp>
            <p:nvSpPr>
              <p:cNvPr id="135234" name="Text Box 66"/>
              <p:cNvSpPr txBox="1">
                <a:spLocks noChangeArrowheads="1"/>
              </p:cNvSpPr>
              <p:nvPr/>
            </p:nvSpPr>
            <p:spPr bwMode="auto">
              <a:xfrm>
                <a:off x="2541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/>
                  <a:t>184</a:t>
                </a:r>
              </a:p>
            </p:txBody>
          </p:sp>
          <p:sp>
            <p:nvSpPr>
              <p:cNvPr id="135235" name="Line 67"/>
              <p:cNvSpPr>
                <a:spLocks noChangeShapeType="1"/>
              </p:cNvSpPr>
              <p:nvPr/>
            </p:nvSpPr>
            <p:spPr bwMode="auto">
              <a:xfrm flipH="1" flipV="1">
                <a:off x="2730" y="258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36" name="Line 68"/>
            <p:cNvSpPr>
              <a:spLocks noChangeShapeType="1"/>
            </p:cNvSpPr>
            <p:nvPr/>
          </p:nvSpPr>
          <p:spPr bwMode="auto">
            <a:xfrm>
              <a:off x="2757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6361113" y="2825750"/>
            <a:ext cx="582612" cy="2146300"/>
            <a:chOff x="3104" y="1411"/>
            <a:chExt cx="367" cy="1352"/>
          </a:xfrm>
        </p:grpSpPr>
        <p:sp>
          <p:nvSpPr>
            <p:cNvPr id="135238" name="Text Box 70"/>
            <p:cNvSpPr txBox="1">
              <a:spLocks noChangeArrowheads="1"/>
            </p:cNvSpPr>
            <p:nvPr/>
          </p:nvSpPr>
          <p:spPr bwMode="auto">
            <a:xfrm>
              <a:off x="310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505</a:t>
              </a:r>
            </a:p>
          </p:txBody>
        </p:sp>
        <p:sp>
          <p:nvSpPr>
            <p:cNvPr id="135239" name="Line 71"/>
            <p:cNvSpPr>
              <a:spLocks noChangeShapeType="1"/>
            </p:cNvSpPr>
            <p:nvPr/>
          </p:nvSpPr>
          <p:spPr bwMode="auto">
            <a:xfrm flipH="1" flipV="1">
              <a:off x="3264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0" name="Line 72"/>
            <p:cNvSpPr>
              <a:spLocks noChangeShapeType="1"/>
            </p:cNvSpPr>
            <p:nvPr/>
          </p:nvSpPr>
          <p:spPr bwMode="auto">
            <a:xfrm>
              <a:off x="3279" y="1411"/>
              <a:ext cx="0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8842378" y="2843216"/>
            <a:ext cx="582613" cy="1404937"/>
            <a:chOff x="4667" y="1422"/>
            <a:chExt cx="367" cy="885"/>
          </a:xfrm>
        </p:grpSpPr>
        <p:sp>
          <p:nvSpPr>
            <p:cNvPr id="135242" name="Text Box 74"/>
            <p:cNvSpPr txBox="1">
              <a:spLocks noChangeArrowheads="1"/>
            </p:cNvSpPr>
            <p:nvPr/>
          </p:nvSpPr>
          <p:spPr bwMode="auto">
            <a:xfrm>
              <a:off x="4667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008</a:t>
              </a:r>
            </a:p>
          </p:txBody>
        </p:sp>
        <p:sp>
          <p:nvSpPr>
            <p:cNvPr id="135243" name="Line 75"/>
            <p:cNvSpPr>
              <a:spLocks noChangeShapeType="1"/>
            </p:cNvSpPr>
            <p:nvPr/>
          </p:nvSpPr>
          <p:spPr bwMode="auto">
            <a:xfrm flipV="1">
              <a:off x="4853" y="21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4" name="Line 76"/>
            <p:cNvSpPr>
              <a:spLocks noChangeShapeType="1"/>
            </p:cNvSpPr>
            <p:nvPr/>
          </p:nvSpPr>
          <p:spPr bwMode="auto">
            <a:xfrm>
              <a:off x="4835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1827213" y="2460628"/>
            <a:ext cx="8448674" cy="2841625"/>
            <a:chOff x="248" y="1181"/>
            <a:chExt cx="5322" cy="1790"/>
          </a:xfrm>
        </p:grpSpPr>
        <p:sp>
          <p:nvSpPr>
            <p:cNvPr id="135246" name="Text Box 78"/>
            <p:cNvSpPr txBox="1">
              <a:spLocks noChangeArrowheads="1"/>
            </p:cNvSpPr>
            <p:nvPr/>
          </p:nvSpPr>
          <p:spPr bwMode="auto">
            <a:xfrm>
              <a:off x="472" y="1181"/>
              <a:ext cx="3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e[0]</a:t>
              </a:r>
            </a:p>
          </p:txBody>
        </p:sp>
        <p:sp>
          <p:nvSpPr>
            <p:cNvPr id="135247" name="Text Box 79"/>
            <p:cNvSpPr txBox="1">
              <a:spLocks noChangeArrowheads="1"/>
            </p:cNvSpPr>
            <p:nvPr/>
          </p:nvSpPr>
          <p:spPr bwMode="auto">
            <a:xfrm>
              <a:off x="996" y="1181"/>
              <a:ext cx="3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e[1]</a:t>
              </a:r>
            </a:p>
          </p:txBody>
        </p:sp>
        <p:sp>
          <p:nvSpPr>
            <p:cNvPr id="135248" name="Text Box 80"/>
            <p:cNvSpPr txBox="1">
              <a:spLocks noChangeArrowheads="1"/>
            </p:cNvSpPr>
            <p:nvPr/>
          </p:nvSpPr>
          <p:spPr bwMode="auto">
            <a:xfrm>
              <a:off x="1520" y="1181"/>
              <a:ext cx="3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e[2]</a:t>
              </a:r>
            </a:p>
          </p:txBody>
        </p:sp>
        <p:sp>
          <p:nvSpPr>
            <p:cNvPr id="135249" name="Text Box 81"/>
            <p:cNvSpPr txBox="1">
              <a:spLocks noChangeArrowheads="1"/>
            </p:cNvSpPr>
            <p:nvPr/>
          </p:nvSpPr>
          <p:spPr bwMode="auto">
            <a:xfrm>
              <a:off x="2045" y="1181"/>
              <a:ext cx="3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e[3]</a:t>
              </a:r>
            </a:p>
          </p:txBody>
        </p:sp>
        <p:sp>
          <p:nvSpPr>
            <p:cNvPr id="135250" name="Text Box 82"/>
            <p:cNvSpPr txBox="1">
              <a:spLocks noChangeArrowheads="1"/>
            </p:cNvSpPr>
            <p:nvPr/>
          </p:nvSpPr>
          <p:spPr bwMode="auto">
            <a:xfrm>
              <a:off x="2569" y="1181"/>
              <a:ext cx="3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e[4]</a:t>
              </a:r>
            </a:p>
          </p:txBody>
        </p:sp>
        <p:sp>
          <p:nvSpPr>
            <p:cNvPr id="135251" name="Text Box 83"/>
            <p:cNvSpPr txBox="1">
              <a:spLocks noChangeArrowheads="1"/>
            </p:cNvSpPr>
            <p:nvPr/>
          </p:nvSpPr>
          <p:spPr bwMode="auto">
            <a:xfrm>
              <a:off x="3094" y="1181"/>
              <a:ext cx="3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e[5]</a:t>
              </a:r>
            </a:p>
          </p:txBody>
        </p:sp>
        <p:sp>
          <p:nvSpPr>
            <p:cNvPr id="135252" name="Text Box 84"/>
            <p:cNvSpPr txBox="1">
              <a:spLocks noChangeArrowheads="1"/>
            </p:cNvSpPr>
            <p:nvPr/>
          </p:nvSpPr>
          <p:spPr bwMode="auto">
            <a:xfrm>
              <a:off x="3618" y="1181"/>
              <a:ext cx="3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e[6]</a:t>
              </a:r>
            </a:p>
          </p:txBody>
        </p:sp>
        <p:sp>
          <p:nvSpPr>
            <p:cNvPr id="135253" name="Text Box 85"/>
            <p:cNvSpPr txBox="1">
              <a:spLocks noChangeArrowheads="1"/>
            </p:cNvSpPr>
            <p:nvPr/>
          </p:nvSpPr>
          <p:spPr bwMode="auto">
            <a:xfrm>
              <a:off x="4143" y="1181"/>
              <a:ext cx="3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e[7]</a:t>
              </a:r>
            </a:p>
          </p:txBody>
        </p:sp>
        <p:sp>
          <p:nvSpPr>
            <p:cNvPr id="135254" name="Text Box 86"/>
            <p:cNvSpPr txBox="1">
              <a:spLocks noChangeArrowheads="1"/>
            </p:cNvSpPr>
            <p:nvPr/>
          </p:nvSpPr>
          <p:spPr bwMode="auto">
            <a:xfrm>
              <a:off x="4667" y="1181"/>
              <a:ext cx="3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e[8]</a:t>
              </a:r>
            </a:p>
          </p:txBody>
        </p:sp>
        <p:sp>
          <p:nvSpPr>
            <p:cNvPr id="135255" name="Text Box 87"/>
            <p:cNvSpPr txBox="1">
              <a:spLocks noChangeArrowheads="1"/>
            </p:cNvSpPr>
            <p:nvPr/>
          </p:nvSpPr>
          <p:spPr bwMode="auto">
            <a:xfrm>
              <a:off x="5192" y="1181"/>
              <a:ext cx="3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e[9]</a:t>
              </a:r>
            </a:p>
          </p:txBody>
        </p:sp>
        <p:sp>
          <p:nvSpPr>
            <p:cNvPr id="135256" name="Text Box 88"/>
            <p:cNvSpPr txBox="1">
              <a:spLocks noChangeArrowheads="1"/>
            </p:cNvSpPr>
            <p:nvPr/>
          </p:nvSpPr>
          <p:spPr bwMode="auto">
            <a:xfrm>
              <a:off x="47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f[0]</a:t>
              </a:r>
            </a:p>
          </p:txBody>
        </p:sp>
        <p:sp>
          <p:nvSpPr>
            <p:cNvPr id="135257" name="Text Box 89"/>
            <p:cNvSpPr txBox="1">
              <a:spLocks noChangeArrowheads="1"/>
            </p:cNvSpPr>
            <p:nvPr/>
          </p:nvSpPr>
          <p:spPr bwMode="auto">
            <a:xfrm>
              <a:off x="996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f[1]</a:t>
              </a:r>
            </a:p>
          </p:txBody>
        </p:sp>
        <p:sp>
          <p:nvSpPr>
            <p:cNvPr id="135258" name="Text Box 90"/>
            <p:cNvSpPr txBox="1">
              <a:spLocks noChangeArrowheads="1"/>
            </p:cNvSpPr>
            <p:nvPr/>
          </p:nvSpPr>
          <p:spPr bwMode="auto">
            <a:xfrm>
              <a:off x="1520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f[2]</a:t>
              </a:r>
            </a:p>
          </p:txBody>
        </p:sp>
        <p:sp>
          <p:nvSpPr>
            <p:cNvPr id="135259" name="Text Box 91"/>
            <p:cNvSpPr txBox="1">
              <a:spLocks noChangeArrowheads="1"/>
            </p:cNvSpPr>
            <p:nvPr/>
          </p:nvSpPr>
          <p:spPr bwMode="auto">
            <a:xfrm>
              <a:off x="2045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f[3]</a:t>
              </a:r>
            </a:p>
          </p:txBody>
        </p:sp>
        <p:sp>
          <p:nvSpPr>
            <p:cNvPr id="135260" name="Text Box 92"/>
            <p:cNvSpPr txBox="1">
              <a:spLocks noChangeArrowheads="1"/>
            </p:cNvSpPr>
            <p:nvPr/>
          </p:nvSpPr>
          <p:spPr bwMode="auto">
            <a:xfrm>
              <a:off x="2569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f[4]</a:t>
              </a:r>
            </a:p>
          </p:txBody>
        </p:sp>
        <p:sp>
          <p:nvSpPr>
            <p:cNvPr id="135261" name="Text Box 93"/>
            <p:cNvSpPr txBox="1">
              <a:spLocks noChangeArrowheads="1"/>
            </p:cNvSpPr>
            <p:nvPr/>
          </p:nvSpPr>
          <p:spPr bwMode="auto">
            <a:xfrm>
              <a:off x="3094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f[5]</a:t>
              </a:r>
            </a:p>
          </p:txBody>
        </p:sp>
        <p:sp>
          <p:nvSpPr>
            <p:cNvPr id="135262" name="Text Box 94"/>
            <p:cNvSpPr txBox="1">
              <a:spLocks noChangeArrowheads="1"/>
            </p:cNvSpPr>
            <p:nvPr/>
          </p:nvSpPr>
          <p:spPr bwMode="auto">
            <a:xfrm>
              <a:off x="3618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f[6]</a:t>
              </a:r>
            </a:p>
          </p:txBody>
        </p:sp>
        <p:sp>
          <p:nvSpPr>
            <p:cNvPr id="135263" name="Text Box 95"/>
            <p:cNvSpPr txBox="1">
              <a:spLocks noChangeArrowheads="1"/>
            </p:cNvSpPr>
            <p:nvPr/>
          </p:nvSpPr>
          <p:spPr bwMode="auto">
            <a:xfrm>
              <a:off x="4143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f[7]</a:t>
              </a:r>
            </a:p>
          </p:txBody>
        </p:sp>
        <p:sp>
          <p:nvSpPr>
            <p:cNvPr id="135264" name="Text Box 96"/>
            <p:cNvSpPr txBox="1">
              <a:spLocks noChangeArrowheads="1"/>
            </p:cNvSpPr>
            <p:nvPr/>
          </p:nvSpPr>
          <p:spPr bwMode="auto">
            <a:xfrm>
              <a:off x="4667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f[8]</a:t>
              </a:r>
            </a:p>
          </p:txBody>
        </p:sp>
        <p:sp>
          <p:nvSpPr>
            <p:cNvPr id="135265" name="Text Box 97"/>
            <p:cNvSpPr txBox="1">
              <a:spLocks noChangeArrowheads="1"/>
            </p:cNvSpPr>
            <p:nvPr/>
          </p:nvSpPr>
          <p:spPr bwMode="auto">
            <a:xfrm>
              <a:off x="519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/>
                <a:t>f[9]</a:t>
              </a:r>
            </a:p>
          </p:txBody>
        </p:sp>
        <p:sp>
          <p:nvSpPr>
            <p:cNvPr id="135266" name="Text Box 98"/>
            <p:cNvSpPr txBox="1">
              <a:spLocks noChangeArrowheads="1"/>
            </p:cNvSpPr>
            <p:nvPr/>
          </p:nvSpPr>
          <p:spPr bwMode="auto">
            <a:xfrm>
              <a:off x="248" y="1515"/>
              <a:ext cx="310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/>
                <a:t>一趟分配 </a:t>
              </a:r>
            </a:p>
          </p:txBody>
        </p:sp>
      </p:grp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1774828" y="5348288"/>
            <a:ext cx="8558213" cy="1033462"/>
            <a:chOff x="209" y="3067"/>
            <a:chExt cx="5391" cy="651"/>
          </a:xfrm>
        </p:grpSpPr>
        <p:grpSp>
          <p:nvGrpSpPr>
            <p:cNvPr id="27" name="Group 100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8" name="Group 101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527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930</a:t>
                  </a:r>
                </a:p>
              </p:txBody>
            </p:sp>
            <p:sp>
              <p:nvSpPr>
                <p:cNvPr id="135271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04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52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063</a:t>
                  </a:r>
                </a:p>
              </p:txBody>
            </p:sp>
            <p:sp>
              <p:nvSpPr>
                <p:cNvPr id="135274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7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527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083</a:t>
                  </a:r>
                </a:p>
              </p:txBody>
            </p:sp>
            <p:sp>
              <p:nvSpPr>
                <p:cNvPr id="135277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10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5279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184</a:t>
                  </a:r>
                </a:p>
              </p:txBody>
            </p:sp>
            <p:sp>
              <p:nvSpPr>
                <p:cNvPr id="135280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296" name="Group 113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5282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505</a:t>
                  </a:r>
                </a:p>
              </p:txBody>
            </p:sp>
            <p:sp>
              <p:nvSpPr>
                <p:cNvPr id="135283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2" name="Group 116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528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278</a:t>
                  </a:r>
                </a:p>
              </p:txBody>
            </p:sp>
            <p:sp>
              <p:nvSpPr>
                <p:cNvPr id="135286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3" name="Group 119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5288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008</a:t>
                  </a:r>
                </a:p>
              </p:txBody>
            </p:sp>
            <p:sp>
              <p:nvSpPr>
                <p:cNvPr id="135289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4" name="Group 122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529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109</a:t>
                  </a:r>
                </a:p>
              </p:txBody>
            </p:sp>
            <p:sp>
              <p:nvSpPr>
                <p:cNvPr id="135292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5" name="Group 125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5294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589</a:t>
                  </a:r>
                </a:p>
              </p:txBody>
            </p:sp>
            <p:sp>
              <p:nvSpPr>
                <p:cNvPr id="135295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6" name="Group 128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5297" name="Rectangle 12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269</a:t>
                  </a:r>
                </a:p>
              </p:txBody>
            </p:sp>
            <p:sp>
              <p:nvSpPr>
                <p:cNvPr id="135298" name="Line 13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5299" name="Text Box 131"/>
            <p:cNvSpPr txBox="1">
              <a:spLocks noChangeArrowheads="1"/>
            </p:cNvSpPr>
            <p:nvPr/>
          </p:nvSpPr>
          <p:spPr bwMode="auto">
            <a:xfrm>
              <a:off x="209" y="3067"/>
              <a:ext cx="53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一趟收集：按当前关键字位取值从小到大将各队列首尾相链成一个链表； </a:t>
              </a:r>
            </a:p>
          </p:txBody>
        </p:sp>
      </p:grpSp>
      <p:sp>
        <p:nvSpPr>
          <p:cNvPr id="135300" name="Text Box 132"/>
          <p:cNvSpPr txBox="1">
            <a:spLocks noChangeArrowheads="1"/>
          </p:cNvSpPr>
          <p:nvPr/>
        </p:nvSpPr>
        <p:spPr bwMode="auto">
          <a:xfrm>
            <a:off x="2333628" y="660400"/>
            <a:ext cx="6892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/>
              <a:t>以静态链表存储待排记录，并令表头指针指向第一个记录。 </a:t>
            </a:r>
          </a:p>
        </p:txBody>
      </p:sp>
      <p:sp>
        <p:nvSpPr>
          <p:cNvPr id="135301" name="Text Box 133"/>
          <p:cNvSpPr txBox="1">
            <a:spLocks noChangeArrowheads="1"/>
          </p:cNvSpPr>
          <p:nvPr/>
        </p:nvSpPr>
        <p:spPr bwMode="auto">
          <a:xfrm>
            <a:off x="1719263" y="1628778"/>
            <a:ext cx="8553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        “</a:t>
            </a:r>
            <a:r>
              <a:rPr lang="zh-CN" altLang="en-US" sz="2000" dirty="0"/>
              <a:t>分配” 时，按当前“关键字位”所取值，将记录分配到不同的“链队列” 中，每个队列中记录的 “关键字位” 相同。 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00" grpId="0" autoUpdateAnimBg="0"/>
      <p:bldP spid="13530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82778" y="5337175"/>
            <a:ext cx="8558213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199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505</a:t>
                  </a:r>
                </a:p>
              </p:txBody>
            </p:sp>
            <p:sp>
              <p:nvSpPr>
                <p:cNvPr id="136200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02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008</a:t>
                  </a:r>
                </a:p>
              </p:txBody>
            </p:sp>
            <p:sp>
              <p:nvSpPr>
                <p:cNvPr id="136203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05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109</a:t>
                  </a:r>
                </a:p>
              </p:txBody>
            </p:sp>
            <p:sp>
              <p:nvSpPr>
                <p:cNvPr id="136206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208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930</a:t>
                  </a:r>
                </a:p>
              </p:txBody>
            </p:sp>
            <p:sp>
              <p:nvSpPr>
                <p:cNvPr id="136209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211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063</a:t>
                  </a:r>
                </a:p>
              </p:txBody>
            </p:sp>
            <p:sp>
              <p:nvSpPr>
                <p:cNvPr id="136212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214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269</a:t>
                  </a:r>
                </a:p>
              </p:txBody>
            </p:sp>
            <p:sp>
              <p:nvSpPr>
                <p:cNvPr id="136215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217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278</a:t>
                  </a:r>
                </a:p>
              </p:txBody>
            </p:sp>
            <p:sp>
              <p:nvSpPr>
                <p:cNvPr id="136218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2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083</a:t>
                  </a:r>
                </a:p>
              </p:txBody>
            </p:sp>
            <p:sp>
              <p:nvSpPr>
                <p:cNvPr id="136221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223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184</a:t>
                  </a:r>
                </a:p>
              </p:txBody>
            </p:sp>
            <p:sp>
              <p:nvSpPr>
                <p:cNvPr id="136224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2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589</a:t>
                  </a:r>
                </a:p>
              </p:txBody>
            </p:sp>
            <p:sp>
              <p:nvSpPr>
                <p:cNvPr id="136227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228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/>
                <a:t>二趟收集：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8972553" y="3887791"/>
            <a:ext cx="582613" cy="700087"/>
            <a:chOff x="4701" y="2359"/>
            <a:chExt cx="367" cy="441"/>
          </a:xfrm>
        </p:grpSpPr>
        <p:sp>
          <p:nvSpPr>
            <p:cNvPr id="136230" name="Text Box 38"/>
            <p:cNvSpPr txBox="1">
              <a:spLocks noChangeArrowheads="1"/>
            </p:cNvSpPr>
            <p:nvPr/>
          </p:nvSpPr>
          <p:spPr bwMode="auto">
            <a:xfrm>
              <a:off x="4701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083</a:t>
              </a:r>
            </a:p>
          </p:txBody>
        </p:sp>
        <p:sp>
          <p:nvSpPr>
            <p:cNvPr id="136231" name="Line 39"/>
            <p:cNvSpPr>
              <a:spLocks noChangeShapeType="1"/>
            </p:cNvSpPr>
            <p:nvPr/>
          </p:nvSpPr>
          <p:spPr bwMode="auto">
            <a:xfrm flipH="1" flipV="1">
              <a:off x="4874" y="2599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8972553" y="3276603"/>
            <a:ext cx="582613" cy="587375"/>
            <a:chOff x="4701" y="1974"/>
            <a:chExt cx="367" cy="370"/>
          </a:xfrm>
        </p:grpSpPr>
        <p:sp>
          <p:nvSpPr>
            <p:cNvPr id="136233" name="Text Box 41"/>
            <p:cNvSpPr txBox="1">
              <a:spLocks noChangeArrowheads="1"/>
            </p:cNvSpPr>
            <p:nvPr/>
          </p:nvSpPr>
          <p:spPr bwMode="auto">
            <a:xfrm>
              <a:off x="4701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184</a:t>
              </a:r>
            </a:p>
          </p:txBody>
        </p:sp>
        <p:sp>
          <p:nvSpPr>
            <p:cNvPr id="136234" name="Line 42"/>
            <p:cNvSpPr>
              <a:spLocks noChangeShapeType="1"/>
            </p:cNvSpPr>
            <p:nvPr/>
          </p:nvSpPr>
          <p:spPr bwMode="auto">
            <a:xfrm flipV="1">
              <a:off x="4874" y="22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8972553" y="2382838"/>
            <a:ext cx="582613" cy="900112"/>
            <a:chOff x="4701" y="1411"/>
            <a:chExt cx="367" cy="567"/>
          </a:xfrm>
        </p:grpSpPr>
        <p:sp>
          <p:nvSpPr>
            <p:cNvPr id="136236" name="Text Box 44"/>
            <p:cNvSpPr txBox="1">
              <a:spLocks noChangeArrowheads="1"/>
            </p:cNvSpPr>
            <p:nvPr/>
          </p:nvSpPr>
          <p:spPr bwMode="auto">
            <a:xfrm>
              <a:off x="4701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589</a:t>
              </a:r>
            </a:p>
          </p:txBody>
        </p:sp>
        <p:sp>
          <p:nvSpPr>
            <p:cNvPr id="136237" name="Line 45"/>
            <p:cNvSpPr>
              <a:spLocks noChangeShapeType="1"/>
            </p:cNvSpPr>
            <p:nvPr/>
          </p:nvSpPr>
          <p:spPr bwMode="auto">
            <a:xfrm>
              <a:off x="4896" y="1411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8" name="Line 46"/>
            <p:cNvSpPr>
              <a:spLocks noChangeShapeType="1"/>
            </p:cNvSpPr>
            <p:nvPr/>
          </p:nvSpPr>
          <p:spPr bwMode="auto">
            <a:xfrm flipV="1">
              <a:off x="4885" y="185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7304088" y="3887791"/>
            <a:ext cx="582612" cy="693737"/>
            <a:chOff x="3650" y="2359"/>
            <a:chExt cx="367" cy="437"/>
          </a:xfrm>
        </p:grpSpPr>
        <p:sp>
          <p:nvSpPr>
            <p:cNvPr id="136240" name="Text Box 48"/>
            <p:cNvSpPr txBox="1">
              <a:spLocks noChangeArrowheads="1"/>
            </p:cNvSpPr>
            <p:nvPr/>
          </p:nvSpPr>
          <p:spPr bwMode="auto">
            <a:xfrm>
              <a:off x="3650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063</a:t>
              </a:r>
            </a:p>
          </p:txBody>
        </p:sp>
        <p:sp>
          <p:nvSpPr>
            <p:cNvPr id="136241" name="Line 49"/>
            <p:cNvSpPr>
              <a:spLocks noChangeShapeType="1"/>
            </p:cNvSpPr>
            <p:nvPr/>
          </p:nvSpPr>
          <p:spPr bwMode="auto">
            <a:xfrm flipH="1" flipV="1">
              <a:off x="3836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2349503" y="3887791"/>
            <a:ext cx="582613" cy="695325"/>
            <a:chOff x="529" y="2359"/>
            <a:chExt cx="367" cy="438"/>
          </a:xfrm>
        </p:grpSpPr>
        <p:sp>
          <p:nvSpPr>
            <p:cNvPr id="136243" name="Text Box 51"/>
            <p:cNvSpPr txBox="1">
              <a:spLocks noChangeArrowheads="1"/>
            </p:cNvSpPr>
            <p:nvPr/>
          </p:nvSpPr>
          <p:spPr bwMode="auto">
            <a:xfrm>
              <a:off x="529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505</a:t>
              </a:r>
            </a:p>
          </p:txBody>
        </p:sp>
        <p:sp>
          <p:nvSpPr>
            <p:cNvPr id="136244" name="Line 52"/>
            <p:cNvSpPr>
              <a:spLocks noChangeShapeType="1"/>
            </p:cNvSpPr>
            <p:nvPr/>
          </p:nvSpPr>
          <p:spPr bwMode="auto">
            <a:xfrm flipH="1" flipV="1">
              <a:off x="680" y="25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7312028" y="2435225"/>
            <a:ext cx="582613" cy="1422400"/>
            <a:chOff x="3655" y="1444"/>
            <a:chExt cx="367" cy="896"/>
          </a:xfrm>
        </p:grpSpPr>
        <p:sp>
          <p:nvSpPr>
            <p:cNvPr id="136246" name="Text Box 54"/>
            <p:cNvSpPr txBox="1">
              <a:spLocks noChangeArrowheads="1"/>
            </p:cNvSpPr>
            <p:nvPr/>
          </p:nvSpPr>
          <p:spPr bwMode="auto">
            <a:xfrm>
              <a:off x="3655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269</a:t>
              </a:r>
            </a:p>
          </p:txBody>
        </p:sp>
        <p:sp>
          <p:nvSpPr>
            <p:cNvPr id="136247" name="Line 55"/>
            <p:cNvSpPr>
              <a:spLocks noChangeShapeType="1"/>
            </p:cNvSpPr>
            <p:nvPr/>
          </p:nvSpPr>
          <p:spPr bwMode="auto">
            <a:xfrm flipV="1">
              <a:off x="3847" y="222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48" name="Line 56"/>
            <p:cNvSpPr>
              <a:spLocks noChangeShapeType="1"/>
            </p:cNvSpPr>
            <p:nvPr/>
          </p:nvSpPr>
          <p:spPr bwMode="auto">
            <a:xfrm>
              <a:off x="3851" y="144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4811713" y="2416175"/>
            <a:ext cx="582612" cy="2146300"/>
            <a:chOff x="2080" y="1432"/>
            <a:chExt cx="367" cy="1352"/>
          </a:xfrm>
        </p:grpSpPr>
        <p:sp>
          <p:nvSpPr>
            <p:cNvPr id="136250" name="Text Box 58"/>
            <p:cNvSpPr txBox="1">
              <a:spLocks noChangeArrowheads="1"/>
            </p:cNvSpPr>
            <p:nvPr/>
          </p:nvSpPr>
          <p:spPr bwMode="auto">
            <a:xfrm>
              <a:off x="2080" y="23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930</a:t>
              </a:r>
            </a:p>
          </p:txBody>
        </p:sp>
        <p:sp>
          <p:nvSpPr>
            <p:cNvPr id="136251" name="Line 59"/>
            <p:cNvSpPr>
              <a:spLocks noChangeShapeType="1"/>
            </p:cNvSpPr>
            <p:nvPr/>
          </p:nvSpPr>
          <p:spPr bwMode="auto">
            <a:xfrm flipH="1" flipV="1">
              <a:off x="2269" y="25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2" name="Line 60"/>
            <p:cNvSpPr>
              <a:spLocks noChangeShapeType="1"/>
            </p:cNvSpPr>
            <p:nvPr/>
          </p:nvSpPr>
          <p:spPr bwMode="auto">
            <a:xfrm>
              <a:off x="2262" y="14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1754188" y="2052641"/>
            <a:ext cx="8677274" cy="2841625"/>
            <a:chOff x="154" y="1203"/>
            <a:chExt cx="5466" cy="1790"/>
          </a:xfrm>
        </p:grpSpPr>
        <p:grpSp>
          <p:nvGrpSpPr>
            <p:cNvPr id="22" name="Group 62"/>
            <p:cNvGrpSpPr>
              <a:grpSpLocks/>
            </p:cNvGrpSpPr>
            <p:nvPr/>
          </p:nvGrpSpPr>
          <p:grpSpPr bwMode="auto">
            <a:xfrm>
              <a:off x="522" y="1203"/>
              <a:ext cx="5098" cy="252"/>
              <a:chOff x="520" y="914"/>
              <a:chExt cx="5098" cy="252"/>
            </a:xfrm>
          </p:grpSpPr>
          <p:sp>
            <p:nvSpPr>
              <p:cNvPr id="136255" name="Text Box 6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e[0]</a:t>
                </a:r>
              </a:p>
            </p:txBody>
          </p:sp>
          <p:sp>
            <p:nvSpPr>
              <p:cNvPr id="136256" name="Text Box 6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e[1]</a:t>
                </a:r>
              </a:p>
            </p:txBody>
          </p:sp>
          <p:sp>
            <p:nvSpPr>
              <p:cNvPr id="136257" name="Text Box 6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e[2]</a:t>
                </a:r>
              </a:p>
            </p:txBody>
          </p:sp>
          <p:sp>
            <p:nvSpPr>
              <p:cNvPr id="136258" name="Text Box 6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e[3]</a:t>
                </a:r>
              </a:p>
            </p:txBody>
          </p:sp>
          <p:sp>
            <p:nvSpPr>
              <p:cNvPr id="136259" name="Text Box 6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e[4]</a:t>
                </a:r>
              </a:p>
            </p:txBody>
          </p:sp>
          <p:sp>
            <p:nvSpPr>
              <p:cNvPr id="136260" name="Text Box 6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e[5]</a:t>
                </a:r>
              </a:p>
            </p:txBody>
          </p:sp>
          <p:sp>
            <p:nvSpPr>
              <p:cNvPr id="136261" name="Text Box 6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e[6]</a:t>
                </a:r>
              </a:p>
            </p:txBody>
          </p:sp>
          <p:sp>
            <p:nvSpPr>
              <p:cNvPr id="136262" name="Text Box 7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e[7]</a:t>
                </a:r>
              </a:p>
            </p:txBody>
          </p:sp>
          <p:sp>
            <p:nvSpPr>
              <p:cNvPr id="136263" name="Text Box 7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e[8]</a:t>
                </a:r>
              </a:p>
            </p:txBody>
          </p:sp>
          <p:sp>
            <p:nvSpPr>
              <p:cNvPr id="136264" name="Text Box 7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e[9]</a:t>
                </a:r>
              </a:p>
            </p:txBody>
          </p:sp>
        </p:grpSp>
        <p:grpSp>
          <p:nvGrpSpPr>
            <p:cNvPr id="23" name="Group 73"/>
            <p:cNvGrpSpPr>
              <a:grpSpLocks/>
            </p:cNvGrpSpPr>
            <p:nvPr/>
          </p:nvGrpSpPr>
          <p:grpSpPr bwMode="auto">
            <a:xfrm>
              <a:off x="522" y="2743"/>
              <a:ext cx="5075" cy="250"/>
              <a:chOff x="520" y="914"/>
              <a:chExt cx="5075" cy="250"/>
            </a:xfrm>
          </p:grpSpPr>
          <p:sp>
            <p:nvSpPr>
              <p:cNvPr id="136266" name="Text Box 7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f[0]</a:t>
                </a:r>
              </a:p>
            </p:txBody>
          </p:sp>
          <p:sp>
            <p:nvSpPr>
              <p:cNvPr id="136267" name="Text Box 7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f[1]</a:t>
                </a:r>
              </a:p>
            </p:txBody>
          </p:sp>
          <p:sp>
            <p:nvSpPr>
              <p:cNvPr id="136268" name="Text Box 7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f[2]</a:t>
                </a:r>
              </a:p>
            </p:txBody>
          </p:sp>
          <p:sp>
            <p:nvSpPr>
              <p:cNvPr id="136269" name="Text Box 7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f[3]</a:t>
                </a:r>
              </a:p>
            </p:txBody>
          </p:sp>
          <p:sp>
            <p:nvSpPr>
              <p:cNvPr id="136270" name="Text Box 7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f[4]</a:t>
                </a:r>
              </a:p>
            </p:txBody>
          </p:sp>
          <p:sp>
            <p:nvSpPr>
              <p:cNvPr id="136271" name="Text Box 7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f[5]</a:t>
                </a:r>
              </a:p>
            </p:txBody>
          </p:sp>
          <p:sp>
            <p:nvSpPr>
              <p:cNvPr id="136272" name="Text Box 8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f[6]</a:t>
                </a:r>
              </a:p>
            </p:txBody>
          </p:sp>
          <p:sp>
            <p:nvSpPr>
              <p:cNvPr id="136273" name="Text Box 8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f[7]</a:t>
                </a:r>
              </a:p>
            </p:txBody>
          </p:sp>
          <p:sp>
            <p:nvSpPr>
              <p:cNvPr id="136274" name="Text Box 8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f[8]</a:t>
                </a:r>
              </a:p>
            </p:txBody>
          </p:sp>
          <p:sp>
            <p:nvSpPr>
              <p:cNvPr id="136275" name="Text Box 8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f[9]</a:t>
                </a:r>
              </a:p>
            </p:txBody>
          </p:sp>
        </p:grpSp>
        <p:sp>
          <p:nvSpPr>
            <p:cNvPr id="136276" name="Text Box 84"/>
            <p:cNvSpPr txBox="1">
              <a:spLocks noChangeArrowheads="1"/>
            </p:cNvSpPr>
            <p:nvPr/>
          </p:nvSpPr>
          <p:spPr bwMode="auto">
            <a:xfrm>
              <a:off x="154" y="1871"/>
              <a:ext cx="310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/>
                <a:t>二趟分配 </a:t>
              </a:r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2349503" y="3276600"/>
            <a:ext cx="582613" cy="604838"/>
            <a:chOff x="529" y="1974"/>
            <a:chExt cx="367" cy="381"/>
          </a:xfrm>
        </p:grpSpPr>
        <p:sp>
          <p:nvSpPr>
            <p:cNvPr id="136278" name="Text Box 86"/>
            <p:cNvSpPr txBox="1">
              <a:spLocks noChangeArrowheads="1"/>
            </p:cNvSpPr>
            <p:nvPr/>
          </p:nvSpPr>
          <p:spPr bwMode="auto">
            <a:xfrm>
              <a:off x="529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008</a:t>
              </a:r>
            </a:p>
          </p:txBody>
        </p:sp>
        <p:sp>
          <p:nvSpPr>
            <p:cNvPr id="136279" name="Line 87"/>
            <p:cNvSpPr>
              <a:spLocks noChangeShapeType="1"/>
            </p:cNvSpPr>
            <p:nvPr/>
          </p:nvSpPr>
          <p:spPr bwMode="auto">
            <a:xfrm flipV="1">
              <a:off x="688" y="22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2349503" y="2381253"/>
            <a:ext cx="582613" cy="900113"/>
            <a:chOff x="529" y="1410"/>
            <a:chExt cx="367" cy="567"/>
          </a:xfrm>
        </p:grpSpPr>
        <p:sp>
          <p:nvSpPr>
            <p:cNvPr id="136281" name="Text Box 89"/>
            <p:cNvSpPr txBox="1">
              <a:spLocks noChangeArrowheads="1"/>
            </p:cNvSpPr>
            <p:nvPr/>
          </p:nvSpPr>
          <p:spPr bwMode="auto">
            <a:xfrm>
              <a:off x="529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109</a:t>
              </a:r>
            </a:p>
          </p:txBody>
        </p:sp>
        <p:sp>
          <p:nvSpPr>
            <p:cNvPr id="136282" name="Line 90"/>
            <p:cNvSpPr>
              <a:spLocks noChangeShapeType="1"/>
            </p:cNvSpPr>
            <p:nvPr/>
          </p:nvSpPr>
          <p:spPr bwMode="auto">
            <a:xfrm flipH="1">
              <a:off x="710" y="14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3" name="Line 91"/>
            <p:cNvSpPr>
              <a:spLocks noChangeShapeType="1"/>
            </p:cNvSpPr>
            <p:nvPr/>
          </p:nvSpPr>
          <p:spPr bwMode="auto">
            <a:xfrm flipV="1">
              <a:off x="688" y="18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8196263" y="2470153"/>
            <a:ext cx="582612" cy="2111375"/>
            <a:chOff x="4212" y="1466"/>
            <a:chExt cx="367" cy="1330"/>
          </a:xfrm>
        </p:grpSpPr>
        <p:sp>
          <p:nvSpPr>
            <p:cNvPr id="136285" name="Text Box 93"/>
            <p:cNvSpPr txBox="1">
              <a:spLocks noChangeArrowheads="1"/>
            </p:cNvSpPr>
            <p:nvPr/>
          </p:nvSpPr>
          <p:spPr bwMode="auto">
            <a:xfrm>
              <a:off x="4212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278</a:t>
              </a:r>
            </a:p>
          </p:txBody>
        </p:sp>
        <p:sp>
          <p:nvSpPr>
            <p:cNvPr id="136286" name="Line 94"/>
            <p:cNvSpPr>
              <a:spLocks noChangeShapeType="1"/>
            </p:cNvSpPr>
            <p:nvPr/>
          </p:nvSpPr>
          <p:spPr bwMode="auto">
            <a:xfrm flipH="1" flipV="1">
              <a:off x="4381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7" name="Line 95"/>
            <p:cNvSpPr>
              <a:spLocks noChangeShapeType="1"/>
            </p:cNvSpPr>
            <p:nvPr/>
          </p:nvSpPr>
          <p:spPr bwMode="auto">
            <a:xfrm>
              <a:off x="4389" y="1466"/>
              <a:ext cx="0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1882778" y="523875"/>
            <a:ext cx="8558213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291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930</a:t>
                  </a:r>
                </a:p>
              </p:txBody>
            </p:sp>
            <p:sp>
              <p:nvSpPr>
                <p:cNvPr id="136292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9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063</a:t>
                  </a:r>
                </a:p>
              </p:txBody>
            </p:sp>
            <p:sp>
              <p:nvSpPr>
                <p:cNvPr id="136295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97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083</a:t>
                  </a:r>
                </a:p>
              </p:txBody>
            </p:sp>
            <p:sp>
              <p:nvSpPr>
                <p:cNvPr id="136298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30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184</a:t>
                  </a:r>
                </a:p>
              </p:txBody>
            </p:sp>
            <p:sp>
              <p:nvSpPr>
                <p:cNvPr id="136301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30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505</a:t>
                  </a:r>
                </a:p>
              </p:txBody>
            </p:sp>
            <p:sp>
              <p:nvSpPr>
                <p:cNvPr id="136304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30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278</a:t>
                  </a:r>
                </a:p>
              </p:txBody>
            </p:sp>
            <p:sp>
              <p:nvSpPr>
                <p:cNvPr id="136307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5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30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008</a:t>
                  </a:r>
                </a:p>
              </p:txBody>
            </p:sp>
            <p:sp>
              <p:nvSpPr>
                <p:cNvPr id="136310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6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109</a:t>
                  </a:r>
                </a:p>
              </p:txBody>
            </p:sp>
            <p:sp>
              <p:nvSpPr>
                <p:cNvPr id="136313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7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31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589</a:t>
                  </a:r>
                </a:p>
              </p:txBody>
            </p:sp>
            <p:sp>
              <p:nvSpPr>
                <p:cNvPr id="136316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8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3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269</a:t>
                  </a:r>
                </a:p>
              </p:txBody>
            </p:sp>
            <p:sp>
              <p:nvSpPr>
                <p:cNvPr id="136319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320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/>
                <a:t>一趟收集： </a:t>
              </a: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03388" y="5275263"/>
            <a:ext cx="8558212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223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008</a:t>
                  </a:r>
                </a:p>
              </p:txBody>
            </p:sp>
            <p:sp>
              <p:nvSpPr>
                <p:cNvPr id="137224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063</a:t>
                  </a:r>
                </a:p>
              </p:txBody>
            </p:sp>
            <p:sp>
              <p:nvSpPr>
                <p:cNvPr id="137227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229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083</a:t>
                  </a:r>
                </a:p>
              </p:txBody>
            </p:sp>
            <p:sp>
              <p:nvSpPr>
                <p:cNvPr id="137230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232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109</a:t>
                  </a:r>
                </a:p>
              </p:txBody>
            </p:sp>
            <p:sp>
              <p:nvSpPr>
                <p:cNvPr id="137233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2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184</a:t>
                  </a:r>
                </a:p>
              </p:txBody>
            </p:sp>
            <p:sp>
              <p:nvSpPr>
                <p:cNvPr id="137236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238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269</a:t>
                  </a:r>
                </a:p>
              </p:txBody>
            </p:sp>
            <p:sp>
              <p:nvSpPr>
                <p:cNvPr id="137239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2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278</a:t>
                  </a:r>
                </a:p>
              </p:txBody>
            </p:sp>
            <p:sp>
              <p:nvSpPr>
                <p:cNvPr id="137242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2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505</a:t>
                  </a:r>
                </a:p>
              </p:txBody>
            </p:sp>
            <p:sp>
              <p:nvSpPr>
                <p:cNvPr id="137245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589</a:t>
                  </a:r>
                </a:p>
              </p:txBody>
            </p:sp>
            <p:sp>
              <p:nvSpPr>
                <p:cNvPr id="137248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250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930</a:t>
                  </a:r>
                </a:p>
              </p:txBody>
            </p:sp>
            <p:sp>
              <p:nvSpPr>
                <p:cNvPr id="137251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/>
                <a:t>三趟收集：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3048003" y="4079875"/>
            <a:ext cx="582613" cy="693738"/>
            <a:chOff x="1039" y="2570"/>
            <a:chExt cx="367" cy="437"/>
          </a:xfrm>
        </p:grpSpPr>
        <p:sp>
          <p:nvSpPr>
            <p:cNvPr id="137254" name="Text Box 38"/>
            <p:cNvSpPr txBox="1">
              <a:spLocks noChangeArrowheads="1"/>
            </p:cNvSpPr>
            <p:nvPr/>
          </p:nvSpPr>
          <p:spPr bwMode="auto">
            <a:xfrm>
              <a:off x="1039" y="257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109</a:t>
              </a:r>
            </a:p>
          </p:txBody>
        </p:sp>
        <p:sp>
          <p:nvSpPr>
            <p:cNvPr id="137255" name="Line 39"/>
            <p:cNvSpPr>
              <a:spLocks noChangeShapeType="1"/>
            </p:cNvSpPr>
            <p:nvPr/>
          </p:nvSpPr>
          <p:spPr bwMode="auto">
            <a:xfrm flipH="1" flipV="1">
              <a:off x="1225" y="280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2222503" y="4062416"/>
            <a:ext cx="582613" cy="695325"/>
            <a:chOff x="519" y="2559"/>
            <a:chExt cx="367" cy="438"/>
          </a:xfrm>
        </p:grpSpPr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519" y="25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008</a:t>
              </a:r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 flipH="1" flipV="1">
              <a:off x="670" y="27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3055938" y="2627313"/>
            <a:ext cx="582612" cy="1422400"/>
            <a:chOff x="1044" y="1655"/>
            <a:chExt cx="367" cy="896"/>
          </a:xfrm>
        </p:grpSpPr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1044" y="2185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184</a:t>
              </a:r>
            </a:p>
          </p:txBody>
        </p:sp>
        <p:sp>
          <p:nvSpPr>
            <p:cNvPr id="137261" name="Line 45"/>
            <p:cNvSpPr>
              <a:spLocks noChangeShapeType="1"/>
            </p:cNvSpPr>
            <p:nvPr/>
          </p:nvSpPr>
          <p:spPr bwMode="auto">
            <a:xfrm flipV="1">
              <a:off x="1236" y="244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2" name="Line 46"/>
            <p:cNvSpPr>
              <a:spLocks noChangeShapeType="1"/>
            </p:cNvSpPr>
            <p:nvPr/>
          </p:nvSpPr>
          <p:spPr bwMode="auto">
            <a:xfrm>
              <a:off x="1240" y="1655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9713913" y="2590800"/>
            <a:ext cx="582612" cy="2146300"/>
            <a:chOff x="5238" y="1632"/>
            <a:chExt cx="367" cy="1352"/>
          </a:xfrm>
        </p:grpSpPr>
        <p:sp>
          <p:nvSpPr>
            <p:cNvPr id="137264" name="Text Box 48"/>
            <p:cNvSpPr txBox="1">
              <a:spLocks noChangeArrowheads="1"/>
            </p:cNvSpPr>
            <p:nvPr/>
          </p:nvSpPr>
          <p:spPr bwMode="auto">
            <a:xfrm>
              <a:off x="5238" y="25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930</a:t>
              </a:r>
            </a:p>
          </p:txBody>
        </p:sp>
        <p:sp>
          <p:nvSpPr>
            <p:cNvPr id="137265" name="Line 49"/>
            <p:cNvSpPr>
              <a:spLocks noChangeShapeType="1"/>
            </p:cNvSpPr>
            <p:nvPr/>
          </p:nvSpPr>
          <p:spPr bwMode="auto">
            <a:xfrm flipH="1" flipV="1">
              <a:off x="5427" y="27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6" name="Line 50"/>
            <p:cNvSpPr>
              <a:spLocks noChangeShapeType="1"/>
            </p:cNvSpPr>
            <p:nvPr/>
          </p:nvSpPr>
          <p:spPr bwMode="auto">
            <a:xfrm>
              <a:off x="5420" y="16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1751016" y="2227266"/>
            <a:ext cx="8553449" cy="2841625"/>
            <a:chOff x="222" y="1403"/>
            <a:chExt cx="5388" cy="1790"/>
          </a:xfrm>
        </p:grpSpPr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512" y="1403"/>
              <a:ext cx="5098" cy="252"/>
              <a:chOff x="520" y="914"/>
              <a:chExt cx="5098" cy="252"/>
            </a:xfrm>
          </p:grpSpPr>
          <p:sp>
            <p:nvSpPr>
              <p:cNvPr id="137269" name="Text Box 5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e[0]</a:t>
                </a:r>
              </a:p>
            </p:txBody>
          </p:sp>
          <p:sp>
            <p:nvSpPr>
              <p:cNvPr id="137270" name="Text Box 5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e[1]</a:t>
                </a:r>
              </a:p>
            </p:txBody>
          </p:sp>
          <p:sp>
            <p:nvSpPr>
              <p:cNvPr id="137271" name="Text Box 5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e[2]</a:t>
                </a:r>
              </a:p>
            </p:txBody>
          </p:sp>
          <p:sp>
            <p:nvSpPr>
              <p:cNvPr id="137272" name="Text Box 5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e[3]</a:t>
                </a:r>
              </a:p>
            </p:txBody>
          </p:sp>
          <p:sp>
            <p:nvSpPr>
              <p:cNvPr id="137273" name="Text Box 5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e[4]</a:t>
                </a:r>
              </a:p>
            </p:txBody>
          </p:sp>
          <p:sp>
            <p:nvSpPr>
              <p:cNvPr id="137274" name="Text Box 5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e[5]</a:t>
                </a:r>
              </a:p>
            </p:txBody>
          </p:sp>
          <p:sp>
            <p:nvSpPr>
              <p:cNvPr id="137275" name="Text Box 5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e[6]</a:t>
                </a:r>
              </a:p>
            </p:txBody>
          </p:sp>
          <p:sp>
            <p:nvSpPr>
              <p:cNvPr id="137276" name="Text Box 6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e[7]</a:t>
                </a:r>
              </a:p>
            </p:txBody>
          </p:sp>
          <p:sp>
            <p:nvSpPr>
              <p:cNvPr id="137277" name="Text Box 6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e[8]</a:t>
                </a:r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e[9]</a:t>
                </a:r>
              </a:p>
            </p:txBody>
          </p:sp>
        </p:grpSp>
        <p:grpSp>
          <p:nvGrpSpPr>
            <p:cNvPr id="20" name="Group 63"/>
            <p:cNvGrpSpPr>
              <a:grpSpLocks/>
            </p:cNvGrpSpPr>
            <p:nvPr/>
          </p:nvGrpSpPr>
          <p:grpSpPr bwMode="auto">
            <a:xfrm>
              <a:off x="512" y="2943"/>
              <a:ext cx="5075" cy="250"/>
              <a:chOff x="520" y="914"/>
              <a:chExt cx="5075" cy="250"/>
            </a:xfrm>
          </p:grpSpPr>
          <p:sp>
            <p:nvSpPr>
              <p:cNvPr id="137280" name="Text Box 6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f[0]</a:t>
                </a:r>
              </a:p>
            </p:txBody>
          </p:sp>
          <p:sp>
            <p:nvSpPr>
              <p:cNvPr id="137281" name="Text Box 6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f[1]</a:t>
                </a:r>
              </a:p>
            </p:txBody>
          </p:sp>
          <p:sp>
            <p:nvSpPr>
              <p:cNvPr id="137282" name="Text Box 6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f[2]</a:t>
                </a:r>
              </a:p>
            </p:txBody>
          </p:sp>
          <p:sp>
            <p:nvSpPr>
              <p:cNvPr id="137283" name="Text Box 6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f[3]</a:t>
                </a:r>
              </a:p>
            </p:txBody>
          </p:sp>
          <p:sp>
            <p:nvSpPr>
              <p:cNvPr id="137284" name="Text Box 6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f[4]</a:t>
                </a:r>
              </a:p>
            </p:txBody>
          </p:sp>
          <p:sp>
            <p:nvSpPr>
              <p:cNvPr id="137285" name="Text Box 6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f[5]</a:t>
                </a:r>
              </a:p>
            </p:txBody>
          </p:sp>
          <p:sp>
            <p:nvSpPr>
              <p:cNvPr id="137286" name="Text Box 7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f[6]</a:t>
                </a:r>
              </a:p>
            </p:txBody>
          </p:sp>
          <p:sp>
            <p:nvSpPr>
              <p:cNvPr id="137287" name="Text Box 7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f[7]</a:t>
                </a:r>
              </a:p>
            </p:txBody>
          </p:sp>
          <p:sp>
            <p:nvSpPr>
              <p:cNvPr id="137288" name="Text Box 7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f[8]</a:t>
                </a:r>
              </a:p>
            </p:txBody>
          </p:sp>
          <p:sp>
            <p:nvSpPr>
              <p:cNvPr id="137289" name="Text Box 7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/>
                  <a:t>f[9]</a:t>
                </a:r>
              </a:p>
            </p:txBody>
          </p:sp>
        </p:grpSp>
        <p:sp>
          <p:nvSpPr>
            <p:cNvPr id="137290" name="Text Box 74"/>
            <p:cNvSpPr txBox="1">
              <a:spLocks noChangeArrowheads="1"/>
            </p:cNvSpPr>
            <p:nvPr/>
          </p:nvSpPr>
          <p:spPr bwMode="auto">
            <a:xfrm>
              <a:off x="222" y="2004"/>
              <a:ext cx="310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/>
                <a:t>三趟分配 </a:t>
              </a:r>
            </a:p>
          </p:txBody>
        </p:sp>
      </p:grpSp>
      <p:grpSp>
        <p:nvGrpSpPr>
          <p:cNvPr id="21" name="Group 75"/>
          <p:cNvGrpSpPr>
            <a:grpSpLocks/>
          </p:cNvGrpSpPr>
          <p:nvPr/>
        </p:nvGrpSpPr>
        <p:grpSpPr bwMode="auto">
          <a:xfrm>
            <a:off x="2222503" y="3451225"/>
            <a:ext cx="582613" cy="604838"/>
            <a:chOff x="519" y="2174"/>
            <a:chExt cx="367" cy="381"/>
          </a:xfrm>
        </p:grpSpPr>
        <p:sp>
          <p:nvSpPr>
            <p:cNvPr id="137292" name="Text Box 76"/>
            <p:cNvSpPr txBox="1">
              <a:spLocks noChangeArrowheads="1"/>
            </p:cNvSpPr>
            <p:nvPr/>
          </p:nvSpPr>
          <p:spPr bwMode="auto">
            <a:xfrm>
              <a:off x="519" y="21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063</a:t>
              </a:r>
            </a:p>
          </p:txBody>
        </p:sp>
        <p:sp>
          <p:nvSpPr>
            <p:cNvPr id="137293" name="Line 77"/>
            <p:cNvSpPr>
              <a:spLocks noChangeShapeType="1"/>
            </p:cNvSpPr>
            <p:nvPr/>
          </p:nvSpPr>
          <p:spPr bwMode="auto">
            <a:xfrm flipV="1">
              <a:off x="678" y="24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78"/>
          <p:cNvGrpSpPr>
            <a:grpSpLocks/>
          </p:cNvGrpSpPr>
          <p:nvPr/>
        </p:nvGrpSpPr>
        <p:grpSpPr bwMode="auto">
          <a:xfrm>
            <a:off x="2222503" y="2555878"/>
            <a:ext cx="582613" cy="900113"/>
            <a:chOff x="519" y="1610"/>
            <a:chExt cx="367" cy="567"/>
          </a:xfrm>
        </p:grpSpPr>
        <p:sp>
          <p:nvSpPr>
            <p:cNvPr id="137295" name="Text Box 79"/>
            <p:cNvSpPr txBox="1">
              <a:spLocks noChangeArrowheads="1"/>
            </p:cNvSpPr>
            <p:nvPr/>
          </p:nvSpPr>
          <p:spPr bwMode="auto">
            <a:xfrm>
              <a:off x="519" y="18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083</a:t>
              </a:r>
            </a:p>
          </p:txBody>
        </p:sp>
        <p:sp>
          <p:nvSpPr>
            <p:cNvPr id="137296" name="Line 80"/>
            <p:cNvSpPr>
              <a:spLocks noChangeShapeType="1"/>
            </p:cNvSpPr>
            <p:nvPr/>
          </p:nvSpPr>
          <p:spPr bwMode="auto">
            <a:xfrm flipH="1">
              <a:off x="700" y="16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97" name="Line 81"/>
            <p:cNvSpPr>
              <a:spLocks noChangeShapeType="1"/>
            </p:cNvSpPr>
            <p:nvPr/>
          </p:nvSpPr>
          <p:spPr bwMode="auto">
            <a:xfrm flipV="1">
              <a:off x="678" y="20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82"/>
          <p:cNvGrpSpPr>
            <a:grpSpLocks/>
          </p:cNvGrpSpPr>
          <p:nvPr/>
        </p:nvGrpSpPr>
        <p:grpSpPr bwMode="auto">
          <a:xfrm>
            <a:off x="3887788" y="4090991"/>
            <a:ext cx="582612" cy="693737"/>
            <a:chOff x="1568" y="2577"/>
            <a:chExt cx="367" cy="437"/>
          </a:xfrm>
        </p:grpSpPr>
        <p:sp>
          <p:nvSpPr>
            <p:cNvPr id="137299" name="Text Box 83"/>
            <p:cNvSpPr txBox="1">
              <a:spLocks noChangeArrowheads="1"/>
            </p:cNvSpPr>
            <p:nvPr/>
          </p:nvSpPr>
          <p:spPr bwMode="auto">
            <a:xfrm>
              <a:off x="1568" y="257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269</a:t>
              </a:r>
            </a:p>
          </p:txBody>
        </p:sp>
        <p:sp>
          <p:nvSpPr>
            <p:cNvPr id="137300" name="Line 84"/>
            <p:cNvSpPr>
              <a:spLocks noChangeShapeType="1"/>
            </p:cNvSpPr>
            <p:nvPr/>
          </p:nvSpPr>
          <p:spPr bwMode="auto">
            <a:xfrm flipH="1" flipV="1">
              <a:off x="1754" y="28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3895728" y="2638425"/>
            <a:ext cx="582613" cy="1422400"/>
            <a:chOff x="1573" y="1662"/>
            <a:chExt cx="367" cy="896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573" y="2192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278</a:t>
              </a:r>
            </a:p>
          </p:txBody>
        </p:sp>
        <p:sp>
          <p:nvSpPr>
            <p:cNvPr id="137303" name="Line 87"/>
            <p:cNvSpPr>
              <a:spLocks noChangeShapeType="1"/>
            </p:cNvSpPr>
            <p:nvPr/>
          </p:nvSpPr>
          <p:spPr bwMode="auto">
            <a:xfrm flipV="1">
              <a:off x="1765" y="244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04" name="Line 88"/>
            <p:cNvSpPr>
              <a:spLocks noChangeShapeType="1"/>
            </p:cNvSpPr>
            <p:nvPr/>
          </p:nvSpPr>
          <p:spPr bwMode="auto">
            <a:xfrm>
              <a:off x="1769" y="166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9"/>
          <p:cNvGrpSpPr>
            <a:grpSpLocks/>
          </p:cNvGrpSpPr>
          <p:nvPr/>
        </p:nvGrpSpPr>
        <p:grpSpPr bwMode="auto">
          <a:xfrm>
            <a:off x="6340478" y="4073525"/>
            <a:ext cx="582613" cy="693738"/>
            <a:chOff x="3113" y="2566"/>
            <a:chExt cx="367" cy="437"/>
          </a:xfrm>
        </p:grpSpPr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3113" y="2566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505</a:t>
              </a:r>
            </a:p>
          </p:txBody>
        </p:sp>
        <p:sp>
          <p:nvSpPr>
            <p:cNvPr id="137307" name="Line 91"/>
            <p:cNvSpPr>
              <a:spLocks noChangeShapeType="1"/>
            </p:cNvSpPr>
            <p:nvPr/>
          </p:nvSpPr>
          <p:spPr bwMode="auto">
            <a:xfrm flipH="1" flipV="1">
              <a:off x="3299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6348413" y="2620963"/>
            <a:ext cx="582612" cy="1422400"/>
            <a:chOff x="3118" y="1651"/>
            <a:chExt cx="367" cy="896"/>
          </a:xfrm>
        </p:grpSpPr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3118" y="2181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589</a:t>
              </a:r>
            </a:p>
          </p:txBody>
        </p:sp>
        <p:sp>
          <p:nvSpPr>
            <p:cNvPr id="137310" name="Line 94"/>
            <p:cNvSpPr>
              <a:spLocks noChangeShapeType="1"/>
            </p:cNvSpPr>
            <p:nvPr/>
          </p:nvSpPr>
          <p:spPr bwMode="auto">
            <a:xfrm flipV="1">
              <a:off x="3310" y="243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11" name="Line 95"/>
            <p:cNvSpPr>
              <a:spLocks noChangeShapeType="1"/>
            </p:cNvSpPr>
            <p:nvPr/>
          </p:nvSpPr>
          <p:spPr bwMode="auto">
            <a:xfrm>
              <a:off x="3314" y="1651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1773238" y="657225"/>
            <a:ext cx="8558212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315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505</a:t>
                  </a:r>
                </a:p>
              </p:txBody>
            </p:sp>
            <p:sp>
              <p:nvSpPr>
                <p:cNvPr id="137316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318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008</a:t>
                  </a:r>
                </a:p>
              </p:txBody>
            </p:sp>
            <p:sp>
              <p:nvSpPr>
                <p:cNvPr id="137319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32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109</a:t>
                  </a:r>
                </a:p>
              </p:txBody>
            </p:sp>
            <p:sp>
              <p:nvSpPr>
                <p:cNvPr id="137322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324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930</a:t>
                  </a:r>
                </a:p>
              </p:txBody>
            </p:sp>
            <p:sp>
              <p:nvSpPr>
                <p:cNvPr id="137325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32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063</a:t>
                  </a:r>
                </a:p>
              </p:txBody>
            </p:sp>
            <p:sp>
              <p:nvSpPr>
                <p:cNvPr id="137328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330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269</a:t>
                  </a:r>
                </a:p>
              </p:txBody>
            </p:sp>
            <p:sp>
              <p:nvSpPr>
                <p:cNvPr id="137331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7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333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278</a:t>
                  </a:r>
                </a:p>
              </p:txBody>
            </p:sp>
            <p:sp>
              <p:nvSpPr>
                <p:cNvPr id="137334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0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336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083</a:t>
                  </a:r>
                </a:p>
              </p:txBody>
            </p:sp>
            <p:sp>
              <p:nvSpPr>
                <p:cNvPr id="137337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3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33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184</a:t>
                  </a:r>
                </a:p>
              </p:txBody>
            </p:sp>
            <p:sp>
              <p:nvSpPr>
                <p:cNvPr id="137340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6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3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/>
                    <a:t>589</a:t>
                  </a:r>
                </a:p>
              </p:txBody>
            </p:sp>
            <p:sp>
              <p:nvSpPr>
                <p:cNvPr id="137343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344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/>
                <a:t>二趟收集： </a:t>
              </a: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1597028" y="1289053"/>
            <a:ext cx="31630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       </a:t>
            </a:r>
            <a:r>
              <a:rPr lang="zh-CN" altLang="en-US" sz="3200" dirty="0"/>
              <a:t>时间复杂度： 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2220916" y="3457575"/>
            <a:ext cx="4174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/>
              <a:t>分配（每趟）：</a:t>
            </a:r>
            <a:r>
              <a:rPr lang="en-US" altLang="zh-CN" sz="2800" i="1" dirty="0"/>
              <a:t>T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)=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2208216" y="4130675"/>
            <a:ext cx="42979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/>
              <a:t>收集（每趟）：</a:t>
            </a:r>
            <a:r>
              <a:rPr lang="en-US" altLang="zh-CN" sz="2800" i="1" dirty="0"/>
              <a:t>T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)=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rd</a:t>
            </a:r>
            <a:r>
              <a:rPr lang="en-US" altLang="zh-CN" sz="2800" dirty="0"/>
              <a:t>) 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4367213" y="4824413"/>
            <a:ext cx="25506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 dirty="0"/>
              <a:t>T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)=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d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n</a:t>
            </a:r>
            <a:r>
              <a:rPr lang="en-US" altLang="zh-CN" sz="2800" dirty="0" err="1"/>
              <a:t>+</a:t>
            </a:r>
            <a:r>
              <a:rPr lang="en-US" altLang="zh-CN" sz="2800" i="1" dirty="0" err="1"/>
              <a:t>rd</a:t>
            </a:r>
            <a:r>
              <a:rPr lang="en-US" altLang="zh-CN" sz="2800" dirty="0"/>
              <a:t>)) </a:t>
            </a: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2208216" y="5616575"/>
            <a:ext cx="82958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800" dirty="0"/>
              <a:t>空间复杂度：</a:t>
            </a:r>
            <a:r>
              <a:rPr lang="en-US" altLang="zh-CN" sz="2800" i="1" dirty="0"/>
              <a:t>S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)=2</a:t>
            </a:r>
            <a:r>
              <a:rPr lang="en-US" altLang="zh-CN" sz="2800" i="1" dirty="0"/>
              <a:t>rd</a:t>
            </a:r>
            <a:r>
              <a:rPr lang="en-US" altLang="zh-CN" sz="2800" dirty="0"/>
              <a:t> </a:t>
            </a:r>
            <a:r>
              <a:rPr lang="zh-CN" altLang="zh-CN" sz="2800" dirty="0"/>
              <a:t>个队列指针</a:t>
            </a:r>
            <a:r>
              <a:rPr lang="zh-CN" altLang="en-US" sz="2800" dirty="0"/>
              <a:t> </a:t>
            </a:r>
            <a:r>
              <a:rPr lang="zh-CN" altLang="zh-CN" sz="2800" dirty="0"/>
              <a:t>+</a:t>
            </a:r>
            <a:r>
              <a:rPr lang="en-US" altLang="zh-CN" sz="2800" dirty="0"/>
              <a:t> </a:t>
            </a:r>
            <a:r>
              <a:rPr lang="en-US" altLang="zh-CN" sz="2800" i="1" dirty="0"/>
              <a:t>n</a:t>
            </a:r>
            <a:r>
              <a:rPr lang="en-US" altLang="zh-CN" sz="2800" dirty="0"/>
              <a:t> </a:t>
            </a:r>
            <a:r>
              <a:rPr lang="zh-CN" altLang="zh-CN" sz="2800" dirty="0"/>
              <a:t>个指针域空间</a:t>
            </a:r>
            <a:r>
              <a:rPr lang="zh-CN" altLang="en-US" sz="2800" dirty="0"/>
              <a:t> 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4224341" y="1108075"/>
            <a:ext cx="6655989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3">
              <a:lnSpc>
                <a:spcPct val="155000"/>
              </a:lnSpc>
            </a:pPr>
            <a:r>
              <a:rPr lang="zh-CN" altLang="zh-CN" sz="2800" dirty="0"/>
              <a:t>假设：</a:t>
            </a:r>
            <a:r>
              <a:rPr lang="en-US" altLang="zh-CN" sz="2800" i="1" dirty="0"/>
              <a:t>n</a:t>
            </a:r>
            <a:r>
              <a:rPr lang="en-US" altLang="zh-CN" sz="2800" dirty="0"/>
              <a:t> —— </a:t>
            </a:r>
            <a:r>
              <a:rPr lang="zh-CN" altLang="zh-CN" sz="2800" dirty="0"/>
              <a:t>记录数</a:t>
            </a:r>
            <a:r>
              <a:rPr lang="zh-CN" altLang="en-US" sz="2800" dirty="0"/>
              <a:t>  </a:t>
            </a:r>
          </a:p>
          <a:p>
            <a:pPr lvl="3">
              <a:lnSpc>
                <a:spcPct val="155000"/>
              </a:lnSpc>
            </a:pPr>
            <a:r>
              <a:rPr lang="zh-CN" altLang="en-US" sz="2800" dirty="0"/>
              <a:t>            </a:t>
            </a:r>
            <a:r>
              <a:rPr lang="en-US" altLang="zh-CN" sz="2800" i="1" dirty="0"/>
              <a:t>d</a:t>
            </a:r>
            <a:r>
              <a:rPr lang="en-US" altLang="zh-CN" sz="2800" dirty="0"/>
              <a:t> —— </a:t>
            </a:r>
            <a:r>
              <a:rPr lang="zh-CN" altLang="zh-CN" sz="2800" dirty="0"/>
              <a:t>关键字</a:t>
            </a:r>
            <a:r>
              <a:rPr lang="zh-CN" altLang="en-US" sz="2800" dirty="0"/>
              <a:t>位</a:t>
            </a:r>
            <a:r>
              <a:rPr lang="zh-CN" altLang="zh-CN" sz="2800" dirty="0"/>
              <a:t>数</a:t>
            </a:r>
          </a:p>
          <a:p>
            <a:pPr lvl="3">
              <a:lnSpc>
                <a:spcPct val="155000"/>
              </a:lnSpc>
            </a:pPr>
            <a:r>
              <a:rPr lang="zh-CN" altLang="zh-CN" sz="2800" dirty="0"/>
              <a:t>      </a:t>
            </a:r>
            <a:r>
              <a:rPr lang="zh-CN" altLang="en-US" sz="2800" dirty="0"/>
              <a:t>      </a:t>
            </a:r>
            <a:r>
              <a:rPr lang="en-US" altLang="zh-CN" sz="2800" i="1" dirty="0"/>
              <a:t>rd</a:t>
            </a:r>
            <a:r>
              <a:rPr lang="en-US" altLang="zh-CN" sz="2800" dirty="0"/>
              <a:t> —— </a:t>
            </a:r>
            <a:r>
              <a:rPr lang="zh-CN" altLang="zh-CN" sz="2800" dirty="0"/>
              <a:t>关键字取值范围</a:t>
            </a:r>
            <a:endParaRPr lang="zh-CN" altLang="en-US" sz="2800" dirty="0"/>
          </a:p>
          <a:p>
            <a:pPr lvl="3">
              <a:lnSpc>
                <a:spcPct val="155000"/>
              </a:lnSpc>
            </a:pPr>
            <a:r>
              <a:rPr lang="zh-CN" altLang="en-US" sz="2800" dirty="0"/>
              <a:t>                          （如十进制为</a:t>
            </a:r>
            <a:r>
              <a:rPr lang="en-US" altLang="zh-CN" sz="2800" dirty="0"/>
              <a:t>10</a:t>
            </a:r>
            <a:r>
              <a:rPr lang="zh-CN" altLang="en-US" sz="2800" dirty="0"/>
              <a:t>） 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898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</a:p>
        </p:txBody>
      </p:sp>
    </p:spTree>
  </p:cSld>
  <p:clrMapOvr>
    <a:masterClrMapping/>
  </p:clrMapOvr>
  <p:transition spd="slow">
    <p:strips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707038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985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737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2957119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639616" y="1360548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432968" y="2170099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008299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648546" y="3893528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408585" y="4705237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5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3016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2711624" y="5550531"/>
            <a:ext cx="381000" cy="519245"/>
            <a:chOff x="2078" y="1387"/>
            <a:chExt cx="1615" cy="2201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680176" y="554453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8111976" y="554453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8543776" y="554453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898848" y="404664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排序方法比较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33184" y="1405720"/>
          <a:ext cx="8855307" cy="4740079"/>
        </p:xfrm>
        <a:graphic>
          <a:graphicData uri="http://schemas.openxmlformats.org/drawingml/2006/table">
            <a:tbl>
              <a:tblPr/>
              <a:tblGrid>
                <a:gridCol w="139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435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排序方法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平均时间复杂度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最坏时间复杂度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空间复杂度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稳定性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56">
                <a:tc rowSpan="4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简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单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直接插入排序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折半插入排序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起泡排序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简单选择排序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56">
                <a:tc rowSpan="5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高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级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快速排序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堆排序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希尔排序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归并排序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基数排序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O(rd)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99656" y="1628803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排序基本概念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插入排序</a:t>
            </a:r>
            <a:endParaRPr lang="en-US" altLang="zh-CN" sz="4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交换排序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选择排序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归并排序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lang="zh-CN" altLang="en-US" sz="4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基数排序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排序相关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1124744"/>
            <a:ext cx="8435280" cy="56886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是计算机程序设计中的一种重要操作，它的功能是将一个数据元素（或记录）的任意序列，重新排列成一个按关键字有序的序列。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注意：我们排序的是记录而非关键字，关键字只是排序的依据。但是我们为了讲课的方便，举例时可能只涉及到仅包含关键字的记录。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内部排序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指的是待排序记录存放在计算机随机存储器中进行的排序过程。而外部排序指的是当排序记录的数量很大，以致内存一次不能容纳全部记录，在排序过程中尚需对外存进行访问的排序过程。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排序的稳定性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如果两记录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的关键字相同，在排序前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的前面，排序之后，</a:t>
            </a:r>
            <a:r>
              <a:rPr lang="en-US" altLang="zh-CN" sz="21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依然在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之前，我们称这种排序方法是稳定的，反之，是不稳定的。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排序表定义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7000" y="1124744"/>
            <a:ext cx="8229600" cy="56612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#define  MAXSIZE  20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KeyType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KeyType</a:t>
            </a:r>
            <a:r>
              <a:rPr lang="en-US" dirty="0"/>
              <a:t>  key;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InfoType</a:t>
            </a:r>
            <a:r>
              <a:rPr lang="en-US" dirty="0"/>
              <a:t> </a:t>
            </a:r>
            <a:r>
              <a:rPr lang="en-US" dirty="0" err="1"/>
              <a:t>otherinfo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RedType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RedType</a:t>
            </a:r>
            <a:r>
              <a:rPr lang="en-US" dirty="0"/>
              <a:t>  r[MAXSIZE+1];</a:t>
            </a:r>
            <a:endParaRPr lang="zh-CN" alt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      length;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SqList</a:t>
            </a:r>
            <a:r>
              <a:rPr lang="en-US" dirty="0"/>
              <a:t>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4832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学习方法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75720" y="1628800"/>
            <a:ext cx="6408712" cy="3384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排序思想及排序过程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排序算法的代码描述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排序算法的效率分析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 descr="60%"/>
          <p:cNvSpPr>
            <a:spLocks noChangeArrowheads="1"/>
          </p:cNvSpPr>
          <p:nvPr/>
        </p:nvSpPr>
        <p:spPr bwMode="auto">
          <a:xfrm>
            <a:off x="2057400" y="1557338"/>
            <a:ext cx="3352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ea typeface="隶书" pitchFamily="49" charset="-122"/>
              </a:rPr>
              <a:t>有序序列 </a:t>
            </a:r>
            <a:r>
              <a:rPr lang="en-US" altLang="zh-CN">
                <a:ea typeface="隶书" pitchFamily="49" charset="-122"/>
              </a:rPr>
              <a:t>R[1 .. </a:t>
            </a:r>
            <a:r>
              <a:rPr lang="en-US" altLang="zh-CN" i="1">
                <a:ea typeface="隶书" pitchFamily="49" charset="-122"/>
              </a:rPr>
              <a:t>i </a:t>
            </a:r>
            <a:r>
              <a:rPr lang="en-US" altLang="zh-CN">
                <a:ea typeface="隶书" pitchFamily="49" charset="-122"/>
              </a:rPr>
              <a:t>-1]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5410200" y="2108200"/>
            <a:ext cx="762000" cy="4064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66FFFF">
                  <a:gamma/>
                  <a:shade val="9411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ea typeface="隶书" pitchFamily="49" charset="-122"/>
              </a:rPr>
              <a:t>R[</a:t>
            </a:r>
            <a:r>
              <a:rPr lang="en-US" altLang="zh-CN" i="1">
                <a:ea typeface="隶书" pitchFamily="49" charset="-122"/>
              </a:rPr>
              <a:t>i</a:t>
            </a:r>
            <a:r>
              <a:rPr lang="en-US" altLang="zh-CN">
                <a:ea typeface="隶书" pitchFamily="49" charset="-122"/>
              </a:rPr>
              <a:t>]</a:t>
            </a:r>
          </a:p>
        </p:txBody>
      </p:sp>
      <p:sp>
        <p:nvSpPr>
          <p:cNvPr id="144391" name="Rectangle 7" descr="棚架"/>
          <p:cNvSpPr>
            <a:spLocks noChangeArrowheads="1"/>
          </p:cNvSpPr>
          <p:nvPr/>
        </p:nvSpPr>
        <p:spPr bwMode="auto">
          <a:xfrm>
            <a:off x="5410200" y="1557338"/>
            <a:ext cx="4724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ea typeface="隶书" pitchFamily="49" charset="-122"/>
              </a:rPr>
              <a:t>无序序列 </a:t>
            </a:r>
            <a:r>
              <a:rPr lang="en-US" altLang="zh-CN">
                <a:ea typeface="隶书" pitchFamily="49" charset="-122"/>
              </a:rPr>
              <a:t>R[</a:t>
            </a:r>
            <a:r>
              <a:rPr lang="en-US" altLang="zh-CN" i="1">
                <a:ea typeface="隶书" pitchFamily="49" charset="-122"/>
              </a:rPr>
              <a:t>i </a:t>
            </a:r>
            <a:r>
              <a:rPr lang="en-US" altLang="zh-CN">
                <a:ea typeface="隶书" pitchFamily="49" charset="-122"/>
              </a:rPr>
              <a:t>.. </a:t>
            </a:r>
            <a:r>
              <a:rPr lang="en-US" altLang="zh-CN" i="1">
                <a:ea typeface="隶书" pitchFamily="49" charset="-122"/>
              </a:rPr>
              <a:t>n</a:t>
            </a:r>
            <a:r>
              <a:rPr lang="en-US" altLang="zh-CN">
                <a:ea typeface="隶书" pitchFamily="49" charset="-122"/>
              </a:rPr>
              <a:t>]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1965325" y="969963"/>
            <a:ext cx="34900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一趟直接插入排序的基本思想： </a:t>
            </a:r>
          </a:p>
        </p:txBody>
      </p:sp>
      <p:sp>
        <p:nvSpPr>
          <p:cNvPr id="144393" name="Rectangle 9" descr="60%"/>
          <p:cNvSpPr>
            <a:spLocks noChangeArrowheads="1"/>
          </p:cNvSpPr>
          <p:nvPr/>
        </p:nvSpPr>
        <p:spPr bwMode="auto">
          <a:xfrm>
            <a:off x="2057400" y="3141663"/>
            <a:ext cx="4114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ea typeface="隶书" pitchFamily="49" charset="-122"/>
              </a:rPr>
              <a:t>有序序列 </a:t>
            </a:r>
            <a:r>
              <a:rPr lang="en-US" altLang="zh-CN">
                <a:ea typeface="隶书" pitchFamily="49" charset="-122"/>
              </a:rPr>
              <a:t>R[1 .. </a:t>
            </a:r>
            <a:r>
              <a:rPr lang="en-US" altLang="zh-CN" i="1">
                <a:ea typeface="隶书" pitchFamily="49" charset="-122"/>
              </a:rPr>
              <a:t>i</a:t>
            </a:r>
            <a:r>
              <a:rPr lang="en-US" altLang="zh-CN">
                <a:ea typeface="隶书" pitchFamily="49" charset="-122"/>
              </a:rPr>
              <a:t>]</a:t>
            </a:r>
          </a:p>
        </p:txBody>
      </p:sp>
      <p:sp>
        <p:nvSpPr>
          <p:cNvPr id="144394" name="Rectangle 10" descr="棚架"/>
          <p:cNvSpPr>
            <a:spLocks noChangeArrowheads="1"/>
          </p:cNvSpPr>
          <p:nvPr/>
        </p:nvSpPr>
        <p:spPr bwMode="auto">
          <a:xfrm>
            <a:off x="6172200" y="3141663"/>
            <a:ext cx="3962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ea typeface="隶书" pitchFamily="49" charset="-122"/>
              </a:rPr>
              <a:t>无序序列 </a:t>
            </a:r>
            <a:r>
              <a:rPr lang="en-US" altLang="zh-CN">
                <a:ea typeface="隶书" pitchFamily="49" charset="-122"/>
              </a:rPr>
              <a:t>R[</a:t>
            </a:r>
            <a:r>
              <a:rPr lang="en-US" altLang="zh-CN" i="1">
                <a:ea typeface="隶书" pitchFamily="49" charset="-122"/>
              </a:rPr>
              <a:t>i</a:t>
            </a:r>
            <a:r>
              <a:rPr lang="en-US" altLang="zh-CN">
                <a:ea typeface="隶书" pitchFamily="49" charset="-122"/>
              </a:rPr>
              <a:t> +1 .. </a:t>
            </a:r>
            <a:r>
              <a:rPr lang="en-US" altLang="zh-CN" i="1">
                <a:ea typeface="隶书" pitchFamily="49" charset="-122"/>
              </a:rPr>
              <a:t>n</a:t>
            </a:r>
            <a:r>
              <a:rPr lang="en-US" altLang="zh-CN">
                <a:ea typeface="隶书" pitchFamily="49" charset="-122"/>
              </a:rPr>
              <a:t>]</a:t>
            </a:r>
          </a:p>
        </p:txBody>
      </p:sp>
      <p:cxnSp>
        <p:nvCxnSpPr>
          <p:cNvPr id="144395" name="AutoShape 11"/>
          <p:cNvCxnSpPr>
            <a:cxnSpLocks noChangeShapeType="1"/>
            <a:stCxn id="144390" idx="1"/>
            <a:endCxn id="144389" idx="2"/>
          </p:cNvCxnSpPr>
          <p:nvPr/>
        </p:nvCxnSpPr>
        <p:spPr bwMode="auto">
          <a:xfrm rot="10800000">
            <a:off x="3733800" y="1963738"/>
            <a:ext cx="1676400" cy="347662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4396" name="AutoShape 12"/>
          <p:cNvSpPr>
            <a:spLocks noChangeArrowheads="1"/>
          </p:cNvSpPr>
          <p:nvPr/>
        </p:nvSpPr>
        <p:spPr bwMode="auto">
          <a:xfrm>
            <a:off x="4927600" y="2420938"/>
            <a:ext cx="376238" cy="665162"/>
          </a:xfrm>
          <a:prstGeom prst="downArrow">
            <a:avLst>
              <a:gd name="adj1" fmla="val 50000"/>
              <a:gd name="adj2" fmla="val 4419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6172200" y="1557338"/>
            <a:ext cx="1588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6172200" y="2573338"/>
            <a:ext cx="1588" cy="6651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1903413" y="3762375"/>
            <a:ext cx="4708340" cy="4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实现“一趟插入排序”可分三步进行：  </a:t>
            </a: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2133603" y="5924553"/>
            <a:ext cx="7275513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．将 </a:t>
            </a:r>
            <a:r>
              <a:rPr lang="en-US" altLang="zh-CN" sz="2000" dirty="0"/>
              <a:t>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</a:t>
            </a:r>
            <a:r>
              <a:rPr lang="zh-CN" altLang="en-US" sz="2000" dirty="0"/>
              <a:t>插入（复制）到 </a:t>
            </a:r>
            <a:r>
              <a:rPr lang="en-US" altLang="zh-CN" sz="2000" dirty="0"/>
              <a:t>R[ j+1] </a:t>
            </a:r>
            <a:r>
              <a:rPr lang="zh-CN" altLang="en-US" sz="2000" dirty="0"/>
              <a:t>的位置上。 </a:t>
            </a:r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2133603" y="5310191"/>
            <a:ext cx="8283575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．将 </a:t>
            </a:r>
            <a:r>
              <a:rPr lang="en-US" altLang="zh-CN" sz="2000" dirty="0"/>
              <a:t>R[ </a:t>
            </a:r>
            <a:r>
              <a:rPr lang="en-US" altLang="zh-CN" sz="2000" i="1" dirty="0"/>
              <a:t>j</a:t>
            </a:r>
            <a:r>
              <a:rPr lang="en-US" altLang="zh-CN" sz="2000" dirty="0"/>
              <a:t>+1 .. 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 -1] </a:t>
            </a:r>
            <a:r>
              <a:rPr lang="zh-CN" altLang="en-US" sz="2000" dirty="0"/>
              <a:t>中的所有记录均后移一个位置； 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2076453" y="4259263"/>
            <a:ext cx="4976875" cy="85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．在 </a:t>
            </a:r>
            <a:r>
              <a:rPr lang="en-US" altLang="zh-CN" sz="2000" dirty="0"/>
              <a:t>R[1 .. 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 -1] </a:t>
            </a:r>
            <a:r>
              <a:rPr lang="zh-CN" altLang="en-US" sz="2000" dirty="0"/>
              <a:t>中查找 </a:t>
            </a:r>
            <a:r>
              <a:rPr lang="en-US" altLang="zh-CN" sz="2000" dirty="0"/>
              <a:t>R[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] </a:t>
            </a:r>
            <a:r>
              <a:rPr lang="zh-CN" altLang="en-US" sz="2000" dirty="0"/>
              <a:t>的插入位置，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       </a:t>
            </a:r>
            <a:r>
              <a:rPr lang="en-US" altLang="zh-CN" sz="2000" dirty="0"/>
              <a:t>R[1 .. </a:t>
            </a:r>
            <a:r>
              <a:rPr lang="en-US" altLang="zh-CN" sz="2000" i="1" dirty="0"/>
              <a:t>j</a:t>
            </a:r>
            <a:r>
              <a:rPr lang="en-US" altLang="zh-CN" sz="2000" dirty="0"/>
              <a:t>].key </a:t>
            </a:r>
            <a:r>
              <a:rPr lang="en-US" altLang="zh-CN" sz="2000" dirty="0">
                <a:sym typeface="Symbol" pitchFamily="18" charset="2"/>
              </a:rPr>
              <a:t> R[</a:t>
            </a:r>
            <a:r>
              <a:rPr lang="en-US" altLang="zh-CN" sz="2000" i="1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].key &lt; R[ </a:t>
            </a:r>
            <a:r>
              <a:rPr lang="en-US" altLang="zh-CN" sz="2000" i="1" dirty="0">
                <a:sym typeface="Symbol" pitchFamily="18" charset="2"/>
              </a:rPr>
              <a:t>j</a:t>
            </a:r>
            <a:r>
              <a:rPr lang="en-US" altLang="zh-CN" sz="2000" dirty="0">
                <a:sym typeface="Symbol" pitchFamily="18" charset="2"/>
              </a:rPr>
              <a:t>+1 .. </a:t>
            </a:r>
            <a:r>
              <a:rPr lang="en-US" altLang="zh-CN" sz="2000" i="1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 -1].key</a:t>
            </a:r>
            <a:r>
              <a:rPr lang="zh-CN" altLang="en-US" sz="2000" dirty="0">
                <a:sym typeface="Symbol" pitchFamily="18" charset="2"/>
              </a:rPr>
              <a:t>； </a:t>
            </a:r>
            <a:endParaRPr lang="zh-CN" altLang="en-US" sz="2000" dirty="0"/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826840" y="4462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直接插入排序</a:t>
            </a:r>
            <a:r>
              <a:rPr lang="zh-CN" altLang="en-US" sz="4400" dirty="0">
                <a:latin typeface="华文行楷" pitchFamily="2" charset="-122"/>
                <a:ea typeface="华文行楷" pitchFamily="2" charset="-122"/>
                <a:cs typeface="+mj-cs"/>
              </a:rPr>
              <a:t> 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 autoUpdateAnimBg="0"/>
      <p:bldP spid="144390" grpId="0" animBg="1" autoUpdateAnimBg="0"/>
      <p:bldP spid="144391" grpId="0" animBg="1" autoUpdateAnimBg="0"/>
      <p:bldP spid="144393" grpId="0" animBg="1" autoUpdateAnimBg="0"/>
      <p:bldP spid="144394" grpId="0" animBg="1" autoUpdateAnimBg="0"/>
      <p:bldP spid="144396" grpId="0" animBg="1"/>
      <p:bldP spid="144397" grpId="0" animBg="1"/>
      <p:bldP spid="144398" grpId="0" animBg="1"/>
      <p:bldP spid="144399" grpId="0" autoUpdateAnimBg="0"/>
      <p:bldP spid="144400" grpId="0" autoUpdateAnimBg="0"/>
      <p:bldP spid="144401" grpId="0" autoUpdateAnimBg="0"/>
      <p:bldP spid="1444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val 336">
            <a:extLst>
              <a:ext uri="{FF2B5EF4-FFF2-40B4-BE49-F238E27FC236}">
                <a16:creationId xmlns:a16="http://schemas.microsoft.com/office/drawing/2014/main" id="{FC2B8869-24A2-4C94-B475-01A58E29A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674" y="2012231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" name="Oval 335">
            <a:extLst>
              <a:ext uri="{FF2B5EF4-FFF2-40B4-BE49-F238E27FC236}">
                <a16:creationId xmlns:a16="http://schemas.microsoft.com/office/drawing/2014/main" id="{F09354D0-76D4-4178-973D-A115EE55B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674" y="2012231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" name="Oval 334">
            <a:extLst>
              <a:ext uri="{FF2B5EF4-FFF2-40B4-BE49-F238E27FC236}">
                <a16:creationId xmlns:a16="http://schemas.microsoft.com/office/drawing/2014/main" id="{93FAD658-E0B8-4E45-ACBD-96E1EC9B1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674" y="2012231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" name="Rectangle 198">
            <a:extLst>
              <a:ext uri="{FF2B5EF4-FFF2-40B4-BE49-F238E27FC236}">
                <a16:creationId xmlns:a16="http://schemas.microsoft.com/office/drawing/2014/main" id="{9876D24E-5475-4E0E-A619-5BA785CCF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336" y="1399456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0" name="Group 291">
            <a:extLst>
              <a:ext uri="{FF2B5EF4-FFF2-40B4-BE49-F238E27FC236}">
                <a16:creationId xmlns:a16="http://schemas.microsoft.com/office/drawing/2014/main" id="{FF7B0BB6-6B68-4069-AEE2-F272475F5EB9}"/>
              </a:ext>
            </a:extLst>
          </p:cNvPr>
          <p:cNvGrpSpPr>
            <a:grpSpLocks/>
          </p:cNvGrpSpPr>
          <p:nvPr/>
        </p:nvGrpSpPr>
        <p:grpSpPr bwMode="auto">
          <a:xfrm>
            <a:off x="1967136" y="907331"/>
            <a:ext cx="7813675" cy="949325"/>
            <a:chOff x="336" y="602"/>
            <a:chExt cx="4922" cy="598"/>
          </a:xfrm>
        </p:grpSpPr>
        <p:sp>
          <p:nvSpPr>
            <p:cNvPr id="121" name="Text Box 188">
              <a:extLst>
                <a:ext uri="{FF2B5EF4-FFF2-40B4-BE49-F238E27FC236}">
                  <a16:creationId xmlns:a16="http://schemas.microsoft.com/office/drawing/2014/main" id="{190B4D77-2A47-4117-908B-60007F305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91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初始状态</a:t>
              </a:r>
            </a:p>
          </p:txBody>
        </p:sp>
        <p:sp>
          <p:nvSpPr>
            <p:cNvPr id="122" name="Oval 190">
              <a:extLst>
                <a:ext uri="{FF2B5EF4-FFF2-40B4-BE49-F238E27FC236}">
                  <a16:creationId xmlns:a16="http://schemas.microsoft.com/office/drawing/2014/main" id="{0C30D9E8-D82C-4CD4-83EB-8A55B9687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23" name="Oval 191">
              <a:extLst>
                <a:ext uri="{FF2B5EF4-FFF2-40B4-BE49-F238E27FC236}">
                  <a16:creationId xmlns:a16="http://schemas.microsoft.com/office/drawing/2014/main" id="{5F591B39-5C64-4CE4-8527-47B3B1FD6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124" name="Oval 192">
              <a:extLst>
                <a:ext uri="{FF2B5EF4-FFF2-40B4-BE49-F238E27FC236}">
                  <a16:creationId xmlns:a16="http://schemas.microsoft.com/office/drawing/2014/main" id="{B63EC3E7-3DA0-4E7A-B8E3-C0549EA0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125" name="Oval 193">
              <a:extLst>
                <a:ext uri="{FF2B5EF4-FFF2-40B4-BE49-F238E27FC236}">
                  <a16:creationId xmlns:a16="http://schemas.microsoft.com/office/drawing/2014/main" id="{8994B81D-51A6-4593-BC2F-CFD0572E0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126" name="Oval 194">
              <a:extLst>
                <a:ext uri="{FF2B5EF4-FFF2-40B4-BE49-F238E27FC236}">
                  <a16:creationId xmlns:a16="http://schemas.microsoft.com/office/drawing/2014/main" id="{9A08A676-1612-472F-9A6B-9FD46CC9A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127" name="Oval 195">
              <a:extLst>
                <a:ext uri="{FF2B5EF4-FFF2-40B4-BE49-F238E27FC236}">
                  <a16:creationId xmlns:a16="http://schemas.microsoft.com/office/drawing/2014/main" id="{0984CDC0-FB76-4B1C-862A-5486230D3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128" name="Oval 196">
              <a:extLst>
                <a:ext uri="{FF2B5EF4-FFF2-40B4-BE49-F238E27FC236}">
                  <a16:creationId xmlns:a16="http://schemas.microsoft.com/office/drawing/2014/main" id="{09F59E1A-FB3F-4826-9E50-5A0AC875E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129" name="Oval 197">
              <a:extLst>
                <a:ext uri="{FF2B5EF4-FFF2-40B4-BE49-F238E27FC236}">
                  <a16:creationId xmlns:a16="http://schemas.microsoft.com/office/drawing/2014/main" id="{21F1928E-7DEB-465E-9729-4D032268E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130" name="Oval 199">
              <a:extLst>
                <a:ext uri="{FF2B5EF4-FFF2-40B4-BE49-F238E27FC236}">
                  <a16:creationId xmlns:a16="http://schemas.microsoft.com/office/drawing/2014/main" id="{03CBB8A3-9640-4EBE-9116-4F52D27DD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1" name="Text Box 200">
              <a:extLst>
                <a:ext uri="{FF2B5EF4-FFF2-40B4-BE49-F238E27FC236}">
                  <a16:creationId xmlns:a16="http://schemas.microsoft.com/office/drawing/2014/main" id="{1B5673C0-BE63-4E51-AC50-7756B9EFA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602"/>
              <a:ext cx="38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 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0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1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2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3 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4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5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6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7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8  </a:t>
              </a:r>
            </a:p>
          </p:txBody>
        </p:sp>
      </p:grpSp>
      <p:sp>
        <p:nvSpPr>
          <p:cNvPr id="132" name="Text Box 201">
            <a:extLst>
              <a:ext uri="{FF2B5EF4-FFF2-40B4-BE49-F238E27FC236}">
                <a16:creationId xmlns:a16="http://schemas.microsoft.com/office/drawing/2014/main" id="{ECA079F0-E284-4275-B953-4BC1151F5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936" y="2009056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=2 </a:t>
            </a:r>
          </a:p>
        </p:txBody>
      </p:sp>
      <p:sp>
        <p:nvSpPr>
          <p:cNvPr id="133" name="Rectangle 213">
            <a:extLst>
              <a:ext uri="{FF2B5EF4-FFF2-40B4-BE49-F238E27FC236}">
                <a16:creationId xmlns:a16="http://schemas.microsoft.com/office/drawing/2014/main" id="{C351F068-0CD6-46A8-A9BF-EC5007A7E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336" y="2009056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4" name="Group 293">
            <a:extLst>
              <a:ext uri="{FF2B5EF4-FFF2-40B4-BE49-F238E27FC236}">
                <a16:creationId xmlns:a16="http://schemas.microsoft.com/office/drawing/2014/main" id="{7193F440-7631-44AC-AB32-2ED923905D53}"/>
              </a:ext>
            </a:extLst>
          </p:cNvPr>
          <p:cNvGrpSpPr>
            <a:grpSpLocks/>
          </p:cNvGrpSpPr>
          <p:nvPr/>
        </p:nvGrpSpPr>
        <p:grpSpPr bwMode="auto">
          <a:xfrm>
            <a:off x="2271936" y="2618656"/>
            <a:ext cx="7391400" cy="533400"/>
            <a:chOff x="528" y="1680"/>
            <a:chExt cx="4656" cy="336"/>
          </a:xfrm>
        </p:grpSpPr>
        <p:sp>
          <p:nvSpPr>
            <p:cNvPr id="135" name="Text Box 223">
              <a:extLst>
                <a:ext uri="{FF2B5EF4-FFF2-40B4-BE49-F238E27FC236}">
                  <a16:creationId xmlns:a16="http://schemas.microsoft.com/office/drawing/2014/main" id="{63B60223-D7E9-40DD-B1BF-6222D1528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68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=3 </a:t>
              </a:r>
            </a:p>
          </p:txBody>
        </p:sp>
        <p:sp>
          <p:nvSpPr>
            <p:cNvPr id="136" name="Rectangle 224">
              <a:extLst>
                <a:ext uri="{FF2B5EF4-FFF2-40B4-BE49-F238E27FC236}">
                  <a16:creationId xmlns:a16="http://schemas.microsoft.com/office/drawing/2014/main" id="{0948168E-EC6F-47FF-8289-5E2784B2E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80"/>
              <a:ext cx="124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Oval 225">
              <a:extLst>
                <a:ext uri="{FF2B5EF4-FFF2-40B4-BE49-F238E27FC236}">
                  <a16:creationId xmlns:a16="http://schemas.microsoft.com/office/drawing/2014/main" id="{578C9289-7828-46BB-883F-8B7D99E6F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8" name="Oval 226">
              <a:extLst>
                <a:ext uri="{FF2B5EF4-FFF2-40B4-BE49-F238E27FC236}">
                  <a16:creationId xmlns:a16="http://schemas.microsoft.com/office/drawing/2014/main" id="{864D9000-A9B1-4173-BA79-C6CC081F8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139" name="Oval 227">
              <a:extLst>
                <a:ext uri="{FF2B5EF4-FFF2-40B4-BE49-F238E27FC236}">
                  <a16:creationId xmlns:a16="http://schemas.microsoft.com/office/drawing/2014/main" id="{2C98D5C3-8153-4D8E-8F42-41C356235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140" name="Oval 228">
              <a:extLst>
                <a:ext uri="{FF2B5EF4-FFF2-40B4-BE49-F238E27FC236}">
                  <a16:creationId xmlns:a16="http://schemas.microsoft.com/office/drawing/2014/main" id="{23642CA3-8895-4F7E-80E1-A9DA3D4E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141" name="Oval 229">
              <a:extLst>
                <a:ext uri="{FF2B5EF4-FFF2-40B4-BE49-F238E27FC236}">
                  <a16:creationId xmlns:a16="http://schemas.microsoft.com/office/drawing/2014/main" id="{4EC66DB6-6927-428B-BA03-B693E0198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142" name="Oval 230">
              <a:extLst>
                <a:ext uri="{FF2B5EF4-FFF2-40B4-BE49-F238E27FC236}">
                  <a16:creationId xmlns:a16="http://schemas.microsoft.com/office/drawing/2014/main" id="{42211162-C86E-4402-9663-3F74AE987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143" name="Oval 231">
              <a:extLst>
                <a:ext uri="{FF2B5EF4-FFF2-40B4-BE49-F238E27FC236}">
                  <a16:creationId xmlns:a16="http://schemas.microsoft.com/office/drawing/2014/main" id="{34681597-85EB-4DD6-8FD9-5C48CD1D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144" name="Oval 232">
              <a:extLst>
                <a:ext uri="{FF2B5EF4-FFF2-40B4-BE49-F238E27FC236}">
                  <a16:creationId xmlns:a16="http://schemas.microsoft.com/office/drawing/2014/main" id="{3B1039A1-58DD-4257-A8D9-D88E5737E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145" name="Oval 233">
              <a:extLst>
                <a:ext uri="{FF2B5EF4-FFF2-40B4-BE49-F238E27FC236}">
                  <a16:creationId xmlns:a16="http://schemas.microsoft.com/office/drawing/2014/main" id="{BB75E8FC-B2F6-4EA7-A534-552C37B96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146" name="Group 294">
            <a:extLst>
              <a:ext uri="{FF2B5EF4-FFF2-40B4-BE49-F238E27FC236}">
                <a16:creationId xmlns:a16="http://schemas.microsoft.com/office/drawing/2014/main" id="{29EB3DFD-03F6-4DD6-9AA8-DA44762A53DE}"/>
              </a:ext>
            </a:extLst>
          </p:cNvPr>
          <p:cNvGrpSpPr>
            <a:grpSpLocks/>
          </p:cNvGrpSpPr>
          <p:nvPr/>
        </p:nvGrpSpPr>
        <p:grpSpPr bwMode="auto">
          <a:xfrm>
            <a:off x="2271936" y="3228256"/>
            <a:ext cx="7391400" cy="533400"/>
            <a:chOff x="528" y="2064"/>
            <a:chExt cx="4656" cy="336"/>
          </a:xfrm>
        </p:grpSpPr>
        <p:sp>
          <p:nvSpPr>
            <p:cNvPr id="147" name="Text Box 234">
              <a:extLst>
                <a:ext uri="{FF2B5EF4-FFF2-40B4-BE49-F238E27FC236}">
                  <a16:creationId xmlns:a16="http://schemas.microsoft.com/office/drawing/2014/main" id="{4F3FBB14-D143-4512-ADE6-EC798E872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06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=4 </a:t>
              </a:r>
            </a:p>
          </p:txBody>
        </p:sp>
        <p:sp>
          <p:nvSpPr>
            <p:cNvPr id="148" name="Rectangle 235">
              <a:extLst>
                <a:ext uri="{FF2B5EF4-FFF2-40B4-BE49-F238E27FC236}">
                  <a16:creationId xmlns:a16="http://schemas.microsoft.com/office/drawing/2014/main" id="{989B3C02-249D-4AC1-8C49-17686B3A9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64"/>
              <a:ext cx="172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Oval 236">
              <a:extLst>
                <a:ext uri="{FF2B5EF4-FFF2-40B4-BE49-F238E27FC236}">
                  <a16:creationId xmlns:a16="http://schemas.microsoft.com/office/drawing/2014/main" id="{D5430EEE-F7BD-4554-8D25-F3C9CBB86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50" name="Oval 237">
              <a:extLst>
                <a:ext uri="{FF2B5EF4-FFF2-40B4-BE49-F238E27FC236}">
                  <a16:creationId xmlns:a16="http://schemas.microsoft.com/office/drawing/2014/main" id="{D1E5F6E9-748B-40B4-9246-91CDF4A99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151" name="Oval 238">
              <a:extLst>
                <a:ext uri="{FF2B5EF4-FFF2-40B4-BE49-F238E27FC236}">
                  <a16:creationId xmlns:a16="http://schemas.microsoft.com/office/drawing/2014/main" id="{92DDE7F9-2940-4AD7-B543-33044A068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152" name="Oval 239">
              <a:extLst>
                <a:ext uri="{FF2B5EF4-FFF2-40B4-BE49-F238E27FC236}">
                  <a16:creationId xmlns:a16="http://schemas.microsoft.com/office/drawing/2014/main" id="{A137C19C-7E64-4CE9-B292-223E15643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153" name="Oval 240">
              <a:extLst>
                <a:ext uri="{FF2B5EF4-FFF2-40B4-BE49-F238E27FC236}">
                  <a16:creationId xmlns:a16="http://schemas.microsoft.com/office/drawing/2014/main" id="{9F9ED927-17E6-40A1-8D30-5C802FED4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154" name="Oval 241">
              <a:extLst>
                <a:ext uri="{FF2B5EF4-FFF2-40B4-BE49-F238E27FC236}">
                  <a16:creationId xmlns:a16="http://schemas.microsoft.com/office/drawing/2014/main" id="{E0C8E3BB-FEA7-42C0-B4E5-6114DA530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155" name="Oval 242">
              <a:extLst>
                <a:ext uri="{FF2B5EF4-FFF2-40B4-BE49-F238E27FC236}">
                  <a16:creationId xmlns:a16="http://schemas.microsoft.com/office/drawing/2014/main" id="{68B2707F-AB63-4521-867B-0E5CAE913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156" name="Oval 243">
              <a:extLst>
                <a:ext uri="{FF2B5EF4-FFF2-40B4-BE49-F238E27FC236}">
                  <a16:creationId xmlns:a16="http://schemas.microsoft.com/office/drawing/2014/main" id="{8B9BE427-38A0-4AD2-880B-AFC3A99C1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157" name="Oval 244">
              <a:extLst>
                <a:ext uri="{FF2B5EF4-FFF2-40B4-BE49-F238E27FC236}">
                  <a16:creationId xmlns:a16="http://schemas.microsoft.com/office/drawing/2014/main" id="{2E20E71E-7E4F-4DC7-8348-3238D67D2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158" name="Group 295">
            <a:extLst>
              <a:ext uri="{FF2B5EF4-FFF2-40B4-BE49-F238E27FC236}">
                <a16:creationId xmlns:a16="http://schemas.microsoft.com/office/drawing/2014/main" id="{BD5BEE5E-4A7E-43BB-8333-9155EBE25AB1}"/>
              </a:ext>
            </a:extLst>
          </p:cNvPr>
          <p:cNvGrpSpPr>
            <a:grpSpLocks/>
          </p:cNvGrpSpPr>
          <p:nvPr/>
        </p:nvGrpSpPr>
        <p:grpSpPr bwMode="auto">
          <a:xfrm>
            <a:off x="2271936" y="3837856"/>
            <a:ext cx="7391400" cy="533400"/>
            <a:chOff x="528" y="2448"/>
            <a:chExt cx="4656" cy="336"/>
          </a:xfrm>
        </p:grpSpPr>
        <p:sp>
          <p:nvSpPr>
            <p:cNvPr id="159" name="Text Box 245">
              <a:extLst>
                <a:ext uri="{FF2B5EF4-FFF2-40B4-BE49-F238E27FC236}">
                  <a16:creationId xmlns:a16="http://schemas.microsoft.com/office/drawing/2014/main" id="{D88E1186-DF05-4CA8-9C31-32D83F6D7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4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=5  </a:t>
              </a:r>
            </a:p>
          </p:txBody>
        </p:sp>
        <p:sp>
          <p:nvSpPr>
            <p:cNvPr id="160" name="Rectangle 246">
              <a:extLst>
                <a:ext uri="{FF2B5EF4-FFF2-40B4-BE49-F238E27FC236}">
                  <a16:creationId xmlns:a16="http://schemas.microsoft.com/office/drawing/2014/main" id="{239F7418-311B-40D9-9DA3-2DC896F05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48"/>
              <a:ext cx="2160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Oval 247">
              <a:extLst>
                <a:ext uri="{FF2B5EF4-FFF2-40B4-BE49-F238E27FC236}">
                  <a16:creationId xmlns:a16="http://schemas.microsoft.com/office/drawing/2014/main" id="{728C78F7-71DF-49DE-BE59-A80AD3760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2" name="Oval 248">
              <a:extLst>
                <a:ext uri="{FF2B5EF4-FFF2-40B4-BE49-F238E27FC236}">
                  <a16:creationId xmlns:a16="http://schemas.microsoft.com/office/drawing/2014/main" id="{DE4A7190-CC77-4F5C-95E1-1AB226C4C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163" name="Oval 249">
              <a:extLst>
                <a:ext uri="{FF2B5EF4-FFF2-40B4-BE49-F238E27FC236}">
                  <a16:creationId xmlns:a16="http://schemas.microsoft.com/office/drawing/2014/main" id="{6431D823-C323-46E3-A15A-D848227ED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164" name="Oval 250">
              <a:extLst>
                <a:ext uri="{FF2B5EF4-FFF2-40B4-BE49-F238E27FC236}">
                  <a16:creationId xmlns:a16="http://schemas.microsoft.com/office/drawing/2014/main" id="{96B797E8-AC12-43BA-95D2-878BD036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165" name="Oval 251">
              <a:extLst>
                <a:ext uri="{FF2B5EF4-FFF2-40B4-BE49-F238E27FC236}">
                  <a16:creationId xmlns:a16="http://schemas.microsoft.com/office/drawing/2014/main" id="{29D57DF9-62E7-4752-B335-44D0AC6E3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166" name="Oval 252">
              <a:extLst>
                <a:ext uri="{FF2B5EF4-FFF2-40B4-BE49-F238E27FC236}">
                  <a16:creationId xmlns:a16="http://schemas.microsoft.com/office/drawing/2014/main" id="{8D3E3254-290A-4126-A3E8-E7A1AE200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167" name="Oval 253">
              <a:extLst>
                <a:ext uri="{FF2B5EF4-FFF2-40B4-BE49-F238E27FC236}">
                  <a16:creationId xmlns:a16="http://schemas.microsoft.com/office/drawing/2014/main" id="{51A9D554-048C-4F1B-9092-C4198AFAE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168" name="Oval 254">
              <a:extLst>
                <a:ext uri="{FF2B5EF4-FFF2-40B4-BE49-F238E27FC236}">
                  <a16:creationId xmlns:a16="http://schemas.microsoft.com/office/drawing/2014/main" id="{FC94054A-C447-4CB3-A38F-394394B87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169" name="Oval 255">
              <a:extLst>
                <a:ext uri="{FF2B5EF4-FFF2-40B4-BE49-F238E27FC236}">
                  <a16:creationId xmlns:a16="http://schemas.microsoft.com/office/drawing/2014/main" id="{73F7ECE5-7F03-4262-8E89-D837A8CE0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</p:grpSp>
      <p:grpSp>
        <p:nvGrpSpPr>
          <p:cNvPr id="170" name="Group 296">
            <a:extLst>
              <a:ext uri="{FF2B5EF4-FFF2-40B4-BE49-F238E27FC236}">
                <a16:creationId xmlns:a16="http://schemas.microsoft.com/office/drawing/2014/main" id="{30EDF377-66BC-4035-A268-51EA6A23EBDD}"/>
              </a:ext>
            </a:extLst>
          </p:cNvPr>
          <p:cNvGrpSpPr>
            <a:grpSpLocks/>
          </p:cNvGrpSpPr>
          <p:nvPr/>
        </p:nvGrpSpPr>
        <p:grpSpPr bwMode="auto">
          <a:xfrm>
            <a:off x="2271936" y="4447456"/>
            <a:ext cx="7391400" cy="533400"/>
            <a:chOff x="528" y="2832"/>
            <a:chExt cx="4656" cy="336"/>
          </a:xfrm>
        </p:grpSpPr>
        <p:sp>
          <p:nvSpPr>
            <p:cNvPr id="171" name="Text Box 256">
              <a:extLst>
                <a:ext uri="{FF2B5EF4-FFF2-40B4-BE49-F238E27FC236}">
                  <a16:creationId xmlns:a16="http://schemas.microsoft.com/office/drawing/2014/main" id="{CF3CAE51-90E0-4721-8779-1AF667677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=6 </a:t>
              </a:r>
            </a:p>
          </p:txBody>
        </p:sp>
        <p:sp>
          <p:nvSpPr>
            <p:cNvPr id="172" name="Rectangle 257">
              <a:extLst>
                <a:ext uri="{FF2B5EF4-FFF2-40B4-BE49-F238E27FC236}">
                  <a16:creationId xmlns:a16="http://schemas.microsoft.com/office/drawing/2014/main" id="{B83DBB84-A3F1-4699-8205-71F8369E5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32"/>
              <a:ext cx="2592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Oval 258">
              <a:extLst>
                <a:ext uri="{FF2B5EF4-FFF2-40B4-BE49-F238E27FC236}">
                  <a16:creationId xmlns:a16="http://schemas.microsoft.com/office/drawing/2014/main" id="{E7FED415-E697-46C8-849D-233EBF977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" name="Oval 259">
              <a:extLst>
                <a:ext uri="{FF2B5EF4-FFF2-40B4-BE49-F238E27FC236}">
                  <a16:creationId xmlns:a16="http://schemas.microsoft.com/office/drawing/2014/main" id="{CC90C5E0-8763-40B4-87FF-5E8D04EF0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175" name="Oval 260">
              <a:extLst>
                <a:ext uri="{FF2B5EF4-FFF2-40B4-BE49-F238E27FC236}">
                  <a16:creationId xmlns:a16="http://schemas.microsoft.com/office/drawing/2014/main" id="{69DABF9B-76E7-4A41-8E10-ACEB23C0F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176" name="Oval 261">
              <a:extLst>
                <a:ext uri="{FF2B5EF4-FFF2-40B4-BE49-F238E27FC236}">
                  <a16:creationId xmlns:a16="http://schemas.microsoft.com/office/drawing/2014/main" id="{362570DA-BDB7-4C36-B9EB-CFF5B03E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177" name="Oval 262">
              <a:extLst>
                <a:ext uri="{FF2B5EF4-FFF2-40B4-BE49-F238E27FC236}">
                  <a16:creationId xmlns:a16="http://schemas.microsoft.com/office/drawing/2014/main" id="{0509047F-26C4-4288-AA12-165444772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178" name="Oval 263">
              <a:extLst>
                <a:ext uri="{FF2B5EF4-FFF2-40B4-BE49-F238E27FC236}">
                  <a16:creationId xmlns:a16="http://schemas.microsoft.com/office/drawing/2014/main" id="{ED98DD5F-A714-4E92-AC33-4801F1FAF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179" name="Oval 264">
              <a:extLst>
                <a:ext uri="{FF2B5EF4-FFF2-40B4-BE49-F238E27FC236}">
                  <a16:creationId xmlns:a16="http://schemas.microsoft.com/office/drawing/2014/main" id="{0C9CDD03-E022-468D-95CB-7E3FEA98C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180" name="Oval 265">
              <a:extLst>
                <a:ext uri="{FF2B5EF4-FFF2-40B4-BE49-F238E27FC236}">
                  <a16:creationId xmlns:a16="http://schemas.microsoft.com/office/drawing/2014/main" id="{63623006-C348-4009-AE65-0E0AA4DDF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181" name="Oval 266">
              <a:extLst>
                <a:ext uri="{FF2B5EF4-FFF2-40B4-BE49-F238E27FC236}">
                  <a16:creationId xmlns:a16="http://schemas.microsoft.com/office/drawing/2014/main" id="{EE798993-B4D4-4337-A9C1-28E44B676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</p:grpSp>
      <p:grpSp>
        <p:nvGrpSpPr>
          <p:cNvPr id="182" name="Group 297">
            <a:extLst>
              <a:ext uri="{FF2B5EF4-FFF2-40B4-BE49-F238E27FC236}">
                <a16:creationId xmlns:a16="http://schemas.microsoft.com/office/drawing/2014/main" id="{39E11190-5AD6-4BB7-AE9B-1874D41F187F}"/>
              </a:ext>
            </a:extLst>
          </p:cNvPr>
          <p:cNvGrpSpPr>
            <a:grpSpLocks/>
          </p:cNvGrpSpPr>
          <p:nvPr/>
        </p:nvGrpSpPr>
        <p:grpSpPr bwMode="auto">
          <a:xfrm>
            <a:off x="2271936" y="5057056"/>
            <a:ext cx="7391400" cy="533400"/>
            <a:chOff x="528" y="3216"/>
            <a:chExt cx="4656" cy="336"/>
          </a:xfrm>
        </p:grpSpPr>
        <p:sp>
          <p:nvSpPr>
            <p:cNvPr id="183" name="Text Box 267">
              <a:extLst>
                <a:ext uri="{FF2B5EF4-FFF2-40B4-BE49-F238E27FC236}">
                  <a16:creationId xmlns:a16="http://schemas.microsoft.com/office/drawing/2014/main" id="{F802500D-3418-4809-AA34-6B6BB4F71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2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=7 </a:t>
              </a:r>
            </a:p>
          </p:txBody>
        </p:sp>
        <p:sp>
          <p:nvSpPr>
            <p:cNvPr id="184" name="Rectangle 268">
              <a:extLst>
                <a:ext uri="{FF2B5EF4-FFF2-40B4-BE49-F238E27FC236}">
                  <a16:creationId xmlns:a16="http://schemas.microsoft.com/office/drawing/2014/main" id="{BB38887B-C78D-40F0-BDD2-EA1DC92B8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3024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Oval 269">
              <a:extLst>
                <a:ext uri="{FF2B5EF4-FFF2-40B4-BE49-F238E27FC236}">
                  <a16:creationId xmlns:a16="http://schemas.microsoft.com/office/drawing/2014/main" id="{AE9D3871-B3BF-4EDA-A743-E318E5DE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86" name="Oval 270">
              <a:extLst>
                <a:ext uri="{FF2B5EF4-FFF2-40B4-BE49-F238E27FC236}">
                  <a16:creationId xmlns:a16="http://schemas.microsoft.com/office/drawing/2014/main" id="{C4A935F6-01CE-407F-A574-6EE1EA7C8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187" name="Oval 271">
              <a:extLst>
                <a:ext uri="{FF2B5EF4-FFF2-40B4-BE49-F238E27FC236}">
                  <a16:creationId xmlns:a16="http://schemas.microsoft.com/office/drawing/2014/main" id="{A40BBEF2-4BE8-4017-9343-909F7EBFC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188" name="Oval 272">
              <a:extLst>
                <a:ext uri="{FF2B5EF4-FFF2-40B4-BE49-F238E27FC236}">
                  <a16:creationId xmlns:a16="http://schemas.microsoft.com/office/drawing/2014/main" id="{3B9FD62A-79B5-4255-AE99-CD27F35A9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189" name="Oval 273">
              <a:extLst>
                <a:ext uri="{FF2B5EF4-FFF2-40B4-BE49-F238E27FC236}">
                  <a16:creationId xmlns:a16="http://schemas.microsoft.com/office/drawing/2014/main" id="{CC3955D4-6F68-4984-A31F-24CC946FF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190" name="Oval 274">
              <a:extLst>
                <a:ext uri="{FF2B5EF4-FFF2-40B4-BE49-F238E27FC236}">
                  <a16:creationId xmlns:a16="http://schemas.microsoft.com/office/drawing/2014/main" id="{FBE850CA-1641-4519-A075-C8AE1CF6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191" name="Oval 275">
              <a:extLst>
                <a:ext uri="{FF2B5EF4-FFF2-40B4-BE49-F238E27FC236}">
                  <a16:creationId xmlns:a16="http://schemas.microsoft.com/office/drawing/2014/main" id="{9F2D414D-4D4F-406B-A4EF-82699B4D7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192" name="Oval 276">
              <a:extLst>
                <a:ext uri="{FF2B5EF4-FFF2-40B4-BE49-F238E27FC236}">
                  <a16:creationId xmlns:a16="http://schemas.microsoft.com/office/drawing/2014/main" id="{DC6DDC2A-9D1B-4E94-99F0-685196578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193" name="Oval 277">
              <a:extLst>
                <a:ext uri="{FF2B5EF4-FFF2-40B4-BE49-F238E27FC236}">
                  <a16:creationId xmlns:a16="http://schemas.microsoft.com/office/drawing/2014/main" id="{B0CE296C-244F-483B-AE8C-D3302E8A9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</p:grpSp>
      <p:grpSp>
        <p:nvGrpSpPr>
          <p:cNvPr id="194" name="Group 298">
            <a:extLst>
              <a:ext uri="{FF2B5EF4-FFF2-40B4-BE49-F238E27FC236}">
                <a16:creationId xmlns:a16="http://schemas.microsoft.com/office/drawing/2014/main" id="{ACAADAFB-E12D-4811-9737-B9BCEAF02BAB}"/>
              </a:ext>
            </a:extLst>
          </p:cNvPr>
          <p:cNvGrpSpPr>
            <a:grpSpLocks/>
          </p:cNvGrpSpPr>
          <p:nvPr/>
        </p:nvGrpSpPr>
        <p:grpSpPr bwMode="auto">
          <a:xfrm>
            <a:off x="2271936" y="5666656"/>
            <a:ext cx="7543800" cy="533400"/>
            <a:chOff x="528" y="3600"/>
            <a:chExt cx="4752" cy="336"/>
          </a:xfrm>
        </p:grpSpPr>
        <p:sp>
          <p:nvSpPr>
            <p:cNvPr id="195" name="Text Box 278">
              <a:extLst>
                <a:ext uri="{FF2B5EF4-FFF2-40B4-BE49-F238E27FC236}">
                  <a16:creationId xmlns:a16="http://schemas.microsoft.com/office/drawing/2014/main" id="{5D46111E-236B-4F7B-A8C4-D12AC23B7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60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=8 </a:t>
              </a:r>
            </a:p>
          </p:txBody>
        </p:sp>
        <p:sp>
          <p:nvSpPr>
            <p:cNvPr id="196" name="Rectangle 279">
              <a:extLst>
                <a:ext uri="{FF2B5EF4-FFF2-40B4-BE49-F238E27FC236}">
                  <a16:creationId xmlns:a16="http://schemas.microsoft.com/office/drawing/2014/main" id="{02CB0F37-FFFD-49DC-9A13-A319C9E25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00"/>
              <a:ext cx="3456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Oval 280">
              <a:extLst>
                <a:ext uri="{FF2B5EF4-FFF2-40B4-BE49-F238E27FC236}">
                  <a16:creationId xmlns:a16="http://schemas.microsoft.com/office/drawing/2014/main" id="{CBD351E0-C29E-49BD-AA02-49D3EB11B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98" name="Oval 281">
              <a:extLst>
                <a:ext uri="{FF2B5EF4-FFF2-40B4-BE49-F238E27FC236}">
                  <a16:creationId xmlns:a16="http://schemas.microsoft.com/office/drawing/2014/main" id="{AC90B700-58A7-4888-B71F-B7BE9F046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199" name="Oval 282">
              <a:extLst>
                <a:ext uri="{FF2B5EF4-FFF2-40B4-BE49-F238E27FC236}">
                  <a16:creationId xmlns:a16="http://schemas.microsoft.com/office/drawing/2014/main" id="{F5C63327-0785-4CCB-9C3E-1F1DE47E1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200" name="Oval 283">
              <a:extLst>
                <a:ext uri="{FF2B5EF4-FFF2-40B4-BE49-F238E27FC236}">
                  <a16:creationId xmlns:a16="http://schemas.microsoft.com/office/drawing/2014/main" id="{25F683B2-5FFC-4F6E-8383-C1C7D06F1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201" name="Oval 284">
              <a:extLst>
                <a:ext uri="{FF2B5EF4-FFF2-40B4-BE49-F238E27FC236}">
                  <a16:creationId xmlns:a16="http://schemas.microsoft.com/office/drawing/2014/main" id="{3008375F-28A1-4641-BA74-DE057759A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202" name="Oval 285">
              <a:extLst>
                <a:ext uri="{FF2B5EF4-FFF2-40B4-BE49-F238E27FC236}">
                  <a16:creationId xmlns:a16="http://schemas.microsoft.com/office/drawing/2014/main" id="{812DCA6D-3F1E-4064-BAB8-31EFD0F9E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203" name="Oval 286">
              <a:extLst>
                <a:ext uri="{FF2B5EF4-FFF2-40B4-BE49-F238E27FC236}">
                  <a16:creationId xmlns:a16="http://schemas.microsoft.com/office/drawing/2014/main" id="{E8F551F1-EE7F-47A6-8791-C397E8F03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204" name="Oval 287">
              <a:extLst>
                <a:ext uri="{FF2B5EF4-FFF2-40B4-BE49-F238E27FC236}">
                  <a16:creationId xmlns:a16="http://schemas.microsoft.com/office/drawing/2014/main" id="{D2427FA3-AA55-430F-BAA1-F041D8429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205" name="Oval 288">
              <a:extLst>
                <a:ext uri="{FF2B5EF4-FFF2-40B4-BE49-F238E27FC236}">
                  <a16:creationId xmlns:a16="http://schemas.microsoft.com/office/drawing/2014/main" id="{6592DDF3-5ADB-4391-BADA-8B136B7CD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206" name="Group 302">
            <a:extLst>
              <a:ext uri="{FF2B5EF4-FFF2-40B4-BE49-F238E27FC236}">
                <a16:creationId xmlns:a16="http://schemas.microsoft.com/office/drawing/2014/main" id="{59218F55-EB7C-4AA8-AEF0-F73A1384246E}"/>
              </a:ext>
            </a:extLst>
          </p:cNvPr>
          <p:cNvGrpSpPr>
            <a:grpSpLocks/>
          </p:cNvGrpSpPr>
          <p:nvPr/>
        </p:nvGrpSpPr>
        <p:grpSpPr bwMode="auto">
          <a:xfrm>
            <a:off x="3719736" y="2085256"/>
            <a:ext cx="5943600" cy="381000"/>
            <a:chOff x="1440" y="1344"/>
            <a:chExt cx="3744" cy="240"/>
          </a:xfrm>
        </p:grpSpPr>
        <p:sp>
          <p:nvSpPr>
            <p:cNvPr id="207" name="Oval 214">
              <a:extLst>
                <a:ext uri="{FF2B5EF4-FFF2-40B4-BE49-F238E27FC236}">
                  <a16:creationId xmlns:a16="http://schemas.microsoft.com/office/drawing/2014/main" id="{CD01B273-155D-49DF-A508-1849B258E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08" name="Oval 215">
              <a:extLst>
                <a:ext uri="{FF2B5EF4-FFF2-40B4-BE49-F238E27FC236}">
                  <a16:creationId xmlns:a16="http://schemas.microsoft.com/office/drawing/2014/main" id="{5865E356-47F4-4458-8696-18F4A01E5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209" name="Oval 216">
              <a:extLst>
                <a:ext uri="{FF2B5EF4-FFF2-40B4-BE49-F238E27FC236}">
                  <a16:creationId xmlns:a16="http://schemas.microsoft.com/office/drawing/2014/main" id="{0E06BDFB-7707-4EAE-891C-400CBE746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210" name="Oval 217">
              <a:extLst>
                <a:ext uri="{FF2B5EF4-FFF2-40B4-BE49-F238E27FC236}">
                  <a16:creationId xmlns:a16="http://schemas.microsoft.com/office/drawing/2014/main" id="{CE01B471-9FE7-4BF6-B704-E6534C289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211" name="Oval 218">
              <a:extLst>
                <a:ext uri="{FF2B5EF4-FFF2-40B4-BE49-F238E27FC236}">
                  <a16:creationId xmlns:a16="http://schemas.microsoft.com/office/drawing/2014/main" id="{0324B760-6BB1-43A7-8EDE-2EFE71A90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212" name="Oval 219">
              <a:extLst>
                <a:ext uri="{FF2B5EF4-FFF2-40B4-BE49-F238E27FC236}">
                  <a16:creationId xmlns:a16="http://schemas.microsoft.com/office/drawing/2014/main" id="{536DEEA6-D08C-43CC-B495-AFCC522D5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213" name="Oval 220">
              <a:extLst>
                <a:ext uri="{FF2B5EF4-FFF2-40B4-BE49-F238E27FC236}">
                  <a16:creationId xmlns:a16="http://schemas.microsoft.com/office/drawing/2014/main" id="{F8BDEF8F-49DD-45E9-A308-F7202590A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214" name="Oval 221">
              <a:extLst>
                <a:ext uri="{FF2B5EF4-FFF2-40B4-BE49-F238E27FC236}">
                  <a16:creationId xmlns:a16="http://schemas.microsoft.com/office/drawing/2014/main" id="{9FB8E44A-96FF-420A-BA41-D73F3F9E1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215" name="Oval 300">
              <a:extLst>
                <a:ext uri="{FF2B5EF4-FFF2-40B4-BE49-F238E27FC236}">
                  <a16:creationId xmlns:a16="http://schemas.microsoft.com/office/drawing/2014/main" id="{BD483458-F737-43A4-94D3-F9C8D49EA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sp useBgFill="1">
        <p:nvSpPr>
          <p:cNvPr id="216" name="Rectangle 304">
            <a:extLst>
              <a:ext uri="{FF2B5EF4-FFF2-40B4-BE49-F238E27FC236}">
                <a16:creationId xmlns:a16="http://schemas.microsoft.com/office/drawing/2014/main" id="{7F706451-5DA6-4AD9-A5C3-BB8F466F9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674" y="2009056"/>
            <a:ext cx="5334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7" name="Oval 222">
            <a:extLst>
              <a:ext uri="{FF2B5EF4-FFF2-40B4-BE49-F238E27FC236}">
                <a16:creationId xmlns:a16="http://schemas.microsoft.com/office/drawing/2014/main" id="{E6CA6314-B449-4BA2-BB75-3C3252AA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736" y="2085256"/>
            <a:ext cx="381000" cy="381000"/>
          </a:xfrm>
          <a:prstGeom prst="ellipse">
            <a:avLst/>
          </a:prstGeom>
          <a:gradFill rotWithShape="0">
            <a:gsLst>
              <a:gs pos="0">
                <a:srgbClr val="FF00FF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218" name="Rectangle 308">
            <a:extLst>
              <a:ext uri="{FF2B5EF4-FFF2-40B4-BE49-F238E27FC236}">
                <a16:creationId xmlns:a16="http://schemas.microsoft.com/office/drawing/2014/main" id="{F940F19E-E409-44B4-82E8-E217734F0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211" y="2009056"/>
            <a:ext cx="7620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" name="Oval 305">
            <a:extLst>
              <a:ext uri="{FF2B5EF4-FFF2-40B4-BE49-F238E27FC236}">
                <a16:creationId xmlns:a16="http://schemas.microsoft.com/office/drawing/2014/main" id="{44ADE42A-6111-49A2-9525-C6E759905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111" y="2085256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49</a:t>
            </a:r>
          </a:p>
        </p:txBody>
      </p:sp>
      <p:sp>
        <p:nvSpPr>
          <p:cNvPr id="220" name="Rectangle 306">
            <a:extLst>
              <a:ext uri="{FF2B5EF4-FFF2-40B4-BE49-F238E27FC236}">
                <a16:creationId xmlns:a16="http://schemas.microsoft.com/office/drawing/2014/main" id="{7D729CB0-3EBA-46E8-AF42-4F135C98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361" y="2085256"/>
            <a:ext cx="381000" cy="3810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1" name="Oval 307">
            <a:extLst>
              <a:ext uri="{FF2B5EF4-FFF2-40B4-BE49-F238E27FC236}">
                <a16:creationId xmlns:a16="http://schemas.microsoft.com/office/drawing/2014/main" id="{E54D4ADD-214D-4B07-8585-BCC8287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536" y="2085256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222" name="AutoShape 312">
            <a:extLst>
              <a:ext uri="{FF2B5EF4-FFF2-40B4-BE49-F238E27FC236}">
                <a16:creationId xmlns:a16="http://schemas.microsoft.com/office/drawing/2014/main" id="{E7E03259-DC13-42D5-B728-723F0EEB9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936" y="4218856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7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223" name="AutoShape 313">
            <a:extLst>
              <a:ext uri="{FF2B5EF4-FFF2-40B4-BE49-F238E27FC236}">
                <a16:creationId xmlns:a16="http://schemas.microsoft.com/office/drawing/2014/main" id="{05C4479D-AC1F-4AC6-8148-FB2D32810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936" y="561256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1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224" name="AutoShape 314">
            <a:extLst>
              <a:ext uri="{FF2B5EF4-FFF2-40B4-BE49-F238E27FC236}">
                <a16:creationId xmlns:a16="http://schemas.microsoft.com/office/drawing/2014/main" id="{8125ED70-6E66-48E2-A9C2-577EC4BB1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936" y="1247056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2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 useBgFill="1">
        <p:nvSpPr>
          <p:cNvPr id="225" name="Rectangle 337">
            <a:extLst>
              <a:ext uri="{FF2B5EF4-FFF2-40B4-BE49-F238E27FC236}">
                <a16:creationId xmlns:a16="http://schemas.microsoft.com/office/drawing/2014/main" id="{1C292076-5509-4BC7-B72D-369739183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736" y="332656"/>
            <a:ext cx="6858000" cy="44878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26" name="Text Box 338">
            <a:extLst>
              <a:ext uri="{FF2B5EF4-FFF2-40B4-BE49-F238E27FC236}">
                <a16:creationId xmlns:a16="http://schemas.microsoft.com/office/drawing/2014/main" id="{BB033F24-9FA0-4181-A7FC-EB887FBEF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536" y="408856"/>
            <a:ext cx="3922713" cy="42227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InsertSort ( SqList &amp;L ) { </a:t>
            </a:r>
          </a:p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作直接插入排序。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   if (L.r[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-1].key)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       }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} // InsertSort </a:t>
            </a:r>
          </a:p>
        </p:txBody>
      </p:sp>
      <p:sp>
        <p:nvSpPr>
          <p:cNvPr id="227" name="AutoShape 340">
            <a:extLst>
              <a:ext uri="{FF2B5EF4-FFF2-40B4-BE49-F238E27FC236}">
                <a16:creationId xmlns:a16="http://schemas.microsoft.com/office/drawing/2014/main" id="{469DC0A1-DDC6-49EE-8992-09BFDF83A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936" y="4536356"/>
            <a:ext cx="8915400" cy="19685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zh-CN">
                <a:solidFill>
                  <a:schemeClr val="tx1"/>
                </a:solidFill>
              </a:rPr>
              <a:t>先将序列中第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个记录看成是一个有序子序列，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然后从第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个记录开始，逐个进行插入，直至整个序列有序。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228" name="Rectangle 341">
            <a:extLst>
              <a:ext uri="{FF2B5EF4-FFF2-40B4-BE49-F238E27FC236}">
                <a16:creationId xmlns:a16="http://schemas.microsoft.com/office/drawing/2014/main" id="{40066D24-8025-440D-A171-7BC10F65C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136" y="1888406"/>
            <a:ext cx="4572000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在 </a:t>
            </a:r>
            <a:r>
              <a:rPr lang="en-US" altLang="zh-CN" sz="2000"/>
              <a:t>R[1.. </a:t>
            </a:r>
            <a:r>
              <a:rPr lang="en-US" altLang="zh-CN" sz="2000" i="1"/>
              <a:t>i</a:t>
            </a:r>
            <a:r>
              <a:rPr lang="en-US" altLang="zh-CN" sz="2000"/>
              <a:t>-1]</a:t>
            </a:r>
            <a:r>
              <a:rPr lang="zh-CN" altLang="en-US" sz="2000"/>
              <a:t>中查找 </a:t>
            </a:r>
            <a:r>
              <a:rPr lang="en-US" altLang="zh-CN" sz="2000"/>
              <a:t>R[</a:t>
            </a:r>
            <a:r>
              <a:rPr lang="en-US" altLang="zh-CN" sz="2000" i="1"/>
              <a:t>i</a:t>
            </a:r>
            <a:r>
              <a:rPr lang="en-US" altLang="zh-CN" sz="2000"/>
              <a:t>] </a:t>
            </a:r>
            <a:r>
              <a:rPr lang="zh-CN" altLang="en-US" sz="2000"/>
              <a:t>的插入位置</a:t>
            </a:r>
            <a:r>
              <a:rPr lang="en-US" altLang="zh-CN" sz="2000"/>
              <a:t>;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对于在查找过程中找到的那些关键字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不小于 </a:t>
            </a:r>
            <a:r>
              <a:rPr lang="en-US" altLang="zh-CN" sz="2000">
                <a:solidFill>
                  <a:schemeClr val="tx1"/>
                </a:solidFill>
              </a:rPr>
              <a:t>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</a:t>
            </a:r>
            <a:r>
              <a:rPr lang="zh-CN" altLang="en-US" sz="2000">
                <a:solidFill>
                  <a:schemeClr val="tx1"/>
                </a:solidFill>
              </a:rPr>
              <a:t>的记录，在查找的同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时实现记录向后移动；</a:t>
            </a:r>
            <a:r>
              <a:rPr lang="zh-CN" altLang="en-US" sz="2000"/>
              <a:t> </a:t>
            </a:r>
          </a:p>
          <a:p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R[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;</a:t>
            </a:r>
          </a:p>
        </p:txBody>
      </p:sp>
      <p:sp useBgFill="1">
        <p:nvSpPr>
          <p:cNvPr id="229" name="Rectangle 339">
            <a:extLst>
              <a:ext uri="{FF2B5EF4-FFF2-40B4-BE49-F238E27FC236}">
                <a16:creationId xmlns:a16="http://schemas.microsoft.com/office/drawing/2014/main" id="{98BD0DA6-9D13-4B99-A691-44F30CCF6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536" y="1888406"/>
            <a:ext cx="4941888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L.r[0] = L.r[</a:t>
            </a:r>
            <a:r>
              <a:rPr lang="en-US" altLang="zh-CN" sz="2000" i="1"/>
              <a:t>i</a:t>
            </a:r>
            <a:r>
              <a:rPr lang="en-US" altLang="zh-CN" sz="2000"/>
              <a:t>];            // </a:t>
            </a:r>
            <a:r>
              <a:rPr lang="zh-CN" altLang="en-US" sz="2000"/>
              <a:t>复制为监视哨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-1]; </a:t>
            </a:r>
          </a:p>
          <a:p>
            <a:r>
              <a:rPr lang="en-US" altLang="zh-CN" sz="2000"/>
              <a:t>for (</a:t>
            </a:r>
            <a:r>
              <a:rPr lang="en-US" altLang="zh-CN" sz="2000" i="1"/>
              <a:t> j</a:t>
            </a:r>
            <a:r>
              <a:rPr lang="en-US" altLang="zh-CN" sz="2000"/>
              <a:t> = </a:t>
            </a:r>
            <a:r>
              <a:rPr lang="en-US" altLang="zh-CN" sz="2000" i="1"/>
              <a:t>i</a:t>
            </a:r>
            <a:r>
              <a:rPr lang="en-US" altLang="zh-CN" sz="2000"/>
              <a:t> - 2; L.r[0].key &lt; L.r[ </a:t>
            </a:r>
            <a:r>
              <a:rPr lang="en-US" altLang="zh-CN" sz="2000" i="1"/>
              <a:t>j </a:t>
            </a:r>
            <a:r>
              <a:rPr lang="en-US" altLang="zh-CN" sz="2000"/>
              <a:t>].key;  - - </a:t>
            </a:r>
            <a:r>
              <a:rPr lang="en-US" altLang="zh-CN" sz="2000" i="1"/>
              <a:t>j </a:t>
            </a:r>
            <a:r>
              <a:rPr lang="en-US" altLang="zh-CN" sz="2000"/>
              <a:t>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L.r[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+ 1] = L.r[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];        // </a:t>
            </a:r>
            <a:r>
              <a:rPr lang="zh-CN" altLang="en-US" sz="2000">
                <a:solidFill>
                  <a:schemeClr val="tx1"/>
                </a:solidFill>
              </a:rPr>
              <a:t>记录后移 </a:t>
            </a:r>
          </a:p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L.r[ 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+ 1] = L.r[0];        // 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插入到正确位置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32" grpId="0" autoUpdateAnimBg="0"/>
      <p:bldP spid="133" grpId="0" animBg="1"/>
      <p:bldP spid="216" grpId="0" animBg="1"/>
      <p:bldP spid="217" grpId="0" animBg="1" autoUpdateAnimBg="0"/>
      <p:bldP spid="218" grpId="0" animBg="1"/>
      <p:bldP spid="219" grpId="0" animBg="1" autoUpdateAnimBg="0"/>
      <p:bldP spid="220" grpId="0" animBg="1"/>
      <p:bldP spid="221" grpId="0" animBg="1" autoUpdateAnimBg="0"/>
      <p:bldP spid="222" grpId="0" animBg="1" autoUpdateAnimBg="0"/>
      <p:bldP spid="223" grpId="0" animBg="1" autoUpdateAnimBg="0"/>
      <p:bldP spid="224" grpId="0" animBg="1" autoUpdateAnimBg="0"/>
      <p:bldP spid="225" grpId="0" animBg="1"/>
      <p:bldP spid="226" grpId="0" animBg="1" autoUpdateAnimBg="0"/>
      <p:bldP spid="227" grpId="0" animBg="1" autoUpdateAnimBg="0"/>
      <p:bldP spid="228" grpId="0" animBg="1"/>
      <p:bldP spid="229" grpId="0" build="p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3940</Words>
  <Application>Microsoft Office PowerPoint</Application>
  <PresentationFormat>宽屏</PresentationFormat>
  <Paragraphs>773</Paragraphs>
  <Slides>47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Arial Unicode MS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公式</vt:lpstr>
      <vt:lpstr>PowerPoint 演示文稿</vt:lpstr>
      <vt:lpstr>第九章回顾</vt:lpstr>
      <vt:lpstr>PowerPoint 演示文稿</vt:lpstr>
      <vt:lpstr>PowerPoint 演示文稿</vt:lpstr>
      <vt:lpstr>排序相关概念 </vt:lpstr>
      <vt:lpstr>排序表定义</vt:lpstr>
      <vt:lpstr>学习方法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起泡排序</vt:lpstr>
      <vt:lpstr>PowerPoint 演示文稿</vt:lpstr>
      <vt:lpstr>性能分析</vt:lpstr>
      <vt:lpstr>PowerPoint 演示文稿</vt:lpstr>
      <vt:lpstr>PowerPoint 演示文稿</vt:lpstr>
      <vt:lpstr>PowerPoint 演示文稿</vt:lpstr>
      <vt:lpstr>PowerPoint 演示文稿</vt:lpstr>
      <vt:lpstr>效率分析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堆排序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474</cp:revision>
  <dcterms:created xsi:type="dcterms:W3CDTF">2010-01-05T06:25:07Z</dcterms:created>
  <dcterms:modified xsi:type="dcterms:W3CDTF">2018-08-27T10:38:35Z</dcterms:modified>
</cp:coreProperties>
</file>