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02" r:id="rId2"/>
    <p:sldId id="397" r:id="rId3"/>
    <p:sldId id="399" r:id="rId4"/>
    <p:sldId id="400" r:id="rId5"/>
    <p:sldId id="396" r:id="rId6"/>
    <p:sldId id="401" r:id="rId7"/>
    <p:sldId id="402" r:id="rId8"/>
    <p:sldId id="403" r:id="rId9"/>
    <p:sldId id="404" r:id="rId10"/>
    <p:sldId id="405" r:id="rId11"/>
    <p:sldId id="280" r:id="rId12"/>
    <p:sldId id="419" r:id="rId13"/>
    <p:sldId id="281" r:id="rId14"/>
    <p:sldId id="282" r:id="rId15"/>
    <p:sldId id="313" r:id="rId16"/>
    <p:sldId id="314" r:id="rId17"/>
    <p:sldId id="418" r:id="rId18"/>
    <p:sldId id="315" r:id="rId19"/>
    <p:sldId id="316" r:id="rId20"/>
    <p:sldId id="420" r:id="rId21"/>
    <p:sldId id="283" r:id="rId22"/>
    <p:sldId id="257" r:id="rId23"/>
    <p:sldId id="367" r:id="rId24"/>
    <p:sldId id="262" r:id="rId25"/>
    <p:sldId id="263" r:id="rId26"/>
    <p:sldId id="265" r:id="rId27"/>
    <p:sldId id="264" r:id="rId28"/>
    <p:sldId id="406" r:id="rId29"/>
    <p:sldId id="267" r:id="rId30"/>
    <p:sldId id="268" r:id="rId31"/>
    <p:sldId id="407" r:id="rId32"/>
    <p:sldId id="269" r:id="rId33"/>
    <p:sldId id="408" r:id="rId34"/>
    <p:sldId id="271" r:id="rId35"/>
    <p:sldId id="272" r:id="rId36"/>
    <p:sldId id="409" r:id="rId37"/>
    <p:sldId id="303" r:id="rId38"/>
    <p:sldId id="273" r:id="rId39"/>
    <p:sldId id="415" r:id="rId40"/>
    <p:sldId id="274" r:id="rId41"/>
    <p:sldId id="275" r:id="rId42"/>
    <p:sldId id="276" r:id="rId43"/>
    <p:sldId id="416" r:id="rId44"/>
    <p:sldId id="277" r:id="rId45"/>
    <p:sldId id="417" r:id="rId46"/>
    <p:sldId id="278" r:id="rId47"/>
    <p:sldId id="285" r:id="rId48"/>
    <p:sldId id="371" r:id="rId49"/>
    <p:sldId id="286" r:id="rId50"/>
    <p:sldId id="287" r:id="rId51"/>
    <p:sldId id="410" r:id="rId52"/>
    <p:sldId id="411" r:id="rId53"/>
    <p:sldId id="412" r:id="rId54"/>
    <p:sldId id="413" r:id="rId55"/>
    <p:sldId id="284" r:id="rId56"/>
    <p:sldId id="387" r:id="rId57"/>
    <p:sldId id="374" r:id="rId58"/>
    <p:sldId id="375" r:id="rId59"/>
    <p:sldId id="376" r:id="rId60"/>
    <p:sldId id="270" r:id="rId61"/>
    <p:sldId id="377" r:id="rId62"/>
    <p:sldId id="288" r:id="rId63"/>
    <p:sldId id="378" r:id="rId64"/>
    <p:sldId id="379" r:id="rId65"/>
    <p:sldId id="380" r:id="rId66"/>
    <p:sldId id="381" r:id="rId67"/>
    <p:sldId id="382" r:id="rId68"/>
    <p:sldId id="383" r:id="rId69"/>
    <p:sldId id="388" r:id="rId70"/>
    <p:sldId id="384" r:id="rId71"/>
    <p:sldId id="385" r:id="rId72"/>
    <p:sldId id="386" r:id="rId73"/>
    <p:sldId id="389" r:id="rId74"/>
    <p:sldId id="390" r:id="rId75"/>
    <p:sldId id="391" r:id="rId76"/>
    <p:sldId id="392" r:id="rId77"/>
    <p:sldId id="394" r:id="rId78"/>
    <p:sldId id="393" r:id="rId79"/>
    <p:sldId id="395" r:id="rId80"/>
    <p:sldId id="398" r:id="rId81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0000FF"/>
    <a:srgbClr val="FF66FF"/>
    <a:srgbClr val="CCECFF"/>
    <a:srgbClr val="FF33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85307" autoAdjust="0"/>
  </p:normalViewPr>
  <p:slideViewPr>
    <p:cSldViewPr>
      <p:cViewPr varScale="1">
        <p:scale>
          <a:sx n="108" d="100"/>
          <a:sy n="108" d="100"/>
        </p:scale>
        <p:origin x="1050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34.xml"/><Relationship Id="rId5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fld id="{7CB34310-E1EA-476F-844B-F99C994979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87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D6B89-1A53-4FC5-AE29-A608C9ABA4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D3E9-9B32-47BF-8929-4B71B03341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0DE2A-3686-4447-B0AB-A5B0A977E25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E5C6-9322-4DE6-9B73-005ED88D7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8545-4B20-487C-A29B-37DE5C1F179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81F7-E674-4B9F-924E-5CB9889B860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8F890-4835-4D79-A093-165F6BAB233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A692-3AAC-4924-BA31-00F43722F7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9196-2606-4ADF-A310-347243F10B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CA92-1944-4F49-908A-C4C9B45888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B8A6C-1A98-46E9-967B-5500115190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5E4-ACCE-4526-BCBA-48777592A92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B486-BA31-4C9A-A1CF-D7FC367CEE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54A12-1934-44B1-B921-D53BA9C613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12A7-D381-4660-B2B9-FC3B6262BBA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D968-2D6D-4E7D-A1DB-7F678D17E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85307-70CF-4C5F-978A-6A8FC8CE46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38837-6C94-4667-ACAB-27A3C92885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3A98C-C700-4FE2-9326-66A34B3683E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77D0-8E74-4E28-8E7E-CE88402CEF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5337-6978-46C0-93C8-DD0715C5587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0F75-D24C-4AC7-8849-D7AEC24ACE8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B706B-B637-4013-9F73-EF8487B467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C7A7-5A93-4449-8BAA-127E687340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18D0-7B7D-4D11-80CB-7D356CFA18A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4A9E-F7BE-4921-892F-BB54B6F65DE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effectLst/>
              </a:rPr>
              <a:t>hlink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effectLst/>
              </a:rPr>
              <a:t>tlink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指的是当前顶点是作为弧头的下一条弧，和当前顶点作为弧尾的下一条弧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399B-5467-49D4-8B47-61CEBE1B4A4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F523F-29D2-4A98-93B9-25B6F4BF6F6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DB56D-7502-4D9A-9FFC-AC24A0A77E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C2E8-82D6-46DF-930E-7D654A7B919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CFE0-6D68-48EB-8797-E353A330DC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4D220-FB1C-41F4-A123-5BC0619ECE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73FCE-7CEF-411B-B20E-461CD72A6F5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1F8F5-E1E1-445E-AE1E-CF1F1BA36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7368-F3F8-47FE-B247-F16D412979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4BBB8-F1D8-413B-9E5A-01FAC2D1A42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2415-6942-44D1-B5E1-AA7F287894A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7C01F-56B9-48DF-AF69-F83D23E2F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4058-1DCD-4940-8AF0-1326EE4031E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展示有错误，</a:t>
            </a:r>
            <a:r>
              <a:rPr lang="en-US" altLang="zh-CN" dirty="0"/>
              <a:t>PPT</a:t>
            </a:r>
            <a:r>
              <a:rPr lang="zh-CN" altLang="en-US" dirty="0"/>
              <a:t>中以为是出队才显示，实际上是入队</a:t>
            </a:r>
            <a:r>
              <a:rPr lang="zh-CN" altLang="en-US"/>
              <a:t>之前显示，结果都是一样的，因队列中入队和出队的次序是一致的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2306-101F-46BC-8F7E-0C346CC90E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6B3E-290C-408F-B3CD-B368325E7E3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C1FF-EC79-4300-9421-A62C2D0F24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988-3DAD-4BE9-BC60-16CD07D301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567C-4F0B-4740-9D65-84DA2B1E643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2070-B4E8-4B2B-AF7A-EC7C563A72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6FEE-C109-47EC-8BDA-B0E91ED651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DD55-5947-40CF-9A06-BCA988EAB63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8628-F27C-4D72-8FAF-DC8FC3E3480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209C6-608E-451C-BDD8-9B5D7D8E0DD1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76D91-7883-4551-BDAE-15FFD6E5B43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3629-4BEA-4A64-8045-F0320729BCE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9E49A-82EF-48D8-9CA6-1EBBF892ECF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32BF-1DBD-41D9-AEE0-47A3C46CD8CD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78B7-4D59-4433-9125-93A8BB29D7D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EAD33-30DB-42A0-A69E-83CD22A520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124D-B2D4-4D07-9DF4-F9ED635BAA3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156-C15E-42BD-9043-D78D8179498B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9923F-7647-4F3E-964C-24EA061BF41D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E283-3ABB-4812-A7F8-956548AD867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025E-510D-4D65-8720-854606FD225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0800-D123-4357-A184-852F91CC442A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C5B3-29DD-4662-918A-1C94A9C35676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第一列求前面和的最大值，第二列求最大值</a:t>
            </a:r>
            <a:r>
              <a:rPr lang="en-US" altLang="zh-CN" dirty="0"/>
              <a:t>-</a:t>
            </a:r>
            <a:r>
              <a:rPr lang="zh-CN" altLang="en-US" dirty="0"/>
              <a:t>（后面路径和</a:t>
            </a:r>
            <a:r>
              <a:rPr lang="zh-CN" altLang="en-US"/>
              <a:t>的最小）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56918-63E6-430B-8EFA-9DD4147F9323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21209-6381-47DB-9427-F059D0B34640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B0CF5-7140-467D-837F-107EA4234500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4DA9-6728-4F88-BB01-8FC9D46B72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9DB18-423C-4740-AABA-C6AE8A32570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C75CB-1D70-46B6-B7F3-515C78574158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0A9F-0097-4449-91BF-17EF9B7B8A62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8C4B-0D89-4FFD-8075-16632B2E8B8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28C8A-0429-47F8-A950-8848B7AB5015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1BD6-A2FC-4DBB-A69F-46722C3988B8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2B30-89B0-4246-B063-B50885EA621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0588-16A8-4424-AA07-0E7A6223E773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D3A7-C6E0-428A-B0F9-15BE10B71028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FD47-D2C7-491D-9A9C-C481E9114286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1DFC-62EE-48D6-A812-06E47DBB9D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7A03-49A2-49D5-B74E-526C12817D9B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8DCD5-527A-4AB4-B352-36AF01BE697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12192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sz="2400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sz="2400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12192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4" name="WordArt 158"/>
          <p:cNvSpPr>
            <a:spLocks noChangeArrowheads="1" noChangeShapeType="1" noTextEdit="1"/>
          </p:cNvSpPr>
          <p:nvPr/>
        </p:nvSpPr>
        <p:spPr bwMode="auto">
          <a:xfrm>
            <a:off x="3432176" y="1628775"/>
            <a:ext cx="4968875" cy="3887788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 cap="sq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隶书"/>
                <a:ea typeface="隶书"/>
              </a:rPr>
              <a:t>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295526" y="404813"/>
            <a:ext cx="7688263" cy="26479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深度优先遍历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295526" y="3151189"/>
            <a:ext cx="7688263" cy="3159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广度优先遍历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ADT Graph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2049463" y="52546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基本术语： </a:t>
            </a:r>
          </a:p>
        </p:txBody>
      </p:sp>
      <p:sp>
        <p:nvSpPr>
          <p:cNvPr id="26868" name="Text Box 244"/>
          <p:cNvSpPr txBox="1">
            <a:spLocks noChangeArrowheads="1"/>
          </p:cNvSpPr>
          <p:nvPr/>
        </p:nvSpPr>
        <p:spPr bwMode="auto">
          <a:xfrm>
            <a:off x="6600825" y="4868864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有向图 </a:t>
            </a:r>
          </a:p>
        </p:txBody>
      </p:sp>
      <p:sp>
        <p:nvSpPr>
          <p:cNvPr id="26870" name="Text Box 246"/>
          <p:cNvSpPr txBox="1">
            <a:spLocks noChangeArrowheads="1"/>
          </p:cNvSpPr>
          <p:nvPr/>
        </p:nvSpPr>
        <p:spPr bwMode="auto">
          <a:xfrm>
            <a:off x="2049463" y="1057275"/>
            <a:ext cx="42354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图中的数据元素。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6871" name="Group 247"/>
          <p:cNvGrpSpPr>
            <a:grpSpLocks/>
          </p:cNvGrpSpPr>
          <p:nvPr/>
        </p:nvGrpSpPr>
        <p:grpSpPr bwMode="auto">
          <a:xfrm>
            <a:off x="4129476" y="4097808"/>
            <a:ext cx="2816348" cy="1938985"/>
            <a:chOff x="3513" y="2208"/>
            <a:chExt cx="1020" cy="1403"/>
          </a:xfrm>
        </p:grpSpPr>
        <p:grpSp>
          <p:nvGrpSpPr>
            <p:cNvPr id="26872" name="Group 248"/>
            <p:cNvGrpSpPr>
              <a:grpSpLocks/>
            </p:cNvGrpSpPr>
            <p:nvPr/>
          </p:nvGrpSpPr>
          <p:grpSpPr bwMode="auto">
            <a:xfrm>
              <a:off x="3513" y="2338"/>
              <a:ext cx="1020" cy="1273"/>
              <a:chOff x="3465" y="2434"/>
              <a:chExt cx="1020" cy="1273"/>
            </a:xfrm>
          </p:grpSpPr>
          <p:sp>
            <p:nvSpPr>
              <p:cNvPr id="26873" name="Oval 249"/>
              <p:cNvSpPr>
                <a:spLocks noChangeArrowheads="1"/>
              </p:cNvSpPr>
              <p:nvPr/>
            </p:nvSpPr>
            <p:spPr bwMode="auto">
              <a:xfrm>
                <a:off x="418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Text Box 250"/>
              <p:cNvSpPr txBox="1">
                <a:spLocks noChangeArrowheads="1"/>
              </p:cNvSpPr>
              <p:nvPr/>
            </p:nvSpPr>
            <p:spPr bwMode="auto">
              <a:xfrm>
                <a:off x="4185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875" name="Oval 251"/>
              <p:cNvSpPr>
                <a:spLocks noChangeArrowheads="1"/>
              </p:cNvSpPr>
              <p:nvPr/>
            </p:nvSpPr>
            <p:spPr bwMode="auto">
              <a:xfrm>
                <a:off x="346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Text Box 252"/>
              <p:cNvSpPr txBox="1">
                <a:spLocks noChangeArrowheads="1"/>
              </p:cNvSpPr>
              <p:nvPr/>
            </p:nvSpPr>
            <p:spPr bwMode="auto">
              <a:xfrm>
                <a:off x="3475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877" name="Oval 253"/>
              <p:cNvSpPr>
                <a:spLocks noChangeArrowheads="1"/>
              </p:cNvSpPr>
              <p:nvPr/>
            </p:nvSpPr>
            <p:spPr bwMode="auto">
              <a:xfrm>
                <a:off x="346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Text Box 254"/>
              <p:cNvSpPr txBox="1">
                <a:spLocks noChangeArrowheads="1"/>
              </p:cNvSpPr>
              <p:nvPr/>
            </p:nvSpPr>
            <p:spPr bwMode="auto">
              <a:xfrm>
                <a:off x="3478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879" name="Oval 255"/>
              <p:cNvSpPr>
                <a:spLocks noChangeArrowheads="1"/>
              </p:cNvSpPr>
              <p:nvPr/>
            </p:nvSpPr>
            <p:spPr bwMode="auto">
              <a:xfrm>
                <a:off x="418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Text Box 256"/>
              <p:cNvSpPr txBox="1">
                <a:spLocks noChangeArrowheads="1"/>
              </p:cNvSpPr>
              <p:nvPr/>
            </p:nvSpPr>
            <p:spPr bwMode="auto">
              <a:xfrm>
                <a:off x="4188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26881" name="AutoShape 257"/>
              <p:cNvCxnSpPr>
                <a:cxnSpLocks noChangeShapeType="1"/>
                <a:stCxn id="26875" idx="6"/>
                <a:endCxn id="26873" idx="2"/>
              </p:cNvCxnSpPr>
              <p:nvPr/>
            </p:nvCxnSpPr>
            <p:spPr bwMode="auto">
              <a:xfrm>
                <a:off x="3629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2" name="AutoShape 258"/>
              <p:cNvCxnSpPr>
                <a:cxnSpLocks noChangeShapeType="1"/>
                <a:stCxn id="26875" idx="4"/>
                <a:endCxn id="26877" idx="0"/>
              </p:cNvCxnSpPr>
              <p:nvPr/>
            </p:nvCxnSpPr>
            <p:spPr bwMode="auto">
              <a:xfrm>
                <a:off x="3547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3" name="AutoShape 259"/>
              <p:cNvCxnSpPr>
                <a:cxnSpLocks noChangeShapeType="1"/>
                <a:stCxn id="26877" idx="6"/>
                <a:endCxn id="26879" idx="2"/>
              </p:cNvCxnSpPr>
              <p:nvPr/>
            </p:nvCxnSpPr>
            <p:spPr bwMode="auto">
              <a:xfrm>
                <a:off x="3629" y="3502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4" name="AutoShape 260"/>
              <p:cNvCxnSpPr>
                <a:cxnSpLocks noChangeShapeType="1"/>
                <a:stCxn id="26879" idx="1"/>
                <a:endCxn id="26875" idx="5"/>
              </p:cNvCxnSpPr>
              <p:nvPr/>
            </p:nvCxnSpPr>
            <p:spPr bwMode="auto">
              <a:xfrm flipH="1" flipV="1">
                <a:off x="3605" y="2783"/>
                <a:ext cx="604" cy="57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6885" name="Text Box 261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26905" name="Text Box 281"/>
          <p:cNvSpPr txBox="1">
            <a:spLocks noChangeArrowheads="1"/>
          </p:cNvSpPr>
          <p:nvPr/>
        </p:nvSpPr>
        <p:spPr bwMode="auto">
          <a:xfrm>
            <a:off x="2049463" y="1627189"/>
            <a:ext cx="8066632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弧，且称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906" name="Text Box 282"/>
          <p:cNvSpPr txBox="1">
            <a:spLocks noChangeArrowheads="1"/>
          </p:cNvSpPr>
          <p:nvPr/>
        </p:nvSpPr>
        <p:spPr bwMode="auto">
          <a:xfrm>
            <a:off x="2033589" y="2784476"/>
            <a:ext cx="6425157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&gt;}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8" grpId="0" autoUpdateAnimBg="0"/>
      <p:bldP spid="26870" grpId="0" autoUpdateAnimBg="0"/>
      <p:bldP spid="26905" grpId="0" autoUpdateAnimBg="0"/>
      <p:bldP spid="269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7319963" y="4645026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无向图 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3964065" y="4005064"/>
            <a:ext cx="3245642" cy="1824239"/>
            <a:chOff x="4704" y="2208"/>
            <a:chExt cx="1032" cy="1403"/>
          </a:xfrm>
        </p:grpSpPr>
        <p:grpSp>
          <p:nvGrpSpPr>
            <p:cNvPr id="263174" name="Group 6"/>
            <p:cNvGrpSpPr>
              <a:grpSpLocks/>
            </p:cNvGrpSpPr>
            <p:nvPr/>
          </p:nvGrpSpPr>
          <p:grpSpPr bwMode="auto">
            <a:xfrm>
              <a:off x="4704" y="2329"/>
              <a:ext cx="1032" cy="1282"/>
              <a:chOff x="4656" y="2425"/>
              <a:chExt cx="1032" cy="1282"/>
            </a:xfrm>
          </p:grpSpPr>
          <p:sp>
            <p:nvSpPr>
              <p:cNvPr id="263175" name="Oval 7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6" name="Text Box 8"/>
              <p:cNvSpPr txBox="1">
                <a:spLocks noChangeArrowheads="1"/>
              </p:cNvSpPr>
              <p:nvPr/>
            </p:nvSpPr>
            <p:spPr bwMode="auto">
              <a:xfrm>
                <a:off x="5391" y="244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3177" name="Oval 9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8" name="Text Box 10"/>
              <p:cNvSpPr txBox="1">
                <a:spLocks noChangeArrowheads="1"/>
              </p:cNvSpPr>
              <p:nvPr/>
            </p:nvSpPr>
            <p:spPr bwMode="auto">
              <a:xfrm>
                <a:off x="4671" y="242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3179" name="Oval 11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5060" y="282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3181" name="Oval 13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2" name="Text Box 14"/>
              <p:cNvSpPr txBox="1">
                <a:spLocks noChangeArrowheads="1"/>
              </p:cNvSpPr>
              <p:nvPr/>
            </p:nvSpPr>
            <p:spPr bwMode="auto">
              <a:xfrm>
                <a:off x="4680" y="329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263183" name="Oval 15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4" name="Text Box 16"/>
              <p:cNvSpPr txBox="1">
                <a:spLocks noChangeArrowheads="1"/>
              </p:cNvSpPr>
              <p:nvPr/>
            </p:nvSpPr>
            <p:spPr bwMode="auto">
              <a:xfrm>
                <a:off x="5385" y="3299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263185" name="AutoShape 17"/>
              <p:cNvCxnSpPr>
                <a:cxnSpLocks noChangeShapeType="1"/>
                <a:stCxn id="263177" idx="6"/>
                <a:endCxn id="263175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6" name="AutoShape 18"/>
              <p:cNvCxnSpPr>
                <a:cxnSpLocks noChangeShapeType="1"/>
                <a:stCxn id="263177" idx="4"/>
                <a:endCxn id="263181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7" name="AutoShape 19"/>
              <p:cNvCxnSpPr>
                <a:cxnSpLocks noChangeShapeType="1"/>
                <a:stCxn id="263181" idx="7"/>
                <a:endCxn id="263179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8" name="AutoShape 20"/>
              <p:cNvCxnSpPr>
                <a:cxnSpLocks noChangeShapeType="1"/>
                <a:stCxn id="263179" idx="7"/>
                <a:endCxn id="263175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9" name="AutoShape 21"/>
              <p:cNvCxnSpPr>
                <a:cxnSpLocks noChangeShapeType="1"/>
                <a:stCxn id="263183" idx="0"/>
                <a:endCxn id="263175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90" name="AutoShape 22"/>
              <p:cNvCxnSpPr>
                <a:cxnSpLocks noChangeShapeType="1"/>
                <a:stCxn id="263183" idx="1"/>
                <a:endCxn id="263179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63191" name="Text Box 23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2336800" y="549275"/>
            <a:ext cx="668965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必有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无序对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代表这两个有序对，表示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间的一条边，此时的图称为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2419350" y="2309814"/>
            <a:ext cx="6983002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)}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92" grpId="0" autoUpdateAnimBg="0"/>
      <p:bldP spid="2631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2166939" y="681039"/>
            <a:ext cx="8185895" cy="21320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两个城市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表示两个城市的距离，则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是相同的，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(A, B)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之间的连线的涵义是表示两城市之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间人口流动的情况，则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是不同的。 </a:t>
            </a:r>
          </a:p>
        </p:txBody>
      </p:sp>
      <p:grpSp>
        <p:nvGrpSpPr>
          <p:cNvPr id="27829" name="Group 181"/>
          <p:cNvGrpSpPr>
            <a:grpSpLocks/>
          </p:cNvGrpSpPr>
          <p:nvPr/>
        </p:nvGrpSpPr>
        <p:grpSpPr bwMode="auto">
          <a:xfrm>
            <a:off x="4254500" y="4437063"/>
            <a:ext cx="3200400" cy="609600"/>
            <a:chOff x="1536" y="2976"/>
            <a:chExt cx="2016" cy="384"/>
          </a:xfrm>
        </p:grpSpPr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1536" y="3360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874" y="2976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4254500" y="5275263"/>
            <a:ext cx="3200400" cy="609600"/>
            <a:chOff x="1536" y="3504"/>
            <a:chExt cx="2016" cy="384"/>
          </a:xfrm>
        </p:grpSpPr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 flipH="1">
              <a:off x="1536" y="3504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5" name="Text Box 167"/>
            <p:cNvSpPr txBox="1">
              <a:spLocks noChangeArrowheads="1"/>
            </p:cNvSpPr>
            <p:nvPr/>
          </p:nvSpPr>
          <p:spPr bwMode="auto">
            <a:xfrm>
              <a:off x="1872" y="3600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上海，北京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25" name="Group 177"/>
          <p:cNvGrpSpPr>
            <a:grpSpLocks/>
          </p:cNvGrpSpPr>
          <p:nvPr/>
        </p:nvGrpSpPr>
        <p:grpSpPr bwMode="auto">
          <a:xfrm>
            <a:off x="4254500" y="3124201"/>
            <a:ext cx="3208338" cy="568325"/>
            <a:chOff x="1536" y="1968"/>
            <a:chExt cx="2021" cy="358"/>
          </a:xfrm>
        </p:grpSpPr>
        <p:cxnSp>
          <p:nvCxnSpPr>
            <p:cNvPr id="27804" name="AutoShape 156"/>
            <p:cNvCxnSpPr>
              <a:cxnSpLocks noChangeShapeType="1"/>
              <a:stCxn id="27793" idx="6"/>
              <a:endCxn id="27801" idx="2"/>
            </p:cNvCxnSpPr>
            <p:nvPr/>
          </p:nvCxnSpPr>
          <p:spPr bwMode="auto">
            <a:xfrm>
              <a:off x="1536" y="2326"/>
              <a:ext cx="2021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7816" name="Text Box 168"/>
            <p:cNvSpPr txBox="1">
              <a:spLocks noChangeArrowheads="1"/>
            </p:cNvSpPr>
            <p:nvPr/>
          </p:nvSpPr>
          <p:spPr bwMode="auto">
            <a:xfrm>
              <a:off x="1872" y="1968"/>
              <a:ext cx="12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) </a:t>
              </a:r>
            </a:p>
          </p:txBody>
        </p:sp>
      </p:grpSp>
      <p:grpSp>
        <p:nvGrpSpPr>
          <p:cNvPr id="27828" name="Group 180"/>
          <p:cNvGrpSpPr>
            <a:grpSpLocks/>
          </p:cNvGrpSpPr>
          <p:nvPr/>
        </p:nvGrpSpPr>
        <p:grpSpPr bwMode="auto">
          <a:xfrm>
            <a:off x="4254500" y="2892425"/>
            <a:ext cx="3200400" cy="1447800"/>
            <a:chOff x="1536" y="1872"/>
            <a:chExt cx="2016" cy="912"/>
          </a:xfrm>
        </p:grpSpPr>
        <p:grpSp>
          <p:nvGrpSpPr>
            <p:cNvPr id="27826" name="Group 178"/>
            <p:cNvGrpSpPr>
              <a:grpSpLocks/>
            </p:cNvGrpSpPr>
            <p:nvPr/>
          </p:nvGrpSpPr>
          <p:grpSpPr bwMode="auto">
            <a:xfrm>
              <a:off x="1536" y="1872"/>
              <a:ext cx="2016" cy="384"/>
              <a:chOff x="1536" y="1872"/>
              <a:chExt cx="2016" cy="384"/>
            </a:xfrm>
          </p:grpSpPr>
          <p:sp>
            <p:nvSpPr>
              <p:cNvPr id="27821" name="Line 173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3" name="Text Box 175"/>
              <p:cNvSpPr txBox="1">
                <a:spLocks noChangeArrowheads="1"/>
              </p:cNvSpPr>
              <p:nvPr/>
            </p:nvSpPr>
            <p:spPr bwMode="auto">
              <a:xfrm>
                <a:off x="1874" y="1872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北京，上海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  <p:grpSp>
          <p:nvGrpSpPr>
            <p:cNvPr id="27827" name="Group 179"/>
            <p:cNvGrpSpPr>
              <a:grpSpLocks/>
            </p:cNvGrpSpPr>
            <p:nvPr/>
          </p:nvGrpSpPr>
          <p:grpSpPr bwMode="auto">
            <a:xfrm>
              <a:off x="1536" y="2400"/>
              <a:ext cx="2016" cy="384"/>
              <a:chOff x="1536" y="2400"/>
              <a:chExt cx="2016" cy="384"/>
            </a:xfrm>
          </p:grpSpPr>
          <p:sp>
            <p:nvSpPr>
              <p:cNvPr id="27822" name="Line 174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4" name="Text Box 176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上海，北京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</p:grpSp>
      <p:grpSp>
        <p:nvGrpSpPr>
          <p:cNvPr id="27833" name="Group 185"/>
          <p:cNvGrpSpPr>
            <a:grpSpLocks/>
          </p:cNvGrpSpPr>
          <p:nvPr/>
        </p:nvGrpSpPr>
        <p:grpSpPr bwMode="auto">
          <a:xfrm>
            <a:off x="3327401" y="3130550"/>
            <a:ext cx="1039813" cy="946150"/>
            <a:chOff x="813" y="1872"/>
            <a:chExt cx="655" cy="596"/>
          </a:xfrm>
        </p:grpSpPr>
        <p:sp>
          <p:nvSpPr>
            <p:cNvPr id="27793" name="Oval 145"/>
            <p:cNvSpPr>
              <a:spLocks noChangeArrowheads="1"/>
            </p:cNvSpPr>
            <p:nvPr/>
          </p:nvSpPr>
          <p:spPr bwMode="auto">
            <a:xfrm>
              <a:off x="813" y="1872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794" name="Text Box 146"/>
            <p:cNvSpPr txBox="1">
              <a:spLocks noChangeArrowheads="1"/>
            </p:cNvSpPr>
            <p:nvPr/>
          </p:nvSpPr>
          <p:spPr bwMode="auto">
            <a:xfrm>
              <a:off x="844" y="2024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4" name="Group 186"/>
          <p:cNvGrpSpPr>
            <a:grpSpLocks/>
          </p:cNvGrpSpPr>
          <p:nvPr/>
        </p:nvGrpSpPr>
        <p:grpSpPr bwMode="auto">
          <a:xfrm>
            <a:off x="7408864" y="3130550"/>
            <a:ext cx="1063625" cy="946150"/>
            <a:chOff x="3696" y="1933"/>
            <a:chExt cx="670" cy="596"/>
          </a:xfrm>
        </p:grpSpPr>
        <p:sp>
          <p:nvSpPr>
            <p:cNvPr id="27801" name="Oval 153"/>
            <p:cNvSpPr>
              <a:spLocks noChangeArrowheads="1"/>
            </p:cNvSpPr>
            <p:nvPr/>
          </p:nvSpPr>
          <p:spPr bwMode="auto">
            <a:xfrm>
              <a:off x="3696" y="1933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2" name="Text Box 154"/>
            <p:cNvSpPr txBox="1">
              <a:spLocks noChangeArrowheads="1"/>
            </p:cNvSpPr>
            <p:nvPr/>
          </p:nvSpPr>
          <p:spPr bwMode="auto">
            <a:xfrm>
              <a:off x="3742" y="206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  <p:grpSp>
        <p:nvGrpSpPr>
          <p:cNvPr id="27835" name="Group 187"/>
          <p:cNvGrpSpPr>
            <a:grpSpLocks/>
          </p:cNvGrpSpPr>
          <p:nvPr/>
        </p:nvGrpSpPr>
        <p:grpSpPr bwMode="auto">
          <a:xfrm>
            <a:off x="3327401" y="4722813"/>
            <a:ext cx="1039813" cy="946150"/>
            <a:chOff x="808" y="2981"/>
            <a:chExt cx="655" cy="596"/>
          </a:xfrm>
        </p:grpSpPr>
        <p:sp>
          <p:nvSpPr>
            <p:cNvPr id="27805" name="Oval 157"/>
            <p:cNvSpPr>
              <a:spLocks noChangeArrowheads="1"/>
            </p:cNvSpPr>
            <p:nvPr/>
          </p:nvSpPr>
          <p:spPr bwMode="auto">
            <a:xfrm>
              <a:off x="808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6" name="Text Box 158"/>
            <p:cNvSpPr txBox="1">
              <a:spLocks noChangeArrowheads="1"/>
            </p:cNvSpPr>
            <p:nvPr/>
          </p:nvSpPr>
          <p:spPr bwMode="auto">
            <a:xfrm>
              <a:off x="839" y="3128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6" name="Group 188"/>
          <p:cNvGrpSpPr>
            <a:grpSpLocks/>
          </p:cNvGrpSpPr>
          <p:nvPr/>
        </p:nvGrpSpPr>
        <p:grpSpPr bwMode="auto">
          <a:xfrm>
            <a:off x="7451726" y="4651375"/>
            <a:ext cx="1020763" cy="946150"/>
            <a:chOff x="3736" y="2981"/>
            <a:chExt cx="643" cy="596"/>
          </a:xfrm>
        </p:grpSpPr>
        <p:sp>
          <p:nvSpPr>
            <p:cNvPr id="27807" name="Oval 159"/>
            <p:cNvSpPr>
              <a:spLocks noChangeArrowheads="1"/>
            </p:cNvSpPr>
            <p:nvPr/>
          </p:nvSpPr>
          <p:spPr bwMode="auto">
            <a:xfrm>
              <a:off x="3736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8" name="Text Box 160"/>
            <p:cNvSpPr txBox="1">
              <a:spLocks noChangeArrowheads="1"/>
            </p:cNvSpPr>
            <p:nvPr/>
          </p:nvSpPr>
          <p:spPr bwMode="auto">
            <a:xfrm>
              <a:off x="3755" y="313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98">
            <a:extLst>
              <a:ext uri="{FF2B5EF4-FFF2-40B4-BE49-F238E27FC236}">
                <a16:creationId xmlns:a16="http://schemas.microsoft.com/office/drawing/2014/main" id="{A8E6C428-39E2-46C1-8E66-652AEBF68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404664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无向图中边的取值范围：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表示边的数目。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且不考虑顶点到其自身的边。）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49" name="Text Box 177">
            <a:extLst>
              <a:ext uri="{FF2B5EF4-FFF2-40B4-BE49-F238E27FC236}">
                <a16:creationId xmlns:a16="http://schemas.microsoft.com/office/drawing/2014/main" id="{16CDC349-4131-44E8-91AF-E954C0692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685" y="1923902"/>
            <a:ext cx="6615112" cy="11144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条边的无向图（即：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每两个顶点之间都存在着一条边</a:t>
            </a: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完全图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50" name="Text Box 178">
            <a:extLst>
              <a:ext uri="{FF2B5EF4-FFF2-40B4-BE49-F238E27FC236}">
                <a16:creationId xmlns:a16="http://schemas.microsoft.com/office/drawing/2014/main" id="{389E3ED7-51C8-4033-9649-BF944DC65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4606777"/>
            <a:ext cx="6081712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- 1)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条弧的有向图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（即：每两个顶点之间都存在着方向相反的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两条弧）称为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</p:txBody>
      </p:sp>
      <p:grpSp>
        <p:nvGrpSpPr>
          <p:cNvPr id="51" name="Group 207">
            <a:extLst>
              <a:ext uri="{FF2B5EF4-FFF2-40B4-BE49-F238E27FC236}">
                <a16:creationId xmlns:a16="http://schemas.microsoft.com/office/drawing/2014/main" id="{36EE17C0-7B16-4D6F-9F59-2CDA49055CB9}"/>
              </a:ext>
            </a:extLst>
          </p:cNvPr>
          <p:cNvGrpSpPr>
            <a:grpSpLocks/>
          </p:cNvGrpSpPr>
          <p:nvPr/>
        </p:nvGrpSpPr>
        <p:grpSpPr bwMode="auto">
          <a:xfrm>
            <a:off x="8771310" y="1295252"/>
            <a:ext cx="1614487" cy="1863725"/>
            <a:chOff x="4695" y="288"/>
            <a:chExt cx="1017" cy="1174"/>
          </a:xfrm>
        </p:grpSpPr>
        <p:sp>
          <p:nvSpPr>
            <p:cNvPr id="52" name="Oval 181">
              <a:extLst>
                <a:ext uri="{FF2B5EF4-FFF2-40B4-BE49-F238E27FC236}">
                  <a16:creationId xmlns:a16="http://schemas.microsoft.com/office/drawing/2014/main" id="{AB2D6F88-E368-4D32-97A8-E0D61B51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Text Box 182">
              <a:extLst>
                <a:ext uri="{FF2B5EF4-FFF2-40B4-BE49-F238E27FC236}">
                  <a16:creationId xmlns:a16="http://schemas.microsoft.com/office/drawing/2014/main" id="{F4B9630E-701C-44C6-AD30-EAAB609F5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54" name="Oval 183">
              <a:extLst>
                <a:ext uri="{FF2B5EF4-FFF2-40B4-BE49-F238E27FC236}">
                  <a16:creationId xmlns:a16="http://schemas.microsoft.com/office/drawing/2014/main" id="{9944DCC5-CA66-41C0-A35E-2896AC7E0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Text Box 184">
              <a:extLst>
                <a:ext uri="{FF2B5EF4-FFF2-40B4-BE49-F238E27FC236}">
                  <a16:creationId xmlns:a16="http://schemas.microsoft.com/office/drawing/2014/main" id="{5F46ADB0-73C7-47B9-B13D-CB01829DD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56" name="Oval 185">
              <a:extLst>
                <a:ext uri="{FF2B5EF4-FFF2-40B4-BE49-F238E27FC236}">
                  <a16:creationId xmlns:a16="http://schemas.microsoft.com/office/drawing/2014/main" id="{499A180E-A05C-439D-B73A-30A100EA8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Text Box 186">
              <a:extLst>
                <a:ext uri="{FF2B5EF4-FFF2-40B4-BE49-F238E27FC236}">
                  <a16:creationId xmlns:a16="http://schemas.microsoft.com/office/drawing/2014/main" id="{E8A17AB1-4376-4E49-9A80-60295C2FF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" y="7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58" name="Oval 187">
              <a:extLst>
                <a:ext uri="{FF2B5EF4-FFF2-40B4-BE49-F238E27FC236}">
                  <a16:creationId xmlns:a16="http://schemas.microsoft.com/office/drawing/2014/main" id="{78BEAECA-2F36-47AD-928E-15E6DF1B0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188">
              <a:extLst>
                <a:ext uri="{FF2B5EF4-FFF2-40B4-BE49-F238E27FC236}">
                  <a16:creationId xmlns:a16="http://schemas.microsoft.com/office/drawing/2014/main" id="{2ACCD38D-ED11-4BF5-9811-AD84CB03C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0" name="Oval 189">
              <a:extLst>
                <a:ext uri="{FF2B5EF4-FFF2-40B4-BE49-F238E27FC236}">
                  <a16:creationId xmlns:a16="http://schemas.microsoft.com/office/drawing/2014/main" id="{8C61CA09-1305-43DE-BDD9-833A122C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Text Box 190">
              <a:extLst>
                <a:ext uri="{FF2B5EF4-FFF2-40B4-BE49-F238E27FC236}">
                  <a16:creationId xmlns:a16="http://schemas.microsoft.com/office/drawing/2014/main" id="{0DE3A9D0-E418-42D5-899D-6B1BEAA50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2" name="AutoShape 191">
              <a:extLst>
                <a:ext uri="{FF2B5EF4-FFF2-40B4-BE49-F238E27FC236}">
                  <a16:creationId xmlns:a16="http://schemas.microsoft.com/office/drawing/2014/main" id="{267D90DA-2C8D-42A7-B2DF-F4D675E57D72}"/>
                </a:ext>
              </a:extLst>
            </p:cNvPr>
            <p:cNvCxnSpPr>
              <a:cxnSpLocks noChangeShapeType="1"/>
              <a:stCxn id="54" idx="6"/>
              <a:endCxn id="52" idx="2"/>
            </p:cNvCxnSpPr>
            <p:nvPr/>
          </p:nvCxnSpPr>
          <p:spPr bwMode="auto">
            <a:xfrm>
              <a:off x="4944" y="478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" name="AutoShape 192">
              <a:extLst>
                <a:ext uri="{FF2B5EF4-FFF2-40B4-BE49-F238E27FC236}">
                  <a16:creationId xmlns:a16="http://schemas.microsoft.com/office/drawing/2014/main" id="{2AA98873-E564-4C7F-AA77-8D4F52A9921A}"/>
                </a:ext>
              </a:extLst>
            </p:cNvPr>
            <p:cNvCxnSpPr>
              <a:cxnSpLocks noChangeShapeType="1"/>
              <a:stCxn id="54" idx="4"/>
              <a:endCxn id="58" idx="0"/>
            </p:cNvCxnSpPr>
            <p:nvPr/>
          </p:nvCxnSpPr>
          <p:spPr bwMode="auto">
            <a:xfrm>
              <a:off x="482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" name="AutoShape 193">
              <a:extLst>
                <a:ext uri="{FF2B5EF4-FFF2-40B4-BE49-F238E27FC236}">
                  <a16:creationId xmlns:a16="http://schemas.microsoft.com/office/drawing/2014/main" id="{BA250433-CA45-41CB-B43C-17104F683E49}"/>
                </a:ext>
              </a:extLst>
            </p:cNvPr>
            <p:cNvCxnSpPr>
              <a:cxnSpLocks noChangeShapeType="1"/>
              <a:stCxn id="58" idx="7"/>
              <a:endCxn id="56" idx="3"/>
            </p:cNvCxnSpPr>
            <p:nvPr/>
          </p:nvCxnSpPr>
          <p:spPr bwMode="auto">
            <a:xfrm flipV="1">
              <a:off x="4909" y="973"/>
              <a:ext cx="214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" name="AutoShape 194">
              <a:extLst>
                <a:ext uri="{FF2B5EF4-FFF2-40B4-BE49-F238E27FC236}">
                  <a16:creationId xmlns:a16="http://schemas.microsoft.com/office/drawing/2014/main" id="{A0B537E6-F466-43C3-950D-3F1D3F28291F}"/>
                </a:ext>
              </a:extLst>
            </p:cNvPr>
            <p:cNvCxnSpPr>
              <a:cxnSpLocks noChangeShapeType="1"/>
              <a:stCxn id="56" idx="7"/>
              <a:endCxn id="52" idx="3"/>
            </p:cNvCxnSpPr>
            <p:nvPr/>
          </p:nvCxnSpPr>
          <p:spPr bwMode="auto">
            <a:xfrm flipV="1">
              <a:off x="5293" y="563"/>
              <a:ext cx="166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6" name="AutoShape 195">
              <a:extLst>
                <a:ext uri="{FF2B5EF4-FFF2-40B4-BE49-F238E27FC236}">
                  <a16:creationId xmlns:a16="http://schemas.microsoft.com/office/drawing/2014/main" id="{7B879B64-12A9-4C55-8236-32F571E1E7EA}"/>
                </a:ext>
              </a:extLst>
            </p:cNvPr>
            <p:cNvCxnSpPr>
              <a:cxnSpLocks noChangeShapeType="1"/>
              <a:stCxn id="60" idx="0"/>
              <a:endCxn id="52" idx="4"/>
            </p:cNvCxnSpPr>
            <p:nvPr/>
          </p:nvCxnSpPr>
          <p:spPr bwMode="auto">
            <a:xfrm flipV="1">
              <a:off x="554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7" name="AutoShape 196">
              <a:extLst>
                <a:ext uri="{FF2B5EF4-FFF2-40B4-BE49-F238E27FC236}">
                  <a16:creationId xmlns:a16="http://schemas.microsoft.com/office/drawing/2014/main" id="{D8F89745-4EE0-4BA6-8A79-AAE4E535D30E}"/>
                </a:ext>
              </a:extLst>
            </p:cNvPr>
            <p:cNvCxnSpPr>
              <a:cxnSpLocks noChangeShapeType="1"/>
              <a:stCxn id="60" idx="1"/>
              <a:endCxn id="56" idx="5"/>
            </p:cNvCxnSpPr>
            <p:nvPr/>
          </p:nvCxnSpPr>
          <p:spPr bwMode="auto">
            <a:xfrm flipH="1" flipV="1">
              <a:off x="5293" y="973"/>
              <a:ext cx="166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68" name="AutoShape 200">
            <a:extLst>
              <a:ext uri="{FF2B5EF4-FFF2-40B4-BE49-F238E27FC236}">
                <a16:creationId xmlns:a16="http://schemas.microsoft.com/office/drawing/2014/main" id="{283BB1D8-60EB-4EE8-8A8E-F002B7976CDE}"/>
              </a:ext>
            </a:extLst>
          </p:cNvPr>
          <p:cNvCxnSpPr>
            <a:cxnSpLocks noChangeShapeType="1"/>
            <a:stCxn id="54" idx="5"/>
            <a:endCxn id="56" idx="1"/>
          </p:cNvCxnSpPr>
          <p:nvPr/>
        </p:nvCxnSpPr>
        <p:spPr bwMode="auto">
          <a:xfrm>
            <a:off x="9111035" y="1731814"/>
            <a:ext cx="339725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69" name="AutoShape 201">
            <a:extLst>
              <a:ext uri="{FF2B5EF4-FFF2-40B4-BE49-F238E27FC236}">
                <a16:creationId xmlns:a16="http://schemas.microsoft.com/office/drawing/2014/main" id="{E207AEB6-4166-42C5-8942-3793EC3CEB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66597" y="2971652"/>
            <a:ext cx="7620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70" name="AutoShape 205">
            <a:extLst>
              <a:ext uri="{FF2B5EF4-FFF2-40B4-BE49-F238E27FC236}">
                <a16:creationId xmlns:a16="http://schemas.microsoft.com/office/drawing/2014/main" id="{E9B78C26-898B-477E-83FC-178591F0AD1C}"/>
              </a:ext>
            </a:extLst>
          </p:cNvPr>
          <p:cNvCxnSpPr>
            <a:cxnSpLocks noChangeShapeType="1"/>
            <a:stCxn id="54" idx="2"/>
            <a:endCxn id="60" idx="4"/>
          </p:cNvCxnSpPr>
          <p:nvPr/>
        </p:nvCxnSpPr>
        <p:spPr bwMode="auto">
          <a:xfrm rot="10800000" flipH="1" flipV="1">
            <a:off x="8785597" y="1596877"/>
            <a:ext cx="1333500" cy="1562100"/>
          </a:xfrm>
          <a:prstGeom prst="bentConnector4">
            <a:avLst>
              <a:gd name="adj1" fmla="val -9407"/>
              <a:gd name="adj2" fmla="val 11463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71" name="AutoShape 206">
            <a:extLst>
              <a:ext uri="{FF2B5EF4-FFF2-40B4-BE49-F238E27FC236}">
                <a16:creationId xmlns:a16="http://schemas.microsoft.com/office/drawing/2014/main" id="{BA4213FA-118B-45AE-9B8B-9196D97F3A66}"/>
              </a:ext>
            </a:extLst>
          </p:cNvPr>
          <p:cNvCxnSpPr>
            <a:cxnSpLocks noChangeShapeType="1"/>
            <a:stCxn id="52" idx="6"/>
            <a:endCxn id="58" idx="7"/>
          </p:cNvCxnSpPr>
          <p:nvPr/>
        </p:nvCxnSpPr>
        <p:spPr bwMode="auto">
          <a:xfrm flipH="1">
            <a:off x="9111035" y="1596877"/>
            <a:ext cx="1198562" cy="1236662"/>
          </a:xfrm>
          <a:prstGeom prst="bentConnector4">
            <a:avLst>
              <a:gd name="adj1" fmla="val -7287"/>
              <a:gd name="adj2" fmla="val 5545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sp>
        <p:nvSpPr>
          <p:cNvPr id="72" name="Text Box 208">
            <a:extLst>
              <a:ext uri="{FF2B5EF4-FFF2-40B4-BE49-F238E27FC236}">
                <a16:creationId xmlns:a16="http://schemas.microsoft.com/office/drawing/2014/main" id="{E360BB78-E331-48CD-A100-3774A79F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3057377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有向图中弧的取值范围：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表示弧的数目。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且不考虑顶点到其自身的弧。）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73" name="Group 233">
            <a:extLst>
              <a:ext uri="{FF2B5EF4-FFF2-40B4-BE49-F238E27FC236}">
                <a16:creationId xmlns:a16="http://schemas.microsoft.com/office/drawing/2014/main" id="{2916E286-FFD0-4C26-B87B-6DC1479B8D9D}"/>
              </a:ext>
            </a:extLst>
          </p:cNvPr>
          <p:cNvGrpSpPr>
            <a:grpSpLocks/>
          </p:cNvGrpSpPr>
          <p:nvPr/>
        </p:nvGrpSpPr>
        <p:grpSpPr bwMode="auto">
          <a:xfrm>
            <a:off x="8833222" y="4038452"/>
            <a:ext cx="1614488" cy="1863725"/>
            <a:chOff x="4656" y="1850"/>
            <a:chExt cx="1017" cy="1174"/>
          </a:xfrm>
        </p:grpSpPr>
        <p:sp>
          <p:nvSpPr>
            <p:cNvPr id="74" name="Oval 211">
              <a:extLst>
                <a:ext uri="{FF2B5EF4-FFF2-40B4-BE49-F238E27FC236}">
                  <a16:creationId xmlns:a16="http://schemas.microsoft.com/office/drawing/2014/main" id="{0ABB1016-C9DE-4AAD-82F3-669207FB2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Text Box 212">
              <a:extLst>
                <a:ext uri="{FF2B5EF4-FFF2-40B4-BE49-F238E27FC236}">
                  <a16:creationId xmlns:a16="http://schemas.microsoft.com/office/drawing/2014/main" id="{1F02F650-8F97-4617-AAE0-FD19C8DFA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76" name="Oval 213">
              <a:extLst>
                <a:ext uri="{FF2B5EF4-FFF2-40B4-BE49-F238E27FC236}">
                  <a16:creationId xmlns:a16="http://schemas.microsoft.com/office/drawing/2014/main" id="{FF38C225-1D36-4A21-960F-4F63A30F6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214">
              <a:extLst>
                <a:ext uri="{FF2B5EF4-FFF2-40B4-BE49-F238E27FC236}">
                  <a16:creationId xmlns:a16="http://schemas.microsoft.com/office/drawing/2014/main" id="{6AB51695-3DC0-4BD2-82E8-2FC6B6011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78" name="Oval 215">
              <a:extLst>
                <a:ext uri="{FF2B5EF4-FFF2-40B4-BE49-F238E27FC236}">
                  <a16:creationId xmlns:a16="http://schemas.microsoft.com/office/drawing/2014/main" id="{D2252B47-AABB-4871-96CA-11B466BE9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Text Box 216">
              <a:extLst>
                <a:ext uri="{FF2B5EF4-FFF2-40B4-BE49-F238E27FC236}">
                  <a16:creationId xmlns:a16="http://schemas.microsoft.com/office/drawing/2014/main" id="{7304C896-7A89-4FED-A551-EDB538987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5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80" name="Oval 217">
              <a:extLst>
                <a:ext uri="{FF2B5EF4-FFF2-40B4-BE49-F238E27FC236}">
                  <a16:creationId xmlns:a16="http://schemas.microsoft.com/office/drawing/2014/main" id="{BA666CF5-4BFC-4C1F-8EEF-BD25E5567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Text Box 218">
              <a:extLst>
                <a:ext uri="{FF2B5EF4-FFF2-40B4-BE49-F238E27FC236}">
                  <a16:creationId xmlns:a16="http://schemas.microsoft.com/office/drawing/2014/main" id="{C5B76540-55D5-45C3-8936-C7E3488F3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82" name="AutoShape 219">
              <a:extLst>
                <a:ext uri="{FF2B5EF4-FFF2-40B4-BE49-F238E27FC236}">
                  <a16:creationId xmlns:a16="http://schemas.microsoft.com/office/drawing/2014/main" id="{F1AE99F4-5A1D-4DF1-BC54-1E92DAFE782E}"/>
                </a:ext>
              </a:extLst>
            </p:cNvPr>
            <p:cNvCxnSpPr>
              <a:cxnSpLocks noChangeShapeType="1"/>
              <a:stCxn id="76" idx="6"/>
              <a:endCxn id="74" idx="2"/>
            </p:cNvCxnSpPr>
            <p:nvPr/>
          </p:nvCxnSpPr>
          <p:spPr bwMode="auto">
            <a:xfrm>
              <a:off x="4914" y="2040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3" name="AutoShape 220">
              <a:extLst>
                <a:ext uri="{FF2B5EF4-FFF2-40B4-BE49-F238E27FC236}">
                  <a16:creationId xmlns:a16="http://schemas.microsoft.com/office/drawing/2014/main" id="{913F6652-EDB2-413E-A006-4398EE04B530}"/>
                </a:ext>
              </a:extLst>
            </p:cNvPr>
            <p:cNvCxnSpPr>
              <a:cxnSpLocks noChangeShapeType="1"/>
              <a:stCxn id="76" idx="4"/>
              <a:endCxn id="78" idx="0"/>
            </p:cNvCxnSpPr>
            <p:nvPr/>
          </p:nvCxnSpPr>
          <p:spPr bwMode="auto">
            <a:xfrm>
              <a:off x="4794" y="2160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4" name="AutoShape 221">
              <a:extLst>
                <a:ext uri="{FF2B5EF4-FFF2-40B4-BE49-F238E27FC236}">
                  <a16:creationId xmlns:a16="http://schemas.microsoft.com/office/drawing/2014/main" id="{5AA056C8-3B3B-4260-849E-BF6C2D030DDA}"/>
                </a:ext>
              </a:extLst>
            </p:cNvPr>
            <p:cNvCxnSpPr>
              <a:cxnSpLocks noChangeShapeType="1"/>
              <a:stCxn id="78" idx="6"/>
              <a:endCxn id="80" idx="2"/>
            </p:cNvCxnSpPr>
            <p:nvPr/>
          </p:nvCxnSpPr>
          <p:spPr bwMode="auto">
            <a:xfrm>
              <a:off x="4914" y="2904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5" name="AutoShape 222">
              <a:extLst>
                <a:ext uri="{FF2B5EF4-FFF2-40B4-BE49-F238E27FC236}">
                  <a16:creationId xmlns:a16="http://schemas.microsoft.com/office/drawing/2014/main" id="{82FFFE4F-C390-45CA-BCAA-B2142E134E5C}"/>
                </a:ext>
              </a:extLst>
            </p:cNvPr>
            <p:cNvCxnSpPr>
              <a:cxnSpLocks noChangeShapeType="1"/>
              <a:stCxn id="80" idx="1"/>
              <a:endCxn id="76" idx="5"/>
            </p:cNvCxnSpPr>
            <p:nvPr/>
          </p:nvCxnSpPr>
          <p:spPr bwMode="auto">
            <a:xfrm flipH="1" flipV="1">
              <a:off x="4879" y="2125"/>
              <a:ext cx="550" cy="69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86" name="Line 224">
            <a:extLst>
              <a:ext uri="{FF2B5EF4-FFF2-40B4-BE49-F238E27FC236}">
                <a16:creationId xmlns:a16="http://schemas.microsoft.com/office/drawing/2014/main" id="{DB521907-B9E5-450E-8372-6F52172FF8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5622" y="4530577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" name="Line 226">
            <a:extLst>
              <a:ext uri="{FF2B5EF4-FFF2-40B4-BE49-F238E27FC236}">
                <a16:creationId xmlns:a16="http://schemas.microsoft.com/office/drawing/2014/main" id="{91675598-4CDD-43F2-B1D9-34C0CE46EB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04822" y="4530577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8" name="Line 227">
            <a:extLst>
              <a:ext uri="{FF2B5EF4-FFF2-40B4-BE49-F238E27FC236}">
                <a16:creationId xmlns:a16="http://schemas.microsoft.com/office/drawing/2014/main" id="{87E1AFB8-57BA-49C6-BA1F-F76D22359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1022" y="4530577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" name="Line 228">
            <a:extLst>
              <a:ext uri="{FF2B5EF4-FFF2-40B4-BE49-F238E27FC236}">
                <a16:creationId xmlns:a16="http://schemas.microsoft.com/office/drawing/2014/main" id="{74ADC8F9-FF23-4874-8BF8-1B27A759B52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595222" y="3886052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" name="Line 229">
            <a:extLst>
              <a:ext uri="{FF2B5EF4-FFF2-40B4-BE49-F238E27FC236}">
                <a16:creationId xmlns:a16="http://schemas.microsoft.com/office/drawing/2014/main" id="{3DCDB9A9-2CCB-4755-A8A4-06A9B792BBC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595222" y="5408464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" name="Line 230">
            <a:extLst>
              <a:ext uri="{FF2B5EF4-FFF2-40B4-BE49-F238E27FC236}">
                <a16:creationId xmlns:a16="http://schemas.microsoft.com/office/drawing/2014/main" id="{EAB2AF49-C4DC-4AA9-B852-BFAF7ED9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8022" y="4530577"/>
            <a:ext cx="846138" cy="1093787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" name="Line 231">
            <a:extLst>
              <a:ext uri="{FF2B5EF4-FFF2-40B4-BE49-F238E27FC236}">
                <a16:creationId xmlns:a16="http://schemas.microsoft.com/office/drawing/2014/main" id="{1AAEC040-7011-4568-A4E2-317E4E2049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8022" y="4454377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" name="Line 232">
            <a:extLst>
              <a:ext uri="{FF2B5EF4-FFF2-40B4-BE49-F238E27FC236}">
                <a16:creationId xmlns:a16="http://schemas.microsoft.com/office/drawing/2014/main" id="{2218FD67-0425-40FC-BD03-BA3E7246C4E6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9214222" y="4530577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72" grpId="0" autoUpdateAnimBg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179638" y="563563"/>
            <a:ext cx="5459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含有很少条边或弧的图。</a:t>
            </a:r>
            <a:r>
              <a:rPr lang="zh-CN" altLang="en-US" b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163764" y="1133475"/>
            <a:ext cx="72977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稠密图：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含有很多条边或弧的接近完全图的图。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163764" y="1558925"/>
            <a:ext cx="7340471" cy="11994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权：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与图的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或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相关的数，这些数可以表示从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一个顶点到另一个顶点的距离或耗费。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163764" y="2846388"/>
            <a:ext cx="30876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带权的图。 </a:t>
            </a:r>
          </a:p>
        </p:txBody>
      </p:sp>
      <p:grpSp>
        <p:nvGrpSpPr>
          <p:cNvPr id="62640" name="Group 176"/>
          <p:cNvGrpSpPr>
            <a:grpSpLocks/>
          </p:cNvGrpSpPr>
          <p:nvPr/>
        </p:nvGrpSpPr>
        <p:grpSpPr bwMode="auto">
          <a:xfrm>
            <a:off x="3687764" y="3422650"/>
            <a:ext cx="5159375" cy="2527300"/>
            <a:chOff x="1363" y="2156"/>
            <a:chExt cx="3250" cy="1592"/>
          </a:xfrm>
        </p:grpSpPr>
        <p:sp>
          <p:nvSpPr>
            <p:cNvPr id="62617" name="Oval 153"/>
            <p:cNvSpPr>
              <a:spLocks noChangeArrowheads="1"/>
            </p:cNvSpPr>
            <p:nvPr/>
          </p:nvSpPr>
          <p:spPr bwMode="auto">
            <a:xfrm>
              <a:off x="3963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8" name="Text Box 154"/>
            <p:cNvSpPr txBox="1">
              <a:spLocks noChangeArrowheads="1"/>
            </p:cNvSpPr>
            <p:nvPr/>
          </p:nvSpPr>
          <p:spPr bwMode="auto">
            <a:xfrm>
              <a:off x="3984" y="311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1947" y="2836"/>
              <a:ext cx="2016" cy="384"/>
              <a:chOff x="1536" y="2976"/>
              <a:chExt cx="2016" cy="384"/>
            </a:xfrm>
          </p:grpSpPr>
          <p:sp>
            <p:nvSpPr>
              <p:cNvPr id="62620" name="Line 156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1" name="Text Box 157"/>
              <p:cNvSpPr txBox="1">
                <a:spLocks noChangeArrowheads="1"/>
              </p:cNvSpPr>
              <p:nvPr/>
            </p:nvSpPr>
            <p:spPr bwMode="auto">
              <a:xfrm>
                <a:off x="1874" y="2976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12000  </a:t>
                </a:r>
              </a:p>
            </p:txBody>
          </p:sp>
        </p:grpSp>
        <p:grpSp>
          <p:nvGrpSpPr>
            <p:cNvPr id="62622" name="Group 158"/>
            <p:cNvGrpSpPr>
              <a:grpSpLocks/>
            </p:cNvGrpSpPr>
            <p:nvPr/>
          </p:nvGrpSpPr>
          <p:grpSpPr bwMode="auto">
            <a:xfrm>
              <a:off x="1947" y="3364"/>
              <a:ext cx="2016" cy="384"/>
              <a:chOff x="1536" y="3504"/>
              <a:chExt cx="2016" cy="384"/>
            </a:xfrm>
          </p:grpSpPr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 flipH="1">
                <a:off x="1536" y="3504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4" name="Text Box 160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15000  </a:t>
                </a:r>
              </a:p>
            </p:txBody>
          </p:sp>
        </p:grpSp>
        <p:sp>
          <p:nvSpPr>
            <p:cNvPr id="62611" name="Oval 147"/>
            <p:cNvSpPr>
              <a:spLocks noChangeArrowheads="1"/>
            </p:cNvSpPr>
            <p:nvPr/>
          </p:nvSpPr>
          <p:spPr bwMode="auto">
            <a:xfrm>
              <a:off x="3968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2" name="Text Box 148"/>
            <p:cNvSpPr txBox="1">
              <a:spLocks noChangeArrowheads="1"/>
            </p:cNvSpPr>
            <p:nvPr/>
          </p:nvSpPr>
          <p:spPr bwMode="auto">
            <a:xfrm>
              <a:off x="3989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25" name="Group 161"/>
            <p:cNvGrpSpPr>
              <a:grpSpLocks/>
            </p:cNvGrpSpPr>
            <p:nvPr/>
          </p:nvGrpSpPr>
          <p:grpSpPr bwMode="auto">
            <a:xfrm>
              <a:off x="1947" y="2156"/>
              <a:ext cx="2021" cy="358"/>
              <a:chOff x="1536" y="1968"/>
              <a:chExt cx="2021" cy="358"/>
            </a:xfrm>
          </p:grpSpPr>
          <p:cxnSp>
            <p:nvCxnSpPr>
              <p:cNvPr id="62626" name="AutoShape 162"/>
              <p:cNvCxnSpPr>
                <a:cxnSpLocks noChangeShapeType="1"/>
                <a:stCxn id="62608" idx="6"/>
                <a:endCxn id="62611" idx="2"/>
              </p:cNvCxnSpPr>
              <p:nvPr/>
            </p:nvCxnSpPr>
            <p:spPr bwMode="auto">
              <a:xfrm>
                <a:off x="1536" y="2326"/>
                <a:ext cx="2021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627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596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1785  </a:t>
                </a:r>
              </a:p>
            </p:txBody>
          </p:sp>
        </p:grpSp>
        <p:sp>
          <p:nvSpPr>
            <p:cNvPr id="62608" name="Oval 144"/>
            <p:cNvSpPr>
              <a:spLocks noChangeArrowheads="1"/>
            </p:cNvSpPr>
            <p:nvPr/>
          </p:nvSpPr>
          <p:spPr bwMode="auto">
            <a:xfrm>
              <a:off x="1363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09" name="Text Box 145"/>
            <p:cNvSpPr txBox="1">
              <a:spLocks noChangeArrowheads="1"/>
            </p:cNvSpPr>
            <p:nvPr/>
          </p:nvSpPr>
          <p:spPr bwMode="auto">
            <a:xfrm>
              <a:off x="1394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  <p:sp>
          <p:nvSpPr>
            <p:cNvPr id="62614" name="Oval 150"/>
            <p:cNvSpPr>
              <a:spLocks noChangeArrowheads="1"/>
            </p:cNvSpPr>
            <p:nvPr/>
          </p:nvSpPr>
          <p:spPr bwMode="auto">
            <a:xfrm>
              <a:off x="1378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5" name="Text Box 151"/>
            <p:cNvSpPr txBox="1">
              <a:spLocks noChangeArrowheads="1"/>
            </p:cNvSpPr>
            <p:nvPr/>
          </p:nvSpPr>
          <p:spPr bwMode="auto">
            <a:xfrm>
              <a:off x="1389" y="310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06" name="Group 118"/>
          <p:cNvGrpSpPr>
            <a:grpSpLocks/>
          </p:cNvGrpSpPr>
          <p:nvPr/>
        </p:nvGrpSpPr>
        <p:grpSpPr bwMode="auto">
          <a:xfrm>
            <a:off x="7465866" y="4285945"/>
            <a:ext cx="2087623" cy="932247"/>
            <a:chOff x="3897" y="1898"/>
            <a:chExt cx="868" cy="777"/>
          </a:xfrm>
        </p:grpSpPr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4194" y="190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5" name="Text Box 97"/>
            <p:cNvSpPr txBox="1">
              <a:spLocks noChangeArrowheads="1"/>
            </p:cNvSpPr>
            <p:nvPr/>
          </p:nvSpPr>
          <p:spPr bwMode="auto">
            <a:xfrm>
              <a:off x="4182" y="189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897" y="22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389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4473" y="22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46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90" name="AutoShape 102"/>
            <p:cNvCxnSpPr>
              <a:cxnSpLocks noChangeShapeType="1"/>
              <a:stCxn id="63588" idx="2"/>
              <a:endCxn id="63586" idx="6"/>
            </p:cNvCxnSpPr>
            <p:nvPr/>
          </p:nvCxnSpPr>
          <p:spPr bwMode="auto">
            <a:xfrm flipH="1">
              <a:off x="4061" y="2470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1" name="AutoShape 103"/>
            <p:cNvCxnSpPr>
              <a:cxnSpLocks noChangeShapeType="1"/>
              <a:stCxn id="63586" idx="7"/>
              <a:endCxn id="63584" idx="3"/>
            </p:cNvCxnSpPr>
            <p:nvPr/>
          </p:nvCxnSpPr>
          <p:spPr bwMode="auto">
            <a:xfrm flipV="1">
              <a:off x="4037" y="2257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2" name="AutoShape 104"/>
            <p:cNvCxnSpPr>
              <a:cxnSpLocks noChangeShapeType="1"/>
              <a:stCxn id="63588" idx="1"/>
              <a:endCxn id="63584" idx="5"/>
            </p:cNvCxnSpPr>
            <p:nvPr/>
          </p:nvCxnSpPr>
          <p:spPr bwMode="auto">
            <a:xfrm flipH="1" flipV="1">
              <a:off x="4334" y="2257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600" name="Group 112"/>
          <p:cNvGrpSpPr>
            <a:grpSpLocks/>
          </p:cNvGrpSpPr>
          <p:nvPr/>
        </p:nvGrpSpPr>
        <p:grpSpPr bwMode="auto">
          <a:xfrm>
            <a:off x="7547082" y="4364082"/>
            <a:ext cx="1639654" cy="806267"/>
            <a:chOff x="816" y="1680"/>
            <a:chExt cx="912" cy="912"/>
          </a:xfrm>
        </p:grpSpPr>
        <p:sp>
          <p:nvSpPr>
            <p:cNvPr id="63601" name="Line 113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602" name="Line 114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060576" y="620714"/>
            <a:ext cx="7516813" cy="12969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子图：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如果图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´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满足：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且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´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，则称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的子图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48121" y="2141483"/>
            <a:ext cx="1854453" cy="1127438"/>
            <a:chOff x="104" y="2253"/>
            <a:chExt cx="823" cy="996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26" y="225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111" y="22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104" y="28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630" y="28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05" name="AutoShape 17"/>
            <p:cNvCxnSpPr>
              <a:cxnSpLocks noChangeShapeType="1"/>
              <a:stCxn id="63499" idx="6"/>
              <a:endCxn id="63497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6" name="AutoShape 18"/>
            <p:cNvCxnSpPr>
              <a:cxnSpLocks noChangeShapeType="1"/>
              <a:stCxn id="63499" idx="4"/>
              <a:endCxn id="63501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7" name="AutoShape 19"/>
            <p:cNvCxnSpPr>
              <a:cxnSpLocks noChangeShapeType="1"/>
              <a:stCxn id="63501" idx="6"/>
              <a:endCxn id="63503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8" name="AutoShape 20"/>
            <p:cNvCxnSpPr>
              <a:cxnSpLocks noChangeShapeType="1"/>
              <a:stCxn id="63503" idx="1"/>
              <a:endCxn id="63499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9441727" y="2141483"/>
            <a:ext cx="1886374" cy="1127438"/>
            <a:chOff x="4785" y="2221"/>
            <a:chExt cx="881" cy="1150"/>
          </a:xfrm>
        </p:grpSpPr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5362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4796" y="222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5088" y="255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785" y="291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5369" y="28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20" name="AutoShape 32"/>
            <p:cNvCxnSpPr>
              <a:cxnSpLocks noChangeShapeType="1"/>
              <a:stCxn id="63512" idx="6"/>
              <a:endCxn id="63510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1" name="AutoShape 33"/>
            <p:cNvCxnSpPr>
              <a:cxnSpLocks noChangeShapeType="1"/>
              <a:stCxn id="63512" idx="4"/>
              <a:endCxn id="63516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2" name="AutoShape 34"/>
            <p:cNvCxnSpPr>
              <a:cxnSpLocks noChangeShapeType="1"/>
              <a:stCxn id="63516" idx="7"/>
              <a:endCxn id="63514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3" name="AutoShape 35"/>
            <p:cNvCxnSpPr>
              <a:cxnSpLocks noChangeShapeType="1"/>
              <a:stCxn id="63514" idx="7"/>
              <a:endCxn id="63510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4" name="AutoShape 36"/>
            <p:cNvCxnSpPr>
              <a:cxnSpLocks noChangeShapeType="1"/>
              <a:stCxn id="63518" idx="0"/>
              <a:endCxn id="63510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5" name="AutoShape 37"/>
            <p:cNvCxnSpPr>
              <a:cxnSpLocks noChangeShapeType="1"/>
              <a:stCxn id="63518" idx="1"/>
              <a:endCxn id="63514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2965320" y="2229650"/>
            <a:ext cx="612000" cy="435340"/>
            <a:chOff x="1060" y="2202"/>
            <a:chExt cx="297" cy="497"/>
          </a:xfrm>
        </p:grpSpPr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074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060" y="220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3567536" y="2251278"/>
            <a:ext cx="697710" cy="924988"/>
            <a:chOff x="1440" y="2193"/>
            <a:chExt cx="323" cy="1056"/>
          </a:xfrm>
        </p:grpSpPr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458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1440" y="2193"/>
              <a:ext cx="323" cy="497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458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1444" y="274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cxnSp>
          <p:nvCxnSpPr>
            <p:cNvPr id="63534" name="AutoShape 46"/>
            <p:cNvCxnSpPr>
              <a:cxnSpLocks noChangeShapeType="1"/>
              <a:stCxn id="63530" idx="4"/>
              <a:endCxn id="63532" idx="0"/>
            </p:cNvCxnSpPr>
            <p:nvPr/>
          </p:nvCxnSpPr>
          <p:spPr bwMode="auto">
            <a:xfrm>
              <a:off x="1540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4459938" y="2214166"/>
            <a:ext cx="1610256" cy="1006582"/>
            <a:chOff x="1758" y="2193"/>
            <a:chExt cx="795" cy="1056"/>
          </a:xfrm>
        </p:grpSpPr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274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2256" y="221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7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758" y="219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274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2243" y="276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42" name="AutoShape 54"/>
            <p:cNvCxnSpPr>
              <a:cxnSpLocks noChangeShapeType="1"/>
              <a:stCxn id="63538" idx="6"/>
              <a:endCxn id="63536" idx="2"/>
            </p:cNvCxnSpPr>
            <p:nvPr/>
          </p:nvCxnSpPr>
          <p:spPr bwMode="auto">
            <a:xfrm>
              <a:off x="1949" y="2495"/>
              <a:ext cx="325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43" name="AutoShape 55"/>
            <p:cNvCxnSpPr>
              <a:cxnSpLocks noChangeShapeType="1"/>
              <a:stCxn id="63540" idx="1"/>
              <a:endCxn id="63538" idx="5"/>
            </p:cNvCxnSpPr>
            <p:nvPr/>
          </p:nvCxnSpPr>
          <p:spPr bwMode="auto">
            <a:xfrm flipH="1" flipV="1">
              <a:off x="1925" y="2639"/>
              <a:ext cx="373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4297877" y="4190543"/>
            <a:ext cx="1813529" cy="1114188"/>
            <a:chOff x="1736" y="3146"/>
            <a:chExt cx="824" cy="1019"/>
          </a:xfrm>
        </p:grpSpPr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274" y="320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2263" y="31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1746" y="320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736" y="314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274" y="375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2260" y="37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61" name="AutoShape 73"/>
            <p:cNvCxnSpPr>
              <a:cxnSpLocks noChangeShapeType="1"/>
              <a:stCxn id="63557" idx="6"/>
              <a:endCxn id="63555" idx="2"/>
            </p:cNvCxnSpPr>
            <p:nvPr/>
          </p:nvCxnSpPr>
          <p:spPr bwMode="auto">
            <a:xfrm>
              <a:off x="1910" y="3411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62" name="AutoShape 74"/>
            <p:cNvCxnSpPr>
              <a:cxnSpLocks noChangeShapeType="1"/>
              <a:stCxn id="63559" idx="1"/>
              <a:endCxn id="63557" idx="5"/>
            </p:cNvCxnSpPr>
            <p:nvPr/>
          </p:nvCxnSpPr>
          <p:spPr bwMode="auto">
            <a:xfrm flipH="1" flipV="1">
              <a:off x="1886" y="3555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63" name="Group 75"/>
          <p:cNvGrpSpPr>
            <a:grpSpLocks/>
          </p:cNvGrpSpPr>
          <p:nvPr/>
        </p:nvGrpSpPr>
        <p:grpSpPr bwMode="auto">
          <a:xfrm>
            <a:off x="7589461" y="2151763"/>
            <a:ext cx="1800878" cy="1185258"/>
            <a:chOff x="3865" y="2231"/>
            <a:chExt cx="875" cy="1140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4464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5" name="Text Box 77"/>
            <p:cNvSpPr txBox="1">
              <a:spLocks noChangeArrowheads="1"/>
            </p:cNvSpPr>
            <p:nvPr/>
          </p:nvSpPr>
          <p:spPr bwMode="auto">
            <a:xfrm>
              <a:off x="4443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888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3874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888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9" name="Text Box 81"/>
            <p:cNvSpPr txBox="1">
              <a:spLocks noChangeArrowheads="1"/>
            </p:cNvSpPr>
            <p:nvPr/>
          </p:nvSpPr>
          <p:spPr bwMode="auto">
            <a:xfrm>
              <a:off x="3865" y="28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4464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1" name="Text Box 83"/>
            <p:cNvSpPr txBox="1">
              <a:spLocks noChangeArrowheads="1"/>
            </p:cNvSpPr>
            <p:nvPr/>
          </p:nvSpPr>
          <p:spPr bwMode="auto">
            <a:xfrm>
              <a:off x="4436" y="29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72" name="AutoShape 84"/>
            <p:cNvCxnSpPr>
              <a:cxnSpLocks noChangeShapeType="1"/>
              <a:stCxn id="63566" idx="6"/>
              <a:endCxn id="63564" idx="2"/>
            </p:cNvCxnSpPr>
            <p:nvPr/>
          </p:nvCxnSpPr>
          <p:spPr bwMode="auto">
            <a:xfrm>
              <a:off x="4052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3" name="AutoShape 85"/>
            <p:cNvCxnSpPr>
              <a:cxnSpLocks noChangeShapeType="1"/>
              <a:stCxn id="63566" idx="4"/>
              <a:endCxn id="63568" idx="0"/>
            </p:cNvCxnSpPr>
            <p:nvPr/>
          </p:nvCxnSpPr>
          <p:spPr bwMode="auto">
            <a:xfrm>
              <a:off x="3970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4" name="AutoShape 86"/>
            <p:cNvCxnSpPr>
              <a:cxnSpLocks noChangeShapeType="1"/>
              <a:stCxn id="63570" idx="0"/>
              <a:endCxn id="63564" idx="4"/>
            </p:cNvCxnSpPr>
            <p:nvPr/>
          </p:nvCxnSpPr>
          <p:spPr bwMode="auto">
            <a:xfrm flipV="1">
              <a:off x="4546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6066789" y="2243414"/>
            <a:ext cx="1425070" cy="1125065"/>
            <a:chOff x="3053" y="2200"/>
            <a:chExt cx="681" cy="1171"/>
          </a:xfrm>
        </p:grpSpPr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456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7" name="Text Box 89"/>
            <p:cNvSpPr txBox="1">
              <a:spLocks noChangeArrowheads="1"/>
            </p:cNvSpPr>
            <p:nvPr/>
          </p:nvSpPr>
          <p:spPr bwMode="auto">
            <a:xfrm>
              <a:off x="3436" y="223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072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3053" y="2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456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1" name="Text Box 93"/>
            <p:cNvSpPr txBox="1">
              <a:spLocks noChangeArrowheads="1"/>
            </p:cNvSpPr>
            <p:nvPr/>
          </p:nvSpPr>
          <p:spPr bwMode="auto">
            <a:xfrm>
              <a:off x="3437" y="28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82" name="AutoShape 94"/>
            <p:cNvCxnSpPr>
              <a:cxnSpLocks noChangeShapeType="1"/>
              <a:stCxn id="63580" idx="0"/>
              <a:endCxn id="63576" idx="4"/>
            </p:cNvCxnSpPr>
            <p:nvPr/>
          </p:nvCxnSpPr>
          <p:spPr bwMode="auto">
            <a:xfrm flipV="1">
              <a:off x="3538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4438934" y="4137465"/>
            <a:ext cx="1202717" cy="1062881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 rot="5400000">
            <a:off x="4443991" y="4005903"/>
            <a:ext cx="1094218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2306958" y="4190067"/>
            <a:ext cx="1749089" cy="1088216"/>
            <a:chOff x="817" y="1680"/>
            <a:chExt cx="828" cy="1021"/>
          </a:xfrm>
        </p:grpSpPr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1362" y="174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348" y="171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834" y="174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817" y="16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1362" y="229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344" y="223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51" name="AutoShape 63"/>
            <p:cNvCxnSpPr>
              <a:cxnSpLocks noChangeShapeType="1"/>
              <a:stCxn id="63547" idx="6"/>
              <a:endCxn id="63545" idx="2"/>
            </p:cNvCxnSpPr>
            <p:nvPr/>
          </p:nvCxnSpPr>
          <p:spPr bwMode="auto">
            <a:xfrm>
              <a:off x="998" y="1947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603" name="AutoShape 115"/>
            <p:cNvCxnSpPr>
              <a:cxnSpLocks noChangeShapeType="1"/>
              <a:stCxn id="63547" idx="5"/>
              <a:endCxn id="63549" idx="1"/>
            </p:cNvCxnSpPr>
            <p:nvPr/>
          </p:nvCxnSpPr>
          <p:spPr bwMode="auto">
            <a:xfrm>
              <a:off x="974" y="2091"/>
              <a:ext cx="412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99" name="Group 111"/>
          <p:cNvGrpSpPr>
            <a:grpSpLocks/>
          </p:cNvGrpSpPr>
          <p:nvPr/>
        </p:nvGrpSpPr>
        <p:grpSpPr bwMode="auto">
          <a:xfrm>
            <a:off x="2323331" y="4167773"/>
            <a:ext cx="1716344" cy="1094220"/>
            <a:chOff x="816" y="1680"/>
            <a:chExt cx="912" cy="912"/>
          </a:xfrm>
        </p:grpSpPr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597" grpId="0" animBg="1"/>
      <p:bldP spid="63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2101850" y="790575"/>
            <a:ext cx="770916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是一条边，则称顶点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邻接点，或称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相邻接；称边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，或称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2101851" y="2568576"/>
            <a:ext cx="765626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是一条弧，则称顶点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，顶点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。并称弧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261231" name="Group 111"/>
          <p:cNvGrpSpPr>
            <a:grpSpLocks/>
          </p:cNvGrpSpPr>
          <p:nvPr/>
        </p:nvGrpSpPr>
        <p:grpSpPr bwMode="auto">
          <a:xfrm>
            <a:off x="7109512" y="4284723"/>
            <a:ext cx="1900743" cy="1095656"/>
            <a:chOff x="87" y="2279"/>
            <a:chExt cx="840" cy="970"/>
          </a:xfrm>
        </p:grpSpPr>
        <p:sp>
          <p:nvSpPr>
            <p:cNvPr id="261232" name="Oval 112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3" name="Text Box 113"/>
            <p:cNvSpPr txBox="1">
              <a:spLocks noChangeArrowheads="1"/>
            </p:cNvSpPr>
            <p:nvPr/>
          </p:nvSpPr>
          <p:spPr bwMode="auto">
            <a:xfrm>
              <a:off x="630" y="227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34" name="Oval 114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36" name="Oval 116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7" name="Text Box 117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38" name="Oval 118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9" name="Text Box 119"/>
            <p:cNvSpPr txBox="1">
              <a:spLocks noChangeArrowheads="1"/>
            </p:cNvSpPr>
            <p:nvPr/>
          </p:nvSpPr>
          <p:spPr bwMode="auto">
            <a:xfrm>
              <a:off x="630" y="28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1240" name="AutoShape 120"/>
            <p:cNvCxnSpPr>
              <a:cxnSpLocks noChangeShapeType="1"/>
              <a:stCxn id="261234" idx="6"/>
              <a:endCxn id="261232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1" name="AutoShape 121"/>
            <p:cNvCxnSpPr>
              <a:cxnSpLocks noChangeShapeType="1"/>
              <a:stCxn id="261234" idx="4"/>
              <a:endCxn id="261236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2" name="AutoShape 122"/>
            <p:cNvCxnSpPr>
              <a:cxnSpLocks noChangeShapeType="1"/>
              <a:stCxn id="261236" idx="6"/>
              <a:endCxn id="261238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3" name="AutoShape 123"/>
            <p:cNvCxnSpPr>
              <a:cxnSpLocks noChangeShapeType="1"/>
              <a:stCxn id="261238" idx="1"/>
              <a:endCxn id="261234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1244" name="Group 124"/>
          <p:cNvGrpSpPr>
            <a:grpSpLocks/>
          </p:cNvGrpSpPr>
          <p:nvPr/>
        </p:nvGrpSpPr>
        <p:grpSpPr bwMode="auto">
          <a:xfrm>
            <a:off x="3575053" y="4270898"/>
            <a:ext cx="2165861" cy="1259954"/>
            <a:chOff x="4800" y="2267"/>
            <a:chExt cx="875" cy="1104"/>
          </a:xfrm>
        </p:grpSpPr>
        <p:sp>
          <p:nvSpPr>
            <p:cNvPr id="261245" name="Oval 125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6" name="Text Box 126"/>
            <p:cNvSpPr txBox="1">
              <a:spLocks noChangeArrowheads="1"/>
            </p:cNvSpPr>
            <p:nvPr/>
          </p:nvSpPr>
          <p:spPr bwMode="auto">
            <a:xfrm>
              <a:off x="5378" y="226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47" name="Oval 127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8" name="Text Box 128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0" name="Text Box 130"/>
            <p:cNvSpPr txBox="1">
              <a:spLocks noChangeArrowheads="1"/>
            </p:cNvSpPr>
            <p:nvPr/>
          </p:nvSpPr>
          <p:spPr bwMode="auto">
            <a:xfrm>
              <a:off x="5097" y="25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51" name="Oval 131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2" name="Text Box 132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4" name="Text Box 134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1255" name="AutoShape 135"/>
            <p:cNvCxnSpPr>
              <a:cxnSpLocks noChangeShapeType="1"/>
              <a:stCxn id="261247" idx="6"/>
              <a:endCxn id="261245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6" name="AutoShape 136"/>
            <p:cNvCxnSpPr>
              <a:cxnSpLocks noChangeShapeType="1"/>
              <a:stCxn id="261247" idx="4"/>
              <a:endCxn id="261251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7" name="AutoShape 137"/>
            <p:cNvCxnSpPr>
              <a:cxnSpLocks noChangeShapeType="1"/>
              <a:stCxn id="261251" idx="7"/>
              <a:endCxn id="261249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8" name="AutoShape 138"/>
            <p:cNvCxnSpPr>
              <a:cxnSpLocks noChangeShapeType="1"/>
              <a:stCxn id="261249" idx="7"/>
              <a:endCxn id="261245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9" name="AutoShape 139"/>
            <p:cNvCxnSpPr>
              <a:cxnSpLocks noChangeShapeType="1"/>
              <a:stCxn id="261253" idx="0"/>
              <a:endCxn id="261245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60" name="AutoShape 140"/>
            <p:cNvCxnSpPr>
              <a:cxnSpLocks noChangeShapeType="1"/>
              <a:stCxn id="261253" idx="1"/>
              <a:endCxn id="261249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15" grpId="0" autoUpdateAnimBg="0"/>
      <p:bldP spid="2612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584326" y="498476"/>
            <a:ext cx="5186035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的度是和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相关联的边的数目，记为：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6984944" y="647362"/>
            <a:ext cx="2429642" cy="1260475"/>
            <a:chOff x="4809" y="2256"/>
            <a:chExt cx="880" cy="1115"/>
          </a:xfrm>
        </p:grpSpPr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5386" y="225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4814" y="22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5115" y="257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825" y="291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4526" name="Oval 14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5392" y="2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4528" name="AutoShape 16"/>
            <p:cNvCxnSpPr>
              <a:cxnSpLocks noChangeShapeType="1"/>
              <a:stCxn id="64520" idx="6"/>
              <a:endCxn id="64518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9" name="AutoShape 17"/>
            <p:cNvCxnSpPr>
              <a:cxnSpLocks noChangeShapeType="1"/>
              <a:stCxn id="64520" idx="4"/>
              <a:endCxn id="64524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0" name="AutoShape 18"/>
            <p:cNvCxnSpPr>
              <a:cxnSpLocks noChangeShapeType="1"/>
              <a:stCxn id="64524" idx="7"/>
              <a:endCxn id="64522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1" name="AutoShape 19"/>
            <p:cNvCxnSpPr>
              <a:cxnSpLocks noChangeShapeType="1"/>
              <a:stCxn id="64522" idx="7"/>
              <a:endCxn id="64518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2" name="AutoShape 20"/>
            <p:cNvCxnSpPr>
              <a:cxnSpLocks noChangeShapeType="1"/>
              <a:stCxn id="64526" idx="0"/>
              <a:endCxn id="64518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3" name="AutoShape 21"/>
            <p:cNvCxnSpPr>
              <a:cxnSpLocks noChangeShapeType="1"/>
              <a:stCxn id="64526" idx="1"/>
              <a:endCxn id="64522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1600201" y="2263775"/>
            <a:ext cx="8536311" cy="8679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为头的弧的数目称为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的入度，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1600201" y="3314700"/>
            <a:ext cx="8536311" cy="8679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为尾的弧的数目称为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的出度，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1600200" y="4292600"/>
            <a:ext cx="7702550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入度和出度之和，即：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+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9260226" y="690840"/>
            <a:ext cx="2327485" cy="1120297"/>
            <a:chOff x="102" y="2258"/>
            <a:chExt cx="843" cy="991"/>
          </a:xfrm>
        </p:grpSpPr>
        <p:sp>
          <p:nvSpPr>
            <p:cNvPr id="64538" name="Oval 26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633" y="22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102" y="22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110" y="28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44" name="Oval 32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648" y="280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4546" name="AutoShape 34"/>
            <p:cNvCxnSpPr>
              <a:cxnSpLocks noChangeShapeType="1"/>
              <a:stCxn id="64540" idx="6"/>
              <a:endCxn id="64538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7" name="AutoShape 35"/>
            <p:cNvCxnSpPr>
              <a:cxnSpLocks noChangeShapeType="1"/>
              <a:stCxn id="64540" idx="4"/>
              <a:endCxn id="64542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8" name="AutoShape 36"/>
            <p:cNvCxnSpPr>
              <a:cxnSpLocks noChangeShapeType="1"/>
              <a:stCxn id="64542" idx="6"/>
              <a:endCxn id="64544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9" name="AutoShape 37"/>
            <p:cNvCxnSpPr>
              <a:cxnSpLocks noChangeShapeType="1"/>
              <a:stCxn id="64544" idx="1"/>
              <a:endCxn id="64540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1600201" y="4800601"/>
            <a:ext cx="8267007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，则一个有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边（弧）的图，满足如下关系： 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6816725" y="5300664"/>
          <a:ext cx="20256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5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5300664"/>
                        <a:ext cx="20256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34" grpId="0" autoUpdateAnimBg="0"/>
      <p:bldP spid="64535" grpId="0" autoUpdateAnimBg="0"/>
      <p:bldP spid="64536" grpId="0" autoUpdateAnimBg="0"/>
      <p:bldP spid="64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584325" y="439738"/>
            <a:ext cx="7837488" cy="17716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(1 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466975" y="2466975"/>
            <a:ext cx="521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对于有向图，路径也是有向的。  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3024826" y="3110670"/>
            <a:ext cx="2480487" cy="1370320"/>
            <a:chOff x="4809" y="2261"/>
            <a:chExt cx="887" cy="1110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5385" y="22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4824" y="226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115" y="25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825" y="295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5399" y="295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5553" name="AutoShape 17"/>
            <p:cNvCxnSpPr>
              <a:cxnSpLocks noChangeShapeType="1"/>
              <a:stCxn id="65545" idx="6"/>
              <a:endCxn id="65543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4" name="AutoShape 18"/>
            <p:cNvCxnSpPr>
              <a:cxnSpLocks noChangeShapeType="1"/>
              <a:stCxn id="65545" idx="4"/>
              <a:endCxn id="65549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5" name="AutoShape 19"/>
            <p:cNvCxnSpPr>
              <a:cxnSpLocks noChangeShapeType="1"/>
              <a:stCxn id="65549" idx="7"/>
              <a:endCxn id="65547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6" name="AutoShape 20"/>
            <p:cNvCxnSpPr>
              <a:cxnSpLocks noChangeShapeType="1"/>
              <a:stCxn id="65547" idx="7"/>
              <a:endCxn id="65543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7" name="AutoShape 21"/>
            <p:cNvCxnSpPr>
              <a:cxnSpLocks noChangeShapeType="1"/>
              <a:stCxn id="65551" idx="0"/>
              <a:endCxn id="65543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8" name="AutoShape 22"/>
            <p:cNvCxnSpPr>
              <a:cxnSpLocks noChangeShapeType="1"/>
              <a:stCxn id="65551" idx="1"/>
              <a:endCxn id="65547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6719551" y="3147689"/>
            <a:ext cx="2329478" cy="1222177"/>
            <a:chOff x="105" y="2259"/>
            <a:chExt cx="833" cy="990"/>
          </a:xfrm>
        </p:grpSpPr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641" y="230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120" y="225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118" y="28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641" y="28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5568" name="AutoShape 32"/>
            <p:cNvCxnSpPr>
              <a:cxnSpLocks noChangeShapeType="1"/>
              <a:stCxn id="65562" idx="6"/>
              <a:endCxn id="65560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69" name="AutoShape 33"/>
            <p:cNvCxnSpPr>
              <a:cxnSpLocks noChangeShapeType="1"/>
              <a:stCxn id="65562" idx="4"/>
              <a:endCxn id="65564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0" name="AutoShape 34"/>
            <p:cNvCxnSpPr>
              <a:cxnSpLocks noChangeShapeType="1"/>
              <a:stCxn id="65564" idx="6"/>
              <a:endCxn id="65566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1" name="AutoShape 35"/>
            <p:cNvCxnSpPr>
              <a:cxnSpLocks noChangeShapeType="1"/>
              <a:stCxn id="65566" idx="1"/>
              <a:endCxn id="65562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1600201" y="4941888"/>
            <a:ext cx="5457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路径长度：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路径上边或弧的数目。 </a:t>
            </a: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1584326" y="5516563"/>
            <a:ext cx="8213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回路（环）：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第一个顶点和最后一个顶点相同的路径。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72" grpId="0" autoUpdateAnimBg="0"/>
      <p:bldP spid="656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424113" y="1143001"/>
            <a:ext cx="7993062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、图的基本概念；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、图的存储结构（邻接矩阵、邻接表、十字链表）；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、图的遍历（深度优先搜索、广度优先搜索）；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、最小生成树（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kruskul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prim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、最短路径（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floyd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AOV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网络与拓扑排序；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AOE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网络与关键路径。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5016501" y="544514"/>
            <a:ext cx="1939925" cy="5794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教学内容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1987151" y="4241873"/>
            <a:ext cx="2058764" cy="1241090"/>
            <a:chOff x="4797" y="2231"/>
            <a:chExt cx="883" cy="1140"/>
          </a:xfrm>
        </p:grpSpPr>
        <p:sp>
          <p:nvSpPr>
            <p:cNvPr id="265223" name="Oval 7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83" y="225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4809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5097" y="256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29" name="Oval 13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4797" y="293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2" name="Text Box 16"/>
            <p:cNvSpPr txBox="1">
              <a:spLocks noChangeArrowheads="1"/>
            </p:cNvSpPr>
            <p:nvPr/>
          </p:nvSpPr>
          <p:spPr bwMode="auto">
            <a:xfrm>
              <a:off x="5383" y="29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33" name="AutoShape 17"/>
            <p:cNvCxnSpPr>
              <a:cxnSpLocks noChangeShapeType="1"/>
              <a:stCxn id="265225" idx="6"/>
              <a:endCxn id="265223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4" name="AutoShape 18"/>
            <p:cNvCxnSpPr>
              <a:cxnSpLocks noChangeShapeType="1"/>
              <a:stCxn id="265225" idx="4"/>
              <a:endCxn id="265229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5" name="AutoShape 19"/>
            <p:cNvCxnSpPr>
              <a:cxnSpLocks noChangeShapeType="1"/>
              <a:stCxn id="265229" idx="7"/>
              <a:endCxn id="265227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6" name="AutoShape 20"/>
            <p:cNvCxnSpPr>
              <a:cxnSpLocks noChangeShapeType="1"/>
              <a:stCxn id="265227" idx="7"/>
              <a:endCxn id="265223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7" name="AutoShape 21"/>
            <p:cNvCxnSpPr>
              <a:cxnSpLocks noChangeShapeType="1"/>
              <a:stCxn id="265231" idx="0"/>
              <a:endCxn id="265223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8" name="AutoShape 22"/>
            <p:cNvCxnSpPr>
              <a:cxnSpLocks noChangeShapeType="1"/>
              <a:stCxn id="265231" idx="1"/>
              <a:endCxn id="265227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5150553" y="4293096"/>
            <a:ext cx="1890893" cy="1093029"/>
            <a:chOff x="105" y="2245"/>
            <a:chExt cx="811" cy="1004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618" y="224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106" y="22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106" y="279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619" y="280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5248" name="AutoShape 32"/>
            <p:cNvCxnSpPr>
              <a:cxnSpLocks noChangeShapeType="1"/>
              <a:stCxn id="265242" idx="6"/>
              <a:endCxn id="265240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49" name="AutoShape 33"/>
            <p:cNvCxnSpPr>
              <a:cxnSpLocks noChangeShapeType="1"/>
              <a:stCxn id="265242" idx="4"/>
              <a:endCxn id="265244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0" name="AutoShape 34"/>
            <p:cNvCxnSpPr>
              <a:cxnSpLocks noChangeShapeType="1"/>
              <a:stCxn id="265244" idx="6"/>
              <a:endCxn id="265246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1" name="AutoShape 35"/>
            <p:cNvCxnSpPr>
              <a:cxnSpLocks noChangeShapeType="1"/>
              <a:stCxn id="265246" idx="1"/>
              <a:endCxn id="265242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1584325" y="692150"/>
            <a:ext cx="89042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序列中顶点（两</a:t>
            </a:r>
            <a:r>
              <a:rPr lang="zh-CN" altLang="en-US">
                <a:solidFill>
                  <a:schemeClr val="tx1"/>
                </a:solidFill>
                <a:effectLst/>
                <a:latin typeface=""/>
                <a:ea typeface="楷体_GB2312" pitchFamily="49" charset="-122"/>
              </a:rPr>
              <a:t>端点除外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）不重复出现的路径。  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1584325" y="1316038"/>
            <a:ext cx="79009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简单回路（简单环）：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前后两端点相同的简单路径。 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1620839" y="1963738"/>
            <a:ext cx="8220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有路径，则说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1600201" y="2611438"/>
            <a:ext cx="6378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图中任意两个顶点都是连通的。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8141288" y="4262558"/>
            <a:ext cx="2035448" cy="1220405"/>
            <a:chOff x="3936" y="1098"/>
            <a:chExt cx="873" cy="1121"/>
          </a:xfrm>
        </p:grpSpPr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4521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4512" y="109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3945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2" name="Text Box 46"/>
            <p:cNvSpPr txBox="1">
              <a:spLocks noChangeArrowheads="1"/>
            </p:cNvSpPr>
            <p:nvPr/>
          </p:nvSpPr>
          <p:spPr bwMode="auto">
            <a:xfrm>
              <a:off x="3936" y="110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4242" y="145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4229" y="143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945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6" name="Text Box 50"/>
            <p:cNvSpPr txBox="1">
              <a:spLocks noChangeArrowheads="1"/>
            </p:cNvSpPr>
            <p:nvPr/>
          </p:nvSpPr>
          <p:spPr bwMode="auto">
            <a:xfrm>
              <a:off x="3941" y="175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4521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8" name="Text Box 52"/>
            <p:cNvSpPr txBox="1">
              <a:spLocks noChangeArrowheads="1"/>
            </p:cNvSpPr>
            <p:nvPr/>
          </p:nvSpPr>
          <p:spPr bwMode="auto">
            <a:xfrm>
              <a:off x="4512" y="177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69" name="AutoShape 53"/>
            <p:cNvCxnSpPr>
              <a:cxnSpLocks noChangeShapeType="1"/>
              <a:stCxn id="265261" idx="4"/>
              <a:endCxn id="265265" idx="0"/>
            </p:cNvCxnSpPr>
            <p:nvPr/>
          </p:nvCxnSpPr>
          <p:spPr bwMode="auto">
            <a:xfrm>
              <a:off x="4027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0" name="AutoShape 54"/>
            <p:cNvCxnSpPr>
              <a:cxnSpLocks noChangeShapeType="1"/>
              <a:stCxn id="265267" idx="0"/>
              <a:endCxn id="265259" idx="4"/>
            </p:cNvCxnSpPr>
            <p:nvPr/>
          </p:nvCxnSpPr>
          <p:spPr bwMode="auto">
            <a:xfrm flipV="1">
              <a:off x="4603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1" name="AutoShape 55"/>
            <p:cNvCxnSpPr>
              <a:cxnSpLocks noChangeShapeType="1"/>
              <a:stCxn id="265267" idx="1"/>
              <a:endCxn id="265263" idx="5"/>
            </p:cNvCxnSpPr>
            <p:nvPr/>
          </p:nvCxnSpPr>
          <p:spPr bwMode="auto">
            <a:xfrm flipH="1" flipV="1">
              <a:off x="4382" y="1801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1584326" y="3259138"/>
            <a:ext cx="6969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个顶点和小于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条边的图。 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4" grpId="0" autoUpdateAnimBg="0"/>
      <p:bldP spid="265255" grpId="0" autoUpdateAnimBg="0"/>
      <p:bldP spid="265256" grpId="0" autoUpdateAnimBg="0"/>
      <p:bldP spid="265257" grpId="0" autoUpdateAnimBg="0"/>
      <p:bldP spid="2652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2165350" y="571501"/>
            <a:ext cx="7920038" cy="1844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连通分量：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无向图的极大连通子图（</a:t>
            </a:r>
            <a:r>
              <a:rPr lang="zh-CN" altLang="en-US" dirty="0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不存在包含它的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更大的连通子图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）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；任何连通图的连通分量只有一个，即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其本身；非连通图有多个连通分量（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非连通图的每一个连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通部分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）。 </a:t>
            </a:r>
          </a:p>
        </p:txBody>
      </p:sp>
      <p:grpSp>
        <p:nvGrpSpPr>
          <p:cNvPr id="29791" name="Group 95"/>
          <p:cNvGrpSpPr>
            <a:grpSpLocks/>
          </p:cNvGrpSpPr>
          <p:nvPr/>
        </p:nvGrpSpPr>
        <p:grpSpPr bwMode="auto">
          <a:xfrm>
            <a:off x="1054371" y="2522483"/>
            <a:ext cx="2071333" cy="1311197"/>
            <a:chOff x="4800" y="2290"/>
            <a:chExt cx="873" cy="1081"/>
          </a:xfrm>
        </p:grpSpPr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5" name="Text Box 9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7" name="Text Box 10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Text Box 10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02" name="AutoShape 106"/>
            <p:cNvCxnSpPr>
              <a:cxnSpLocks noChangeShapeType="1"/>
              <a:stCxn id="29794" idx="6"/>
              <a:endCxn id="29792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3" name="AutoShape 107"/>
            <p:cNvCxnSpPr>
              <a:cxnSpLocks noChangeShapeType="1"/>
              <a:stCxn id="29794" idx="4"/>
              <a:endCxn id="29798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4" name="AutoShape 108"/>
            <p:cNvCxnSpPr>
              <a:cxnSpLocks noChangeShapeType="1"/>
              <a:stCxn id="29798" idx="7"/>
              <a:endCxn id="29796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7"/>
              <a:endCxn id="29792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800" idx="0"/>
              <a:endCxn id="29792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800" idx="1"/>
              <a:endCxn id="29796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3315764" y="2613764"/>
            <a:ext cx="2071333" cy="1311197"/>
            <a:chOff x="3936" y="1138"/>
            <a:chExt cx="873" cy="1081"/>
          </a:xfrm>
        </p:grpSpPr>
        <p:sp>
          <p:nvSpPr>
            <p:cNvPr id="29809" name="Oval 113"/>
            <p:cNvSpPr>
              <a:spLocks noChangeArrowheads="1"/>
            </p:cNvSpPr>
            <p:nvPr/>
          </p:nvSpPr>
          <p:spPr bwMode="auto">
            <a:xfrm>
              <a:off x="4521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Text Box 11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auto">
            <a:xfrm>
              <a:off x="3945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 Box 11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auto">
            <a:xfrm>
              <a:off x="4242" y="145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 Box 11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auto">
            <a:xfrm>
              <a:off x="3945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Text Box 12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auto">
            <a:xfrm>
              <a:off x="4521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19" name="AutoShape 123"/>
            <p:cNvCxnSpPr>
              <a:cxnSpLocks noChangeShapeType="1"/>
              <a:stCxn id="29811" idx="4"/>
              <a:endCxn id="29815" idx="0"/>
            </p:cNvCxnSpPr>
            <p:nvPr/>
          </p:nvCxnSpPr>
          <p:spPr bwMode="auto">
            <a:xfrm>
              <a:off x="4027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0" name="AutoShape 124"/>
            <p:cNvCxnSpPr>
              <a:cxnSpLocks noChangeShapeType="1"/>
              <a:stCxn id="29817" idx="0"/>
              <a:endCxn id="29809" idx="4"/>
            </p:cNvCxnSpPr>
            <p:nvPr/>
          </p:nvCxnSpPr>
          <p:spPr bwMode="auto">
            <a:xfrm flipV="1">
              <a:off x="4603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1" name="AutoShape 125"/>
            <p:cNvCxnSpPr>
              <a:cxnSpLocks noChangeShapeType="1"/>
              <a:stCxn id="29817" idx="1"/>
              <a:endCxn id="29813" idx="5"/>
            </p:cNvCxnSpPr>
            <p:nvPr/>
          </p:nvCxnSpPr>
          <p:spPr bwMode="auto">
            <a:xfrm flipH="1" flipV="1">
              <a:off x="4382" y="1801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2165351" y="4183063"/>
            <a:ext cx="6759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任意两个顶点都连通的有向图。 </a:t>
            </a:r>
          </a:p>
        </p:txBody>
      </p:sp>
      <p:grpSp>
        <p:nvGrpSpPr>
          <p:cNvPr id="29823" name="Group 127"/>
          <p:cNvGrpSpPr>
            <a:grpSpLocks/>
          </p:cNvGrpSpPr>
          <p:nvPr/>
        </p:nvGrpSpPr>
        <p:grpSpPr bwMode="auto">
          <a:xfrm>
            <a:off x="7911998" y="2555493"/>
            <a:ext cx="1990662" cy="1199605"/>
            <a:chOff x="96" y="2260"/>
            <a:chExt cx="839" cy="989"/>
          </a:xfrm>
        </p:grpSpPr>
        <p:sp>
          <p:nvSpPr>
            <p:cNvPr id="29824" name="Oval 128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5" name="Text Box 129"/>
            <p:cNvSpPr txBox="1">
              <a:spLocks noChangeArrowheads="1"/>
            </p:cNvSpPr>
            <p:nvPr/>
          </p:nvSpPr>
          <p:spPr bwMode="auto">
            <a:xfrm>
              <a:off x="630" y="22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7" name="Text Box 131"/>
            <p:cNvSpPr txBox="1">
              <a:spLocks noChangeArrowheads="1"/>
            </p:cNvSpPr>
            <p:nvPr/>
          </p:nvSpPr>
          <p:spPr bwMode="auto">
            <a:xfrm>
              <a:off x="105" y="226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9" name="Text Box 133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638" y="282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32" name="AutoShape 136"/>
            <p:cNvCxnSpPr>
              <a:cxnSpLocks noChangeShapeType="1"/>
              <a:stCxn id="29826" idx="6"/>
              <a:endCxn id="29824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3" name="AutoShape 137"/>
            <p:cNvCxnSpPr>
              <a:cxnSpLocks noChangeShapeType="1"/>
              <a:stCxn id="29826" idx="4"/>
              <a:endCxn id="29828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4" name="AutoShape 138"/>
            <p:cNvCxnSpPr>
              <a:cxnSpLocks noChangeShapeType="1"/>
              <a:stCxn id="29828" idx="6"/>
              <a:endCxn id="29830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5" name="AutoShape 139"/>
            <p:cNvCxnSpPr>
              <a:cxnSpLocks noChangeShapeType="1"/>
              <a:stCxn id="29830" idx="1"/>
              <a:endCxn id="29826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850" name="Text Box 154"/>
          <p:cNvSpPr txBox="1">
            <a:spLocks noChangeArrowheads="1"/>
          </p:cNvSpPr>
          <p:nvPr/>
        </p:nvSpPr>
        <p:spPr bwMode="auto">
          <a:xfrm>
            <a:off x="2149475" y="4686301"/>
            <a:ext cx="7920038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有向图的极大强连通子图；任何强连通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图的强连通分量只有一个，即其本身；非强连通图有多个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强连通分量。 </a:t>
            </a:r>
          </a:p>
        </p:txBody>
      </p:sp>
      <p:grpSp>
        <p:nvGrpSpPr>
          <p:cNvPr id="29868" name="Group 172"/>
          <p:cNvGrpSpPr>
            <a:grpSpLocks/>
          </p:cNvGrpSpPr>
          <p:nvPr/>
        </p:nvGrpSpPr>
        <p:grpSpPr bwMode="auto">
          <a:xfrm>
            <a:off x="10075360" y="2553006"/>
            <a:ext cx="1950327" cy="1183837"/>
            <a:chOff x="4661" y="1307"/>
            <a:chExt cx="822" cy="976"/>
          </a:xfrm>
        </p:grpSpPr>
        <p:sp>
          <p:nvSpPr>
            <p:cNvPr id="29837" name="Oval 141"/>
            <p:cNvSpPr>
              <a:spLocks noChangeArrowheads="1"/>
            </p:cNvSpPr>
            <p:nvPr/>
          </p:nvSpPr>
          <p:spPr bwMode="auto">
            <a:xfrm>
              <a:off x="5193" y="132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8" name="Text Box 142"/>
            <p:cNvSpPr txBox="1">
              <a:spLocks noChangeArrowheads="1"/>
            </p:cNvSpPr>
            <p:nvPr/>
          </p:nvSpPr>
          <p:spPr bwMode="auto">
            <a:xfrm>
              <a:off x="5186" y="130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auto">
            <a:xfrm>
              <a:off x="4665" y="132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0" name="Text Box 144"/>
            <p:cNvSpPr txBox="1">
              <a:spLocks noChangeArrowheads="1"/>
            </p:cNvSpPr>
            <p:nvPr/>
          </p:nvSpPr>
          <p:spPr bwMode="auto">
            <a:xfrm>
              <a:off x="4661" y="130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auto">
            <a:xfrm>
              <a:off x="4665" y="187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2" name="Text Box 146"/>
            <p:cNvSpPr txBox="1">
              <a:spLocks noChangeArrowheads="1"/>
            </p:cNvSpPr>
            <p:nvPr/>
          </p:nvSpPr>
          <p:spPr bwMode="auto">
            <a:xfrm>
              <a:off x="4663" y="184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auto">
            <a:xfrm>
              <a:off x="5193" y="187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5182" y="187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45" name="AutoShape 149"/>
            <p:cNvCxnSpPr>
              <a:cxnSpLocks noChangeShapeType="1"/>
              <a:stCxn id="29843" idx="1"/>
              <a:endCxn id="29839" idx="5"/>
            </p:cNvCxnSpPr>
            <p:nvPr/>
          </p:nvCxnSpPr>
          <p:spPr bwMode="auto">
            <a:xfrm flipH="1" flipV="1">
              <a:off x="4805" y="1673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47" name="AutoShape 151"/>
            <p:cNvCxnSpPr>
              <a:cxnSpLocks noChangeShapeType="1"/>
              <a:stCxn id="29841" idx="6"/>
              <a:endCxn id="29843" idx="2"/>
            </p:cNvCxnSpPr>
            <p:nvPr/>
          </p:nvCxnSpPr>
          <p:spPr bwMode="auto">
            <a:xfrm>
              <a:off x="4829" y="2078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51" name="AutoShape 155"/>
            <p:cNvCxnSpPr>
              <a:cxnSpLocks noChangeShapeType="1"/>
              <a:stCxn id="29839" idx="4"/>
              <a:endCxn id="29841" idx="0"/>
            </p:cNvCxnSpPr>
            <p:nvPr/>
          </p:nvCxnSpPr>
          <p:spPr bwMode="auto">
            <a:xfrm>
              <a:off x="4747" y="1733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867" name="Group 171"/>
          <p:cNvGrpSpPr>
            <a:grpSpLocks/>
          </p:cNvGrpSpPr>
          <p:nvPr/>
        </p:nvGrpSpPr>
        <p:grpSpPr bwMode="auto">
          <a:xfrm>
            <a:off x="5610927" y="2560497"/>
            <a:ext cx="1990663" cy="1208096"/>
            <a:chOff x="2687" y="1293"/>
            <a:chExt cx="839" cy="996"/>
          </a:xfrm>
        </p:grpSpPr>
        <p:sp>
          <p:nvSpPr>
            <p:cNvPr id="29854" name="Oval 158"/>
            <p:cNvSpPr>
              <a:spLocks noChangeArrowheads="1"/>
            </p:cNvSpPr>
            <p:nvPr/>
          </p:nvSpPr>
          <p:spPr bwMode="auto">
            <a:xfrm>
              <a:off x="3225" y="133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5" name="Text Box 159"/>
            <p:cNvSpPr txBox="1">
              <a:spLocks noChangeArrowheads="1"/>
            </p:cNvSpPr>
            <p:nvPr/>
          </p:nvSpPr>
          <p:spPr bwMode="auto">
            <a:xfrm>
              <a:off x="3226" y="13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auto">
            <a:xfrm>
              <a:off x="2697" y="133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7" name="Text Box 161"/>
            <p:cNvSpPr txBox="1">
              <a:spLocks noChangeArrowheads="1"/>
            </p:cNvSpPr>
            <p:nvPr/>
          </p:nvSpPr>
          <p:spPr bwMode="auto">
            <a:xfrm>
              <a:off x="2687" y="129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auto">
            <a:xfrm>
              <a:off x="2697" y="188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9" name="Text Box 163"/>
            <p:cNvSpPr txBox="1">
              <a:spLocks noChangeArrowheads="1"/>
            </p:cNvSpPr>
            <p:nvPr/>
          </p:nvSpPr>
          <p:spPr bwMode="auto">
            <a:xfrm>
              <a:off x="2688" y="189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auto">
            <a:xfrm>
              <a:off x="3225" y="188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61" name="Text Box 165"/>
            <p:cNvSpPr txBox="1">
              <a:spLocks noChangeArrowheads="1"/>
            </p:cNvSpPr>
            <p:nvPr/>
          </p:nvSpPr>
          <p:spPr bwMode="auto">
            <a:xfrm>
              <a:off x="3229" y="1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62" name="AutoShape 166"/>
            <p:cNvCxnSpPr>
              <a:cxnSpLocks noChangeShapeType="1"/>
              <a:stCxn id="29856" idx="6"/>
              <a:endCxn id="29854" idx="2"/>
            </p:cNvCxnSpPr>
            <p:nvPr/>
          </p:nvCxnSpPr>
          <p:spPr bwMode="auto">
            <a:xfrm>
              <a:off x="2861" y="153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3" name="AutoShape 167"/>
            <p:cNvCxnSpPr>
              <a:cxnSpLocks noChangeShapeType="1"/>
              <a:stCxn id="29856" idx="4"/>
              <a:endCxn id="29858" idx="0"/>
            </p:cNvCxnSpPr>
            <p:nvPr/>
          </p:nvCxnSpPr>
          <p:spPr bwMode="auto">
            <a:xfrm>
              <a:off x="2779" y="173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4" name="AutoShape 168"/>
            <p:cNvCxnSpPr>
              <a:cxnSpLocks noChangeShapeType="1"/>
              <a:stCxn id="29858" idx="6"/>
              <a:endCxn id="29860" idx="2"/>
            </p:cNvCxnSpPr>
            <p:nvPr/>
          </p:nvCxnSpPr>
          <p:spPr bwMode="auto">
            <a:xfrm>
              <a:off x="2861" y="208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5" name="AutoShape 169"/>
            <p:cNvCxnSpPr>
              <a:cxnSpLocks noChangeShapeType="1"/>
              <a:stCxn id="29860" idx="1"/>
              <a:endCxn id="29856" idx="5"/>
            </p:cNvCxnSpPr>
            <p:nvPr/>
          </p:nvCxnSpPr>
          <p:spPr bwMode="auto">
            <a:xfrm flipH="1" flipV="1">
              <a:off x="2837" y="167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6" name="AutoShape 170"/>
            <p:cNvCxnSpPr>
              <a:cxnSpLocks noChangeShapeType="1"/>
              <a:stCxn id="29854" idx="4"/>
              <a:endCxn id="29860" idx="0"/>
            </p:cNvCxnSpPr>
            <p:nvPr/>
          </p:nvCxnSpPr>
          <p:spPr bwMode="auto">
            <a:xfrm>
              <a:off x="3307" y="173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0" grpId="0" autoUpdateAnimBg="0"/>
      <p:bldP spid="29822" grpId="0" autoUpdateAnimBg="0"/>
      <p:bldP spid="29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1919289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916566" y="1210155"/>
            <a:ext cx="1945867" cy="1216885"/>
            <a:chOff x="1234" y="478"/>
            <a:chExt cx="878" cy="1117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4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4" y="47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82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27" y="76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4" y="114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1" y="11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30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388" y="1177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685" y="863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685" y="1177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539338" y="1162874"/>
            <a:ext cx="1921488" cy="1241942"/>
            <a:chOff x="4797" y="2231"/>
            <a:chExt cx="867" cy="1140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63" y="225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8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4" y="25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797" y="294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67" y="29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5181426" y="1143928"/>
            <a:ext cx="1968030" cy="1224511"/>
            <a:chOff x="2336" y="471"/>
            <a:chExt cx="888" cy="1124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27" y="47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4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82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35" y="7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36" y="11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16" y="719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492" y="1177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789" y="863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10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7456913" y="1219199"/>
            <a:ext cx="1930354" cy="1224511"/>
            <a:chOff x="3408" y="471"/>
            <a:chExt cx="871" cy="1124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2" y="47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11" y="4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82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0" y="7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08" y="11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72" y="11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581" y="719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499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075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854" y="1177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3086101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2050544" y="2775377"/>
            <a:ext cx="1017012" cy="978634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ea typeface="华文中宋" pitchFamily="2" charset="-122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3070225" y="3309938"/>
            <a:ext cx="7124066" cy="25197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所有生成树具有以下共同特点：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生成树的顶点个数与图的顶点个数相同；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生成树是图的极小连通子图；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生成树中任意两个顶点间的路径是唯一的；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在生成树中再加一条边必然形成回路。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3048000" y="5824538"/>
            <a:ext cx="6484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条边的图不一定是生成树。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9830123" y="1262839"/>
            <a:ext cx="1943651" cy="1215796"/>
            <a:chOff x="4607" y="614"/>
            <a:chExt cx="877" cy="1116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649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7" y="62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649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7" y="6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96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4" y="9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321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08" y="128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321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2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695" y="1058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050" y="998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271" y="1058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050" y="1312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91" name="Group 59"/>
          <p:cNvGrpSpPr>
            <a:grpSpLocks/>
          </p:cNvGrpSpPr>
          <p:nvPr/>
        </p:nvGrpSpPr>
        <p:grpSpPr bwMode="auto">
          <a:xfrm>
            <a:off x="6748025" y="4354015"/>
            <a:ext cx="3593068" cy="1835430"/>
            <a:chOff x="3144" y="2199"/>
            <a:chExt cx="1460" cy="1692"/>
          </a:xfrm>
        </p:grpSpPr>
        <p:sp>
          <p:nvSpPr>
            <p:cNvPr id="120868" name="Oval 36"/>
            <p:cNvSpPr>
              <a:spLocks noChangeArrowheads="1"/>
            </p:cNvSpPr>
            <p:nvPr/>
          </p:nvSpPr>
          <p:spPr bwMode="auto">
            <a:xfrm>
              <a:off x="3696" y="269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3702" y="268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3411" y="221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3407" y="219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2" name="Oval 40"/>
            <p:cNvSpPr>
              <a:spLocks noChangeArrowheads="1"/>
            </p:cNvSpPr>
            <p:nvPr/>
          </p:nvSpPr>
          <p:spPr bwMode="auto">
            <a:xfrm>
              <a:off x="4283" y="226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4295" y="2241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D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4" name="Oval 42"/>
            <p:cNvSpPr>
              <a:spLocks noChangeArrowheads="1"/>
            </p:cNvSpPr>
            <p:nvPr/>
          </p:nvSpPr>
          <p:spPr bwMode="auto">
            <a:xfrm>
              <a:off x="3152" y="2711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3144" y="271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auto">
            <a:xfrm>
              <a:off x="3151" y="348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3159" y="3471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8" name="Oval 46"/>
            <p:cNvSpPr>
              <a:spLocks noChangeArrowheads="1"/>
            </p:cNvSpPr>
            <p:nvPr/>
          </p:nvSpPr>
          <p:spPr bwMode="auto">
            <a:xfrm>
              <a:off x="4280" y="32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4284" y="321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C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80" name="AutoShape 48"/>
            <p:cNvCxnSpPr>
              <a:cxnSpLocks noChangeShapeType="1"/>
              <a:stCxn id="120870" idx="5"/>
              <a:endCxn id="120868" idx="0"/>
            </p:cNvCxnSpPr>
            <p:nvPr/>
          </p:nvCxnSpPr>
          <p:spPr bwMode="auto">
            <a:xfrm>
              <a:off x="3551" y="2561"/>
              <a:ext cx="227" cy="1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2" name="AutoShape 50"/>
            <p:cNvCxnSpPr>
              <a:cxnSpLocks noChangeShapeType="1"/>
              <a:stCxn id="120872" idx="4"/>
              <a:endCxn id="120878" idx="0"/>
            </p:cNvCxnSpPr>
            <p:nvPr/>
          </p:nvCxnSpPr>
          <p:spPr bwMode="auto">
            <a:xfrm flipH="1">
              <a:off x="4362" y="2669"/>
              <a:ext cx="3" cy="54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3" name="AutoShape 51"/>
            <p:cNvCxnSpPr>
              <a:cxnSpLocks noChangeShapeType="1"/>
            </p:cNvCxnSpPr>
            <p:nvPr/>
          </p:nvCxnSpPr>
          <p:spPr bwMode="auto">
            <a:xfrm>
              <a:off x="4604" y="2795"/>
              <a:ext cx="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8" name="AutoShape 56"/>
            <p:cNvCxnSpPr>
              <a:cxnSpLocks noChangeShapeType="1"/>
              <a:stCxn id="120874" idx="4"/>
              <a:endCxn id="120876" idx="0"/>
            </p:cNvCxnSpPr>
            <p:nvPr/>
          </p:nvCxnSpPr>
          <p:spPr bwMode="auto">
            <a:xfrm flipH="1">
              <a:off x="3233" y="3120"/>
              <a:ext cx="1" cy="36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9" name="AutoShape 57"/>
            <p:cNvCxnSpPr>
              <a:cxnSpLocks noChangeShapeType="1"/>
              <a:stCxn id="120870" idx="3"/>
              <a:endCxn id="120874" idx="0"/>
            </p:cNvCxnSpPr>
            <p:nvPr/>
          </p:nvCxnSpPr>
          <p:spPr bwMode="auto">
            <a:xfrm flipH="1">
              <a:off x="3234" y="2561"/>
              <a:ext cx="201" cy="1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219325" y="620714"/>
            <a:ext cx="7956024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对于非连通图，其每个连通分量可以构造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一棵生成树，合成起来就是一个生成森林。   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171700" y="1752601"/>
            <a:ext cx="7956024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176463" y="2906714"/>
            <a:ext cx="7956024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有向图的生成森林：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由若干棵有向树组成，含有图中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全部顶点，但只有足以构成若干棵不相交的有向树的弧。 </a:t>
            </a:r>
          </a:p>
        </p:txBody>
      </p:sp>
      <p:grpSp>
        <p:nvGrpSpPr>
          <p:cNvPr id="120890" name="Group 58"/>
          <p:cNvGrpSpPr>
            <a:grpSpLocks/>
          </p:cNvGrpSpPr>
          <p:nvPr/>
        </p:nvGrpSpPr>
        <p:grpSpPr bwMode="auto">
          <a:xfrm>
            <a:off x="1861874" y="4537033"/>
            <a:ext cx="3453494" cy="1244846"/>
            <a:chOff x="1103" y="2232"/>
            <a:chExt cx="1405" cy="1102"/>
          </a:xfrm>
        </p:grpSpPr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1685" y="225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679" y="226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2" name="Oval 10"/>
            <p:cNvSpPr>
              <a:spLocks noChangeArrowheads="1"/>
            </p:cNvSpPr>
            <p:nvPr/>
          </p:nvSpPr>
          <p:spPr bwMode="auto">
            <a:xfrm>
              <a:off x="1109" y="225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03" y="2232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2232" y="226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224" y="2264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C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1109" y="2925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106" y="2927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1685" y="2925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680" y="2927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2229" y="2925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2221" y="2929"/>
              <a:ext cx="28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D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58" name="AutoShape 26"/>
            <p:cNvCxnSpPr>
              <a:cxnSpLocks noChangeShapeType="1"/>
              <a:stCxn id="120842" idx="6"/>
              <a:endCxn id="120840" idx="2"/>
            </p:cNvCxnSpPr>
            <p:nvPr/>
          </p:nvCxnSpPr>
          <p:spPr bwMode="auto">
            <a:xfrm>
              <a:off x="1273" y="2458"/>
              <a:ext cx="412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59" name="AutoShape 27"/>
            <p:cNvCxnSpPr>
              <a:cxnSpLocks noChangeShapeType="1"/>
              <a:stCxn id="120844" idx="2"/>
              <a:endCxn id="120840" idx="6"/>
            </p:cNvCxnSpPr>
            <p:nvPr/>
          </p:nvCxnSpPr>
          <p:spPr bwMode="auto">
            <a:xfrm flipH="1" flipV="1">
              <a:off x="1849" y="2458"/>
              <a:ext cx="383" cy="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0" name="AutoShape 28"/>
            <p:cNvCxnSpPr>
              <a:cxnSpLocks noChangeShapeType="1"/>
              <a:stCxn id="120844" idx="3"/>
              <a:endCxn id="120848" idx="7"/>
            </p:cNvCxnSpPr>
            <p:nvPr/>
          </p:nvCxnSpPr>
          <p:spPr bwMode="auto">
            <a:xfrm flipH="1">
              <a:off x="1825" y="2609"/>
              <a:ext cx="431" cy="37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1" name="AutoShape 29"/>
            <p:cNvCxnSpPr>
              <a:cxnSpLocks noChangeShapeType="1"/>
              <a:stCxn id="120856" idx="0"/>
              <a:endCxn id="120844" idx="4"/>
            </p:cNvCxnSpPr>
            <p:nvPr/>
          </p:nvCxnSpPr>
          <p:spPr bwMode="auto">
            <a:xfrm flipV="1">
              <a:off x="2311" y="2669"/>
              <a:ext cx="3" cy="25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2" name="AutoShape 30"/>
            <p:cNvCxnSpPr>
              <a:cxnSpLocks noChangeShapeType="1"/>
              <a:stCxn id="120856" idx="2"/>
              <a:endCxn id="120848" idx="6"/>
            </p:cNvCxnSpPr>
            <p:nvPr/>
          </p:nvCxnSpPr>
          <p:spPr bwMode="auto">
            <a:xfrm flipH="1">
              <a:off x="1849" y="3129"/>
              <a:ext cx="38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3" name="AutoShape 31"/>
            <p:cNvCxnSpPr>
              <a:cxnSpLocks noChangeShapeType="1"/>
              <a:stCxn id="120848" idx="0"/>
              <a:endCxn id="120840" idx="4"/>
            </p:cNvCxnSpPr>
            <p:nvPr/>
          </p:nvCxnSpPr>
          <p:spPr bwMode="auto">
            <a:xfrm flipV="1">
              <a:off x="1767" y="2662"/>
              <a:ext cx="0" cy="2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4" name="AutoShape 32"/>
            <p:cNvCxnSpPr>
              <a:cxnSpLocks noChangeShapeType="1"/>
              <a:stCxn id="120848" idx="1"/>
              <a:endCxn id="120842" idx="5"/>
            </p:cNvCxnSpPr>
            <p:nvPr/>
          </p:nvCxnSpPr>
          <p:spPr bwMode="auto">
            <a:xfrm flipH="1" flipV="1">
              <a:off x="1249" y="2602"/>
              <a:ext cx="460" cy="38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5" name="AutoShape 33"/>
            <p:cNvCxnSpPr>
              <a:cxnSpLocks noChangeShapeType="1"/>
              <a:stCxn id="120846" idx="7"/>
              <a:endCxn id="120840" idx="3"/>
            </p:cNvCxnSpPr>
            <p:nvPr/>
          </p:nvCxnSpPr>
          <p:spPr bwMode="auto">
            <a:xfrm flipV="1">
              <a:off x="1249" y="2602"/>
              <a:ext cx="460" cy="38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6" name="AutoShape 34"/>
            <p:cNvCxnSpPr>
              <a:cxnSpLocks noChangeShapeType="1"/>
              <a:stCxn id="120846" idx="6"/>
              <a:endCxn id="120848" idx="2"/>
            </p:cNvCxnSpPr>
            <p:nvPr/>
          </p:nvCxnSpPr>
          <p:spPr bwMode="auto">
            <a:xfrm>
              <a:off x="1273" y="3129"/>
              <a:ext cx="412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7" name="AutoShape 35"/>
            <p:cNvCxnSpPr>
              <a:cxnSpLocks noChangeShapeType="1"/>
              <a:stCxn id="120842" idx="4"/>
              <a:endCxn id="120846" idx="0"/>
            </p:cNvCxnSpPr>
            <p:nvPr/>
          </p:nvCxnSpPr>
          <p:spPr bwMode="auto">
            <a:xfrm>
              <a:off x="1191" y="2662"/>
              <a:ext cx="0" cy="2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utoUpdateAnimBg="0"/>
      <p:bldP spid="1208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2063750" y="476250"/>
            <a:ext cx="2774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图的存储结构 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2063750" y="1171575"/>
            <a:ext cx="2039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多重链表  </a:t>
            </a:r>
          </a:p>
        </p:txBody>
      </p: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6350001" y="990601"/>
            <a:ext cx="3490913" cy="1895475"/>
            <a:chOff x="2793" y="822"/>
            <a:chExt cx="2199" cy="1194"/>
          </a:xfrm>
        </p:grpSpPr>
        <p:grpSp>
          <p:nvGrpSpPr>
            <p:cNvPr id="8276" name="Group 84"/>
            <p:cNvGrpSpPr>
              <a:grpSpLocks/>
            </p:cNvGrpSpPr>
            <p:nvPr/>
          </p:nvGrpSpPr>
          <p:grpSpPr bwMode="auto">
            <a:xfrm>
              <a:off x="3463" y="822"/>
              <a:ext cx="755" cy="255"/>
              <a:chOff x="2889" y="1078"/>
              <a:chExt cx="755" cy="255"/>
            </a:xfrm>
          </p:grpSpPr>
          <p:sp>
            <p:nvSpPr>
              <p:cNvPr id="8277" name="Rectangle 85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278" name="Line 86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87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0" name="Group 88"/>
            <p:cNvGrpSpPr>
              <a:grpSpLocks/>
            </p:cNvGrpSpPr>
            <p:nvPr/>
          </p:nvGrpSpPr>
          <p:grpSpPr bwMode="auto">
            <a:xfrm>
              <a:off x="4237" y="1307"/>
              <a:ext cx="755" cy="255"/>
              <a:chOff x="2889" y="1078"/>
              <a:chExt cx="755" cy="255"/>
            </a:xfrm>
          </p:grpSpPr>
          <p:sp>
            <p:nvSpPr>
              <p:cNvPr id="8281" name="Rectangle 89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  ^ </a:t>
                </a: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3" name="Line 91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4" name="Group 92"/>
            <p:cNvGrpSpPr>
              <a:grpSpLocks/>
            </p:cNvGrpSpPr>
            <p:nvPr/>
          </p:nvGrpSpPr>
          <p:grpSpPr bwMode="auto">
            <a:xfrm>
              <a:off x="2793" y="1296"/>
              <a:ext cx="755" cy="255"/>
              <a:chOff x="2889" y="1078"/>
              <a:chExt cx="755" cy="255"/>
            </a:xfrm>
          </p:grpSpPr>
          <p:sp>
            <p:nvSpPr>
              <p:cNvPr id="8285" name="Rectangle 93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286" name="Line 94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7" name="Line 95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8" name="Group 96"/>
            <p:cNvGrpSpPr>
              <a:grpSpLocks/>
            </p:cNvGrpSpPr>
            <p:nvPr/>
          </p:nvGrpSpPr>
          <p:grpSpPr bwMode="auto">
            <a:xfrm>
              <a:off x="3504" y="1761"/>
              <a:ext cx="755" cy="255"/>
              <a:chOff x="2889" y="1078"/>
              <a:chExt cx="755" cy="255"/>
            </a:xfrm>
          </p:grpSpPr>
          <p:sp>
            <p:nvSpPr>
              <p:cNvPr id="8289" name="Rectangle 97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^ </a:t>
                </a:r>
              </a:p>
            </p:txBody>
          </p:sp>
          <p:sp>
            <p:nvSpPr>
              <p:cNvPr id="8290" name="Line 98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1" name="Line 99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4097" y="999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V="1">
              <a:off x="3408" y="1077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3841" y="988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 flipH="1" flipV="1">
              <a:off x="3286" y="1555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71" name="Group 179"/>
          <p:cNvGrpSpPr>
            <a:grpSpLocks/>
          </p:cNvGrpSpPr>
          <p:nvPr/>
        </p:nvGrpSpPr>
        <p:grpSpPr bwMode="auto">
          <a:xfrm>
            <a:off x="6173788" y="3357564"/>
            <a:ext cx="3810000" cy="2327275"/>
            <a:chOff x="2736" y="2304"/>
            <a:chExt cx="2400" cy="1466"/>
          </a:xfrm>
        </p:grpSpPr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2740" y="2430"/>
              <a:ext cx="1033" cy="255"/>
              <a:chOff x="2934" y="2489"/>
              <a:chExt cx="1033" cy="255"/>
            </a:xfrm>
          </p:grpSpPr>
          <p:sp>
            <p:nvSpPr>
              <p:cNvPr id="8298" name="Rectangle 10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^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299" name="Line 10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0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0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2" name="Group 110"/>
            <p:cNvGrpSpPr>
              <a:grpSpLocks/>
            </p:cNvGrpSpPr>
            <p:nvPr/>
          </p:nvGrpSpPr>
          <p:grpSpPr bwMode="auto">
            <a:xfrm>
              <a:off x="4103" y="2426"/>
              <a:ext cx="1033" cy="255"/>
              <a:chOff x="2934" y="2489"/>
              <a:chExt cx="1033" cy="255"/>
            </a:xfrm>
          </p:grpSpPr>
          <p:sp>
            <p:nvSpPr>
              <p:cNvPr id="8303" name="Rectangle 11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04" name="Line 11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1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1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" name="Group 115"/>
            <p:cNvGrpSpPr>
              <a:grpSpLocks/>
            </p:cNvGrpSpPr>
            <p:nvPr/>
          </p:nvGrpSpPr>
          <p:grpSpPr bwMode="auto">
            <a:xfrm>
              <a:off x="2736" y="3515"/>
              <a:ext cx="1033" cy="255"/>
              <a:chOff x="2934" y="2489"/>
              <a:chExt cx="1033" cy="255"/>
            </a:xfrm>
          </p:grpSpPr>
          <p:sp>
            <p:nvSpPr>
              <p:cNvPr id="8308" name="Rectangle 11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309" name="Line 11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1" name="Line 11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120"/>
            <p:cNvGrpSpPr>
              <a:grpSpLocks/>
            </p:cNvGrpSpPr>
            <p:nvPr/>
          </p:nvGrpSpPr>
          <p:grpSpPr bwMode="auto">
            <a:xfrm>
              <a:off x="4103" y="3515"/>
              <a:ext cx="1033" cy="255"/>
              <a:chOff x="2934" y="2489"/>
              <a:chExt cx="1033" cy="255"/>
            </a:xfrm>
          </p:grpSpPr>
          <p:sp>
            <p:nvSpPr>
              <p:cNvPr id="8313" name="Rectangle 12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  ^ </a:t>
                </a:r>
              </a:p>
            </p:txBody>
          </p:sp>
          <p:sp>
            <p:nvSpPr>
              <p:cNvPr id="8314" name="Line 12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7" name="Group 125"/>
            <p:cNvGrpSpPr>
              <a:grpSpLocks/>
            </p:cNvGrpSpPr>
            <p:nvPr/>
          </p:nvGrpSpPr>
          <p:grpSpPr bwMode="auto">
            <a:xfrm>
              <a:off x="3380" y="2970"/>
              <a:ext cx="1033" cy="255"/>
              <a:chOff x="2934" y="2489"/>
              <a:chExt cx="1033" cy="255"/>
            </a:xfrm>
          </p:grpSpPr>
          <p:sp>
            <p:nvSpPr>
              <p:cNvPr id="8318" name="Rectangle 12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19" name="Line 12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0" name="Line 12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1" name="Line 12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 flipH="1">
              <a:off x="3073" y="2585"/>
              <a:ext cx="311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651" y="251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 flipH="1" flipV="1">
              <a:off x="4752" y="23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 flipH="1">
              <a:off x="3162" y="2304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62" y="230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 flipH="1">
              <a:off x="3818" y="2574"/>
              <a:ext cx="42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4973" y="25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V="1">
              <a:off x="4284" y="2685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4040" y="3152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 flipH="1">
              <a:off x="3351" y="3130"/>
              <a:ext cx="167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 flipV="1">
              <a:off x="2862" y="2685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 flipV="1">
              <a:off x="3629" y="3230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4740" y="26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 flipV="1">
              <a:off x="3929" y="3230"/>
              <a:ext cx="3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36" name="Group 144"/>
          <p:cNvGrpSpPr>
            <a:grpSpLocks/>
          </p:cNvGrpSpPr>
          <p:nvPr/>
        </p:nvGrpSpPr>
        <p:grpSpPr bwMode="auto">
          <a:xfrm>
            <a:off x="2918745" y="1539656"/>
            <a:ext cx="2366033" cy="1673820"/>
            <a:chOff x="3513" y="2138"/>
            <a:chExt cx="1021" cy="1473"/>
          </a:xfrm>
        </p:grpSpPr>
        <p:grpSp>
          <p:nvGrpSpPr>
            <p:cNvPr id="8337" name="Group 145"/>
            <p:cNvGrpSpPr>
              <a:grpSpLocks/>
            </p:cNvGrpSpPr>
            <p:nvPr/>
          </p:nvGrpSpPr>
          <p:grpSpPr bwMode="auto">
            <a:xfrm>
              <a:off x="3513" y="2304"/>
              <a:ext cx="1021" cy="1307"/>
              <a:chOff x="3465" y="2400"/>
              <a:chExt cx="1021" cy="1307"/>
            </a:xfrm>
          </p:grpSpPr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418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39" name="Text Box 147"/>
              <p:cNvSpPr txBox="1">
                <a:spLocks noChangeArrowheads="1"/>
              </p:cNvSpPr>
              <p:nvPr/>
            </p:nvSpPr>
            <p:spPr bwMode="auto">
              <a:xfrm>
                <a:off x="4189" y="240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346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1" name="Text Box 149"/>
              <p:cNvSpPr txBox="1">
                <a:spLocks noChangeArrowheads="1"/>
              </p:cNvSpPr>
              <p:nvPr/>
            </p:nvSpPr>
            <p:spPr bwMode="auto">
              <a:xfrm>
                <a:off x="3466" y="241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>
                <a:off x="346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3" name="Text Box 151"/>
              <p:cNvSpPr txBox="1">
                <a:spLocks noChangeArrowheads="1"/>
              </p:cNvSpPr>
              <p:nvPr/>
            </p:nvSpPr>
            <p:spPr bwMode="auto">
              <a:xfrm>
                <a:off x="3468" y="3274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>
                <a:off x="418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5" name="Text Box 153"/>
              <p:cNvSpPr txBox="1">
                <a:spLocks noChangeArrowheads="1"/>
              </p:cNvSpPr>
              <p:nvPr/>
            </p:nvSpPr>
            <p:spPr bwMode="auto">
              <a:xfrm>
                <a:off x="4177" y="326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8346" name="AutoShape 154"/>
              <p:cNvCxnSpPr>
                <a:cxnSpLocks noChangeShapeType="1"/>
                <a:stCxn id="8340" idx="6"/>
                <a:endCxn id="8338" idx="2"/>
              </p:cNvCxnSpPr>
              <p:nvPr/>
            </p:nvCxnSpPr>
            <p:spPr bwMode="auto">
              <a:xfrm>
                <a:off x="3629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7" name="AutoShape 155"/>
              <p:cNvCxnSpPr>
                <a:cxnSpLocks noChangeShapeType="1"/>
                <a:stCxn id="8340" idx="4"/>
                <a:endCxn id="8342" idx="0"/>
              </p:cNvCxnSpPr>
              <p:nvPr/>
            </p:nvCxnSpPr>
            <p:spPr bwMode="auto">
              <a:xfrm>
                <a:off x="3547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8" name="AutoShape 156"/>
              <p:cNvCxnSpPr>
                <a:cxnSpLocks noChangeShapeType="1"/>
                <a:stCxn id="8342" idx="6"/>
                <a:endCxn id="8344" idx="2"/>
              </p:cNvCxnSpPr>
              <p:nvPr/>
            </p:nvCxnSpPr>
            <p:spPr bwMode="auto">
              <a:xfrm>
                <a:off x="3629" y="3502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9" name="AutoShape 157"/>
              <p:cNvCxnSpPr>
                <a:cxnSpLocks noChangeShapeType="1"/>
                <a:stCxn id="8344" idx="1"/>
                <a:endCxn id="8340" idx="5"/>
              </p:cNvCxnSpPr>
              <p:nvPr/>
            </p:nvCxnSpPr>
            <p:spPr bwMode="auto">
              <a:xfrm flipH="1" flipV="1">
                <a:off x="3605" y="2783"/>
                <a:ext cx="604" cy="57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8350" name="Text Box 158"/>
            <p:cNvSpPr txBox="1">
              <a:spLocks noChangeArrowheads="1"/>
            </p:cNvSpPr>
            <p:nvPr/>
          </p:nvSpPr>
          <p:spPr bwMode="auto">
            <a:xfrm>
              <a:off x="3840" y="213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2898695" y="3943545"/>
            <a:ext cx="2454722" cy="1698431"/>
            <a:chOff x="4704" y="2148"/>
            <a:chExt cx="1020" cy="1463"/>
          </a:xfrm>
        </p:grpSpPr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4704" y="2328"/>
              <a:ext cx="1020" cy="1283"/>
              <a:chOff x="4656" y="2424"/>
              <a:chExt cx="1020" cy="1283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4" name="Text Box 162"/>
              <p:cNvSpPr txBox="1">
                <a:spLocks noChangeArrowheads="1"/>
              </p:cNvSpPr>
              <p:nvPr/>
            </p:nvSpPr>
            <p:spPr bwMode="auto">
              <a:xfrm>
                <a:off x="5375" y="2424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55" name="Oval 163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6" name="Text Box 164"/>
              <p:cNvSpPr txBox="1">
                <a:spLocks noChangeArrowheads="1"/>
              </p:cNvSpPr>
              <p:nvPr/>
            </p:nvSpPr>
            <p:spPr bwMode="auto">
              <a:xfrm>
                <a:off x="4665" y="2424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8" name="Text Box 166"/>
              <p:cNvSpPr txBox="1">
                <a:spLocks noChangeArrowheads="1"/>
              </p:cNvSpPr>
              <p:nvPr/>
            </p:nvSpPr>
            <p:spPr bwMode="auto">
              <a:xfrm>
                <a:off x="5046" y="282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0" name="Text Box 168"/>
              <p:cNvSpPr txBox="1">
                <a:spLocks noChangeArrowheads="1"/>
              </p:cNvSpPr>
              <p:nvPr/>
            </p:nvSpPr>
            <p:spPr bwMode="auto">
              <a:xfrm>
                <a:off x="4669" y="328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2" name="Text Box 170"/>
              <p:cNvSpPr txBox="1">
                <a:spLocks noChangeArrowheads="1"/>
              </p:cNvSpPr>
              <p:nvPr/>
            </p:nvSpPr>
            <p:spPr bwMode="auto">
              <a:xfrm>
                <a:off x="5379" y="328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8363" name="AutoShape 171"/>
              <p:cNvCxnSpPr>
                <a:cxnSpLocks noChangeShapeType="1"/>
                <a:stCxn id="8355" idx="6"/>
                <a:endCxn id="8353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4" name="AutoShape 172"/>
              <p:cNvCxnSpPr>
                <a:cxnSpLocks noChangeShapeType="1"/>
                <a:stCxn id="8355" idx="4"/>
                <a:endCxn id="8359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5" name="AutoShape 173"/>
              <p:cNvCxnSpPr>
                <a:cxnSpLocks noChangeShapeType="1"/>
                <a:stCxn id="8359" idx="7"/>
                <a:endCxn id="8357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6" name="AutoShape 174"/>
              <p:cNvCxnSpPr>
                <a:cxnSpLocks noChangeShapeType="1"/>
                <a:stCxn id="8357" idx="7"/>
                <a:endCxn id="8353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7" name="AutoShape 175"/>
              <p:cNvCxnSpPr>
                <a:cxnSpLocks noChangeShapeType="1"/>
                <a:stCxn id="8361" idx="0"/>
                <a:endCxn id="8353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8" name="AutoShape 176"/>
              <p:cNvCxnSpPr>
                <a:cxnSpLocks noChangeShapeType="1"/>
                <a:stCxn id="8361" idx="1"/>
                <a:endCxn id="8357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8369" name="Text Box 177"/>
            <p:cNvSpPr txBox="1">
              <a:spLocks noChangeArrowheads="1"/>
            </p:cNvSpPr>
            <p:nvPr/>
          </p:nvSpPr>
          <p:spPr bwMode="auto">
            <a:xfrm>
              <a:off x="5002" y="214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151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7.2.1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1736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2138364" y="4108450"/>
          <a:ext cx="77676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公式" r:id="rId4" imgW="3581280" imgH="888840" progId="Equation.3">
                  <p:embed/>
                </p:oleObj>
              </mc:Choice>
              <mc:Fallback>
                <p:oleObj name="公式" r:id="rId4" imgW="3581280" imgH="88884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4" y="4108450"/>
                        <a:ext cx="77676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2159000" y="979489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个顶点的图，可用两个数组存储。其中一个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一维数组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存储数据元素（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）的信息，另一个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二维数组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邻接矩阵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）存储数据元素之间的关系（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边或弧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2151063" y="2565401"/>
            <a:ext cx="8114722" cy="13480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邻接矩阵：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个顶点的图，顶点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的顺序依次为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的邻接矩阵是具有如下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性质的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阶方阵：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9446"/>
              </p:ext>
            </p:extLst>
          </p:nvPr>
        </p:nvGraphicFramePr>
        <p:xfrm>
          <a:off x="8626623" y="789208"/>
          <a:ext cx="21002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公式" r:id="rId4" imgW="1117440" imgH="1269720" progId="Equation.3">
                  <p:embed/>
                </p:oleObj>
              </mc:Choice>
              <mc:Fallback>
                <p:oleObj name="公式" r:id="rId4" imgW="1117440" imgH="12697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623" y="789208"/>
                        <a:ext cx="2100262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3757614" y="915989"/>
          <a:ext cx="18827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公式" r:id="rId6" imgW="901440" imgH="1002960" progId="Equation.3">
                  <p:embed/>
                </p:oleObj>
              </mc:Choice>
              <mc:Fallback>
                <p:oleObj name="公式" r:id="rId6" imgW="901440" imgH="10029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4" y="915989"/>
                        <a:ext cx="1882775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1431273" y="859800"/>
            <a:ext cx="1917733" cy="1393264"/>
            <a:chOff x="55" y="297"/>
            <a:chExt cx="850" cy="1215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4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08" y="42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4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55" y="44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0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70" y="10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0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08" y="10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230" y="671"/>
              <a:ext cx="38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48" y="875"/>
              <a:ext cx="0" cy="22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230" y="1307"/>
              <a:ext cx="38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06" y="815"/>
              <a:ext cx="430" cy="3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311" y="297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5983112" y="847220"/>
            <a:ext cx="2135563" cy="1636378"/>
            <a:chOff x="4695" y="2139"/>
            <a:chExt cx="1012" cy="1472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11"/>
              <a:ext cx="1012" cy="1300"/>
              <a:chOff x="4647" y="2407"/>
              <a:chExt cx="1012" cy="1300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57" y="240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0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18" y="281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48" y="3273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2" y="32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139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3840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8639324" y="332007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3336925" y="923926"/>
            <a:ext cx="500458" cy="16879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8205935" y="792382"/>
            <a:ext cx="500458" cy="195572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1936751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1960563" y="3216276"/>
            <a:ext cx="8065028" cy="73783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无向图的邻接矩阵对称，可压缩存储；有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个顶点的无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向图所需存储空间为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1928813" y="4019551"/>
            <a:ext cx="8065028" cy="73783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有向图的邻接矩阵不一定对称；有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个顶点的有向图所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²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1936751" y="4699001"/>
            <a:ext cx="8674169" cy="4977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无向图中顶点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1930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3895726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出度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3914776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入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3765550" y="5445373"/>
            <a:ext cx="152400" cy="488454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2278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网的邻接矩阵可定义为：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2273300" y="1066800"/>
          <a:ext cx="8070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" name="公式" r:id="rId4" imgW="3720960" imgH="583920" progId="Equation.3">
                  <p:embed/>
                </p:oleObj>
              </mc:Choice>
              <mc:Fallback>
                <p:oleObj name="公式" r:id="rId4" imgW="3720960" imgH="5839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066800"/>
                        <a:ext cx="8070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431290" y="2996952"/>
            <a:ext cx="4376678" cy="2088232"/>
            <a:chOff x="517" y="1906"/>
            <a:chExt cx="1844" cy="1502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0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198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36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8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29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0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884" y="2111"/>
              <a:ext cx="748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772" y="2255"/>
              <a:ext cx="316" cy="1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860" y="2329"/>
              <a:ext cx="1204" cy="23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 flipV="1">
              <a:off x="701" y="2713"/>
              <a:ext cx="1387" cy="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02" y="2389"/>
              <a:ext cx="749" cy="5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677" y="2857"/>
              <a:ext cx="850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845" y="3145"/>
              <a:ext cx="706" cy="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19" y="2917"/>
              <a:ext cx="86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667" y="2773"/>
              <a:ext cx="479" cy="15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19" y="2329"/>
              <a:ext cx="125" cy="1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796" y="279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517" y="28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54" y="220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6621464" y="2851150"/>
          <a:ext cx="2827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" name="公式" r:id="rId6" imgW="1574640" imgH="1765080" progId="Equation.3">
                  <p:embed/>
                </p:oleObj>
              </mc:Choice>
              <mc:Fallback>
                <p:oleObj name="公式" r:id="rId6" imgW="1574640" imgH="176508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4" y="2851150"/>
                        <a:ext cx="2827337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6669089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6096000" y="2765425"/>
            <a:ext cx="500458" cy="323165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992313" y="450850"/>
            <a:ext cx="485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图的数组（邻接矩阵）存储表示：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2024064" y="908050"/>
            <a:ext cx="8535987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INFINITY    INT_MAX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最大值∞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  20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最大顶点个数 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{DG, DN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UDG, UDN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VRType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VRType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是顶点关系类型。对无权图用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表示相邻否；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对带权图，则为权值类型。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InfoType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*info;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[MAX_VERTEX_NUM][MAX_VERTEX_NUM];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vexs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顶点向量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arcs;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邻接矩阵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边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数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kind;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MGraph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</a:t>
            </a:r>
          </a:p>
        </p:txBody>
      </p:sp>
    </p:spTree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2103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邻接表（</a:t>
            </a:r>
            <a:r>
              <a:rPr lang="zh-CN" altLang="en-US">
                <a:solidFill>
                  <a:srgbClr val="333333"/>
                </a:solidFill>
                <a:effectLst/>
                <a:ea typeface="华文中宋" pitchFamily="2" charset="-122"/>
              </a:rPr>
              <a:t>类似于树的孩子链表表示法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3717926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3086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6503989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5795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8386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2459494" y="1154906"/>
            <a:ext cx="2664683" cy="1828800"/>
            <a:chOff x="4704" y="2208"/>
            <a:chExt cx="1022" cy="1403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704" y="2311"/>
              <a:ext cx="1022" cy="1300"/>
              <a:chOff x="4656" y="2407"/>
              <a:chExt cx="1022" cy="1300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81" y="240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67" y="241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8" y="282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6313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6311910" y="1003300"/>
            <a:ext cx="482601" cy="1957388"/>
            <a:chOff x="2699" y="632"/>
            <a:chExt cx="304" cy="1233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699" y="632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699" y="1112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4" y="1329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4" y="872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699" y="1569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5932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6923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7380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8294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7380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8675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8294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6923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7380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8294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7380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8294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7837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7837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9209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9590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8751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9209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6923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7380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8294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7380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8294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7837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9209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9590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8751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9209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6923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7380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8294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7380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8675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8294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7837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6923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7380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8294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7380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8675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8294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7837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5948363" y="4154489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链域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，指示下一条边或弧。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2103439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2127250" y="4960938"/>
            <a:ext cx="7988084" cy="80233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若无向图中有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个顶点、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条边，则其邻接表需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个头 </a:t>
            </a:r>
          </a:p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结点和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2103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的度为第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个单链表中的结点数。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4348163" y="4154488"/>
            <a:ext cx="3962400" cy="1204912"/>
            <a:chOff x="2160" y="2544"/>
            <a:chExt cx="2496" cy="759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4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邻接点域</a:t>
              </a:r>
              <a:r>
                <a:rPr lang="zh-CN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，存放与</a:t>
              </a: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i="1" baseline="-25000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zh-CN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邻接的</a:t>
              </a: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  <a:p>
              <a:pPr>
                <a:lnSpc>
                  <a:spcPct val="50000"/>
                </a:lnSpc>
              </a:pP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顶</a:t>
              </a:r>
              <a:r>
                <a:rPr lang="zh-CN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点在表头数组中的位置。</a:t>
              </a: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2063750" y="1747838"/>
            <a:ext cx="147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图的特点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759200" y="2251075"/>
            <a:ext cx="422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顶点的前驱和后继个数无限制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2066925" y="4156075"/>
            <a:ext cx="140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图的应用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3759200" y="1244600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顶点之间的关系是任意的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3759200" y="1747838"/>
            <a:ext cx="4832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图中任意两个顶点之间都可能相关 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2073275" y="595313"/>
            <a:ext cx="4781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Graph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）是一种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非线性结构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55659" name="AutoShape 11"/>
          <p:cNvSpPr>
            <a:spLocks/>
          </p:cNvSpPr>
          <p:nvPr/>
        </p:nvSpPr>
        <p:spPr bwMode="auto">
          <a:xfrm>
            <a:off x="3543300" y="1731517"/>
            <a:ext cx="215900" cy="515243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3759200" y="2860676"/>
            <a:ext cx="1479550" cy="2689225"/>
            <a:chOff x="1565" y="2205"/>
            <a:chExt cx="932" cy="1694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65" y="220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语  言  学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565" y="2493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逻  辑  学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565" y="276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物        理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1565" y="3037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化        学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565" y="3310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电信工程 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1565" y="3611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数        学 </a:t>
              </a:r>
            </a:p>
          </p:txBody>
        </p:sp>
      </p:grp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3759200" y="5524500"/>
            <a:ext cx="2592388" cy="641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计算机科学 </a:t>
            </a:r>
          </a:p>
        </p:txBody>
      </p:sp>
      <p:sp>
        <p:nvSpPr>
          <p:cNvPr id="155667" name="AutoShape 19"/>
          <p:cNvSpPr>
            <a:spLocks/>
          </p:cNvSpPr>
          <p:nvPr/>
        </p:nvSpPr>
        <p:spPr bwMode="auto">
          <a:xfrm>
            <a:off x="3543300" y="4176218"/>
            <a:ext cx="215900" cy="537567"/>
          </a:xfrm>
          <a:prstGeom prst="leftBrace">
            <a:avLst>
              <a:gd name="adj1" fmla="val 11115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8" name="AutoShape 20"/>
          <p:cNvSpPr>
            <a:spLocks/>
          </p:cNvSpPr>
          <p:nvPr/>
        </p:nvSpPr>
        <p:spPr bwMode="auto">
          <a:xfrm flipH="1">
            <a:off x="8510588" y="1731517"/>
            <a:ext cx="215900" cy="515243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8759826" y="17018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多对多 </a:t>
            </a:r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5454651" y="2938463"/>
            <a:ext cx="4452938" cy="3076575"/>
            <a:chOff x="2476" y="1851"/>
            <a:chExt cx="2805" cy="1938"/>
          </a:xfrm>
        </p:grpSpPr>
        <p:sp>
          <p:nvSpPr>
            <p:cNvPr id="155671" name="Oval 23"/>
            <p:cNvSpPr>
              <a:spLocks noChangeArrowheads="1"/>
            </p:cNvSpPr>
            <p:nvPr/>
          </p:nvSpPr>
          <p:spPr bwMode="auto">
            <a:xfrm>
              <a:off x="3081" y="1851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北京 </a:t>
              </a:r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2476" y="2481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西安 </a:t>
              </a:r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3004" y="3252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南京 </a:t>
              </a:r>
            </a:p>
          </p:txBody>
        </p:sp>
        <p:sp>
          <p:nvSpPr>
            <p:cNvPr id="155674" name="Oval 26"/>
            <p:cNvSpPr>
              <a:spLocks noChangeArrowheads="1"/>
            </p:cNvSpPr>
            <p:nvPr/>
          </p:nvSpPr>
          <p:spPr bwMode="auto">
            <a:xfrm>
              <a:off x="4410" y="3348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杭州 </a:t>
              </a:r>
            </a:p>
          </p:txBody>
        </p:sp>
        <p:sp>
          <p:nvSpPr>
            <p:cNvPr id="155675" name="Oval 27"/>
            <p:cNvSpPr>
              <a:spLocks noChangeArrowheads="1"/>
            </p:cNvSpPr>
            <p:nvPr/>
          </p:nvSpPr>
          <p:spPr bwMode="auto">
            <a:xfrm>
              <a:off x="3639" y="2532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开封 </a:t>
              </a:r>
            </a:p>
          </p:txBody>
        </p:sp>
        <p:sp>
          <p:nvSpPr>
            <p:cNvPr id="155676" name="Oval 28"/>
            <p:cNvSpPr>
              <a:spLocks noChangeArrowheads="1"/>
            </p:cNvSpPr>
            <p:nvPr/>
          </p:nvSpPr>
          <p:spPr bwMode="auto">
            <a:xfrm>
              <a:off x="4410" y="1982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洛阳 </a:t>
              </a:r>
            </a:p>
          </p:txBody>
        </p:sp>
        <p:cxnSp>
          <p:nvCxnSpPr>
            <p:cNvPr id="155677" name="AutoShape 29"/>
            <p:cNvCxnSpPr>
              <a:cxnSpLocks noChangeShapeType="1"/>
              <a:stCxn id="155676" idx="2"/>
              <a:endCxn id="155671" idx="6"/>
            </p:cNvCxnSpPr>
            <p:nvPr/>
          </p:nvCxnSpPr>
          <p:spPr bwMode="auto">
            <a:xfrm flipH="1" flipV="1">
              <a:off x="3952" y="2072"/>
              <a:ext cx="458" cy="13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8" name="AutoShape 30"/>
            <p:cNvCxnSpPr>
              <a:cxnSpLocks noChangeShapeType="1"/>
              <a:stCxn id="155675" idx="0"/>
              <a:endCxn id="155671" idx="5"/>
            </p:cNvCxnSpPr>
            <p:nvPr/>
          </p:nvCxnSpPr>
          <p:spPr bwMode="auto">
            <a:xfrm flipH="1" flipV="1">
              <a:off x="3824" y="2227"/>
              <a:ext cx="250" cy="30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9" name="AutoShape 31"/>
            <p:cNvCxnSpPr>
              <a:cxnSpLocks noChangeShapeType="1"/>
              <a:stCxn id="155676" idx="4"/>
              <a:endCxn id="155674" idx="0"/>
            </p:cNvCxnSpPr>
            <p:nvPr/>
          </p:nvCxnSpPr>
          <p:spPr bwMode="auto">
            <a:xfrm>
              <a:off x="4846" y="2423"/>
              <a:ext cx="0" cy="9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0" name="AutoShape 32"/>
            <p:cNvCxnSpPr>
              <a:cxnSpLocks noChangeShapeType="1"/>
              <a:stCxn id="155674" idx="1"/>
              <a:endCxn id="155675" idx="5"/>
            </p:cNvCxnSpPr>
            <p:nvPr/>
          </p:nvCxnSpPr>
          <p:spPr bwMode="auto">
            <a:xfrm flipH="1" flipV="1">
              <a:off x="4382" y="2908"/>
              <a:ext cx="155" cy="50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1" name="AutoShape 33"/>
            <p:cNvCxnSpPr>
              <a:cxnSpLocks noChangeShapeType="1"/>
              <a:stCxn id="155676" idx="3"/>
              <a:endCxn id="155675" idx="7"/>
            </p:cNvCxnSpPr>
            <p:nvPr/>
          </p:nvCxnSpPr>
          <p:spPr bwMode="auto">
            <a:xfrm flipH="1">
              <a:off x="4382" y="2358"/>
              <a:ext cx="155" cy="23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2" name="AutoShape 34"/>
            <p:cNvCxnSpPr>
              <a:cxnSpLocks noChangeShapeType="1"/>
              <a:stCxn id="155671" idx="3"/>
              <a:endCxn id="155672" idx="0"/>
            </p:cNvCxnSpPr>
            <p:nvPr/>
          </p:nvCxnSpPr>
          <p:spPr bwMode="auto">
            <a:xfrm flipH="1">
              <a:off x="2912" y="2227"/>
              <a:ext cx="297" cy="25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3" name="AutoShape 35"/>
            <p:cNvCxnSpPr>
              <a:cxnSpLocks noChangeShapeType="1"/>
              <a:stCxn id="155673" idx="1"/>
              <a:endCxn id="155672" idx="4"/>
            </p:cNvCxnSpPr>
            <p:nvPr/>
          </p:nvCxnSpPr>
          <p:spPr bwMode="auto">
            <a:xfrm flipH="1" flipV="1">
              <a:off x="2912" y="2922"/>
              <a:ext cx="220" cy="3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4" name="AutoShape 36"/>
            <p:cNvCxnSpPr>
              <a:cxnSpLocks noChangeShapeType="1"/>
              <a:stCxn id="155674" idx="2"/>
              <a:endCxn id="155673" idx="6"/>
            </p:cNvCxnSpPr>
            <p:nvPr/>
          </p:nvCxnSpPr>
          <p:spPr bwMode="auto">
            <a:xfrm flipH="1" flipV="1">
              <a:off x="3875" y="3473"/>
              <a:ext cx="535" cy="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5" name="AutoShape 37"/>
            <p:cNvCxnSpPr>
              <a:cxnSpLocks noChangeShapeType="1"/>
              <a:stCxn id="155673" idx="0"/>
            </p:cNvCxnSpPr>
            <p:nvPr/>
          </p:nvCxnSpPr>
          <p:spPr bwMode="auto">
            <a:xfrm flipV="1">
              <a:off x="3440" y="2296"/>
              <a:ext cx="75" cy="95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6" name="AutoShape 38"/>
            <p:cNvCxnSpPr>
              <a:cxnSpLocks noChangeShapeType="1"/>
              <a:stCxn id="155675" idx="4"/>
              <a:endCxn id="155673" idx="7"/>
            </p:cNvCxnSpPr>
            <p:nvPr/>
          </p:nvCxnSpPr>
          <p:spPr bwMode="auto">
            <a:xfrm flipH="1">
              <a:off x="3747" y="2973"/>
              <a:ext cx="327" cy="34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4" grpId="0"/>
      <p:bldP spid="155655" grpId="0"/>
      <p:bldP spid="155656" grpId="0"/>
      <p:bldP spid="155657" grpId="0"/>
      <p:bldP spid="155658" grpId="0"/>
      <p:bldP spid="155659" grpId="0" animBg="1"/>
      <p:bldP spid="155666" grpId="0"/>
      <p:bldP spid="155667" grpId="0" animBg="1"/>
      <p:bldP spid="155668" grpId="0" animBg="1"/>
      <p:bldP spid="1556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1392402" y="836712"/>
            <a:ext cx="2802590" cy="1786243"/>
            <a:chOff x="3513" y="2208"/>
            <a:chExt cx="1031" cy="1403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513" y="2330"/>
              <a:ext cx="1031" cy="1281"/>
              <a:chOff x="3465" y="2426"/>
              <a:chExt cx="1031" cy="1281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99" y="243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76" y="2426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69" y="3283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84" y="330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629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47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629" y="3502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05" y="2783"/>
                <a:ext cx="604" cy="57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4143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4143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4143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4143375" y="2173289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5591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6505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5591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6886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6505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6048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5591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5591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5972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5591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5972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5591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4524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4522714" y="931436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4522714" y="1693436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4530652" y="2037924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4530652" y="1312436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5133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5133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5133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4981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7496175" y="992189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8943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8943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8943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8943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8943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8943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7877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7872427" y="931863"/>
            <a:ext cx="482601" cy="1576388"/>
            <a:chOff x="4139" y="587"/>
            <a:chExt cx="304" cy="993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39" y="587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39" y="1067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4" y="1284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4" y="827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8486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8486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8486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8943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8467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8943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4845051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8045451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2309813" y="3533775"/>
            <a:ext cx="3724096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2309814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2322513" y="4676776"/>
            <a:ext cx="3809056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4727576" y="2708275"/>
            <a:ext cx="1800493" cy="61824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8128001" y="2708275"/>
            <a:ext cx="1800493" cy="61824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6507163" y="3533775"/>
            <a:ext cx="3724096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6519863" y="4676776"/>
            <a:ext cx="3860352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208214" y="476251"/>
            <a:ext cx="3330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图的邻接表存储表示：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2222500" y="909639"/>
            <a:ext cx="639445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20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ArcNode {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adjvex;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该弧所指向的顶点的位置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struct ArcNode   *nextarc;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指向下一条弧的指针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</a:rPr>
              <a:t>InfoType 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VNode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VertexType   data;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顶点信息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ArcNode       *firstarc;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指向第一条依附该顶点的弧  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VNode, AdjList[MAX_VERTEX_NUM];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AdjList   vertices;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图的当前顶点数和弧数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ALGraph; </a:t>
            </a:r>
          </a:p>
        </p:txBody>
      </p:sp>
    </p:spTree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3" name="Text Box 303"/>
          <p:cNvSpPr txBox="1">
            <a:spLocks noChangeArrowheads="1"/>
          </p:cNvSpPr>
          <p:nvPr/>
        </p:nvSpPr>
        <p:spPr bwMode="auto">
          <a:xfrm>
            <a:off x="6027739" y="181927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弧结点 </a:t>
            </a:r>
          </a:p>
        </p:txBody>
      </p:sp>
      <p:grpSp>
        <p:nvGrpSpPr>
          <p:cNvPr id="15666" name="Group 306"/>
          <p:cNvGrpSpPr>
            <a:grpSpLocks/>
          </p:cNvGrpSpPr>
          <p:nvPr/>
        </p:nvGrpSpPr>
        <p:grpSpPr bwMode="auto">
          <a:xfrm>
            <a:off x="5868989" y="1557337"/>
            <a:ext cx="1958976" cy="885824"/>
            <a:chOff x="2972" y="912"/>
            <a:chExt cx="1234" cy="558"/>
          </a:xfrm>
        </p:grpSpPr>
        <p:sp>
          <p:nvSpPr>
            <p:cNvPr id="15664" name="AutoShape 304"/>
            <p:cNvSpPr>
              <a:spLocks noChangeArrowheads="1"/>
            </p:cNvSpPr>
            <p:nvPr/>
          </p:nvSpPr>
          <p:spPr bwMode="auto">
            <a:xfrm>
              <a:off x="2972" y="1148"/>
              <a:ext cx="1234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第一条入弧 </a:t>
              </a:r>
            </a:p>
          </p:txBody>
        </p:sp>
        <p:sp>
          <p:nvSpPr>
            <p:cNvPr id="15665" name="Line 30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7" name="Group 307"/>
          <p:cNvGrpSpPr>
            <a:grpSpLocks/>
          </p:cNvGrpSpPr>
          <p:nvPr/>
        </p:nvGrpSpPr>
        <p:grpSpPr bwMode="auto">
          <a:xfrm>
            <a:off x="7088189" y="1539876"/>
            <a:ext cx="1958976" cy="885826"/>
            <a:chOff x="2972" y="912"/>
            <a:chExt cx="1234" cy="558"/>
          </a:xfrm>
        </p:grpSpPr>
        <p:sp>
          <p:nvSpPr>
            <p:cNvPr id="15668" name="AutoShape 308"/>
            <p:cNvSpPr>
              <a:spLocks noChangeArrowheads="1"/>
            </p:cNvSpPr>
            <p:nvPr/>
          </p:nvSpPr>
          <p:spPr bwMode="auto">
            <a:xfrm>
              <a:off x="2972" y="1148"/>
              <a:ext cx="1234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第一条出弧 </a:t>
              </a:r>
            </a:p>
          </p:txBody>
        </p:sp>
        <p:sp>
          <p:nvSpPr>
            <p:cNvPr id="15669" name="Line 309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" name="Group 310"/>
          <p:cNvGrpSpPr>
            <a:grpSpLocks/>
          </p:cNvGrpSpPr>
          <p:nvPr/>
        </p:nvGrpSpPr>
        <p:grpSpPr bwMode="auto">
          <a:xfrm>
            <a:off x="4910140" y="2781301"/>
            <a:ext cx="1662113" cy="885825"/>
            <a:chOff x="3067" y="912"/>
            <a:chExt cx="1047" cy="558"/>
          </a:xfrm>
        </p:grpSpPr>
        <p:sp>
          <p:nvSpPr>
            <p:cNvPr id="15671" name="AutoShape 311"/>
            <p:cNvSpPr>
              <a:spLocks noChangeArrowheads="1"/>
            </p:cNvSpPr>
            <p:nvPr/>
          </p:nvSpPr>
          <p:spPr bwMode="auto">
            <a:xfrm>
              <a:off x="3067" y="1148"/>
              <a:ext cx="1047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弧尾位置 </a:t>
              </a:r>
            </a:p>
          </p:txBody>
        </p:sp>
        <p:sp>
          <p:nvSpPr>
            <p:cNvPr id="15672" name="Line 312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3" name="Group 313"/>
          <p:cNvGrpSpPr>
            <a:grpSpLocks/>
          </p:cNvGrpSpPr>
          <p:nvPr/>
        </p:nvGrpSpPr>
        <p:grpSpPr bwMode="auto">
          <a:xfrm>
            <a:off x="6127751" y="2781301"/>
            <a:ext cx="1662113" cy="885825"/>
            <a:chOff x="3066" y="912"/>
            <a:chExt cx="1047" cy="558"/>
          </a:xfrm>
        </p:grpSpPr>
        <p:sp>
          <p:nvSpPr>
            <p:cNvPr id="15674" name="AutoShape 314"/>
            <p:cNvSpPr>
              <a:spLocks noChangeArrowheads="1"/>
            </p:cNvSpPr>
            <p:nvPr/>
          </p:nvSpPr>
          <p:spPr bwMode="auto">
            <a:xfrm>
              <a:off x="3066" y="1148"/>
              <a:ext cx="1047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弧头位置 </a:t>
              </a:r>
            </a:p>
          </p:txBody>
        </p:sp>
        <p:sp>
          <p:nvSpPr>
            <p:cNvPr id="15675" name="Line 31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6" name="Group 316"/>
          <p:cNvGrpSpPr>
            <a:grpSpLocks/>
          </p:cNvGrpSpPr>
          <p:nvPr/>
        </p:nvGrpSpPr>
        <p:grpSpPr bwMode="auto">
          <a:xfrm>
            <a:off x="6437314" y="2781301"/>
            <a:ext cx="3184525" cy="885825"/>
            <a:chOff x="2587" y="912"/>
            <a:chExt cx="2006" cy="558"/>
          </a:xfrm>
        </p:grpSpPr>
        <p:sp>
          <p:nvSpPr>
            <p:cNvPr id="15677" name="AutoShape 317"/>
            <p:cNvSpPr>
              <a:spLocks noChangeArrowheads="1"/>
            </p:cNvSpPr>
            <p:nvPr/>
          </p:nvSpPr>
          <p:spPr bwMode="auto">
            <a:xfrm>
              <a:off x="2587" y="1148"/>
              <a:ext cx="2006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弧头相同的下一条弧 </a:t>
              </a:r>
            </a:p>
          </p:txBody>
        </p:sp>
        <p:sp>
          <p:nvSpPr>
            <p:cNvPr id="15678" name="Line 318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82" name="Group 322"/>
          <p:cNvGrpSpPr>
            <a:grpSpLocks/>
          </p:cNvGrpSpPr>
          <p:nvPr/>
        </p:nvGrpSpPr>
        <p:grpSpPr bwMode="auto">
          <a:xfrm>
            <a:off x="6740527" y="2781301"/>
            <a:ext cx="3184525" cy="885825"/>
            <a:chOff x="3521" y="1654"/>
            <a:chExt cx="2006" cy="558"/>
          </a:xfrm>
        </p:grpSpPr>
        <p:sp>
          <p:nvSpPr>
            <p:cNvPr id="15680" name="AutoShape 320"/>
            <p:cNvSpPr>
              <a:spLocks noChangeArrowheads="1"/>
            </p:cNvSpPr>
            <p:nvPr/>
          </p:nvSpPr>
          <p:spPr bwMode="auto">
            <a:xfrm>
              <a:off x="3521" y="1890"/>
              <a:ext cx="2006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弧尾相同的下一条弧 </a:t>
              </a:r>
            </a:p>
          </p:txBody>
        </p:sp>
        <p:sp>
          <p:nvSpPr>
            <p:cNvPr id="15681" name="Line 321"/>
            <p:cNvSpPr>
              <a:spLocks noChangeShapeType="1"/>
            </p:cNvSpPr>
            <p:nvPr/>
          </p:nvSpPr>
          <p:spPr bwMode="auto">
            <a:xfrm>
              <a:off x="4534" y="165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94" name="Group 334"/>
          <p:cNvGrpSpPr>
            <a:grpSpLocks/>
          </p:cNvGrpSpPr>
          <p:nvPr/>
        </p:nvGrpSpPr>
        <p:grpSpPr bwMode="auto">
          <a:xfrm>
            <a:off x="2030414" y="3270251"/>
            <a:ext cx="1674813" cy="2943225"/>
            <a:chOff x="192" y="1776"/>
            <a:chExt cx="1055" cy="1854"/>
          </a:xfrm>
        </p:grpSpPr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32" y="1818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 </a:t>
              </a:r>
            </a:p>
          </p:txBody>
        </p:sp>
        <p:sp>
          <p:nvSpPr>
            <p:cNvPr id="15557" name="Line 197"/>
            <p:cNvSpPr>
              <a:spLocks noChangeShapeType="1"/>
            </p:cNvSpPr>
            <p:nvPr/>
          </p:nvSpPr>
          <p:spPr bwMode="auto">
            <a:xfrm>
              <a:off x="692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959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432" y="2315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              </a:t>
              </a:r>
            </a:p>
          </p:txBody>
        </p:sp>
        <p:sp>
          <p:nvSpPr>
            <p:cNvPr id="15560" name="Line 200"/>
            <p:cNvSpPr>
              <a:spLocks noChangeShapeType="1"/>
            </p:cNvSpPr>
            <p:nvPr/>
          </p:nvSpPr>
          <p:spPr bwMode="auto">
            <a:xfrm>
              <a:off x="692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1" name="Line 201"/>
            <p:cNvSpPr>
              <a:spLocks noChangeShapeType="1"/>
            </p:cNvSpPr>
            <p:nvPr/>
          </p:nvSpPr>
          <p:spPr bwMode="auto">
            <a:xfrm>
              <a:off x="959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432" y="2833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 </a:t>
              </a:r>
            </a:p>
          </p:txBody>
        </p: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>
              <a:off x="692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959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432" y="3352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 </a:t>
              </a:r>
            </a:p>
          </p:txBody>
        </p:sp>
        <p:sp>
          <p:nvSpPr>
            <p:cNvPr id="15566" name="Line 206"/>
            <p:cNvSpPr>
              <a:spLocks noChangeShapeType="1"/>
            </p:cNvSpPr>
            <p:nvPr/>
          </p:nvSpPr>
          <p:spPr bwMode="auto">
            <a:xfrm>
              <a:off x="692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" name="Line 207"/>
            <p:cNvSpPr>
              <a:spLocks noChangeShapeType="1"/>
            </p:cNvSpPr>
            <p:nvPr/>
          </p:nvSpPr>
          <p:spPr bwMode="auto">
            <a:xfrm>
              <a:off x="959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" name="Text Box 208"/>
            <p:cNvSpPr txBox="1">
              <a:spLocks noChangeArrowheads="1"/>
            </p:cNvSpPr>
            <p:nvPr/>
          </p:nvSpPr>
          <p:spPr bwMode="auto">
            <a:xfrm>
              <a:off x="220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569" name="Text Box 209"/>
            <p:cNvSpPr txBox="1">
              <a:spLocks noChangeArrowheads="1"/>
            </p:cNvSpPr>
            <p:nvPr/>
          </p:nvSpPr>
          <p:spPr bwMode="auto">
            <a:xfrm>
              <a:off x="209" y="229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570" name="Text Box 210"/>
            <p:cNvSpPr txBox="1">
              <a:spLocks noChangeArrowheads="1"/>
            </p:cNvSpPr>
            <p:nvPr/>
          </p:nvSpPr>
          <p:spPr bwMode="auto">
            <a:xfrm>
              <a:off x="198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571" name="Text Box 211"/>
            <p:cNvSpPr txBox="1">
              <a:spLocks noChangeArrowheads="1"/>
            </p:cNvSpPr>
            <p:nvPr/>
          </p:nvSpPr>
          <p:spPr bwMode="auto">
            <a:xfrm>
              <a:off x="192" y="33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646" name="Rectangle 286"/>
            <p:cNvSpPr>
              <a:spLocks noChangeArrowheads="1"/>
            </p:cNvSpPr>
            <p:nvPr/>
          </p:nvSpPr>
          <p:spPr bwMode="auto">
            <a:xfrm>
              <a:off x="432" y="2561"/>
              <a:ext cx="116" cy="29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2112963" y="549275"/>
            <a:ext cx="2470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十字链表  </a:t>
            </a:r>
          </a:p>
        </p:txBody>
      </p:sp>
      <p:sp>
        <p:nvSpPr>
          <p:cNvPr id="15572" name="Line 212"/>
          <p:cNvSpPr>
            <a:spLocks noChangeShapeType="1"/>
          </p:cNvSpPr>
          <p:nvPr/>
        </p:nvSpPr>
        <p:spPr bwMode="auto">
          <a:xfrm>
            <a:off x="3478214" y="3481388"/>
            <a:ext cx="2276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Line 213"/>
          <p:cNvSpPr>
            <a:spLocks noChangeShapeType="1"/>
          </p:cNvSpPr>
          <p:nvPr/>
        </p:nvSpPr>
        <p:spPr bwMode="auto">
          <a:xfrm>
            <a:off x="3478213" y="5138738"/>
            <a:ext cx="5651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74" name="Group 214"/>
          <p:cNvGrpSpPr>
            <a:grpSpLocks/>
          </p:cNvGrpSpPr>
          <p:nvPr/>
        </p:nvGrpSpPr>
        <p:grpSpPr bwMode="auto">
          <a:xfrm>
            <a:off x="3073401" y="3551238"/>
            <a:ext cx="1833563" cy="1428750"/>
            <a:chOff x="945" y="1911"/>
            <a:chExt cx="1155" cy="900"/>
          </a:xfrm>
        </p:grpSpPr>
        <p:sp>
          <p:nvSpPr>
            <p:cNvPr id="15575" name="Line 215"/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6" name="Line 216"/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8" name="Group 218"/>
          <p:cNvGrpSpPr>
            <a:grpSpLocks/>
          </p:cNvGrpSpPr>
          <p:nvPr/>
        </p:nvGrpSpPr>
        <p:grpSpPr bwMode="auto">
          <a:xfrm>
            <a:off x="3052763" y="3717926"/>
            <a:ext cx="3230562" cy="987425"/>
            <a:chOff x="932" y="2000"/>
            <a:chExt cx="2035" cy="622"/>
          </a:xfrm>
        </p:grpSpPr>
        <p:sp>
          <p:nvSpPr>
            <p:cNvPr id="15579" name="Line 219"/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0" name="Line 220"/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1" name="Line 221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52" name="Group 292"/>
          <p:cNvGrpSpPr>
            <a:grpSpLocks/>
          </p:cNvGrpSpPr>
          <p:nvPr/>
        </p:nvGrpSpPr>
        <p:grpSpPr bwMode="auto">
          <a:xfrm>
            <a:off x="5753101" y="3284538"/>
            <a:ext cx="1376363" cy="406400"/>
            <a:chOff x="2537" y="2031"/>
            <a:chExt cx="867" cy="256"/>
          </a:xfrm>
        </p:grpSpPr>
        <p:sp>
          <p:nvSpPr>
            <p:cNvPr id="15586" name="Rectangle 226"/>
            <p:cNvSpPr>
              <a:spLocks noChangeArrowheads="1"/>
            </p:cNvSpPr>
            <p:nvPr/>
          </p:nvSpPr>
          <p:spPr bwMode="auto">
            <a:xfrm>
              <a:off x="2537" y="203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0  1</a:t>
              </a:r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>
              <a:off x="2976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2762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3191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6" name="Group 326"/>
          <p:cNvGrpSpPr>
            <a:grpSpLocks/>
          </p:cNvGrpSpPr>
          <p:nvPr/>
        </p:nvGrpSpPr>
        <p:grpSpPr bwMode="auto">
          <a:xfrm>
            <a:off x="4035426" y="4981575"/>
            <a:ext cx="1376363" cy="406400"/>
            <a:chOff x="1455" y="2998"/>
            <a:chExt cx="867" cy="256"/>
          </a:xfrm>
        </p:grpSpPr>
        <p:sp>
          <p:nvSpPr>
            <p:cNvPr id="15588" name="Rectangle 228"/>
            <p:cNvSpPr>
              <a:spLocks noChangeArrowheads="1"/>
            </p:cNvSpPr>
            <p:nvPr/>
          </p:nvSpPr>
          <p:spPr bwMode="auto">
            <a:xfrm>
              <a:off x="1455" y="2998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2  0</a:t>
              </a:r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1894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>
              <a:off x="1680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109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14" name="Line 254"/>
          <p:cNvSpPr>
            <a:spLocks noChangeShapeType="1"/>
          </p:cNvSpPr>
          <p:nvPr/>
        </p:nvSpPr>
        <p:spPr bwMode="auto">
          <a:xfrm>
            <a:off x="6983414" y="3481388"/>
            <a:ext cx="517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5" name="Line 255"/>
          <p:cNvSpPr>
            <a:spLocks noChangeShapeType="1"/>
          </p:cNvSpPr>
          <p:nvPr/>
        </p:nvSpPr>
        <p:spPr bwMode="auto">
          <a:xfrm>
            <a:off x="3478213" y="5967413"/>
            <a:ext cx="5826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8" name="Line 258"/>
          <p:cNvSpPr>
            <a:spLocks noChangeShapeType="1"/>
          </p:cNvSpPr>
          <p:nvPr/>
        </p:nvSpPr>
        <p:spPr bwMode="auto">
          <a:xfrm>
            <a:off x="4906963" y="52451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9" name="Line 259"/>
          <p:cNvSpPr>
            <a:spLocks noChangeShapeType="1"/>
          </p:cNvSpPr>
          <p:nvPr/>
        </p:nvSpPr>
        <p:spPr bwMode="auto">
          <a:xfrm>
            <a:off x="6635750" y="3568700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85" name="Group 325"/>
          <p:cNvGrpSpPr>
            <a:grpSpLocks/>
          </p:cNvGrpSpPr>
          <p:nvPr/>
        </p:nvGrpSpPr>
        <p:grpSpPr bwMode="auto">
          <a:xfrm>
            <a:off x="7496175" y="3287713"/>
            <a:ext cx="1449388" cy="457200"/>
            <a:chOff x="3635" y="1931"/>
            <a:chExt cx="913" cy="288"/>
          </a:xfrm>
        </p:grpSpPr>
        <p:sp>
          <p:nvSpPr>
            <p:cNvPr id="15585" name="Rectangle 225"/>
            <p:cNvSpPr>
              <a:spLocks noChangeArrowheads="1"/>
            </p:cNvSpPr>
            <p:nvPr/>
          </p:nvSpPr>
          <p:spPr bwMode="auto">
            <a:xfrm>
              <a:off x="3635" y="1933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0  2</a:t>
              </a:r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4074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>
              <a:off x="3860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289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9" name="Text Box 269"/>
            <p:cNvSpPr txBox="1">
              <a:spLocks noChangeArrowheads="1"/>
            </p:cNvSpPr>
            <p:nvPr/>
          </p:nvSpPr>
          <p:spPr bwMode="auto">
            <a:xfrm>
              <a:off x="4272" y="193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87" name="Group 327"/>
          <p:cNvGrpSpPr>
            <a:grpSpLocks/>
          </p:cNvGrpSpPr>
          <p:nvPr/>
        </p:nvGrpSpPr>
        <p:grpSpPr bwMode="auto">
          <a:xfrm>
            <a:off x="4051301" y="5775325"/>
            <a:ext cx="1376363" cy="457200"/>
            <a:chOff x="1465" y="3498"/>
            <a:chExt cx="867" cy="288"/>
          </a:xfrm>
        </p:grpSpPr>
        <p:sp>
          <p:nvSpPr>
            <p:cNvPr id="15591" name="Rectangle 231"/>
            <p:cNvSpPr>
              <a:spLocks noChangeArrowheads="1"/>
            </p:cNvSpPr>
            <p:nvPr/>
          </p:nvSpPr>
          <p:spPr bwMode="auto">
            <a:xfrm>
              <a:off x="1465" y="350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3  0</a:t>
              </a:r>
            </a:p>
          </p:txBody>
        </p:sp>
        <p:sp>
          <p:nvSpPr>
            <p:cNvPr id="15611" name="Line 251"/>
            <p:cNvSpPr>
              <a:spLocks noChangeShapeType="1"/>
            </p:cNvSpPr>
            <p:nvPr/>
          </p:nvSpPr>
          <p:spPr bwMode="auto">
            <a:xfrm>
              <a:off x="1904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690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3" name="Line 253"/>
            <p:cNvSpPr>
              <a:spLocks noChangeShapeType="1"/>
            </p:cNvSpPr>
            <p:nvPr/>
          </p:nvSpPr>
          <p:spPr bwMode="auto">
            <a:xfrm>
              <a:off x="2119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3" name="Text Box 273"/>
            <p:cNvSpPr txBox="1">
              <a:spLocks noChangeArrowheads="1"/>
            </p:cNvSpPr>
            <p:nvPr/>
          </p:nvSpPr>
          <p:spPr bwMode="auto">
            <a:xfrm>
              <a:off x="1884" y="349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6" name="Group 336"/>
          <p:cNvGrpSpPr>
            <a:grpSpLocks/>
          </p:cNvGrpSpPr>
          <p:nvPr/>
        </p:nvGrpSpPr>
        <p:grpSpPr bwMode="auto">
          <a:xfrm>
            <a:off x="5753101" y="5799138"/>
            <a:ext cx="1376363" cy="482600"/>
            <a:chOff x="2537" y="3369"/>
            <a:chExt cx="867" cy="304"/>
          </a:xfrm>
        </p:grpSpPr>
        <p:sp>
          <p:nvSpPr>
            <p:cNvPr id="15590" name="Rectangle 230"/>
            <p:cNvSpPr>
              <a:spLocks noChangeArrowheads="1"/>
            </p:cNvSpPr>
            <p:nvPr/>
          </p:nvSpPr>
          <p:spPr bwMode="auto">
            <a:xfrm>
              <a:off x="2537" y="336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3  1</a:t>
              </a:r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976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9" name="Line 249"/>
            <p:cNvSpPr>
              <a:spLocks noChangeShapeType="1"/>
            </p:cNvSpPr>
            <p:nvPr/>
          </p:nvSpPr>
          <p:spPr bwMode="auto">
            <a:xfrm>
              <a:off x="2762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3191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4" name="Text Box 274"/>
            <p:cNvSpPr txBox="1">
              <a:spLocks noChangeArrowheads="1"/>
            </p:cNvSpPr>
            <p:nvPr/>
          </p:nvSpPr>
          <p:spPr bwMode="auto">
            <a:xfrm>
              <a:off x="2976" y="338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7" name="Group 337"/>
          <p:cNvGrpSpPr>
            <a:grpSpLocks/>
          </p:cNvGrpSpPr>
          <p:nvPr/>
        </p:nvGrpSpPr>
        <p:grpSpPr bwMode="auto">
          <a:xfrm>
            <a:off x="7453313" y="5775325"/>
            <a:ext cx="1376362" cy="457200"/>
            <a:chOff x="3608" y="3354"/>
            <a:chExt cx="867" cy="288"/>
          </a:xfrm>
        </p:grpSpPr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3608" y="336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3  2</a:t>
              </a:r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047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3833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4262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5" name="Text Box 275"/>
            <p:cNvSpPr txBox="1">
              <a:spLocks noChangeArrowheads="1"/>
            </p:cNvSpPr>
            <p:nvPr/>
          </p:nvSpPr>
          <p:spPr bwMode="auto">
            <a:xfrm>
              <a:off x="4032" y="335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3" name="Group 333"/>
          <p:cNvGrpSpPr>
            <a:grpSpLocks/>
          </p:cNvGrpSpPr>
          <p:nvPr/>
        </p:nvGrpSpPr>
        <p:grpSpPr bwMode="auto">
          <a:xfrm>
            <a:off x="8550276" y="4981575"/>
            <a:ext cx="1433513" cy="488950"/>
            <a:chOff x="4605" y="2854"/>
            <a:chExt cx="903" cy="308"/>
          </a:xfrm>
        </p:grpSpPr>
        <p:sp>
          <p:nvSpPr>
            <p:cNvPr id="15587" name="Rectangle 227"/>
            <p:cNvSpPr>
              <a:spLocks noChangeArrowheads="1"/>
            </p:cNvSpPr>
            <p:nvPr/>
          </p:nvSpPr>
          <p:spPr bwMode="auto">
            <a:xfrm>
              <a:off x="4605" y="2854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2  3</a:t>
              </a:r>
            </a:p>
          </p:txBody>
        </p:sp>
        <p:sp>
          <p:nvSpPr>
            <p:cNvPr id="15631" name="Text Box 271"/>
            <p:cNvSpPr txBox="1">
              <a:spLocks noChangeArrowheads="1"/>
            </p:cNvSpPr>
            <p:nvPr/>
          </p:nvSpPr>
          <p:spPr bwMode="auto">
            <a:xfrm>
              <a:off x="5232" y="2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5044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830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>
              <a:off x="5259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36" name="Text Box 276"/>
          <p:cNvSpPr txBox="1">
            <a:spLocks noChangeArrowheads="1"/>
          </p:cNvSpPr>
          <p:nvPr/>
        </p:nvSpPr>
        <p:spPr bwMode="auto">
          <a:xfrm>
            <a:off x="9240838" y="50069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grpSp>
        <p:nvGrpSpPr>
          <p:cNvPr id="15651" name="Group 291"/>
          <p:cNvGrpSpPr>
            <a:grpSpLocks/>
          </p:cNvGrpSpPr>
          <p:nvPr/>
        </p:nvGrpSpPr>
        <p:grpSpPr bwMode="auto">
          <a:xfrm>
            <a:off x="2112963" y="1002010"/>
            <a:ext cx="1751013" cy="1539580"/>
            <a:chOff x="346" y="672"/>
            <a:chExt cx="806" cy="735"/>
          </a:xfrm>
        </p:grpSpPr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952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952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46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46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cxnSp>
          <p:nvCxnSpPr>
            <p:cNvPr id="15637" name="AutoShape 277"/>
            <p:cNvCxnSpPr>
              <a:cxnSpLocks noChangeShapeType="1"/>
              <a:stCxn id="15546" idx="6"/>
              <a:endCxn id="15544" idx="2"/>
            </p:cNvCxnSpPr>
            <p:nvPr/>
          </p:nvCxnSpPr>
          <p:spPr bwMode="auto">
            <a:xfrm>
              <a:off x="546" y="778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8" name="AutoShape 278"/>
            <p:cNvCxnSpPr>
              <a:cxnSpLocks noChangeShapeType="1"/>
              <a:stCxn id="15545" idx="0"/>
              <a:endCxn id="15544" idx="4"/>
            </p:cNvCxnSpPr>
            <p:nvPr/>
          </p:nvCxnSpPr>
          <p:spPr bwMode="auto">
            <a:xfrm flipV="1">
              <a:off x="1052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9" name="AutoShape 279"/>
            <p:cNvCxnSpPr>
              <a:cxnSpLocks noChangeShapeType="1"/>
              <a:stCxn id="15545" idx="1"/>
              <a:endCxn id="15546" idx="5"/>
            </p:cNvCxnSpPr>
            <p:nvPr/>
          </p:nvCxnSpPr>
          <p:spPr bwMode="auto">
            <a:xfrm flipH="1" flipV="1">
              <a:off x="517" y="853"/>
              <a:ext cx="464" cy="37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0" name="AutoShape 280"/>
            <p:cNvCxnSpPr>
              <a:cxnSpLocks noChangeShapeType="1"/>
              <a:stCxn id="15546" idx="4"/>
              <a:endCxn id="15547" idx="0"/>
            </p:cNvCxnSpPr>
            <p:nvPr/>
          </p:nvCxnSpPr>
          <p:spPr bwMode="auto">
            <a:xfrm>
              <a:off x="446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1" name="AutoShape 281"/>
            <p:cNvCxnSpPr>
              <a:cxnSpLocks noChangeShapeType="1"/>
              <a:stCxn id="15547" idx="6"/>
              <a:endCxn id="15545" idx="2"/>
            </p:cNvCxnSpPr>
            <p:nvPr/>
          </p:nvCxnSpPr>
          <p:spPr bwMode="auto">
            <a:xfrm>
              <a:off x="546" y="1300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3" name="AutoShape 283"/>
            <p:cNvCxnSpPr>
              <a:cxnSpLocks noChangeShapeType="1"/>
              <a:stCxn id="15547" idx="2"/>
              <a:endCxn id="15546" idx="2"/>
            </p:cNvCxnSpPr>
            <p:nvPr/>
          </p:nvCxnSpPr>
          <p:spPr bwMode="auto">
            <a:xfrm rot="10800000" flipH="1">
              <a:off x="346" y="778"/>
              <a:ext cx="1" cy="522"/>
            </a:xfrm>
            <a:prstGeom prst="curvedConnector3">
              <a:avLst>
                <a:gd name="adj1" fmla="val -1000000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4" name="AutoShape 284"/>
            <p:cNvCxnSpPr>
              <a:cxnSpLocks noChangeShapeType="1"/>
              <a:stCxn id="15545" idx="4"/>
              <a:endCxn id="15547" idx="4"/>
            </p:cNvCxnSpPr>
            <p:nvPr/>
          </p:nvCxnSpPr>
          <p:spPr bwMode="auto">
            <a:xfrm rot="5400000">
              <a:off x="748" y="1104"/>
              <a:ext cx="1" cy="606"/>
            </a:xfrm>
            <a:prstGeom prst="curvedConnector3">
              <a:avLst>
                <a:gd name="adj1" fmla="val 989999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82" name="Line 222"/>
          <p:cNvSpPr>
            <a:spLocks noChangeShapeType="1"/>
          </p:cNvSpPr>
          <p:nvPr/>
        </p:nvSpPr>
        <p:spPr bwMode="auto">
          <a:xfrm>
            <a:off x="5230813" y="5173663"/>
            <a:ext cx="3313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48" name="Freeform 288"/>
          <p:cNvSpPr>
            <a:spLocks/>
          </p:cNvSpPr>
          <p:nvPr/>
        </p:nvSpPr>
        <p:spPr bwMode="auto">
          <a:xfrm>
            <a:off x="3014663" y="3717926"/>
            <a:ext cx="5035550" cy="461665"/>
          </a:xfrm>
          <a:custGeom>
            <a:avLst/>
            <a:gdLst/>
            <a:ahLst/>
            <a:cxnLst>
              <a:cxn ang="0">
                <a:pos x="4" y="912"/>
              </a:cxn>
              <a:cxn ang="0">
                <a:pos x="0" y="1121"/>
              </a:cxn>
              <a:cxn ang="0">
                <a:pos x="3168" y="1121"/>
              </a:cxn>
              <a:cxn ang="0">
                <a:pos x="3172" y="0"/>
              </a:cxn>
            </a:cxnLst>
            <a:rect l="0" t="0" r="r" b="b"/>
            <a:pathLst>
              <a:path w="3172" h="1121">
                <a:moveTo>
                  <a:pt x="4" y="912"/>
                </a:moveTo>
                <a:lnTo>
                  <a:pt x="0" y="1121"/>
                </a:lnTo>
                <a:lnTo>
                  <a:pt x="3168" y="1121"/>
                </a:lnTo>
                <a:lnTo>
                  <a:pt x="317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49" name="Freeform 289"/>
          <p:cNvSpPr>
            <a:spLocks/>
          </p:cNvSpPr>
          <p:nvPr/>
        </p:nvSpPr>
        <p:spPr bwMode="auto">
          <a:xfrm>
            <a:off x="3014663" y="5394326"/>
            <a:ext cx="6559550" cy="461665"/>
          </a:xfrm>
          <a:custGeom>
            <a:avLst/>
            <a:gdLst/>
            <a:ahLst/>
            <a:cxnLst>
              <a:cxn ang="0">
                <a:pos x="0" y="380"/>
              </a:cxn>
              <a:cxn ang="0">
                <a:pos x="4" y="576"/>
              </a:cxn>
              <a:cxn ang="0">
                <a:pos x="4127" y="576"/>
              </a:cxn>
              <a:cxn ang="0">
                <a:pos x="4132" y="0"/>
              </a:cxn>
            </a:cxnLst>
            <a:rect l="0" t="0" r="r" b="b"/>
            <a:pathLst>
              <a:path w="4132" h="576">
                <a:moveTo>
                  <a:pt x="0" y="380"/>
                </a:moveTo>
                <a:lnTo>
                  <a:pt x="4" y="576"/>
                </a:lnTo>
                <a:lnTo>
                  <a:pt x="4127" y="576"/>
                </a:lnTo>
                <a:lnTo>
                  <a:pt x="413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684" name="Group 324"/>
          <p:cNvGrpSpPr>
            <a:grpSpLocks/>
          </p:cNvGrpSpPr>
          <p:nvPr/>
        </p:nvGrpSpPr>
        <p:grpSpPr bwMode="auto">
          <a:xfrm>
            <a:off x="4656139" y="2359025"/>
            <a:ext cx="4065587" cy="387350"/>
            <a:chOff x="2208" y="1388"/>
            <a:chExt cx="2561" cy="244"/>
          </a:xfrm>
        </p:grpSpPr>
        <p:sp>
          <p:nvSpPr>
            <p:cNvPr id="15654" name="Rectangle 294"/>
            <p:cNvSpPr>
              <a:spLocks noChangeArrowheads="1"/>
            </p:cNvSpPr>
            <p:nvPr/>
          </p:nvSpPr>
          <p:spPr bwMode="auto">
            <a:xfrm>
              <a:off x="2208" y="1388"/>
              <a:ext cx="2561" cy="24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tailvex</a:t>
              </a:r>
              <a:r>
                <a:rPr lang="en-US" altLang="zh-CN" dirty="0">
                  <a:solidFill>
                    <a:schemeClr val="tx1"/>
                  </a:solidFill>
                  <a:effectLst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headvex</a:t>
              </a:r>
              <a:r>
                <a:rPr lang="en-US" altLang="zh-CN" dirty="0">
                  <a:solidFill>
                    <a:schemeClr val="tx1"/>
                  </a:solidFill>
                  <a:effectLst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hlink</a:t>
              </a:r>
              <a:r>
                <a:rPr lang="en-US" altLang="zh-CN" dirty="0">
                  <a:solidFill>
                    <a:schemeClr val="tx1"/>
                  </a:solidFill>
                  <a:effectLst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tlink</a:t>
              </a:r>
              <a:endParaRPr lang="en-US" altLang="zh-CN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655" name="Line 295"/>
            <p:cNvSpPr>
              <a:spLocks noChangeShapeType="1"/>
            </p:cNvSpPr>
            <p:nvPr/>
          </p:nvSpPr>
          <p:spPr bwMode="auto">
            <a:xfrm flipH="1">
              <a:off x="2897" y="138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3713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7" name="Line 297"/>
            <p:cNvSpPr>
              <a:spLocks noChangeShapeType="1"/>
            </p:cNvSpPr>
            <p:nvPr/>
          </p:nvSpPr>
          <p:spPr bwMode="auto">
            <a:xfrm>
              <a:off x="4289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3" name="Group 323"/>
          <p:cNvGrpSpPr>
            <a:grpSpLocks/>
          </p:cNvGrpSpPr>
          <p:nvPr/>
        </p:nvGrpSpPr>
        <p:grpSpPr bwMode="auto">
          <a:xfrm>
            <a:off x="5057776" y="1098551"/>
            <a:ext cx="3103563" cy="441325"/>
            <a:chOff x="2461" y="634"/>
            <a:chExt cx="1955" cy="278"/>
          </a:xfrm>
        </p:grpSpPr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2461" y="634"/>
              <a:ext cx="1955" cy="27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data   firstin    firstout</a:t>
              </a:r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2960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1" name="Line 301"/>
            <p:cNvSpPr>
              <a:spLocks noChangeShapeType="1"/>
            </p:cNvSpPr>
            <p:nvPr/>
          </p:nvSpPr>
          <p:spPr bwMode="auto">
            <a:xfrm>
              <a:off x="3646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2" name="Text Box 302"/>
          <p:cNvSpPr txBox="1">
            <a:spLocks noChangeArrowheads="1"/>
          </p:cNvSpPr>
          <p:nvPr/>
        </p:nvSpPr>
        <p:spPr bwMode="auto">
          <a:xfrm>
            <a:off x="5837239" y="549275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顶点结点 </a:t>
            </a:r>
          </a:p>
        </p:txBody>
      </p:sp>
      <p:sp>
        <p:nvSpPr>
          <p:cNvPr id="15624" name="Line 264"/>
          <p:cNvSpPr>
            <a:spLocks noChangeShapeType="1"/>
          </p:cNvSpPr>
          <p:nvPr/>
        </p:nvSpPr>
        <p:spPr bwMode="auto">
          <a:xfrm>
            <a:off x="8364538" y="3551238"/>
            <a:ext cx="0" cy="223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6" name="Line 256"/>
          <p:cNvSpPr>
            <a:spLocks noChangeShapeType="1"/>
          </p:cNvSpPr>
          <p:nvPr/>
        </p:nvSpPr>
        <p:spPr bwMode="auto">
          <a:xfrm>
            <a:off x="5230814" y="5984875"/>
            <a:ext cx="5238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7" name="Line 257"/>
          <p:cNvSpPr>
            <a:spLocks noChangeShapeType="1"/>
          </p:cNvSpPr>
          <p:nvPr/>
        </p:nvSpPr>
        <p:spPr bwMode="auto">
          <a:xfrm>
            <a:off x="6983413" y="5984875"/>
            <a:ext cx="482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30" name="Text Box 270"/>
          <p:cNvSpPr txBox="1">
            <a:spLocks noChangeArrowheads="1"/>
          </p:cNvSpPr>
          <p:nvPr/>
        </p:nvSpPr>
        <p:spPr bwMode="auto">
          <a:xfrm>
            <a:off x="3273425" y="41259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5632" name="Text Box 272"/>
          <p:cNvSpPr txBox="1">
            <a:spLocks noChangeArrowheads="1"/>
          </p:cNvSpPr>
          <p:nvPr/>
        </p:nvSpPr>
        <p:spPr bwMode="auto">
          <a:xfrm>
            <a:off x="8458200" y="579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1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1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3" grpId="0" autoUpdateAnimBg="0"/>
      <p:bldP spid="15572" grpId="0" animBg="1"/>
      <p:bldP spid="15573" grpId="0" animBg="1"/>
      <p:bldP spid="15614" grpId="0" animBg="1"/>
      <p:bldP spid="15615" grpId="0" animBg="1"/>
      <p:bldP spid="15618" grpId="0" animBg="1"/>
      <p:bldP spid="15619" grpId="0" animBg="1"/>
      <p:bldP spid="15636" grpId="0"/>
      <p:bldP spid="15582" grpId="0" animBg="1"/>
      <p:bldP spid="15648" grpId="0" animBg="1"/>
      <p:bldP spid="15649" grpId="0" animBg="1"/>
      <p:bldP spid="15662" grpId="0" autoUpdateAnimBg="0"/>
      <p:bldP spid="15624" grpId="0" animBg="1"/>
      <p:bldP spid="15616" grpId="0" animBg="1"/>
      <p:bldP spid="15617" grpId="0" animBg="1"/>
      <p:bldP spid="15630" grpId="0"/>
      <p:bldP spid="156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174876" y="901700"/>
            <a:ext cx="8169275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  20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ArcBox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tailvex, headvex;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该弧的尾和头顶点的位置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 ArcBox   *hlink,  *tlink;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                           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分别指向下一个弧头相同和弧尾相同的弧的指针域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该弧相关信息的指针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ArcBox;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 data;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ArcBox   *firstin,  *firstout;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分别指向该顶点第一条入弧和出弧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VexNode  xlist[MAX_VERTEX_NUM];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表头向量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 vexnum, arcnum;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有向图的当前顶点数和弧数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OLGraph;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2130426" y="452439"/>
            <a:ext cx="4244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有向图的十字链表存储表示： </a:t>
            </a: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2319339" y="2914651"/>
            <a:ext cx="3587751" cy="657225"/>
            <a:chOff x="284" y="1836"/>
            <a:chExt cx="2260" cy="414"/>
          </a:xfrm>
        </p:grpSpPr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284" y="1836"/>
              <a:ext cx="2192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1944688" y="457200"/>
            <a:ext cx="719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邻接多重表（无向图的另一种链式存储结构）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1944688" y="990601"/>
            <a:ext cx="8278228" cy="12918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邻接表优点：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容易求得顶点和边的信息。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某些操作不方便（如：删除一条边需找表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            示此边的两个结点）。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1928813" y="2286000"/>
            <a:ext cx="8583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邻接多重表：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每条边用一个结点表示。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其结点结构如下：  </a:t>
            </a:r>
          </a:p>
        </p:txBody>
      </p:sp>
      <p:grpSp>
        <p:nvGrpSpPr>
          <p:cNvPr id="17480" name="Group 72"/>
          <p:cNvGrpSpPr>
            <a:grpSpLocks/>
          </p:cNvGrpSpPr>
          <p:nvPr/>
        </p:nvGrpSpPr>
        <p:grpSpPr bwMode="auto">
          <a:xfrm>
            <a:off x="7007227" y="2914651"/>
            <a:ext cx="3494087" cy="657225"/>
            <a:chOff x="3237" y="1836"/>
            <a:chExt cx="2201" cy="414"/>
          </a:xfrm>
        </p:grpSpPr>
        <p:sp>
          <p:nvSpPr>
            <p:cNvPr id="17456" name="AutoShape 48"/>
            <p:cNvSpPr>
              <a:spLocks noChangeArrowheads="1"/>
            </p:cNvSpPr>
            <p:nvPr/>
          </p:nvSpPr>
          <p:spPr bwMode="auto">
            <a:xfrm>
              <a:off x="3237" y="1836"/>
              <a:ext cx="2201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4108450" y="2997201"/>
            <a:ext cx="4876800" cy="955675"/>
            <a:chOff x="1194" y="1728"/>
            <a:chExt cx="3072" cy="602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5332413" y="4648200"/>
            <a:ext cx="2112962" cy="914400"/>
            <a:chOff x="1933" y="3024"/>
            <a:chExt cx="1331" cy="576"/>
          </a:xfrm>
        </p:grpSpPr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grpSp>
        <p:nvGrpSpPr>
          <p:cNvPr id="17481" name="Group 73"/>
          <p:cNvGrpSpPr>
            <a:grpSpLocks/>
          </p:cNvGrpSpPr>
          <p:nvPr/>
        </p:nvGrpSpPr>
        <p:grpSpPr bwMode="auto">
          <a:xfrm>
            <a:off x="3406776" y="5588001"/>
            <a:ext cx="2517775" cy="665163"/>
            <a:chOff x="969" y="3520"/>
            <a:chExt cx="1586" cy="419"/>
          </a:xfrm>
        </p:grpSpPr>
        <p:sp>
          <p:nvSpPr>
            <p:cNvPr id="17465" name="AutoShape 57"/>
            <p:cNvSpPr>
              <a:spLocks noChangeArrowheads="1"/>
            </p:cNvSpPr>
            <p:nvPr/>
          </p:nvSpPr>
          <p:spPr bwMode="auto">
            <a:xfrm>
              <a:off x="969" y="3660"/>
              <a:ext cx="1586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存与顶点有关的信息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2409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6699251" y="5588001"/>
            <a:ext cx="3552825" cy="665163"/>
            <a:chOff x="3043" y="3520"/>
            <a:chExt cx="2238" cy="419"/>
          </a:xfrm>
        </p:grpSpPr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043" y="3660"/>
              <a:ext cx="2238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指向第一条依附于该顶点的边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081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2087379" y="3516167"/>
            <a:ext cx="1687880" cy="107185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rot="5400000">
            <a:off x="3940176" y="3595688"/>
            <a:ext cx="0" cy="327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4244976" y="3946525"/>
            <a:ext cx="4673600" cy="706438"/>
            <a:chOff x="1497" y="2486"/>
            <a:chExt cx="2944" cy="445"/>
          </a:xfrm>
        </p:grpSpPr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1497" y="2652"/>
              <a:ext cx="2944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440" grpId="0" autoUpdateAnimBg="0"/>
      <p:bldP spid="17449" grpId="0" animBg="1" autoUpdateAnimBg="0"/>
      <p:bldP spid="174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7" name="Group 235"/>
          <p:cNvGrpSpPr>
            <a:grpSpLocks/>
          </p:cNvGrpSpPr>
          <p:nvPr/>
        </p:nvGrpSpPr>
        <p:grpSpPr bwMode="auto">
          <a:xfrm>
            <a:off x="8332788" y="3875088"/>
            <a:ext cx="2100262" cy="406400"/>
            <a:chOff x="4289" y="2441"/>
            <a:chExt cx="1323" cy="256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289" y="2441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0         3 </a:t>
              </a:r>
            </a:p>
          </p:txBody>
        </p:sp>
        <p:sp>
          <p:nvSpPr>
            <p:cNvPr id="18520" name="Line 88"/>
            <p:cNvSpPr>
              <a:spLocks noChangeShapeType="1"/>
            </p:cNvSpPr>
            <p:nvPr/>
          </p:nvSpPr>
          <p:spPr bwMode="auto">
            <a:xfrm>
              <a:off x="4534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4830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5103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5375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2" name="Group 190"/>
          <p:cNvGrpSpPr>
            <a:grpSpLocks/>
          </p:cNvGrpSpPr>
          <p:nvPr/>
        </p:nvGrpSpPr>
        <p:grpSpPr bwMode="auto">
          <a:xfrm>
            <a:off x="3733801" y="3836988"/>
            <a:ext cx="423863" cy="2335212"/>
            <a:chOff x="601" y="2417"/>
            <a:chExt cx="267" cy="1471"/>
          </a:xfrm>
        </p:grpSpPr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601" y="241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601" y="272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601" y="302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601" y="33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608" y="360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grpSp>
        <p:nvGrpSpPr>
          <p:cNvPr id="18580" name="Group 148"/>
          <p:cNvGrpSpPr>
            <a:grpSpLocks/>
          </p:cNvGrpSpPr>
          <p:nvPr/>
        </p:nvGrpSpPr>
        <p:grpSpPr bwMode="auto">
          <a:xfrm>
            <a:off x="2063750" y="3698877"/>
            <a:ext cx="1614488" cy="2227263"/>
            <a:chOff x="4695" y="2208"/>
            <a:chExt cx="1017" cy="1403"/>
          </a:xfrm>
        </p:grpSpPr>
        <p:grpSp>
          <p:nvGrpSpPr>
            <p:cNvPr id="18581" name="Group 149"/>
            <p:cNvGrpSpPr>
              <a:grpSpLocks/>
            </p:cNvGrpSpPr>
            <p:nvPr/>
          </p:nvGrpSpPr>
          <p:grpSpPr bwMode="auto">
            <a:xfrm>
              <a:off x="4695" y="2338"/>
              <a:ext cx="1017" cy="1273"/>
              <a:chOff x="4647" y="2434"/>
              <a:chExt cx="1017" cy="1273"/>
            </a:xfrm>
          </p:grpSpPr>
          <p:sp>
            <p:nvSpPr>
              <p:cNvPr id="18582" name="Oval 150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3" name="Text Box 151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8584" name="Oval 152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5" name="Text Box 153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8586" name="Oval 154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7" name="Text Box 155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8588" name="Oval 156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9" name="Text Box 157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8590" name="Oval 158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91" name="Text Box 159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8592" name="AutoShape 160"/>
              <p:cNvCxnSpPr>
                <a:cxnSpLocks noChangeShapeType="1"/>
                <a:stCxn id="18584" idx="6"/>
                <a:endCxn id="18582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3" name="AutoShape 161"/>
              <p:cNvCxnSpPr>
                <a:cxnSpLocks noChangeShapeType="1"/>
                <a:stCxn id="18584" idx="4"/>
                <a:endCxn id="18588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4" name="AutoShape 162"/>
              <p:cNvCxnSpPr>
                <a:cxnSpLocks noChangeShapeType="1"/>
                <a:stCxn id="18588" idx="7"/>
                <a:endCxn id="18586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5" name="AutoShape 163"/>
              <p:cNvCxnSpPr>
                <a:cxnSpLocks noChangeShapeType="1"/>
                <a:stCxn id="18586" idx="7"/>
                <a:endCxn id="18582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6" name="AutoShape 164"/>
              <p:cNvCxnSpPr>
                <a:cxnSpLocks noChangeShapeType="1"/>
                <a:stCxn id="18590" idx="0"/>
                <a:endCxn id="18582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7" name="AutoShape 165"/>
              <p:cNvCxnSpPr>
                <a:cxnSpLocks noChangeShapeType="1"/>
                <a:stCxn id="18590" idx="1"/>
                <a:endCxn id="18586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8598" name="Text Box 166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8620" name="Group 188"/>
          <p:cNvGraphicFramePr>
            <a:graphicFrameLocks noGrp="1"/>
          </p:cNvGraphicFramePr>
          <p:nvPr/>
        </p:nvGraphicFramePr>
        <p:xfrm>
          <a:off x="4195763" y="3886200"/>
          <a:ext cx="1219200" cy="228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666" name="Group 234"/>
          <p:cNvGrpSpPr>
            <a:grpSpLocks/>
          </p:cNvGrpSpPr>
          <p:nvPr/>
        </p:nvGrpSpPr>
        <p:grpSpPr bwMode="auto">
          <a:xfrm>
            <a:off x="5867401" y="3884614"/>
            <a:ext cx="2100263" cy="403225"/>
            <a:chOff x="2736" y="2447"/>
            <a:chExt cx="1323" cy="254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736" y="2447"/>
              <a:ext cx="1323" cy="25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0         1 </a:t>
              </a: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2981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3254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528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>
              <a:off x="3802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9" name="Group 237"/>
          <p:cNvGrpSpPr>
            <a:grpSpLocks/>
          </p:cNvGrpSpPr>
          <p:nvPr/>
        </p:nvGrpSpPr>
        <p:grpSpPr bwMode="auto">
          <a:xfrm>
            <a:off x="8343901" y="4770438"/>
            <a:ext cx="2100263" cy="406400"/>
            <a:chOff x="4296" y="3005"/>
            <a:chExt cx="1323" cy="256"/>
          </a:xfrm>
        </p:grpSpPr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4296" y="30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4541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4814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5088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5362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8" name="Group 236"/>
          <p:cNvGrpSpPr>
            <a:grpSpLocks/>
          </p:cNvGrpSpPr>
          <p:nvPr/>
        </p:nvGrpSpPr>
        <p:grpSpPr bwMode="auto">
          <a:xfrm>
            <a:off x="5865813" y="4783138"/>
            <a:ext cx="2100262" cy="406400"/>
            <a:chOff x="2735" y="3013"/>
            <a:chExt cx="1323" cy="256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735" y="3013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2         1</a:t>
              </a:r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980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253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3527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01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1" name="Group 239"/>
          <p:cNvGrpSpPr>
            <a:grpSpLocks/>
          </p:cNvGrpSpPr>
          <p:nvPr/>
        </p:nvGrpSpPr>
        <p:grpSpPr bwMode="auto">
          <a:xfrm>
            <a:off x="8313738" y="5727700"/>
            <a:ext cx="2100262" cy="406400"/>
            <a:chOff x="4277" y="3608"/>
            <a:chExt cx="1323" cy="256"/>
          </a:xfrm>
        </p:grpSpPr>
        <p:sp>
          <p:nvSpPr>
            <p:cNvPr id="18537" name="Rectangle 105"/>
            <p:cNvSpPr>
              <a:spLocks noChangeArrowheads="1"/>
            </p:cNvSpPr>
            <p:nvPr/>
          </p:nvSpPr>
          <p:spPr bwMode="auto">
            <a:xfrm>
              <a:off x="4277" y="3608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2         4      </a:t>
              </a:r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522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795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5069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5343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0" name="Group 238"/>
          <p:cNvGrpSpPr>
            <a:grpSpLocks/>
          </p:cNvGrpSpPr>
          <p:nvPr/>
        </p:nvGrpSpPr>
        <p:grpSpPr bwMode="auto">
          <a:xfrm>
            <a:off x="5889626" y="5722938"/>
            <a:ext cx="2100263" cy="406400"/>
            <a:chOff x="2750" y="3605"/>
            <a:chExt cx="1323" cy="256"/>
          </a:xfrm>
        </p:grpSpPr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2750" y="36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4         1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2995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3268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>
              <a:off x="3542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3816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5110164" y="49784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5110164" y="5913438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7756525" y="4076701"/>
            <a:ext cx="0" cy="7080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7773988" y="5013325"/>
            <a:ext cx="0" cy="706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9377363" y="4978401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" name="Group 194"/>
          <p:cNvGrpSpPr>
            <a:grpSpLocks/>
          </p:cNvGrpSpPr>
          <p:nvPr/>
        </p:nvGrpSpPr>
        <p:grpSpPr bwMode="auto">
          <a:xfrm>
            <a:off x="5110163" y="5137150"/>
            <a:ext cx="5186362" cy="349250"/>
            <a:chOff x="1536" y="3236"/>
            <a:chExt cx="3267" cy="220"/>
          </a:xfrm>
        </p:grpSpPr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 flipV="1">
              <a:off x="1536" y="3456"/>
              <a:ext cx="32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Line 137"/>
            <p:cNvSpPr>
              <a:spLocks noChangeShapeType="1"/>
            </p:cNvSpPr>
            <p:nvPr/>
          </p:nvSpPr>
          <p:spPr bwMode="auto">
            <a:xfrm flipV="1">
              <a:off x="4803" y="3236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0" name="Line 138"/>
          <p:cNvSpPr>
            <a:spLocks noChangeShapeType="1"/>
          </p:cNvSpPr>
          <p:nvPr/>
        </p:nvSpPr>
        <p:spPr bwMode="auto">
          <a:xfrm flipV="1">
            <a:off x="10279063" y="4292600"/>
            <a:ext cx="0" cy="6492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91916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91916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100298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100552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7612063" y="57086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623" name="Freeform 191"/>
          <p:cNvSpPr>
            <a:spLocks/>
          </p:cNvSpPr>
          <p:nvPr/>
        </p:nvSpPr>
        <p:spPr bwMode="auto">
          <a:xfrm>
            <a:off x="6945313" y="3597276"/>
            <a:ext cx="2432050" cy="46166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10" y="0"/>
              </a:cxn>
              <a:cxn ang="0">
                <a:pos x="1531" y="0"/>
              </a:cxn>
              <a:cxn ang="0">
                <a:pos x="1532" y="182"/>
              </a:cxn>
            </a:cxnLst>
            <a:rect l="0" t="0" r="r" b="b"/>
            <a:pathLst>
              <a:path w="1532" h="278">
                <a:moveTo>
                  <a:pt x="0" y="278"/>
                </a:moveTo>
                <a:lnTo>
                  <a:pt x="10" y="0"/>
                </a:lnTo>
                <a:lnTo>
                  <a:pt x="1531" y="0"/>
                </a:lnTo>
                <a:lnTo>
                  <a:pt x="1532" y="18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4" name="Freeform 192"/>
          <p:cNvSpPr>
            <a:spLocks/>
          </p:cNvSpPr>
          <p:nvPr/>
        </p:nvSpPr>
        <p:spPr bwMode="auto">
          <a:xfrm>
            <a:off x="5110163" y="3435351"/>
            <a:ext cx="2646362" cy="461665"/>
          </a:xfrm>
          <a:custGeom>
            <a:avLst/>
            <a:gdLst/>
            <a:ahLst/>
            <a:cxnLst>
              <a:cxn ang="0">
                <a:pos x="0" y="716"/>
              </a:cxn>
              <a:cxn ang="0">
                <a:pos x="305" y="716"/>
              </a:cxn>
              <a:cxn ang="0">
                <a:pos x="305" y="0"/>
              </a:cxn>
              <a:cxn ang="0">
                <a:pos x="1658" y="2"/>
              </a:cxn>
              <a:cxn ang="0">
                <a:pos x="1667" y="306"/>
              </a:cxn>
            </a:cxnLst>
            <a:rect l="0" t="0" r="r" b="b"/>
            <a:pathLst>
              <a:path w="1667" h="716">
                <a:moveTo>
                  <a:pt x="0" y="716"/>
                </a:moveTo>
                <a:lnTo>
                  <a:pt x="305" y="716"/>
                </a:lnTo>
                <a:lnTo>
                  <a:pt x="305" y="0"/>
                </a:lnTo>
                <a:lnTo>
                  <a:pt x="1658" y="2"/>
                </a:lnTo>
                <a:lnTo>
                  <a:pt x="1667" y="306"/>
                </a:lnTo>
              </a:path>
            </a:pathLst>
          </a:custGeom>
          <a:noFill/>
          <a:ln w="1270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5" name="Freeform 193"/>
          <p:cNvSpPr>
            <a:spLocks/>
          </p:cNvSpPr>
          <p:nvPr/>
        </p:nvSpPr>
        <p:spPr bwMode="auto">
          <a:xfrm>
            <a:off x="6938963" y="4489450"/>
            <a:ext cx="2438400" cy="463550"/>
          </a:xfrm>
          <a:custGeom>
            <a:avLst/>
            <a:gdLst/>
            <a:ahLst/>
            <a:cxnLst>
              <a:cxn ang="0">
                <a:pos x="4" y="292"/>
              </a:cxn>
              <a:cxn ang="0">
                <a:pos x="0" y="0"/>
              </a:cxn>
              <a:cxn ang="0">
                <a:pos x="1588" y="0"/>
              </a:cxn>
              <a:cxn ang="0">
                <a:pos x="1588" y="196"/>
              </a:cxn>
            </a:cxnLst>
            <a:rect l="0" t="0" r="r" b="b"/>
            <a:pathLst>
              <a:path w="1588" h="292">
                <a:moveTo>
                  <a:pt x="4" y="292"/>
                </a:moveTo>
                <a:lnTo>
                  <a:pt x="0" y="0"/>
                </a:lnTo>
                <a:lnTo>
                  <a:pt x="1588" y="0"/>
                </a:lnTo>
                <a:lnTo>
                  <a:pt x="1588" y="1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7" name="Freeform 195"/>
          <p:cNvSpPr>
            <a:spLocks/>
          </p:cNvSpPr>
          <p:nvPr/>
        </p:nvSpPr>
        <p:spPr bwMode="auto">
          <a:xfrm>
            <a:off x="6938963" y="5943601"/>
            <a:ext cx="335280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3"/>
              </a:cxn>
              <a:cxn ang="0">
                <a:pos x="2111" y="257"/>
              </a:cxn>
              <a:cxn ang="0">
                <a:pos x="2112" y="96"/>
              </a:cxn>
            </a:cxnLst>
            <a:rect l="0" t="0" r="r" b="b"/>
            <a:pathLst>
              <a:path w="2112" h="257">
                <a:moveTo>
                  <a:pt x="0" y="0"/>
                </a:moveTo>
                <a:lnTo>
                  <a:pt x="0" y="253"/>
                </a:lnTo>
                <a:lnTo>
                  <a:pt x="2111" y="257"/>
                </a:lnTo>
                <a:lnTo>
                  <a:pt x="211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28" name="Group 196"/>
          <p:cNvGrpSpPr>
            <a:grpSpLocks/>
          </p:cNvGrpSpPr>
          <p:nvPr/>
        </p:nvGrpSpPr>
        <p:grpSpPr bwMode="auto">
          <a:xfrm>
            <a:off x="2176464" y="468314"/>
            <a:ext cx="3587751" cy="657225"/>
            <a:chOff x="284" y="1836"/>
            <a:chExt cx="2260" cy="414"/>
          </a:xfrm>
        </p:grpSpPr>
        <p:sp>
          <p:nvSpPr>
            <p:cNvPr id="18629" name="AutoShape 197"/>
            <p:cNvSpPr>
              <a:spLocks noChangeArrowheads="1"/>
            </p:cNvSpPr>
            <p:nvPr/>
          </p:nvSpPr>
          <p:spPr bwMode="auto">
            <a:xfrm>
              <a:off x="284" y="1836"/>
              <a:ext cx="2192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1" name="Group 199"/>
          <p:cNvGrpSpPr>
            <a:grpSpLocks/>
          </p:cNvGrpSpPr>
          <p:nvPr/>
        </p:nvGrpSpPr>
        <p:grpSpPr bwMode="auto">
          <a:xfrm>
            <a:off x="6864352" y="468314"/>
            <a:ext cx="3494087" cy="657225"/>
            <a:chOff x="3237" y="1836"/>
            <a:chExt cx="2201" cy="414"/>
          </a:xfrm>
        </p:grpSpPr>
        <p:sp>
          <p:nvSpPr>
            <p:cNvPr id="18632" name="AutoShape 200"/>
            <p:cNvSpPr>
              <a:spLocks noChangeArrowheads="1"/>
            </p:cNvSpPr>
            <p:nvPr/>
          </p:nvSpPr>
          <p:spPr bwMode="auto">
            <a:xfrm>
              <a:off x="3237" y="1836"/>
              <a:ext cx="2201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3" name="Line 201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4" name="Group 202"/>
          <p:cNvGrpSpPr>
            <a:grpSpLocks/>
          </p:cNvGrpSpPr>
          <p:nvPr/>
        </p:nvGrpSpPr>
        <p:grpSpPr bwMode="auto">
          <a:xfrm>
            <a:off x="3965575" y="550864"/>
            <a:ext cx="4876800" cy="955675"/>
            <a:chOff x="1194" y="1728"/>
            <a:chExt cx="3072" cy="602"/>
          </a:xfrm>
        </p:grpSpPr>
        <p:grpSp>
          <p:nvGrpSpPr>
            <p:cNvPr id="18635" name="Group 203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8636" name="Rectangle 20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8637" name="Line 20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8" name="Line 20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9" name="Line 20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" name="Line 20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1" name="Line 20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sp>
        <p:nvSpPr>
          <p:cNvPr id="18643" name="AutoShape 211"/>
          <p:cNvSpPr>
            <a:spLocks noChangeArrowheads="1"/>
          </p:cNvSpPr>
          <p:nvPr/>
        </p:nvSpPr>
        <p:spPr bwMode="auto">
          <a:xfrm>
            <a:off x="1944504" y="1069830"/>
            <a:ext cx="1687880" cy="107185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 rot="5400000">
            <a:off x="3801269" y="1158082"/>
            <a:ext cx="0" cy="309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45" name="Group 213"/>
          <p:cNvGrpSpPr>
            <a:grpSpLocks/>
          </p:cNvGrpSpPr>
          <p:nvPr/>
        </p:nvGrpSpPr>
        <p:grpSpPr bwMode="auto">
          <a:xfrm>
            <a:off x="4102101" y="1500189"/>
            <a:ext cx="4673600" cy="706437"/>
            <a:chOff x="1497" y="2486"/>
            <a:chExt cx="2944" cy="445"/>
          </a:xfrm>
        </p:grpSpPr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8" name="AutoShape 216"/>
            <p:cNvSpPr>
              <a:spLocks noChangeArrowheads="1"/>
            </p:cNvSpPr>
            <p:nvPr/>
          </p:nvSpPr>
          <p:spPr bwMode="auto">
            <a:xfrm>
              <a:off x="1497" y="2652"/>
              <a:ext cx="2944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8649" name="Group 217"/>
          <p:cNvGrpSpPr>
            <a:grpSpLocks/>
          </p:cNvGrpSpPr>
          <p:nvPr/>
        </p:nvGrpSpPr>
        <p:grpSpPr bwMode="auto">
          <a:xfrm>
            <a:off x="4638676" y="2227263"/>
            <a:ext cx="2112963" cy="914400"/>
            <a:chOff x="1933" y="3024"/>
            <a:chExt cx="1331" cy="576"/>
          </a:xfrm>
        </p:grpSpPr>
        <p:grpSp>
          <p:nvGrpSpPr>
            <p:cNvPr id="18650" name="Group 218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8651" name="Rectangle 219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8652" name="Line 220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3" name="Text Box 221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sp>
        <p:nvSpPr>
          <p:cNvPr id="18655" name="AutoShape 223"/>
          <p:cNvSpPr>
            <a:spLocks noChangeArrowheads="1"/>
          </p:cNvSpPr>
          <p:nvPr/>
        </p:nvSpPr>
        <p:spPr bwMode="auto">
          <a:xfrm>
            <a:off x="1898987" y="2703632"/>
            <a:ext cx="2517100" cy="44267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存与顶点有关的信息</a:t>
            </a:r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 rot="5400000">
            <a:off x="45243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58" name="AutoShape 226"/>
          <p:cNvSpPr>
            <a:spLocks noChangeArrowheads="1"/>
          </p:cNvSpPr>
          <p:nvPr/>
        </p:nvSpPr>
        <p:spPr bwMode="auto">
          <a:xfrm>
            <a:off x="7013516" y="2678232"/>
            <a:ext cx="3552944" cy="44267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指向第一条依附于该顶点的边</a:t>
            </a:r>
            <a:endParaRPr lang="zh-CN" altLang="en-US" sz="200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 rot="16200000" flipH="1">
            <a:off x="68865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5087938" y="4076700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50" grpId="0" animBg="1"/>
      <p:bldP spid="18560" grpId="0" animBg="1"/>
      <p:bldP spid="18561" grpId="0" animBg="1"/>
      <p:bldP spid="18566" grpId="0" animBg="1"/>
      <p:bldP spid="18570" grpId="0" animBg="1"/>
      <p:bldP spid="18576" grpId="0" autoUpdateAnimBg="0"/>
      <p:bldP spid="18575" grpId="0" autoUpdateAnimBg="0"/>
      <p:bldP spid="18577" grpId="0" autoUpdateAnimBg="0"/>
      <p:bldP spid="18578" grpId="0" autoUpdateAnimBg="0"/>
      <p:bldP spid="18579" grpId="0" autoUpdateAnimBg="0"/>
      <p:bldP spid="18623" grpId="0" animBg="1"/>
      <p:bldP spid="18624" grpId="0" animBg="1"/>
      <p:bldP spid="18625" grpId="0" animBg="1"/>
      <p:bldP spid="18627" grpId="0" animBg="1"/>
      <p:bldP spid="1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2182813" y="935038"/>
            <a:ext cx="76755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20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emnu {unvisited, visited} VisitIf;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Ebox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VisitIf  mark;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访问标记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ivex, 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该边依附的两个顶点的位置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EBox  *ilink, *jlink;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分别指向依附这两个顶点的下一条边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该边信息指针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EBox;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data;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EBox  *firstedge;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指向第一条依附该顶点的边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VexBox  adjmulist[MAX_VERTEX_NUM];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vexnum, edgenum;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无向图的当前顶点数和边数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AMLGraph;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182813" y="471489"/>
            <a:ext cx="46923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无向图的邻接多重表存储表示： 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1600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1600200" y="1049338"/>
            <a:ext cx="8879354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从图的任意指定顶点出发，依照某种规则去访问图中所有顶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点，且每个顶点仅被访问一次，这一过程叫做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图的遍历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1600200" y="4770439"/>
            <a:ext cx="8901796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图的遍历按照深度优先和广度优先规则去实施，通常有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深度 </a:t>
            </a:r>
          </a:p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优先遍历法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Depth_First Search——DFS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）和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广度优先遍历法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Breadth_Frist Search——BFS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4419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1600201" y="457201"/>
            <a:ext cx="4075155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深度优先遍历（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1600200" y="1108076"/>
            <a:ext cx="8725466" cy="2160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访问指定的起始顶点；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、若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当前访问的顶点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的邻接顶点有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未被访问的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，则任选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一个访问之；反之，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退回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到最近访问过的顶点；直到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与起始顶点相通的全部顶点都访问完毕；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若此时图中尚有顶点未被访问，则再选其中一个顶点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作为起始顶点并访问之，转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1600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4838701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1752600" y="3495676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4854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5229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5940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6669089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7388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8116889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8829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9548814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4838701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5229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5940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6669089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7388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8116889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8829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9548814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4838701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5229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5940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6669089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7388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8116889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8829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9548814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4838701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5229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5940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6669089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7388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8116889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8829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9548814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4838701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5229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5940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6669089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7388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8116889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8829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9548814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2943099" y="5908080"/>
            <a:ext cx="6231193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3603625" y="715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4627563" y="6477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17748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25368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29940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41370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45180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53562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5922963" y="9525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66897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70326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739298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7753350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8205788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858043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8977313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9390063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9656763" y="1592263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6745289" y="935038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3124" name="Text Box 68"/>
          <p:cNvSpPr txBox="1">
            <a:spLocks noChangeArrowheads="1"/>
          </p:cNvSpPr>
          <p:nvPr/>
        </p:nvSpPr>
        <p:spPr bwMode="auto">
          <a:xfrm>
            <a:off x="1622426" y="574675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3128" name="AutoShape 72"/>
          <p:cNvCxnSpPr>
            <a:cxnSpLocks noChangeShapeType="1"/>
            <a:stCxn id="173060" idx="2"/>
            <a:endCxn id="173062" idx="0"/>
          </p:cNvCxnSpPr>
          <p:nvPr/>
        </p:nvCxnSpPr>
        <p:spPr bwMode="auto">
          <a:xfrm flipH="1">
            <a:off x="2041525" y="965201"/>
            <a:ext cx="15621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29" name="AutoShape 73"/>
          <p:cNvCxnSpPr>
            <a:cxnSpLocks noChangeShapeType="1"/>
            <a:stCxn id="173060" idx="3"/>
            <a:endCxn id="173064" idx="0"/>
          </p:cNvCxnSpPr>
          <p:nvPr/>
        </p:nvCxnSpPr>
        <p:spPr bwMode="auto">
          <a:xfrm flipH="1">
            <a:off x="3260725" y="1141413"/>
            <a:ext cx="4206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0" name="AutoShape 74"/>
          <p:cNvCxnSpPr>
            <a:cxnSpLocks noChangeShapeType="1"/>
            <a:stCxn id="173060" idx="5"/>
            <a:endCxn id="173065" idx="0"/>
          </p:cNvCxnSpPr>
          <p:nvPr/>
        </p:nvCxnSpPr>
        <p:spPr bwMode="auto">
          <a:xfrm>
            <a:off x="4059239" y="1141413"/>
            <a:ext cx="3444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1" name="AutoShape 75"/>
          <p:cNvCxnSpPr>
            <a:cxnSpLocks noChangeShapeType="1"/>
            <a:stCxn id="173060" idx="6"/>
            <a:endCxn id="173067" idx="0"/>
          </p:cNvCxnSpPr>
          <p:nvPr/>
        </p:nvCxnSpPr>
        <p:spPr bwMode="auto">
          <a:xfrm>
            <a:off x="4137025" y="965201"/>
            <a:ext cx="14859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2" name="AutoShape 76"/>
          <p:cNvCxnSpPr>
            <a:cxnSpLocks noChangeShapeType="1"/>
            <a:stCxn id="173063" idx="1"/>
            <a:endCxn id="173062" idx="4"/>
          </p:cNvCxnSpPr>
          <p:nvPr/>
        </p:nvCxnSpPr>
        <p:spPr bwMode="auto">
          <a:xfrm flipH="1" flipV="1">
            <a:off x="2041525" y="2357438"/>
            <a:ext cx="5730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3" name="AutoShape 77"/>
          <p:cNvCxnSpPr>
            <a:cxnSpLocks noChangeShapeType="1"/>
            <a:stCxn id="173064" idx="3"/>
            <a:endCxn id="173063" idx="0"/>
          </p:cNvCxnSpPr>
          <p:nvPr/>
        </p:nvCxnSpPr>
        <p:spPr bwMode="auto">
          <a:xfrm flipH="1">
            <a:off x="2803525" y="2284413"/>
            <a:ext cx="268288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4" name="AutoShape 78"/>
          <p:cNvCxnSpPr>
            <a:cxnSpLocks noChangeShapeType="1"/>
            <a:stCxn id="173067" idx="3"/>
            <a:endCxn id="173063" idx="7"/>
          </p:cNvCxnSpPr>
          <p:nvPr/>
        </p:nvCxnSpPr>
        <p:spPr bwMode="auto">
          <a:xfrm flipH="1">
            <a:off x="2992439" y="2284414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5" name="AutoShape 79"/>
          <p:cNvCxnSpPr>
            <a:cxnSpLocks noChangeShapeType="1"/>
            <a:stCxn id="173065" idx="4"/>
            <a:endCxn id="173066" idx="0"/>
          </p:cNvCxnSpPr>
          <p:nvPr/>
        </p:nvCxnSpPr>
        <p:spPr bwMode="auto">
          <a:xfrm>
            <a:off x="4403725" y="2357439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6" name="AutoShape 80"/>
          <p:cNvCxnSpPr>
            <a:cxnSpLocks noChangeShapeType="1"/>
            <a:stCxn id="173067" idx="4"/>
            <a:endCxn id="173066" idx="7"/>
          </p:cNvCxnSpPr>
          <p:nvPr/>
        </p:nvCxnSpPr>
        <p:spPr bwMode="auto">
          <a:xfrm flipH="1">
            <a:off x="4973639" y="2357438"/>
            <a:ext cx="6492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8" name="AutoShape 82"/>
          <p:cNvCxnSpPr>
            <a:cxnSpLocks noChangeShapeType="1"/>
            <a:stCxn id="173061" idx="6"/>
            <a:endCxn id="173068" idx="2"/>
          </p:cNvCxnSpPr>
          <p:nvPr/>
        </p:nvCxnSpPr>
        <p:spPr bwMode="auto">
          <a:xfrm>
            <a:off x="5160963" y="896938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66913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70342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739457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7754938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8207375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858202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8978900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9391650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9658350" y="21796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66913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70342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739457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7754938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8207375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858202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8978900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 </a:t>
            </a:r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9391650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9658350" y="27559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36" name="Text Box 180"/>
          <p:cNvSpPr txBox="1">
            <a:spLocks noChangeArrowheads="1"/>
          </p:cNvSpPr>
          <p:nvPr/>
        </p:nvSpPr>
        <p:spPr bwMode="auto">
          <a:xfrm>
            <a:off x="1703389" y="4175126"/>
            <a:ext cx="6840537" cy="5116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解决办法：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为每个顶点设立一个“访问标志”。 </a:t>
            </a:r>
          </a:p>
        </p:txBody>
      </p:sp>
      <p:sp>
        <p:nvSpPr>
          <p:cNvPr id="173237" name="Text Box 181"/>
          <p:cNvSpPr txBox="1">
            <a:spLocks noChangeArrowheads="1"/>
          </p:cNvSpPr>
          <p:nvPr/>
        </p:nvSpPr>
        <p:spPr bwMode="auto">
          <a:xfrm>
            <a:off x="1685925" y="3670300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的邻接点是否被访问？ </a:t>
            </a:r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1754189" y="4756150"/>
            <a:ext cx="8662987" cy="162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首先将图中每个顶点的访问标志设为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FALSE,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之后搜索图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中每个顶点，如果未被访问，则以该顶点为起始点，进行深度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优先遍历，否则继续检查下一顶点。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7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  <p:bldP spid="173098" grpId="0"/>
      <p:bldP spid="173099" grpId="0"/>
      <p:bldP spid="173100" grpId="0"/>
      <p:bldP spid="173101" grpId="0"/>
      <p:bldP spid="173102" grpId="0"/>
      <p:bldP spid="173103" grpId="0"/>
      <p:bldP spid="173104" grpId="0"/>
      <p:bldP spid="173105" grpId="0"/>
      <p:bldP spid="173123" grpId="0" autoUpdateAnimBg="0"/>
      <p:bldP spid="173218" grpId="0"/>
      <p:bldP spid="173219" grpId="0"/>
      <p:bldP spid="173220" grpId="0"/>
      <p:bldP spid="173221" grpId="0"/>
      <p:bldP spid="173222" grpId="0"/>
      <p:bldP spid="173223" grpId="0"/>
      <p:bldP spid="173224" grpId="0"/>
      <p:bldP spid="173225" grpId="0"/>
      <p:bldP spid="173226" grpId="0"/>
      <p:bldP spid="173227" grpId="0"/>
      <p:bldP spid="173228" grpId="0"/>
      <p:bldP spid="173229" grpId="0"/>
      <p:bldP spid="173230" grpId="0"/>
      <p:bldP spid="173231" grpId="0"/>
      <p:bldP spid="173232" grpId="0"/>
      <p:bldP spid="173233" grpId="0"/>
      <p:bldP spid="173234" grpId="0"/>
      <p:bldP spid="173235" grpId="0"/>
      <p:bldP spid="173236" grpId="0" autoUpdateAnimBg="0"/>
      <p:bldP spid="173237" grpId="0" autoUpdateAnimBg="0"/>
      <p:bldP spid="1732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1919288" y="620713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7.1 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图的定义和术语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919288" y="1196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3622676" y="1189923"/>
            <a:ext cx="6042025" cy="1419042"/>
          </a:xfrm>
          <a:prstGeom prst="flowChartAlternateProcess">
            <a:avLst/>
          </a:prstGeom>
          <a:solidFill>
            <a:srgbClr val="F8F8F8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是一种：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数据元素间存在多对多关系的数据结构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加上一组基本操作构成的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抽象数据类型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1985964" y="2781301"/>
            <a:ext cx="8231421" cy="3461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ADT Graph{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数据对象：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是具有相同特性的数据元素的集合，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称为顶点集。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数据关系：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R = {VR}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VR={&lt;v, w&gt; | v, w∈V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且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 w),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的弧，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谓词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P(v,w)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定义了弧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的意义或信息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基本操作： 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roup 368">
            <a:extLst>
              <a:ext uri="{FF2B5EF4-FFF2-40B4-BE49-F238E27FC236}">
                <a16:creationId xmlns:a16="http://schemas.microsoft.com/office/drawing/2014/main" id="{E82CFD61-715B-4084-B393-A702E824C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57991"/>
              </p:ext>
            </p:extLst>
          </p:nvPr>
        </p:nvGraphicFramePr>
        <p:xfrm>
          <a:off x="1923034" y="3600872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" name="Text Box 78">
            <a:extLst>
              <a:ext uri="{FF2B5EF4-FFF2-40B4-BE49-F238E27FC236}">
                <a16:creationId xmlns:a16="http://schemas.microsoft.com/office/drawing/2014/main" id="{D13EAC25-5E93-429A-B583-BBFBA2C6E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09" y="54296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54" name="Text Box 79">
            <a:extLst>
              <a:ext uri="{FF2B5EF4-FFF2-40B4-BE49-F238E27FC236}">
                <a16:creationId xmlns:a16="http://schemas.microsoft.com/office/drawing/2014/main" id="{27876B9C-3776-46EC-A58F-C157C45C7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09" y="49724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55" name="Text Box 80">
            <a:extLst>
              <a:ext uri="{FF2B5EF4-FFF2-40B4-BE49-F238E27FC236}">
                <a16:creationId xmlns:a16="http://schemas.microsoft.com/office/drawing/2014/main" id="{7DBCA050-4514-41A9-9A24-E29A3DE3E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09" y="45152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156" name="Text Box 81">
            <a:extLst>
              <a:ext uri="{FF2B5EF4-FFF2-40B4-BE49-F238E27FC236}">
                <a16:creationId xmlns:a16="http://schemas.microsoft.com/office/drawing/2014/main" id="{48DFA64B-85C4-456D-AB95-A82DC729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259" y="40580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57" name="Text Box 82">
            <a:extLst>
              <a:ext uri="{FF2B5EF4-FFF2-40B4-BE49-F238E27FC236}">
                <a16:creationId xmlns:a16="http://schemas.microsoft.com/office/drawing/2014/main" id="{FEBC3856-069D-4358-9C1B-96CAE14D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259" y="58868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58" name="Text Box 83">
            <a:extLst>
              <a:ext uri="{FF2B5EF4-FFF2-40B4-BE49-F238E27FC236}">
                <a16:creationId xmlns:a16="http://schemas.microsoft.com/office/drawing/2014/main" id="{F361E6D7-171C-4970-A9B5-CC78AEDF1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559" y="5870997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59" name="Text Box 84">
            <a:extLst>
              <a:ext uri="{FF2B5EF4-FFF2-40B4-BE49-F238E27FC236}">
                <a16:creationId xmlns:a16="http://schemas.microsoft.com/office/drawing/2014/main" id="{81297D98-E0E6-4F90-8E72-141CC2534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396" y="5870997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160" name="Text Box 85">
            <a:extLst>
              <a:ext uri="{FF2B5EF4-FFF2-40B4-BE49-F238E27FC236}">
                <a16:creationId xmlns:a16="http://schemas.microsoft.com/office/drawing/2014/main" id="{8F2F8977-752A-4694-BB3B-1753F75B9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59" y="5870997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61" name="Text Box 86">
            <a:extLst>
              <a:ext uri="{FF2B5EF4-FFF2-40B4-BE49-F238E27FC236}">
                <a16:creationId xmlns:a16="http://schemas.microsoft.com/office/drawing/2014/main" id="{E82DCA55-73AF-4A24-88E4-B9C384FD4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484" y="5870997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162" name="Text Box 87">
            <a:extLst>
              <a:ext uri="{FF2B5EF4-FFF2-40B4-BE49-F238E27FC236}">
                <a16:creationId xmlns:a16="http://schemas.microsoft.com/office/drawing/2014/main" id="{E2F0679E-FBDC-4CD7-BCDB-E099FEF42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7159" y="5870997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63" name="Text Box 88">
            <a:extLst>
              <a:ext uri="{FF2B5EF4-FFF2-40B4-BE49-F238E27FC236}">
                <a16:creationId xmlns:a16="http://schemas.microsoft.com/office/drawing/2014/main" id="{DB38F0A6-AEA7-467C-8380-7754BF76F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696" y="5870997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164" name="Text Box 89">
            <a:extLst>
              <a:ext uri="{FF2B5EF4-FFF2-40B4-BE49-F238E27FC236}">
                <a16:creationId xmlns:a16="http://schemas.microsoft.com/office/drawing/2014/main" id="{EB86F91E-A786-44FA-AFA0-7F6D316C0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476672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165" name="Group 90">
            <a:extLst>
              <a:ext uri="{FF2B5EF4-FFF2-40B4-BE49-F238E27FC236}">
                <a16:creationId xmlns:a16="http://schemas.microsoft.com/office/drawing/2014/main" id="{FE90B27C-9AA9-439E-9164-F8F945B6BC99}"/>
              </a:ext>
            </a:extLst>
          </p:cNvPr>
          <p:cNvGrpSpPr>
            <a:grpSpLocks/>
          </p:cNvGrpSpPr>
          <p:nvPr/>
        </p:nvGrpSpPr>
        <p:grpSpPr bwMode="auto">
          <a:xfrm>
            <a:off x="1635696" y="884660"/>
            <a:ext cx="2997200" cy="2259012"/>
            <a:chOff x="144" y="1968"/>
            <a:chExt cx="1888" cy="1423"/>
          </a:xfrm>
        </p:grpSpPr>
        <p:sp>
          <p:nvSpPr>
            <p:cNvPr id="166" name="Oval 91">
              <a:extLst>
                <a:ext uri="{FF2B5EF4-FFF2-40B4-BE49-F238E27FC236}">
                  <a16:creationId xmlns:a16="http://schemas.microsoft.com/office/drawing/2014/main" id="{D30017B0-D257-4293-B441-5C1AA5AC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7" name="Oval 92">
              <a:extLst>
                <a:ext uri="{FF2B5EF4-FFF2-40B4-BE49-F238E27FC236}">
                  <a16:creationId xmlns:a16="http://schemas.microsoft.com/office/drawing/2014/main" id="{688EEB95-B390-421E-BF9F-5AA25086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8" name="Oval 93">
              <a:extLst>
                <a:ext uri="{FF2B5EF4-FFF2-40B4-BE49-F238E27FC236}">
                  <a16:creationId xmlns:a16="http://schemas.microsoft.com/office/drawing/2014/main" id="{B0FCC2FB-0115-4D96-A7A6-930E477F8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9" name="Oval 94">
              <a:extLst>
                <a:ext uri="{FF2B5EF4-FFF2-40B4-BE49-F238E27FC236}">
                  <a16:creationId xmlns:a16="http://schemas.microsoft.com/office/drawing/2014/main" id="{E8A79ECE-043E-4EFA-ADED-2EA087BF9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0" name="Oval 95">
              <a:extLst>
                <a:ext uri="{FF2B5EF4-FFF2-40B4-BE49-F238E27FC236}">
                  <a16:creationId xmlns:a16="http://schemas.microsoft.com/office/drawing/2014/main" id="{9869D0DC-18EE-43EE-BF8C-670EF0C55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1" name="Oval 96">
              <a:extLst>
                <a:ext uri="{FF2B5EF4-FFF2-40B4-BE49-F238E27FC236}">
                  <a16:creationId xmlns:a16="http://schemas.microsoft.com/office/drawing/2014/main" id="{7B29A7E8-9BE0-4AB8-B315-EDCEB7A2D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2" name="Oval 97">
              <a:extLst>
                <a:ext uri="{FF2B5EF4-FFF2-40B4-BE49-F238E27FC236}">
                  <a16:creationId xmlns:a16="http://schemas.microsoft.com/office/drawing/2014/main" id="{21744194-9DD1-4542-900C-95AA5398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3" name="Oval 98">
              <a:extLst>
                <a:ext uri="{FF2B5EF4-FFF2-40B4-BE49-F238E27FC236}">
                  <a16:creationId xmlns:a16="http://schemas.microsoft.com/office/drawing/2014/main" id="{19477A6F-4023-4492-A66B-F0126BB66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74" name="AutoShape 99">
              <a:extLst>
                <a:ext uri="{FF2B5EF4-FFF2-40B4-BE49-F238E27FC236}">
                  <a16:creationId xmlns:a16="http://schemas.microsoft.com/office/drawing/2014/main" id="{AA87A093-757E-486C-A358-4FB699F9E1E0}"/>
                </a:ext>
              </a:extLst>
            </p:cNvPr>
            <p:cNvCxnSpPr>
              <a:cxnSpLocks noChangeShapeType="1"/>
              <a:stCxn id="170" idx="5"/>
              <a:endCxn id="17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5" name="AutoShape 100">
              <a:extLst>
                <a:ext uri="{FF2B5EF4-FFF2-40B4-BE49-F238E27FC236}">
                  <a16:creationId xmlns:a16="http://schemas.microsoft.com/office/drawing/2014/main" id="{FA91D72E-9EEA-4ECA-8F2D-8C619A66BC58}"/>
                </a:ext>
              </a:extLst>
            </p:cNvPr>
            <p:cNvCxnSpPr>
              <a:cxnSpLocks noChangeShapeType="1"/>
              <a:stCxn id="170" idx="3"/>
              <a:endCxn id="17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6" name="AutoShape 101">
              <a:extLst>
                <a:ext uri="{FF2B5EF4-FFF2-40B4-BE49-F238E27FC236}">
                  <a16:creationId xmlns:a16="http://schemas.microsoft.com/office/drawing/2014/main" id="{EAC9F11C-61CE-40E2-8CB6-9ADEDC4A8D24}"/>
                </a:ext>
              </a:extLst>
            </p:cNvPr>
            <p:cNvCxnSpPr>
              <a:cxnSpLocks noChangeShapeType="1"/>
              <a:stCxn id="166" idx="6"/>
              <a:endCxn id="17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7" name="AutoShape 102">
              <a:extLst>
                <a:ext uri="{FF2B5EF4-FFF2-40B4-BE49-F238E27FC236}">
                  <a16:creationId xmlns:a16="http://schemas.microsoft.com/office/drawing/2014/main" id="{CF628BE9-4BAF-4C8A-BF37-9BC4AF95D986}"/>
                </a:ext>
              </a:extLst>
            </p:cNvPr>
            <p:cNvCxnSpPr>
              <a:cxnSpLocks noChangeShapeType="1"/>
              <a:stCxn id="166" idx="2"/>
              <a:endCxn id="16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8" name="AutoShape 103">
              <a:extLst>
                <a:ext uri="{FF2B5EF4-FFF2-40B4-BE49-F238E27FC236}">
                  <a16:creationId xmlns:a16="http://schemas.microsoft.com/office/drawing/2014/main" id="{A7A683F1-DD2D-4445-9932-B05F4F6DDA30}"/>
                </a:ext>
              </a:extLst>
            </p:cNvPr>
            <p:cNvCxnSpPr>
              <a:cxnSpLocks noChangeShapeType="1"/>
              <a:stCxn id="167" idx="3"/>
              <a:endCxn id="16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9" name="AutoShape 104">
              <a:extLst>
                <a:ext uri="{FF2B5EF4-FFF2-40B4-BE49-F238E27FC236}">
                  <a16:creationId xmlns:a16="http://schemas.microsoft.com/office/drawing/2014/main" id="{B5871483-1FDC-46DB-B390-B51A3A6B2AF9}"/>
                </a:ext>
              </a:extLst>
            </p:cNvPr>
            <p:cNvCxnSpPr>
              <a:cxnSpLocks noChangeShapeType="1"/>
              <a:stCxn id="167" idx="6"/>
              <a:endCxn id="16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0" name="AutoShape 105">
              <a:extLst>
                <a:ext uri="{FF2B5EF4-FFF2-40B4-BE49-F238E27FC236}">
                  <a16:creationId xmlns:a16="http://schemas.microsoft.com/office/drawing/2014/main" id="{DEE9F88E-2FE2-42A1-A12C-EDE2CD3F29C9}"/>
                </a:ext>
              </a:extLst>
            </p:cNvPr>
            <p:cNvCxnSpPr>
              <a:cxnSpLocks noChangeShapeType="1"/>
              <a:stCxn id="168" idx="5"/>
              <a:endCxn id="17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1" name="AutoShape 106">
              <a:extLst>
                <a:ext uri="{FF2B5EF4-FFF2-40B4-BE49-F238E27FC236}">
                  <a16:creationId xmlns:a16="http://schemas.microsoft.com/office/drawing/2014/main" id="{E7F65357-DC55-462D-900E-0F3737CC6802}"/>
                </a:ext>
              </a:extLst>
            </p:cNvPr>
            <p:cNvCxnSpPr>
              <a:cxnSpLocks noChangeShapeType="1"/>
              <a:stCxn id="173" idx="0"/>
              <a:endCxn id="16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" name="AutoShape 107">
              <a:extLst>
                <a:ext uri="{FF2B5EF4-FFF2-40B4-BE49-F238E27FC236}">
                  <a16:creationId xmlns:a16="http://schemas.microsoft.com/office/drawing/2014/main" id="{C6AC61D0-3814-4F4B-BE5B-B78C3D59C3D1}"/>
                </a:ext>
              </a:extLst>
            </p:cNvPr>
            <p:cNvCxnSpPr>
              <a:cxnSpLocks noChangeShapeType="1"/>
              <a:stCxn id="171" idx="2"/>
              <a:endCxn id="17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83" name="Text Box 114">
            <a:extLst>
              <a:ext uri="{FF2B5EF4-FFF2-40B4-BE49-F238E27FC236}">
                <a16:creationId xmlns:a16="http://schemas.microsoft.com/office/drawing/2014/main" id="{F5BBB356-ADBB-47D3-B8E3-63DD86FD2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546" y="552872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184" name="Group 264">
            <a:extLst>
              <a:ext uri="{FF2B5EF4-FFF2-40B4-BE49-F238E27FC236}">
                <a16:creationId xmlns:a16="http://schemas.microsoft.com/office/drawing/2014/main" id="{017B400A-D7AF-4EBA-925F-77BB4D015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548"/>
              </p:ext>
            </p:extLst>
          </p:nvPr>
        </p:nvGraphicFramePr>
        <p:xfrm>
          <a:off x="5369496" y="641772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Text Box 265">
            <a:extLst>
              <a:ext uri="{FF2B5EF4-FFF2-40B4-BE49-F238E27FC236}">
                <a16:creationId xmlns:a16="http://schemas.microsoft.com/office/drawing/2014/main" id="{0A31536A-99C1-4EE6-B2B1-D18BD8313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609" y="552872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186" name="Group 266">
            <a:extLst>
              <a:ext uri="{FF2B5EF4-FFF2-40B4-BE49-F238E27FC236}">
                <a16:creationId xmlns:a16="http://schemas.microsoft.com/office/drawing/2014/main" id="{8FC69A4E-A008-43A4-9A5F-0D16375A2E42}"/>
              </a:ext>
            </a:extLst>
          </p:cNvPr>
          <p:cNvGrpSpPr>
            <a:grpSpLocks/>
          </p:cNvGrpSpPr>
          <p:nvPr/>
        </p:nvGrpSpPr>
        <p:grpSpPr bwMode="auto">
          <a:xfrm>
            <a:off x="6188646" y="679872"/>
            <a:ext cx="4352925" cy="3727450"/>
            <a:chOff x="2964" y="464"/>
            <a:chExt cx="2742" cy="2348"/>
          </a:xfrm>
        </p:grpSpPr>
        <p:grpSp>
          <p:nvGrpSpPr>
            <p:cNvPr id="187" name="Group 124">
              <a:extLst>
                <a:ext uri="{FF2B5EF4-FFF2-40B4-BE49-F238E27FC236}">
                  <a16:creationId xmlns:a16="http://schemas.microsoft.com/office/drawing/2014/main" id="{D08E69EF-DBC3-4A8F-AF8A-F586C24D1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70" name="Rectangle 125">
                <a:extLst>
                  <a:ext uri="{FF2B5EF4-FFF2-40B4-BE49-F238E27FC236}">
                    <a16:creationId xmlns:a16="http://schemas.microsoft.com/office/drawing/2014/main" id="{C7FB2E18-DB29-40EC-852A-C6B4CEF0E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71" name="Line 126">
                <a:extLst>
                  <a:ext uri="{FF2B5EF4-FFF2-40B4-BE49-F238E27FC236}">
                    <a16:creationId xmlns:a16="http://schemas.microsoft.com/office/drawing/2014/main" id="{1566DA74-A518-497A-8EC7-CC5D3D781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8" name="Group 134">
              <a:extLst>
                <a:ext uri="{FF2B5EF4-FFF2-40B4-BE49-F238E27FC236}">
                  <a16:creationId xmlns:a16="http://schemas.microsoft.com/office/drawing/2014/main" id="{4B2EA24B-ECAC-4AEC-9EC8-157210D86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68" name="Rectangle 135">
                <a:extLst>
                  <a:ext uri="{FF2B5EF4-FFF2-40B4-BE49-F238E27FC236}">
                    <a16:creationId xmlns:a16="http://schemas.microsoft.com/office/drawing/2014/main" id="{F441460B-B863-499C-918C-22D06B052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69" name="Line 136">
                <a:extLst>
                  <a:ext uri="{FF2B5EF4-FFF2-40B4-BE49-F238E27FC236}">
                    <a16:creationId xmlns:a16="http://schemas.microsoft.com/office/drawing/2014/main" id="{80FCEA3F-E805-4474-AEFE-42B6998CF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9" name="Line 138">
              <a:extLst>
                <a:ext uri="{FF2B5EF4-FFF2-40B4-BE49-F238E27FC236}">
                  <a16:creationId xmlns:a16="http://schemas.microsoft.com/office/drawing/2014/main" id="{07CE8E15-751E-464F-A71D-63F3858B5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" name="Line 137">
              <a:extLst>
                <a:ext uri="{FF2B5EF4-FFF2-40B4-BE49-F238E27FC236}">
                  <a16:creationId xmlns:a16="http://schemas.microsoft.com/office/drawing/2014/main" id="{25A825B6-EBF1-45F0-8A74-8F8AA3361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1" name="Group 127">
              <a:extLst>
                <a:ext uri="{FF2B5EF4-FFF2-40B4-BE49-F238E27FC236}">
                  <a16:creationId xmlns:a16="http://schemas.microsoft.com/office/drawing/2014/main" id="{E5DC1C17-0C06-4DEA-B9D5-F382C1EA1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66" name="Rectangle 128">
                <a:extLst>
                  <a:ext uri="{FF2B5EF4-FFF2-40B4-BE49-F238E27FC236}">
                    <a16:creationId xmlns:a16="http://schemas.microsoft.com/office/drawing/2014/main" id="{E42B4F10-3669-4021-AAED-D92792348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67" name="Line 129">
                <a:extLst>
                  <a:ext uri="{FF2B5EF4-FFF2-40B4-BE49-F238E27FC236}">
                    <a16:creationId xmlns:a16="http://schemas.microsoft.com/office/drawing/2014/main" id="{3A92B94C-8709-468D-9C36-45AFD3BAA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2" name="Group 130">
              <a:extLst>
                <a:ext uri="{FF2B5EF4-FFF2-40B4-BE49-F238E27FC236}">
                  <a16:creationId xmlns:a16="http://schemas.microsoft.com/office/drawing/2014/main" id="{4CA08415-5471-429E-BBAD-7054CECD3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64" name="Rectangle 131">
                <a:extLst>
                  <a:ext uri="{FF2B5EF4-FFF2-40B4-BE49-F238E27FC236}">
                    <a16:creationId xmlns:a16="http://schemas.microsoft.com/office/drawing/2014/main" id="{BDEF8C14-F844-40F5-81A5-1CB628AA5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65" name="Line 132">
                <a:extLst>
                  <a:ext uri="{FF2B5EF4-FFF2-40B4-BE49-F238E27FC236}">
                    <a16:creationId xmlns:a16="http://schemas.microsoft.com/office/drawing/2014/main" id="{03BE35B3-886D-4838-B8E7-D0E4B9C34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3" name="Group 166">
              <a:extLst>
                <a:ext uri="{FF2B5EF4-FFF2-40B4-BE49-F238E27FC236}">
                  <a16:creationId xmlns:a16="http://schemas.microsoft.com/office/drawing/2014/main" id="{758406AE-45B4-4FB9-8205-24092F018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62" name="Rectangle 167">
                <a:extLst>
                  <a:ext uri="{FF2B5EF4-FFF2-40B4-BE49-F238E27FC236}">
                    <a16:creationId xmlns:a16="http://schemas.microsoft.com/office/drawing/2014/main" id="{87627703-7E2E-4672-890D-E74B1E09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63" name="Line 168">
                <a:extLst>
                  <a:ext uri="{FF2B5EF4-FFF2-40B4-BE49-F238E27FC236}">
                    <a16:creationId xmlns:a16="http://schemas.microsoft.com/office/drawing/2014/main" id="{FE74E3B6-C731-45E5-B26F-832191447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4" name="Line 169">
              <a:extLst>
                <a:ext uri="{FF2B5EF4-FFF2-40B4-BE49-F238E27FC236}">
                  <a16:creationId xmlns:a16="http://schemas.microsoft.com/office/drawing/2014/main" id="{84BF155C-2E04-4B5B-A158-6EDE4F19C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5" name="Group 180">
              <a:extLst>
                <a:ext uri="{FF2B5EF4-FFF2-40B4-BE49-F238E27FC236}">
                  <a16:creationId xmlns:a16="http://schemas.microsoft.com/office/drawing/2014/main" id="{BD10F161-7084-4FB1-B6E2-E41574CE1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58" name="Group 181">
                <a:extLst>
                  <a:ext uri="{FF2B5EF4-FFF2-40B4-BE49-F238E27FC236}">
                    <a16:creationId xmlns:a16="http://schemas.microsoft.com/office/drawing/2014/main" id="{CE90AB79-4428-491C-9BFF-D15EBCA083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60" name="Rectangle 182">
                  <a:extLst>
                    <a:ext uri="{FF2B5EF4-FFF2-40B4-BE49-F238E27FC236}">
                      <a16:creationId xmlns:a16="http://schemas.microsoft.com/office/drawing/2014/main" id="{53FDD9E7-E552-4E9D-B1CC-5B0F0BF83F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61" name="Line 183">
                  <a:extLst>
                    <a:ext uri="{FF2B5EF4-FFF2-40B4-BE49-F238E27FC236}">
                      <a16:creationId xmlns:a16="http://schemas.microsoft.com/office/drawing/2014/main" id="{9B60A15A-9B20-4C74-A463-165A124FD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9" name="Line 184">
                <a:extLst>
                  <a:ext uri="{FF2B5EF4-FFF2-40B4-BE49-F238E27FC236}">
                    <a16:creationId xmlns:a16="http://schemas.microsoft.com/office/drawing/2014/main" id="{80BDCF80-C368-4F6A-A723-4D76DF649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6" name="Group 200">
              <a:extLst>
                <a:ext uri="{FF2B5EF4-FFF2-40B4-BE49-F238E27FC236}">
                  <a16:creationId xmlns:a16="http://schemas.microsoft.com/office/drawing/2014/main" id="{EB8CFEA3-B6AE-4FBF-B5F4-25C126C00F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54" name="Group 201">
                <a:extLst>
                  <a:ext uri="{FF2B5EF4-FFF2-40B4-BE49-F238E27FC236}">
                    <a16:creationId xmlns:a16="http://schemas.microsoft.com/office/drawing/2014/main" id="{E3EB625D-24EB-4158-A6E7-0BF72D465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56" name="Rectangle 202">
                  <a:extLst>
                    <a:ext uri="{FF2B5EF4-FFF2-40B4-BE49-F238E27FC236}">
                      <a16:creationId xmlns:a16="http://schemas.microsoft.com/office/drawing/2014/main" id="{4B0CD2B6-E38A-4563-A7BB-26222F9D9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57" name="Line 203">
                  <a:extLst>
                    <a:ext uri="{FF2B5EF4-FFF2-40B4-BE49-F238E27FC236}">
                      <a16:creationId xmlns:a16="http://schemas.microsoft.com/office/drawing/2014/main" id="{6944C64D-38ED-4006-B214-96B1104CBC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5" name="Line 204">
                <a:extLst>
                  <a:ext uri="{FF2B5EF4-FFF2-40B4-BE49-F238E27FC236}">
                    <a16:creationId xmlns:a16="http://schemas.microsoft.com/office/drawing/2014/main" id="{BF8307AD-2205-4D42-B075-3B2892575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7" name="Group 210">
              <a:extLst>
                <a:ext uri="{FF2B5EF4-FFF2-40B4-BE49-F238E27FC236}">
                  <a16:creationId xmlns:a16="http://schemas.microsoft.com/office/drawing/2014/main" id="{816393B0-0E54-4CFC-B83B-6AFE6FAE0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50" name="Group 211">
                <a:extLst>
                  <a:ext uri="{FF2B5EF4-FFF2-40B4-BE49-F238E27FC236}">
                    <a16:creationId xmlns:a16="http://schemas.microsoft.com/office/drawing/2014/main" id="{1570DF32-2A59-4340-BB71-390F930CF0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52" name="Rectangle 212">
                  <a:extLst>
                    <a:ext uri="{FF2B5EF4-FFF2-40B4-BE49-F238E27FC236}">
                      <a16:creationId xmlns:a16="http://schemas.microsoft.com/office/drawing/2014/main" id="{3935A551-44A1-4C14-9D04-D63B0A1D0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53" name="Line 213">
                  <a:extLst>
                    <a:ext uri="{FF2B5EF4-FFF2-40B4-BE49-F238E27FC236}">
                      <a16:creationId xmlns:a16="http://schemas.microsoft.com/office/drawing/2014/main" id="{3EDA3168-BF17-4A6F-8704-9072EB3F1C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1" name="Line 214">
                <a:extLst>
                  <a:ext uri="{FF2B5EF4-FFF2-40B4-BE49-F238E27FC236}">
                    <a16:creationId xmlns:a16="http://schemas.microsoft.com/office/drawing/2014/main" id="{9C19A49F-5A7E-46D7-85F0-A0E0113E6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8" name="Group 220">
              <a:extLst>
                <a:ext uri="{FF2B5EF4-FFF2-40B4-BE49-F238E27FC236}">
                  <a16:creationId xmlns:a16="http://schemas.microsoft.com/office/drawing/2014/main" id="{8DCE2406-A532-4431-AB6F-E20729C25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46" name="Group 221">
                <a:extLst>
                  <a:ext uri="{FF2B5EF4-FFF2-40B4-BE49-F238E27FC236}">
                    <a16:creationId xmlns:a16="http://schemas.microsoft.com/office/drawing/2014/main" id="{D8BC3FF4-8412-4B0D-93C9-9F288D35DB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8" name="Rectangle 222">
                  <a:extLst>
                    <a:ext uri="{FF2B5EF4-FFF2-40B4-BE49-F238E27FC236}">
                      <a16:creationId xmlns:a16="http://schemas.microsoft.com/office/drawing/2014/main" id="{ECDC2391-8C2C-4650-B5D7-16A23FDD56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49" name="Line 223">
                  <a:extLst>
                    <a:ext uri="{FF2B5EF4-FFF2-40B4-BE49-F238E27FC236}">
                      <a16:creationId xmlns:a16="http://schemas.microsoft.com/office/drawing/2014/main" id="{4AFA11DC-8A0F-409D-ADD9-DFC3F52B7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7" name="Line 224">
                <a:extLst>
                  <a:ext uri="{FF2B5EF4-FFF2-40B4-BE49-F238E27FC236}">
                    <a16:creationId xmlns:a16="http://schemas.microsoft.com/office/drawing/2014/main" id="{ED2DA8E8-F1CF-4E0F-8032-FE60509BE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9" name="Line 139">
              <a:extLst>
                <a:ext uri="{FF2B5EF4-FFF2-40B4-BE49-F238E27FC236}">
                  <a16:creationId xmlns:a16="http://schemas.microsoft.com/office/drawing/2014/main" id="{AE1321DB-026C-479F-B160-A19216C3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0" name="Line 140">
              <a:extLst>
                <a:ext uri="{FF2B5EF4-FFF2-40B4-BE49-F238E27FC236}">
                  <a16:creationId xmlns:a16="http://schemas.microsoft.com/office/drawing/2014/main" id="{8F847324-C29B-4B2F-8001-F82E8E94F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1" name="Group 154">
              <a:extLst>
                <a:ext uri="{FF2B5EF4-FFF2-40B4-BE49-F238E27FC236}">
                  <a16:creationId xmlns:a16="http://schemas.microsoft.com/office/drawing/2014/main" id="{099EF61B-E6CA-4B1C-9991-FD5E079B5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42" name="Group 155">
                <a:extLst>
                  <a:ext uri="{FF2B5EF4-FFF2-40B4-BE49-F238E27FC236}">
                    <a16:creationId xmlns:a16="http://schemas.microsoft.com/office/drawing/2014/main" id="{D082B0FC-1E86-4F80-B5DD-74BFC4ABC6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4" name="Rectangle 156">
                  <a:extLst>
                    <a:ext uri="{FF2B5EF4-FFF2-40B4-BE49-F238E27FC236}">
                      <a16:creationId xmlns:a16="http://schemas.microsoft.com/office/drawing/2014/main" id="{4B6F6B1D-6AF8-407B-B9B7-9756C5B14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45" name="Line 157">
                  <a:extLst>
                    <a:ext uri="{FF2B5EF4-FFF2-40B4-BE49-F238E27FC236}">
                      <a16:creationId xmlns:a16="http://schemas.microsoft.com/office/drawing/2014/main" id="{3BF19F99-D153-4ADD-AFDB-01CB28D351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3" name="Line 158">
                <a:extLst>
                  <a:ext uri="{FF2B5EF4-FFF2-40B4-BE49-F238E27FC236}">
                    <a16:creationId xmlns:a16="http://schemas.microsoft.com/office/drawing/2014/main" id="{3B9859F7-8D17-4239-9C67-8C4D9D950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2" name="Group 149">
              <a:extLst>
                <a:ext uri="{FF2B5EF4-FFF2-40B4-BE49-F238E27FC236}">
                  <a16:creationId xmlns:a16="http://schemas.microsoft.com/office/drawing/2014/main" id="{661D5891-B65E-40A9-BE37-A74F641D1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38" name="Group 150">
                <a:extLst>
                  <a:ext uri="{FF2B5EF4-FFF2-40B4-BE49-F238E27FC236}">
                    <a16:creationId xmlns:a16="http://schemas.microsoft.com/office/drawing/2014/main" id="{390ACF8B-4E74-44AA-91F4-07699D4D2C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" name="Rectangle 151">
                  <a:extLst>
                    <a:ext uri="{FF2B5EF4-FFF2-40B4-BE49-F238E27FC236}">
                      <a16:creationId xmlns:a16="http://schemas.microsoft.com/office/drawing/2014/main" id="{63096BEF-3855-463E-B463-FF6E426227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1" name="Line 152">
                  <a:extLst>
                    <a:ext uri="{FF2B5EF4-FFF2-40B4-BE49-F238E27FC236}">
                      <a16:creationId xmlns:a16="http://schemas.microsoft.com/office/drawing/2014/main" id="{DF909C1B-3CDE-41E3-B123-A56792427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" name="Line 153">
                <a:extLst>
                  <a:ext uri="{FF2B5EF4-FFF2-40B4-BE49-F238E27FC236}">
                    <a16:creationId xmlns:a16="http://schemas.microsoft.com/office/drawing/2014/main" id="{39BA71FE-D6F4-4A27-96D2-8933A17FD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Group 159">
              <a:extLst>
                <a:ext uri="{FF2B5EF4-FFF2-40B4-BE49-F238E27FC236}">
                  <a16:creationId xmlns:a16="http://schemas.microsoft.com/office/drawing/2014/main" id="{C81D0DD0-BEDF-4C55-8F51-371EF7830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34" name="Group 160">
                <a:extLst>
                  <a:ext uri="{FF2B5EF4-FFF2-40B4-BE49-F238E27FC236}">
                    <a16:creationId xmlns:a16="http://schemas.microsoft.com/office/drawing/2014/main" id="{5D9DEAE9-A241-4587-94FE-42F0B1E1EF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6" name="Rectangle 161">
                  <a:extLst>
                    <a:ext uri="{FF2B5EF4-FFF2-40B4-BE49-F238E27FC236}">
                      <a16:creationId xmlns:a16="http://schemas.microsoft.com/office/drawing/2014/main" id="{95E92839-257B-44E1-A701-EB59A274D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37" name="Line 162">
                  <a:extLst>
                    <a:ext uri="{FF2B5EF4-FFF2-40B4-BE49-F238E27FC236}">
                      <a16:creationId xmlns:a16="http://schemas.microsoft.com/office/drawing/2014/main" id="{3822D8BB-FAE1-4671-8BBD-0835D642D3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" name="Line 163">
                <a:extLst>
                  <a:ext uri="{FF2B5EF4-FFF2-40B4-BE49-F238E27FC236}">
                    <a16:creationId xmlns:a16="http://schemas.microsoft.com/office/drawing/2014/main" id="{DDC3FBBE-8B33-493B-8D6B-2B462863F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4" name="Group 170">
              <a:extLst>
                <a:ext uri="{FF2B5EF4-FFF2-40B4-BE49-F238E27FC236}">
                  <a16:creationId xmlns:a16="http://schemas.microsoft.com/office/drawing/2014/main" id="{AA02FF9D-4C26-4851-A2DF-7C66EFE24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30" name="Group 171">
                <a:extLst>
                  <a:ext uri="{FF2B5EF4-FFF2-40B4-BE49-F238E27FC236}">
                    <a16:creationId xmlns:a16="http://schemas.microsoft.com/office/drawing/2014/main" id="{BAF4EAD3-2618-4D24-89B9-0DF1389088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2" name="Rectangle 172">
                  <a:extLst>
                    <a:ext uri="{FF2B5EF4-FFF2-40B4-BE49-F238E27FC236}">
                      <a16:creationId xmlns:a16="http://schemas.microsoft.com/office/drawing/2014/main" id="{983B337F-EB82-440A-8A70-5A2B753D0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33" name="Line 173">
                  <a:extLst>
                    <a:ext uri="{FF2B5EF4-FFF2-40B4-BE49-F238E27FC236}">
                      <a16:creationId xmlns:a16="http://schemas.microsoft.com/office/drawing/2014/main" id="{5D790203-4EE2-49BE-B47B-26DE79FB0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1" name="Line 174">
                <a:extLst>
                  <a:ext uri="{FF2B5EF4-FFF2-40B4-BE49-F238E27FC236}">
                    <a16:creationId xmlns:a16="http://schemas.microsoft.com/office/drawing/2014/main" id="{F407A490-7DC7-4286-9C74-C9FBA9C4E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5" name="Group 175">
              <a:extLst>
                <a:ext uri="{FF2B5EF4-FFF2-40B4-BE49-F238E27FC236}">
                  <a16:creationId xmlns:a16="http://schemas.microsoft.com/office/drawing/2014/main" id="{18A3D5FB-AC49-412D-B5D4-66BD1C60E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26" name="Group 176">
                <a:extLst>
                  <a:ext uri="{FF2B5EF4-FFF2-40B4-BE49-F238E27FC236}">
                    <a16:creationId xmlns:a16="http://schemas.microsoft.com/office/drawing/2014/main" id="{5CCFAEEC-41C9-4597-A5A9-A58977D206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8" name="Rectangle 177">
                  <a:extLst>
                    <a:ext uri="{FF2B5EF4-FFF2-40B4-BE49-F238E27FC236}">
                      <a16:creationId xmlns:a16="http://schemas.microsoft.com/office/drawing/2014/main" id="{999251F1-0F1D-466C-9640-BF8B996B2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29" name="Line 178">
                  <a:extLst>
                    <a:ext uri="{FF2B5EF4-FFF2-40B4-BE49-F238E27FC236}">
                      <a16:creationId xmlns:a16="http://schemas.microsoft.com/office/drawing/2014/main" id="{1169F9A0-62D1-4712-9373-FCDA93A905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7" name="Line 179">
                <a:extLst>
                  <a:ext uri="{FF2B5EF4-FFF2-40B4-BE49-F238E27FC236}">
                    <a16:creationId xmlns:a16="http://schemas.microsoft.com/office/drawing/2014/main" id="{6D0C78A7-18FE-4100-A9D4-46C3ADD8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" name="Group 185">
              <a:extLst>
                <a:ext uri="{FF2B5EF4-FFF2-40B4-BE49-F238E27FC236}">
                  <a16:creationId xmlns:a16="http://schemas.microsoft.com/office/drawing/2014/main" id="{E03F555C-2F80-4FA9-8CB3-29FBEC5D1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22" name="Group 186">
                <a:extLst>
                  <a:ext uri="{FF2B5EF4-FFF2-40B4-BE49-F238E27FC236}">
                    <a16:creationId xmlns:a16="http://schemas.microsoft.com/office/drawing/2014/main" id="{EDBED6A5-EC51-4B29-985F-64E3ED8EB7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4" name="Rectangle 187">
                  <a:extLst>
                    <a:ext uri="{FF2B5EF4-FFF2-40B4-BE49-F238E27FC236}">
                      <a16:creationId xmlns:a16="http://schemas.microsoft.com/office/drawing/2014/main" id="{78FEE7E5-7C36-4EDC-8843-8F9965237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25" name="Line 188">
                  <a:extLst>
                    <a:ext uri="{FF2B5EF4-FFF2-40B4-BE49-F238E27FC236}">
                      <a16:creationId xmlns:a16="http://schemas.microsoft.com/office/drawing/2014/main" id="{D2D41848-5FD5-47B8-A26E-37F1A935C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3" name="Line 189">
                <a:extLst>
                  <a:ext uri="{FF2B5EF4-FFF2-40B4-BE49-F238E27FC236}">
                    <a16:creationId xmlns:a16="http://schemas.microsoft.com/office/drawing/2014/main" id="{DA95F1DE-B914-49AC-9ED2-3BD90DF4C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" name="Group 205">
              <a:extLst>
                <a:ext uri="{FF2B5EF4-FFF2-40B4-BE49-F238E27FC236}">
                  <a16:creationId xmlns:a16="http://schemas.microsoft.com/office/drawing/2014/main" id="{C7FBCD8F-79F2-4BAF-9561-F65F78C30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18" name="Group 206">
                <a:extLst>
                  <a:ext uri="{FF2B5EF4-FFF2-40B4-BE49-F238E27FC236}">
                    <a16:creationId xmlns:a16="http://schemas.microsoft.com/office/drawing/2014/main" id="{497B4083-CD00-42D9-ADA1-32C89F10DD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0" name="Rectangle 207">
                  <a:extLst>
                    <a:ext uri="{FF2B5EF4-FFF2-40B4-BE49-F238E27FC236}">
                      <a16:creationId xmlns:a16="http://schemas.microsoft.com/office/drawing/2014/main" id="{0AB16B8B-DCC8-4F3B-AB23-8F32B6F829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21" name="Line 208">
                  <a:extLst>
                    <a:ext uri="{FF2B5EF4-FFF2-40B4-BE49-F238E27FC236}">
                      <a16:creationId xmlns:a16="http://schemas.microsoft.com/office/drawing/2014/main" id="{D51BA44A-3C63-462A-ACFB-5AD2B238E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9" name="Line 209">
                <a:extLst>
                  <a:ext uri="{FF2B5EF4-FFF2-40B4-BE49-F238E27FC236}">
                    <a16:creationId xmlns:a16="http://schemas.microsoft.com/office/drawing/2014/main" id="{8C7B0DB4-A541-464A-B379-C8D3A6F8A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8" name="Group 215">
              <a:extLst>
                <a:ext uri="{FF2B5EF4-FFF2-40B4-BE49-F238E27FC236}">
                  <a16:creationId xmlns:a16="http://schemas.microsoft.com/office/drawing/2014/main" id="{5532DCFC-62D2-4A4E-A272-5BEA602B7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14" name="Group 216">
                <a:extLst>
                  <a:ext uri="{FF2B5EF4-FFF2-40B4-BE49-F238E27FC236}">
                    <a16:creationId xmlns:a16="http://schemas.microsoft.com/office/drawing/2014/main" id="{20846A87-150B-43E1-A78A-EA75CBDD69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6" name="Rectangle 217">
                  <a:extLst>
                    <a:ext uri="{FF2B5EF4-FFF2-40B4-BE49-F238E27FC236}">
                      <a16:creationId xmlns:a16="http://schemas.microsoft.com/office/drawing/2014/main" id="{DBBCC89B-7775-483F-9FC2-8C69D2A720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17" name="Line 218">
                  <a:extLst>
                    <a:ext uri="{FF2B5EF4-FFF2-40B4-BE49-F238E27FC236}">
                      <a16:creationId xmlns:a16="http://schemas.microsoft.com/office/drawing/2014/main" id="{51353F71-0E7C-4B10-85A0-A721605F32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5" name="Line 219">
                <a:extLst>
                  <a:ext uri="{FF2B5EF4-FFF2-40B4-BE49-F238E27FC236}">
                    <a16:creationId xmlns:a16="http://schemas.microsoft.com/office/drawing/2014/main" id="{E9DE6D91-AD2E-419E-A0BC-D139A2FB5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9" name="Group 225">
              <a:extLst>
                <a:ext uri="{FF2B5EF4-FFF2-40B4-BE49-F238E27FC236}">
                  <a16:creationId xmlns:a16="http://schemas.microsoft.com/office/drawing/2014/main" id="{11F901CC-40B7-4A34-BAE0-2C4F85961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10" name="Group 226">
                <a:extLst>
                  <a:ext uri="{FF2B5EF4-FFF2-40B4-BE49-F238E27FC236}">
                    <a16:creationId xmlns:a16="http://schemas.microsoft.com/office/drawing/2014/main" id="{3FCE616E-6ABD-4DF3-87A9-411CFF9AB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2" name="Rectangle 227">
                  <a:extLst>
                    <a:ext uri="{FF2B5EF4-FFF2-40B4-BE49-F238E27FC236}">
                      <a16:creationId xmlns:a16="http://schemas.microsoft.com/office/drawing/2014/main" id="{137A44B1-09F3-434F-AAF4-5198A7EEA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13" name="Line 228">
                  <a:extLst>
                    <a:ext uri="{FF2B5EF4-FFF2-40B4-BE49-F238E27FC236}">
                      <a16:creationId xmlns:a16="http://schemas.microsoft.com/office/drawing/2014/main" id="{2CF9215C-4912-4311-BAE0-32419D9BE2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1" name="Line 229">
                <a:extLst>
                  <a:ext uri="{FF2B5EF4-FFF2-40B4-BE49-F238E27FC236}">
                    <a16:creationId xmlns:a16="http://schemas.microsoft.com/office/drawing/2014/main" id="{16FB5434-030F-41C2-B5CB-2230E6E77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72" name="Group 288">
            <a:extLst>
              <a:ext uri="{FF2B5EF4-FFF2-40B4-BE49-F238E27FC236}">
                <a16:creationId xmlns:a16="http://schemas.microsoft.com/office/drawing/2014/main" id="{E7089F1B-5806-4E4F-9970-FCEDE8D34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14812"/>
              </p:ext>
            </p:extLst>
          </p:nvPr>
        </p:nvGraphicFramePr>
        <p:xfrm>
          <a:off x="4607496" y="5124872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3" name="Text Box 289">
            <a:extLst>
              <a:ext uri="{FF2B5EF4-FFF2-40B4-BE49-F238E27FC236}">
                <a16:creationId xmlns:a16="http://schemas.microsoft.com/office/drawing/2014/main" id="{4926EA40-2F67-439A-AA0B-6C8A61ABF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896" y="4667672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74" name="Rectangle 67">
            <a:extLst>
              <a:ext uri="{FF2B5EF4-FFF2-40B4-BE49-F238E27FC236}">
                <a16:creationId xmlns:a16="http://schemas.microsoft.com/office/drawing/2014/main" id="{7B8E827E-BB39-4F80-8B29-D775C91D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271" y="41342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" name="Rectangle 68">
            <a:extLst>
              <a:ext uri="{FF2B5EF4-FFF2-40B4-BE49-F238E27FC236}">
                <a16:creationId xmlns:a16="http://schemas.microsoft.com/office/drawing/2014/main" id="{8C8BD448-F2F2-4E4E-9F5C-5C3FD4DC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21" y="45914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" name="Rectangle 69">
            <a:extLst>
              <a:ext uri="{FF2B5EF4-FFF2-40B4-BE49-F238E27FC236}">
                <a16:creationId xmlns:a16="http://schemas.microsoft.com/office/drawing/2014/main" id="{D3920ED1-2479-4F83-A1F5-5E85670B5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146" y="50486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7" name="Rectangle 70">
            <a:extLst>
              <a:ext uri="{FF2B5EF4-FFF2-40B4-BE49-F238E27FC236}">
                <a16:creationId xmlns:a16="http://schemas.microsoft.com/office/drawing/2014/main" id="{256743BD-2070-4273-9CFC-8D490257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146" y="55058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8" name="Text Box 71">
            <a:extLst>
              <a:ext uri="{FF2B5EF4-FFF2-40B4-BE49-F238E27FC236}">
                <a16:creationId xmlns:a16="http://schemas.microsoft.com/office/drawing/2014/main" id="{BD304CE0-3E99-443A-A657-E5CB1AAB7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921" y="54296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79" name="Rectangle 306">
            <a:extLst>
              <a:ext uri="{FF2B5EF4-FFF2-40B4-BE49-F238E27FC236}">
                <a16:creationId xmlns:a16="http://schemas.microsoft.com/office/drawing/2014/main" id="{24AFB315-6458-4DBA-BEE7-1FF21AB73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171" y="5870997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80" name="Text Box 72">
            <a:extLst>
              <a:ext uri="{FF2B5EF4-FFF2-40B4-BE49-F238E27FC236}">
                <a16:creationId xmlns:a16="http://schemas.microsoft.com/office/drawing/2014/main" id="{BF087510-C9B5-4E39-AE12-B0C6AA2F0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921" y="49724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81" name="Rectangle 310">
            <a:extLst>
              <a:ext uri="{FF2B5EF4-FFF2-40B4-BE49-F238E27FC236}">
                <a16:creationId xmlns:a16="http://schemas.microsoft.com/office/drawing/2014/main" id="{F65649BC-D5FA-4098-B735-FA919929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059" y="5870997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82" name="Text Box 73">
            <a:extLst>
              <a:ext uri="{FF2B5EF4-FFF2-40B4-BE49-F238E27FC236}">
                <a16:creationId xmlns:a16="http://schemas.microsoft.com/office/drawing/2014/main" id="{135A978E-7830-4F83-9459-A853981BF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734" y="45152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83" name="Rectangle 74">
            <a:extLst>
              <a:ext uri="{FF2B5EF4-FFF2-40B4-BE49-F238E27FC236}">
                <a16:creationId xmlns:a16="http://schemas.microsoft.com/office/drawing/2014/main" id="{0433AB3F-1671-4BE1-83DF-EDDB2CED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284" y="45914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4" name="Rectangle 75">
            <a:extLst>
              <a:ext uri="{FF2B5EF4-FFF2-40B4-BE49-F238E27FC236}">
                <a16:creationId xmlns:a16="http://schemas.microsoft.com/office/drawing/2014/main" id="{8EED1090-F002-483C-A4BA-A9A0B115F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284" y="50486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5" name="Rectangle 76">
            <a:extLst>
              <a:ext uri="{FF2B5EF4-FFF2-40B4-BE49-F238E27FC236}">
                <a16:creationId xmlns:a16="http://schemas.microsoft.com/office/drawing/2014/main" id="{9EFD6327-83D4-4CDB-B5ED-F3A9EBFA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284" y="55058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" name="Rectangle 77">
            <a:extLst>
              <a:ext uri="{FF2B5EF4-FFF2-40B4-BE49-F238E27FC236}">
                <a16:creationId xmlns:a16="http://schemas.microsoft.com/office/drawing/2014/main" id="{7E08F73F-DEED-4FFB-8084-44B9109F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271" y="59630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87" name="AutoShape 317">
            <a:extLst>
              <a:ext uri="{FF2B5EF4-FFF2-40B4-BE49-F238E27FC236}">
                <a16:creationId xmlns:a16="http://schemas.microsoft.com/office/drawing/2014/main" id="{6E395B43-0039-4A19-806A-C29699FFCFBD}"/>
              </a:ext>
            </a:extLst>
          </p:cNvPr>
          <p:cNvCxnSpPr>
            <a:cxnSpLocks noChangeShapeType="1"/>
            <a:stCxn id="166" idx="2"/>
            <a:endCxn id="167" idx="7"/>
          </p:cNvCxnSpPr>
          <p:nvPr/>
        </p:nvCxnSpPr>
        <p:spPr bwMode="auto">
          <a:xfrm flipH="1">
            <a:off x="2504059" y="1114847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" name="AutoShape 318">
            <a:extLst>
              <a:ext uri="{FF2B5EF4-FFF2-40B4-BE49-F238E27FC236}">
                <a16:creationId xmlns:a16="http://schemas.microsoft.com/office/drawing/2014/main" id="{94DBCE9C-86E6-4183-9FDB-A6BCECD4050E}"/>
              </a:ext>
            </a:extLst>
          </p:cNvPr>
          <p:cNvCxnSpPr>
            <a:cxnSpLocks noChangeShapeType="1"/>
            <a:stCxn id="167" idx="3"/>
            <a:endCxn id="168" idx="0"/>
          </p:cNvCxnSpPr>
          <p:nvPr/>
        </p:nvCxnSpPr>
        <p:spPr bwMode="auto">
          <a:xfrm flipH="1">
            <a:off x="1876996" y="1814935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9" name="AutoShape 319">
            <a:extLst>
              <a:ext uri="{FF2B5EF4-FFF2-40B4-BE49-F238E27FC236}">
                <a16:creationId xmlns:a16="http://schemas.microsoft.com/office/drawing/2014/main" id="{5E7C6784-6138-4B19-A15F-EE9CC0119045}"/>
              </a:ext>
            </a:extLst>
          </p:cNvPr>
          <p:cNvCxnSpPr>
            <a:cxnSpLocks noChangeShapeType="1"/>
            <a:stCxn id="173" idx="2"/>
            <a:endCxn id="168" idx="5"/>
          </p:cNvCxnSpPr>
          <p:nvPr/>
        </p:nvCxnSpPr>
        <p:spPr bwMode="auto">
          <a:xfrm flipH="1" flipV="1">
            <a:off x="2046859" y="2464222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0" name="AutoShape 320">
            <a:extLst>
              <a:ext uri="{FF2B5EF4-FFF2-40B4-BE49-F238E27FC236}">
                <a16:creationId xmlns:a16="http://schemas.microsoft.com/office/drawing/2014/main" id="{6DB346C1-2C34-4BD7-B49A-3C75FD277A6C}"/>
              </a:ext>
            </a:extLst>
          </p:cNvPr>
          <p:cNvCxnSpPr>
            <a:cxnSpLocks noChangeShapeType="1"/>
            <a:stCxn id="169" idx="5"/>
            <a:endCxn id="173" idx="0"/>
          </p:cNvCxnSpPr>
          <p:nvPr/>
        </p:nvCxnSpPr>
        <p:spPr bwMode="auto">
          <a:xfrm>
            <a:off x="3037459" y="2388022"/>
            <a:ext cx="58737" cy="295275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1" name="AutoShape 321">
            <a:extLst>
              <a:ext uri="{FF2B5EF4-FFF2-40B4-BE49-F238E27FC236}">
                <a16:creationId xmlns:a16="http://schemas.microsoft.com/office/drawing/2014/main" id="{B49B047A-9B18-4D36-9631-6A18AAB89398}"/>
              </a:ext>
            </a:extLst>
          </p:cNvPr>
          <p:cNvCxnSpPr>
            <a:cxnSpLocks noChangeShapeType="1"/>
            <a:stCxn id="166" idx="6"/>
            <a:endCxn id="170" idx="1"/>
          </p:cNvCxnSpPr>
          <p:nvPr/>
        </p:nvCxnSpPr>
        <p:spPr bwMode="auto">
          <a:xfrm>
            <a:off x="3370834" y="1114847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2" name="AutoShape 322">
            <a:extLst>
              <a:ext uri="{FF2B5EF4-FFF2-40B4-BE49-F238E27FC236}">
                <a16:creationId xmlns:a16="http://schemas.microsoft.com/office/drawing/2014/main" id="{F7C95BC6-C67C-479C-9759-06734C9450E2}"/>
              </a:ext>
            </a:extLst>
          </p:cNvPr>
          <p:cNvCxnSpPr>
            <a:cxnSpLocks noChangeShapeType="1"/>
            <a:stCxn id="170" idx="3"/>
            <a:endCxn id="172" idx="0"/>
          </p:cNvCxnSpPr>
          <p:nvPr/>
        </p:nvCxnSpPr>
        <p:spPr bwMode="auto">
          <a:xfrm flipH="1">
            <a:off x="3629596" y="1814935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3" name="AutoShape 323">
            <a:extLst>
              <a:ext uri="{FF2B5EF4-FFF2-40B4-BE49-F238E27FC236}">
                <a16:creationId xmlns:a16="http://schemas.microsoft.com/office/drawing/2014/main" id="{CBD016D4-A799-4EC4-866C-00B1F1889060}"/>
              </a:ext>
            </a:extLst>
          </p:cNvPr>
          <p:cNvCxnSpPr>
            <a:cxnSpLocks noChangeShapeType="1"/>
            <a:stCxn id="172" idx="6"/>
            <a:endCxn id="171" idx="2"/>
          </p:cNvCxnSpPr>
          <p:nvPr/>
        </p:nvCxnSpPr>
        <p:spPr bwMode="auto">
          <a:xfrm>
            <a:off x="3870896" y="2324522"/>
            <a:ext cx="27940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94" name="Text Box 369">
            <a:extLst>
              <a:ext uri="{FF2B5EF4-FFF2-40B4-BE49-F238E27FC236}">
                <a16:creationId xmlns:a16="http://schemas.microsoft.com/office/drawing/2014/main" id="{A3916767-9CEC-4E89-8044-3A5149771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896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5" name="Text Box 370">
            <a:extLst>
              <a:ext uri="{FF2B5EF4-FFF2-40B4-BE49-F238E27FC236}">
                <a16:creationId xmlns:a16="http://schemas.microsoft.com/office/drawing/2014/main" id="{41B48ABA-C044-4127-B8D7-129189D6C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8396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6" name="Text Box 371">
            <a:extLst>
              <a:ext uri="{FF2B5EF4-FFF2-40B4-BE49-F238E27FC236}">
                <a16:creationId xmlns:a16="http://schemas.microsoft.com/office/drawing/2014/main" id="{4E47B73E-9096-4ACB-95D1-37B7819A3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096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7" name="Text Box 372">
            <a:extLst>
              <a:ext uri="{FF2B5EF4-FFF2-40B4-BE49-F238E27FC236}">
                <a16:creationId xmlns:a16="http://schemas.microsoft.com/office/drawing/2014/main" id="{CE24C824-935A-432C-B0E4-B200227F5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821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8" name="Text Box 373">
            <a:extLst>
              <a:ext uri="{FF2B5EF4-FFF2-40B4-BE49-F238E27FC236}">
                <a16:creationId xmlns:a16="http://schemas.microsoft.com/office/drawing/2014/main" id="{8BE5F90F-7E22-4EC4-AB30-411DB4C71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4521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9" name="Text Box 374">
            <a:extLst>
              <a:ext uri="{FF2B5EF4-FFF2-40B4-BE49-F238E27FC236}">
                <a16:creationId xmlns:a16="http://schemas.microsoft.com/office/drawing/2014/main" id="{AFC99753-DF3A-474F-A86D-BBD8BBE8C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221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300" name="Text Box 375">
            <a:extLst>
              <a:ext uri="{FF2B5EF4-FFF2-40B4-BE49-F238E27FC236}">
                <a16:creationId xmlns:a16="http://schemas.microsoft.com/office/drawing/2014/main" id="{92AADEC6-C08C-4145-B56A-8407A08A5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921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301" name="Text Box 376">
            <a:extLst>
              <a:ext uri="{FF2B5EF4-FFF2-40B4-BE49-F238E27FC236}">
                <a16:creationId xmlns:a16="http://schemas.microsoft.com/office/drawing/2014/main" id="{AFF68F6D-47B6-47E5-B98D-C93C8DFA0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646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utoUpdateAnimBg="0"/>
      <p:bldP spid="154" grpId="0" autoUpdateAnimBg="0"/>
      <p:bldP spid="155" grpId="0" autoUpdateAnimBg="0"/>
      <p:bldP spid="156" grpId="0" autoUpdateAnimBg="0"/>
      <p:bldP spid="157" grpId="0" autoUpdateAnimBg="0"/>
      <p:bldP spid="158" grpId="0" autoUpdateAnimBg="0"/>
      <p:bldP spid="159" grpId="0" autoUpdateAnimBg="0"/>
      <p:bldP spid="160" grpId="0" autoUpdateAnimBg="0"/>
      <p:bldP spid="161" grpId="0" autoUpdateAnimBg="0"/>
      <p:bldP spid="162" grpId="0" autoUpdateAnimBg="0"/>
      <p:bldP spid="163" grpId="0" autoUpdateAnimBg="0"/>
      <p:bldP spid="183" grpId="0" autoUpdateAnimBg="0"/>
      <p:bldP spid="185" grpId="0" autoUpdateAnimBg="0"/>
      <p:bldP spid="273" grpId="0" autoUpdateAnimBg="0"/>
      <p:bldP spid="274" grpId="0" animBg="1"/>
      <p:bldP spid="275" grpId="0" animBg="1"/>
      <p:bldP spid="276" grpId="0" animBg="1"/>
      <p:bldP spid="277" grpId="0" animBg="1"/>
      <p:bldP spid="278" grpId="0" autoUpdateAnimBg="0"/>
      <p:bldP spid="279" grpId="0" autoUpdateAnimBg="0"/>
      <p:bldP spid="280" grpId="0" autoUpdateAnimBg="0"/>
      <p:bldP spid="281" grpId="0" autoUpdateAnimBg="0"/>
      <p:bldP spid="282" grpId="0" autoUpdateAnimBg="0"/>
      <p:bldP spid="283" grpId="0" animBg="1"/>
      <p:bldP spid="284" grpId="0" animBg="1"/>
      <p:bldP spid="285" grpId="0" animBg="1"/>
      <p:bldP spid="286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543">
            <a:extLst>
              <a:ext uri="{FF2B5EF4-FFF2-40B4-BE49-F238E27FC236}">
                <a16:creationId xmlns:a16="http://schemas.microsoft.com/office/drawing/2014/main" id="{D38A8640-7616-4A89-ACC6-EAB5AC8D7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70626"/>
              </p:ext>
            </p:extLst>
          </p:nvPr>
        </p:nvGraphicFramePr>
        <p:xfrm>
          <a:off x="1741488" y="3332708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" name="Text Box 264">
            <a:extLst>
              <a:ext uri="{FF2B5EF4-FFF2-40B4-BE49-F238E27FC236}">
                <a16:creationId xmlns:a16="http://schemas.microsoft.com/office/drawing/2014/main" id="{1AC6A067-7918-4EC7-B6E4-12DAF6DD3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8" y="51615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03" name="Text Box 265">
            <a:extLst>
              <a:ext uri="{FF2B5EF4-FFF2-40B4-BE49-F238E27FC236}">
                <a16:creationId xmlns:a16="http://schemas.microsoft.com/office/drawing/2014/main" id="{CC965998-E96F-4599-89D0-C259F3858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7043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04" name="Text Box 266">
            <a:extLst>
              <a:ext uri="{FF2B5EF4-FFF2-40B4-BE49-F238E27FC236}">
                <a16:creationId xmlns:a16="http://schemas.microsoft.com/office/drawing/2014/main" id="{74D417F8-92FC-4393-9D96-C6667DB2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2471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105" name="Text Box 268">
            <a:extLst>
              <a:ext uri="{FF2B5EF4-FFF2-40B4-BE49-F238E27FC236}">
                <a16:creationId xmlns:a16="http://schemas.microsoft.com/office/drawing/2014/main" id="{3B075A24-6A67-46E5-8D6A-4138AFC8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6187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06" name="Text Box 269">
            <a:extLst>
              <a:ext uri="{FF2B5EF4-FFF2-40B4-BE49-F238E27FC236}">
                <a16:creationId xmlns:a16="http://schemas.microsoft.com/office/drawing/2014/main" id="{6A613084-09EC-480D-8208-732626E2E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367" y="5679029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07" name="Text Box 270">
            <a:extLst>
              <a:ext uri="{FF2B5EF4-FFF2-40B4-BE49-F238E27FC236}">
                <a16:creationId xmlns:a16="http://schemas.microsoft.com/office/drawing/2014/main" id="{B6F92CAF-8C95-4916-9F30-6F391252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204" y="5679029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108" name="Text Box 271">
            <a:extLst>
              <a:ext uri="{FF2B5EF4-FFF2-40B4-BE49-F238E27FC236}">
                <a16:creationId xmlns:a16="http://schemas.microsoft.com/office/drawing/2014/main" id="{FEC1B1DE-780B-41F7-869D-F7D6724B6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167" y="567902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09" name="Text Box 272">
            <a:extLst>
              <a:ext uri="{FF2B5EF4-FFF2-40B4-BE49-F238E27FC236}">
                <a16:creationId xmlns:a16="http://schemas.microsoft.com/office/drawing/2014/main" id="{6B88B253-FB05-4487-80ED-CACA43E1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292" y="567902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110" name="Text Box 273">
            <a:extLst>
              <a:ext uri="{FF2B5EF4-FFF2-40B4-BE49-F238E27FC236}">
                <a16:creationId xmlns:a16="http://schemas.microsoft.com/office/drawing/2014/main" id="{D9A68BB5-955C-4F0C-B055-2C92F5F8B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5504" y="5679029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11" name="Text Box 274">
            <a:extLst>
              <a:ext uri="{FF2B5EF4-FFF2-40B4-BE49-F238E27FC236}">
                <a16:creationId xmlns:a16="http://schemas.microsoft.com/office/drawing/2014/main" id="{4969A0EA-598E-4014-A37D-B4F3E1417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067" y="567902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112" name="Text Box 294">
            <a:extLst>
              <a:ext uri="{FF2B5EF4-FFF2-40B4-BE49-F238E27FC236}">
                <a16:creationId xmlns:a16="http://schemas.microsoft.com/office/drawing/2014/main" id="{357C69B4-FF9C-4DB1-A7B2-6342EEEE6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017" y="360904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113" name="Group 295">
            <a:extLst>
              <a:ext uri="{FF2B5EF4-FFF2-40B4-BE49-F238E27FC236}">
                <a16:creationId xmlns:a16="http://schemas.microsoft.com/office/drawing/2014/main" id="{AC6ED7EB-EC52-4C80-AB84-2DD9B550A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44268"/>
              </p:ext>
            </p:extLst>
          </p:nvPr>
        </p:nvGraphicFramePr>
        <p:xfrm>
          <a:off x="6010967" y="449804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4" name="Text Box 324">
            <a:extLst>
              <a:ext uri="{FF2B5EF4-FFF2-40B4-BE49-F238E27FC236}">
                <a16:creationId xmlns:a16="http://schemas.microsoft.com/office/drawing/2014/main" id="{07D5EB41-C060-4388-9B41-B3590CA9D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079" y="360904"/>
            <a:ext cx="6334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115" name="Group 507">
            <a:extLst>
              <a:ext uri="{FF2B5EF4-FFF2-40B4-BE49-F238E27FC236}">
                <a16:creationId xmlns:a16="http://schemas.microsoft.com/office/drawing/2014/main" id="{4609EFD1-B182-45D2-BBF5-F149457A0595}"/>
              </a:ext>
            </a:extLst>
          </p:cNvPr>
          <p:cNvGrpSpPr>
            <a:grpSpLocks/>
          </p:cNvGrpSpPr>
          <p:nvPr/>
        </p:nvGrpSpPr>
        <p:grpSpPr bwMode="auto">
          <a:xfrm>
            <a:off x="6849167" y="487904"/>
            <a:ext cx="2979737" cy="2768600"/>
            <a:chOff x="2976" y="416"/>
            <a:chExt cx="1877" cy="1744"/>
          </a:xfrm>
        </p:grpSpPr>
        <p:grpSp>
          <p:nvGrpSpPr>
            <p:cNvPr id="116" name="Group 326">
              <a:extLst>
                <a:ext uri="{FF2B5EF4-FFF2-40B4-BE49-F238E27FC236}">
                  <a16:creationId xmlns:a16="http://schemas.microsoft.com/office/drawing/2014/main" id="{53A281F9-41BC-407F-A977-DC3EB045FD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0" y="416"/>
              <a:ext cx="643" cy="256"/>
              <a:chOff x="4056" y="2215"/>
              <a:chExt cx="643" cy="256"/>
            </a:xfrm>
          </p:grpSpPr>
          <p:sp>
            <p:nvSpPr>
              <p:cNvPr id="156" name="Rectangle 327">
                <a:extLst>
                  <a:ext uri="{FF2B5EF4-FFF2-40B4-BE49-F238E27FC236}">
                    <a16:creationId xmlns:a16="http://schemas.microsoft.com/office/drawing/2014/main" id="{2A1181AF-17F4-4474-BFAF-BDD837774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157" name="Line 328">
                <a:extLst>
                  <a:ext uri="{FF2B5EF4-FFF2-40B4-BE49-F238E27FC236}">
                    <a16:creationId xmlns:a16="http://schemas.microsoft.com/office/drawing/2014/main" id="{799FAE63-B965-46CB-A398-6F005C1BA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7" name="Group 329">
              <a:extLst>
                <a:ext uri="{FF2B5EF4-FFF2-40B4-BE49-F238E27FC236}">
                  <a16:creationId xmlns:a16="http://schemas.microsoft.com/office/drawing/2014/main" id="{BC57E846-CD4B-4ADD-94F5-02EBB3C7D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416"/>
              <a:ext cx="643" cy="256"/>
              <a:chOff x="4056" y="2212"/>
              <a:chExt cx="643" cy="262"/>
            </a:xfrm>
          </p:grpSpPr>
          <p:sp>
            <p:nvSpPr>
              <p:cNvPr id="154" name="Rectangle 330">
                <a:extLst>
                  <a:ext uri="{FF2B5EF4-FFF2-40B4-BE49-F238E27FC236}">
                    <a16:creationId xmlns:a16="http://schemas.microsoft.com/office/drawing/2014/main" id="{99B61636-FEE4-4986-8901-82343B7A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155" name="Line 331">
                <a:extLst>
                  <a:ext uri="{FF2B5EF4-FFF2-40B4-BE49-F238E27FC236}">
                    <a16:creationId xmlns:a16="http://schemas.microsoft.com/office/drawing/2014/main" id="{442DD913-3EA1-4B36-8EBB-88EF44129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8" name="Line 332">
              <a:extLst>
                <a:ext uri="{FF2B5EF4-FFF2-40B4-BE49-F238E27FC236}">
                  <a16:creationId xmlns:a16="http://schemas.microsoft.com/office/drawing/2014/main" id="{A4CC96B6-FA09-461F-8A5A-A4C743B41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528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Line 333">
              <a:extLst>
                <a:ext uri="{FF2B5EF4-FFF2-40B4-BE49-F238E27FC236}">
                  <a16:creationId xmlns:a16="http://schemas.microsoft.com/office/drawing/2014/main" id="{3FB234CC-2C41-44AB-9DA2-593D5DDA9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528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0" name="Group 340">
              <a:extLst>
                <a:ext uri="{FF2B5EF4-FFF2-40B4-BE49-F238E27FC236}">
                  <a16:creationId xmlns:a16="http://schemas.microsoft.com/office/drawing/2014/main" id="{5DED602B-C8AB-41D0-BFCE-9B4ACB470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8" y="721"/>
              <a:ext cx="643" cy="256"/>
              <a:chOff x="4056" y="2215"/>
              <a:chExt cx="643" cy="256"/>
            </a:xfrm>
          </p:grpSpPr>
          <p:sp>
            <p:nvSpPr>
              <p:cNvPr id="152" name="Rectangle 341">
                <a:extLst>
                  <a:ext uri="{FF2B5EF4-FFF2-40B4-BE49-F238E27FC236}">
                    <a16:creationId xmlns:a16="http://schemas.microsoft.com/office/drawing/2014/main" id="{C34AD4FB-4438-42E1-8DFD-11670D03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3       ^  </a:t>
                </a:r>
              </a:p>
            </p:txBody>
          </p:sp>
          <p:sp>
            <p:nvSpPr>
              <p:cNvPr id="153" name="Line 342">
                <a:extLst>
                  <a:ext uri="{FF2B5EF4-FFF2-40B4-BE49-F238E27FC236}">
                    <a16:creationId xmlns:a16="http://schemas.microsoft.com/office/drawing/2014/main" id="{BC58DA64-F609-4E18-88DA-132798608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1" name="Line 343">
              <a:extLst>
                <a:ext uri="{FF2B5EF4-FFF2-40B4-BE49-F238E27FC236}">
                  <a16:creationId xmlns:a16="http://schemas.microsoft.com/office/drawing/2014/main" id="{E7983F72-3B3A-428A-AD79-72514AFEA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862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2" name="Group 344">
              <a:extLst>
                <a:ext uri="{FF2B5EF4-FFF2-40B4-BE49-F238E27FC236}">
                  <a16:creationId xmlns:a16="http://schemas.microsoft.com/office/drawing/2014/main" id="{990577D9-C2AB-491D-B98A-E9545F38BF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5" y="1611"/>
              <a:ext cx="1002" cy="256"/>
              <a:chOff x="2785" y="2701"/>
              <a:chExt cx="1002" cy="256"/>
            </a:xfrm>
          </p:grpSpPr>
          <p:grpSp>
            <p:nvGrpSpPr>
              <p:cNvPr id="148" name="Group 345">
                <a:extLst>
                  <a:ext uri="{FF2B5EF4-FFF2-40B4-BE49-F238E27FC236}">
                    <a16:creationId xmlns:a16="http://schemas.microsoft.com/office/drawing/2014/main" id="{A4B1D29B-E8D6-4EA2-8FED-5BC9B258AD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50" name="Rectangle 346">
                  <a:extLst>
                    <a:ext uri="{FF2B5EF4-FFF2-40B4-BE49-F238E27FC236}">
                      <a16:creationId xmlns:a16="http://schemas.microsoft.com/office/drawing/2014/main" id="{351B97C9-E59A-4135-9D79-3055FF821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151" name="Line 347">
                  <a:extLst>
                    <a:ext uri="{FF2B5EF4-FFF2-40B4-BE49-F238E27FC236}">
                      <a16:creationId xmlns:a16="http://schemas.microsoft.com/office/drawing/2014/main" id="{1067D455-C6EA-4BB2-93A0-F710C91BC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9" name="Line 348">
                <a:extLst>
                  <a:ext uri="{FF2B5EF4-FFF2-40B4-BE49-F238E27FC236}">
                    <a16:creationId xmlns:a16="http://schemas.microsoft.com/office/drawing/2014/main" id="{7EA0262E-4C67-4AD6-B83C-045D6D74C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3" name="Group 371">
              <a:extLst>
                <a:ext uri="{FF2B5EF4-FFF2-40B4-BE49-F238E27FC236}">
                  <a16:creationId xmlns:a16="http://schemas.microsoft.com/office/drawing/2014/main" id="{373FB6B9-DCCB-4D36-AA87-784AE34CB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030"/>
              <a:ext cx="1002" cy="256"/>
              <a:chOff x="2785" y="2701"/>
              <a:chExt cx="1002" cy="256"/>
            </a:xfrm>
          </p:grpSpPr>
          <p:grpSp>
            <p:nvGrpSpPr>
              <p:cNvPr id="144" name="Group 372">
                <a:extLst>
                  <a:ext uri="{FF2B5EF4-FFF2-40B4-BE49-F238E27FC236}">
                    <a16:creationId xmlns:a16="http://schemas.microsoft.com/office/drawing/2014/main" id="{65CE5450-4407-4C67-8904-3089D718C3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46" name="Rectangle 373">
                  <a:extLst>
                    <a:ext uri="{FF2B5EF4-FFF2-40B4-BE49-F238E27FC236}">
                      <a16:creationId xmlns:a16="http://schemas.microsoft.com/office/drawing/2014/main" id="{3004308C-D3FC-4EB5-8B98-5CB401A4DA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147" name="Line 374">
                  <a:extLst>
                    <a:ext uri="{FF2B5EF4-FFF2-40B4-BE49-F238E27FC236}">
                      <a16:creationId xmlns:a16="http://schemas.microsoft.com/office/drawing/2014/main" id="{15CDF181-F56C-4AC0-B226-18FF980596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5" name="Line 375">
                <a:extLst>
                  <a:ext uri="{FF2B5EF4-FFF2-40B4-BE49-F238E27FC236}">
                    <a16:creationId xmlns:a16="http://schemas.microsoft.com/office/drawing/2014/main" id="{687FCE60-2C45-4A87-99DE-BE0712FF1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4" name="Group 381">
              <a:extLst>
                <a:ext uri="{FF2B5EF4-FFF2-40B4-BE49-F238E27FC236}">
                  <a16:creationId xmlns:a16="http://schemas.microsoft.com/office/drawing/2014/main" id="{3BDB73AC-4643-49A5-A2F1-9751047FF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6" y="1040"/>
              <a:ext cx="1002" cy="256"/>
              <a:chOff x="2785" y="2701"/>
              <a:chExt cx="1002" cy="256"/>
            </a:xfrm>
          </p:grpSpPr>
          <p:grpSp>
            <p:nvGrpSpPr>
              <p:cNvPr id="140" name="Group 382">
                <a:extLst>
                  <a:ext uri="{FF2B5EF4-FFF2-40B4-BE49-F238E27FC236}">
                    <a16:creationId xmlns:a16="http://schemas.microsoft.com/office/drawing/2014/main" id="{77CF778D-4671-4D8D-85D2-54ED0F72E3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42" name="Rectangle 383">
                  <a:extLst>
                    <a:ext uri="{FF2B5EF4-FFF2-40B4-BE49-F238E27FC236}">
                      <a16:creationId xmlns:a16="http://schemas.microsoft.com/office/drawing/2014/main" id="{BE41BBAE-87CA-45B3-B4C8-218AC3818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143" name="Line 384">
                  <a:extLst>
                    <a:ext uri="{FF2B5EF4-FFF2-40B4-BE49-F238E27FC236}">
                      <a16:creationId xmlns:a16="http://schemas.microsoft.com/office/drawing/2014/main" id="{75B4937F-3052-4C3B-B3AC-2D0187001C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1" name="Line 385">
                <a:extLst>
                  <a:ext uri="{FF2B5EF4-FFF2-40B4-BE49-F238E27FC236}">
                    <a16:creationId xmlns:a16="http://schemas.microsoft.com/office/drawing/2014/main" id="{A5378836-62DB-4046-AD91-DB564E142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5" name="Group 386">
              <a:extLst>
                <a:ext uri="{FF2B5EF4-FFF2-40B4-BE49-F238E27FC236}">
                  <a16:creationId xmlns:a16="http://schemas.microsoft.com/office/drawing/2014/main" id="{1F8D52B7-B8EE-41D7-9D8E-A5993F2C3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2" y="1328"/>
              <a:ext cx="1002" cy="256"/>
              <a:chOff x="2785" y="2701"/>
              <a:chExt cx="1002" cy="256"/>
            </a:xfrm>
          </p:grpSpPr>
          <p:grpSp>
            <p:nvGrpSpPr>
              <p:cNvPr id="136" name="Group 387">
                <a:extLst>
                  <a:ext uri="{FF2B5EF4-FFF2-40B4-BE49-F238E27FC236}">
                    <a16:creationId xmlns:a16="http://schemas.microsoft.com/office/drawing/2014/main" id="{D960E1A1-563F-472E-BB57-1D68CDF94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8" name="Rectangle 388">
                  <a:extLst>
                    <a:ext uri="{FF2B5EF4-FFF2-40B4-BE49-F238E27FC236}">
                      <a16:creationId xmlns:a16="http://schemas.microsoft.com/office/drawing/2014/main" id="{994018ED-455A-46C9-8371-DA5DFB748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139" name="Line 389">
                  <a:extLst>
                    <a:ext uri="{FF2B5EF4-FFF2-40B4-BE49-F238E27FC236}">
                      <a16:creationId xmlns:a16="http://schemas.microsoft.com/office/drawing/2014/main" id="{F001D8D1-6EFA-485B-A947-6A3F04B9BC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7" name="Line 390">
                <a:extLst>
                  <a:ext uri="{FF2B5EF4-FFF2-40B4-BE49-F238E27FC236}">
                    <a16:creationId xmlns:a16="http://schemas.microsoft.com/office/drawing/2014/main" id="{BBCA9436-24C4-4EB4-903E-1BCE6B79D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6" name="Group 391">
              <a:extLst>
                <a:ext uri="{FF2B5EF4-FFF2-40B4-BE49-F238E27FC236}">
                  <a16:creationId xmlns:a16="http://schemas.microsoft.com/office/drawing/2014/main" id="{5A4AE03A-63AD-4B32-A4E3-D87B973B58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" y="1623"/>
              <a:ext cx="1002" cy="256"/>
              <a:chOff x="2785" y="2701"/>
              <a:chExt cx="1002" cy="256"/>
            </a:xfrm>
          </p:grpSpPr>
          <p:grpSp>
            <p:nvGrpSpPr>
              <p:cNvPr id="132" name="Group 392">
                <a:extLst>
                  <a:ext uri="{FF2B5EF4-FFF2-40B4-BE49-F238E27FC236}">
                    <a16:creationId xmlns:a16="http://schemas.microsoft.com/office/drawing/2014/main" id="{53D6921A-07CB-4E15-8BB5-72CC0D60C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4" name="Rectangle 393">
                  <a:extLst>
                    <a:ext uri="{FF2B5EF4-FFF2-40B4-BE49-F238E27FC236}">
                      <a16:creationId xmlns:a16="http://schemas.microsoft.com/office/drawing/2014/main" id="{2D471BE3-3AB6-4776-AAA6-FBEABBDDCF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135" name="Line 394">
                  <a:extLst>
                    <a:ext uri="{FF2B5EF4-FFF2-40B4-BE49-F238E27FC236}">
                      <a16:creationId xmlns:a16="http://schemas.microsoft.com/office/drawing/2014/main" id="{1DE088B1-96D5-4E2D-8020-3AF79473EC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3" name="Line 395">
                <a:extLst>
                  <a:ext uri="{FF2B5EF4-FFF2-40B4-BE49-F238E27FC236}">
                    <a16:creationId xmlns:a16="http://schemas.microsoft.com/office/drawing/2014/main" id="{46CF536E-8A0F-469A-B774-9711ECA7E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7" name="Group 396">
              <a:extLst>
                <a:ext uri="{FF2B5EF4-FFF2-40B4-BE49-F238E27FC236}">
                  <a16:creationId xmlns:a16="http://schemas.microsoft.com/office/drawing/2014/main" id="{3AF49B99-CEB4-4DE5-91D3-CCEA95F0B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2" y="1904"/>
              <a:ext cx="1002" cy="256"/>
              <a:chOff x="2785" y="2701"/>
              <a:chExt cx="1002" cy="256"/>
            </a:xfrm>
          </p:grpSpPr>
          <p:grpSp>
            <p:nvGrpSpPr>
              <p:cNvPr id="128" name="Group 397">
                <a:extLst>
                  <a:ext uri="{FF2B5EF4-FFF2-40B4-BE49-F238E27FC236}">
                    <a16:creationId xmlns:a16="http://schemas.microsoft.com/office/drawing/2014/main" id="{18EA3374-5104-41ED-82C6-29D9EF8C0D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0" name="Rectangle 398">
                  <a:extLst>
                    <a:ext uri="{FF2B5EF4-FFF2-40B4-BE49-F238E27FC236}">
                      <a16:creationId xmlns:a16="http://schemas.microsoft.com/office/drawing/2014/main" id="{BB7EEA37-2732-4F0E-8DD7-349AF348F5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131" name="Line 399">
                  <a:extLst>
                    <a:ext uri="{FF2B5EF4-FFF2-40B4-BE49-F238E27FC236}">
                      <a16:creationId xmlns:a16="http://schemas.microsoft.com/office/drawing/2014/main" id="{4A1497B6-552D-4549-B371-51EDF92992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9" name="Line 400">
                <a:extLst>
                  <a:ext uri="{FF2B5EF4-FFF2-40B4-BE49-F238E27FC236}">
                    <a16:creationId xmlns:a16="http://schemas.microsoft.com/office/drawing/2014/main" id="{13DFBEE5-08D2-49A0-862D-6D9F1C66B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8" name="Group 411">
            <a:extLst>
              <a:ext uri="{FF2B5EF4-FFF2-40B4-BE49-F238E27FC236}">
                <a16:creationId xmlns:a16="http://schemas.microsoft.com/office/drawing/2014/main" id="{91B4C1CE-A31B-496B-9297-501495ABC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13773"/>
              </p:ext>
            </p:extLst>
          </p:nvPr>
        </p:nvGraphicFramePr>
        <p:xfrm>
          <a:off x="4647304" y="4932904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Text Box 431">
            <a:extLst>
              <a:ext uri="{FF2B5EF4-FFF2-40B4-BE49-F238E27FC236}">
                <a16:creationId xmlns:a16="http://schemas.microsoft.com/office/drawing/2014/main" id="{83FD343E-8499-4614-B750-C6B6BA37B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704" y="4475704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160" name="Rectangle 448">
            <a:extLst>
              <a:ext uri="{FF2B5EF4-FFF2-40B4-BE49-F238E27FC236}">
                <a16:creationId xmlns:a16="http://schemas.microsoft.com/office/drawing/2014/main" id="{12863997-F6A4-424D-BDC8-272B3DA99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6" y="43233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1" name="Rectangle 449">
            <a:extLst>
              <a:ext uri="{FF2B5EF4-FFF2-40B4-BE49-F238E27FC236}">
                <a16:creationId xmlns:a16="http://schemas.microsoft.com/office/drawing/2014/main" id="{1274A1FC-4D53-4BA1-AF1D-3A84B0E1D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6" y="47805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2" name="Rectangle 450">
            <a:extLst>
              <a:ext uri="{FF2B5EF4-FFF2-40B4-BE49-F238E27FC236}">
                <a16:creationId xmlns:a16="http://schemas.microsoft.com/office/drawing/2014/main" id="{B650EC17-4D03-41A9-9429-298B60792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52377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" name="Text Box 451">
            <a:extLst>
              <a:ext uri="{FF2B5EF4-FFF2-40B4-BE49-F238E27FC236}">
                <a16:creationId xmlns:a16="http://schemas.microsoft.com/office/drawing/2014/main" id="{CB49534D-BDCF-42FD-ACF1-EEE7CDDA5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1615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64" name="Rectangle 452">
            <a:extLst>
              <a:ext uri="{FF2B5EF4-FFF2-40B4-BE49-F238E27FC236}">
                <a16:creationId xmlns:a16="http://schemas.microsoft.com/office/drawing/2014/main" id="{571186E3-4A1D-4A4E-965F-82B68069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067" y="567902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165" name="Text Box 456">
            <a:extLst>
              <a:ext uri="{FF2B5EF4-FFF2-40B4-BE49-F238E27FC236}">
                <a16:creationId xmlns:a16="http://schemas.microsoft.com/office/drawing/2014/main" id="{31168E49-3F76-4C4A-9498-3C313814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7043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6" name="Rectangle 457">
            <a:extLst>
              <a:ext uri="{FF2B5EF4-FFF2-40B4-BE49-F238E27FC236}">
                <a16:creationId xmlns:a16="http://schemas.microsoft.com/office/drawing/2014/main" id="{711EE0B9-2C9A-486B-B8B2-8BC9A0446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067" y="567902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167" name="Text Box 461">
            <a:extLst>
              <a:ext uri="{FF2B5EF4-FFF2-40B4-BE49-F238E27FC236}">
                <a16:creationId xmlns:a16="http://schemas.microsoft.com/office/drawing/2014/main" id="{F5D2FDAD-C05B-493C-B0F9-AA8116414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2471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68" name="Rectangle 465">
            <a:extLst>
              <a:ext uri="{FF2B5EF4-FFF2-40B4-BE49-F238E27FC236}">
                <a16:creationId xmlns:a16="http://schemas.microsoft.com/office/drawing/2014/main" id="{C6E7D066-5F2C-4A9B-A524-99F6ABCF0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3233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" name="Rectangle 466">
            <a:extLst>
              <a:ext uri="{FF2B5EF4-FFF2-40B4-BE49-F238E27FC236}">
                <a16:creationId xmlns:a16="http://schemas.microsoft.com/office/drawing/2014/main" id="{63ECBA77-50BD-4FD5-BDD1-72ECE31C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805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" name="Rectangle 467">
            <a:extLst>
              <a:ext uri="{FF2B5EF4-FFF2-40B4-BE49-F238E27FC236}">
                <a16:creationId xmlns:a16="http://schemas.microsoft.com/office/drawing/2014/main" id="{C2B6F2F8-489B-40C0-B691-0554F6ED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5272633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1" name="Rectangle 468">
            <a:extLst>
              <a:ext uri="{FF2B5EF4-FFF2-40B4-BE49-F238E27FC236}">
                <a16:creationId xmlns:a16="http://schemas.microsoft.com/office/drawing/2014/main" id="{ACE5B7F1-77CD-471A-9C91-F9F1B574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56949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2" name="Group 498">
            <a:extLst>
              <a:ext uri="{FF2B5EF4-FFF2-40B4-BE49-F238E27FC236}">
                <a16:creationId xmlns:a16="http://schemas.microsoft.com/office/drawing/2014/main" id="{577C9820-4C09-49B0-A101-3531779B540E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692696"/>
            <a:ext cx="2997200" cy="2259012"/>
            <a:chOff x="96" y="545"/>
            <a:chExt cx="1888" cy="1423"/>
          </a:xfrm>
        </p:grpSpPr>
        <p:sp>
          <p:nvSpPr>
            <p:cNvPr id="173" name="Oval 277">
              <a:extLst>
                <a:ext uri="{FF2B5EF4-FFF2-40B4-BE49-F238E27FC236}">
                  <a16:creationId xmlns:a16="http://schemas.microsoft.com/office/drawing/2014/main" id="{1770173B-6A38-44E6-A76C-D42C25756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54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4" name="Oval 278">
              <a:extLst>
                <a:ext uri="{FF2B5EF4-FFF2-40B4-BE49-F238E27FC236}">
                  <a16:creationId xmlns:a16="http://schemas.microsoft.com/office/drawing/2014/main" id="{6A77F048-C889-428A-A01F-0AA577A8E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5" name="Oval 279">
              <a:extLst>
                <a:ext uri="{FF2B5EF4-FFF2-40B4-BE49-F238E27FC236}">
                  <a16:creationId xmlns:a16="http://schemas.microsoft.com/office/drawing/2014/main" id="{3CA8FC6A-CB79-4529-A608-390C1FF4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92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6" name="Oval 280">
              <a:extLst>
                <a:ext uri="{FF2B5EF4-FFF2-40B4-BE49-F238E27FC236}">
                  <a16:creationId xmlns:a16="http://schemas.microsoft.com/office/drawing/2014/main" id="{1EE37D49-9F03-46B3-87DE-F44260AA7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44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7" name="Oval 281">
              <a:extLst>
                <a:ext uri="{FF2B5EF4-FFF2-40B4-BE49-F238E27FC236}">
                  <a16:creationId xmlns:a16="http://schemas.microsoft.com/office/drawing/2014/main" id="{FDB8B192-74E4-4233-9A87-71080EDE5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8" name="Oval 282">
              <a:extLst>
                <a:ext uri="{FF2B5EF4-FFF2-40B4-BE49-F238E27FC236}">
                  <a16:creationId xmlns:a16="http://schemas.microsoft.com/office/drawing/2014/main" id="{8AB5EE8C-BE10-4F3B-8DC4-CDD342E0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9" name="Oval 283">
              <a:extLst>
                <a:ext uri="{FF2B5EF4-FFF2-40B4-BE49-F238E27FC236}">
                  <a16:creationId xmlns:a16="http://schemas.microsoft.com/office/drawing/2014/main" id="{3BED8DA4-2982-42D3-A933-993BC42AA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0" name="Oval 284">
              <a:extLst>
                <a:ext uri="{FF2B5EF4-FFF2-40B4-BE49-F238E27FC236}">
                  <a16:creationId xmlns:a16="http://schemas.microsoft.com/office/drawing/2014/main" id="{479E0BD8-3AEB-48C7-9F12-E58A6C195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67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1" name="AutoShape 469">
              <a:extLst>
                <a:ext uri="{FF2B5EF4-FFF2-40B4-BE49-F238E27FC236}">
                  <a16:creationId xmlns:a16="http://schemas.microsoft.com/office/drawing/2014/main" id="{DA9C58B3-F735-4097-A6AE-B53E62BF7EC6}"/>
                </a:ext>
              </a:extLst>
            </p:cNvPr>
            <p:cNvCxnSpPr>
              <a:cxnSpLocks noChangeShapeType="1"/>
              <a:stCxn id="173" idx="2"/>
              <a:endCxn id="174" idx="7"/>
            </p:cNvCxnSpPr>
            <p:nvPr/>
          </p:nvCxnSpPr>
          <p:spPr bwMode="auto">
            <a:xfrm flipH="1">
              <a:off x="643" y="690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2" name="AutoShape 470">
              <a:extLst>
                <a:ext uri="{FF2B5EF4-FFF2-40B4-BE49-F238E27FC236}">
                  <a16:creationId xmlns:a16="http://schemas.microsoft.com/office/drawing/2014/main" id="{8335A182-D702-4E74-9C62-87C9FCB0F6C2}"/>
                </a:ext>
              </a:extLst>
            </p:cNvPr>
            <p:cNvCxnSpPr>
              <a:cxnSpLocks noChangeShapeType="1"/>
              <a:stCxn id="174" idx="3"/>
              <a:endCxn id="175" idx="0"/>
            </p:cNvCxnSpPr>
            <p:nvPr/>
          </p:nvCxnSpPr>
          <p:spPr bwMode="auto">
            <a:xfrm flipH="1">
              <a:off x="248" y="1131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3" name="AutoShape 490">
              <a:extLst>
                <a:ext uri="{FF2B5EF4-FFF2-40B4-BE49-F238E27FC236}">
                  <a16:creationId xmlns:a16="http://schemas.microsoft.com/office/drawing/2014/main" id="{AD550C16-8294-4DA9-9C20-60654A342F2E}"/>
                </a:ext>
              </a:extLst>
            </p:cNvPr>
            <p:cNvCxnSpPr>
              <a:cxnSpLocks noChangeShapeType="1"/>
              <a:stCxn id="175" idx="5"/>
              <a:endCxn id="180" idx="2"/>
            </p:cNvCxnSpPr>
            <p:nvPr/>
          </p:nvCxnSpPr>
          <p:spPr bwMode="auto">
            <a:xfrm>
              <a:off x="355" y="1540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4" name="AutoShape 491">
              <a:extLst>
                <a:ext uri="{FF2B5EF4-FFF2-40B4-BE49-F238E27FC236}">
                  <a16:creationId xmlns:a16="http://schemas.microsoft.com/office/drawing/2014/main" id="{5647FB7B-12AC-4C8F-BCD0-B9C925AE8BA2}"/>
                </a:ext>
              </a:extLst>
            </p:cNvPr>
            <p:cNvCxnSpPr>
              <a:cxnSpLocks noChangeShapeType="1"/>
              <a:stCxn id="176" idx="5"/>
              <a:endCxn id="180" idx="0"/>
            </p:cNvCxnSpPr>
            <p:nvPr/>
          </p:nvCxnSpPr>
          <p:spPr bwMode="auto">
            <a:xfrm>
              <a:off x="979" y="1492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5" name="AutoShape 492">
              <a:extLst>
                <a:ext uri="{FF2B5EF4-FFF2-40B4-BE49-F238E27FC236}">
                  <a16:creationId xmlns:a16="http://schemas.microsoft.com/office/drawing/2014/main" id="{A4896FD6-2D38-4DE2-9AC4-45214AA5FE97}"/>
                </a:ext>
              </a:extLst>
            </p:cNvPr>
            <p:cNvCxnSpPr>
              <a:cxnSpLocks noChangeShapeType="1"/>
              <a:stCxn id="176" idx="0"/>
              <a:endCxn id="174" idx="6"/>
            </p:cNvCxnSpPr>
            <p:nvPr/>
          </p:nvCxnSpPr>
          <p:spPr bwMode="auto">
            <a:xfrm flipH="1" flipV="1">
              <a:off x="688" y="1028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6" name="AutoShape 493">
              <a:extLst>
                <a:ext uri="{FF2B5EF4-FFF2-40B4-BE49-F238E27FC236}">
                  <a16:creationId xmlns:a16="http://schemas.microsoft.com/office/drawing/2014/main" id="{947B1674-1A50-4FA0-8DAA-2DB391002522}"/>
                </a:ext>
              </a:extLst>
            </p:cNvPr>
            <p:cNvCxnSpPr>
              <a:cxnSpLocks noChangeShapeType="1"/>
              <a:stCxn id="173" idx="6"/>
              <a:endCxn id="177" idx="1"/>
            </p:cNvCxnSpPr>
            <p:nvPr/>
          </p:nvCxnSpPr>
          <p:spPr bwMode="auto">
            <a:xfrm>
              <a:off x="1189" y="690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7" name="AutoShape 494">
              <a:extLst>
                <a:ext uri="{FF2B5EF4-FFF2-40B4-BE49-F238E27FC236}">
                  <a16:creationId xmlns:a16="http://schemas.microsoft.com/office/drawing/2014/main" id="{93FDA9BA-C21E-4971-B043-9F91BA944305}"/>
                </a:ext>
              </a:extLst>
            </p:cNvPr>
            <p:cNvCxnSpPr>
              <a:cxnSpLocks noChangeShapeType="1"/>
              <a:stCxn id="177" idx="5"/>
              <a:endCxn id="178" idx="0"/>
            </p:cNvCxnSpPr>
            <p:nvPr/>
          </p:nvCxnSpPr>
          <p:spPr bwMode="auto">
            <a:xfrm>
              <a:off x="1699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8" name="AutoShape 495">
              <a:extLst>
                <a:ext uri="{FF2B5EF4-FFF2-40B4-BE49-F238E27FC236}">
                  <a16:creationId xmlns:a16="http://schemas.microsoft.com/office/drawing/2014/main" id="{21B1B2A1-6C00-4B81-94AB-05DF9549692E}"/>
                </a:ext>
              </a:extLst>
            </p:cNvPr>
            <p:cNvCxnSpPr>
              <a:cxnSpLocks noChangeShapeType="1"/>
              <a:stCxn id="177" idx="3"/>
              <a:endCxn id="179" idx="0"/>
            </p:cNvCxnSpPr>
            <p:nvPr/>
          </p:nvCxnSpPr>
          <p:spPr bwMode="auto">
            <a:xfrm flipH="1">
              <a:off x="1352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9" name="AutoShape 496">
              <a:extLst>
                <a:ext uri="{FF2B5EF4-FFF2-40B4-BE49-F238E27FC236}">
                  <a16:creationId xmlns:a16="http://schemas.microsoft.com/office/drawing/2014/main" id="{3FB16882-9B2D-44B9-B970-B2F979591E2F}"/>
                </a:ext>
              </a:extLst>
            </p:cNvPr>
            <p:cNvCxnSpPr>
              <a:cxnSpLocks noChangeShapeType="1"/>
              <a:stCxn id="179" idx="6"/>
              <a:endCxn id="178" idx="2"/>
            </p:cNvCxnSpPr>
            <p:nvPr/>
          </p:nvCxnSpPr>
          <p:spPr bwMode="auto">
            <a:xfrm>
              <a:off x="1504" y="1452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90" name="Text Box 267">
            <a:extLst>
              <a:ext uri="{FF2B5EF4-FFF2-40B4-BE49-F238E27FC236}">
                <a16:creationId xmlns:a16="http://schemas.microsoft.com/office/drawing/2014/main" id="{697DAAEF-3DD4-458E-8580-9D5781DC5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6187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91" name="Rectangle 447">
            <a:extLst>
              <a:ext uri="{FF2B5EF4-FFF2-40B4-BE49-F238E27FC236}">
                <a16:creationId xmlns:a16="http://schemas.microsoft.com/office/drawing/2014/main" id="{B93EC8CA-F7E8-4EF7-B97B-A913B9E4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56949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92" name="Text Box 546">
            <a:extLst>
              <a:ext uri="{FF2B5EF4-FFF2-40B4-BE49-F238E27FC236}">
                <a16:creationId xmlns:a16="http://schemas.microsoft.com/office/drawing/2014/main" id="{892039FE-D441-482E-A69E-16C6F2910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704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3" name="Text Box 547">
            <a:extLst>
              <a:ext uri="{FF2B5EF4-FFF2-40B4-BE49-F238E27FC236}">
                <a16:creationId xmlns:a16="http://schemas.microsoft.com/office/drawing/2014/main" id="{764AC24A-C339-42D1-B6AD-99D01E58D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404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4" name="Text Box 548">
            <a:extLst>
              <a:ext uri="{FF2B5EF4-FFF2-40B4-BE49-F238E27FC236}">
                <a16:creationId xmlns:a16="http://schemas.microsoft.com/office/drawing/2014/main" id="{C0E6F76A-723F-42B8-A9AB-B2C96CCC2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904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5" name="Text Box 549">
            <a:extLst>
              <a:ext uri="{FF2B5EF4-FFF2-40B4-BE49-F238E27FC236}">
                <a16:creationId xmlns:a16="http://schemas.microsoft.com/office/drawing/2014/main" id="{65C91F92-9C57-42BB-BAC2-EF398B376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6629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6" name="Text Box 550">
            <a:extLst>
              <a:ext uri="{FF2B5EF4-FFF2-40B4-BE49-F238E27FC236}">
                <a16:creationId xmlns:a16="http://schemas.microsoft.com/office/drawing/2014/main" id="{C4D3197D-B0CF-49B6-AA55-A6DB13C78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529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7" name="Text Box 551">
            <a:extLst>
              <a:ext uri="{FF2B5EF4-FFF2-40B4-BE49-F238E27FC236}">
                <a16:creationId xmlns:a16="http://schemas.microsoft.com/office/drawing/2014/main" id="{D5341A53-0978-47F8-929A-30444873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29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8" name="Text Box 552">
            <a:extLst>
              <a:ext uri="{FF2B5EF4-FFF2-40B4-BE49-F238E27FC236}">
                <a16:creationId xmlns:a16="http://schemas.microsoft.com/office/drawing/2014/main" id="{3A98EBBC-3AC4-4AED-9D12-EA42FDEA3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729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9" name="Text Box 553">
            <a:extLst>
              <a:ext uri="{FF2B5EF4-FFF2-40B4-BE49-F238E27FC236}">
                <a16:creationId xmlns:a16="http://schemas.microsoft.com/office/drawing/2014/main" id="{286F4DA3-F566-46E2-8D03-C0AD7FD4F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9654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utoUpdateAnimBg="0"/>
      <p:bldP spid="103" grpId="0" autoUpdateAnimBg="0"/>
      <p:bldP spid="104" grpId="0" autoUpdateAnimBg="0"/>
      <p:bldP spid="105" grpId="0" autoUpdateAnimBg="0"/>
      <p:bldP spid="106" grpId="0" autoUpdateAnimBg="0"/>
      <p:bldP spid="107" grpId="0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4" grpId="0" autoUpdateAnimBg="0"/>
      <p:bldP spid="159" grpId="0" autoUpdateAnimBg="0"/>
      <p:bldP spid="160" grpId="0" animBg="1"/>
      <p:bldP spid="161" grpId="0" animBg="1"/>
      <p:bldP spid="162" grpId="0" animBg="1"/>
      <p:bldP spid="163" grpId="0" autoUpdateAnimBg="0"/>
      <p:bldP spid="164" grpId="0" autoUpdateAnimBg="0"/>
      <p:bldP spid="165" grpId="0" autoUpdateAnimBg="0"/>
      <p:bldP spid="166" grpId="0" autoUpdateAnimBg="0"/>
      <p:bldP spid="167" grpId="0" autoUpdateAnimBg="0"/>
      <p:bldP spid="168" grpId="0" animBg="1"/>
      <p:bldP spid="169" grpId="0" animBg="1"/>
      <p:bldP spid="170" grpId="0" animBg="1"/>
      <p:bldP spid="171" grpId="0" animBg="1"/>
      <p:bldP spid="190" grpId="0" autoUpdateAnimBg="0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631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631950" y="1184275"/>
            <a:ext cx="8879354" cy="212365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从图的某一结点出发，首先依次访问该结点的所有邻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接顶点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…,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再按这些顶点被访问的先后次序依次访问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与它们相邻接的所有未被访问的顶点，重复此过程，直至所有顶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1600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1752601" y="3727451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4892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4838701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5229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5940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6669089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7388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8116889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8829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9548814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4838701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5229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5940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6669089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7388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8116889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8829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9548814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4872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526256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597376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6702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742156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8150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886301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9582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5548313" y="1193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6572250" y="1125539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37195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44815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49387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60817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64627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73009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7867650" y="1430339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38639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42068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4567238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492760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5308600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568325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608012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6532563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6904038" y="504825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3919539" y="4391025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3567114" y="836613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5128" name="AutoShape 24"/>
          <p:cNvCxnSpPr>
            <a:cxnSpLocks noChangeShapeType="1"/>
            <a:stCxn id="175108" idx="2"/>
            <a:endCxn id="175110" idx="0"/>
          </p:cNvCxnSpPr>
          <p:nvPr/>
        </p:nvCxnSpPr>
        <p:spPr bwMode="auto">
          <a:xfrm flipH="1">
            <a:off x="3986213" y="1443038"/>
            <a:ext cx="15621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9" name="AutoShape 25"/>
          <p:cNvCxnSpPr>
            <a:cxnSpLocks noChangeShapeType="1"/>
            <a:stCxn id="175108" idx="3"/>
            <a:endCxn id="175112" idx="0"/>
          </p:cNvCxnSpPr>
          <p:nvPr/>
        </p:nvCxnSpPr>
        <p:spPr bwMode="auto">
          <a:xfrm flipH="1">
            <a:off x="5205414" y="1619250"/>
            <a:ext cx="4206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0" name="AutoShape 26"/>
          <p:cNvCxnSpPr>
            <a:cxnSpLocks noChangeShapeType="1"/>
            <a:stCxn id="175108" idx="5"/>
            <a:endCxn id="175113" idx="0"/>
          </p:cNvCxnSpPr>
          <p:nvPr/>
        </p:nvCxnSpPr>
        <p:spPr bwMode="auto">
          <a:xfrm>
            <a:off x="6003925" y="1619250"/>
            <a:ext cx="3444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1" name="AutoShape 27"/>
          <p:cNvCxnSpPr>
            <a:cxnSpLocks noChangeShapeType="1"/>
            <a:stCxn id="175108" idx="6"/>
            <a:endCxn id="175115" idx="0"/>
          </p:cNvCxnSpPr>
          <p:nvPr/>
        </p:nvCxnSpPr>
        <p:spPr bwMode="auto">
          <a:xfrm>
            <a:off x="6081713" y="1443038"/>
            <a:ext cx="14859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2" name="AutoShape 28"/>
          <p:cNvCxnSpPr>
            <a:cxnSpLocks noChangeShapeType="1"/>
            <a:stCxn id="175111" idx="1"/>
            <a:endCxn id="175110" idx="4"/>
          </p:cNvCxnSpPr>
          <p:nvPr/>
        </p:nvCxnSpPr>
        <p:spPr bwMode="auto">
          <a:xfrm flipH="1" flipV="1">
            <a:off x="3986214" y="2835275"/>
            <a:ext cx="5730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3" name="AutoShape 29"/>
          <p:cNvCxnSpPr>
            <a:cxnSpLocks noChangeShapeType="1"/>
            <a:stCxn id="175112" idx="3"/>
            <a:endCxn id="175111" idx="0"/>
          </p:cNvCxnSpPr>
          <p:nvPr/>
        </p:nvCxnSpPr>
        <p:spPr bwMode="auto">
          <a:xfrm flipH="1">
            <a:off x="4748214" y="2762250"/>
            <a:ext cx="268287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4" name="AutoShape 30"/>
          <p:cNvCxnSpPr>
            <a:cxnSpLocks noChangeShapeType="1"/>
            <a:stCxn id="175115" idx="3"/>
            <a:endCxn id="175111" idx="7"/>
          </p:cNvCxnSpPr>
          <p:nvPr/>
        </p:nvCxnSpPr>
        <p:spPr bwMode="auto">
          <a:xfrm flipH="1">
            <a:off x="4937126" y="2762251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5" name="AutoShape 31"/>
          <p:cNvCxnSpPr>
            <a:cxnSpLocks noChangeShapeType="1"/>
            <a:stCxn id="175113" idx="4"/>
            <a:endCxn id="175114" idx="0"/>
          </p:cNvCxnSpPr>
          <p:nvPr/>
        </p:nvCxnSpPr>
        <p:spPr bwMode="auto">
          <a:xfrm>
            <a:off x="6348413" y="2835276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6" name="AutoShape 32"/>
          <p:cNvCxnSpPr>
            <a:cxnSpLocks noChangeShapeType="1"/>
            <a:stCxn id="175115" idx="4"/>
            <a:endCxn id="175114" idx="7"/>
          </p:cNvCxnSpPr>
          <p:nvPr/>
        </p:nvCxnSpPr>
        <p:spPr bwMode="auto">
          <a:xfrm flipH="1">
            <a:off x="6918325" y="2835275"/>
            <a:ext cx="6492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7" name="AutoShape 33"/>
          <p:cNvCxnSpPr>
            <a:cxnSpLocks noChangeShapeType="1"/>
            <a:stCxn id="175109" idx="6"/>
            <a:endCxn id="175116" idx="2"/>
          </p:cNvCxnSpPr>
          <p:nvPr/>
        </p:nvCxnSpPr>
        <p:spPr bwMode="auto">
          <a:xfrm>
            <a:off x="7105650" y="1374775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38655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42084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4568825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492918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5310188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64" name="Rectangle 60"/>
          <p:cNvSpPr>
            <a:spLocks noChangeArrowheads="1"/>
          </p:cNvSpPr>
          <p:nvPr/>
        </p:nvSpPr>
        <p:spPr bwMode="auto">
          <a:xfrm>
            <a:off x="568483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608171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6534150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6905625" y="556418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/>
      <p:bldP spid="175118" grpId="0"/>
      <p:bldP spid="175119" grpId="0"/>
      <p:bldP spid="175120" grpId="0"/>
      <p:bldP spid="175121" grpId="0"/>
      <p:bldP spid="175122" grpId="0"/>
      <p:bldP spid="175123" grpId="0"/>
      <p:bldP spid="175124" grpId="0"/>
      <p:bldP spid="175125" grpId="0"/>
      <p:bldP spid="175126" grpId="0" autoUpdateAnimBg="0"/>
      <p:bldP spid="175159" grpId="0"/>
      <p:bldP spid="175160" grpId="0"/>
      <p:bldP spid="175161" grpId="0"/>
      <p:bldP spid="175162" grpId="0"/>
      <p:bldP spid="175163" grpId="0"/>
      <p:bldP spid="175164" grpId="0"/>
      <p:bldP spid="175165" grpId="0"/>
      <p:bldP spid="175166" grpId="0"/>
      <p:bldP spid="175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46" name="Group 694"/>
          <p:cNvGraphicFramePr>
            <a:graphicFrameLocks noGrp="1"/>
          </p:cNvGraphicFramePr>
          <p:nvPr/>
        </p:nvGraphicFramePr>
        <p:xfrm>
          <a:off x="2463801" y="3581400"/>
          <a:ext cx="10080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93" name="Text Box 341"/>
          <p:cNvSpPr txBox="1">
            <a:spLocks noChangeArrowheads="1"/>
          </p:cNvSpPr>
          <p:nvPr/>
        </p:nvSpPr>
        <p:spPr bwMode="auto">
          <a:xfrm>
            <a:off x="2797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3894" name="Text Box 342"/>
          <p:cNvSpPr txBox="1">
            <a:spLocks noChangeArrowheads="1"/>
          </p:cNvSpPr>
          <p:nvPr/>
        </p:nvSpPr>
        <p:spPr bwMode="auto">
          <a:xfrm>
            <a:off x="278288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3896" name="Text Box 344"/>
          <p:cNvSpPr txBox="1">
            <a:spLocks noChangeArrowheads="1"/>
          </p:cNvSpPr>
          <p:nvPr/>
        </p:nvSpPr>
        <p:spPr bwMode="auto">
          <a:xfrm>
            <a:off x="2782888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3897" name="Text Box 345"/>
          <p:cNvSpPr txBox="1">
            <a:spLocks noChangeArrowheads="1"/>
          </p:cNvSpPr>
          <p:nvPr/>
        </p:nvSpPr>
        <p:spPr bwMode="auto">
          <a:xfrm>
            <a:off x="2797175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3898" name="Text Box 346"/>
          <p:cNvSpPr txBox="1">
            <a:spLocks noChangeArrowheads="1"/>
          </p:cNvSpPr>
          <p:nvPr/>
        </p:nvSpPr>
        <p:spPr bwMode="auto">
          <a:xfrm>
            <a:off x="4513263" y="5791200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 dirty="0">
              <a:solidFill>
                <a:schemeClr val="tx1"/>
              </a:solidFill>
              <a:effectLst/>
            </a:endParaRPr>
          </a:p>
        </p:txBody>
      </p:sp>
      <p:sp>
        <p:nvSpPr>
          <p:cNvPr id="23899" name="Text Box 347"/>
          <p:cNvSpPr txBox="1">
            <a:spLocks noChangeArrowheads="1"/>
          </p:cNvSpPr>
          <p:nvPr/>
        </p:nvSpPr>
        <p:spPr bwMode="auto">
          <a:xfrm>
            <a:off x="48641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3900" name="Text Box 348"/>
          <p:cNvSpPr txBox="1">
            <a:spLocks noChangeArrowheads="1"/>
          </p:cNvSpPr>
          <p:nvPr/>
        </p:nvSpPr>
        <p:spPr bwMode="auto">
          <a:xfrm>
            <a:off x="5580064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  <a:endParaRPr lang="en-US" altLang="zh-CN" dirty="0">
              <a:solidFill>
                <a:schemeClr val="tx1"/>
              </a:solidFill>
              <a:effectLst/>
            </a:endParaRPr>
          </a:p>
        </p:txBody>
      </p:sp>
      <p:sp>
        <p:nvSpPr>
          <p:cNvPr id="23901" name="Text Box 349"/>
          <p:cNvSpPr txBox="1">
            <a:spLocks noChangeArrowheads="1"/>
          </p:cNvSpPr>
          <p:nvPr/>
        </p:nvSpPr>
        <p:spPr bwMode="auto">
          <a:xfrm>
            <a:off x="6326189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</a:p>
        </p:txBody>
      </p:sp>
      <p:sp>
        <p:nvSpPr>
          <p:cNvPr id="23902" name="Text Box 350"/>
          <p:cNvSpPr txBox="1">
            <a:spLocks noChangeArrowheads="1"/>
          </p:cNvSpPr>
          <p:nvPr/>
        </p:nvSpPr>
        <p:spPr bwMode="auto">
          <a:xfrm>
            <a:off x="7027864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3" name="Text Box 351"/>
          <p:cNvSpPr txBox="1">
            <a:spLocks noChangeArrowheads="1"/>
          </p:cNvSpPr>
          <p:nvPr/>
        </p:nvSpPr>
        <p:spPr bwMode="auto">
          <a:xfrm>
            <a:off x="77724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3904" name="Text Box 352"/>
          <p:cNvSpPr txBox="1">
            <a:spLocks noChangeArrowheads="1"/>
          </p:cNvSpPr>
          <p:nvPr/>
        </p:nvSpPr>
        <p:spPr bwMode="auto">
          <a:xfrm>
            <a:off x="1600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3905" name="Group 353"/>
          <p:cNvGrpSpPr>
            <a:grpSpLocks/>
          </p:cNvGrpSpPr>
          <p:nvPr/>
        </p:nvGrpSpPr>
        <p:grpSpPr bwMode="auto">
          <a:xfrm>
            <a:off x="1676400" y="865188"/>
            <a:ext cx="2997200" cy="2259012"/>
            <a:chOff x="144" y="1968"/>
            <a:chExt cx="1888" cy="1423"/>
          </a:xfrm>
        </p:grpSpPr>
        <p:sp>
          <p:nvSpPr>
            <p:cNvPr id="23906" name="Oval 354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7" name="Oval 355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8" name="Oval 356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9" name="Oval 357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0" name="Oval 358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1" name="Oval 359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2" name="Oval 360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3" name="Oval 361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914" name="AutoShape 362"/>
            <p:cNvCxnSpPr>
              <a:cxnSpLocks noChangeShapeType="1"/>
              <a:stCxn id="23910" idx="5"/>
              <a:endCxn id="2391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5" name="AutoShape 363"/>
            <p:cNvCxnSpPr>
              <a:cxnSpLocks noChangeShapeType="1"/>
              <a:stCxn id="23910" idx="3"/>
              <a:endCxn id="2391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6" name="AutoShape 364"/>
            <p:cNvCxnSpPr>
              <a:cxnSpLocks noChangeShapeType="1"/>
              <a:stCxn id="23906" idx="6"/>
              <a:endCxn id="2391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7" name="AutoShape 365"/>
            <p:cNvCxnSpPr>
              <a:cxnSpLocks noChangeShapeType="1"/>
              <a:stCxn id="23906" idx="2"/>
              <a:endCxn id="2390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8" name="AutoShape 366"/>
            <p:cNvCxnSpPr>
              <a:cxnSpLocks noChangeShapeType="1"/>
              <a:stCxn id="23907" idx="3"/>
              <a:endCxn id="2390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9" name="AutoShape 367"/>
            <p:cNvCxnSpPr>
              <a:cxnSpLocks noChangeShapeType="1"/>
              <a:stCxn id="23907" idx="6"/>
              <a:endCxn id="2390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0" name="AutoShape 368"/>
            <p:cNvCxnSpPr>
              <a:cxnSpLocks noChangeShapeType="1"/>
              <a:stCxn id="23908" idx="5"/>
              <a:endCxn id="2391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1" name="AutoShape 369"/>
            <p:cNvCxnSpPr>
              <a:cxnSpLocks noChangeShapeType="1"/>
              <a:stCxn id="23913" idx="0"/>
              <a:endCxn id="2390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2" name="AutoShape 370"/>
            <p:cNvCxnSpPr>
              <a:cxnSpLocks noChangeShapeType="1"/>
              <a:stCxn id="23911" idx="2"/>
              <a:endCxn id="2391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4921250" y="533401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3924" name="Group 372"/>
          <p:cNvGraphicFramePr>
            <a:graphicFrameLocks noGrp="1"/>
          </p:cNvGraphicFramePr>
          <p:nvPr/>
        </p:nvGraphicFramePr>
        <p:xfrm>
          <a:off x="5410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953" name="Text Box 401"/>
          <p:cNvSpPr txBox="1">
            <a:spLocks noChangeArrowheads="1"/>
          </p:cNvSpPr>
          <p:nvPr/>
        </p:nvSpPr>
        <p:spPr bwMode="auto">
          <a:xfrm>
            <a:off x="5421313" y="533401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3954" name="Group 402"/>
          <p:cNvGrpSpPr>
            <a:grpSpLocks/>
          </p:cNvGrpSpPr>
          <p:nvPr/>
        </p:nvGrpSpPr>
        <p:grpSpPr bwMode="auto">
          <a:xfrm>
            <a:off x="6229351" y="660400"/>
            <a:ext cx="4352925" cy="3727450"/>
            <a:chOff x="2964" y="464"/>
            <a:chExt cx="2742" cy="2348"/>
          </a:xfrm>
        </p:grpSpPr>
        <p:grpSp>
          <p:nvGrpSpPr>
            <p:cNvPr id="23955" name="Group 403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3956" name="Rectangle 404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3957" name="Line 40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58" name="Group 406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3959" name="Rectangle 407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0" name="Line 40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61" name="Line 409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" name="Line 410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3964" name="Rectangle 41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65" name="Line 41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6" name="Group 414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3967" name="Rectangle 41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8" name="Line 41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9" name="Group 417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3970" name="Rectangle 41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71" name="Line 41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72" name="Line 420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73" name="Group 421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3974" name="Group 42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75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3976" name="Line 42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77" name="Line 42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8" name="Group 426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3979" name="Group 42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2" name="Line 43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3" name="Group 431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3984" name="Group 43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5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6" name="Line 4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7" name="Line 43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8" name="Group 436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3989" name="Group 43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3991" name="Line 43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2" name="Line 44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93" name="Line 441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94" name="Line 442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95" name="Group 443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3996" name="Group 44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7" name="Rectangle 44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3998" name="Line 44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9" name="Line 44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0" name="Group 448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4001" name="Group 44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003" name="Line 45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4" name="Line 45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5" name="Group 453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4006" name="Group 45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7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08" name="Line 45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9" name="Line 45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0" name="Group 458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4011" name="Group 45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13" name="Line 46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4" name="Line 46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4016" name="Group 46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7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18" name="Line 46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0" name="Group 468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4021" name="Group 46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2" name="Rectangle 47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23" name="Line 47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4" name="Line 47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5" name="Group 473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4026" name="Group 47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28" name="Line 47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9" name="Line 47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0" name="Group 478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4031" name="Group 47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2" name="Rectangle 48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4033" name="Line 48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4" name="Line 48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5" name="Group 483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4036" name="Group 48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38" name="Line 48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0" name="Group 488"/>
          <p:cNvGraphicFramePr>
            <a:graphicFrameLocks noGrp="1"/>
          </p:cNvGraphicFramePr>
          <p:nvPr/>
        </p:nvGraphicFramePr>
        <p:xfrm>
          <a:off x="4648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60" name="Text Box 508"/>
          <p:cNvSpPr txBox="1">
            <a:spLocks noChangeArrowheads="1"/>
          </p:cNvSpPr>
          <p:nvPr/>
        </p:nvSpPr>
        <p:spPr bwMode="auto">
          <a:xfrm>
            <a:off x="4800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2824164" y="44935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2817814" y="40363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2824164" y="54079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0" name="Text Box 528"/>
          <p:cNvSpPr txBox="1">
            <a:spLocks noChangeArrowheads="1"/>
          </p:cNvSpPr>
          <p:nvPr/>
        </p:nvSpPr>
        <p:spPr bwMode="auto">
          <a:xfrm>
            <a:off x="2794000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8524875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4085" name="Text Box 533"/>
          <p:cNvSpPr txBox="1">
            <a:spLocks noChangeArrowheads="1"/>
          </p:cNvSpPr>
          <p:nvPr/>
        </p:nvSpPr>
        <p:spPr bwMode="auto">
          <a:xfrm>
            <a:off x="2782888" y="3581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9275764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2824164" y="49507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2797176" y="58651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00" name="Group 548"/>
          <p:cNvGrpSpPr>
            <a:grpSpLocks/>
          </p:cNvGrpSpPr>
          <p:nvPr/>
        </p:nvGrpSpPr>
        <p:grpSpPr bwMode="auto">
          <a:xfrm>
            <a:off x="1701800" y="5756275"/>
            <a:ext cx="685800" cy="457200"/>
            <a:chOff x="144" y="3626"/>
            <a:chExt cx="432" cy="288"/>
          </a:xfrm>
        </p:grpSpPr>
        <p:sp>
          <p:nvSpPr>
            <p:cNvPr id="24098" name="Line 54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9" name="Text Box 54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grpSp>
        <p:nvGrpSpPr>
          <p:cNvPr id="24103" name="Group 551"/>
          <p:cNvGrpSpPr>
            <a:grpSpLocks/>
          </p:cNvGrpSpPr>
          <p:nvPr/>
        </p:nvGrpSpPr>
        <p:grpSpPr bwMode="auto">
          <a:xfrm>
            <a:off x="3529013" y="5791200"/>
            <a:ext cx="762000" cy="457200"/>
            <a:chOff x="1200" y="3648"/>
            <a:chExt cx="480" cy="288"/>
          </a:xfrm>
        </p:grpSpPr>
        <p:sp>
          <p:nvSpPr>
            <p:cNvPr id="24101" name="Line 549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2" name="Text Box 550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4" name="Group 552"/>
          <p:cNvGrpSpPr>
            <a:grpSpLocks/>
          </p:cNvGrpSpPr>
          <p:nvPr/>
        </p:nvGrpSpPr>
        <p:grpSpPr bwMode="auto">
          <a:xfrm>
            <a:off x="3530600" y="5334000"/>
            <a:ext cx="762000" cy="457200"/>
            <a:chOff x="1200" y="3648"/>
            <a:chExt cx="480" cy="288"/>
          </a:xfrm>
        </p:grpSpPr>
        <p:sp>
          <p:nvSpPr>
            <p:cNvPr id="24105" name="Line 553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6" name="Text Box 554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7" name="Group 555"/>
          <p:cNvGrpSpPr>
            <a:grpSpLocks/>
          </p:cNvGrpSpPr>
          <p:nvPr/>
        </p:nvGrpSpPr>
        <p:grpSpPr bwMode="auto">
          <a:xfrm>
            <a:off x="1701800" y="5334000"/>
            <a:ext cx="685800" cy="457200"/>
            <a:chOff x="144" y="3626"/>
            <a:chExt cx="432" cy="288"/>
          </a:xfrm>
        </p:grpSpPr>
        <p:sp>
          <p:nvSpPr>
            <p:cNvPr id="24108" name="Line 55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9" name="Text Box 55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10" name="Rectangle 558"/>
          <p:cNvSpPr>
            <a:spLocks noChangeArrowheads="1"/>
          </p:cNvSpPr>
          <p:nvPr/>
        </p:nvSpPr>
        <p:spPr bwMode="auto">
          <a:xfrm>
            <a:off x="1584325" y="58270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1" name="Group 559"/>
          <p:cNvGrpSpPr>
            <a:grpSpLocks/>
          </p:cNvGrpSpPr>
          <p:nvPr/>
        </p:nvGrpSpPr>
        <p:grpSpPr bwMode="auto">
          <a:xfrm>
            <a:off x="3529013" y="4876800"/>
            <a:ext cx="762000" cy="457200"/>
            <a:chOff x="1200" y="3648"/>
            <a:chExt cx="480" cy="288"/>
          </a:xfrm>
        </p:grpSpPr>
        <p:sp>
          <p:nvSpPr>
            <p:cNvPr id="24112" name="Line 56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3" name="Text Box 56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14" name="Rectangle 562"/>
          <p:cNvSpPr>
            <a:spLocks noChangeArrowheads="1"/>
          </p:cNvSpPr>
          <p:nvPr/>
        </p:nvSpPr>
        <p:spPr bwMode="auto">
          <a:xfrm>
            <a:off x="3529013" y="53698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5" name="Group 563"/>
          <p:cNvGrpSpPr>
            <a:grpSpLocks/>
          </p:cNvGrpSpPr>
          <p:nvPr/>
        </p:nvGrpSpPr>
        <p:grpSpPr bwMode="auto">
          <a:xfrm>
            <a:off x="3530600" y="4419600"/>
            <a:ext cx="762000" cy="457200"/>
            <a:chOff x="1200" y="3648"/>
            <a:chExt cx="480" cy="288"/>
          </a:xfrm>
        </p:grpSpPr>
        <p:sp>
          <p:nvSpPr>
            <p:cNvPr id="24116" name="Line 56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7" name="Text Box 56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19" name="AutoShape 567"/>
          <p:cNvCxnSpPr>
            <a:cxnSpLocks noChangeShapeType="1"/>
            <a:stCxn id="23906" idx="2"/>
            <a:endCxn id="23907" idx="7"/>
          </p:cNvCxnSpPr>
          <p:nvPr/>
        </p:nvCxnSpPr>
        <p:spPr bwMode="auto">
          <a:xfrm flipH="1">
            <a:off x="2544764" y="1095376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20" name="Rectangle 568"/>
          <p:cNvSpPr>
            <a:spLocks noChangeArrowheads="1"/>
          </p:cNvSpPr>
          <p:nvPr/>
        </p:nvSpPr>
        <p:spPr bwMode="auto">
          <a:xfrm>
            <a:off x="1549400" y="5410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1" name="Group 569"/>
          <p:cNvGrpSpPr>
            <a:grpSpLocks/>
          </p:cNvGrpSpPr>
          <p:nvPr/>
        </p:nvGrpSpPr>
        <p:grpSpPr bwMode="auto">
          <a:xfrm>
            <a:off x="1701800" y="4876800"/>
            <a:ext cx="685800" cy="457200"/>
            <a:chOff x="144" y="3626"/>
            <a:chExt cx="432" cy="288"/>
          </a:xfrm>
        </p:grpSpPr>
        <p:sp>
          <p:nvSpPr>
            <p:cNvPr id="24122" name="Line 57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3" name="Text Box 57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24" name="Rectangle 572"/>
          <p:cNvSpPr>
            <a:spLocks noChangeArrowheads="1"/>
          </p:cNvSpPr>
          <p:nvPr/>
        </p:nvSpPr>
        <p:spPr bwMode="auto">
          <a:xfrm>
            <a:off x="3529013" y="44681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5" name="Group 573"/>
          <p:cNvGrpSpPr>
            <a:grpSpLocks/>
          </p:cNvGrpSpPr>
          <p:nvPr/>
        </p:nvGrpSpPr>
        <p:grpSpPr bwMode="auto">
          <a:xfrm>
            <a:off x="3530600" y="3962400"/>
            <a:ext cx="762000" cy="457200"/>
            <a:chOff x="1200" y="3648"/>
            <a:chExt cx="480" cy="288"/>
          </a:xfrm>
        </p:grpSpPr>
        <p:sp>
          <p:nvSpPr>
            <p:cNvPr id="24126" name="Line 57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7" name="Text Box 57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28" name="Rectangle 576"/>
          <p:cNvSpPr>
            <a:spLocks noChangeArrowheads="1"/>
          </p:cNvSpPr>
          <p:nvPr/>
        </p:nvSpPr>
        <p:spPr bwMode="auto">
          <a:xfrm>
            <a:off x="3529013" y="39982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9" name="Group 577"/>
          <p:cNvGrpSpPr>
            <a:grpSpLocks/>
          </p:cNvGrpSpPr>
          <p:nvPr/>
        </p:nvGrpSpPr>
        <p:grpSpPr bwMode="auto">
          <a:xfrm>
            <a:off x="3530600" y="3505200"/>
            <a:ext cx="762000" cy="457200"/>
            <a:chOff x="1200" y="3648"/>
            <a:chExt cx="480" cy="288"/>
          </a:xfrm>
        </p:grpSpPr>
        <p:sp>
          <p:nvSpPr>
            <p:cNvPr id="24130" name="Line 578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1" name="Text Box 579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32" name="AutoShape 580"/>
          <p:cNvCxnSpPr>
            <a:cxnSpLocks noChangeShapeType="1"/>
            <a:stCxn id="23906" idx="6"/>
            <a:endCxn id="23910" idx="1"/>
          </p:cNvCxnSpPr>
          <p:nvPr/>
        </p:nvCxnSpPr>
        <p:spPr bwMode="auto">
          <a:xfrm>
            <a:off x="3411538" y="1095376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33" name="Rectangle 581"/>
          <p:cNvSpPr>
            <a:spLocks noChangeArrowheads="1"/>
          </p:cNvSpPr>
          <p:nvPr/>
        </p:nvSpPr>
        <p:spPr bwMode="auto">
          <a:xfrm>
            <a:off x="1549400" y="49530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4" name="Group 582"/>
          <p:cNvGrpSpPr>
            <a:grpSpLocks/>
          </p:cNvGrpSpPr>
          <p:nvPr/>
        </p:nvGrpSpPr>
        <p:grpSpPr bwMode="auto">
          <a:xfrm>
            <a:off x="1701800" y="4419600"/>
            <a:ext cx="685800" cy="457200"/>
            <a:chOff x="144" y="3626"/>
            <a:chExt cx="432" cy="288"/>
          </a:xfrm>
        </p:grpSpPr>
        <p:sp>
          <p:nvSpPr>
            <p:cNvPr id="24135" name="Line 583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6" name="Text Box 584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37" name="Rectangle 585"/>
          <p:cNvSpPr>
            <a:spLocks noChangeArrowheads="1"/>
          </p:cNvSpPr>
          <p:nvPr/>
        </p:nvSpPr>
        <p:spPr bwMode="auto">
          <a:xfrm>
            <a:off x="3529013" y="35410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0" name="Text Box 538"/>
          <p:cNvSpPr txBox="1">
            <a:spLocks noChangeArrowheads="1"/>
          </p:cNvSpPr>
          <p:nvPr/>
        </p:nvSpPr>
        <p:spPr bwMode="auto">
          <a:xfrm>
            <a:off x="2794000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cxnSp>
        <p:nvCxnSpPr>
          <p:cNvPr id="24145" name="AutoShape 593"/>
          <p:cNvCxnSpPr>
            <a:cxnSpLocks noChangeShapeType="1"/>
            <a:stCxn id="23907" idx="3"/>
            <a:endCxn id="23908" idx="0"/>
          </p:cNvCxnSpPr>
          <p:nvPr/>
        </p:nvCxnSpPr>
        <p:spPr bwMode="auto">
          <a:xfrm flipH="1">
            <a:off x="1917700" y="1795464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46" name="Rectangle 594"/>
          <p:cNvSpPr>
            <a:spLocks noChangeArrowheads="1"/>
          </p:cNvSpPr>
          <p:nvPr/>
        </p:nvSpPr>
        <p:spPr bwMode="auto">
          <a:xfrm>
            <a:off x="1538288" y="44958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95" name="Text Box 343"/>
          <p:cNvSpPr txBox="1">
            <a:spLocks noChangeArrowheads="1"/>
          </p:cNvSpPr>
          <p:nvPr/>
        </p:nvSpPr>
        <p:spPr bwMode="auto">
          <a:xfrm>
            <a:off x="2797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pSp>
        <p:nvGrpSpPr>
          <p:cNvPr id="24147" name="Group 595"/>
          <p:cNvGrpSpPr>
            <a:grpSpLocks/>
          </p:cNvGrpSpPr>
          <p:nvPr/>
        </p:nvGrpSpPr>
        <p:grpSpPr bwMode="auto">
          <a:xfrm>
            <a:off x="1701800" y="3886200"/>
            <a:ext cx="685800" cy="457200"/>
            <a:chOff x="144" y="3626"/>
            <a:chExt cx="432" cy="288"/>
          </a:xfrm>
        </p:grpSpPr>
        <p:sp>
          <p:nvSpPr>
            <p:cNvPr id="24148" name="Line 59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9" name="Text Box 59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4" name="AutoShape 602"/>
          <p:cNvCxnSpPr>
            <a:cxnSpLocks noChangeShapeType="1"/>
            <a:stCxn id="23907" idx="6"/>
            <a:endCxn id="23909" idx="0"/>
          </p:cNvCxnSpPr>
          <p:nvPr/>
        </p:nvCxnSpPr>
        <p:spPr bwMode="auto">
          <a:xfrm>
            <a:off x="2616200" y="1631950"/>
            <a:ext cx="292100" cy="3429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55" name="Rectangle 603"/>
          <p:cNvSpPr>
            <a:spLocks noChangeArrowheads="1"/>
          </p:cNvSpPr>
          <p:nvPr/>
        </p:nvSpPr>
        <p:spPr bwMode="auto">
          <a:xfrm>
            <a:off x="1538288" y="39624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56" name="Group 604"/>
          <p:cNvGrpSpPr>
            <a:grpSpLocks/>
          </p:cNvGrpSpPr>
          <p:nvPr/>
        </p:nvGrpSpPr>
        <p:grpSpPr bwMode="auto">
          <a:xfrm>
            <a:off x="1701800" y="3429000"/>
            <a:ext cx="685800" cy="457200"/>
            <a:chOff x="144" y="3626"/>
            <a:chExt cx="432" cy="288"/>
          </a:xfrm>
        </p:grpSpPr>
        <p:sp>
          <p:nvSpPr>
            <p:cNvPr id="24157" name="Line 60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8" name="Text Box 60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9" name="AutoShape 607"/>
          <p:cNvCxnSpPr>
            <a:cxnSpLocks noChangeShapeType="1"/>
            <a:stCxn id="23910" idx="3"/>
            <a:endCxn id="23912" idx="0"/>
          </p:cNvCxnSpPr>
          <p:nvPr/>
        </p:nvCxnSpPr>
        <p:spPr bwMode="auto">
          <a:xfrm flipH="1">
            <a:off x="3670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2824164" y="35791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0" name="Rectangle 608"/>
          <p:cNvSpPr>
            <a:spLocks noChangeArrowheads="1"/>
          </p:cNvSpPr>
          <p:nvPr/>
        </p:nvSpPr>
        <p:spPr bwMode="auto">
          <a:xfrm>
            <a:off x="1538288" y="3505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1" name="Group 609"/>
          <p:cNvGrpSpPr>
            <a:grpSpLocks/>
          </p:cNvGrpSpPr>
          <p:nvPr/>
        </p:nvGrpSpPr>
        <p:grpSpPr bwMode="auto">
          <a:xfrm>
            <a:off x="1701800" y="5715000"/>
            <a:ext cx="685800" cy="457200"/>
            <a:chOff x="144" y="3626"/>
            <a:chExt cx="432" cy="288"/>
          </a:xfrm>
        </p:grpSpPr>
        <p:sp>
          <p:nvSpPr>
            <p:cNvPr id="24162" name="Line 61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3" name="Text Box 61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4" name="AutoShape 612"/>
          <p:cNvCxnSpPr>
            <a:cxnSpLocks noChangeShapeType="1"/>
            <a:stCxn id="23910" idx="5"/>
            <a:endCxn id="23911" idx="0"/>
          </p:cNvCxnSpPr>
          <p:nvPr/>
        </p:nvCxnSpPr>
        <p:spPr bwMode="auto">
          <a:xfrm>
            <a:off x="4221164" y="1795463"/>
            <a:ext cx="211137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2797176" y="58651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5" name="Rectangle 613"/>
          <p:cNvSpPr>
            <a:spLocks noChangeArrowheads="1"/>
          </p:cNvSpPr>
          <p:nvPr/>
        </p:nvSpPr>
        <p:spPr bwMode="auto">
          <a:xfrm>
            <a:off x="1584325" y="5827068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" name="Group 614"/>
          <p:cNvGrpSpPr>
            <a:grpSpLocks/>
          </p:cNvGrpSpPr>
          <p:nvPr/>
        </p:nvGrpSpPr>
        <p:grpSpPr bwMode="auto">
          <a:xfrm>
            <a:off x="1701800" y="5257800"/>
            <a:ext cx="685800" cy="457200"/>
            <a:chOff x="144" y="3626"/>
            <a:chExt cx="432" cy="288"/>
          </a:xfrm>
        </p:grpSpPr>
        <p:sp>
          <p:nvSpPr>
            <p:cNvPr id="24167" name="Line 61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8" name="Text Box 61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9" name="AutoShape 617"/>
          <p:cNvCxnSpPr>
            <a:cxnSpLocks noChangeShapeType="1"/>
            <a:stCxn id="23908" idx="5"/>
            <a:endCxn id="23913" idx="2"/>
          </p:cNvCxnSpPr>
          <p:nvPr/>
        </p:nvCxnSpPr>
        <p:spPr bwMode="auto">
          <a:xfrm>
            <a:off x="2087564" y="2444751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2824164" y="54079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1" name="Rectangle 619"/>
          <p:cNvSpPr>
            <a:spLocks noChangeArrowheads="1"/>
          </p:cNvSpPr>
          <p:nvPr/>
        </p:nvSpPr>
        <p:spPr bwMode="auto">
          <a:xfrm>
            <a:off x="1584325" y="5369868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2" name="Group 620"/>
          <p:cNvGrpSpPr>
            <a:grpSpLocks/>
          </p:cNvGrpSpPr>
          <p:nvPr/>
        </p:nvGrpSpPr>
        <p:grpSpPr bwMode="auto">
          <a:xfrm>
            <a:off x="1701800" y="4800600"/>
            <a:ext cx="685800" cy="457200"/>
            <a:chOff x="144" y="3626"/>
            <a:chExt cx="432" cy="288"/>
          </a:xfrm>
        </p:grpSpPr>
        <p:sp>
          <p:nvSpPr>
            <p:cNvPr id="24173" name="Line 621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74" name="Text Box 622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77" name="Rectangle 625"/>
          <p:cNvSpPr>
            <a:spLocks noChangeArrowheads="1"/>
          </p:cNvSpPr>
          <p:nvPr/>
        </p:nvSpPr>
        <p:spPr bwMode="auto">
          <a:xfrm>
            <a:off x="3529013" y="5836594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9" name="Rectangle 627"/>
          <p:cNvSpPr>
            <a:spLocks noChangeArrowheads="1"/>
          </p:cNvSpPr>
          <p:nvPr/>
        </p:nvSpPr>
        <p:spPr bwMode="auto">
          <a:xfrm>
            <a:off x="3529013" y="4901557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42" name="Group 590"/>
          <p:cNvGrpSpPr>
            <a:grpSpLocks/>
          </p:cNvGrpSpPr>
          <p:nvPr/>
        </p:nvGrpSpPr>
        <p:grpSpPr bwMode="auto">
          <a:xfrm>
            <a:off x="3529013" y="5780088"/>
            <a:ext cx="762000" cy="457200"/>
            <a:chOff x="1200" y="3648"/>
            <a:chExt cx="480" cy="288"/>
          </a:xfrm>
        </p:grpSpPr>
        <p:sp>
          <p:nvSpPr>
            <p:cNvPr id="24143" name="Line 591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4" name="Text Box 592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80" name="Rectangle 628"/>
          <p:cNvSpPr>
            <a:spLocks noChangeArrowheads="1"/>
          </p:cNvSpPr>
          <p:nvPr/>
        </p:nvSpPr>
        <p:spPr bwMode="auto">
          <a:xfrm>
            <a:off x="3529013" y="5836594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81" name="Group 629"/>
          <p:cNvGrpSpPr>
            <a:grpSpLocks/>
          </p:cNvGrpSpPr>
          <p:nvPr/>
        </p:nvGrpSpPr>
        <p:grpSpPr bwMode="auto">
          <a:xfrm>
            <a:off x="3529013" y="5300663"/>
            <a:ext cx="762000" cy="457200"/>
            <a:chOff x="1200" y="3648"/>
            <a:chExt cx="480" cy="288"/>
          </a:xfrm>
        </p:grpSpPr>
        <p:sp>
          <p:nvSpPr>
            <p:cNvPr id="24182" name="Line 63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83" name="Text Box 63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50" name="Rectangle 598"/>
          <p:cNvSpPr>
            <a:spLocks noChangeArrowheads="1"/>
          </p:cNvSpPr>
          <p:nvPr/>
        </p:nvSpPr>
        <p:spPr bwMode="auto">
          <a:xfrm>
            <a:off x="3529013" y="53698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5" name="Group 623"/>
          <p:cNvGrpSpPr>
            <a:grpSpLocks/>
          </p:cNvGrpSpPr>
          <p:nvPr/>
        </p:nvGrpSpPr>
        <p:grpSpPr bwMode="auto">
          <a:xfrm>
            <a:off x="3529013" y="4876801"/>
            <a:ext cx="838200" cy="498475"/>
            <a:chOff x="1248" y="3072"/>
            <a:chExt cx="528" cy="314"/>
          </a:xfrm>
        </p:grpSpPr>
        <p:sp useBgFill="1">
          <p:nvSpPr>
            <p:cNvPr id="24118" name="Rectangle 566"/>
            <p:cNvSpPr>
              <a:spLocks noChangeArrowheads="1"/>
            </p:cNvSpPr>
            <p:nvPr/>
          </p:nvSpPr>
          <p:spPr bwMode="auto">
            <a:xfrm>
              <a:off x="1248" y="3095"/>
              <a:ext cx="528" cy="291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2" name="Line 600"/>
            <p:cNvSpPr>
              <a:spLocks noChangeShapeType="1"/>
            </p:cNvSpPr>
            <p:nvPr/>
          </p:nvSpPr>
          <p:spPr bwMode="auto">
            <a:xfrm flipH="1">
              <a:off x="1248" y="3312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3" name="Text Box 601"/>
            <p:cNvSpPr txBox="1">
              <a:spLocks noChangeArrowheads="1"/>
            </p:cNvSpPr>
            <p:nvPr/>
          </p:nvSpPr>
          <p:spPr bwMode="auto">
            <a:xfrm>
              <a:off x="1425" y="307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251" name="Text Box 699"/>
          <p:cNvSpPr txBox="1">
            <a:spLocks noChangeArrowheads="1"/>
          </p:cNvSpPr>
          <p:nvPr/>
        </p:nvSpPr>
        <p:spPr bwMode="auto">
          <a:xfrm>
            <a:off x="480060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2" name="Text Box 700"/>
          <p:cNvSpPr txBox="1">
            <a:spLocks noChangeArrowheads="1"/>
          </p:cNvSpPr>
          <p:nvPr/>
        </p:nvSpPr>
        <p:spPr bwMode="auto">
          <a:xfrm>
            <a:off x="549910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3" name="Text Box 701"/>
          <p:cNvSpPr txBox="1">
            <a:spLocks noChangeArrowheads="1"/>
          </p:cNvSpPr>
          <p:nvPr/>
        </p:nvSpPr>
        <p:spPr bwMode="auto">
          <a:xfrm>
            <a:off x="614680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4" name="Text Box 702"/>
          <p:cNvSpPr txBox="1">
            <a:spLocks noChangeArrowheads="1"/>
          </p:cNvSpPr>
          <p:nvPr/>
        </p:nvSpPr>
        <p:spPr bwMode="auto">
          <a:xfrm>
            <a:off x="75152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5" name="Text Box 703"/>
          <p:cNvSpPr txBox="1">
            <a:spLocks noChangeArrowheads="1"/>
          </p:cNvSpPr>
          <p:nvPr/>
        </p:nvSpPr>
        <p:spPr bwMode="auto">
          <a:xfrm>
            <a:off x="81629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6" name="Text Box 704"/>
          <p:cNvSpPr txBox="1">
            <a:spLocks noChangeArrowheads="1"/>
          </p:cNvSpPr>
          <p:nvPr/>
        </p:nvSpPr>
        <p:spPr bwMode="auto">
          <a:xfrm>
            <a:off x="88106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7" name="Text Box 705"/>
          <p:cNvSpPr txBox="1">
            <a:spLocks noChangeArrowheads="1"/>
          </p:cNvSpPr>
          <p:nvPr/>
        </p:nvSpPr>
        <p:spPr bwMode="auto">
          <a:xfrm>
            <a:off x="948055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8" name="Text Box 706"/>
          <p:cNvSpPr txBox="1">
            <a:spLocks noChangeArrowheads="1"/>
          </p:cNvSpPr>
          <p:nvPr/>
        </p:nvSpPr>
        <p:spPr bwMode="auto">
          <a:xfrm>
            <a:off x="68675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2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6" dur="500"/>
                                        <p:tgtEl>
                                          <p:spTgt spid="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1" dur="500"/>
                                        <p:tgtEl>
                                          <p:spTgt spid="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7" dur="500"/>
                                        <p:tgtEl>
                                          <p:spTgt spid="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2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3" dur="500"/>
                                        <p:tgtEl>
                                          <p:spTgt spid="2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9" dur="500"/>
                                        <p:tgtEl>
                                          <p:spTgt spid="2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3" grpId="0" autoUpdateAnimBg="0"/>
      <p:bldP spid="23894" grpId="0" autoUpdateAnimBg="0"/>
      <p:bldP spid="23896" grpId="0" autoUpdateAnimBg="0"/>
      <p:bldP spid="23897" grpId="0" autoUpdateAnimBg="0"/>
      <p:bldP spid="23898" grpId="0" autoUpdateAnimBg="0"/>
      <p:bldP spid="23899" grpId="0" autoUpdateAnimBg="0"/>
      <p:bldP spid="23900" grpId="0" autoUpdateAnimBg="0"/>
      <p:bldP spid="23901" grpId="0" autoUpdateAnimBg="0"/>
      <p:bldP spid="23902" grpId="0" autoUpdateAnimBg="0"/>
      <p:bldP spid="23903" grpId="0" autoUpdateAnimBg="0"/>
      <p:bldP spid="23923" grpId="0" autoUpdateAnimBg="0"/>
      <p:bldP spid="23953" grpId="0" autoUpdateAnimBg="0"/>
      <p:bldP spid="24060" grpId="0" autoUpdateAnimBg="0"/>
      <p:bldP spid="24076" grpId="0" animBg="1"/>
      <p:bldP spid="24077" grpId="0" animBg="1"/>
      <p:bldP spid="24079" grpId="0" animBg="1"/>
      <p:bldP spid="24080" grpId="0" autoUpdateAnimBg="0"/>
      <p:bldP spid="24081" grpId="0" autoUpdateAnimBg="0"/>
      <p:bldP spid="24085" grpId="0" autoUpdateAnimBg="0"/>
      <p:bldP spid="24086" grpId="0" autoUpdateAnimBg="0"/>
      <p:bldP spid="24095" grpId="0" animBg="1"/>
      <p:bldP spid="24096" grpId="0" animBg="1"/>
      <p:bldP spid="24110" grpId="0" animBg="1"/>
      <p:bldP spid="24114" grpId="0" animBg="1"/>
      <p:bldP spid="24120" grpId="0" animBg="1"/>
      <p:bldP spid="24124" grpId="0" animBg="1"/>
      <p:bldP spid="24128" grpId="0" animBg="1"/>
      <p:bldP spid="24133" grpId="0" animBg="1"/>
      <p:bldP spid="24137" grpId="0" animBg="1"/>
      <p:bldP spid="24090" grpId="0" autoUpdateAnimBg="0"/>
      <p:bldP spid="24146" grpId="0" animBg="1"/>
      <p:bldP spid="23895" grpId="0" autoUpdateAnimBg="0"/>
      <p:bldP spid="24155" grpId="0" animBg="1"/>
      <p:bldP spid="24078" grpId="0" animBg="1"/>
      <p:bldP spid="24160" grpId="0" animBg="1"/>
      <p:bldP spid="24094" grpId="0" animBg="1"/>
      <p:bldP spid="24165" grpId="0" animBg="1"/>
      <p:bldP spid="24170" grpId="0" animBg="1"/>
      <p:bldP spid="24171" grpId="0" animBg="1"/>
      <p:bldP spid="24177" grpId="0" animBg="1"/>
      <p:bldP spid="24179" grpId="0" animBg="1"/>
      <p:bldP spid="24180" grpId="0" animBg="1"/>
      <p:bldP spid="24150" grpId="0" animBg="1"/>
      <p:bldP spid="24251" grpId="0" animBg="1"/>
      <p:bldP spid="24252" grpId="0" animBg="1"/>
      <p:bldP spid="24253" grpId="0" animBg="1"/>
      <p:bldP spid="24254" grpId="0" animBg="1"/>
      <p:bldP spid="24255" grpId="0" animBg="1"/>
      <p:bldP spid="24256" grpId="0" animBg="1"/>
      <p:bldP spid="24257" grpId="0" animBg="1"/>
      <p:bldP spid="242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4948238" y="590551"/>
            <a:ext cx="882650" cy="354013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开始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4478338" y="1628776"/>
            <a:ext cx="2049462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4741864" y="4149725"/>
            <a:ext cx="1570037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邻接点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4489450" y="4797426"/>
            <a:ext cx="1993900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存在吗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7131050" y="4792664"/>
            <a:ext cx="2133600" cy="3698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下一邻接点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w</a:t>
            </a:r>
          </a:p>
        </p:txBody>
      </p:sp>
      <p:sp>
        <p:nvSpPr>
          <p:cNvPr id="176138" name="AutoShape 10"/>
          <p:cNvSpPr>
            <a:spLocks noChangeArrowheads="1"/>
          </p:cNvSpPr>
          <p:nvPr/>
        </p:nvSpPr>
        <p:spPr bwMode="auto">
          <a:xfrm>
            <a:off x="4462464" y="5516564"/>
            <a:ext cx="2065337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访问过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3594100" y="3573463"/>
            <a:ext cx="882650" cy="354012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结束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4170363" y="465296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160838" y="2636839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5414963" y="3213101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5526088" y="5229226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3065464" y="1022351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4749801" y="1125538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初始化队列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6" name="AutoShape 18"/>
          <p:cNvSpPr>
            <a:spLocks noChangeArrowheads="1"/>
          </p:cNvSpPr>
          <p:nvPr/>
        </p:nvSpPr>
        <p:spPr bwMode="auto">
          <a:xfrm>
            <a:off x="4749801" y="21510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7" name="AutoShape 19"/>
          <p:cNvSpPr>
            <a:spLocks noChangeArrowheads="1"/>
          </p:cNvSpPr>
          <p:nvPr/>
        </p:nvSpPr>
        <p:spPr bwMode="auto">
          <a:xfrm>
            <a:off x="4476750" y="2792413"/>
            <a:ext cx="1974850" cy="4937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队列空吗</a:t>
            </a:r>
          </a:p>
        </p:txBody>
      </p:sp>
      <p:sp>
        <p:nvSpPr>
          <p:cNvPr id="176148" name="AutoShape 20"/>
          <p:cNvSpPr>
            <a:spLocks noChangeArrowheads="1"/>
          </p:cNvSpPr>
          <p:nvPr/>
        </p:nvSpPr>
        <p:spPr bwMode="auto">
          <a:xfrm>
            <a:off x="4741864" y="35734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队头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出队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7146926" y="3427414"/>
            <a:ext cx="1920875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>
            <a:off x="7405689" y="4127500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5391150" y="942976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5430838" y="2493963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4017964" y="3068638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4017963" y="306863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5446713" y="32861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5434013" y="3933825"/>
            <a:ext cx="12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5462588" y="4510089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>
            <a:off x="5464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3417889" y="5084763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3375025" y="2636839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3375025" y="2636838"/>
            <a:ext cx="204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5503863" y="605631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7983538" y="314166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8021638" y="3787776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8056563" y="44751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6481763" y="542131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6505576" y="5805488"/>
            <a:ext cx="298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4" name="Line 46"/>
          <p:cNvSpPr>
            <a:spLocks noChangeShapeType="1"/>
          </p:cNvSpPr>
          <p:nvPr/>
        </p:nvSpPr>
        <p:spPr bwMode="auto">
          <a:xfrm flipV="1">
            <a:off x="9486900" y="4616450"/>
            <a:ext cx="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5" name="Line 47"/>
          <p:cNvSpPr>
            <a:spLocks noChangeShapeType="1"/>
          </p:cNvSpPr>
          <p:nvPr/>
        </p:nvSpPr>
        <p:spPr bwMode="auto">
          <a:xfrm flipH="1">
            <a:off x="8056564" y="4616450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 flipH="1">
            <a:off x="6823075" y="5373688"/>
            <a:ext cx="123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 flipV="1">
            <a:off x="6823075" y="465296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 flipH="1">
            <a:off x="5481639" y="4652963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Line 52"/>
          <p:cNvSpPr>
            <a:spLocks noChangeShapeType="1"/>
          </p:cNvSpPr>
          <p:nvPr/>
        </p:nvSpPr>
        <p:spPr bwMode="auto">
          <a:xfrm>
            <a:off x="5391150" y="144621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1" name="Line 53"/>
          <p:cNvSpPr>
            <a:spLocks noChangeShapeType="1"/>
          </p:cNvSpPr>
          <p:nvPr/>
        </p:nvSpPr>
        <p:spPr bwMode="auto">
          <a:xfrm>
            <a:off x="5391150" y="19891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 flipV="1">
            <a:off x="8054975" y="5157788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4" name="Line 56"/>
          <p:cNvSpPr>
            <a:spLocks noChangeShapeType="1"/>
          </p:cNvSpPr>
          <p:nvPr/>
        </p:nvSpPr>
        <p:spPr bwMode="auto">
          <a:xfrm>
            <a:off x="5462588" y="6021388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5" name="Line 57"/>
          <p:cNvSpPr>
            <a:spLocks noChangeShapeType="1"/>
          </p:cNvSpPr>
          <p:nvPr/>
        </p:nvSpPr>
        <p:spPr bwMode="auto">
          <a:xfrm>
            <a:off x="5462589" y="6453188"/>
            <a:ext cx="43211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6" name="Line 58"/>
          <p:cNvSpPr>
            <a:spLocks noChangeShapeType="1"/>
          </p:cNvSpPr>
          <p:nvPr/>
        </p:nvSpPr>
        <p:spPr bwMode="auto">
          <a:xfrm flipV="1">
            <a:off x="9783763" y="3141664"/>
            <a:ext cx="0" cy="331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7" name="Line 59"/>
          <p:cNvSpPr>
            <a:spLocks noChangeShapeType="1"/>
          </p:cNvSpPr>
          <p:nvPr/>
        </p:nvSpPr>
        <p:spPr bwMode="auto">
          <a:xfrm flipH="1">
            <a:off x="7983539" y="3141663"/>
            <a:ext cx="1800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8" name="Group 282"/>
          <p:cNvGrpSpPr>
            <a:grpSpLocks/>
          </p:cNvGrpSpPr>
          <p:nvPr/>
        </p:nvGrpSpPr>
        <p:grpSpPr bwMode="auto">
          <a:xfrm>
            <a:off x="1703388" y="1052513"/>
            <a:ext cx="3021012" cy="2667000"/>
            <a:chOff x="3569" y="384"/>
            <a:chExt cx="1903" cy="1680"/>
          </a:xfrm>
        </p:grpSpPr>
        <p:sp>
          <p:nvSpPr>
            <p:cNvPr id="24859" name="Oval 283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60" name="Oval 284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61" name="Oval 285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65" name="Text Box 289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66" name="Text Box 290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67" name="Text Box 291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868" name="Text Box 292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869" name="Text Box 293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70" name="Text Box 294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1" name="Text Box 295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2" name="Text Box 296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873" name="Text Box 297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24874" name="Text Box 298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24875" name="AutoShape 299"/>
            <p:cNvCxnSpPr>
              <a:cxnSpLocks noChangeShapeType="1"/>
              <a:stCxn id="24859" idx="3"/>
              <a:endCxn id="24864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6" name="AutoShape 300"/>
            <p:cNvCxnSpPr>
              <a:cxnSpLocks noChangeShapeType="1"/>
              <a:stCxn id="24859" idx="5"/>
              <a:endCxn id="24862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7" name="AutoShape 301"/>
            <p:cNvCxnSpPr>
              <a:cxnSpLocks noChangeShapeType="1"/>
              <a:stCxn id="24859" idx="4"/>
              <a:endCxn id="24863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8" name="AutoShape 302"/>
            <p:cNvCxnSpPr>
              <a:cxnSpLocks noChangeShapeType="1"/>
              <a:stCxn id="24864" idx="5"/>
              <a:endCxn id="24863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9" name="AutoShape 303"/>
            <p:cNvCxnSpPr>
              <a:cxnSpLocks noChangeShapeType="1"/>
              <a:stCxn id="24863" idx="3"/>
              <a:endCxn id="24861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0" name="AutoShape 304"/>
            <p:cNvCxnSpPr>
              <a:cxnSpLocks noChangeShapeType="1"/>
              <a:stCxn id="24864" idx="4"/>
              <a:endCxn id="24861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62" idx="3"/>
              <a:endCxn id="24863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62" idx="4"/>
              <a:endCxn id="24860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3" name="AutoShape 307"/>
            <p:cNvCxnSpPr>
              <a:cxnSpLocks noChangeShapeType="1"/>
              <a:stCxn id="24863" idx="5"/>
              <a:endCxn id="24860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4" name="AutoShape 308"/>
            <p:cNvCxnSpPr>
              <a:cxnSpLocks noChangeShapeType="1"/>
              <a:stCxn id="24860" idx="2"/>
              <a:endCxn id="24861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1" name="Group 375"/>
          <p:cNvGrpSpPr>
            <a:grpSpLocks/>
          </p:cNvGrpSpPr>
          <p:nvPr/>
        </p:nvGrpSpPr>
        <p:grpSpPr bwMode="auto">
          <a:xfrm>
            <a:off x="5159375" y="1052513"/>
            <a:ext cx="2095500" cy="2667000"/>
            <a:chOff x="2290" y="707"/>
            <a:chExt cx="1320" cy="1680"/>
          </a:xfrm>
        </p:grpSpPr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2848" y="707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3348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2346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3348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2844" y="151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2346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97" name="Text Box 321"/>
            <p:cNvSpPr txBox="1">
              <a:spLocks noChangeArrowheads="1"/>
            </p:cNvSpPr>
            <p:nvPr/>
          </p:nvSpPr>
          <p:spPr bwMode="auto">
            <a:xfrm>
              <a:off x="2445" y="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98" name="Text Box 322"/>
            <p:cNvSpPr txBox="1">
              <a:spLocks noChangeArrowheads="1"/>
            </p:cNvSpPr>
            <p:nvPr/>
          </p:nvSpPr>
          <p:spPr bwMode="auto">
            <a:xfrm>
              <a:off x="3212" y="8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99" name="Text Box 323"/>
            <p:cNvSpPr txBox="1">
              <a:spLocks noChangeArrowheads="1"/>
            </p:cNvSpPr>
            <p:nvPr/>
          </p:nvSpPr>
          <p:spPr bwMode="auto">
            <a:xfrm>
              <a:off x="2800" y="11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00" name="Text Box 324"/>
            <p:cNvSpPr txBox="1">
              <a:spLocks noChangeArrowheads="1"/>
            </p:cNvSpPr>
            <p:nvPr/>
          </p:nvSpPr>
          <p:spPr bwMode="auto">
            <a:xfrm>
              <a:off x="2290" y="163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04" name="Text Box 328"/>
            <p:cNvSpPr txBox="1">
              <a:spLocks noChangeArrowheads="1"/>
            </p:cNvSpPr>
            <p:nvPr/>
          </p:nvSpPr>
          <p:spPr bwMode="auto">
            <a:xfrm>
              <a:off x="3212" y="16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24907" name="AutoShape 331"/>
            <p:cNvCxnSpPr>
              <a:cxnSpLocks noChangeShapeType="1"/>
              <a:stCxn id="24891" idx="3"/>
              <a:endCxn id="24896" idx="7"/>
            </p:cNvCxnSpPr>
            <p:nvPr/>
          </p:nvCxnSpPr>
          <p:spPr bwMode="auto">
            <a:xfrm flipH="1">
              <a:off x="2570" y="953"/>
              <a:ext cx="316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8" name="AutoShape 332"/>
            <p:cNvCxnSpPr>
              <a:cxnSpLocks noChangeShapeType="1"/>
              <a:stCxn id="24891" idx="5"/>
              <a:endCxn id="24894" idx="1"/>
            </p:cNvCxnSpPr>
            <p:nvPr/>
          </p:nvCxnSpPr>
          <p:spPr bwMode="auto">
            <a:xfrm>
              <a:off x="3072" y="953"/>
              <a:ext cx="31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9" name="AutoShape 333"/>
            <p:cNvCxnSpPr>
              <a:cxnSpLocks noChangeShapeType="1"/>
              <a:stCxn id="24891" idx="4"/>
              <a:endCxn id="24895" idx="0"/>
            </p:cNvCxnSpPr>
            <p:nvPr/>
          </p:nvCxnSpPr>
          <p:spPr bwMode="auto">
            <a:xfrm flipH="1">
              <a:off x="2975" y="995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2" name="AutoShape 336"/>
            <p:cNvCxnSpPr>
              <a:cxnSpLocks noChangeShapeType="1"/>
              <a:stCxn id="24896" idx="4"/>
              <a:endCxn id="24893" idx="0"/>
            </p:cNvCxnSpPr>
            <p:nvPr/>
          </p:nvCxnSpPr>
          <p:spPr bwMode="auto">
            <a:xfrm>
              <a:off x="2477" y="1472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5" name="AutoShape 339"/>
            <p:cNvCxnSpPr>
              <a:cxnSpLocks noChangeShapeType="1"/>
              <a:stCxn id="24895" idx="5"/>
              <a:endCxn id="24892" idx="1"/>
            </p:cNvCxnSpPr>
            <p:nvPr/>
          </p:nvCxnSpPr>
          <p:spPr bwMode="auto">
            <a:xfrm>
              <a:off x="3068" y="1760"/>
              <a:ext cx="318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2" name="Group 376"/>
          <p:cNvGrpSpPr>
            <a:grpSpLocks/>
          </p:cNvGrpSpPr>
          <p:nvPr/>
        </p:nvGrpSpPr>
        <p:grpSpPr bwMode="auto">
          <a:xfrm>
            <a:off x="8191501" y="1055688"/>
            <a:ext cx="2297113" cy="2667000"/>
            <a:chOff x="4200" y="709"/>
            <a:chExt cx="1447" cy="1680"/>
          </a:xfrm>
        </p:grpSpPr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4741" y="70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5289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4251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5289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4737" y="151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4251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929" name="Text Box 353"/>
            <p:cNvSpPr txBox="1">
              <a:spLocks noChangeArrowheads="1"/>
            </p:cNvSpPr>
            <p:nvPr/>
          </p:nvSpPr>
          <p:spPr bwMode="auto">
            <a:xfrm>
              <a:off x="4338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930" name="Text Box 354"/>
            <p:cNvSpPr txBox="1">
              <a:spLocks noChangeArrowheads="1"/>
            </p:cNvSpPr>
            <p:nvPr/>
          </p:nvSpPr>
          <p:spPr bwMode="auto">
            <a:xfrm>
              <a:off x="5179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931" name="Text Box 355"/>
            <p:cNvSpPr txBox="1">
              <a:spLocks noChangeArrowheads="1"/>
            </p:cNvSpPr>
            <p:nvPr/>
          </p:nvSpPr>
          <p:spPr bwMode="auto">
            <a:xfrm>
              <a:off x="4693" y="1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32" name="Text Box 356"/>
            <p:cNvSpPr txBox="1">
              <a:spLocks noChangeArrowheads="1"/>
            </p:cNvSpPr>
            <p:nvPr/>
          </p:nvSpPr>
          <p:spPr bwMode="auto">
            <a:xfrm>
              <a:off x="4200" y="1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37" name="Text Box 361"/>
            <p:cNvSpPr txBox="1">
              <a:spLocks noChangeArrowheads="1"/>
            </p:cNvSpPr>
            <p:nvPr/>
          </p:nvSpPr>
          <p:spPr bwMode="auto">
            <a:xfrm>
              <a:off x="5451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cxnSp>
          <p:nvCxnSpPr>
            <p:cNvPr id="24939" name="AutoShape 363"/>
            <p:cNvCxnSpPr>
              <a:cxnSpLocks noChangeShapeType="1"/>
              <a:stCxn id="24923" idx="3"/>
              <a:endCxn id="24928" idx="7"/>
            </p:cNvCxnSpPr>
            <p:nvPr/>
          </p:nvCxnSpPr>
          <p:spPr bwMode="auto">
            <a:xfrm flipH="1">
              <a:off x="4475" y="955"/>
              <a:ext cx="30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0" name="AutoShape 364"/>
            <p:cNvCxnSpPr>
              <a:cxnSpLocks noChangeShapeType="1"/>
              <a:stCxn id="24923" idx="5"/>
              <a:endCxn id="24926" idx="1"/>
            </p:cNvCxnSpPr>
            <p:nvPr/>
          </p:nvCxnSpPr>
          <p:spPr bwMode="auto">
            <a:xfrm>
              <a:off x="4965" y="955"/>
              <a:ext cx="362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1" name="AutoShape 365"/>
            <p:cNvCxnSpPr>
              <a:cxnSpLocks noChangeShapeType="1"/>
              <a:stCxn id="24923" idx="4"/>
              <a:endCxn id="24927" idx="0"/>
            </p:cNvCxnSpPr>
            <p:nvPr/>
          </p:nvCxnSpPr>
          <p:spPr bwMode="auto">
            <a:xfrm flipH="1">
              <a:off x="4868" y="997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4" name="AutoShape 368"/>
            <p:cNvCxnSpPr>
              <a:cxnSpLocks noChangeShapeType="1"/>
              <a:stCxn id="24928" idx="4"/>
              <a:endCxn id="24925" idx="0"/>
            </p:cNvCxnSpPr>
            <p:nvPr/>
          </p:nvCxnSpPr>
          <p:spPr bwMode="auto">
            <a:xfrm>
              <a:off x="4382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6" name="AutoShape 370"/>
            <p:cNvCxnSpPr>
              <a:cxnSpLocks noChangeShapeType="1"/>
              <a:stCxn id="24926" idx="4"/>
              <a:endCxn id="24924" idx="0"/>
            </p:cNvCxnSpPr>
            <p:nvPr/>
          </p:nvCxnSpPr>
          <p:spPr bwMode="auto">
            <a:xfrm>
              <a:off x="5420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949" name="Text Box 373"/>
          <p:cNvSpPr txBox="1">
            <a:spLocks noChangeArrowheads="1"/>
          </p:cNvSpPr>
          <p:nvPr/>
        </p:nvSpPr>
        <p:spPr bwMode="auto">
          <a:xfrm>
            <a:off x="6046788" y="3214688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19 </a:t>
            </a:r>
          </a:p>
        </p:txBody>
      </p:sp>
      <p:sp>
        <p:nvSpPr>
          <p:cNvPr id="24950" name="Text Box 374"/>
          <p:cNvSpPr txBox="1">
            <a:spLocks noChangeArrowheads="1"/>
          </p:cNvSpPr>
          <p:nvPr/>
        </p:nvSpPr>
        <p:spPr bwMode="auto">
          <a:xfrm>
            <a:off x="9099550" y="3235325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17 </a:t>
            </a:r>
          </a:p>
        </p:txBody>
      </p:sp>
      <p:sp>
        <p:nvSpPr>
          <p:cNvPr id="24953" name="Text Box 377"/>
          <p:cNvSpPr txBox="1">
            <a:spLocks noChangeArrowheads="1"/>
          </p:cNvSpPr>
          <p:nvPr/>
        </p:nvSpPr>
        <p:spPr bwMode="auto">
          <a:xfrm>
            <a:off x="1600200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7.4.3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最小生成树  </a:t>
            </a:r>
          </a:p>
        </p:txBody>
      </p:sp>
      <p:sp>
        <p:nvSpPr>
          <p:cNvPr id="24955" name="AutoShape 379"/>
          <p:cNvSpPr>
            <a:spLocks noChangeArrowheads="1"/>
          </p:cNvSpPr>
          <p:nvPr/>
        </p:nvSpPr>
        <p:spPr bwMode="auto">
          <a:xfrm>
            <a:off x="1778001" y="3732515"/>
            <a:ext cx="8580507" cy="2844199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"/>
              </a:lnSpc>
            </a:pPr>
            <a:endParaRPr lang="en-US" altLang="zh-CN">
              <a:solidFill>
                <a:srgbClr val="0000FF"/>
              </a:solidFill>
              <a:effectLst/>
              <a:ea typeface="华文中宋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最小生成树：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给定一个无向网络，在该网的所有生成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树中，使得各边权数之和最小的那棵生成树称为该网的最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小生成树，也叫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最小代价生成树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  <a:p>
            <a:pPr>
              <a:lnSpc>
                <a:spcPct val="2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2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9" grpId="0"/>
      <p:bldP spid="24950" grpId="0"/>
      <p:bldP spid="249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1600201" y="510292"/>
            <a:ext cx="8896987" cy="133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要在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个城市间建立通信联络网。</a:t>
            </a: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表示城市，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权：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城市间通信线路的花费代价。希望此通信网花费代价最小。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1600201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问题提出：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1600200" y="1968501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答案只能从生成树中找，因为要做到任何两个城市之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间有线路可达，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通信网必须是连通的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；但对长度最小的要求可以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知道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网中显然不能有圈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，如果有圈，去掉一条边后，并不破坏连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1600200" y="4672014"/>
            <a:ext cx="8879354" cy="139326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希望找到一棵生成树，它的每条边上的权值之和（即建立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该通信网所需花费的总代价）最小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——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最小代价生成树。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1600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1600200" y="4667250"/>
            <a:ext cx="1207382" cy="69172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5" name="AutoShape 43"/>
          <p:cNvSpPr>
            <a:spLocks noChangeArrowheads="1"/>
          </p:cNvSpPr>
          <p:nvPr/>
        </p:nvSpPr>
        <p:spPr bwMode="auto">
          <a:xfrm>
            <a:off x="7023101" y="4197301"/>
            <a:ext cx="204383" cy="479524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208213" y="617150"/>
            <a:ext cx="7956024" cy="80246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构造最小生成树的算法很多，其中多数算法都利用了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一种称之为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MST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的性质。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2201864" y="1537614"/>
            <a:ext cx="8024569" cy="16888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MST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 = (V, E)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是一个连通网，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是顶点集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的一个非空子集。若边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是一条具有最小权值的边，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其中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u∈U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v∈V-U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，则必存在一棵包含边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的最小生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成树。 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3476626" y="35448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4416426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2552701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4416426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3476626" y="48260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2552701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3054350" y="38338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4135438" y="38338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3403600" y="41767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2471738" y="502285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092450" y="45196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2971800" y="519906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524250" y="56245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4051300" y="5181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4627563" y="50403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983038" y="45196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125975" name="AutoShape 23"/>
          <p:cNvCxnSpPr>
            <a:cxnSpLocks noChangeShapeType="1"/>
            <a:stCxn id="125959" idx="3"/>
            <a:endCxn id="125964" idx="7"/>
          </p:cNvCxnSpPr>
          <p:nvPr/>
        </p:nvCxnSpPr>
        <p:spPr bwMode="auto">
          <a:xfrm flipH="1">
            <a:off x="2908300" y="3935414"/>
            <a:ext cx="628650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6" name="AutoShape 24"/>
          <p:cNvCxnSpPr>
            <a:cxnSpLocks noChangeShapeType="1"/>
            <a:stCxn id="125959" idx="5"/>
            <a:endCxn id="125962" idx="1"/>
          </p:cNvCxnSpPr>
          <p:nvPr/>
        </p:nvCxnSpPr>
        <p:spPr bwMode="auto">
          <a:xfrm>
            <a:off x="3832226" y="3935414"/>
            <a:ext cx="644525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7" name="AutoShape 25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3684588" y="4002088"/>
            <a:ext cx="0" cy="823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8" name="AutoShape 26"/>
          <p:cNvCxnSpPr>
            <a:cxnSpLocks noChangeShapeType="1"/>
            <a:stCxn id="125964" idx="5"/>
            <a:endCxn id="125963" idx="2"/>
          </p:cNvCxnSpPr>
          <p:nvPr/>
        </p:nvCxnSpPr>
        <p:spPr bwMode="auto">
          <a:xfrm>
            <a:off x="2908301" y="4692650"/>
            <a:ext cx="568325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9" name="AutoShape 27"/>
          <p:cNvCxnSpPr>
            <a:cxnSpLocks noChangeShapeType="1"/>
            <a:stCxn id="125963" idx="3"/>
            <a:endCxn id="125961" idx="7"/>
          </p:cNvCxnSpPr>
          <p:nvPr/>
        </p:nvCxnSpPr>
        <p:spPr bwMode="auto">
          <a:xfrm flipH="1">
            <a:off x="2908300" y="5216525"/>
            <a:ext cx="628650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0" name="AutoShape 28"/>
          <p:cNvCxnSpPr>
            <a:cxnSpLocks noChangeShapeType="1"/>
            <a:stCxn id="125964" idx="4"/>
            <a:endCxn id="125961" idx="0"/>
          </p:cNvCxnSpPr>
          <p:nvPr/>
        </p:nvCxnSpPr>
        <p:spPr bwMode="auto">
          <a:xfrm>
            <a:off x="2760663" y="4759326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1" name="AutoShape 29"/>
          <p:cNvCxnSpPr>
            <a:cxnSpLocks noChangeShapeType="1"/>
            <a:stCxn id="125962" idx="3"/>
            <a:endCxn id="125963" idx="6"/>
          </p:cNvCxnSpPr>
          <p:nvPr/>
        </p:nvCxnSpPr>
        <p:spPr bwMode="auto">
          <a:xfrm flipH="1">
            <a:off x="3892550" y="4692650"/>
            <a:ext cx="584200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2" name="AutoShape 30"/>
          <p:cNvCxnSpPr>
            <a:cxnSpLocks noChangeShapeType="1"/>
            <a:stCxn id="125962" idx="4"/>
            <a:endCxn id="125960" idx="0"/>
          </p:cNvCxnSpPr>
          <p:nvPr/>
        </p:nvCxnSpPr>
        <p:spPr bwMode="auto">
          <a:xfrm>
            <a:off x="4624388" y="4759326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3" name="AutoShape 31"/>
          <p:cNvCxnSpPr>
            <a:cxnSpLocks noChangeShapeType="1"/>
            <a:stCxn id="125963" idx="5"/>
            <a:endCxn id="125960" idx="1"/>
          </p:cNvCxnSpPr>
          <p:nvPr/>
        </p:nvCxnSpPr>
        <p:spPr bwMode="auto">
          <a:xfrm>
            <a:off x="3832226" y="5216525"/>
            <a:ext cx="644525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4" name="AutoShape 32"/>
          <p:cNvCxnSpPr>
            <a:cxnSpLocks noChangeShapeType="1"/>
            <a:stCxn id="125960" idx="2"/>
            <a:endCxn id="125961" idx="6"/>
          </p:cNvCxnSpPr>
          <p:nvPr/>
        </p:nvCxnSpPr>
        <p:spPr bwMode="auto">
          <a:xfrm flipH="1">
            <a:off x="2968625" y="5983288"/>
            <a:ext cx="1447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5" name="AutoShape 33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3684588" y="4002088"/>
            <a:ext cx="0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5132388" y="3281363"/>
            <a:ext cx="190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N = (V, {E})  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5151438" y="3716338"/>
            <a:ext cx="371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V = {v1, v2, v3, v4, v5, v6}  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5151439" y="4281489"/>
            <a:ext cx="4302781" cy="1549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 = {(v1, v2), (v1, v3), (v1, v4), 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(v2, v3), (v2, v5), (v3, v4),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(v3, v5), (v3, v6), (v4, v6),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(v5, v6)} 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5170488" y="5851525"/>
            <a:ext cx="142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U = {v1}  </a:t>
            </a:r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3481389" y="353695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 animBg="1"/>
      <p:bldP spid="125957" grpId="0"/>
      <p:bldP spid="125990" grpId="0"/>
      <p:bldP spid="125991" grpId="0"/>
      <p:bldP spid="125992" grpId="0"/>
      <p:bldP spid="125994" grpId="0"/>
      <p:bldP spid="125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2119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2119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7175501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8599488" y="1222376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8747125" y="2436814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9836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7612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7464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2119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2119314" y="2095501"/>
            <a:ext cx="4562467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是连通网，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TE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上最小生成树中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边的集合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2119314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初始令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},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),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={ 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2119313" y="3709989"/>
            <a:ext cx="5791970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找一条代价最小的边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  <a:endParaRPr lang="zh-CN" altLang="en-US" baseline="-25000">
              <a:solidFill>
                <a:schemeClr val="tx1"/>
              </a:solidFill>
              <a:effectLst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2119314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并入集合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同时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2119314" y="5448301"/>
            <a:ext cx="7806945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重复上述操作直至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为止，则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小生成树。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8396289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8396289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9636126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9636126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7259639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7259639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2239963" y="7651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2279651" y="1125538"/>
            <a:ext cx="7872413" cy="4724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图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(Graph)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一种复杂的非线性数据结构，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由顶点集合及顶点间的关系（也称弧或边）集合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组成。可以表示为：　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的有穷非空集合；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顶点之间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的有穷集合，也叫做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集合。弧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是顶点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的有序对，边是顶点的无序对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9023350" y="2456706"/>
            <a:ext cx="259766" cy="649188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2063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8942389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9798051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8093076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9798051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8936039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8093076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8501063" y="8032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9550400" y="8001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8902700" y="12319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7989888" y="20605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8566150" y="15081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8518525" y="21685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8997950" y="25908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9502775" y="21701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10006013" y="20288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9407525" y="15081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8448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9297989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9144000" y="990601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8448676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8448675" y="2205039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8301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9351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10006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9291639" y="2205039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8509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2063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2063750" y="1855789"/>
            <a:ext cx="5894562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设连通网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令最小生成树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始状态为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而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无边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的非连通图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{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})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2063751" y="3282951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中选取代价最小的边，若该边依附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的顶点落在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中不同的连通分量上（即：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不能形成环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），则将此边加入到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中；否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则，舍去此边，选取下一条代价最小的边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2063750" y="5548313"/>
            <a:ext cx="5849678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依此类推，直至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中所有顶点都在同一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连通分量上为止。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8997950" y="2565401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8942389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9794876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8061326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9794876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8926514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8061326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8853488" y="42021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9134476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8975725" y="5624514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8477251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9144000" y="990601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10006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10006013" y="50657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10002838" y="4784726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8301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7967663" y="504825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8269288" y="4784726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9291639" y="2205039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9472613" y="52228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9282114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8615363" y="440055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8477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9297989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9351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8448676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8509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8494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8948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8926514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2873142" y="2169482"/>
            <a:ext cx="3988266" cy="2830186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最小生成树 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1992314" y="909639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个顶点的连通图至少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在一个无向图的邻接表中，若表结点的个数是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，则图中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边的条数是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003426" y="2981326"/>
            <a:ext cx="8263801" cy="1015663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分别用普里姆和克鲁斯卡尔算法构造下图所示网络的最小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5251356" y="476251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课堂练习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3863975" y="3703639"/>
            <a:ext cx="3087688" cy="2401887"/>
            <a:chOff x="728" y="292"/>
            <a:chExt cx="1945" cy="1513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28" y="837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590" y="292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32" y="927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089" y="1478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294" y="701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51" y="455"/>
              <a:ext cx="539" cy="42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107" y="1000"/>
              <a:ext cx="32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9"/>
              <a:ext cx="158" cy="30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64"/>
              <a:ext cx="1227" cy="5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913" y="571"/>
              <a:ext cx="365" cy="9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55" y="1206"/>
              <a:ext cx="389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69" y="455"/>
              <a:ext cx="381" cy="2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412" y="1028"/>
              <a:ext cx="71" cy="49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631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分别求出图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出发按深度优先搜索和广度优先搜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索算法遍历得到的顶点序列（假设图的存储结构采用邻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接矩阵表示）。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已知一个有向图的邻接表如图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所示，求出根据深度优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先搜索算法从顶点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2176464" y="3127375"/>
            <a:ext cx="3087687" cy="2401888"/>
            <a:chOff x="3087" y="338"/>
            <a:chExt cx="1945" cy="1513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087" y="883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49" y="338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791" y="973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48" y="1524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53" y="747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410" y="502"/>
              <a:ext cx="539" cy="42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66" y="1047"/>
              <a:ext cx="32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0" y="665"/>
              <a:ext cx="158" cy="30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73" y="1712"/>
              <a:ext cx="730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28" y="502"/>
              <a:ext cx="381" cy="2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71" y="1074"/>
              <a:ext cx="71" cy="49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50" y="1433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73" y="1300"/>
              <a:ext cx="207" cy="1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5908676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6580189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6580189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6580189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7085014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5519738" y="3671888"/>
            <a:ext cx="415498" cy="1955728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7659689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8164514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9245601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8740776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7085014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7659689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8164514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7085014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7659689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8164514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3432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6962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90689" y="404814"/>
            <a:ext cx="8797925" cy="6035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选择题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在一个图中，所有顶点的度数之和等于所有边数的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在一个有向图中，所有顶点的入度之和等于所有顶点的出度之和的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3.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一个有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个顶点的无向图最多有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-1)/2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个顶点的无向完全图有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20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个顶点的无向图至少应有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条边才能确保是一个连通图。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8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在一个具有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个顶点的无向图中，要连通全部顶点至少需要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+ 1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–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/2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633539" y="468314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7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个顶点的无向图，若采用邻接矩阵表示，则该矩阵的大小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-1)2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8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个顶点和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条边的无向图，若采用邻接表表示，则表头数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组的大小为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，所有邻接表中表结点的总数是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①（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图的深度优先遍历算法类似于树的（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图的广度优先遍历算法类似于树的（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1992313" y="549275"/>
            <a:ext cx="3689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有向无环图及其应用  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2614614" y="1206501"/>
            <a:ext cx="7672387" cy="13700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无环的有向图，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简称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DAG (Directed Acycline Graph)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1056" name="Group 336"/>
          <p:cNvGrpSpPr>
            <a:grpSpLocks/>
          </p:cNvGrpSpPr>
          <p:nvPr/>
        </p:nvGrpSpPr>
        <p:grpSpPr bwMode="auto">
          <a:xfrm>
            <a:off x="2959100" y="2827338"/>
            <a:ext cx="1873250" cy="2451099"/>
            <a:chOff x="657" y="1819"/>
            <a:chExt cx="1180" cy="1544"/>
          </a:xfrm>
        </p:grpSpPr>
        <p:sp>
          <p:nvSpPr>
            <p:cNvPr id="30891" name="Oval 171"/>
            <p:cNvSpPr>
              <a:spLocks noChangeArrowheads="1"/>
            </p:cNvSpPr>
            <p:nvPr/>
          </p:nvSpPr>
          <p:spPr bwMode="auto">
            <a:xfrm>
              <a:off x="1292" y="1819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auto">
            <a:xfrm>
              <a:off x="975" y="2363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auto">
            <a:xfrm>
              <a:off x="1565" y="2364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auto">
            <a:xfrm>
              <a:off x="657" y="2953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auto">
            <a:xfrm>
              <a:off x="1292" y="2954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896" name="AutoShape 176"/>
            <p:cNvCxnSpPr>
              <a:cxnSpLocks noChangeShapeType="1"/>
              <a:stCxn id="30891" idx="3"/>
              <a:endCxn id="30892" idx="0"/>
            </p:cNvCxnSpPr>
            <p:nvPr/>
          </p:nvCxnSpPr>
          <p:spPr bwMode="auto">
            <a:xfrm flipH="1">
              <a:off x="1111" y="2168"/>
              <a:ext cx="221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7" name="AutoShape 177"/>
            <p:cNvCxnSpPr>
              <a:cxnSpLocks noChangeShapeType="1"/>
              <a:stCxn id="30891" idx="5"/>
              <a:endCxn id="30893" idx="0"/>
            </p:cNvCxnSpPr>
            <p:nvPr/>
          </p:nvCxnSpPr>
          <p:spPr bwMode="auto">
            <a:xfrm>
              <a:off x="1524" y="2168"/>
              <a:ext cx="177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8" name="AutoShape 178"/>
            <p:cNvCxnSpPr>
              <a:cxnSpLocks noChangeShapeType="1"/>
              <a:stCxn id="30892" idx="5"/>
              <a:endCxn id="30895" idx="0"/>
            </p:cNvCxnSpPr>
            <p:nvPr/>
          </p:nvCxnSpPr>
          <p:spPr bwMode="auto">
            <a:xfrm>
              <a:off x="1207" y="2712"/>
              <a:ext cx="221" cy="2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9" name="AutoShape 179"/>
            <p:cNvCxnSpPr>
              <a:cxnSpLocks noChangeShapeType="1"/>
              <a:stCxn id="30892" idx="3"/>
              <a:endCxn id="30894" idx="0"/>
            </p:cNvCxnSpPr>
            <p:nvPr/>
          </p:nvCxnSpPr>
          <p:spPr bwMode="auto">
            <a:xfrm flipH="1">
              <a:off x="793" y="2712"/>
              <a:ext cx="222" cy="24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8" name="Group 338"/>
          <p:cNvGrpSpPr>
            <a:grpSpLocks/>
          </p:cNvGrpSpPr>
          <p:nvPr/>
        </p:nvGrpSpPr>
        <p:grpSpPr bwMode="auto">
          <a:xfrm>
            <a:off x="5408614" y="2827338"/>
            <a:ext cx="1946275" cy="2451099"/>
            <a:chOff x="2380" y="1819"/>
            <a:chExt cx="1226" cy="1544"/>
          </a:xfrm>
        </p:grpSpPr>
        <p:sp>
          <p:nvSpPr>
            <p:cNvPr id="30900" name="Oval 180"/>
            <p:cNvSpPr>
              <a:spLocks noChangeArrowheads="1"/>
            </p:cNvSpPr>
            <p:nvPr/>
          </p:nvSpPr>
          <p:spPr bwMode="auto">
            <a:xfrm>
              <a:off x="3016" y="1819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auto">
            <a:xfrm>
              <a:off x="2698" y="236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3334" y="236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2380" y="295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auto">
            <a:xfrm>
              <a:off x="3016" y="295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05" name="AutoShape 185"/>
            <p:cNvCxnSpPr>
              <a:cxnSpLocks noChangeShapeType="1"/>
              <a:stCxn id="30900" idx="3"/>
              <a:endCxn id="30901" idx="0"/>
            </p:cNvCxnSpPr>
            <p:nvPr/>
          </p:nvCxnSpPr>
          <p:spPr bwMode="auto">
            <a:xfrm flipH="1">
              <a:off x="2834" y="2168"/>
              <a:ext cx="222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6" name="AutoShape 186"/>
            <p:cNvCxnSpPr>
              <a:cxnSpLocks noChangeShapeType="1"/>
              <a:stCxn id="30900" idx="5"/>
              <a:endCxn id="30902" idx="0"/>
            </p:cNvCxnSpPr>
            <p:nvPr/>
          </p:nvCxnSpPr>
          <p:spPr bwMode="auto">
            <a:xfrm>
              <a:off x="3248" y="2168"/>
              <a:ext cx="222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7" name="AutoShape 187"/>
            <p:cNvCxnSpPr>
              <a:cxnSpLocks noChangeShapeType="1"/>
              <a:stCxn id="30901" idx="5"/>
              <a:endCxn id="30904" idx="1"/>
            </p:cNvCxnSpPr>
            <p:nvPr/>
          </p:nvCxnSpPr>
          <p:spPr bwMode="auto">
            <a:xfrm>
              <a:off x="2930" y="2712"/>
              <a:ext cx="126" cy="3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8" name="AutoShape 188"/>
            <p:cNvCxnSpPr>
              <a:cxnSpLocks noChangeShapeType="1"/>
              <a:stCxn id="30901" idx="3"/>
              <a:endCxn id="30903" idx="0"/>
            </p:cNvCxnSpPr>
            <p:nvPr/>
          </p:nvCxnSpPr>
          <p:spPr bwMode="auto">
            <a:xfrm flipH="1">
              <a:off x="2516" y="2712"/>
              <a:ext cx="222" cy="24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9" name="AutoShape 189"/>
            <p:cNvCxnSpPr>
              <a:cxnSpLocks noChangeShapeType="1"/>
              <a:stCxn id="30902" idx="3"/>
              <a:endCxn id="30904" idx="7"/>
            </p:cNvCxnSpPr>
            <p:nvPr/>
          </p:nvCxnSpPr>
          <p:spPr bwMode="auto">
            <a:xfrm flipH="1">
              <a:off x="3248" y="2713"/>
              <a:ext cx="126" cy="30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7" name="Group 337"/>
          <p:cNvGrpSpPr>
            <a:grpSpLocks/>
          </p:cNvGrpSpPr>
          <p:nvPr/>
        </p:nvGrpSpPr>
        <p:grpSpPr bwMode="auto">
          <a:xfrm>
            <a:off x="7859713" y="2827338"/>
            <a:ext cx="1943100" cy="2451099"/>
            <a:chOff x="4105" y="1819"/>
            <a:chExt cx="1224" cy="1544"/>
          </a:xfrm>
        </p:grpSpPr>
        <p:sp>
          <p:nvSpPr>
            <p:cNvPr id="30910" name="Oval 190"/>
            <p:cNvSpPr>
              <a:spLocks noChangeArrowheads="1"/>
            </p:cNvSpPr>
            <p:nvPr/>
          </p:nvSpPr>
          <p:spPr bwMode="auto">
            <a:xfrm>
              <a:off x="4740" y="1819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423" y="236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5057" y="236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105" y="295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auto">
            <a:xfrm>
              <a:off x="4740" y="295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15" name="AutoShape 195"/>
            <p:cNvCxnSpPr>
              <a:cxnSpLocks noChangeShapeType="1"/>
              <a:stCxn id="30910" idx="3"/>
              <a:endCxn id="30911" idx="0"/>
            </p:cNvCxnSpPr>
            <p:nvPr/>
          </p:nvCxnSpPr>
          <p:spPr bwMode="auto">
            <a:xfrm flipH="1">
              <a:off x="4559" y="2168"/>
              <a:ext cx="221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6" name="AutoShape 196"/>
            <p:cNvCxnSpPr>
              <a:cxnSpLocks noChangeShapeType="1"/>
              <a:stCxn id="30910" idx="5"/>
              <a:endCxn id="30912" idx="0"/>
            </p:cNvCxnSpPr>
            <p:nvPr/>
          </p:nvCxnSpPr>
          <p:spPr bwMode="auto">
            <a:xfrm>
              <a:off x="4972" y="2168"/>
              <a:ext cx="221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7" name="AutoShape 197"/>
            <p:cNvCxnSpPr>
              <a:cxnSpLocks noChangeShapeType="1"/>
              <a:stCxn id="30914" idx="0"/>
              <a:endCxn id="30911" idx="5"/>
            </p:cNvCxnSpPr>
            <p:nvPr/>
          </p:nvCxnSpPr>
          <p:spPr bwMode="auto">
            <a:xfrm flipH="1" flipV="1">
              <a:off x="4655" y="2712"/>
              <a:ext cx="221" cy="2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8" name="AutoShape 198"/>
            <p:cNvCxnSpPr>
              <a:cxnSpLocks noChangeShapeType="1"/>
              <a:stCxn id="30911" idx="3"/>
              <a:endCxn id="30913" idx="0"/>
            </p:cNvCxnSpPr>
            <p:nvPr/>
          </p:nvCxnSpPr>
          <p:spPr bwMode="auto">
            <a:xfrm flipH="1">
              <a:off x="4241" y="2712"/>
              <a:ext cx="222" cy="24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9" name="AutoShape 199"/>
            <p:cNvCxnSpPr>
              <a:cxnSpLocks noChangeShapeType="1"/>
              <a:stCxn id="30912" idx="3"/>
              <a:endCxn id="30914" idx="7"/>
            </p:cNvCxnSpPr>
            <p:nvPr/>
          </p:nvCxnSpPr>
          <p:spPr bwMode="auto">
            <a:xfrm flipH="1">
              <a:off x="4972" y="2713"/>
              <a:ext cx="125" cy="30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20" name="AutoShape 200"/>
            <p:cNvCxnSpPr>
              <a:cxnSpLocks noChangeShapeType="1"/>
              <a:stCxn id="30913" idx="6"/>
              <a:endCxn id="30914" idx="2"/>
            </p:cNvCxnSpPr>
            <p:nvPr/>
          </p:nvCxnSpPr>
          <p:spPr bwMode="auto">
            <a:xfrm>
              <a:off x="4377" y="3158"/>
              <a:ext cx="363" cy="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052" name="Text Box 332"/>
          <p:cNvSpPr txBox="1">
            <a:spLocks noChangeArrowheads="1"/>
          </p:cNvSpPr>
          <p:nvPr/>
        </p:nvSpPr>
        <p:spPr bwMode="auto">
          <a:xfrm>
            <a:off x="3419476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有向树 </a:t>
            </a:r>
          </a:p>
        </p:txBody>
      </p:sp>
      <p:sp>
        <p:nvSpPr>
          <p:cNvPr id="31054" name="Text Box 334"/>
          <p:cNvSpPr txBox="1">
            <a:spLocks noChangeArrowheads="1"/>
          </p:cNvSpPr>
          <p:nvPr/>
        </p:nvSpPr>
        <p:spPr bwMode="auto">
          <a:xfrm>
            <a:off x="5619751" y="5432425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有向无环图 </a:t>
            </a:r>
          </a:p>
        </p:txBody>
      </p:sp>
      <p:sp>
        <p:nvSpPr>
          <p:cNvPr id="31055" name="Text Box 335"/>
          <p:cNvSpPr txBox="1">
            <a:spLocks noChangeArrowheads="1"/>
          </p:cNvSpPr>
          <p:nvPr/>
        </p:nvSpPr>
        <p:spPr bwMode="auto">
          <a:xfrm>
            <a:off x="8291514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有向图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9" grpId="0" autoUpdateAnimBg="0"/>
      <p:bldP spid="31052" grpId="0"/>
      <p:bldP spid="31054" grpId="0"/>
      <p:bldP spid="310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8" name="Oval 8"/>
          <p:cNvSpPr>
            <a:spLocks noChangeArrowheads="1"/>
          </p:cNvSpPr>
          <p:nvPr/>
        </p:nvSpPr>
        <p:spPr bwMode="auto">
          <a:xfrm rot="2197608">
            <a:off x="5169986" y="3643362"/>
            <a:ext cx="259766" cy="649188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 rot="2197608">
            <a:off x="8864601" y="3900537"/>
            <a:ext cx="1368425" cy="649188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 rot="2197608">
            <a:off x="6825748" y="3140125"/>
            <a:ext cx="259766" cy="649188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6" name="AutoShape 136"/>
          <p:cNvSpPr>
            <a:spLocks noChangeArrowheads="1"/>
          </p:cNvSpPr>
          <p:nvPr/>
        </p:nvSpPr>
        <p:spPr bwMode="auto">
          <a:xfrm>
            <a:off x="4256089" y="3699124"/>
            <a:ext cx="1584325" cy="917079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8575676" y="3832474"/>
            <a:ext cx="1584325" cy="917079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3319464" y="4265861"/>
            <a:ext cx="1584325" cy="917079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7927975" y="4504730"/>
            <a:ext cx="577850" cy="51077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2527301" y="4340969"/>
            <a:ext cx="204383" cy="479524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1879600" y="9080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、描述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含有公共子式的表达式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graphicFrame>
        <p:nvGraphicFramePr>
          <p:cNvPr id="143406" name="Object 46"/>
          <p:cNvGraphicFramePr>
            <a:graphicFrameLocks noChangeAspect="1"/>
          </p:cNvGraphicFramePr>
          <p:nvPr/>
        </p:nvGraphicFramePr>
        <p:xfrm>
          <a:off x="2814639" y="1484313"/>
          <a:ext cx="6911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0" name="公式" r:id="rId4" imgW="2920680" imgH="203040" progId="Equation.3">
                  <p:embed/>
                </p:oleObj>
              </mc:Choice>
              <mc:Fallback>
                <p:oleObj name="公式" r:id="rId4" imgW="2920680" imgH="2030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9" y="1484313"/>
                        <a:ext cx="6911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7" name="Group 47"/>
          <p:cNvGrpSpPr>
            <a:grpSpLocks/>
          </p:cNvGrpSpPr>
          <p:nvPr/>
        </p:nvGrpSpPr>
        <p:grpSpPr bwMode="auto">
          <a:xfrm>
            <a:off x="1879601" y="2039938"/>
            <a:ext cx="5832475" cy="3341688"/>
            <a:chOff x="113" y="1976"/>
            <a:chExt cx="3674" cy="2105"/>
          </a:xfrm>
        </p:grpSpPr>
        <p:sp>
          <p:nvSpPr>
            <p:cNvPr id="143408" name="Oval 48"/>
            <p:cNvSpPr>
              <a:spLocks noChangeArrowheads="1"/>
            </p:cNvSpPr>
            <p:nvPr/>
          </p:nvSpPr>
          <p:spPr bwMode="auto">
            <a:xfrm>
              <a:off x="2427" y="1976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09" name="AutoShape 49"/>
            <p:cNvCxnSpPr>
              <a:cxnSpLocks noChangeShapeType="1"/>
              <a:stCxn id="143408" idx="2"/>
              <a:endCxn id="143412" idx="0"/>
            </p:cNvCxnSpPr>
            <p:nvPr/>
          </p:nvCxnSpPr>
          <p:spPr bwMode="auto">
            <a:xfrm flipH="1">
              <a:off x="1610" y="2113"/>
              <a:ext cx="817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0" name="AutoShape 50"/>
            <p:cNvCxnSpPr>
              <a:cxnSpLocks noChangeShapeType="1"/>
              <a:stCxn id="143408" idx="6"/>
              <a:endCxn id="143440" idx="0"/>
            </p:cNvCxnSpPr>
            <p:nvPr/>
          </p:nvCxnSpPr>
          <p:spPr bwMode="auto">
            <a:xfrm>
              <a:off x="2699" y="2113"/>
              <a:ext cx="726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1" name="AutoShape 51"/>
            <p:cNvCxnSpPr>
              <a:cxnSpLocks noChangeShapeType="1"/>
              <a:stCxn id="143412" idx="2"/>
              <a:endCxn id="143413" idx="0"/>
            </p:cNvCxnSpPr>
            <p:nvPr/>
          </p:nvCxnSpPr>
          <p:spPr bwMode="auto">
            <a:xfrm flipH="1">
              <a:off x="884" y="2445"/>
              <a:ext cx="590" cy="18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2" name="Oval 52"/>
            <p:cNvSpPr>
              <a:spLocks noChangeArrowheads="1"/>
            </p:cNvSpPr>
            <p:nvPr/>
          </p:nvSpPr>
          <p:spPr bwMode="auto">
            <a:xfrm>
              <a:off x="1474" y="2308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3" name="Oval 53"/>
            <p:cNvSpPr>
              <a:spLocks noChangeArrowheads="1"/>
            </p:cNvSpPr>
            <p:nvPr/>
          </p:nvSpPr>
          <p:spPr bwMode="auto">
            <a:xfrm>
              <a:off x="748" y="2625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14" name="AutoShape 54"/>
            <p:cNvCxnSpPr>
              <a:cxnSpLocks noChangeShapeType="1"/>
              <a:stCxn id="143413" idx="3"/>
              <a:endCxn id="143415" idx="0"/>
            </p:cNvCxnSpPr>
            <p:nvPr/>
          </p:nvCxnSpPr>
          <p:spPr bwMode="auto">
            <a:xfrm flipH="1">
              <a:off x="476" y="2858"/>
              <a:ext cx="312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5" name="Oval 55"/>
            <p:cNvSpPr>
              <a:spLocks noChangeArrowheads="1"/>
            </p:cNvSpPr>
            <p:nvPr/>
          </p:nvSpPr>
          <p:spPr bwMode="auto">
            <a:xfrm>
              <a:off x="340" y="3054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6" name="Oval 56"/>
            <p:cNvSpPr>
              <a:spLocks noChangeArrowheads="1"/>
            </p:cNvSpPr>
            <p:nvPr/>
          </p:nvSpPr>
          <p:spPr bwMode="auto">
            <a:xfrm>
              <a:off x="113" y="3442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7" name="AutoShape 57"/>
            <p:cNvCxnSpPr>
              <a:cxnSpLocks noChangeShapeType="1"/>
              <a:stCxn id="143415" idx="3"/>
              <a:endCxn id="143416" idx="0"/>
            </p:cNvCxnSpPr>
            <p:nvPr/>
          </p:nvCxnSpPr>
          <p:spPr bwMode="auto">
            <a:xfrm flipH="1">
              <a:off x="249" y="3287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8" name="Oval 58"/>
            <p:cNvSpPr>
              <a:spLocks noChangeArrowheads="1"/>
            </p:cNvSpPr>
            <p:nvPr/>
          </p:nvSpPr>
          <p:spPr bwMode="auto">
            <a:xfrm>
              <a:off x="567" y="3442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9" name="AutoShape 59"/>
            <p:cNvCxnSpPr>
              <a:cxnSpLocks noChangeShapeType="1"/>
              <a:stCxn id="143415" idx="5"/>
              <a:endCxn id="143418" idx="0"/>
            </p:cNvCxnSpPr>
            <p:nvPr/>
          </p:nvCxnSpPr>
          <p:spPr bwMode="auto">
            <a:xfrm>
              <a:off x="572" y="3287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20" name="AutoShape 60"/>
            <p:cNvCxnSpPr>
              <a:cxnSpLocks noChangeShapeType="1"/>
              <a:stCxn id="143426" idx="5"/>
              <a:endCxn id="143421" idx="0"/>
            </p:cNvCxnSpPr>
            <p:nvPr/>
          </p:nvCxnSpPr>
          <p:spPr bwMode="auto">
            <a:xfrm>
              <a:off x="1388" y="3266"/>
              <a:ext cx="130" cy="15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1" name="Oval 61"/>
            <p:cNvSpPr>
              <a:spLocks noChangeArrowheads="1"/>
            </p:cNvSpPr>
            <p:nvPr/>
          </p:nvSpPr>
          <p:spPr bwMode="auto">
            <a:xfrm>
              <a:off x="1382" y="3417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22" name="Oval 62"/>
            <p:cNvSpPr>
              <a:spLocks noChangeArrowheads="1"/>
            </p:cNvSpPr>
            <p:nvPr/>
          </p:nvSpPr>
          <p:spPr bwMode="auto">
            <a:xfrm>
              <a:off x="1155" y="3805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3" name="AutoShape 63"/>
            <p:cNvCxnSpPr>
              <a:cxnSpLocks noChangeShapeType="1"/>
              <a:stCxn id="143421" idx="3"/>
              <a:endCxn id="143422" idx="0"/>
            </p:cNvCxnSpPr>
            <p:nvPr/>
          </p:nvCxnSpPr>
          <p:spPr bwMode="auto">
            <a:xfrm flipH="1">
              <a:off x="1291" y="3650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4" name="Oval 64"/>
            <p:cNvSpPr>
              <a:spLocks noChangeArrowheads="1"/>
            </p:cNvSpPr>
            <p:nvPr/>
          </p:nvSpPr>
          <p:spPr bwMode="auto">
            <a:xfrm>
              <a:off x="1609" y="3805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5" name="AutoShape 65"/>
            <p:cNvCxnSpPr>
              <a:cxnSpLocks noChangeShapeType="1"/>
              <a:stCxn id="143421" idx="5"/>
              <a:endCxn id="143424" idx="0"/>
            </p:cNvCxnSpPr>
            <p:nvPr/>
          </p:nvCxnSpPr>
          <p:spPr bwMode="auto">
            <a:xfrm>
              <a:off x="1614" y="3650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6" name="Oval 66"/>
            <p:cNvSpPr>
              <a:spLocks noChangeArrowheads="1"/>
            </p:cNvSpPr>
            <p:nvPr/>
          </p:nvSpPr>
          <p:spPr bwMode="auto">
            <a:xfrm>
              <a:off x="1156" y="3033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27" name="AutoShape 67"/>
            <p:cNvCxnSpPr>
              <a:cxnSpLocks noChangeShapeType="1"/>
              <a:stCxn id="143413" idx="5"/>
              <a:endCxn id="143426" idx="0"/>
            </p:cNvCxnSpPr>
            <p:nvPr/>
          </p:nvCxnSpPr>
          <p:spPr bwMode="auto">
            <a:xfrm>
              <a:off x="980" y="2858"/>
              <a:ext cx="312" cy="17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8" name="Oval 68"/>
            <p:cNvSpPr>
              <a:spLocks noChangeArrowheads="1"/>
            </p:cNvSpPr>
            <p:nvPr/>
          </p:nvSpPr>
          <p:spPr bwMode="auto">
            <a:xfrm>
              <a:off x="929" y="3442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9" name="AutoShape 69"/>
            <p:cNvCxnSpPr>
              <a:cxnSpLocks noChangeShapeType="1"/>
              <a:stCxn id="143426" idx="3"/>
              <a:endCxn id="143428" idx="0"/>
            </p:cNvCxnSpPr>
            <p:nvPr/>
          </p:nvCxnSpPr>
          <p:spPr bwMode="auto">
            <a:xfrm flipH="1">
              <a:off x="1065" y="3266"/>
              <a:ext cx="131" cy="17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0" name="Oval 70"/>
            <p:cNvSpPr>
              <a:spLocks noChangeArrowheads="1"/>
            </p:cNvSpPr>
            <p:nvPr/>
          </p:nvSpPr>
          <p:spPr bwMode="auto">
            <a:xfrm>
              <a:off x="2200" y="2646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31" name="AutoShape 71"/>
            <p:cNvCxnSpPr>
              <a:cxnSpLocks noChangeShapeType="1"/>
              <a:stCxn id="143412" idx="6"/>
              <a:endCxn id="143430" idx="0"/>
            </p:cNvCxnSpPr>
            <p:nvPr/>
          </p:nvCxnSpPr>
          <p:spPr bwMode="auto">
            <a:xfrm>
              <a:off x="1746" y="2445"/>
              <a:ext cx="590" cy="20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32" name="AutoShape 72"/>
            <p:cNvCxnSpPr>
              <a:cxnSpLocks noChangeShapeType="1"/>
              <a:stCxn id="143430" idx="3"/>
              <a:endCxn id="143433" idx="0"/>
            </p:cNvCxnSpPr>
            <p:nvPr/>
          </p:nvCxnSpPr>
          <p:spPr bwMode="auto">
            <a:xfrm flipH="1">
              <a:off x="2109" y="2879"/>
              <a:ext cx="131" cy="1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3" name="Oval 73"/>
            <p:cNvSpPr>
              <a:spLocks noChangeArrowheads="1"/>
            </p:cNvSpPr>
            <p:nvPr/>
          </p:nvSpPr>
          <p:spPr bwMode="auto">
            <a:xfrm>
              <a:off x="1973" y="3029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34" name="Oval 74"/>
            <p:cNvSpPr>
              <a:spLocks noChangeArrowheads="1"/>
            </p:cNvSpPr>
            <p:nvPr/>
          </p:nvSpPr>
          <p:spPr bwMode="auto">
            <a:xfrm>
              <a:off x="1746" y="3417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5" name="AutoShape 75"/>
            <p:cNvCxnSpPr>
              <a:cxnSpLocks noChangeShapeType="1"/>
              <a:stCxn id="143433" idx="3"/>
              <a:endCxn id="143434" idx="0"/>
            </p:cNvCxnSpPr>
            <p:nvPr/>
          </p:nvCxnSpPr>
          <p:spPr bwMode="auto">
            <a:xfrm flipH="1">
              <a:off x="1882" y="3262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6" name="Oval 76"/>
            <p:cNvSpPr>
              <a:spLocks noChangeArrowheads="1"/>
            </p:cNvSpPr>
            <p:nvPr/>
          </p:nvSpPr>
          <p:spPr bwMode="auto">
            <a:xfrm>
              <a:off x="2200" y="3417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7" name="AutoShape 77"/>
            <p:cNvCxnSpPr>
              <a:cxnSpLocks noChangeShapeType="1"/>
              <a:stCxn id="143433" idx="5"/>
              <a:endCxn id="143436" idx="0"/>
            </p:cNvCxnSpPr>
            <p:nvPr/>
          </p:nvCxnSpPr>
          <p:spPr bwMode="auto">
            <a:xfrm>
              <a:off x="2205" y="3262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8" name="Oval 78"/>
            <p:cNvSpPr>
              <a:spLocks noChangeArrowheads="1"/>
            </p:cNvSpPr>
            <p:nvPr/>
          </p:nvSpPr>
          <p:spPr bwMode="auto">
            <a:xfrm>
              <a:off x="2426" y="3034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9" name="AutoShape 79"/>
            <p:cNvCxnSpPr>
              <a:cxnSpLocks noChangeShapeType="1"/>
              <a:stCxn id="143430" idx="5"/>
              <a:endCxn id="143438" idx="0"/>
            </p:cNvCxnSpPr>
            <p:nvPr/>
          </p:nvCxnSpPr>
          <p:spPr bwMode="auto">
            <a:xfrm>
              <a:off x="2432" y="2879"/>
              <a:ext cx="130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0" name="Oval 80"/>
            <p:cNvSpPr>
              <a:spLocks noChangeArrowheads="1"/>
            </p:cNvSpPr>
            <p:nvPr/>
          </p:nvSpPr>
          <p:spPr bwMode="auto">
            <a:xfrm>
              <a:off x="3289" y="2308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41" name="AutoShape 81"/>
            <p:cNvCxnSpPr>
              <a:cxnSpLocks noChangeShapeType="1"/>
              <a:stCxn id="143440" idx="3"/>
              <a:endCxn id="143442" idx="0"/>
            </p:cNvCxnSpPr>
            <p:nvPr/>
          </p:nvCxnSpPr>
          <p:spPr bwMode="auto">
            <a:xfrm flipH="1">
              <a:off x="3198" y="2541"/>
              <a:ext cx="131" cy="1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2" name="Oval 82"/>
            <p:cNvSpPr>
              <a:spLocks noChangeArrowheads="1"/>
            </p:cNvSpPr>
            <p:nvPr/>
          </p:nvSpPr>
          <p:spPr bwMode="auto">
            <a:xfrm>
              <a:off x="3062" y="2691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43" name="Oval 83"/>
            <p:cNvSpPr>
              <a:spLocks noChangeArrowheads="1"/>
            </p:cNvSpPr>
            <p:nvPr/>
          </p:nvSpPr>
          <p:spPr bwMode="auto">
            <a:xfrm>
              <a:off x="2835" y="3079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4" name="AutoShape 84"/>
            <p:cNvCxnSpPr>
              <a:cxnSpLocks noChangeShapeType="1"/>
              <a:stCxn id="143442" idx="3"/>
              <a:endCxn id="143443" idx="0"/>
            </p:cNvCxnSpPr>
            <p:nvPr/>
          </p:nvCxnSpPr>
          <p:spPr bwMode="auto">
            <a:xfrm flipH="1">
              <a:off x="2971" y="2924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5" name="Oval 85"/>
            <p:cNvSpPr>
              <a:spLocks noChangeArrowheads="1"/>
            </p:cNvSpPr>
            <p:nvPr/>
          </p:nvSpPr>
          <p:spPr bwMode="auto">
            <a:xfrm>
              <a:off x="3289" y="3079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6" name="AutoShape 86"/>
            <p:cNvCxnSpPr>
              <a:cxnSpLocks noChangeShapeType="1"/>
              <a:stCxn id="143442" idx="5"/>
              <a:endCxn id="143445" idx="0"/>
            </p:cNvCxnSpPr>
            <p:nvPr/>
          </p:nvCxnSpPr>
          <p:spPr bwMode="auto">
            <a:xfrm>
              <a:off x="3294" y="2924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7" name="Oval 87"/>
            <p:cNvSpPr>
              <a:spLocks noChangeArrowheads="1"/>
            </p:cNvSpPr>
            <p:nvPr/>
          </p:nvSpPr>
          <p:spPr bwMode="auto">
            <a:xfrm>
              <a:off x="3515" y="2696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8" name="AutoShape 88"/>
            <p:cNvCxnSpPr>
              <a:cxnSpLocks noChangeShapeType="1"/>
              <a:stCxn id="143440" idx="5"/>
              <a:endCxn id="143447" idx="0"/>
            </p:cNvCxnSpPr>
            <p:nvPr/>
          </p:nvCxnSpPr>
          <p:spPr bwMode="auto">
            <a:xfrm>
              <a:off x="3521" y="2541"/>
              <a:ext cx="130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9" name="Text Box 89"/>
            <p:cNvSpPr txBox="1">
              <a:spLocks noChangeArrowheads="1"/>
            </p:cNvSpPr>
            <p:nvPr/>
          </p:nvSpPr>
          <p:spPr bwMode="auto">
            <a:xfrm>
              <a:off x="158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50" name="Text Box 90"/>
            <p:cNvSpPr txBox="1">
              <a:spLocks noChangeArrowheads="1"/>
            </p:cNvSpPr>
            <p:nvPr/>
          </p:nvSpPr>
          <p:spPr bwMode="auto">
            <a:xfrm>
              <a:off x="61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1" name="Text Box 91"/>
            <p:cNvSpPr txBox="1">
              <a:spLocks noChangeArrowheads="1"/>
            </p:cNvSpPr>
            <p:nvPr/>
          </p:nvSpPr>
          <p:spPr bwMode="auto">
            <a:xfrm>
              <a:off x="975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2" name="Text Box 92"/>
            <p:cNvSpPr txBox="1">
              <a:spLocks noChangeArrowheads="1"/>
            </p:cNvSpPr>
            <p:nvPr/>
          </p:nvSpPr>
          <p:spPr bwMode="auto">
            <a:xfrm>
              <a:off x="1202" y="3793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3" name="Text Box 93"/>
            <p:cNvSpPr txBox="1">
              <a:spLocks noChangeArrowheads="1"/>
            </p:cNvSpPr>
            <p:nvPr/>
          </p:nvSpPr>
          <p:spPr bwMode="auto">
            <a:xfrm>
              <a:off x="1772" y="338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4" name="Text Box 94"/>
            <p:cNvSpPr txBox="1">
              <a:spLocks noChangeArrowheads="1"/>
            </p:cNvSpPr>
            <p:nvPr/>
          </p:nvSpPr>
          <p:spPr bwMode="auto">
            <a:xfrm>
              <a:off x="2860" y="3051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5" name="Text Box 95"/>
            <p:cNvSpPr txBox="1">
              <a:spLocks noChangeArrowheads="1"/>
            </p:cNvSpPr>
            <p:nvPr/>
          </p:nvSpPr>
          <p:spPr bwMode="auto">
            <a:xfrm>
              <a:off x="3314" y="3067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6" name="Text Box 96"/>
            <p:cNvSpPr txBox="1">
              <a:spLocks noChangeArrowheads="1"/>
            </p:cNvSpPr>
            <p:nvPr/>
          </p:nvSpPr>
          <p:spPr bwMode="auto">
            <a:xfrm>
              <a:off x="1655" y="3793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7" name="Text Box 97"/>
            <p:cNvSpPr txBox="1">
              <a:spLocks noChangeArrowheads="1"/>
            </p:cNvSpPr>
            <p:nvPr/>
          </p:nvSpPr>
          <p:spPr bwMode="auto">
            <a:xfrm>
              <a:off x="2245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8" name="Text Box 98"/>
            <p:cNvSpPr txBox="1">
              <a:spLocks noChangeArrowheads="1"/>
            </p:cNvSpPr>
            <p:nvPr/>
          </p:nvSpPr>
          <p:spPr bwMode="auto">
            <a:xfrm>
              <a:off x="2472" y="302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sp>
          <p:nvSpPr>
            <p:cNvPr id="143459" name="Text Box 99"/>
            <p:cNvSpPr txBox="1">
              <a:spLocks noChangeArrowheads="1"/>
            </p:cNvSpPr>
            <p:nvPr/>
          </p:nvSpPr>
          <p:spPr bwMode="auto">
            <a:xfrm>
              <a:off x="3541" y="2688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143460" name="Group 100"/>
          <p:cNvGrpSpPr>
            <a:grpSpLocks/>
          </p:cNvGrpSpPr>
          <p:nvPr/>
        </p:nvGrpSpPr>
        <p:grpSpPr bwMode="auto">
          <a:xfrm>
            <a:off x="7207251" y="2265364"/>
            <a:ext cx="3095625" cy="2781301"/>
            <a:chOff x="2699" y="1966"/>
            <a:chExt cx="1950" cy="1752"/>
          </a:xfrm>
        </p:grpSpPr>
        <p:sp>
          <p:nvSpPr>
            <p:cNvPr id="143461" name="Oval 101"/>
            <p:cNvSpPr>
              <a:spLocks noChangeArrowheads="1"/>
            </p:cNvSpPr>
            <p:nvPr/>
          </p:nvSpPr>
          <p:spPr bwMode="auto">
            <a:xfrm>
              <a:off x="3878" y="1966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2" name="AutoShape 102"/>
            <p:cNvCxnSpPr>
              <a:cxnSpLocks noChangeShapeType="1"/>
              <a:stCxn id="143461" idx="3"/>
              <a:endCxn id="143465" idx="0"/>
            </p:cNvCxnSpPr>
            <p:nvPr/>
          </p:nvCxnSpPr>
          <p:spPr bwMode="auto">
            <a:xfrm flipH="1">
              <a:off x="3742" y="2199"/>
              <a:ext cx="176" cy="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3" name="AutoShape 103"/>
            <p:cNvCxnSpPr>
              <a:cxnSpLocks noChangeShapeType="1"/>
              <a:stCxn id="143461" idx="5"/>
              <a:endCxn id="143476" idx="0"/>
            </p:cNvCxnSpPr>
            <p:nvPr/>
          </p:nvCxnSpPr>
          <p:spPr bwMode="auto">
            <a:xfrm>
              <a:off x="4110" y="2199"/>
              <a:ext cx="177" cy="4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4" name="AutoShape 104"/>
            <p:cNvCxnSpPr>
              <a:cxnSpLocks noChangeShapeType="1"/>
              <a:stCxn id="143465" idx="3"/>
              <a:endCxn id="143466" idx="0"/>
            </p:cNvCxnSpPr>
            <p:nvPr/>
          </p:nvCxnSpPr>
          <p:spPr bwMode="auto">
            <a:xfrm flipH="1">
              <a:off x="3333" y="2531"/>
              <a:ext cx="313" cy="8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5" name="Oval 105"/>
            <p:cNvSpPr>
              <a:spLocks noChangeArrowheads="1"/>
            </p:cNvSpPr>
            <p:nvPr/>
          </p:nvSpPr>
          <p:spPr bwMode="auto">
            <a:xfrm>
              <a:off x="3606" y="2298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6" name="Oval 106"/>
            <p:cNvSpPr>
              <a:spLocks noChangeArrowheads="1"/>
            </p:cNvSpPr>
            <p:nvPr/>
          </p:nvSpPr>
          <p:spPr bwMode="auto">
            <a:xfrm>
              <a:off x="3197" y="2615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7" name="AutoShape 107"/>
            <p:cNvCxnSpPr>
              <a:cxnSpLocks noChangeShapeType="1"/>
              <a:stCxn id="143466" idx="3"/>
              <a:endCxn id="143468" idx="0"/>
            </p:cNvCxnSpPr>
            <p:nvPr/>
          </p:nvCxnSpPr>
          <p:spPr bwMode="auto">
            <a:xfrm flipH="1">
              <a:off x="3062" y="2848"/>
              <a:ext cx="175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8" name="Oval 108"/>
            <p:cNvSpPr>
              <a:spLocks noChangeArrowheads="1"/>
            </p:cNvSpPr>
            <p:nvPr/>
          </p:nvSpPr>
          <p:spPr bwMode="auto">
            <a:xfrm>
              <a:off x="2926" y="3044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9" name="Oval 109"/>
            <p:cNvSpPr>
              <a:spLocks noChangeArrowheads="1"/>
            </p:cNvSpPr>
            <p:nvPr/>
          </p:nvSpPr>
          <p:spPr bwMode="auto">
            <a:xfrm>
              <a:off x="2699" y="3432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0" name="AutoShape 110"/>
            <p:cNvCxnSpPr>
              <a:cxnSpLocks noChangeShapeType="1"/>
              <a:stCxn id="143468" idx="3"/>
              <a:endCxn id="143469" idx="0"/>
            </p:cNvCxnSpPr>
            <p:nvPr/>
          </p:nvCxnSpPr>
          <p:spPr bwMode="auto">
            <a:xfrm flipH="1">
              <a:off x="2835" y="3277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1" name="Oval 111"/>
            <p:cNvSpPr>
              <a:spLocks noChangeArrowheads="1"/>
            </p:cNvSpPr>
            <p:nvPr/>
          </p:nvSpPr>
          <p:spPr bwMode="auto">
            <a:xfrm>
              <a:off x="3197" y="3432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2" name="AutoShape 112"/>
            <p:cNvCxnSpPr>
              <a:cxnSpLocks noChangeShapeType="1"/>
              <a:stCxn id="143468" idx="5"/>
              <a:endCxn id="143471" idx="1"/>
            </p:cNvCxnSpPr>
            <p:nvPr/>
          </p:nvCxnSpPr>
          <p:spPr bwMode="auto">
            <a:xfrm>
              <a:off x="3158" y="3277"/>
              <a:ext cx="79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3" name="Oval 113"/>
            <p:cNvSpPr>
              <a:spLocks noChangeArrowheads="1"/>
            </p:cNvSpPr>
            <p:nvPr/>
          </p:nvSpPr>
          <p:spPr bwMode="auto">
            <a:xfrm>
              <a:off x="3469" y="3023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4" name="AutoShape 114"/>
            <p:cNvCxnSpPr>
              <a:cxnSpLocks noChangeShapeType="1"/>
              <a:stCxn id="143466" idx="5"/>
              <a:endCxn id="143473" idx="0"/>
            </p:cNvCxnSpPr>
            <p:nvPr/>
          </p:nvCxnSpPr>
          <p:spPr bwMode="auto">
            <a:xfrm>
              <a:off x="3429" y="2848"/>
              <a:ext cx="176" cy="17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5" name="AutoShape 115"/>
            <p:cNvCxnSpPr>
              <a:cxnSpLocks noChangeShapeType="1"/>
              <a:stCxn id="143473" idx="3"/>
              <a:endCxn id="143471" idx="7"/>
            </p:cNvCxnSpPr>
            <p:nvPr/>
          </p:nvCxnSpPr>
          <p:spPr bwMode="auto">
            <a:xfrm flipH="1">
              <a:off x="3429" y="3256"/>
              <a:ext cx="80" cy="21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6" name="Oval 116"/>
            <p:cNvSpPr>
              <a:spLocks noChangeArrowheads="1"/>
            </p:cNvSpPr>
            <p:nvPr/>
          </p:nvSpPr>
          <p:spPr bwMode="auto">
            <a:xfrm>
              <a:off x="4151" y="2636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7" name="AutoShape 117"/>
            <p:cNvCxnSpPr>
              <a:cxnSpLocks noChangeShapeType="1"/>
              <a:stCxn id="143465" idx="5"/>
              <a:endCxn id="143476" idx="1"/>
            </p:cNvCxnSpPr>
            <p:nvPr/>
          </p:nvCxnSpPr>
          <p:spPr bwMode="auto">
            <a:xfrm>
              <a:off x="3838" y="2531"/>
              <a:ext cx="353" cy="14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8" name="AutoShape 118"/>
            <p:cNvCxnSpPr>
              <a:cxnSpLocks noChangeShapeType="1"/>
              <a:stCxn id="143476" idx="3"/>
              <a:endCxn id="143479" idx="0"/>
            </p:cNvCxnSpPr>
            <p:nvPr/>
          </p:nvCxnSpPr>
          <p:spPr bwMode="auto">
            <a:xfrm flipH="1">
              <a:off x="4060" y="2869"/>
              <a:ext cx="131" cy="1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9" name="Oval 119"/>
            <p:cNvSpPr>
              <a:spLocks noChangeArrowheads="1"/>
            </p:cNvSpPr>
            <p:nvPr/>
          </p:nvSpPr>
          <p:spPr bwMode="auto">
            <a:xfrm>
              <a:off x="3924" y="3019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80" name="Oval 120"/>
            <p:cNvSpPr>
              <a:spLocks noChangeArrowheads="1"/>
            </p:cNvSpPr>
            <p:nvPr/>
          </p:nvSpPr>
          <p:spPr bwMode="auto">
            <a:xfrm>
              <a:off x="3742" y="3407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1" name="AutoShape 121"/>
            <p:cNvCxnSpPr>
              <a:cxnSpLocks noChangeShapeType="1"/>
              <a:stCxn id="143479" idx="3"/>
              <a:endCxn id="143480" idx="0"/>
            </p:cNvCxnSpPr>
            <p:nvPr/>
          </p:nvCxnSpPr>
          <p:spPr bwMode="auto">
            <a:xfrm flipH="1">
              <a:off x="3878" y="3252"/>
              <a:ext cx="86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2" name="Oval 122"/>
            <p:cNvSpPr>
              <a:spLocks noChangeArrowheads="1"/>
            </p:cNvSpPr>
            <p:nvPr/>
          </p:nvSpPr>
          <p:spPr bwMode="auto">
            <a:xfrm>
              <a:off x="4105" y="3407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3" name="AutoShape 123"/>
            <p:cNvCxnSpPr>
              <a:cxnSpLocks noChangeShapeType="1"/>
              <a:stCxn id="143479" idx="5"/>
              <a:endCxn id="143482" idx="0"/>
            </p:cNvCxnSpPr>
            <p:nvPr/>
          </p:nvCxnSpPr>
          <p:spPr bwMode="auto">
            <a:xfrm>
              <a:off x="4156" y="3252"/>
              <a:ext cx="85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4" name="Oval 124"/>
            <p:cNvSpPr>
              <a:spLocks noChangeArrowheads="1"/>
            </p:cNvSpPr>
            <p:nvPr/>
          </p:nvSpPr>
          <p:spPr bwMode="auto">
            <a:xfrm>
              <a:off x="4377" y="3024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5" name="AutoShape 125"/>
            <p:cNvCxnSpPr>
              <a:cxnSpLocks noChangeShapeType="1"/>
              <a:stCxn id="143476" idx="5"/>
              <a:endCxn id="143484" idx="0"/>
            </p:cNvCxnSpPr>
            <p:nvPr/>
          </p:nvCxnSpPr>
          <p:spPr bwMode="auto">
            <a:xfrm>
              <a:off x="4383" y="2869"/>
              <a:ext cx="130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6" name="Text Box 126"/>
            <p:cNvSpPr txBox="1">
              <a:spLocks noChangeArrowheads="1"/>
            </p:cNvSpPr>
            <p:nvPr/>
          </p:nvSpPr>
          <p:spPr bwMode="auto">
            <a:xfrm>
              <a:off x="2744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87" name="Text Box 127"/>
            <p:cNvSpPr txBox="1">
              <a:spLocks noChangeArrowheads="1"/>
            </p:cNvSpPr>
            <p:nvPr/>
          </p:nvSpPr>
          <p:spPr bwMode="auto">
            <a:xfrm>
              <a:off x="324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88" name="Text Box 128"/>
            <p:cNvSpPr txBox="1">
              <a:spLocks noChangeArrowheads="1"/>
            </p:cNvSpPr>
            <p:nvPr/>
          </p:nvSpPr>
          <p:spPr bwMode="auto">
            <a:xfrm>
              <a:off x="3787" y="337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89" name="Text Box 129"/>
            <p:cNvSpPr txBox="1">
              <a:spLocks noChangeArrowheads="1"/>
            </p:cNvSpPr>
            <p:nvPr/>
          </p:nvSpPr>
          <p:spPr bwMode="auto">
            <a:xfrm>
              <a:off x="4150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90" name="Text Box 130"/>
            <p:cNvSpPr txBox="1">
              <a:spLocks noChangeArrowheads="1"/>
            </p:cNvSpPr>
            <p:nvPr/>
          </p:nvSpPr>
          <p:spPr bwMode="auto">
            <a:xfrm>
              <a:off x="4423" y="301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cxnSp>
          <p:nvCxnSpPr>
            <p:cNvPr id="143491" name="AutoShape 131"/>
            <p:cNvCxnSpPr>
              <a:cxnSpLocks noChangeShapeType="1"/>
              <a:stCxn id="143473" idx="6"/>
              <a:endCxn id="143479" idx="2"/>
            </p:cNvCxnSpPr>
            <p:nvPr/>
          </p:nvCxnSpPr>
          <p:spPr bwMode="auto">
            <a:xfrm flipV="1">
              <a:off x="3741" y="3156"/>
              <a:ext cx="183" cy="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3494" name="Text Box 134"/>
          <p:cNvSpPr txBox="1">
            <a:spLocks noChangeArrowheads="1"/>
          </p:cNvSpPr>
          <p:nvPr/>
        </p:nvSpPr>
        <p:spPr bwMode="auto">
          <a:xfrm>
            <a:off x="1879600" y="427038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有向无环图的用途： </a:t>
            </a:r>
          </a:p>
        </p:txBody>
      </p:sp>
      <p:sp>
        <p:nvSpPr>
          <p:cNvPr id="143495" name="Text Box 135"/>
          <p:cNvSpPr txBox="1">
            <a:spLocks noChangeArrowheads="1"/>
          </p:cNvSpPr>
          <p:nvPr/>
        </p:nvSpPr>
        <p:spPr bwMode="auto">
          <a:xfrm>
            <a:off x="5551488" y="5367338"/>
            <a:ext cx="5008562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共享相同子式  节省存储空间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143367" grpId="0" animBg="1"/>
      <p:bldP spid="143365" grpId="0" animBg="1"/>
      <p:bldP spid="143496" grpId="0" animBg="1"/>
      <p:bldP spid="143366" grpId="0" animBg="1"/>
      <p:bldP spid="143369" grpId="0" animBg="1"/>
      <p:bldP spid="143370" grpId="0" animBg="1"/>
      <p:bldP spid="143371" grpId="0" animBg="1"/>
      <p:bldP spid="143494" grpId="0"/>
      <p:bldP spid="14349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6776" y="1238250"/>
            <a:ext cx="8263801" cy="212365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除最简单的情况之外，几乎所有的工程都可分为若干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个称作“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”的子工程，并且这些子工程之间通常受着一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定条件的约束，例如：其中某些子工程必须在另一些子工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程完成之后才能开始。 </a:t>
            </a:r>
          </a:p>
        </p:txBody>
      </p:sp>
      <p:sp>
        <p:nvSpPr>
          <p:cNvPr id="130105" name="Text Box 57"/>
          <p:cNvSpPr txBox="1">
            <a:spLocks noChangeArrowheads="1"/>
          </p:cNvSpPr>
          <p:nvPr/>
        </p:nvSpPr>
        <p:spPr bwMode="auto">
          <a:xfrm>
            <a:off x="2136775" y="3500438"/>
            <a:ext cx="7648248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对整个工程和系统，人们关心的是两方面的问题：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一是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工程能否顺利进行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二是完成整个工程所必须的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2149475" y="376238"/>
            <a:ext cx="4801314" cy="60843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、在工程计划和管理方面的应用 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2136776" y="5203826"/>
            <a:ext cx="7417415" cy="4976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对应到有向图即为进行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和求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 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05" grpId="0"/>
      <p:bldP spid="13010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2168525" y="62071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7.5.1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  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3032126" y="1316038"/>
            <a:ext cx="1624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sp>
        <p:nvSpPr>
          <p:cNvPr id="131132" name="AutoShape 60"/>
          <p:cNvSpPr>
            <a:spLocks noChangeArrowheads="1"/>
          </p:cNvSpPr>
          <p:nvPr/>
        </p:nvSpPr>
        <p:spPr bwMode="auto">
          <a:xfrm>
            <a:off x="2239964" y="1492544"/>
            <a:ext cx="7672387" cy="442695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905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用一个有向图表示一个工程的各子工程及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其相互制约的关系，其中以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表示活动之间的优先制约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，称这种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为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简称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Activity On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Vertex network)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/>
      <p:bldP spid="1311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2003426" y="476251"/>
            <a:ext cx="2108269" cy="4700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排课表。 </a:t>
            </a:r>
          </a:p>
        </p:txBody>
      </p: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2085976" y="1268413"/>
            <a:ext cx="5307013" cy="4470400"/>
            <a:chOff x="113" y="890"/>
            <a:chExt cx="3343" cy="2816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02" y="907"/>
              <a:ext cx="3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课程代号             课程名称               先修课 </a:t>
              </a:r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01" y="1152"/>
              <a:ext cx="392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C12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13" y="890"/>
              <a:ext cx="3337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13" y="1157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119" y="135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9" y="1551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19" y="1746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9" y="1940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19" y="2135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19" y="2329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119" y="2524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19" y="2718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19" y="2913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9" y="310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9" y="3302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977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465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2513" y="1147"/>
              <a:ext cx="9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C3,C6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C1,C9,C10 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025" y="1130"/>
              <a:ext cx="14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程序设计基础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离散数学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数据结构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汇编语言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语言的设计和分析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计算机原理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编译原理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操作系统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高等数学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线性代数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普通物理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数值分析</a:t>
              </a:r>
            </a:p>
          </p:txBody>
        </p:sp>
      </p:grp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7486650" y="2946401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8259763" y="2516189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8926513" y="2946401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8312150" y="1844676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9431339" y="206057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9286875" y="4318001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9750425" y="2835275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9777413" y="3556001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7496175" y="4014789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8248650" y="4013201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8286750" y="4622801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8248650" y="3321051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32134" name="AutoShape 38"/>
          <p:cNvCxnSpPr>
            <a:cxnSpLocks noChangeShapeType="1"/>
            <a:stCxn id="132122" idx="0"/>
            <a:endCxn id="132125" idx="2"/>
          </p:cNvCxnSpPr>
          <p:nvPr/>
        </p:nvCxnSpPr>
        <p:spPr bwMode="auto">
          <a:xfrm flipV="1">
            <a:off x="7734300" y="2093914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5" name="AutoShape 39"/>
          <p:cNvCxnSpPr>
            <a:cxnSpLocks noChangeShapeType="1"/>
            <a:stCxn id="132122" idx="7"/>
            <a:endCxn id="132123" idx="2"/>
          </p:cNvCxnSpPr>
          <p:nvPr/>
        </p:nvCxnSpPr>
        <p:spPr bwMode="auto">
          <a:xfrm flipV="1">
            <a:off x="7908925" y="2765425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6" name="AutoShape 40"/>
          <p:cNvCxnSpPr>
            <a:cxnSpLocks noChangeShapeType="1"/>
            <a:stCxn id="132122" idx="6"/>
            <a:endCxn id="132124" idx="2"/>
          </p:cNvCxnSpPr>
          <p:nvPr/>
        </p:nvCxnSpPr>
        <p:spPr bwMode="auto">
          <a:xfrm>
            <a:off x="7981951" y="3195638"/>
            <a:ext cx="94456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7" name="AutoShape 41"/>
          <p:cNvCxnSpPr>
            <a:cxnSpLocks noChangeShapeType="1"/>
            <a:stCxn id="132122" idx="5"/>
          </p:cNvCxnSpPr>
          <p:nvPr/>
        </p:nvCxnSpPr>
        <p:spPr bwMode="auto">
          <a:xfrm>
            <a:off x="7908926" y="3371850"/>
            <a:ext cx="379413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8" name="AutoShape 42"/>
          <p:cNvCxnSpPr>
            <a:cxnSpLocks noChangeShapeType="1"/>
            <a:stCxn id="132130" idx="7"/>
            <a:endCxn id="132133" idx="3"/>
          </p:cNvCxnSpPr>
          <p:nvPr/>
        </p:nvCxnSpPr>
        <p:spPr bwMode="auto">
          <a:xfrm flipV="1">
            <a:off x="7920039" y="3746501"/>
            <a:ext cx="401637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9" name="AutoShape 43"/>
          <p:cNvCxnSpPr>
            <a:cxnSpLocks noChangeShapeType="1"/>
            <a:stCxn id="132130" idx="6"/>
            <a:endCxn id="132131" idx="2"/>
          </p:cNvCxnSpPr>
          <p:nvPr/>
        </p:nvCxnSpPr>
        <p:spPr bwMode="auto">
          <a:xfrm flipV="1">
            <a:off x="7993064" y="4262439"/>
            <a:ext cx="255587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30" idx="5"/>
            <a:endCxn id="132132" idx="2"/>
          </p:cNvCxnSpPr>
          <p:nvPr/>
        </p:nvCxnSpPr>
        <p:spPr bwMode="auto">
          <a:xfrm>
            <a:off x="7920038" y="4438650"/>
            <a:ext cx="366712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31" idx="0"/>
            <a:endCxn id="132133" idx="4"/>
          </p:cNvCxnSpPr>
          <p:nvPr/>
        </p:nvCxnSpPr>
        <p:spPr bwMode="auto">
          <a:xfrm flipV="1">
            <a:off x="8496300" y="3819526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32" idx="6"/>
            <a:endCxn id="132127" idx="3"/>
          </p:cNvCxnSpPr>
          <p:nvPr/>
        </p:nvCxnSpPr>
        <p:spPr bwMode="auto">
          <a:xfrm flipV="1">
            <a:off x="8782050" y="4743450"/>
            <a:ext cx="577850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3" name="AutoShape 47"/>
          <p:cNvCxnSpPr>
            <a:cxnSpLocks noChangeShapeType="1"/>
            <a:stCxn id="132127" idx="7"/>
            <a:endCxn id="132129" idx="3"/>
          </p:cNvCxnSpPr>
          <p:nvPr/>
        </p:nvCxnSpPr>
        <p:spPr bwMode="auto">
          <a:xfrm flipV="1">
            <a:off x="9710738" y="3981451"/>
            <a:ext cx="139700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4" name="AutoShape 48"/>
          <p:cNvCxnSpPr>
            <a:cxnSpLocks noChangeShapeType="1"/>
            <a:stCxn id="132125" idx="6"/>
            <a:endCxn id="132126" idx="2"/>
          </p:cNvCxnSpPr>
          <p:nvPr/>
        </p:nvCxnSpPr>
        <p:spPr bwMode="auto">
          <a:xfrm>
            <a:off x="8809038" y="2093913"/>
            <a:ext cx="622300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5" name="AutoShape 49"/>
          <p:cNvCxnSpPr>
            <a:cxnSpLocks noChangeShapeType="1"/>
            <a:stCxn id="132124" idx="7"/>
            <a:endCxn id="132126" idx="3"/>
          </p:cNvCxnSpPr>
          <p:nvPr/>
        </p:nvCxnSpPr>
        <p:spPr bwMode="auto">
          <a:xfrm flipV="1">
            <a:off x="9348789" y="2484439"/>
            <a:ext cx="155575" cy="534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6" name="AutoShape 50"/>
          <p:cNvCxnSpPr>
            <a:cxnSpLocks noChangeShapeType="1"/>
            <a:stCxn id="132123" idx="6"/>
            <a:endCxn id="132124" idx="1"/>
          </p:cNvCxnSpPr>
          <p:nvPr/>
        </p:nvCxnSpPr>
        <p:spPr bwMode="auto">
          <a:xfrm>
            <a:off x="8755064" y="2765425"/>
            <a:ext cx="244475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7" name="AutoShape 51"/>
          <p:cNvCxnSpPr>
            <a:cxnSpLocks noChangeShapeType="1"/>
            <a:stCxn id="132126" idx="5"/>
            <a:endCxn id="132128" idx="0"/>
          </p:cNvCxnSpPr>
          <p:nvPr/>
        </p:nvCxnSpPr>
        <p:spPr bwMode="auto">
          <a:xfrm>
            <a:off x="9855201" y="2484439"/>
            <a:ext cx="142875" cy="350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8" name="AutoShape 52"/>
          <p:cNvCxnSpPr>
            <a:cxnSpLocks noChangeShapeType="1"/>
            <a:stCxn id="132124" idx="6"/>
            <a:endCxn id="132128" idx="2"/>
          </p:cNvCxnSpPr>
          <p:nvPr/>
        </p:nvCxnSpPr>
        <p:spPr bwMode="auto">
          <a:xfrm flipV="1">
            <a:off x="9421813" y="3063876"/>
            <a:ext cx="328612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9" name="AutoShape 53"/>
          <p:cNvCxnSpPr>
            <a:cxnSpLocks noChangeShapeType="1"/>
            <a:stCxn id="132124" idx="5"/>
            <a:endCxn id="132129" idx="1"/>
          </p:cNvCxnSpPr>
          <p:nvPr/>
        </p:nvCxnSpPr>
        <p:spPr bwMode="auto">
          <a:xfrm>
            <a:off x="9348788" y="3371851"/>
            <a:ext cx="5016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2" grpId="0" animBg="1"/>
      <p:bldP spid="132123" grpId="0" animBg="1"/>
      <p:bldP spid="132124" grpId="0" animBg="1"/>
      <p:bldP spid="132125" grpId="0" animBg="1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2411414" y="595313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基本操作： 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2411414" y="1119189"/>
            <a:ext cx="7500937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结构初始化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CreateGraph(&amp;G, V, VR);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是图的顶点集，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是图中弧的集合。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的定义构造图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2411414" y="3663951"/>
            <a:ext cx="3629025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销毁结构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DestroyGraph(&amp;G);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销毁图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5" grpId="0"/>
      <p:bldP spid="1577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1992314" y="2349501"/>
            <a:ext cx="5287025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是网中有向边，则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的直接前驱；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2005013" y="3500438"/>
            <a:ext cx="5570756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网中不允许有回路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因为如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果有回路存在，则表明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某项活动以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自己为先决条件，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显然这是荒谬的。 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2359025" y="5229226"/>
            <a:ext cx="6001836" cy="4700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 </a:t>
            </a:r>
            <a:r>
              <a:rPr lang="en-US" altLang="zh-CN">
                <a:solidFill>
                  <a:schemeClr val="tx1"/>
                </a:solidFill>
                <a:effectLst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网中是否存在回路？ </a:t>
            </a: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7343775" y="2176464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8116888" y="1746251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8785225" y="2176464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8169275" y="1074739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9359900" y="1312864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9144000" y="3548064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9720263" y="2065338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9720263" y="2786064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7353300" y="3244850"/>
            <a:ext cx="496888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8105775" y="3243264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8143875" y="3852864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8105775" y="2551114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6505" name="AutoShape 121"/>
          <p:cNvCxnSpPr>
            <a:cxnSpLocks noChangeShapeType="1"/>
            <a:stCxn id="16493" idx="0"/>
            <a:endCxn id="16496" idx="2"/>
          </p:cNvCxnSpPr>
          <p:nvPr/>
        </p:nvCxnSpPr>
        <p:spPr bwMode="auto">
          <a:xfrm flipV="1">
            <a:off x="7591425" y="1323975"/>
            <a:ext cx="577850" cy="8524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6" name="AutoShape 122"/>
          <p:cNvCxnSpPr>
            <a:cxnSpLocks noChangeShapeType="1"/>
            <a:stCxn id="16493" idx="7"/>
            <a:endCxn id="16494" idx="2"/>
          </p:cNvCxnSpPr>
          <p:nvPr/>
        </p:nvCxnSpPr>
        <p:spPr bwMode="auto">
          <a:xfrm flipV="1">
            <a:off x="7766050" y="1995488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7" name="AutoShape 123"/>
          <p:cNvCxnSpPr>
            <a:cxnSpLocks noChangeShapeType="1"/>
            <a:stCxn id="16493" idx="6"/>
            <a:endCxn id="16495" idx="2"/>
          </p:cNvCxnSpPr>
          <p:nvPr/>
        </p:nvCxnSpPr>
        <p:spPr bwMode="auto">
          <a:xfrm>
            <a:off x="7839075" y="2425700"/>
            <a:ext cx="9461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8" name="AutoShape 124"/>
          <p:cNvCxnSpPr>
            <a:cxnSpLocks noChangeShapeType="1"/>
            <a:stCxn id="16493" idx="5"/>
          </p:cNvCxnSpPr>
          <p:nvPr/>
        </p:nvCxnSpPr>
        <p:spPr bwMode="auto">
          <a:xfrm>
            <a:off x="7766051" y="2601914"/>
            <a:ext cx="379413" cy="1730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9" name="AutoShape 125"/>
          <p:cNvCxnSpPr>
            <a:cxnSpLocks noChangeShapeType="1"/>
            <a:stCxn id="16501" idx="7"/>
            <a:endCxn id="16504" idx="3"/>
          </p:cNvCxnSpPr>
          <p:nvPr/>
        </p:nvCxnSpPr>
        <p:spPr bwMode="auto">
          <a:xfrm flipV="1">
            <a:off x="7777164" y="2976563"/>
            <a:ext cx="401637" cy="3413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0" name="AutoShape 126"/>
          <p:cNvCxnSpPr>
            <a:cxnSpLocks noChangeShapeType="1"/>
            <a:stCxn id="16501" idx="6"/>
            <a:endCxn id="16502" idx="2"/>
          </p:cNvCxnSpPr>
          <p:nvPr/>
        </p:nvCxnSpPr>
        <p:spPr bwMode="auto">
          <a:xfrm flipV="1">
            <a:off x="7850189" y="3492500"/>
            <a:ext cx="255587" cy="1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1" name="AutoShape 127"/>
          <p:cNvCxnSpPr>
            <a:cxnSpLocks noChangeShapeType="1"/>
            <a:stCxn id="16501" idx="5"/>
            <a:endCxn id="16503" idx="2"/>
          </p:cNvCxnSpPr>
          <p:nvPr/>
        </p:nvCxnSpPr>
        <p:spPr bwMode="auto">
          <a:xfrm>
            <a:off x="7777163" y="3668714"/>
            <a:ext cx="366712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2" name="AutoShape 128"/>
          <p:cNvCxnSpPr>
            <a:cxnSpLocks noChangeShapeType="1"/>
            <a:stCxn id="16502" idx="0"/>
            <a:endCxn id="16504" idx="4"/>
          </p:cNvCxnSpPr>
          <p:nvPr/>
        </p:nvCxnSpPr>
        <p:spPr bwMode="auto">
          <a:xfrm flipV="1">
            <a:off x="8353425" y="3049589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3" name="AutoShape 129"/>
          <p:cNvCxnSpPr>
            <a:cxnSpLocks noChangeShapeType="1"/>
            <a:stCxn id="16503" idx="6"/>
            <a:endCxn id="16498" idx="3"/>
          </p:cNvCxnSpPr>
          <p:nvPr/>
        </p:nvCxnSpPr>
        <p:spPr bwMode="auto">
          <a:xfrm flipV="1">
            <a:off x="8639175" y="3973514"/>
            <a:ext cx="577850" cy="128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4" name="AutoShape 130"/>
          <p:cNvCxnSpPr>
            <a:cxnSpLocks noChangeShapeType="1"/>
            <a:stCxn id="16498" idx="7"/>
            <a:endCxn id="16500" idx="3"/>
          </p:cNvCxnSpPr>
          <p:nvPr/>
        </p:nvCxnSpPr>
        <p:spPr bwMode="auto">
          <a:xfrm flipV="1">
            <a:off x="9567864" y="3211514"/>
            <a:ext cx="225425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5" name="AutoShape 131"/>
          <p:cNvCxnSpPr>
            <a:cxnSpLocks noChangeShapeType="1"/>
            <a:stCxn id="16496" idx="6"/>
            <a:endCxn id="16497" idx="2"/>
          </p:cNvCxnSpPr>
          <p:nvPr/>
        </p:nvCxnSpPr>
        <p:spPr bwMode="auto">
          <a:xfrm>
            <a:off x="8666164" y="1323976"/>
            <a:ext cx="693737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6" name="AutoShape 132"/>
          <p:cNvCxnSpPr>
            <a:cxnSpLocks noChangeShapeType="1"/>
            <a:stCxn id="16495" idx="7"/>
            <a:endCxn id="16497" idx="3"/>
          </p:cNvCxnSpPr>
          <p:nvPr/>
        </p:nvCxnSpPr>
        <p:spPr bwMode="auto">
          <a:xfrm flipV="1">
            <a:off x="9207501" y="1736726"/>
            <a:ext cx="225425" cy="512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7" name="AutoShape 133"/>
          <p:cNvCxnSpPr>
            <a:cxnSpLocks noChangeShapeType="1"/>
            <a:stCxn id="16494" idx="6"/>
            <a:endCxn id="16495" idx="1"/>
          </p:cNvCxnSpPr>
          <p:nvPr/>
        </p:nvCxnSpPr>
        <p:spPr bwMode="auto">
          <a:xfrm>
            <a:off x="8612188" y="1995488"/>
            <a:ext cx="246062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8" name="AutoShape 134"/>
          <p:cNvCxnSpPr>
            <a:cxnSpLocks noChangeShapeType="1"/>
            <a:stCxn id="16497" idx="5"/>
            <a:endCxn id="16499" idx="0"/>
          </p:cNvCxnSpPr>
          <p:nvPr/>
        </p:nvCxnSpPr>
        <p:spPr bwMode="auto">
          <a:xfrm>
            <a:off x="9783763" y="1736726"/>
            <a:ext cx="184150" cy="328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9" name="AutoShape 135"/>
          <p:cNvCxnSpPr>
            <a:cxnSpLocks noChangeShapeType="1"/>
            <a:stCxn id="16495" idx="6"/>
            <a:endCxn id="16499" idx="2"/>
          </p:cNvCxnSpPr>
          <p:nvPr/>
        </p:nvCxnSpPr>
        <p:spPr bwMode="auto">
          <a:xfrm flipV="1">
            <a:off x="9280525" y="2293938"/>
            <a:ext cx="439738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20" name="AutoShape 136"/>
          <p:cNvCxnSpPr>
            <a:cxnSpLocks noChangeShapeType="1"/>
            <a:stCxn id="16495" idx="5"/>
            <a:endCxn id="16500" idx="1"/>
          </p:cNvCxnSpPr>
          <p:nvPr/>
        </p:nvCxnSpPr>
        <p:spPr bwMode="auto">
          <a:xfrm>
            <a:off x="9207500" y="2601914"/>
            <a:ext cx="585788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2087563" y="549275"/>
            <a:ext cx="2538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网的特点： 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2016126" y="1184276"/>
            <a:ext cx="4963859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有一条有向路径，则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的前驱；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" grpId="0" autoUpdateAnimBg="0"/>
      <p:bldP spid="16488" grpId="0" autoUpdateAnimBg="0"/>
      <p:bldP spid="16491" grpId="0"/>
      <p:bldP spid="1652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108201" y="633414"/>
            <a:ext cx="1800493" cy="359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拓扑排序： 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2019300" y="4635501"/>
            <a:ext cx="7956024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检测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网中是否存在环方法：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对有向图构造其顶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点的拓扑有序序列，若网中所有顶点都在它的拓扑有序序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列中，则该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网必定不存在环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2330450" y="602575"/>
            <a:ext cx="7881610" cy="4009791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网没有回路的前提下，我们将全部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活动排列成一个线性序列，使得若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网中有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存在，则在这个序列中，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一定排在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的前面，具有这种性质的线性序列称为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拓扑有序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序列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，相应的拓扑有序排序的算法称为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9" name="Oval 89"/>
          <p:cNvSpPr>
            <a:spLocks noChangeArrowheads="1"/>
          </p:cNvSpPr>
          <p:nvPr/>
        </p:nvSpPr>
        <p:spPr bwMode="auto">
          <a:xfrm>
            <a:off x="2198688" y="4149726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2971800" y="3719514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35931" name="Oval 91"/>
          <p:cNvSpPr>
            <a:spLocks noChangeArrowheads="1"/>
          </p:cNvSpPr>
          <p:nvPr/>
        </p:nvSpPr>
        <p:spPr bwMode="auto">
          <a:xfrm>
            <a:off x="3789363" y="4149726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35932" name="Oval 92"/>
          <p:cNvSpPr>
            <a:spLocks noChangeArrowheads="1"/>
          </p:cNvSpPr>
          <p:nvPr/>
        </p:nvSpPr>
        <p:spPr bwMode="auto">
          <a:xfrm>
            <a:off x="3024189" y="3048001"/>
            <a:ext cx="496887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35933" name="Oval 93"/>
          <p:cNvSpPr>
            <a:spLocks noChangeArrowheads="1"/>
          </p:cNvSpPr>
          <p:nvPr/>
        </p:nvSpPr>
        <p:spPr bwMode="auto">
          <a:xfrm>
            <a:off x="4605339" y="328612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35934" name="Oval 94"/>
          <p:cNvSpPr>
            <a:spLocks noChangeArrowheads="1"/>
          </p:cNvSpPr>
          <p:nvPr/>
        </p:nvSpPr>
        <p:spPr bwMode="auto">
          <a:xfrm>
            <a:off x="4292600" y="5521326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35935" name="Oval 95"/>
          <p:cNvSpPr>
            <a:spLocks noChangeArrowheads="1"/>
          </p:cNvSpPr>
          <p:nvPr/>
        </p:nvSpPr>
        <p:spPr bwMode="auto">
          <a:xfrm>
            <a:off x="5075238" y="4038600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35936" name="Oval 96"/>
          <p:cNvSpPr>
            <a:spLocks noChangeArrowheads="1"/>
          </p:cNvSpPr>
          <p:nvPr/>
        </p:nvSpPr>
        <p:spPr bwMode="auto">
          <a:xfrm>
            <a:off x="5102225" y="4759326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35937" name="Oval 97"/>
          <p:cNvSpPr>
            <a:spLocks noChangeArrowheads="1"/>
          </p:cNvSpPr>
          <p:nvPr/>
        </p:nvSpPr>
        <p:spPr bwMode="auto">
          <a:xfrm>
            <a:off x="2208214" y="5218114"/>
            <a:ext cx="496887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35938" name="Oval 98"/>
          <p:cNvSpPr>
            <a:spLocks noChangeArrowheads="1"/>
          </p:cNvSpPr>
          <p:nvPr/>
        </p:nvSpPr>
        <p:spPr bwMode="auto">
          <a:xfrm>
            <a:off x="2960688" y="5216526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35939" name="Oval 99"/>
          <p:cNvSpPr>
            <a:spLocks noChangeArrowheads="1"/>
          </p:cNvSpPr>
          <p:nvPr/>
        </p:nvSpPr>
        <p:spPr bwMode="auto">
          <a:xfrm>
            <a:off x="2998788" y="5826126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35940" name="Oval 100"/>
          <p:cNvSpPr>
            <a:spLocks noChangeArrowheads="1"/>
          </p:cNvSpPr>
          <p:nvPr/>
        </p:nvSpPr>
        <p:spPr bwMode="auto">
          <a:xfrm>
            <a:off x="2960688" y="4524376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35941" name="AutoShape 101"/>
          <p:cNvCxnSpPr>
            <a:cxnSpLocks noChangeShapeType="1"/>
            <a:stCxn id="35929" idx="0"/>
            <a:endCxn id="35932" idx="2"/>
          </p:cNvCxnSpPr>
          <p:nvPr/>
        </p:nvCxnSpPr>
        <p:spPr bwMode="auto">
          <a:xfrm flipV="1">
            <a:off x="2446338" y="3297239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2" name="AutoShape 102"/>
          <p:cNvCxnSpPr>
            <a:cxnSpLocks noChangeShapeType="1"/>
            <a:stCxn id="35929" idx="7"/>
            <a:endCxn id="35930" idx="2"/>
          </p:cNvCxnSpPr>
          <p:nvPr/>
        </p:nvCxnSpPr>
        <p:spPr bwMode="auto">
          <a:xfrm flipV="1">
            <a:off x="2620964" y="3968750"/>
            <a:ext cx="350837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3" name="AutoShape 103"/>
          <p:cNvCxnSpPr>
            <a:cxnSpLocks noChangeShapeType="1"/>
            <a:stCxn id="35929" idx="6"/>
            <a:endCxn id="35931" idx="2"/>
          </p:cNvCxnSpPr>
          <p:nvPr/>
        </p:nvCxnSpPr>
        <p:spPr bwMode="auto">
          <a:xfrm>
            <a:off x="2693989" y="4398963"/>
            <a:ext cx="10953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4" name="AutoShape 104"/>
          <p:cNvCxnSpPr>
            <a:cxnSpLocks noChangeShapeType="1"/>
            <a:stCxn id="35929" idx="5"/>
          </p:cNvCxnSpPr>
          <p:nvPr/>
        </p:nvCxnSpPr>
        <p:spPr bwMode="auto">
          <a:xfrm>
            <a:off x="2620963" y="4575175"/>
            <a:ext cx="379412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5" name="AutoShape 105"/>
          <p:cNvCxnSpPr>
            <a:cxnSpLocks noChangeShapeType="1"/>
            <a:stCxn id="35937" idx="7"/>
            <a:endCxn id="35940" idx="3"/>
          </p:cNvCxnSpPr>
          <p:nvPr/>
        </p:nvCxnSpPr>
        <p:spPr bwMode="auto">
          <a:xfrm flipV="1">
            <a:off x="2632075" y="4949826"/>
            <a:ext cx="401638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6" name="AutoShape 106"/>
          <p:cNvCxnSpPr>
            <a:cxnSpLocks noChangeShapeType="1"/>
            <a:stCxn id="35937" idx="6"/>
            <a:endCxn id="35938" idx="2"/>
          </p:cNvCxnSpPr>
          <p:nvPr/>
        </p:nvCxnSpPr>
        <p:spPr bwMode="auto">
          <a:xfrm flipV="1">
            <a:off x="2705100" y="5465764"/>
            <a:ext cx="255588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7" name="AutoShape 107"/>
          <p:cNvCxnSpPr>
            <a:cxnSpLocks noChangeShapeType="1"/>
            <a:stCxn id="35937" idx="5"/>
            <a:endCxn id="35939" idx="2"/>
          </p:cNvCxnSpPr>
          <p:nvPr/>
        </p:nvCxnSpPr>
        <p:spPr bwMode="auto">
          <a:xfrm>
            <a:off x="2632076" y="5641975"/>
            <a:ext cx="366713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8" name="AutoShape 108"/>
          <p:cNvCxnSpPr>
            <a:cxnSpLocks noChangeShapeType="1"/>
            <a:stCxn id="35938" idx="0"/>
            <a:endCxn id="35940" idx="4"/>
          </p:cNvCxnSpPr>
          <p:nvPr/>
        </p:nvCxnSpPr>
        <p:spPr bwMode="auto">
          <a:xfrm flipV="1">
            <a:off x="3208338" y="5022851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9" name="AutoShape 109"/>
          <p:cNvCxnSpPr>
            <a:cxnSpLocks noChangeShapeType="1"/>
            <a:stCxn id="35939" idx="6"/>
            <a:endCxn id="35934" idx="3"/>
          </p:cNvCxnSpPr>
          <p:nvPr/>
        </p:nvCxnSpPr>
        <p:spPr bwMode="auto">
          <a:xfrm flipV="1">
            <a:off x="3494089" y="5946775"/>
            <a:ext cx="871537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0" name="AutoShape 110"/>
          <p:cNvCxnSpPr>
            <a:cxnSpLocks noChangeShapeType="1"/>
            <a:stCxn id="35934" idx="7"/>
            <a:endCxn id="35936" idx="3"/>
          </p:cNvCxnSpPr>
          <p:nvPr/>
        </p:nvCxnSpPr>
        <p:spPr bwMode="auto">
          <a:xfrm flipV="1">
            <a:off x="4716464" y="5184776"/>
            <a:ext cx="458787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1" name="AutoShape 111"/>
          <p:cNvCxnSpPr>
            <a:cxnSpLocks noChangeShapeType="1"/>
            <a:stCxn id="35932" idx="6"/>
            <a:endCxn id="35933" idx="2"/>
          </p:cNvCxnSpPr>
          <p:nvPr/>
        </p:nvCxnSpPr>
        <p:spPr bwMode="auto">
          <a:xfrm>
            <a:off x="3521076" y="3297239"/>
            <a:ext cx="1084263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2" name="AutoShape 112"/>
          <p:cNvCxnSpPr>
            <a:cxnSpLocks noChangeShapeType="1"/>
            <a:stCxn id="35931" idx="7"/>
            <a:endCxn id="35933" idx="3"/>
          </p:cNvCxnSpPr>
          <p:nvPr/>
        </p:nvCxnSpPr>
        <p:spPr bwMode="auto">
          <a:xfrm flipV="1">
            <a:off x="4211639" y="3709988"/>
            <a:ext cx="466725" cy="512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3" name="AutoShape 113"/>
          <p:cNvCxnSpPr>
            <a:cxnSpLocks noChangeShapeType="1"/>
            <a:stCxn id="35930" idx="6"/>
            <a:endCxn id="35931" idx="1"/>
          </p:cNvCxnSpPr>
          <p:nvPr/>
        </p:nvCxnSpPr>
        <p:spPr bwMode="auto">
          <a:xfrm>
            <a:off x="3467100" y="3968750"/>
            <a:ext cx="39528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4" name="AutoShape 114"/>
          <p:cNvCxnSpPr>
            <a:cxnSpLocks noChangeShapeType="1"/>
            <a:stCxn id="35933" idx="5"/>
            <a:endCxn id="35935" idx="0"/>
          </p:cNvCxnSpPr>
          <p:nvPr/>
        </p:nvCxnSpPr>
        <p:spPr bwMode="auto">
          <a:xfrm>
            <a:off x="5029200" y="3709988"/>
            <a:ext cx="293688" cy="328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5" name="AutoShape 115"/>
          <p:cNvCxnSpPr>
            <a:cxnSpLocks noChangeShapeType="1"/>
            <a:stCxn id="35931" idx="6"/>
            <a:endCxn id="35935" idx="2"/>
          </p:cNvCxnSpPr>
          <p:nvPr/>
        </p:nvCxnSpPr>
        <p:spPr bwMode="auto">
          <a:xfrm flipV="1">
            <a:off x="4284664" y="4267201"/>
            <a:ext cx="79057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6" name="AutoShape 116"/>
          <p:cNvCxnSpPr>
            <a:cxnSpLocks noChangeShapeType="1"/>
            <a:stCxn id="35931" idx="5"/>
            <a:endCxn id="35936" idx="1"/>
          </p:cNvCxnSpPr>
          <p:nvPr/>
        </p:nvCxnSpPr>
        <p:spPr bwMode="auto">
          <a:xfrm>
            <a:off x="4211638" y="4575176"/>
            <a:ext cx="963612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2046289" y="457200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拓扑排序的方法：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2046288" y="990600"/>
            <a:ext cx="6756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在有向图中选一个没有前驱的顶点且输出之。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2054226" y="1482725"/>
            <a:ext cx="6143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从图中删除该顶点和所有以它为尾的弧。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2046289" y="2039938"/>
            <a:ext cx="7709803" cy="8679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重复上述两步，直至全部顶点均已输出；或者当图中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不存在无前驱的顶点为止。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5703889" y="4371976"/>
            <a:ext cx="3889847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C9, C10, C11, C6, C1, C12, 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C4, C2, C3, C5, C7, C8 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5627688" y="2940050"/>
            <a:ext cx="170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拓扑序列：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5703888" y="3468688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C1, </a:t>
            </a:r>
          </a:p>
        </p:txBody>
      </p:sp>
      <p:sp>
        <p:nvSpPr>
          <p:cNvPr id="35980" name="Text Box 140"/>
          <p:cNvSpPr txBox="1">
            <a:spLocks noChangeArrowheads="1"/>
          </p:cNvSpPr>
          <p:nvPr/>
        </p:nvSpPr>
        <p:spPr bwMode="auto">
          <a:xfrm>
            <a:off x="62372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C2, </a:t>
            </a:r>
          </a:p>
        </p:txBody>
      </p:sp>
      <p:sp>
        <p:nvSpPr>
          <p:cNvPr id="35983" name="Text Box 143"/>
          <p:cNvSpPr txBox="1">
            <a:spLocks noChangeArrowheads="1"/>
          </p:cNvSpPr>
          <p:nvPr/>
        </p:nvSpPr>
        <p:spPr bwMode="auto">
          <a:xfrm>
            <a:off x="67706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C3, </a:t>
            </a:r>
          </a:p>
        </p:txBody>
      </p:sp>
      <p:sp>
        <p:nvSpPr>
          <p:cNvPr id="35988" name="Text Box 148"/>
          <p:cNvSpPr txBox="1">
            <a:spLocks noChangeArrowheads="1"/>
          </p:cNvSpPr>
          <p:nvPr/>
        </p:nvSpPr>
        <p:spPr bwMode="auto">
          <a:xfrm>
            <a:off x="7280276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C4, </a:t>
            </a:r>
          </a:p>
        </p:txBody>
      </p:sp>
      <p:sp>
        <p:nvSpPr>
          <p:cNvPr id="35991" name="Text Box 151"/>
          <p:cNvSpPr txBox="1">
            <a:spLocks noChangeArrowheads="1"/>
          </p:cNvSpPr>
          <p:nvPr/>
        </p:nvSpPr>
        <p:spPr bwMode="auto">
          <a:xfrm>
            <a:off x="7813676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C5, </a:t>
            </a:r>
          </a:p>
        </p:txBody>
      </p:sp>
      <p:sp>
        <p:nvSpPr>
          <p:cNvPr id="35994" name="Text Box 154"/>
          <p:cNvSpPr txBox="1">
            <a:spLocks noChangeArrowheads="1"/>
          </p:cNvSpPr>
          <p:nvPr/>
        </p:nvSpPr>
        <p:spPr bwMode="auto">
          <a:xfrm>
            <a:off x="8347076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C7, </a:t>
            </a:r>
          </a:p>
        </p:txBody>
      </p:sp>
      <p:sp>
        <p:nvSpPr>
          <p:cNvPr id="35996" name="Text Box 156"/>
          <p:cNvSpPr txBox="1">
            <a:spLocks noChangeArrowheads="1"/>
          </p:cNvSpPr>
          <p:nvPr/>
        </p:nvSpPr>
        <p:spPr bwMode="auto">
          <a:xfrm>
            <a:off x="8880476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C9, </a:t>
            </a:r>
          </a:p>
        </p:txBody>
      </p:sp>
      <p:sp>
        <p:nvSpPr>
          <p:cNvPr id="36001" name="Text Box 161"/>
          <p:cNvSpPr txBox="1">
            <a:spLocks noChangeArrowheads="1"/>
          </p:cNvSpPr>
          <p:nvPr/>
        </p:nvSpPr>
        <p:spPr bwMode="auto">
          <a:xfrm>
            <a:off x="5678488" y="3979863"/>
            <a:ext cx="862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C10, </a:t>
            </a:r>
          </a:p>
        </p:txBody>
      </p:sp>
      <p:sp>
        <p:nvSpPr>
          <p:cNvPr id="36004" name="Text Box 164"/>
          <p:cNvSpPr txBox="1">
            <a:spLocks noChangeArrowheads="1"/>
          </p:cNvSpPr>
          <p:nvPr/>
        </p:nvSpPr>
        <p:spPr bwMode="auto">
          <a:xfrm>
            <a:off x="6397626" y="3979863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C11, </a:t>
            </a:r>
          </a:p>
        </p:txBody>
      </p:sp>
      <p:sp>
        <p:nvSpPr>
          <p:cNvPr id="36007" name="Text Box 167"/>
          <p:cNvSpPr txBox="1">
            <a:spLocks noChangeArrowheads="1"/>
          </p:cNvSpPr>
          <p:nvPr/>
        </p:nvSpPr>
        <p:spPr bwMode="auto">
          <a:xfrm>
            <a:off x="7137401" y="39909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C6, </a:t>
            </a:r>
          </a:p>
        </p:txBody>
      </p:sp>
      <p:sp>
        <p:nvSpPr>
          <p:cNvPr id="36011" name="Text Box 171"/>
          <p:cNvSpPr txBox="1">
            <a:spLocks noChangeArrowheads="1"/>
          </p:cNvSpPr>
          <p:nvPr/>
        </p:nvSpPr>
        <p:spPr bwMode="auto">
          <a:xfrm>
            <a:off x="7670801" y="3990975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C12, </a:t>
            </a:r>
          </a:p>
        </p:txBody>
      </p:sp>
      <p:sp>
        <p:nvSpPr>
          <p:cNvPr id="36013" name="Text Box 173"/>
          <p:cNvSpPr txBox="1">
            <a:spLocks noChangeArrowheads="1"/>
          </p:cNvSpPr>
          <p:nvPr/>
        </p:nvSpPr>
        <p:spPr bwMode="auto">
          <a:xfrm>
            <a:off x="8356601" y="3990975"/>
            <a:ext cx="633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C8 </a:t>
            </a:r>
          </a:p>
        </p:txBody>
      </p:sp>
      <p:sp useBgFill="1">
        <p:nvSpPr>
          <p:cNvPr id="36080" name="Rectangle 240"/>
          <p:cNvSpPr>
            <a:spLocks noChangeArrowheads="1"/>
          </p:cNvSpPr>
          <p:nvPr/>
        </p:nvSpPr>
        <p:spPr bwMode="auto">
          <a:xfrm>
            <a:off x="2027238" y="4518968"/>
            <a:ext cx="37084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6051" name="Group 211"/>
          <p:cNvGrpSpPr>
            <a:grpSpLocks/>
          </p:cNvGrpSpPr>
          <p:nvPr/>
        </p:nvGrpSpPr>
        <p:grpSpPr bwMode="auto">
          <a:xfrm>
            <a:off x="2208214" y="3032125"/>
            <a:ext cx="3398837" cy="3276600"/>
            <a:chOff x="144" y="1920"/>
            <a:chExt cx="2141" cy="2064"/>
          </a:xfrm>
        </p:grpSpPr>
        <p:sp>
          <p:nvSpPr>
            <p:cNvPr id="36052" name="Oval 212"/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</a:t>
              </a:r>
            </a:p>
          </p:txBody>
        </p:sp>
        <p:sp>
          <p:nvSpPr>
            <p:cNvPr id="36053" name="Oval 213"/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C2</a:t>
              </a:r>
            </a:p>
          </p:txBody>
        </p:sp>
        <p:sp>
          <p:nvSpPr>
            <p:cNvPr id="36054" name="Oval 214"/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C3</a:t>
              </a:r>
            </a:p>
          </p:txBody>
        </p:sp>
        <p:sp>
          <p:nvSpPr>
            <p:cNvPr id="36055" name="Oval 215"/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C4</a:t>
              </a:r>
            </a:p>
          </p:txBody>
        </p:sp>
        <p:sp>
          <p:nvSpPr>
            <p:cNvPr id="36056" name="Oval 216"/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C5</a:t>
              </a:r>
            </a:p>
          </p:txBody>
        </p:sp>
        <p:sp>
          <p:nvSpPr>
            <p:cNvPr id="36057" name="Oval 217"/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C6</a:t>
              </a:r>
            </a:p>
          </p:txBody>
        </p:sp>
        <p:sp>
          <p:nvSpPr>
            <p:cNvPr id="36058" name="Oval 218"/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C7</a:t>
              </a:r>
            </a:p>
          </p:txBody>
        </p:sp>
        <p:sp>
          <p:nvSpPr>
            <p:cNvPr id="36059" name="Oval 219"/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C8</a:t>
              </a:r>
            </a:p>
          </p:txBody>
        </p:sp>
        <p:sp>
          <p:nvSpPr>
            <p:cNvPr id="36060" name="Oval 220"/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C9</a:t>
              </a:r>
            </a:p>
          </p:txBody>
        </p:sp>
        <p:sp>
          <p:nvSpPr>
            <p:cNvPr id="36061" name="Oval 221"/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C10</a:t>
              </a:r>
            </a:p>
          </p:txBody>
        </p:sp>
        <p:sp>
          <p:nvSpPr>
            <p:cNvPr id="36062" name="Oval 222"/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C11</a:t>
              </a:r>
            </a:p>
          </p:txBody>
        </p:sp>
        <p:sp>
          <p:nvSpPr>
            <p:cNvPr id="36063" name="Oval 223"/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C12</a:t>
              </a:r>
            </a:p>
          </p:txBody>
        </p:sp>
        <p:cxnSp>
          <p:nvCxnSpPr>
            <p:cNvPr id="36064" name="AutoShape 224"/>
            <p:cNvCxnSpPr>
              <a:cxnSpLocks noChangeShapeType="1"/>
              <a:stCxn id="36052" idx="0"/>
              <a:endCxn id="36055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5" name="AutoShape 225"/>
            <p:cNvCxnSpPr>
              <a:cxnSpLocks noChangeShapeType="1"/>
              <a:stCxn id="36052" idx="7"/>
              <a:endCxn id="36053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6" name="AutoShape 226"/>
            <p:cNvCxnSpPr>
              <a:cxnSpLocks noChangeShapeType="1"/>
              <a:stCxn id="36052" idx="6"/>
              <a:endCxn id="36054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7" name="AutoShape 227"/>
            <p:cNvCxnSpPr>
              <a:cxnSpLocks noChangeShapeType="1"/>
              <a:stCxn id="36052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8" name="AutoShape 228"/>
            <p:cNvCxnSpPr>
              <a:cxnSpLocks noChangeShapeType="1"/>
              <a:stCxn id="36060" idx="7"/>
              <a:endCxn id="36063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9" name="AutoShape 229"/>
            <p:cNvCxnSpPr>
              <a:cxnSpLocks noChangeShapeType="1"/>
              <a:stCxn id="36060" idx="6"/>
              <a:endCxn id="36061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0" name="AutoShape 230"/>
            <p:cNvCxnSpPr>
              <a:cxnSpLocks noChangeShapeType="1"/>
              <a:stCxn id="36060" idx="5"/>
              <a:endCxn id="36062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1" name="AutoShape 231"/>
            <p:cNvCxnSpPr>
              <a:cxnSpLocks noChangeShapeType="1"/>
              <a:stCxn id="36061" idx="0"/>
              <a:endCxn id="36063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2" name="AutoShape 232"/>
            <p:cNvCxnSpPr>
              <a:cxnSpLocks noChangeShapeType="1"/>
              <a:stCxn id="36062" idx="6"/>
              <a:endCxn id="36057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3" name="AutoShape 233"/>
            <p:cNvCxnSpPr>
              <a:cxnSpLocks noChangeShapeType="1"/>
              <a:stCxn id="36057" idx="7"/>
              <a:endCxn id="36059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4" name="AutoShape 234"/>
            <p:cNvCxnSpPr>
              <a:cxnSpLocks noChangeShapeType="1"/>
              <a:stCxn id="36055" idx="6"/>
              <a:endCxn id="36056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5" name="AutoShape 235"/>
            <p:cNvCxnSpPr>
              <a:cxnSpLocks noChangeShapeType="1"/>
              <a:stCxn id="36054" idx="7"/>
              <a:endCxn id="36056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6" name="AutoShape 236"/>
            <p:cNvCxnSpPr>
              <a:cxnSpLocks noChangeShapeType="1"/>
              <a:stCxn id="36053" idx="6"/>
              <a:endCxn id="36054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7" name="AutoShape 237"/>
            <p:cNvCxnSpPr>
              <a:cxnSpLocks noChangeShapeType="1"/>
              <a:stCxn id="36056" idx="5"/>
              <a:endCxn id="36058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8" name="AutoShape 238"/>
            <p:cNvCxnSpPr>
              <a:cxnSpLocks noChangeShapeType="1"/>
              <a:stCxn id="36054" idx="6"/>
              <a:endCxn id="36058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9" name="AutoShape 239"/>
            <p:cNvCxnSpPr>
              <a:cxnSpLocks noChangeShapeType="1"/>
              <a:stCxn id="36054" idx="5"/>
              <a:endCxn id="36059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045" name="Text Box 205"/>
          <p:cNvSpPr txBox="1">
            <a:spLocks noChangeArrowheads="1"/>
          </p:cNvSpPr>
          <p:nvPr/>
        </p:nvSpPr>
        <p:spPr bwMode="auto">
          <a:xfrm>
            <a:off x="4813300" y="5716589"/>
            <a:ext cx="498633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一个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网的拓扑序列不是唯一的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5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3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3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5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3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9" grpId="0" animBg="1"/>
      <p:bldP spid="35930" grpId="0" animBg="1"/>
      <p:bldP spid="35931" grpId="0" animBg="1"/>
      <p:bldP spid="35932" grpId="0" animBg="1"/>
      <p:bldP spid="35933" grpId="0" animBg="1"/>
      <p:bldP spid="35934" grpId="0" animBg="1"/>
      <p:bldP spid="35935" grpId="0" animBg="1"/>
      <p:bldP spid="35936" grpId="0" animBg="1"/>
      <p:bldP spid="35937" grpId="0" animBg="1"/>
      <p:bldP spid="35938" grpId="0" animBg="1"/>
      <p:bldP spid="35939" grpId="0" animBg="1"/>
      <p:bldP spid="35940" grpId="0" animBg="1"/>
      <p:bldP spid="35925" grpId="0"/>
      <p:bldP spid="35926" grpId="0"/>
      <p:bldP spid="35927" grpId="0"/>
      <p:bldP spid="35957" grpId="0" autoUpdateAnimBg="0"/>
      <p:bldP spid="35958" grpId="0" autoUpdateAnimBg="0"/>
      <p:bldP spid="35959" grpId="0" autoUpdateAnimBg="0"/>
      <p:bldP spid="35980" grpId="0" autoUpdateAnimBg="0"/>
      <p:bldP spid="35983" grpId="0" autoUpdateAnimBg="0"/>
      <p:bldP spid="35988" grpId="0" autoUpdateAnimBg="0"/>
      <p:bldP spid="35991" grpId="0" autoUpdateAnimBg="0"/>
      <p:bldP spid="35994" grpId="0" autoUpdateAnimBg="0"/>
      <p:bldP spid="35996" grpId="0" autoUpdateAnimBg="0"/>
      <p:bldP spid="36001" grpId="0" autoUpdateAnimBg="0"/>
      <p:bldP spid="36004" grpId="0" autoUpdateAnimBg="0"/>
      <p:bldP spid="36007" grpId="0" autoUpdateAnimBg="0"/>
      <p:bldP spid="36013" grpId="0" autoUpdateAnimBg="0"/>
      <p:bldP spid="36080" grpId="0" animBg="1"/>
      <p:bldP spid="3604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2000251" y="3068638"/>
            <a:ext cx="38512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设一个工程有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项活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动，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个事件。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开始（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源点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9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结束（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汇点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62151" y="549275"/>
            <a:ext cx="2339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7.5.2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关键路径 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1982788" y="1054101"/>
            <a:ext cx="8208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把工程计划表示为有向图，用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弧的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权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活动持续时间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。每个事件表示在它之前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的活动已经完成，在它之后的活动可以开始。称这种有向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，简称为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AOE (Activity On Edge)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5635626" y="3284539"/>
            <a:ext cx="4708525" cy="2568575"/>
            <a:chOff x="2780" y="2039"/>
            <a:chExt cx="2966" cy="1618"/>
          </a:xfrm>
        </p:grpSpPr>
        <p:sp>
          <p:nvSpPr>
            <p:cNvPr id="134202" name="Text Box 58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4208" name="Text Box 64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4211" name="Text Box 67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4222" name="AutoShape 78"/>
            <p:cNvCxnSpPr>
              <a:cxnSpLocks noChangeShapeType="1"/>
              <a:stCxn id="134220" idx="7"/>
              <a:endCxn id="134219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3" name="AutoShape 79"/>
            <p:cNvCxnSpPr>
              <a:cxnSpLocks noChangeShapeType="1"/>
              <a:stCxn id="134220" idx="6"/>
              <a:endCxn id="134218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4" name="AutoShape 80"/>
            <p:cNvCxnSpPr>
              <a:cxnSpLocks noChangeShapeType="1"/>
              <a:stCxn id="134220" idx="5"/>
              <a:endCxn id="134216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5" name="AutoShape 81"/>
            <p:cNvCxnSpPr>
              <a:cxnSpLocks noChangeShapeType="1"/>
              <a:stCxn id="134216" idx="6"/>
              <a:endCxn id="134215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6" name="AutoShape 82"/>
            <p:cNvCxnSpPr>
              <a:cxnSpLocks noChangeShapeType="1"/>
              <a:stCxn id="134218" idx="6"/>
              <a:endCxn id="134217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7" name="AutoShape 83"/>
            <p:cNvCxnSpPr>
              <a:cxnSpLocks noChangeShapeType="1"/>
              <a:stCxn id="134219" idx="6"/>
              <a:endCxn id="134217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8" name="AutoShape 84"/>
            <p:cNvCxnSpPr>
              <a:cxnSpLocks noChangeShapeType="1"/>
              <a:stCxn id="134217" idx="7"/>
              <a:endCxn id="134214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9" name="AutoShape 85"/>
            <p:cNvCxnSpPr>
              <a:cxnSpLocks noChangeShapeType="1"/>
              <a:stCxn id="134214" idx="6"/>
              <a:endCxn id="134212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0" name="AutoShape 86"/>
            <p:cNvCxnSpPr>
              <a:cxnSpLocks noChangeShapeType="1"/>
              <a:stCxn id="134215" idx="7"/>
              <a:endCxn id="134213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1" name="AutoShape 87"/>
            <p:cNvCxnSpPr>
              <a:cxnSpLocks noChangeShapeType="1"/>
              <a:stCxn id="134213" idx="6"/>
              <a:endCxn id="134212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2" name="AutoShape 88"/>
            <p:cNvCxnSpPr>
              <a:cxnSpLocks noChangeShapeType="1"/>
              <a:stCxn id="134217" idx="5"/>
              <a:endCxn id="134213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/>
      <p:bldP spid="13415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917700" y="547689"/>
            <a:ext cx="4698722" cy="19935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AOE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网，我们关心两个问题：</a:t>
            </a:r>
            <a:r>
              <a:rPr lang="zh-CN" altLang="en-US" b="0">
                <a:solidFill>
                  <a:schemeClr val="tx1"/>
                </a:solidFill>
                <a:effectLst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(1)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完成整项工程至少需要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    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多少时间？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(2)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哪些活动是影响工程进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度的关键？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135223" name="Group 55"/>
          <p:cNvGrpSpPr>
            <a:grpSpLocks/>
          </p:cNvGrpSpPr>
          <p:nvPr/>
        </p:nvGrpSpPr>
        <p:grpSpPr bwMode="auto">
          <a:xfrm>
            <a:off x="5780089" y="476251"/>
            <a:ext cx="4708525" cy="2568575"/>
            <a:chOff x="2744" y="346"/>
            <a:chExt cx="2966" cy="1618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 rot="1468616">
              <a:off x="4347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 rot="-2273448">
              <a:off x="4211" y="132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46009">
              <a:off x="4993" y="3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rot="-1493477">
              <a:off x="5021" y="1057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 rot="-1909753">
              <a:off x="4250" y="51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 rot="2110140">
              <a:off x="3758" y="48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 rot="-1445644">
              <a:off x="3622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660" y="157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 rot="1789981">
              <a:off x="3032" y="83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 rot="-2425782">
              <a:off x="2889" y="467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5422" y="70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4695" y="107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4680" y="346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4087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3372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4091" y="800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386" y="111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3371" y="36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5193" name="Oval 25"/>
            <p:cNvSpPr>
              <a:spLocks noChangeArrowheads="1"/>
            </p:cNvSpPr>
            <p:nvPr/>
          </p:nvSpPr>
          <p:spPr bwMode="auto">
            <a:xfrm>
              <a:off x="2744" y="78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 rot="3580605">
              <a:off x="2858" y="129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5195" name="AutoShape 27"/>
            <p:cNvCxnSpPr>
              <a:cxnSpLocks noChangeShapeType="1"/>
              <a:stCxn id="135193" idx="7"/>
              <a:endCxn id="135192" idx="2"/>
            </p:cNvCxnSpPr>
            <p:nvPr/>
          </p:nvCxnSpPr>
          <p:spPr bwMode="auto">
            <a:xfrm flipV="1">
              <a:off x="2990" y="526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6" name="AutoShape 28"/>
            <p:cNvCxnSpPr>
              <a:cxnSpLocks noChangeShapeType="1"/>
              <a:stCxn id="135193" idx="6"/>
              <a:endCxn id="135191" idx="1"/>
            </p:cNvCxnSpPr>
            <p:nvPr/>
          </p:nvCxnSpPr>
          <p:spPr bwMode="auto">
            <a:xfrm>
              <a:off x="3032" y="945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7" name="AutoShape 29"/>
            <p:cNvCxnSpPr>
              <a:cxnSpLocks noChangeShapeType="1"/>
              <a:stCxn id="135193" idx="5"/>
              <a:endCxn id="135189" idx="1"/>
            </p:cNvCxnSpPr>
            <p:nvPr/>
          </p:nvCxnSpPr>
          <p:spPr bwMode="auto">
            <a:xfrm>
              <a:off x="2990" y="1055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8" name="AutoShape 30"/>
            <p:cNvCxnSpPr>
              <a:cxnSpLocks noChangeShapeType="1"/>
              <a:stCxn id="135189" idx="6"/>
              <a:endCxn id="135188" idx="2"/>
            </p:cNvCxnSpPr>
            <p:nvPr/>
          </p:nvCxnSpPr>
          <p:spPr bwMode="auto">
            <a:xfrm>
              <a:off x="3660" y="1808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9" name="AutoShape 31"/>
            <p:cNvCxnSpPr>
              <a:cxnSpLocks noChangeShapeType="1"/>
              <a:stCxn id="135191" idx="6"/>
              <a:endCxn id="135190" idx="3"/>
            </p:cNvCxnSpPr>
            <p:nvPr/>
          </p:nvCxnSpPr>
          <p:spPr bwMode="auto">
            <a:xfrm flipV="1">
              <a:off x="3674" y="1067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0" name="AutoShape 32"/>
            <p:cNvCxnSpPr>
              <a:cxnSpLocks noChangeShapeType="1"/>
              <a:stCxn id="135192" idx="6"/>
              <a:endCxn id="135190" idx="1"/>
            </p:cNvCxnSpPr>
            <p:nvPr/>
          </p:nvCxnSpPr>
          <p:spPr bwMode="auto">
            <a:xfrm>
              <a:off x="3659" y="526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1" name="AutoShape 33"/>
            <p:cNvCxnSpPr>
              <a:cxnSpLocks noChangeShapeType="1"/>
              <a:stCxn id="135190" idx="7"/>
              <a:endCxn id="135187" idx="3"/>
            </p:cNvCxnSpPr>
            <p:nvPr/>
          </p:nvCxnSpPr>
          <p:spPr bwMode="auto">
            <a:xfrm flipV="1">
              <a:off x="4337" y="613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2" name="AutoShape 34"/>
            <p:cNvCxnSpPr>
              <a:cxnSpLocks noChangeShapeType="1"/>
              <a:stCxn id="135187" idx="6"/>
              <a:endCxn id="135185" idx="1"/>
            </p:cNvCxnSpPr>
            <p:nvPr/>
          </p:nvCxnSpPr>
          <p:spPr bwMode="auto">
            <a:xfrm>
              <a:off x="4968" y="503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3" name="AutoShape 35"/>
            <p:cNvCxnSpPr>
              <a:cxnSpLocks noChangeShapeType="1"/>
              <a:stCxn id="135188" idx="7"/>
              <a:endCxn id="135186" idx="3"/>
            </p:cNvCxnSpPr>
            <p:nvPr/>
          </p:nvCxnSpPr>
          <p:spPr bwMode="auto">
            <a:xfrm flipV="1">
              <a:off x="4333" y="1338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4" name="AutoShape 36"/>
            <p:cNvCxnSpPr>
              <a:cxnSpLocks noChangeShapeType="1"/>
              <a:stCxn id="135186" idx="6"/>
              <a:endCxn id="135185" idx="3"/>
            </p:cNvCxnSpPr>
            <p:nvPr/>
          </p:nvCxnSpPr>
          <p:spPr bwMode="auto">
            <a:xfrm flipV="1">
              <a:off x="4983" y="976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5" name="AutoShape 37"/>
            <p:cNvCxnSpPr>
              <a:cxnSpLocks noChangeShapeType="1"/>
              <a:stCxn id="135190" idx="5"/>
              <a:endCxn id="135186" idx="2"/>
            </p:cNvCxnSpPr>
            <p:nvPr/>
          </p:nvCxnSpPr>
          <p:spPr bwMode="auto">
            <a:xfrm>
              <a:off x="4337" y="1067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1917700" y="3114675"/>
            <a:ext cx="59197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路径上各活动持续时间之和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1917701" y="2635250"/>
            <a:ext cx="5000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路径长度最长的路径。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1938339" y="3598863"/>
            <a:ext cx="5322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1938339" y="4051300"/>
            <a:ext cx="5272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1938339" y="4424364"/>
            <a:ext cx="5235729" cy="4977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的最早开始时间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1917701" y="4967288"/>
            <a:ext cx="5154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的最迟开始时间。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1917700" y="5372101"/>
            <a:ext cx="5867312" cy="4977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表示完成活动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的时间余量。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1917701" y="5922963"/>
            <a:ext cx="7497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关键路径上的活动，即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的活动。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cxnSp>
        <p:nvCxnSpPr>
          <p:cNvPr id="135217" name="AutoShape 49"/>
          <p:cNvCxnSpPr>
            <a:cxnSpLocks noChangeShapeType="1"/>
          </p:cNvCxnSpPr>
          <p:nvPr/>
        </p:nvCxnSpPr>
        <p:spPr bwMode="auto">
          <a:xfrm flipV="1">
            <a:off x="6183314" y="763588"/>
            <a:ext cx="604837" cy="488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8" name="AutoShape 50"/>
          <p:cNvCxnSpPr>
            <a:cxnSpLocks noChangeShapeType="1"/>
          </p:cNvCxnSpPr>
          <p:nvPr/>
        </p:nvCxnSpPr>
        <p:spPr bwMode="auto">
          <a:xfrm>
            <a:off x="7219951" y="760413"/>
            <a:ext cx="752475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9" name="AutoShape 51"/>
          <p:cNvCxnSpPr>
            <a:cxnSpLocks noChangeShapeType="1"/>
          </p:cNvCxnSpPr>
          <p:nvPr/>
        </p:nvCxnSpPr>
        <p:spPr bwMode="auto">
          <a:xfrm flipV="1">
            <a:off x="8301039" y="898525"/>
            <a:ext cx="611187" cy="3698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0" name="AutoShape 52"/>
          <p:cNvCxnSpPr>
            <a:cxnSpLocks noChangeShapeType="1"/>
          </p:cNvCxnSpPr>
          <p:nvPr/>
        </p:nvCxnSpPr>
        <p:spPr bwMode="auto">
          <a:xfrm>
            <a:off x="9309100" y="723900"/>
            <a:ext cx="787400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1" name="AutoShape 53"/>
          <p:cNvCxnSpPr>
            <a:cxnSpLocks noChangeShapeType="1"/>
          </p:cNvCxnSpPr>
          <p:nvPr/>
        </p:nvCxnSpPr>
        <p:spPr bwMode="auto">
          <a:xfrm>
            <a:off x="8307389" y="1627189"/>
            <a:ext cx="568325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2" name="AutoShape 54"/>
          <p:cNvCxnSpPr>
            <a:cxnSpLocks noChangeShapeType="1"/>
          </p:cNvCxnSpPr>
          <p:nvPr/>
        </p:nvCxnSpPr>
        <p:spPr bwMode="auto">
          <a:xfrm flipV="1">
            <a:off x="9336089" y="1484313"/>
            <a:ext cx="763587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5224" name="Text Box 56"/>
          <p:cNvSpPr txBox="1">
            <a:spLocks noChangeArrowheads="1"/>
          </p:cNvSpPr>
          <p:nvPr/>
        </p:nvSpPr>
        <p:spPr bwMode="auto">
          <a:xfrm>
            <a:off x="7559676" y="3592513"/>
            <a:ext cx="13636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</a:rPr>
              <a:t>(3) = 4 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7554913" y="4051300"/>
            <a:ext cx="13128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</a:rPr>
              <a:t>(3) = 6 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7554914" y="4483100"/>
            <a:ext cx="1228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4 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7554914" y="4914900"/>
            <a:ext cx="1177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= 6 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7961313" y="5419725"/>
            <a:ext cx="19224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-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2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206" grpId="0"/>
      <p:bldP spid="135207" grpId="0"/>
      <p:bldP spid="135208" grpId="0"/>
      <p:bldP spid="135209" grpId="0"/>
      <p:bldP spid="135210" grpId="0"/>
      <p:bldP spid="135212" grpId="0"/>
      <p:bldP spid="135214" grpId="0"/>
      <p:bldP spid="135215" grpId="0"/>
      <p:bldP spid="135224" grpId="0"/>
      <p:bldP spid="135225" grpId="0"/>
      <p:bldP spid="135226" grpId="0"/>
      <p:bldP spid="135227" grpId="0"/>
      <p:bldP spid="1352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428751" y="476251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如何找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的关键活动？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428751" y="892176"/>
            <a:ext cx="839311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设活动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用弧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表示，其持续时间记为：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则有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：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(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(2) 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&gt;)  </a:t>
            </a:r>
          </a:p>
        </p:txBody>
      </p:sp>
      <p:grpSp>
        <p:nvGrpSpPr>
          <p:cNvPr id="136198" name="Group 6"/>
          <p:cNvGrpSpPr>
            <a:grpSpLocks/>
          </p:cNvGrpSpPr>
          <p:nvPr/>
        </p:nvGrpSpPr>
        <p:grpSpPr bwMode="auto">
          <a:xfrm>
            <a:off x="7424738" y="1754189"/>
            <a:ext cx="2100262" cy="809625"/>
            <a:chOff x="2398" y="2997"/>
            <a:chExt cx="1323" cy="510"/>
          </a:xfrm>
        </p:grpSpPr>
        <p:grpSp>
          <p:nvGrpSpPr>
            <p:cNvPr id="136199" name="Group 7"/>
            <p:cNvGrpSpPr>
              <a:grpSpLocks/>
            </p:cNvGrpSpPr>
            <p:nvPr/>
          </p:nvGrpSpPr>
          <p:grpSpPr bwMode="auto">
            <a:xfrm>
              <a:off x="2434" y="3218"/>
              <a:ext cx="1176" cy="60"/>
              <a:chOff x="2434" y="3218"/>
              <a:chExt cx="1176" cy="60"/>
            </a:xfrm>
          </p:grpSpPr>
          <p:sp>
            <p:nvSpPr>
              <p:cNvPr id="136200" name="Line 8"/>
              <p:cNvSpPr>
                <a:spLocks noChangeShapeType="1"/>
              </p:cNvSpPr>
              <p:nvPr/>
            </p:nvSpPr>
            <p:spPr bwMode="auto">
              <a:xfrm>
                <a:off x="2434" y="3244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1" name="Oval 9"/>
              <p:cNvSpPr>
                <a:spLocks noChangeArrowheads="1"/>
              </p:cNvSpPr>
              <p:nvPr/>
            </p:nvSpPr>
            <p:spPr bwMode="auto">
              <a:xfrm>
                <a:off x="2434" y="3222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2" name="Oval 10"/>
              <p:cNvSpPr>
                <a:spLocks noChangeArrowheads="1"/>
              </p:cNvSpPr>
              <p:nvPr/>
            </p:nvSpPr>
            <p:spPr bwMode="auto">
              <a:xfrm>
                <a:off x="3552" y="3218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2398" y="320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j</a:t>
              </a:r>
            </a:p>
          </p:txBody>
        </p:sp>
        <p:sp>
          <p:nvSpPr>
            <p:cNvPr id="136204" name="Text Box 12"/>
            <p:cNvSpPr txBox="1">
              <a:spLocks noChangeArrowheads="1"/>
            </p:cNvSpPr>
            <p:nvPr/>
          </p:nvSpPr>
          <p:spPr bwMode="auto">
            <a:xfrm>
              <a:off x="3509" y="32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k</a:t>
              </a:r>
            </a:p>
          </p:txBody>
        </p:sp>
        <p:sp>
          <p:nvSpPr>
            <p:cNvPr id="136205" name="Text Box 13"/>
            <p:cNvSpPr txBox="1">
              <a:spLocks noChangeArrowheads="1"/>
            </p:cNvSpPr>
            <p:nvPr/>
          </p:nvSpPr>
          <p:spPr bwMode="auto">
            <a:xfrm>
              <a:off x="2886" y="299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ai</a:t>
              </a:r>
            </a:p>
          </p:txBody>
        </p:sp>
      </p:grp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1428751" y="3068638"/>
            <a:ext cx="491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(1)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(1) = 0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开始向前递推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</a:p>
        </p:txBody>
      </p:sp>
      <p:graphicFrame>
        <p:nvGraphicFramePr>
          <p:cNvPr id="136209" name="Object 17"/>
          <p:cNvGraphicFramePr>
            <a:graphicFrameLocks noChangeAspect="1"/>
          </p:cNvGraphicFramePr>
          <p:nvPr/>
        </p:nvGraphicFramePr>
        <p:xfrm>
          <a:off x="2430464" y="3635375"/>
          <a:ext cx="73882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9" name="公式" r:id="rId4" imgW="3555720" imgH="507960" progId="Equation.3">
                  <p:embed/>
                </p:oleObj>
              </mc:Choice>
              <mc:Fallback>
                <p:oleObj name="公式" r:id="rId4" imgW="3555720" imgH="5079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4" y="3635375"/>
                        <a:ext cx="7388225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1516063" y="4700588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(2)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开始向后递推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362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203879"/>
              </p:ext>
            </p:extLst>
          </p:nvPr>
        </p:nvGraphicFramePr>
        <p:xfrm>
          <a:off x="2419548" y="5319714"/>
          <a:ext cx="7708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0" name="公式" r:id="rId6" imgW="3644640" imgH="520560" progId="Equation.3">
                  <p:embed/>
                </p:oleObj>
              </mc:Choice>
              <mc:Fallback>
                <p:oleObj name="公式" r:id="rId6" imgW="3644640" imgH="5205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548" y="5319714"/>
                        <a:ext cx="77089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1408112" y="2513013"/>
            <a:ext cx="383857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？  </a:t>
            </a:r>
          </a:p>
        </p:txBody>
      </p:sp>
      <p:grpSp>
        <p:nvGrpSpPr>
          <p:cNvPr id="136268" name="Group 76"/>
          <p:cNvGrpSpPr>
            <a:grpSpLocks/>
          </p:cNvGrpSpPr>
          <p:nvPr/>
        </p:nvGrpSpPr>
        <p:grpSpPr bwMode="auto">
          <a:xfrm>
            <a:off x="6024563" y="692152"/>
            <a:ext cx="4500562" cy="2665413"/>
            <a:chOff x="2653" y="436"/>
            <a:chExt cx="3107" cy="1679"/>
          </a:xfrm>
        </p:grpSpPr>
        <p:sp useBgFill="1">
          <p:nvSpPr>
            <p:cNvPr id="136266" name="Rectangle 74"/>
            <p:cNvSpPr>
              <a:spLocks noChangeArrowheads="1"/>
            </p:cNvSpPr>
            <p:nvPr/>
          </p:nvSpPr>
          <p:spPr bwMode="auto">
            <a:xfrm>
              <a:off x="2653" y="972"/>
              <a:ext cx="3107" cy="291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6234" name="Group 42"/>
            <p:cNvGrpSpPr>
              <a:grpSpLocks/>
            </p:cNvGrpSpPr>
            <p:nvPr/>
          </p:nvGrpSpPr>
          <p:grpSpPr bwMode="auto">
            <a:xfrm>
              <a:off x="2653" y="436"/>
              <a:ext cx="3029" cy="1679"/>
              <a:chOff x="2744" y="346"/>
              <a:chExt cx="2966" cy="1618"/>
            </a:xfrm>
          </p:grpSpPr>
          <p:sp>
            <p:nvSpPr>
              <p:cNvPr id="136235" name="Text Box 43"/>
              <p:cNvSpPr txBox="1">
                <a:spLocks noChangeArrowheads="1"/>
              </p:cNvSpPr>
              <p:nvPr/>
            </p:nvSpPr>
            <p:spPr bwMode="auto">
              <a:xfrm rot="1468616">
                <a:off x="4346" y="941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8=7</a:t>
                </a:r>
              </a:p>
            </p:txBody>
          </p:sp>
          <p:sp>
            <p:nvSpPr>
              <p:cNvPr id="136236" name="Text Box 44"/>
              <p:cNvSpPr txBox="1">
                <a:spLocks noChangeArrowheads="1"/>
              </p:cNvSpPr>
              <p:nvPr/>
            </p:nvSpPr>
            <p:spPr bwMode="auto">
              <a:xfrm rot="-2273448">
                <a:off x="4199" y="1323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9=4</a:t>
                </a:r>
              </a:p>
            </p:txBody>
          </p:sp>
          <p:sp>
            <p:nvSpPr>
              <p:cNvPr id="136237" name="Text Box 45"/>
              <p:cNvSpPr txBox="1">
                <a:spLocks noChangeArrowheads="1"/>
              </p:cNvSpPr>
              <p:nvPr/>
            </p:nvSpPr>
            <p:spPr bwMode="auto">
              <a:xfrm rot="1746009">
                <a:off x="4989" y="401"/>
                <a:ext cx="565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10=2</a:t>
                </a:r>
              </a:p>
            </p:txBody>
          </p:sp>
          <p:sp>
            <p:nvSpPr>
              <p:cNvPr id="136238" name="Text Box 46"/>
              <p:cNvSpPr txBox="1">
                <a:spLocks noChangeArrowheads="1"/>
              </p:cNvSpPr>
              <p:nvPr/>
            </p:nvSpPr>
            <p:spPr bwMode="auto">
              <a:xfrm rot="-1493477">
                <a:off x="5011" y="1049"/>
                <a:ext cx="5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11=4</a:t>
                </a:r>
              </a:p>
            </p:txBody>
          </p:sp>
          <p:sp>
            <p:nvSpPr>
              <p:cNvPr id="136239" name="Text Box 47"/>
              <p:cNvSpPr txBox="1">
                <a:spLocks noChangeArrowheads="1"/>
              </p:cNvSpPr>
              <p:nvPr/>
            </p:nvSpPr>
            <p:spPr bwMode="auto">
              <a:xfrm rot="-1909753">
                <a:off x="4241" y="505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7=9</a:t>
                </a:r>
              </a:p>
            </p:txBody>
          </p:sp>
          <p:sp>
            <p:nvSpPr>
              <p:cNvPr id="136240" name="Text Box 48"/>
              <p:cNvSpPr txBox="1">
                <a:spLocks noChangeArrowheads="1"/>
              </p:cNvSpPr>
              <p:nvPr/>
            </p:nvSpPr>
            <p:spPr bwMode="auto">
              <a:xfrm rot="2110140">
                <a:off x="3757" y="490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4=1</a:t>
                </a:r>
              </a:p>
            </p:txBody>
          </p:sp>
          <p:sp>
            <p:nvSpPr>
              <p:cNvPr id="136241" name="Text Box 49"/>
              <p:cNvSpPr txBox="1">
                <a:spLocks noChangeArrowheads="1"/>
              </p:cNvSpPr>
              <p:nvPr/>
            </p:nvSpPr>
            <p:spPr bwMode="auto">
              <a:xfrm rot="-1445644">
                <a:off x="3612" y="936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 dirty="0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 dirty="0">
                    <a:solidFill>
                      <a:schemeClr val="tx1"/>
                    </a:solidFill>
                    <a:effectLst/>
                  </a:rPr>
                  <a:t>5=1</a:t>
                </a:r>
              </a:p>
            </p:txBody>
          </p:sp>
          <p:sp>
            <p:nvSpPr>
              <p:cNvPr id="136242" name="Text Box 50"/>
              <p:cNvSpPr txBox="1">
                <a:spLocks noChangeArrowheads="1"/>
              </p:cNvSpPr>
              <p:nvPr/>
            </p:nvSpPr>
            <p:spPr bwMode="auto">
              <a:xfrm>
                <a:off x="3661" y="1579"/>
                <a:ext cx="484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6=2</a:t>
                </a:r>
              </a:p>
            </p:txBody>
          </p:sp>
          <p:sp>
            <p:nvSpPr>
              <p:cNvPr id="136243" name="Text Box 51"/>
              <p:cNvSpPr txBox="1">
                <a:spLocks noChangeArrowheads="1"/>
              </p:cNvSpPr>
              <p:nvPr/>
            </p:nvSpPr>
            <p:spPr bwMode="auto">
              <a:xfrm rot="1789981">
                <a:off x="3032" y="832"/>
                <a:ext cx="47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2=4</a:t>
                </a:r>
              </a:p>
            </p:txBody>
          </p:sp>
          <p:sp>
            <p:nvSpPr>
              <p:cNvPr id="136244" name="Text Box 52"/>
              <p:cNvSpPr txBox="1">
                <a:spLocks noChangeArrowheads="1"/>
              </p:cNvSpPr>
              <p:nvPr/>
            </p:nvSpPr>
            <p:spPr bwMode="auto">
              <a:xfrm rot="-2425782">
                <a:off x="2877" y="459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1=6</a:t>
                </a:r>
              </a:p>
            </p:txBody>
          </p:sp>
          <p:sp>
            <p:nvSpPr>
              <p:cNvPr id="136245" name="Oval 53"/>
              <p:cNvSpPr>
                <a:spLocks noChangeArrowheads="1"/>
              </p:cNvSpPr>
              <p:nvPr/>
            </p:nvSpPr>
            <p:spPr bwMode="auto">
              <a:xfrm>
                <a:off x="5422" y="70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9</a:t>
                </a:r>
              </a:p>
            </p:txBody>
          </p:sp>
          <p:sp>
            <p:nvSpPr>
              <p:cNvPr id="136246" name="Oval 54"/>
              <p:cNvSpPr>
                <a:spLocks noChangeArrowheads="1"/>
              </p:cNvSpPr>
              <p:nvPr/>
            </p:nvSpPr>
            <p:spPr bwMode="auto">
              <a:xfrm>
                <a:off x="4695" y="107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8</a:t>
                </a:r>
              </a:p>
            </p:txBody>
          </p:sp>
          <p:sp>
            <p:nvSpPr>
              <p:cNvPr id="136247" name="Oval 55"/>
              <p:cNvSpPr>
                <a:spLocks noChangeArrowheads="1"/>
              </p:cNvSpPr>
              <p:nvPr/>
            </p:nvSpPr>
            <p:spPr bwMode="auto">
              <a:xfrm>
                <a:off x="4680" y="346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7</a:t>
                </a:r>
              </a:p>
            </p:txBody>
          </p:sp>
          <p:sp>
            <p:nvSpPr>
              <p:cNvPr id="136248" name="Oval 56"/>
              <p:cNvSpPr>
                <a:spLocks noChangeArrowheads="1"/>
              </p:cNvSpPr>
              <p:nvPr/>
            </p:nvSpPr>
            <p:spPr bwMode="auto">
              <a:xfrm>
                <a:off x="4087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6</a:t>
                </a:r>
              </a:p>
            </p:txBody>
          </p:sp>
          <p:sp>
            <p:nvSpPr>
              <p:cNvPr id="136249" name="Oval 57"/>
              <p:cNvSpPr>
                <a:spLocks noChangeArrowheads="1"/>
              </p:cNvSpPr>
              <p:nvPr/>
            </p:nvSpPr>
            <p:spPr bwMode="auto">
              <a:xfrm>
                <a:off x="3372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4</a:t>
                </a:r>
              </a:p>
            </p:txBody>
          </p:sp>
          <p:sp>
            <p:nvSpPr>
              <p:cNvPr id="136250" name="Oval 58"/>
              <p:cNvSpPr>
                <a:spLocks noChangeArrowheads="1"/>
              </p:cNvSpPr>
              <p:nvPr/>
            </p:nvSpPr>
            <p:spPr bwMode="auto">
              <a:xfrm>
                <a:off x="4091" y="800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5</a:t>
                </a:r>
              </a:p>
            </p:txBody>
          </p:sp>
          <p:sp>
            <p:nvSpPr>
              <p:cNvPr id="136251" name="Oval 59"/>
              <p:cNvSpPr>
                <a:spLocks noChangeArrowheads="1"/>
              </p:cNvSpPr>
              <p:nvPr/>
            </p:nvSpPr>
            <p:spPr bwMode="auto">
              <a:xfrm>
                <a:off x="3386" y="111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3</a:t>
                </a:r>
              </a:p>
            </p:txBody>
          </p:sp>
          <p:sp>
            <p:nvSpPr>
              <p:cNvPr id="136252" name="Oval 60"/>
              <p:cNvSpPr>
                <a:spLocks noChangeArrowheads="1"/>
              </p:cNvSpPr>
              <p:nvPr/>
            </p:nvSpPr>
            <p:spPr bwMode="auto">
              <a:xfrm>
                <a:off x="3371" y="36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2</a:t>
                </a:r>
              </a:p>
            </p:txBody>
          </p:sp>
          <p:sp>
            <p:nvSpPr>
              <p:cNvPr id="136253" name="Oval 61"/>
              <p:cNvSpPr>
                <a:spLocks noChangeArrowheads="1"/>
              </p:cNvSpPr>
              <p:nvPr/>
            </p:nvSpPr>
            <p:spPr bwMode="auto">
              <a:xfrm>
                <a:off x="2744" y="78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136254" name="Text Box 62"/>
              <p:cNvSpPr txBox="1">
                <a:spLocks noChangeArrowheads="1"/>
              </p:cNvSpPr>
              <p:nvPr/>
            </p:nvSpPr>
            <p:spPr bwMode="auto">
              <a:xfrm rot="3580605">
                <a:off x="2850" y="1283"/>
                <a:ext cx="43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3=5</a:t>
                </a:r>
              </a:p>
            </p:txBody>
          </p:sp>
          <p:cxnSp>
            <p:nvCxnSpPr>
              <p:cNvPr id="136255" name="AutoShape 63"/>
              <p:cNvCxnSpPr>
                <a:cxnSpLocks noChangeShapeType="1"/>
                <a:stCxn id="136253" idx="7"/>
                <a:endCxn id="136252" idx="2"/>
              </p:cNvCxnSpPr>
              <p:nvPr/>
            </p:nvCxnSpPr>
            <p:spPr bwMode="auto">
              <a:xfrm flipV="1">
                <a:off x="2990" y="526"/>
                <a:ext cx="381" cy="3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6" name="AutoShape 64"/>
              <p:cNvCxnSpPr>
                <a:cxnSpLocks noChangeShapeType="1"/>
                <a:stCxn id="136253" idx="6"/>
                <a:endCxn id="136251" idx="1"/>
              </p:cNvCxnSpPr>
              <p:nvPr/>
            </p:nvCxnSpPr>
            <p:spPr bwMode="auto">
              <a:xfrm>
                <a:off x="3032" y="945"/>
                <a:ext cx="396" cy="21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7" name="AutoShape 65"/>
              <p:cNvCxnSpPr>
                <a:cxnSpLocks noChangeShapeType="1"/>
                <a:stCxn id="136253" idx="5"/>
                <a:endCxn id="136249" idx="1"/>
              </p:cNvCxnSpPr>
              <p:nvPr/>
            </p:nvCxnSpPr>
            <p:spPr bwMode="auto">
              <a:xfrm>
                <a:off x="2990" y="1055"/>
                <a:ext cx="424" cy="64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8" name="AutoShape 66"/>
              <p:cNvCxnSpPr>
                <a:cxnSpLocks noChangeShapeType="1"/>
                <a:stCxn id="136249" idx="6"/>
                <a:endCxn id="136248" idx="2"/>
              </p:cNvCxnSpPr>
              <p:nvPr/>
            </p:nvCxnSpPr>
            <p:spPr bwMode="auto">
              <a:xfrm>
                <a:off x="3660" y="1808"/>
                <a:ext cx="427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9" name="AutoShape 67"/>
              <p:cNvCxnSpPr>
                <a:cxnSpLocks noChangeShapeType="1"/>
                <a:stCxn id="136251" idx="6"/>
                <a:endCxn id="136250" idx="3"/>
              </p:cNvCxnSpPr>
              <p:nvPr/>
            </p:nvCxnSpPr>
            <p:spPr bwMode="auto">
              <a:xfrm flipV="1">
                <a:off x="3674" y="1067"/>
                <a:ext cx="459" cy="2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0" name="AutoShape 68"/>
              <p:cNvCxnSpPr>
                <a:cxnSpLocks noChangeShapeType="1"/>
                <a:stCxn id="136252" idx="6"/>
                <a:endCxn id="136250" idx="1"/>
              </p:cNvCxnSpPr>
              <p:nvPr/>
            </p:nvCxnSpPr>
            <p:spPr bwMode="auto">
              <a:xfrm>
                <a:off x="3659" y="526"/>
                <a:ext cx="474" cy="32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1" name="AutoShape 69"/>
              <p:cNvCxnSpPr>
                <a:cxnSpLocks noChangeShapeType="1"/>
                <a:stCxn id="136250" idx="7"/>
                <a:endCxn id="136247" idx="3"/>
              </p:cNvCxnSpPr>
              <p:nvPr/>
            </p:nvCxnSpPr>
            <p:spPr bwMode="auto">
              <a:xfrm flipV="1">
                <a:off x="4337" y="613"/>
                <a:ext cx="385" cy="23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2" name="AutoShape 70"/>
              <p:cNvCxnSpPr>
                <a:cxnSpLocks noChangeShapeType="1"/>
                <a:stCxn id="136247" idx="6"/>
                <a:endCxn id="136245" idx="1"/>
              </p:cNvCxnSpPr>
              <p:nvPr/>
            </p:nvCxnSpPr>
            <p:spPr bwMode="auto">
              <a:xfrm>
                <a:off x="4968" y="503"/>
                <a:ext cx="496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3" name="AutoShape 71"/>
              <p:cNvCxnSpPr>
                <a:cxnSpLocks noChangeShapeType="1"/>
                <a:stCxn id="136248" idx="7"/>
                <a:endCxn id="136246" idx="3"/>
              </p:cNvCxnSpPr>
              <p:nvPr/>
            </p:nvCxnSpPr>
            <p:spPr bwMode="auto">
              <a:xfrm flipV="1">
                <a:off x="4333" y="1338"/>
                <a:ext cx="404" cy="35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4" name="AutoShape 72"/>
              <p:cNvCxnSpPr>
                <a:cxnSpLocks noChangeShapeType="1"/>
                <a:stCxn id="136246" idx="6"/>
                <a:endCxn id="136245" idx="3"/>
              </p:cNvCxnSpPr>
              <p:nvPr/>
            </p:nvCxnSpPr>
            <p:spPr bwMode="auto">
              <a:xfrm flipV="1">
                <a:off x="4983" y="976"/>
                <a:ext cx="481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5" name="AutoShape 73"/>
              <p:cNvCxnSpPr>
                <a:cxnSpLocks noChangeShapeType="1"/>
                <a:stCxn id="136250" idx="5"/>
                <a:endCxn id="136246" idx="2"/>
              </p:cNvCxnSpPr>
              <p:nvPr/>
            </p:nvCxnSpPr>
            <p:spPr bwMode="auto">
              <a:xfrm>
                <a:off x="4337" y="1067"/>
                <a:ext cx="358" cy="161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bldLvl="5" autoUpdateAnimBg="0"/>
      <p:bldP spid="136197" grpId="0"/>
      <p:bldP spid="136208" grpId="0"/>
      <p:bldP spid="136211" grpId="0"/>
      <p:bldP spid="13623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2325688" y="2546351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活动      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        l        l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–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5060951" y="2862264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3362325" y="2846389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4033838" y="2846389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4706938" y="2846389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1774825" y="541338"/>
            <a:ext cx="3339376" cy="176259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求关键路径步骤：   </a:t>
            </a:r>
          </a:p>
          <a:p>
            <a:pPr lvl="2"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计算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7208839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顶点       </a:t>
                  </a:r>
                  <a:r>
                    <a:rPr lang="en-US" altLang="zh-CN" sz="2000" i="1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8205788" y="3551239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8929688" y="3552826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8729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9469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5491164" y="476251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5881689" y="725489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-1493477">
            <a:off x="8774113" y="1701801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11=4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1992313" y="981075"/>
            <a:ext cx="42481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、若网中有几条关键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路径，则需加快同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时在几条关键路径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上的关键活动。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1468616">
            <a:off x="7704138" y="1520826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8=7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 rot="1746009">
            <a:off x="8729663" y="655639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10=2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 rot="-1909753">
            <a:off x="7550151" y="836614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7=9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2110140">
            <a:off x="6769101" y="800101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4=1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-2425782">
            <a:off x="5389563" y="765176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1=6</a:t>
            </a:r>
          </a:p>
        </p:txBody>
      </p:sp>
      <p:cxnSp>
        <p:nvCxnSpPr>
          <p:cNvPr id="138278" name="AutoShape 38"/>
          <p:cNvCxnSpPr>
            <a:cxnSpLocks noChangeShapeType="1"/>
            <a:stCxn id="138264" idx="7"/>
            <a:endCxn id="138263" idx="2"/>
          </p:cNvCxnSpPr>
          <p:nvPr/>
        </p:nvCxnSpPr>
        <p:spPr bwMode="auto">
          <a:xfrm flipV="1">
            <a:off x="5549900" y="858838"/>
            <a:ext cx="604838" cy="4889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9" name="AutoShape 39"/>
          <p:cNvCxnSpPr>
            <a:cxnSpLocks noChangeShapeType="1"/>
            <a:stCxn id="138263" idx="6"/>
            <a:endCxn id="138261" idx="1"/>
          </p:cNvCxnSpPr>
          <p:nvPr/>
        </p:nvCxnSpPr>
        <p:spPr bwMode="auto">
          <a:xfrm>
            <a:off x="6611939" y="858838"/>
            <a:ext cx="752475" cy="50800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0" name="AutoShape 40"/>
          <p:cNvCxnSpPr>
            <a:cxnSpLocks noChangeShapeType="1"/>
            <a:stCxn id="138261" idx="7"/>
            <a:endCxn id="138258" idx="3"/>
          </p:cNvCxnSpPr>
          <p:nvPr/>
        </p:nvCxnSpPr>
        <p:spPr bwMode="auto">
          <a:xfrm flipV="1">
            <a:off x="7688264" y="996950"/>
            <a:ext cx="611187" cy="3698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1" name="AutoShape 41"/>
          <p:cNvCxnSpPr>
            <a:cxnSpLocks noChangeShapeType="1"/>
            <a:stCxn id="138261" idx="5"/>
            <a:endCxn id="138257" idx="2"/>
          </p:cNvCxnSpPr>
          <p:nvPr/>
        </p:nvCxnSpPr>
        <p:spPr bwMode="auto">
          <a:xfrm>
            <a:off x="7688264" y="1717675"/>
            <a:ext cx="568325" cy="2555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2" name="AutoShape 42"/>
          <p:cNvCxnSpPr>
            <a:cxnSpLocks noChangeShapeType="1"/>
            <a:stCxn id="138257" idx="6"/>
            <a:endCxn id="138256" idx="3"/>
          </p:cNvCxnSpPr>
          <p:nvPr/>
        </p:nvCxnSpPr>
        <p:spPr bwMode="auto">
          <a:xfrm flipV="1">
            <a:off x="8713789" y="1573213"/>
            <a:ext cx="763587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3" name="AutoShape 43"/>
          <p:cNvCxnSpPr>
            <a:cxnSpLocks noChangeShapeType="1"/>
            <a:stCxn id="138258" idx="6"/>
            <a:endCxn id="138256" idx="1"/>
          </p:cNvCxnSpPr>
          <p:nvPr/>
        </p:nvCxnSpPr>
        <p:spPr bwMode="auto">
          <a:xfrm>
            <a:off x="8689975" y="822325"/>
            <a:ext cx="787400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2273448">
            <a:off x="7488238" y="2133601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9=4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 rot="-1445644">
            <a:off x="6553201" y="1520826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5=1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6613526" y="2528889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6=2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1789981">
            <a:off x="5616576" y="1341439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2=4</a:t>
            </a:r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9410700" y="114935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7291388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6156325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6178550" y="1798639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 rot="3580605">
            <a:off x="5341145" y="2083595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3=5</a:t>
            </a:r>
          </a:p>
        </p:txBody>
      </p:sp>
      <p:cxnSp>
        <p:nvCxnSpPr>
          <p:cNvPr id="138267" name="AutoShape 27"/>
          <p:cNvCxnSpPr>
            <a:cxnSpLocks noChangeShapeType="1"/>
            <a:stCxn id="138264" idx="6"/>
            <a:endCxn id="138262" idx="1"/>
          </p:cNvCxnSpPr>
          <p:nvPr/>
        </p:nvCxnSpPr>
        <p:spPr bwMode="auto">
          <a:xfrm>
            <a:off x="5616575" y="1524001"/>
            <a:ext cx="628650" cy="3476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8" name="AutoShape 28"/>
          <p:cNvCxnSpPr>
            <a:cxnSpLocks noChangeShapeType="1"/>
            <a:stCxn id="138264" idx="5"/>
            <a:endCxn id="138260" idx="1"/>
          </p:cNvCxnSpPr>
          <p:nvPr/>
        </p:nvCxnSpPr>
        <p:spPr bwMode="auto">
          <a:xfrm>
            <a:off x="5549900" y="1698626"/>
            <a:ext cx="673100" cy="10191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9" name="AutoShape 29"/>
          <p:cNvCxnSpPr>
            <a:cxnSpLocks noChangeShapeType="1"/>
            <a:stCxn id="138260" idx="6"/>
            <a:endCxn id="138259" idx="2"/>
          </p:cNvCxnSpPr>
          <p:nvPr/>
        </p:nvCxnSpPr>
        <p:spPr bwMode="auto">
          <a:xfrm>
            <a:off x="6613526" y="2894013"/>
            <a:ext cx="677863" cy="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0" name="AutoShape 30"/>
          <p:cNvCxnSpPr>
            <a:cxnSpLocks noChangeShapeType="1"/>
            <a:stCxn id="138262" idx="6"/>
            <a:endCxn id="138261" idx="3"/>
          </p:cNvCxnSpPr>
          <p:nvPr/>
        </p:nvCxnSpPr>
        <p:spPr bwMode="auto">
          <a:xfrm flipV="1">
            <a:off x="6635751" y="1717675"/>
            <a:ext cx="728663" cy="3302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4" name="AutoShape 34"/>
          <p:cNvCxnSpPr>
            <a:cxnSpLocks noChangeShapeType="1"/>
            <a:stCxn id="138259" idx="7"/>
            <a:endCxn id="138257" idx="3"/>
          </p:cNvCxnSpPr>
          <p:nvPr/>
        </p:nvCxnSpPr>
        <p:spPr bwMode="auto">
          <a:xfrm flipV="1">
            <a:off x="7681913" y="2147888"/>
            <a:ext cx="641350" cy="5699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1992313" y="523875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关键路径的讨论 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1992313" y="3467100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、如果一个活动处于所有的关键路径上，则提高这个活动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的速度，就能缩短整个工程的完成时间。如：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1992313" y="4508501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、处于所有关键路径上的活动完成时间不能缩短太多，否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则会使原关键路径变成非关键路径。这时必须重新寻找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关键路径。如：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天变成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天，就会改变关键路径。 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9840913" y="6646864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8256588" y="172402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8232775" y="573089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7297738" y="1293814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6154738" y="60960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5159375" y="1274764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1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/>
      <p:bldP spid="138286" grpId="0"/>
      <p:bldP spid="13828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992313" y="404814"/>
            <a:ext cx="2087562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最短路径 </a:t>
            </a:r>
            <a:endParaRPr lang="zh-CN" altLang="en-US" b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1992313" y="836614"/>
            <a:ext cx="8280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典型用途：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交通网络的问题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从甲地到乙地之间是否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有公路连通？在有多条通路的情况下，哪一条路最短？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1992313" y="3987801"/>
            <a:ext cx="84248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交通网络用有向网来表示：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表示城市，弧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表示两个城市有路连通，弧上的</a:t>
            </a:r>
            <a:r>
              <a:rPr lang="zh-CN" altLang="en-US">
                <a:solidFill>
                  <a:srgbClr val="000000"/>
                </a:solidFill>
                <a:effectLst/>
                <a:ea typeface="楷体_GB2312" pitchFamily="49" charset="-122"/>
              </a:rPr>
              <a:t>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值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表示两城市之间的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距离、交通费或途中所花费的时间等。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1992313" y="5340351"/>
            <a:ext cx="8424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如何能够使一个城市到另一个城市的运输时间最短或运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费最省？这就是一个求两座城市间的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最短路径问题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2874169" y="1885155"/>
            <a:ext cx="6661150" cy="1970087"/>
            <a:chOff x="1315" y="1237"/>
            <a:chExt cx="4196" cy="1241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455" y="1607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4279" y="128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3960" y="2060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39276" name="AutoShape 12"/>
            <p:cNvCxnSpPr>
              <a:cxnSpLocks noChangeShapeType="1"/>
              <a:stCxn id="139273" idx="3"/>
              <a:endCxn id="139275" idx="3"/>
            </p:cNvCxnSpPr>
            <p:nvPr/>
          </p:nvCxnSpPr>
          <p:spPr bwMode="auto">
            <a:xfrm rot="16200000" flipH="1">
              <a:off x="2585" y="930"/>
              <a:ext cx="453" cy="2505"/>
            </a:xfrm>
            <a:prstGeom prst="curvedConnector3">
              <a:avLst>
                <a:gd name="adj1" fmla="val 145010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77" name="AutoShape 13"/>
            <p:cNvCxnSpPr>
              <a:cxnSpLocks noChangeShapeType="1"/>
              <a:stCxn id="139273" idx="6"/>
              <a:endCxn id="139287" idx="2"/>
            </p:cNvCxnSpPr>
            <p:nvPr/>
          </p:nvCxnSpPr>
          <p:spPr bwMode="auto">
            <a:xfrm flipV="1">
              <a:off x="2164" y="1784"/>
              <a:ext cx="695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39280" name="AutoShape 16"/>
            <p:cNvCxnSpPr>
              <a:cxnSpLocks noChangeShapeType="1"/>
              <a:stCxn id="139273" idx="7"/>
              <a:endCxn id="139274" idx="1"/>
            </p:cNvCxnSpPr>
            <p:nvPr/>
          </p:nvCxnSpPr>
          <p:spPr bwMode="auto">
            <a:xfrm rot="5400000" flipH="1" flipV="1">
              <a:off x="3063" y="347"/>
              <a:ext cx="318" cy="2323"/>
            </a:xfrm>
            <a:prstGeom prst="curvedConnector3">
              <a:avLst>
                <a:gd name="adj1" fmla="val 164118"/>
              </a:avLst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81" name="AutoShape 17"/>
            <p:cNvCxnSpPr>
              <a:cxnSpLocks noChangeShapeType="1"/>
              <a:stCxn id="139274" idx="4"/>
              <a:endCxn id="139275" idx="7"/>
            </p:cNvCxnSpPr>
            <p:nvPr/>
          </p:nvCxnSpPr>
          <p:spPr bwMode="auto">
            <a:xfrm flipH="1">
              <a:off x="4565" y="1698"/>
              <a:ext cx="68" cy="422"/>
            </a:xfrm>
            <a:prstGeom prst="straightConnector1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39284" name="AutoShape 20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2859" y="157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39288" name="AutoShape 24"/>
            <p:cNvCxnSpPr>
              <a:cxnSpLocks noChangeShapeType="1"/>
              <a:stCxn id="139287" idx="6"/>
              <a:endCxn id="139275" idx="0"/>
            </p:cNvCxnSpPr>
            <p:nvPr/>
          </p:nvCxnSpPr>
          <p:spPr bwMode="auto">
            <a:xfrm>
              <a:off x="3568" y="1784"/>
              <a:ext cx="747" cy="27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8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2448720" y="3100114"/>
            <a:ext cx="7199312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问题抽象：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有向网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）到达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终点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）的多条路径中，寻找一条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各边权值之和最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的路径，即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最短路径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2395667" y="4880089"/>
            <a:ext cx="1307845" cy="1208901"/>
          </a:xfrm>
          <a:prstGeom prst="star32">
            <a:avLst>
              <a:gd name="adj" fmla="val 37500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  <a:ea typeface="隶书" pitchFamily="49" charset="-122"/>
              </a:rPr>
              <a:t>注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4177508" y="4670839"/>
            <a:ext cx="5362893" cy="161469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最短路径与最小生成树不同， </a:t>
            </a:r>
          </a:p>
          <a:p>
            <a:pPr>
              <a:lnSpc>
                <a:spcPct val="50000"/>
              </a:lnSpc>
            </a:pP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路径上不一定包含 </a:t>
            </a:r>
            <a:r>
              <a:rPr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个顶点，</a:t>
            </a:r>
          </a:p>
          <a:p>
            <a:pPr>
              <a:lnSpc>
                <a:spcPct val="50000"/>
              </a:lnSpc>
            </a:pP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也不一定包含 </a:t>
            </a:r>
            <a:r>
              <a:rPr kumimoji="0"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kumimoji="0"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- 1 </a:t>
            </a: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条边。</a:t>
            </a:r>
            <a:endParaRPr lang="zh-CN" altLang="en-US" sz="2800" baseline="-25000">
              <a:solidFill>
                <a:srgbClr val="0000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44437" name="Group 53"/>
          <p:cNvGrpSpPr>
            <a:grpSpLocks/>
          </p:cNvGrpSpPr>
          <p:nvPr/>
        </p:nvGrpSpPr>
        <p:grpSpPr bwMode="auto">
          <a:xfrm>
            <a:off x="2999656" y="549274"/>
            <a:ext cx="6806332" cy="2118925"/>
            <a:chOff x="1315" y="1237"/>
            <a:chExt cx="4196" cy="1241"/>
          </a:xfrm>
        </p:grpSpPr>
        <p:sp>
          <p:nvSpPr>
            <p:cNvPr id="144438" name="Text Box 54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1455" y="1607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4279" y="128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3960" y="2060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44442" name="AutoShape 58"/>
            <p:cNvCxnSpPr>
              <a:cxnSpLocks noChangeShapeType="1"/>
              <a:stCxn id="144439" idx="3"/>
              <a:endCxn id="144441" idx="3"/>
            </p:cNvCxnSpPr>
            <p:nvPr/>
          </p:nvCxnSpPr>
          <p:spPr bwMode="auto">
            <a:xfrm rot="16200000" flipH="1">
              <a:off x="2585" y="930"/>
              <a:ext cx="453" cy="2505"/>
            </a:xfrm>
            <a:prstGeom prst="curvedConnector3">
              <a:avLst>
                <a:gd name="adj1" fmla="val 145010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3" name="AutoShape 59"/>
            <p:cNvCxnSpPr>
              <a:cxnSpLocks noChangeShapeType="1"/>
              <a:stCxn id="144439" idx="6"/>
              <a:endCxn id="144451" idx="2"/>
            </p:cNvCxnSpPr>
            <p:nvPr/>
          </p:nvCxnSpPr>
          <p:spPr bwMode="auto">
            <a:xfrm flipV="1">
              <a:off x="2164" y="1784"/>
              <a:ext cx="695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4" name="Text Box 60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44445" name="AutoShape 61"/>
            <p:cNvCxnSpPr>
              <a:cxnSpLocks noChangeShapeType="1"/>
              <a:stCxn id="144439" idx="7"/>
              <a:endCxn id="144440" idx="1"/>
            </p:cNvCxnSpPr>
            <p:nvPr/>
          </p:nvCxnSpPr>
          <p:spPr bwMode="auto">
            <a:xfrm rot="5400000" flipH="1" flipV="1">
              <a:off x="3063" y="347"/>
              <a:ext cx="318" cy="2323"/>
            </a:xfrm>
            <a:prstGeom prst="curvedConnector3">
              <a:avLst>
                <a:gd name="adj1" fmla="val 164118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6" name="AutoShape 62"/>
            <p:cNvCxnSpPr>
              <a:cxnSpLocks noChangeShapeType="1"/>
              <a:stCxn id="144440" idx="4"/>
              <a:endCxn id="144441" idx="7"/>
            </p:cNvCxnSpPr>
            <p:nvPr/>
          </p:nvCxnSpPr>
          <p:spPr bwMode="auto">
            <a:xfrm flipH="1">
              <a:off x="4565" y="1698"/>
              <a:ext cx="68" cy="42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44450" name="AutoShape 66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1" name="Oval 67"/>
            <p:cNvSpPr>
              <a:spLocks noChangeArrowheads="1"/>
            </p:cNvSpPr>
            <p:nvPr/>
          </p:nvSpPr>
          <p:spPr bwMode="auto">
            <a:xfrm>
              <a:off x="2859" y="157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44452" name="AutoShape 68"/>
            <p:cNvCxnSpPr>
              <a:cxnSpLocks noChangeShapeType="1"/>
              <a:stCxn id="144451" idx="6"/>
              <a:endCxn id="144441" idx="0"/>
            </p:cNvCxnSpPr>
            <p:nvPr/>
          </p:nvCxnSpPr>
          <p:spPr bwMode="auto">
            <a:xfrm>
              <a:off x="3568" y="1784"/>
              <a:ext cx="747" cy="277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4" grpId="0" animBg="1"/>
      <p:bldP spid="1443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978026" y="385764"/>
            <a:ext cx="8010525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引用型操作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LocateVex(G, u);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中顶点有相同特征。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中存在和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相同的顶点，则返回该顶点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在图中的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；否则返回其它信息。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2311400" y="2870201"/>
            <a:ext cx="616108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GetVex(G,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的值。 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2333626" y="4462464"/>
            <a:ext cx="7686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FirstAdjVex(G,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的第一个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邻接点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。若该顶点在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中没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有邻接点，则返回“空”。 </a:t>
            </a: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5376864" y="3140075"/>
            <a:ext cx="4535487" cy="1944688"/>
          </a:xfrm>
          <a:prstGeom prst="wedgeRoundRectCallout">
            <a:avLst>
              <a:gd name="adj1" fmla="val -69356"/>
              <a:gd name="adj2" fmla="val -68449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顶点在图中的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指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的是，在图的存储结构中顶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点之间自然形成的相对位置。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7104063" y="2492375"/>
            <a:ext cx="3313112" cy="2305050"/>
          </a:xfrm>
          <a:prstGeom prst="wedgeRoundRectCallout">
            <a:avLst>
              <a:gd name="adj1" fmla="val -65620"/>
              <a:gd name="adj2" fmla="val 84296"/>
              <a:gd name="adj3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&lt;v,w&gt;∈G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(v,w)∈G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互为邻接点。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  <p:bldP spid="158725" grpId="0" animBg="1"/>
      <p:bldP spid="1587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9255125" y="4005264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  <a:endParaRPr lang="zh-CN" altLang="zh-CN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40435" name="Group 147"/>
          <p:cNvGrpSpPr>
            <a:grpSpLocks/>
          </p:cNvGrpSpPr>
          <p:nvPr/>
        </p:nvGrpSpPr>
        <p:grpSpPr bwMode="auto">
          <a:xfrm>
            <a:off x="6453188" y="3500439"/>
            <a:ext cx="3530600" cy="2879725"/>
            <a:chOff x="3019" y="2251"/>
            <a:chExt cx="2224" cy="1814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19" y="2263"/>
              <a:ext cx="2224" cy="1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019" y="2563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019" y="28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>
              <a:off x="3019" y="306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3019" y="33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19" y="356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019" y="381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665" y="2277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Text Box 44"/>
            <p:cNvSpPr txBox="1">
              <a:spLocks noChangeArrowheads="1"/>
            </p:cNvSpPr>
            <p:nvPr/>
          </p:nvSpPr>
          <p:spPr bwMode="auto">
            <a:xfrm>
              <a:off x="4692" y="2251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长度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3424" y="2265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最短路径</a:t>
              </a:r>
            </a:p>
          </p:txBody>
        </p:sp>
      </p:grp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6448425" y="3925889"/>
            <a:ext cx="1098378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6448425" y="4316414"/>
            <a:ext cx="1098378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6448425" y="4708526"/>
            <a:ext cx="1491114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6448426" y="5103814"/>
            <a:ext cx="1883849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6448426" y="5497514"/>
            <a:ext cx="2276585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6448425" y="5886451"/>
            <a:ext cx="1491114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9401175" y="4400551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8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1" name="Text Box 53"/>
          <p:cNvSpPr txBox="1">
            <a:spLocks noChangeArrowheads="1"/>
          </p:cNvSpPr>
          <p:nvPr/>
        </p:nvSpPr>
        <p:spPr bwMode="auto">
          <a:xfrm>
            <a:off x="9256713" y="4797426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2" name="Text Box 54"/>
          <p:cNvSpPr txBox="1">
            <a:spLocks noChangeArrowheads="1"/>
          </p:cNvSpPr>
          <p:nvPr/>
        </p:nvSpPr>
        <p:spPr bwMode="auto">
          <a:xfrm>
            <a:off x="9256713" y="5192714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19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9256713" y="5589589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21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9256713" y="5997576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20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88" name="Text Box 100"/>
          <p:cNvSpPr txBox="1">
            <a:spLocks noChangeArrowheads="1"/>
          </p:cNvSpPr>
          <p:nvPr/>
        </p:nvSpPr>
        <p:spPr bwMode="auto">
          <a:xfrm>
            <a:off x="6413500" y="549276"/>
            <a:ext cx="3525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的路径：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14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17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24</a:t>
            </a:r>
          </a:p>
        </p:txBody>
      </p:sp>
      <p:sp>
        <p:nvSpPr>
          <p:cNvPr id="140389" name="Rectangle 101"/>
          <p:cNvSpPr>
            <a:spLocks noChangeArrowheads="1"/>
          </p:cNvSpPr>
          <p:nvPr/>
        </p:nvSpPr>
        <p:spPr bwMode="auto">
          <a:xfrm>
            <a:off x="2179639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40390" name="Group 102"/>
          <p:cNvGrpSpPr>
            <a:grpSpLocks/>
          </p:cNvGrpSpPr>
          <p:nvPr/>
        </p:nvGrpSpPr>
        <p:grpSpPr bwMode="auto">
          <a:xfrm>
            <a:off x="2281239" y="765176"/>
            <a:ext cx="3959225" cy="2328863"/>
            <a:chOff x="295" y="2359"/>
            <a:chExt cx="2494" cy="1467"/>
          </a:xfrm>
        </p:grpSpPr>
        <p:sp>
          <p:nvSpPr>
            <p:cNvPr id="140391" name="Oval 103"/>
            <p:cNvSpPr>
              <a:spLocks noChangeArrowheads="1"/>
            </p:cNvSpPr>
            <p:nvPr/>
          </p:nvSpPr>
          <p:spPr bwMode="auto">
            <a:xfrm>
              <a:off x="793" y="2466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392" name="Oval 104"/>
            <p:cNvSpPr>
              <a:spLocks noChangeArrowheads="1"/>
            </p:cNvSpPr>
            <p:nvPr/>
          </p:nvSpPr>
          <p:spPr bwMode="auto">
            <a:xfrm>
              <a:off x="1879" y="2465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93" name="Oval 105"/>
            <p:cNvSpPr>
              <a:spLocks noChangeArrowheads="1"/>
            </p:cNvSpPr>
            <p:nvPr/>
          </p:nvSpPr>
          <p:spPr bwMode="auto">
            <a:xfrm>
              <a:off x="2471" y="294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94" name="Oval 106"/>
            <p:cNvSpPr>
              <a:spLocks noChangeArrowheads="1"/>
            </p:cNvSpPr>
            <p:nvPr/>
          </p:nvSpPr>
          <p:spPr bwMode="auto">
            <a:xfrm>
              <a:off x="295" y="2867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395" name="Oval 107"/>
            <p:cNvSpPr>
              <a:spLocks noChangeArrowheads="1"/>
            </p:cNvSpPr>
            <p:nvPr/>
          </p:nvSpPr>
          <p:spPr bwMode="auto">
            <a:xfrm>
              <a:off x="727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96" name="Oval 108"/>
            <p:cNvSpPr>
              <a:spLocks noChangeArrowheads="1"/>
            </p:cNvSpPr>
            <p:nvPr/>
          </p:nvSpPr>
          <p:spPr bwMode="auto">
            <a:xfrm>
              <a:off x="1303" y="300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397" name="Oval 109"/>
            <p:cNvSpPr>
              <a:spLocks noChangeArrowheads="1"/>
            </p:cNvSpPr>
            <p:nvPr/>
          </p:nvSpPr>
          <p:spPr bwMode="auto">
            <a:xfrm>
              <a:off x="1882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98" name="Text Box 110"/>
            <p:cNvSpPr txBox="1">
              <a:spLocks noChangeArrowheads="1"/>
            </p:cNvSpPr>
            <p:nvPr/>
          </p:nvSpPr>
          <p:spPr bwMode="auto">
            <a:xfrm>
              <a:off x="491" y="26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40399" name="Text Box 111"/>
            <p:cNvSpPr txBox="1">
              <a:spLocks noChangeArrowheads="1"/>
            </p:cNvSpPr>
            <p:nvPr/>
          </p:nvSpPr>
          <p:spPr bwMode="auto">
            <a:xfrm>
              <a:off x="1338" y="235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40400" name="Text Box 112"/>
            <p:cNvSpPr txBox="1">
              <a:spLocks noChangeArrowheads="1"/>
            </p:cNvSpPr>
            <p:nvPr/>
          </p:nvSpPr>
          <p:spPr bwMode="auto">
            <a:xfrm>
              <a:off x="340" y="3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12</a:t>
              </a:r>
            </a:p>
          </p:txBody>
        </p:sp>
        <p:sp>
          <p:nvSpPr>
            <p:cNvPr id="140401" name="Text Box 113"/>
            <p:cNvSpPr txBox="1">
              <a:spLocks noChangeArrowheads="1"/>
            </p:cNvSpPr>
            <p:nvPr/>
          </p:nvSpPr>
          <p:spPr bwMode="auto">
            <a:xfrm>
              <a:off x="990" y="31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1020" y="2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403" name="Text Box 115"/>
            <p:cNvSpPr txBox="1">
              <a:spLocks noChangeArrowheads="1"/>
            </p:cNvSpPr>
            <p:nvPr/>
          </p:nvSpPr>
          <p:spPr bwMode="auto">
            <a:xfrm>
              <a:off x="2350" y="25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404" name="Text Box 116"/>
            <p:cNvSpPr txBox="1">
              <a:spLocks noChangeArrowheads="1"/>
            </p:cNvSpPr>
            <p:nvPr/>
          </p:nvSpPr>
          <p:spPr bwMode="auto">
            <a:xfrm>
              <a:off x="229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033" y="29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406" name="Text Box 118"/>
            <p:cNvSpPr txBox="1">
              <a:spLocks noChangeArrowheads="1"/>
            </p:cNvSpPr>
            <p:nvPr/>
          </p:nvSpPr>
          <p:spPr bwMode="auto">
            <a:xfrm>
              <a:off x="1715" y="28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407" name="Text Box 119"/>
            <p:cNvSpPr txBox="1">
              <a:spLocks noChangeArrowheads="1"/>
            </p:cNvSpPr>
            <p:nvPr/>
          </p:nvSpPr>
          <p:spPr bwMode="auto">
            <a:xfrm>
              <a:off x="1665" y="31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140408" name="Text Box 120"/>
            <p:cNvSpPr txBox="1">
              <a:spLocks noChangeArrowheads="1"/>
            </p:cNvSpPr>
            <p:nvPr/>
          </p:nvSpPr>
          <p:spPr bwMode="auto">
            <a:xfrm>
              <a:off x="1255" y="343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16</a:t>
              </a:r>
            </a:p>
          </p:txBody>
        </p:sp>
        <p:cxnSp>
          <p:nvCxnSpPr>
            <p:cNvPr id="140409" name="AutoShape 121"/>
            <p:cNvCxnSpPr>
              <a:cxnSpLocks noChangeShapeType="1"/>
              <a:stCxn id="140394" idx="7"/>
              <a:endCxn id="140391" idx="3"/>
            </p:cNvCxnSpPr>
            <p:nvPr/>
          </p:nvCxnSpPr>
          <p:spPr bwMode="auto">
            <a:xfrm flipV="1">
              <a:off x="566" y="2737"/>
              <a:ext cx="274" cy="17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0" name="AutoShape 122"/>
            <p:cNvCxnSpPr>
              <a:cxnSpLocks noChangeShapeType="1"/>
              <a:stCxn id="140391" idx="6"/>
              <a:endCxn id="140392" idx="2"/>
            </p:cNvCxnSpPr>
            <p:nvPr/>
          </p:nvCxnSpPr>
          <p:spPr bwMode="auto">
            <a:xfrm flipV="1">
              <a:off x="1111" y="2624"/>
              <a:ext cx="768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1" name="AutoShape 123"/>
            <p:cNvCxnSpPr>
              <a:cxnSpLocks noChangeShapeType="1"/>
              <a:stCxn id="140392" idx="6"/>
              <a:endCxn id="140393" idx="1"/>
            </p:cNvCxnSpPr>
            <p:nvPr/>
          </p:nvCxnSpPr>
          <p:spPr bwMode="auto">
            <a:xfrm>
              <a:off x="2197" y="2624"/>
              <a:ext cx="321" cy="3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2" name="AutoShape 124"/>
            <p:cNvCxnSpPr>
              <a:cxnSpLocks noChangeShapeType="1"/>
              <a:stCxn id="140393" idx="3"/>
              <a:endCxn id="140397" idx="7"/>
            </p:cNvCxnSpPr>
            <p:nvPr/>
          </p:nvCxnSpPr>
          <p:spPr bwMode="auto">
            <a:xfrm flipH="1">
              <a:off x="2153" y="3220"/>
              <a:ext cx="365" cy="3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3" name="AutoShape 125"/>
            <p:cNvCxnSpPr>
              <a:cxnSpLocks noChangeShapeType="1"/>
              <a:stCxn id="140392" idx="4"/>
              <a:endCxn id="140397" idx="0"/>
            </p:cNvCxnSpPr>
            <p:nvPr/>
          </p:nvCxnSpPr>
          <p:spPr bwMode="auto">
            <a:xfrm>
              <a:off x="2038" y="2783"/>
              <a:ext cx="3" cy="7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4" name="AutoShape 126"/>
            <p:cNvCxnSpPr>
              <a:cxnSpLocks noChangeShapeType="1"/>
              <a:stCxn id="140397" idx="1"/>
              <a:endCxn id="140396" idx="5"/>
            </p:cNvCxnSpPr>
            <p:nvPr/>
          </p:nvCxnSpPr>
          <p:spPr bwMode="auto">
            <a:xfrm flipH="1" flipV="1">
              <a:off x="1574" y="3280"/>
              <a:ext cx="355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5" name="AutoShape 127"/>
            <p:cNvCxnSpPr>
              <a:cxnSpLocks noChangeShapeType="1"/>
              <a:stCxn id="140395" idx="6"/>
              <a:endCxn id="140397" idx="2"/>
            </p:cNvCxnSpPr>
            <p:nvPr/>
          </p:nvCxnSpPr>
          <p:spPr bwMode="auto">
            <a:xfrm>
              <a:off x="1045" y="3667"/>
              <a:ext cx="83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6" name="AutoShape 128"/>
            <p:cNvCxnSpPr>
              <a:cxnSpLocks noChangeShapeType="1"/>
              <a:stCxn id="140396" idx="3"/>
              <a:endCxn id="140395" idx="7"/>
            </p:cNvCxnSpPr>
            <p:nvPr/>
          </p:nvCxnSpPr>
          <p:spPr bwMode="auto">
            <a:xfrm flipH="1">
              <a:off x="998" y="3280"/>
              <a:ext cx="352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7" name="AutoShape 129"/>
            <p:cNvCxnSpPr>
              <a:cxnSpLocks noChangeShapeType="1"/>
              <a:stCxn id="140395" idx="1"/>
              <a:endCxn id="140394" idx="5"/>
            </p:cNvCxnSpPr>
            <p:nvPr/>
          </p:nvCxnSpPr>
          <p:spPr bwMode="auto">
            <a:xfrm flipH="1" flipV="1">
              <a:off x="566" y="3138"/>
              <a:ext cx="208" cy="4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8" name="AutoShape 130"/>
            <p:cNvCxnSpPr>
              <a:cxnSpLocks noChangeShapeType="1"/>
              <a:stCxn id="140396" idx="7"/>
              <a:endCxn id="140392" idx="3"/>
            </p:cNvCxnSpPr>
            <p:nvPr/>
          </p:nvCxnSpPr>
          <p:spPr bwMode="auto">
            <a:xfrm flipV="1">
              <a:off x="1574" y="2736"/>
              <a:ext cx="352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9" name="AutoShape 131"/>
            <p:cNvCxnSpPr>
              <a:cxnSpLocks noChangeShapeType="1"/>
              <a:stCxn id="140391" idx="5"/>
              <a:endCxn id="140396" idx="1"/>
            </p:cNvCxnSpPr>
            <p:nvPr/>
          </p:nvCxnSpPr>
          <p:spPr bwMode="auto">
            <a:xfrm>
              <a:off x="1064" y="2737"/>
              <a:ext cx="286" cy="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40421" name="AutoShape 133"/>
          <p:cNvCxnSpPr>
            <a:cxnSpLocks noChangeShapeType="1"/>
            <a:stCxn id="140391" idx="5"/>
            <a:endCxn id="140396" idx="1"/>
          </p:cNvCxnSpPr>
          <p:nvPr/>
        </p:nvCxnSpPr>
        <p:spPr bwMode="auto">
          <a:xfrm>
            <a:off x="3502026" y="1365251"/>
            <a:ext cx="454025" cy="5064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2" name="AutoShape 134"/>
          <p:cNvCxnSpPr>
            <a:cxnSpLocks noChangeShapeType="1"/>
            <a:stCxn id="140396" idx="7"/>
            <a:endCxn id="140392" idx="3"/>
          </p:cNvCxnSpPr>
          <p:nvPr/>
        </p:nvCxnSpPr>
        <p:spPr bwMode="auto">
          <a:xfrm flipV="1">
            <a:off x="4311650" y="1363663"/>
            <a:ext cx="558800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3" name="AutoShape 135"/>
          <p:cNvCxnSpPr>
            <a:cxnSpLocks noChangeShapeType="1"/>
            <a:stCxn id="140392" idx="6"/>
            <a:endCxn id="140393" idx="1"/>
          </p:cNvCxnSpPr>
          <p:nvPr/>
        </p:nvCxnSpPr>
        <p:spPr bwMode="auto">
          <a:xfrm>
            <a:off x="5300664" y="1185863"/>
            <a:ext cx="509587" cy="5905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4" name="AutoShape 136"/>
          <p:cNvCxnSpPr>
            <a:cxnSpLocks noChangeShapeType="1"/>
            <a:stCxn id="140393" idx="3"/>
            <a:endCxn id="140397" idx="7"/>
          </p:cNvCxnSpPr>
          <p:nvPr/>
        </p:nvCxnSpPr>
        <p:spPr bwMode="auto">
          <a:xfrm flipH="1">
            <a:off x="5230814" y="2132013"/>
            <a:ext cx="579437" cy="5318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grpSp>
        <p:nvGrpSpPr>
          <p:cNvPr id="140436" name="Group 148"/>
          <p:cNvGrpSpPr>
            <a:grpSpLocks/>
          </p:cNvGrpSpPr>
          <p:nvPr/>
        </p:nvGrpSpPr>
        <p:grpSpPr bwMode="auto">
          <a:xfrm>
            <a:off x="2281239" y="3429000"/>
            <a:ext cx="3292475" cy="2952750"/>
            <a:chOff x="295" y="2205"/>
            <a:chExt cx="2074" cy="1860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0425" name="AutoShape 137"/>
            <p:cNvCxnSpPr>
              <a:cxnSpLocks noChangeShapeType="1"/>
              <a:stCxn id="140300" idx="4"/>
              <a:endCxn id="14029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6" name="AutoShape 138"/>
            <p:cNvCxnSpPr>
              <a:cxnSpLocks noChangeShapeType="1"/>
              <a:stCxn id="140300" idx="2"/>
              <a:endCxn id="14029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7" name="AutoShape 139"/>
            <p:cNvCxnSpPr>
              <a:cxnSpLocks noChangeShapeType="1"/>
              <a:stCxn id="140299" idx="4"/>
              <a:endCxn id="14029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8" name="AutoShape 140"/>
            <p:cNvCxnSpPr>
              <a:cxnSpLocks noChangeShapeType="1"/>
              <a:stCxn id="140298" idx="4"/>
              <a:endCxn id="14029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9" name="AutoShape 141"/>
            <p:cNvCxnSpPr>
              <a:cxnSpLocks noChangeShapeType="1"/>
              <a:stCxn id="140300" idx="6"/>
              <a:endCxn id="14029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0" name="AutoShape 142"/>
            <p:cNvCxnSpPr>
              <a:cxnSpLocks noChangeShapeType="1"/>
              <a:stCxn id="140300" idx="5"/>
              <a:endCxn id="14029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1" name="AutoShape 143"/>
            <p:cNvCxnSpPr>
              <a:cxnSpLocks noChangeShapeType="1"/>
              <a:stCxn id="140295" idx="5"/>
              <a:endCxn id="14029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2" name="AutoShape 144"/>
            <p:cNvCxnSpPr>
              <a:cxnSpLocks noChangeShapeType="1"/>
              <a:stCxn id="140295" idx="4"/>
              <a:endCxn id="14029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3" name="AutoShape 145"/>
            <p:cNvCxnSpPr>
              <a:cxnSpLocks noChangeShapeType="1"/>
              <a:stCxn id="140294" idx="6"/>
              <a:endCxn id="14029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4" name="AutoShape 146"/>
            <p:cNvCxnSpPr>
              <a:cxnSpLocks noChangeShapeType="1"/>
              <a:stCxn id="140297" idx="6"/>
              <a:endCxn id="14029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437" name="Text Box 149"/>
          <p:cNvSpPr txBox="1">
            <a:spLocks noChangeArrowheads="1"/>
          </p:cNvSpPr>
          <p:nvPr/>
        </p:nvSpPr>
        <p:spPr bwMode="auto">
          <a:xfrm>
            <a:off x="2928938" y="476250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源点 </a:t>
            </a:r>
          </a:p>
        </p:txBody>
      </p:sp>
      <p:sp>
        <p:nvSpPr>
          <p:cNvPr id="140438" name="Text Box 150"/>
          <p:cNvSpPr txBox="1">
            <a:spLocks noChangeArrowheads="1"/>
          </p:cNvSpPr>
          <p:nvPr/>
        </p:nvSpPr>
        <p:spPr bwMode="auto">
          <a:xfrm>
            <a:off x="4656138" y="3043238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终点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/>
      <p:bldP spid="140334" grpId="0"/>
      <p:bldP spid="140335" grpId="0"/>
      <p:bldP spid="140336" grpId="0"/>
      <p:bldP spid="140338" grpId="0"/>
      <p:bldP spid="140339" grpId="0"/>
      <p:bldP spid="140340" grpId="0"/>
      <p:bldP spid="140341" grpId="0"/>
      <p:bldP spid="140388" grpId="0" uiExpand="1" build="p" autoUpdateAnimBg="0"/>
      <p:bldP spid="140437" grpId="0"/>
      <p:bldP spid="14043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1976439" y="2794000"/>
            <a:ext cx="2111375" cy="11509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两种最常见的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最短路径问题 </a:t>
            </a:r>
          </a:p>
        </p:txBody>
      </p:sp>
      <p:sp>
        <p:nvSpPr>
          <p:cNvPr id="141323" name="AutoShape 11"/>
          <p:cNvSpPr>
            <a:spLocks/>
          </p:cNvSpPr>
          <p:nvPr/>
        </p:nvSpPr>
        <p:spPr bwMode="auto">
          <a:xfrm>
            <a:off x="3858469" y="1527798"/>
            <a:ext cx="518818" cy="3845418"/>
          </a:xfrm>
          <a:prstGeom prst="leftBrace">
            <a:avLst>
              <a:gd name="adj1" fmla="val 1148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370388" y="1217613"/>
            <a:ext cx="2317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303713" y="5153025"/>
            <a:ext cx="3232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所有顶点间的最短路径</a:t>
            </a:r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6672263" y="1917701"/>
            <a:ext cx="3384550" cy="1439863"/>
          </a:xfrm>
          <a:prstGeom prst="wedgeRoundRectCallout">
            <a:avLst>
              <a:gd name="adj1" fmla="val -48310"/>
              <a:gd name="adj2" fmla="val -7921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从某个源点到其余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 各顶点的最短路径 </a:t>
            </a: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7535864" y="3573463"/>
            <a:ext cx="2447925" cy="1295400"/>
          </a:xfrm>
          <a:prstGeom prst="wedgeRoundRectCallout">
            <a:avLst>
              <a:gd name="adj1" fmla="val -47667"/>
              <a:gd name="adj2" fmla="val 9276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每对顶点间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 animBg="1"/>
      <p:bldP spid="141324" grpId="0"/>
      <p:bldP spid="141325" grpId="0"/>
      <p:bldP spid="141327" grpId="0" animBg="1"/>
      <p:bldP spid="1413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855789" y="731838"/>
            <a:ext cx="863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从某个源点到其余各顶点的最短路径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2063751" y="836613"/>
            <a:ext cx="56880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</a:rPr>
              <a:t>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怎样求单源点的最短路径呢</a:t>
            </a:r>
            <a:r>
              <a:rPr lang="en-US" altLang="zh-CN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1852614" y="4581526"/>
            <a:ext cx="79152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）算法： 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按路径长度递增次序产生各顶点的最短路径。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1847851" y="1951038"/>
            <a:ext cx="65516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、将源点到终点的所有路径都列出来，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然后在其中选最短的一条。 </a:t>
            </a:r>
            <a:r>
              <a:rPr lang="zh-CN" altLang="en-US" dirty="0">
                <a:solidFill>
                  <a:srgbClr val="FF0000"/>
                </a:solidFill>
                <a:effectLst/>
                <a:ea typeface="楷体_GB2312" pitchFamily="49" charset="-122"/>
              </a:rPr>
              <a:t>穷举法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1847851" y="3279775"/>
            <a:ext cx="59039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当路径特别多时，特别麻烦；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  没有规律可循。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7104064" y="2276475"/>
            <a:ext cx="3292475" cy="2952750"/>
            <a:chOff x="295" y="2205"/>
            <a:chExt cx="2074" cy="1860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5430" name="AutoShape 22"/>
            <p:cNvCxnSpPr>
              <a:cxnSpLocks noChangeShapeType="1"/>
              <a:stCxn id="145419" idx="4"/>
              <a:endCxn id="14541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1" name="AutoShape 23"/>
            <p:cNvCxnSpPr>
              <a:cxnSpLocks noChangeShapeType="1"/>
              <a:stCxn id="145419" idx="2"/>
              <a:endCxn id="14541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2" name="AutoShape 24"/>
            <p:cNvCxnSpPr>
              <a:cxnSpLocks noChangeShapeType="1"/>
              <a:stCxn id="145418" idx="4"/>
              <a:endCxn id="14541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3" name="AutoShape 25"/>
            <p:cNvCxnSpPr>
              <a:cxnSpLocks noChangeShapeType="1"/>
              <a:stCxn id="145417" idx="4"/>
              <a:endCxn id="14541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4" name="AutoShape 26"/>
            <p:cNvCxnSpPr>
              <a:cxnSpLocks noChangeShapeType="1"/>
              <a:stCxn id="145419" idx="6"/>
              <a:endCxn id="14541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5" name="AutoShape 27"/>
            <p:cNvCxnSpPr>
              <a:cxnSpLocks noChangeShapeType="1"/>
              <a:stCxn id="145419" idx="5"/>
              <a:endCxn id="14541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6" name="AutoShape 28"/>
            <p:cNvCxnSpPr>
              <a:cxnSpLocks noChangeShapeType="1"/>
              <a:stCxn id="145414" idx="5"/>
              <a:endCxn id="14541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7" name="AutoShape 29"/>
            <p:cNvCxnSpPr>
              <a:cxnSpLocks noChangeShapeType="1"/>
              <a:stCxn id="145414" idx="4"/>
              <a:endCxn id="14541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8" name="AutoShape 30"/>
            <p:cNvCxnSpPr>
              <a:cxnSpLocks noChangeShapeType="1"/>
              <a:stCxn id="145413" idx="6"/>
              <a:endCxn id="14541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9" name="AutoShape 31"/>
            <p:cNvCxnSpPr>
              <a:cxnSpLocks noChangeShapeType="1"/>
              <a:stCxn id="145416" idx="6"/>
              <a:endCxn id="14541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1776413" y="523875"/>
            <a:ext cx="5200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路径长度最短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1847850" y="981076"/>
            <a:ext cx="8280400" cy="539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在此路径上，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必定只含一条弧 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rgbClr val="0000FF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ffectLst/>
              </a:rPr>
              <a:t>1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，且其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权值最小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1938338" y="2709863"/>
            <a:ext cx="6462712" cy="168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它只可能有两种情况：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1784350" y="2205038"/>
            <a:ext cx="6115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下一条</a:t>
            </a:r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9480550" y="1557339"/>
            <a:ext cx="1079500" cy="5384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2855914" y="5516564"/>
            <a:ext cx="2663825" cy="5384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1847850" y="1557339"/>
            <a:ext cx="8280400" cy="539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由此，只要在所有从源点出发的弧中查找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权值最小者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1938338" y="4364038"/>
            <a:ext cx="6462712" cy="11025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effectLst/>
              </a:rPr>
              <a:t>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5403850" y="5641975"/>
            <a:ext cx="4814888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1" grpId="0" autoUpdateAnimBg="0"/>
      <p:bldP spid="145443" grpId="0" uiExpand="1" build="p" autoUpdateAnimBg="0"/>
      <p:bldP spid="145444" grpId="0"/>
      <p:bldP spid="145445" grpId="0" autoUpdateAnimBg="0"/>
      <p:bldP spid="145447" grpId="0" autoUpdateAnimBg="0"/>
      <p:bldP spid="145449" grpId="0" autoUpdateAnimBg="0"/>
      <p:bldP spid="145450" grpId="0" autoUpdateAnimBg="0"/>
      <p:bldP spid="14545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1828801" y="1001713"/>
            <a:ext cx="8443913" cy="429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可能有四种情况：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由一条弧组成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</a:rPr>
              <a:t>4)</a:t>
            </a:r>
            <a:r>
              <a:rPr lang="zh-CN" altLang="en-US">
                <a:solidFill>
                  <a:schemeClr val="tx1"/>
                </a:solidFill>
                <a:effectLst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再到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达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由三条弧组成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631951" y="476250"/>
            <a:ext cx="64865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再下一条</a:t>
            </a:r>
            <a:r>
              <a:rPr lang="zh-CN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6888164" y="2492375"/>
            <a:ext cx="3292475" cy="2952750"/>
            <a:chOff x="295" y="2205"/>
            <a:chExt cx="2074" cy="1860"/>
          </a:xfrm>
        </p:grpSpPr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6461" name="AutoShape 29"/>
            <p:cNvCxnSpPr>
              <a:cxnSpLocks noChangeShapeType="1"/>
              <a:stCxn id="146450" idx="4"/>
              <a:endCxn id="14644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2" name="AutoShape 30"/>
            <p:cNvCxnSpPr>
              <a:cxnSpLocks noChangeShapeType="1"/>
              <a:stCxn id="146450" idx="2"/>
              <a:endCxn id="14644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3" name="AutoShape 31"/>
            <p:cNvCxnSpPr>
              <a:cxnSpLocks noChangeShapeType="1"/>
              <a:stCxn id="146449" idx="4"/>
              <a:endCxn id="14644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4" name="AutoShape 32"/>
            <p:cNvCxnSpPr>
              <a:cxnSpLocks noChangeShapeType="1"/>
              <a:stCxn id="146448" idx="4"/>
              <a:endCxn id="14644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5" name="AutoShape 33"/>
            <p:cNvCxnSpPr>
              <a:cxnSpLocks noChangeShapeType="1"/>
              <a:stCxn id="146450" idx="6"/>
              <a:endCxn id="14644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6" name="AutoShape 34"/>
            <p:cNvCxnSpPr>
              <a:cxnSpLocks noChangeShapeType="1"/>
              <a:stCxn id="146450" idx="5"/>
              <a:endCxn id="14644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7" name="AutoShape 35"/>
            <p:cNvCxnSpPr>
              <a:cxnSpLocks noChangeShapeType="1"/>
              <a:stCxn id="146445" idx="5"/>
              <a:endCxn id="14644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8" name="AutoShape 36"/>
            <p:cNvCxnSpPr>
              <a:cxnSpLocks noChangeShapeType="1"/>
              <a:stCxn id="146445" idx="4"/>
              <a:endCxn id="14644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9" name="AutoShape 37"/>
            <p:cNvCxnSpPr>
              <a:cxnSpLocks noChangeShapeType="1"/>
              <a:stCxn id="146444" idx="6"/>
              <a:endCxn id="14644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70" name="AutoShape 38"/>
            <p:cNvCxnSpPr>
              <a:cxnSpLocks noChangeShapeType="1"/>
              <a:stCxn id="146447" idx="6"/>
              <a:endCxn id="14644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2640014" y="5300664"/>
            <a:ext cx="3240087" cy="439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,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>
                <a:effectLst/>
              </a:rPr>
              <a:t>  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3432176" y="5851525"/>
            <a:ext cx="5419725" cy="4699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，</a:t>
            </a:r>
            <a:r>
              <a:rPr kumimoji="0"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</a:rPr>
              <a:t>2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uiExpand="1" build="p" autoUpdateAnimBg="0"/>
      <p:bldP spid="146474" grpId="0" autoUpdateAnimBg="0"/>
      <p:bldP spid="14647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2011363" y="620713"/>
            <a:ext cx="3676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其余最短路径的特点：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082800" y="1098550"/>
            <a:ext cx="8116888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经过已求得的最短路径上的顶点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含有多条弧</a:t>
            </a:r>
            <a:r>
              <a:rPr lang="zh-CN" altLang="en-US">
                <a:solidFill>
                  <a:schemeClr val="tx1"/>
                </a:solidFill>
                <a:effectLst/>
              </a:rPr>
              <a:t>）。 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5251451" y="2565400"/>
            <a:ext cx="3292475" cy="2952750"/>
            <a:chOff x="295" y="2205"/>
            <a:chExt cx="2074" cy="1860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7480" name="AutoShape 24"/>
            <p:cNvCxnSpPr>
              <a:cxnSpLocks noChangeShapeType="1"/>
              <a:stCxn id="147469" idx="4"/>
              <a:endCxn id="14746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1" name="AutoShape 25"/>
            <p:cNvCxnSpPr>
              <a:cxnSpLocks noChangeShapeType="1"/>
              <a:stCxn id="147469" idx="2"/>
              <a:endCxn id="14746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2" name="AutoShape 26"/>
            <p:cNvCxnSpPr>
              <a:cxnSpLocks noChangeShapeType="1"/>
              <a:stCxn id="147468" idx="4"/>
              <a:endCxn id="14746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3" name="AutoShape 27"/>
            <p:cNvCxnSpPr>
              <a:cxnSpLocks noChangeShapeType="1"/>
              <a:stCxn id="147467" idx="4"/>
              <a:endCxn id="14746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4" name="AutoShape 28"/>
            <p:cNvCxnSpPr>
              <a:cxnSpLocks noChangeShapeType="1"/>
              <a:stCxn id="147469" idx="6"/>
              <a:endCxn id="14746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5" name="AutoShape 29"/>
            <p:cNvCxnSpPr>
              <a:cxnSpLocks noChangeShapeType="1"/>
              <a:stCxn id="147469" idx="5"/>
              <a:endCxn id="14746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6" name="AutoShape 30"/>
            <p:cNvCxnSpPr>
              <a:cxnSpLocks noChangeShapeType="1"/>
              <a:stCxn id="147464" idx="5"/>
              <a:endCxn id="14746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7" name="AutoShape 31"/>
            <p:cNvCxnSpPr>
              <a:cxnSpLocks noChangeShapeType="1"/>
              <a:stCxn id="147464" idx="4"/>
              <a:endCxn id="14746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8" name="AutoShape 32"/>
            <p:cNvCxnSpPr>
              <a:cxnSpLocks noChangeShapeType="1"/>
              <a:stCxn id="147463" idx="6"/>
              <a:endCxn id="14746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9" name="AutoShape 33"/>
            <p:cNvCxnSpPr>
              <a:cxnSpLocks noChangeShapeType="1"/>
              <a:stCxn id="147466" idx="6"/>
              <a:endCxn id="14746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uiExpand="1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817689" y="549275"/>
            <a:ext cx="8670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(Dijkstra)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按路径长度递增次序产生最短路径</a:t>
            </a:r>
          </a:p>
        </p:txBody>
      </p:sp>
      <p:sp>
        <p:nvSpPr>
          <p:cNvPr id="148795" name="Text Box 315"/>
          <p:cNvSpPr txBox="1">
            <a:spLocks noChangeArrowheads="1"/>
          </p:cNvSpPr>
          <p:nvPr/>
        </p:nvSpPr>
        <p:spPr bwMode="auto">
          <a:xfrm>
            <a:off x="1812925" y="966789"/>
            <a:ext cx="84597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、把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分成两组：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已求出最短路径的顶点的集合。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V - S = T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尚未确定最短路径的顶点集合。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2、将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中顶点按最短路径递增的次序加入到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保证：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中各顶点的最短路径长度都不大于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中任何顶点的最短路径长度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每个顶点对应一个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距离值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到此顶点的最短路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到此顶点的只包括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中顶点作中间顶点的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8797" name="Oval 317"/>
          <p:cNvSpPr>
            <a:spLocks noChangeArrowheads="1"/>
          </p:cNvSpPr>
          <p:nvPr/>
        </p:nvSpPr>
        <p:spPr bwMode="auto">
          <a:xfrm>
            <a:off x="9013825" y="5556250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798" name="Oval 318"/>
          <p:cNvSpPr>
            <a:spLocks noChangeArrowheads="1"/>
          </p:cNvSpPr>
          <p:nvPr/>
        </p:nvSpPr>
        <p:spPr bwMode="auto">
          <a:xfrm>
            <a:off x="9013825" y="45624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48799" name="Oval 319"/>
          <p:cNvSpPr>
            <a:spLocks noChangeArrowheads="1"/>
          </p:cNvSpPr>
          <p:nvPr/>
        </p:nvSpPr>
        <p:spPr bwMode="auto">
          <a:xfrm>
            <a:off x="9675813" y="515778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0" name="Oval 320"/>
          <p:cNvSpPr>
            <a:spLocks noChangeArrowheads="1"/>
          </p:cNvSpPr>
          <p:nvPr/>
        </p:nvSpPr>
        <p:spPr bwMode="auto">
          <a:xfrm>
            <a:off x="8129588" y="592772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48801" name="Oval 321"/>
          <p:cNvSpPr>
            <a:spLocks noChangeArrowheads="1"/>
          </p:cNvSpPr>
          <p:nvPr/>
        </p:nvSpPr>
        <p:spPr bwMode="auto">
          <a:xfrm>
            <a:off x="8129588" y="52482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48802" name="Oval 322"/>
          <p:cNvSpPr>
            <a:spLocks noChangeArrowheads="1"/>
          </p:cNvSpPr>
          <p:nvPr/>
        </p:nvSpPr>
        <p:spPr bwMode="auto">
          <a:xfrm>
            <a:off x="8129588" y="452913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3" name="Oval 323"/>
          <p:cNvSpPr>
            <a:spLocks noChangeArrowheads="1"/>
          </p:cNvSpPr>
          <p:nvPr/>
        </p:nvSpPr>
        <p:spPr bwMode="auto">
          <a:xfrm>
            <a:off x="8129588" y="3789363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48804" name="Text Box 324"/>
          <p:cNvSpPr txBox="1">
            <a:spLocks noChangeArrowheads="1"/>
          </p:cNvSpPr>
          <p:nvPr/>
        </p:nvSpPr>
        <p:spPr bwMode="auto">
          <a:xfrm>
            <a:off x="8077200" y="41687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48805" name="Text Box 325"/>
          <p:cNvSpPr txBox="1">
            <a:spLocks noChangeArrowheads="1"/>
          </p:cNvSpPr>
          <p:nvPr/>
        </p:nvSpPr>
        <p:spPr bwMode="auto">
          <a:xfrm>
            <a:off x="8086725" y="48879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806" name="Text Box 326"/>
          <p:cNvSpPr txBox="1">
            <a:spLocks noChangeArrowheads="1"/>
          </p:cNvSpPr>
          <p:nvPr/>
        </p:nvSpPr>
        <p:spPr bwMode="auto">
          <a:xfrm>
            <a:off x="8037513" y="560863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7" name="Text Box 327"/>
          <p:cNvSpPr txBox="1">
            <a:spLocks noChangeArrowheads="1"/>
          </p:cNvSpPr>
          <p:nvPr/>
        </p:nvSpPr>
        <p:spPr bwMode="auto">
          <a:xfrm>
            <a:off x="8724900" y="5969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8" name="Text Box 328"/>
          <p:cNvSpPr txBox="1">
            <a:spLocks noChangeArrowheads="1"/>
          </p:cNvSpPr>
          <p:nvPr/>
        </p:nvSpPr>
        <p:spPr bwMode="auto">
          <a:xfrm>
            <a:off x="7429500" y="4914901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 </a:t>
            </a:r>
          </a:p>
        </p:txBody>
      </p:sp>
      <p:sp>
        <p:nvSpPr>
          <p:cNvPr id="148809" name="Text Box 329"/>
          <p:cNvSpPr txBox="1">
            <a:spLocks noChangeArrowheads="1"/>
          </p:cNvSpPr>
          <p:nvPr/>
        </p:nvSpPr>
        <p:spPr bwMode="auto">
          <a:xfrm>
            <a:off x="8718550" y="4130676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</p:txBody>
      </p:sp>
      <p:sp>
        <p:nvSpPr>
          <p:cNvPr id="148810" name="Text Box 330"/>
          <p:cNvSpPr txBox="1">
            <a:spLocks noChangeArrowheads="1"/>
          </p:cNvSpPr>
          <p:nvPr/>
        </p:nvSpPr>
        <p:spPr bwMode="auto">
          <a:xfrm>
            <a:off x="9445625" y="477996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48811" name="Text Box 331"/>
          <p:cNvSpPr txBox="1">
            <a:spLocks noChangeArrowheads="1"/>
          </p:cNvSpPr>
          <p:nvPr/>
        </p:nvSpPr>
        <p:spPr bwMode="auto">
          <a:xfrm>
            <a:off x="9439275" y="558323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17</a:t>
            </a:r>
          </a:p>
        </p:txBody>
      </p:sp>
      <p:sp>
        <p:nvSpPr>
          <p:cNvPr id="148812" name="Text Box 332"/>
          <p:cNvSpPr txBox="1">
            <a:spLocks noChangeArrowheads="1"/>
          </p:cNvSpPr>
          <p:nvPr/>
        </p:nvSpPr>
        <p:spPr bwMode="auto">
          <a:xfrm>
            <a:off x="9399588" y="39878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48813" name="Text Box 333"/>
          <p:cNvSpPr txBox="1">
            <a:spLocks noChangeArrowheads="1"/>
          </p:cNvSpPr>
          <p:nvPr/>
        </p:nvSpPr>
        <p:spPr bwMode="auto">
          <a:xfrm>
            <a:off x="8950325" y="50815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9</a:t>
            </a:r>
          </a:p>
        </p:txBody>
      </p:sp>
      <p:cxnSp>
        <p:nvCxnSpPr>
          <p:cNvPr id="148814" name="AutoShape 334"/>
          <p:cNvCxnSpPr>
            <a:cxnSpLocks noChangeShapeType="1"/>
            <a:stCxn id="148803" idx="4"/>
            <a:endCxn id="148802" idx="0"/>
          </p:cNvCxnSpPr>
          <p:nvPr/>
        </p:nvCxnSpPr>
        <p:spPr bwMode="auto">
          <a:xfrm>
            <a:off x="8355013" y="4240214"/>
            <a:ext cx="0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5" name="AutoShape 335"/>
          <p:cNvCxnSpPr>
            <a:cxnSpLocks noChangeShapeType="1"/>
            <a:stCxn id="148803" idx="2"/>
            <a:endCxn id="148800" idx="2"/>
          </p:cNvCxnSpPr>
          <p:nvPr/>
        </p:nvCxnSpPr>
        <p:spPr bwMode="auto">
          <a:xfrm rot="10800000" flipH="1" flipV="1">
            <a:off x="8129589" y="4014788"/>
            <a:ext cx="1587" cy="2138362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6" name="AutoShape 336"/>
          <p:cNvCxnSpPr>
            <a:cxnSpLocks noChangeShapeType="1"/>
            <a:stCxn id="148802" idx="4"/>
            <a:endCxn id="148801" idx="0"/>
          </p:cNvCxnSpPr>
          <p:nvPr/>
        </p:nvCxnSpPr>
        <p:spPr bwMode="auto">
          <a:xfrm>
            <a:off x="8355013" y="4979989"/>
            <a:ext cx="0" cy="268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7" name="AutoShape 337"/>
          <p:cNvCxnSpPr>
            <a:cxnSpLocks noChangeShapeType="1"/>
            <a:stCxn id="148801" idx="4"/>
            <a:endCxn id="148800" idx="0"/>
          </p:cNvCxnSpPr>
          <p:nvPr/>
        </p:nvCxnSpPr>
        <p:spPr bwMode="auto">
          <a:xfrm>
            <a:off x="8355013" y="5699125"/>
            <a:ext cx="0" cy="228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8" name="AutoShape 338"/>
          <p:cNvCxnSpPr>
            <a:cxnSpLocks noChangeShapeType="1"/>
            <a:stCxn id="148803" idx="6"/>
            <a:endCxn id="148799" idx="7"/>
          </p:cNvCxnSpPr>
          <p:nvPr/>
        </p:nvCxnSpPr>
        <p:spPr bwMode="auto">
          <a:xfrm>
            <a:off x="8580438" y="4014789"/>
            <a:ext cx="1479550" cy="12096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9" name="AutoShape 339"/>
          <p:cNvCxnSpPr>
            <a:cxnSpLocks noChangeShapeType="1"/>
            <a:stCxn id="148803" idx="5"/>
            <a:endCxn id="148798" idx="1"/>
          </p:cNvCxnSpPr>
          <p:nvPr/>
        </p:nvCxnSpPr>
        <p:spPr bwMode="auto">
          <a:xfrm>
            <a:off x="8513764" y="4173538"/>
            <a:ext cx="566737" cy="455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0" name="AutoShape 340"/>
          <p:cNvCxnSpPr>
            <a:cxnSpLocks noChangeShapeType="1"/>
            <a:stCxn id="148798" idx="5"/>
            <a:endCxn id="148799" idx="1"/>
          </p:cNvCxnSpPr>
          <p:nvPr/>
        </p:nvCxnSpPr>
        <p:spPr bwMode="auto">
          <a:xfrm>
            <a:off x="9398000" y="4946651"/>
            <a:ext cx="344488" cy="277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1" name="AutoShape 341"/>
          <p:cNvCxnSpPr>
            <a:cxnSpLocks noChangeShapeType="1"/>
            <a:stCxn id="148798" idx="4"/>
            <a:endCxn id="148797" idx="0"/>
          </p:cNvCxnSpPr>
          <p:nvPr/>
        </p:nvCxnSpPr>
        <p:spPr bwMode="auto">
          <a:xfrm>
            <a:off x="9239250" y="5013326"/>
            <a:ext cx="0" cy="542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2" name="AutoShape 342"/>
          <p:cNvCxnSpPr>
            <a:cxnSpLocks noChangeShapeType="1"/>
            <a:stCxn id="148797" idx="6"/>
            <a:endCxn id="148799" idx="3"/>
          </p:cNvCxnSpPr>
          <p:nvPr/>
        </p:nvCxnSpPr>
        <p:spPr bwMode="auto">
          <a:xfrm flipV="1">
            <a:off x="9464676" y="5541963"/>
            <a:ext cx="277813" cy="2397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3" name="AutoShape 343"/>
          <p:cNvCxnSpPr>
            <a:cxnSpLocks noChangeShapeType="1"/>
            <a:stCxn id="148800" idx="6"/>
            <a:endCxn id="148797" idx="3"/>
          </p:cNvCxnSpPr>
          <p:nvPr/>
        </p:nvCxnSpPr>
        <p:spPr bwMode="auto">
          <a:xfrm flipV="1">
            <a:off x="8580438" y="5940426"/>
            <a:ext cx="500062" cy="2127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" grpId="0" uiExpand="1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636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算法步骤：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631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T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中顶点对应的距离值用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辅助数组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D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631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[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]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初值：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存在，则为其权值；否则为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∞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/>
        </p:nvGraphicFramePr>
        <p:xfrm>
          <a:off x="5953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1774826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7494589" y="1700214"/>
          <a:ext cx="2562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10" name="公式" r:id="rId4" imgW="1587240" imgH="279360" progId="Equation.3">
                  <p:embed/>
                </p:oleObj>
              </mc:Choice>
              <mc:Fallback>
                <p:oleObj name="公式" r:id="rId4" imgW="1587240" imgH="27936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9" y="1700214"/>
                        <a:ext cx="25622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2474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6456364" y="3413126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6467475" y="5710238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6529388" y="6127751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7105650" y="3413126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2474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3709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7158038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7105650" y="6127751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7753350" y="3413126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7805738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7680326" y="6127751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8472489" y="3413126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19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8524875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2474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8259764" y="6127751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9193214" y="3413126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9245600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3709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9048751" y="6127751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9906000" y="3413126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9966325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4616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4491039" y="525464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初始时令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S={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},  T={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其余顶点}。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2474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631951" y="1700214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从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中选取一个其距离值最小的顶点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，加入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631950" y="2122489"/>
            <a:ext cx="9036050" cy="7271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中顶点的距离值进行修改：若加进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i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作中间顶点，从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的距离值比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不加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的路径要短，则修改此距离值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631950" y="2887664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重复上述步骤，直到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 = V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为止。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9767889" y="6148388"/>
            <a:ext cx="675185" cy="47282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  8+5 </a:t>
            </a:r>
          </a:p>
          <a:p>
            <a:pPr>
              <a:lnSpc>
                <a:spcPct val="2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9926638" y="6646864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78" name="Rectangle 74"/>
          <p:cNvSpPr>
            <a:spLocks noChangeArrowheads="1"/>
          </p:cNvSpPr>
          <p:nvPr/>
        </p:nvSpPr>
        <p:spPr bwMode="auto">
          <a:xfrm>
            <a:off x="1774825" y="4762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每一对顶点之间的最短路径 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1774826" y="1031875"/>
            <a:ext cx="6221575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每次以一个顶点为源点，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重复执行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次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1825625" y="3695700"/>
            <a:ext cx="8591550" cy="27884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路径中不含其它顶点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        若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&gt;, 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0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}, 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… </a:t>
            </a:r>
            <a:r>
              <a:rPr lang="en-US" altLang="zh-CN">
                <a:solidFill>
                  <a:schemeClr val="tx2"/>
                </a:solidFill>
                <a:effectLst/>
              </a:rPr>
              <a:t>… </a:t>
            </a: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49588" name="Text Box 84"/>
          <p:cNvSpPr txBox="1">
            <a:spLocks noChangeArrowheads="1"/>
          </p:cNvSpPr>
          <p:nvPr/>
        </p:nvSpPr>
        <p:spPr bwMode="auto">
          <a:xfrm>
            <a:off x="1774825" y="2060575"/>
            <a:ext cx="50180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弗洛伊德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Floyd)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9591" name="Text Box 87"/>
          <p:cNvSpPr txBox="1">
            <a:spLocks noChangeArrowheads="1"/>
          </p:cNvSpPr>
          <p:nvPr/>
        </p:nvSpPr>
        <p:spPr bwMode="auto">
          <a:xfrm>
            <a:off x="1774826" y="2641600"/>
            <a:ext cx="8343951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逐个顶点试探，从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的所有可能存在的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路径中，选出一条长度最短的路径。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80" grpId="0"/>
      <p:bldP spid="149584" grpId="0" uiExpand="1" build="p"/>
      <p:bldP spid="149588" grpId="0"/>
      <p:bldP spid="14959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1858963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求最短路径步骤： </a:t>
            </a:r>
          </a:p>
        </p:txBody>
      </p:sp>
      <p:grpSp>
        <p:nvGrpSpPr>
          <p:cNvPr id="151580" name="Group 28"/>
          <p:cNvGrpSpPr>
            <a:grpSpLocks/>
          </p:cNvGrpSpPr>
          <p:nvPr/>
        </p:nvGrpSpPr>
        <p:grpSpPr bwMode="auto">
          <a:xfrm>
            <a:off x="2711450" y="4724400"/>
            <a:ext cx="1873250" cy="1671638"/>
            <a:chOff x="1655" y="300"/>
            <a:chExt cx="1180" cy="1053"/>
          </a:xfrm>
        </p:grpSpPr>
        <p:sp>
          <p:nvSpPr>
            <p:cNvPr id="151561" name="Oval 9"/>
            <p:cNvSpPr>
              <a:spLocks noChangeArrowheads="1"/>
            </p:cNvSpPr>
            <p:nvPr/>
          </p:nvSpPr>
          <p:spPr bwMode="auto">
            <a:xfrm>
              <a:off x="1701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1562" name="Oval 10"/>
            <p:cNvSpPr>
              <a:spLocks noChangeArrowheads="1"/>
            </p:cNvSpPr>
            <p:nvPr/>
          </p:nvSpPr>
          <p:spPr bwMode="auto">
            <a:xfrm>
              <a:off x="2069" y="109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1563" name="Oval 11"/>
            <p:cNvSpPr>
              <a:spLocks noChangeArrowheads="1"/>
            </p:cNvSpPr>
            <p:nvPr/>
          </p:nvSpPr>
          <p:spPr bwMode="auto">
            <a:xfrm>
              <a:off x="2578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593" y="1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171" y="3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2154" y="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55" y="9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969" y="86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cxnSp>
          <p:nvCxnSpPr>
            <p:cNvPr id="151575" name="AutoShape 23"/>
            <p:cNvCxnSpPr>
              <a:cxnSpLocks noChangeShapeType="1"/>
              <a:stCxn id="151563" idx="1"/>
              <a:endCxn id="151561" idx="7"/>
            </p:cNvCxnSpPr>
            <p:nvPr/>
          </p:nvCxnSpPr>
          <p:spPr bwMode="auto">
            <a:xfrm rot="16200000" flipH="1" flipV="1">
              <a:off x="2267" y="249"/>
              <a:ext cx="1" cy="696"/>
            </a:xfrm>
            <a:prstGeom prst="curvedConnector3">
              <a:avLst>
                <a:gd name="adj1" fmla="val -90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6" name="AutoShape 24"/>
            <p:cNvCxnSpPr>
              <a:cxnSpLocks noChangeShapeType="1"/>
              <a:stCxn id="151561" idx="5"/>
              <a:endCxn id="151563" idx="3"/>
            </p:cNvCxnSpPr>
            <p:nvPr/>
          </p:nvCxnSpPr>
          <p:spPr bwMode="auto">
            <a:xfrm rot="16200000" flipH="1">
              <a:off x="2267" y="429"/>
              <a:ext cx="1" cy="696"/>
            </a:xfrm>
            <a:prstGeom prst="curvedConnector3">
              <a:avLst>
                <a:gd name="adj1" fmla="val 81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7" name="AutoShape 25"/>
            <p:cNvCxnSpPr>
              <a:cxnSpLocks noChangeShapeType="1"/>
              <a:stCxn id="151563" idx="4"/>
              <a:endCxn id="151562" idx="6"/>
            </p:cNvCxnSpPr>
            <p:nvPr/>
          </p:nvCxnSpPr>
          <p:spPr bwMode="auto">
            <a:xfrm rot="5400000">
              <a:off x="2310" y="829"/>
              <a:ext cx="413" cy="38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  <a:stCxn id="151561" idx="4"/>
              <a:endCxn id="151562" idx="7"/>
            </p:cNvCxnSpPr>
            <p:nvPr/>
          </p:nvCxnSpPr>
          <p:spPr bwMode="auto">
            <a:xfrm rot="16200000" flipH="1">
              <a:off x="1897" y="746"/>
              <a:ext cx="323" cy="458"/>
            </a:xfrm>
            <a:prstGeom prst="curvedConnector3">
              <a:avLst>
                <a:gd name="adj1" fmla="val 25384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9" name="AutoShape 27"/>
            <p:cNvCxnSpPr>
              <a:cxnSpLocks noChangeShapeType="1"/>
              <a:stCxn id="151562" idx="2"/>
              <a:endCxn id="151561" idx="3"/>
            </p:cNvCxnSpPr>
            <p:nvPr/>
          </p:nvCxnSpPr>
          <p:spPr bwMode="auto">
            <a:xfrm rot="10800000">
              <a:off x="1739" y="776"/>
              <a:ext cx="330" cy="450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5621339" y="620713"/>
            <a:ext cx="4852987" cy="1200150"/>
            <a:chOff x="364" y="1368"/>
            <a:chExt cx="3057" cy="756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364" y="1395"/>
              <a:ext cx="1295" cy="634"/>
              <a:chOff x="364" y="1395"/>
              <a:chExt cx="1295" cy="634"/>
            </a:xfrm>
          </p:grpSpPr>
          <p:grpSp>
            <p:nvGrpSpPr>
              <p:cNvPr id="151583" name="Group 31"/>
              <p:cNvGrpSpPr>
                <a:grpSpLocks/>
              </p:cNvGrpSpPr>
              <p:nvPr/>
            </p:nvGrpSpPr>
            <p:grpSpPr bwMode="auto">
              <a:xfrm>
                <a:off x="831" y="1395"/>
                <a:ext cx="828" cy="634"/>
                <a:chOff x="1931" y="984"/>
                <a:chExt cx="828" cy="634"/>
              </a:xfrm>
            </p:grpSpPr>
            <p:sp>
              <p:nvSpPr>
                <p:cNvPr id="1515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0    4    11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6    0     2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3    </a:t>
                  </a:r>
                  <a:r>
                    <a:rPr lang="zh-CN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  <a:sym typeface="Symbol" pitchFamily="18" charset="2"/>
                    </a:rPr>
                    <a:t>    0</a:t>
                  </a:r>
                  <a:endPara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endParaRPr>
                </a:p>
              </p:txBody>
            </p:sp>
            <p:sp>
              <p:nvSpPr>
                <p:cNvPr id="151585" name="AutoShape 33"/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86" name="AutoShape 34"/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364" y="152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初始：</a:t>
                </a:r>
              </a:p>
            </p:txBody>
          </p:sp>
        </p:grpSp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1720" y="1368"/>
              <a:ext cx="1701" cy="756"/>
              <a:chOff x="1909" y="1356"/>
              <a:chExt cx="1701" cy="756"/>
            </a:xfrm>
          </p:grpSpPr>
          <p:sp>
            <p:nvSpPr>
              <p:cNvPr id="151589" name="Text Box 37"/>
              <p:cNvSpPr txBox="1">
                <a:spLocks noChangeArrowheads="1"/>
              </p:cNvSpPr>
              <p:nvPr/>
            </p:nvSpPr>
            <p:spPr bwMode="auto">
              <a:xfrm>
                <a:off x="1909" y="153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路径：</a:t>
                </a:r>
              </a:p>
            </p:txBody>
          </p:sp>
          <p:grpSp>
            <p:nvGrpSpPr>
              <p:cNvPr id="151590" name="Group 38"/>
              <p:cNvGrpSpPr>
                <a:grpSpLocks/>
              </p:cNvGrpSpPr>
              <p:nvPr/>
            </p:nvGrpSpPr>
            <p:grpSpPr bwMode="auto">
              <a:xfrm>
                <a:off x="2422" y="1356"/>
                <a:ext cx="1188" cy="756"/>
                <a:chOff x="1578" y="2744"/>
                <a:chExt cx="1188" cy="756"/>
              </a:xfrm>
            </p:grpSpPr>
            <p:grpSp>
              <p:nvGrpSpPr>
                <p:cNvPr id="151591" name="Group 39"/>
                <p:cNvGrpSpPr>
                  <a:grpSpLocks/>
                </p:cNvGrpSpPr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515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AB    AC</a:t>
                  </a:r>
                </a:p>
              </p:txBody>
            </p:sp>
            <p:sp>
              <p:nvSpPr>
                <p:cNvPr id="15159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BA              BC</a:t>
                  </a:r>
                </a:p>
              </p:txBody>
            </p:sp>
            <p:sp>
              <p:nvSpPr>
                <p:cNvPr id="1515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09" y="3250"/>
                  <a:ext cx="3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CA </a:t>
                  </a:r>
                </a:p>
              </p:txBody>
            </p:sp>
          </p:grpSp>
        </p:grpSp>
      </p:grpSp>
      <p:grpSp>
        <p:nvGrpSpPr>
          <p:cNvPr id="151639" name="Group 87"/>
          <p:cNvGrpSpPr>
            <a:grpSpLocks/>
          </p:cNvGrpSpPr>
          <p:nvPr/>
        </p:nvGrpSpPr>
        <p:grpSpPr bwMode="auto">
          <a:xfrm>
            <a:off x="5661025" y="2133600"/>
            <a:ext cx="4795838" cy="1200150"/>
            <a:chOff x="2678" y="1204"/>
            <a:chExt cx="3021" cy="756"/>
          </a:xfrm>
        </p:grpSpPr>
        <p:grpSp>
          <p:nvGrpSpPr>
            <p:cNvPr id="151602" name="Group 50"/>
            <p:cNvGrpSpPr>
              <a:grpSpLocks/>
            </p:cNvGrpSpPr>
            <p:nvPr/>
          </p:nvGrpSpPr>
          <p:grpSpPr bwMode="auto">
            <a:xfrm>
              <a:off x="3109" y="1231"/>
              <a:ext cx="828" cy="634"/>
              <a:chOff x="1931" y="984"/>
              <a:chExt cx="828" cy="634"/>
            </a:xfrm>
          </p:grpSpPr>
          <p:sp>
            <p:nvSpPr>
              <p:cNvPr id="151603" name="Text Box 5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0    4    11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04" name="AutoShape 5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5" name="AutoShape 5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678" y="1298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998" y="138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10" name="Group 58"/>
            <p:cNvGrpSpPr>
              <a:grpSpLocks/>
            </p:cNvGrpSpPr>
            <p:nvPr/>
          </p:nvGrpSpPr>
          <p:grpSpPr bwMode="auto">
            <a:xfrm>
              <a:off x="4511" y="1204"/>
              <a:ext cx="1188" cy="756"/>
              <a:chOff x="1578" y="2744"/>
              <a:chExt cx="1188" cy="756"/>
            </a:xfrm>
          </p:grpSpPr>
          <p:sp>
            <p:nvSpPr>
              <p:cNvPr id="151611" name="Rectangle 5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2" name="Line 6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3" name="Line 6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4" name="Line 6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5" name="Line 6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4921" y="121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  AC</a:t>
              </a: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4513" y="144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 BC</a:t>
              </a: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513" y="171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40" name="Group 88"/>
          <p:cNvGrpSpPr>
            <a:grpSpLocks/>
          </p:cNvGrpSpPr>
          <p:nvPr/>
        </p:nvGrpSpPr>
        <p:grpSpPr bwMode="auto">
          <a:xfrm>
            <a:off x="5661025" y="3644900"/>
            <a:ext cx="4827588" cy="1200150"/>
            <a:chOff x="2678" y="2097"/>
            <a:chExt cx="3041" cy="756"/>
          </a:xfrm>
        </p:grpSpPr>
        <p:grpSp>
          <p:nvGrpSpPr>
            <p:cNvPr id="151622" name="Group 70"/>
            <p:cNvGrpSpPr>
              <a:grpSpLocks/>
            </p:cNvGrpSpPr>
            <p:nvPr/>
          </p:nvGrpSpPr>
          <p:grpSpPr bwMode="auto">
            <a:xfrm>
              <a:off x="3109" y="2124"/>
              <a:ext cx="828" cy="634"/>
              <a:chOff x="1931" y="984"/>
              <a:chExt cx="828" cy="634"/>
            </a:xfrm>
          </p:grpSpPr>
          <p:sp>
            <p:nvSpPr>
              <p:cNvPr id="151623" name="Text Box 7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24" name="AutoShape 7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25" name="AutoShape 7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2678" y="2205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998" y="2279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30" name="Group 78"/>
            <p:cNvGrpSpPr>
              <a:grpSpLocks/>
            </p:cNvGrpSpPr>
            <p:nvPr/>
          </p:nvGrpSpPr>
          <p:grpSpPr bwMode="auto">
            <a:xfrm>
              <a:off x="4511" y="2097"/>
              <a:ext cx="1188" cy="756"/>
              <a:chOff x="1578" y="2744"/>
              <a:chExt cx="1188" cy="756"/>
            </a:xfrm>
          </p:grpSpPr>
          <p:sp>
            <p:nvSpPr>
              <p:cNvPr id="151631" name="Rectangle 7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2" name="Line 8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3" name="Line 8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4" name="Line 8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Line 8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36" name="Text Box 84"/>
            <p:cNvSpPr txBox="1">
              <a:spLocks noChangeArrowheads="1"/>
            </p:cNvSpPr>
            <p:nvPr/>
          </p:nvSpPr>
          <p:spPr bwMode="auto">
            <a:xfrm>
              <a:off x="4921" y="2103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37" name="Text Box 85"/>
            <p:cNvSpPr txBox="1">
              <a:spLocks noChangeArrowheads="1"/>
            </p:cNvSpPr>
            <p:nvPr/>
          </p:nvSpPr>
          <p:spPr bwMode="auto">
            <a:xfrm>
              <a:off x="4525" y="233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BC</a:t>
              </a:r>
            </a:p>
          </p:txBody>
        </p:sp>
        <p:sp>
          <p:nvSpPr>
            <p:cNvPr id="151638" name="Text Box 86"/>
            <p:cNvSpPr txBox="1">
              <a:spLocks noChangeArrowheads="1"/>
            </p:cNvSpPr>
            <p:nvPr/>
          </p:nvSpPr>
          <p:spPr bwMode="auto">
            <a:xfrm>
              <a:off x="4522" y="2603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58" name="Group 106"/>
          <p:cNvGrpSpPr>
            <a:grpSpLocks/>
          </p:cNvGrpSpPr>
          <p:nvPr/>
        </p:nvGrpSpPr>
        <p:grpSpPr bwMode="auto">
          <a:xfrm>
            <a:off x="5621338" y="5132388"/>
            <a:ext cx="4838700" cy="1225550"/>
            <a:chOff x="2653" y="3157"/>
            <a:chExt cx="3048" cy="772"/>
          </a:xfrm>
        </p:grpSpPr>
        <p:grpSp>
          <p:nvGrpSpPr>
            <p:cNvPr id="151643" name="Group 91"/>
            <p:cNvGrpSpPr>
              <a:grpSpLocks/>
            </p:cNvGrpSpPr>
            <p:nvPr/>
          </p:nvGrpSpPr>
          <p:grpSpPr bwMode="auto">
            <a:xfrm>
              <a:off x="3091" y="3189"/>
              <a:ext cx="828" cy="634"/>
              <a:chOff x="1931" y="984"/>
              <a:chExt cx="828" cy="634"/>
            </a:xfrm>
          </p:grpSpPr>
          <p:sp>
            <p:nvSpPr>
              <p:cNvPr id="151644" name="Text Box 92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5</a:t>
                </a:r>
                <a:r>
                  <a:rPr lang="en-US" altLang="zh-CN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华文中宋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 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45" name="AutoShape 93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46" name="AutoShape 94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47" name="Text Box 95"/>
            <p:cNvSpPr txBox="1">
              <a:spLocks noChangeArrowheads="1"/>
            </p:cNvSpPr>
            <p:nvPr/>
          </p:nvSpPr>
          <p:spPr bwMode="auto">
            <a:xfrm>
              <a:off x="2653" y="3294"/>
              <a:ext cx="5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 </a:t>
              </a:r>
            </a:p>
          </p:txBody>
        </p:sp>
        <p:sp>
          <p:nvSpPr>
            <p:cNvPr id="151648" name="Text Box 96"/>
            <p:cNvSpPr txBox="1">
              <a:spLocks noChangeArrowheads="1"/>
            </p:cNvSpPr>
            <p:nvPr/>
          </p:nvSpPr>
          <p:spPr bwMode="auto">
            <a:xfrm>
              <a:off x="3958" y="334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49" name="Group 97"/>
            <p:cNvGrpSpPr>
              <a:grpSpLocks/>
            </p:cNvGrpSpPr>
            <p:nvPr/>
          </p:nvGrpSpPr>
          <p:grpSpPr bwMode="auto">
            <a:xfrm>
              <a:off x="4504" y="3173"/>
              <a:ext cx="1188" cy="756"/>
              <a:chOff x="1578" y="2744"/>
              <a:chExt cx="1188" cy="756"/>
            </a:xfrm>
          </p:grpSpPr>
          <p:sp>
            <p:nvSpPr>
              <p:cNvPr id="151650" name="Rectangle 98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1" name="Line 99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2" name="Line 100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3" name="Line 101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4" name="Line 102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4903" y="315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56" name="Text Box 104"/>
            <p:cNvSpPr txBox="1">
              <a:spLocks noChangeArrowheads="1"/>
            </p:cNvSpPr>
            <p:nvPr/>
          </p:nvSpPr>
          <p:spPr bwMode="auto">
            <a:xfrm>
              <a:off x="4472" y="3401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BCA</a:t>
              </a:r>
              <a:r>
                <a:rPr lang="en-US" altLang="zh-CN" sz="2000">
                  <a:solidFill>
                    <a:srgbClr val="FFFF00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          BC</a:t>
              </a:r>
            </a:p>
          </p:txBody>
        </p:sp>
        <p:sp>
          <p:nvSpPr>
            <p:cNvPr id="151657" name="Text Box 105"/>
            <p:cNvSpPr txBox="1">
              <a:spLocks noChangeArrowheads="1"/>
            </p:cNvSpPr>
            <p:nvPr/>
          </p:nvSpPr>
          <p:spPr bwMode="auto">
            <a:xfrm>
              <a:off x="4502" y="3668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1858963" y="1119189"/>
            <a:ext cx="3972562" cy="15503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初始时设置一个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阶方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阵，令其对角线元素为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0，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若存在弧&lt;</a:t>
            </a:r>
            <a:r>
              <a:rPr lang="zh-CN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则对应元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素为权值；否则为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∞。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51663" name="Text Box 111"/>
          <p:cNvSpPr txBox="1">
            <a:spLocks noChangeArrowheads="1"/>
          </p:cNvSpPr>
          <p:nvPr/>
        </p:nvSpPr>
        <p:spPr bwMode="auto">
          <a:xfrm>
            <a:off x="1838326" y="2781300"/>
            <a:ext cx="3954929" cy="19566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逐步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试着在原直接路径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中增加中间顶点，若加入中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间顶点后路径变短，则修改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之；否则，维持原值。所有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顶点试探完毕，算法结束。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2" grpId="0"/>
      <p:bldP spid="1516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919288" y="549276"/>
            <a:ext cx="8297862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NextAdjVex(G,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的（相对于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邻接点。若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的最后一个邻接点，则返回“空”。 </a:t>
            </a:r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7319963" y="2636839"/>
            <a:ext cx="3348037" cy="2592387"/>
          </a:xfrm>
          <a:prstGeom prst="wedgeRoundRectCallout">
            <a:avLst>
              <a:gd name="adj1" fmla="val -52704"/>
              <a:gd name="adj2" fmla="val -77741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有多个邻接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点，则在图的存储结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构建立之后，其邻接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点之间的相对次序也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就自然形成了。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1919289" y="2700339"/>
            <a:ext cx="6161087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加工型操作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PutVex(&amp;G, v, value);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赋值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value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1919288" y="4779963"/>
            <a:ext cx="6997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和图中顶点有相同特征。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中增添新顶点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  <p:bldP spid="1597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992313" y="1198563"/>
            <a:ext cx="8424862" cy="4487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、了解图的基本概念，掌握图的邻接矩阵、邻接表这两种存储结构及其构造方法；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、熟练掌握图的两种遍历方法；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、熟练掌握构造最小生成树的方法，并理解算法；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 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网的拓扑排序方法，并理解算法；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、掌握求解关键路径的方法；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、理解用 </a:t>
            </a:r>
            <a:r>
              <a:rPr kumimoji="0" lang="en-US" altLang="zh-CN" sz="28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方法求解单源点最短路径问题。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5159375" y="473075"/>
            <a:ext cx="1911350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教学要求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257425" y="549276"/>
            <a:ext cx="623093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删除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及其相关的弧。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57425" y="2205039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增添对称弧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2257425" y="4292601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中删除弧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删除对称弧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21381</TotalTime>
  <Words>8783</Words>
  <Application>Microsoft Office PowerPoint</Application>
  <PresentationFormat>宽屏</PresentationFormat>
  <Paragraphs>2246</Paragraphs>
  <Slides>80</Slides>
  <Notes>80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2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Wingdings 2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1523</cp:revision>
  <dcterms:created xsi:type="dcterms:W3CDTF">2004-01-29T07:02:12Z</dcterms:created>
  <dcterms:modified xsi:type="dcterms:W3CDTF">2018-09-03T06:51:51Z</dcterms:modified>
</cp:coreProperties>
</file>