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wav" ContentType="audio/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7"/>
  </p:notesMasterIdLst>
  <p:sldIdLst>
    <p:sldId id="268" r:id="rId2"/>
    <p:sldId id="305" r:id="rId3"/>
    <p:sldId id="269" r:id="rId4"/>
    <p:sldId id="369" r:id="rId5"/>
    <p:sldId id="307" r:id="rId6"/>
    <p:sldId id="370" r:id="rId7"/>
    <p:sldId id="371" r:id="rId8"/>
    <p:sldId id="372" r:id="rId9"/>
    <p:sldId id="373" r:id="rId10"/>
    <p:sldId id="375" r:id="rId11"/>
    <p:sldId id="376" r:id="rId12"/>
    <p:sldId id="377" r:id="rId13"/>
    <p:sldId id="378" r:id="rId14"/>
    <p:sldId id="379" r:id="rId15"/>
    <p:sldId id="380" r:id="rId16"/>
    <p:sldId id="381" r:id="rId17"/>
    <p:sldId id="382" r:id="rId18"/>
    <p:sldId id="383" r:id="rId19"/>
    <p:sldId id="384" r:id="rId20"/>
    <p:sldId id="308" r:id="rId21"/>
    <p:sldId id="385" r:id="rId22"/>
    <p:sldId id="386" r:id="rId23"/>
    <p:sldId id="387" r:id="rId24"/>
    <p:sldId id="388" r:id="rId25"/>
    <p:sldId id="389" r:id="rId26"/>
    <p:sldId id="390" r:id="rId27"/>
    <p:sldId id="391" r:id="rId28"/>
    <p:sldId id="392" r:id="rId29"/>
    <p:sldId id="393" r:id="rId30"/>
    <p:sldId id="394" r:id="rId31"/>
    <p:sldId id="395" r:id="rId32"/>
    <p:sldId id="397" r:id="rId33"/>
    <p:sldId id="402" r:id="rId34"/>
    <p:sldId id="401" r:id="rId35"/>
    <p:sldId id="403" r:id="rId36"/>
    <p:sldId id="404" r:id="rId37"/>
    <p:sldId id="405" r:id="rId38"/>
    <p:sldId id="406" r:id="rId39"/>
    <p:sldId id="443" r:id="rId40"/>
    <p:sldId id="442" r:id="rId41"/>
    <p:sldId id="444" r:id="rId42"/>
    <p:sldId id="445" r:id="rId43"/>
    <p:sldId id="408" r:id="rId44"/>
    <p:sldId id="409" r:id="rId45"/>
    <p:sldId id="410" r:id="rId46"/>
    <p:sldId id="411" r:id="rId47"/>
    <p:sldId id="412" r:id="rId48"/>
    <p:sldId id="446" r:id="rId49"/>
    <p:sldId id="447" r:id="rId50"/>
    <p:sldId id="448" r:id="rId51"/>
    <p:sldId id="449" r:id="rId52"/>
    <p:sldId id="450" r:id="rId53"/>
    <p:sldId id="451" r:id="rId54"/>
    <p:sldId id="452" r:id="rId55"/>
    <p:sldId id="453" r:id="rId56"/>
    <p:sldId id="454" r:id="rId57"/>
    <p:sldId id="455" r:id="rId58"/>
    <p:sldId id="456" r:id="rId59"/>
    <p:sldId id="457" r:id="rId60"/>
    <p:sldId id="458" r:id="rId61"/>
    <p:sldId id="419" r:id="rId62"/>
    <p:sldId id="418" r:id="rId63"/>
    <p:sldId id="420" r:id="rId64"/>
    <p:sldId id="421" r:id="rId65"/>
    <p:sldId id="422" r:id="rId66"/>
    <p:sldId id="423" r:id="rId67"/>
    <p:sldId id="424" r:id="rId68"/>
    <p:sldId id="425" r:id="rId69"/>
    <p:sldId id="439" r:id="rId70"/>
    <p:sldId id="427" r:id="rId71"/>
    <p:sldId id="428" r:id="rId72"/>
    <p:sldId id="429" r:id="rId73"/>
    <p:sldId id="430" r:id="rId74"/>
    <p:sldId id="431" r:id="rId75"/>
    <p:sldId id="432" r:id="rId76"/>
    <p:sldId id="433" r:id="rId77"/>
    <p:sldId id="434" r:id="rId78"/>
    <p:sldId id="435" r:id="rId79"/>
    <p:sldId id="436" r:id="rId80"/>
    <p:sldId id="437" r:id="rId81"/>
    <p:sldId id="440" r:id="rId82"/>
    <p:sldId id="441" r:id="rId83"/>
    <p:sldId id="438" r:id="rId84"/>
    <p:sldId id="303" r:id="rId85"/>
    <p:sldId id="304" r:id="rId8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3902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835" autoAdjust="0"/>
  </p:normalViewPr>
  <p:slideViewPr>
    <p:cSldViewPr>
      <p:cViewPr varScale="1">
        <p:scale>
          <a:sx n="109" d="100"/>
          <a:sy n="109" d="100"/>
        </p:scale>
        <p:origin x="1674"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heme" Target="theme/theme1.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29.emf"/><Relationship Id="rId1" Type="http://schemas.openxmlformats.org/officeDocument/2006/relationships/image" Target="../media/image2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F1472F5-E874-45EB-9D70-82D26FE8604A}" type="datetimeFigureOut">
              <a:rPr lang="zh-CN" altLang="en-US" smtClean="0"/>
              <a:pPr/>
              <a:t>2018/8/11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6B09046-10C3-4233-A7CC-3200DAB24B04}" type="slidenum">
              <a:rPr lang="zh-CN" altLang="en-US" smtClean="0"/>
              <a:pPr/>
              <a:t>‹#›</a:t>
            </a:fld>
            <a:endParaRPr lang="zh-CN" altLang="en-US"/>
          </a:p>
        </p:txBody>
      </p:sp>
    </p:spTree>
    <p:extLst>
      <p:ext uri="{BB962C8B-B14F-4D97-AF65-F5344CB8AC3E}">
        <p14:creationId xmlns:p14="http://schemas.microsoft.com/office/powerpoint/2010/main" val="3673852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6B09046-10C3-4233-A7CC-3200DAB24B04}" type="slidenum">
              <a:rPr lang="zh-CN" altLang="en-US" smtClean="0"/>
              <a:pPr/>
              <a:t>17</a:t>
            </a:fld>
            <a:endParaRPr lang="zh-CN" altLang="en-US"/>
          </a:p>
        </p:txBody>
      </p:sp>
    </p:spTree>
    <p:extLst>
      <p:ext uri="{BB962C8B-B14F-4D97-AF65-F5344CB8AC3E}">
        <p14:creationId xmlns:p14="http://schemas.microsoft.com/office/powerpoint/2010/main" val="24722187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针对等概率情况，如果不等概率，折半未必</a:t>
            </a:r>
            <a:r>
              <a:rPr lang="en-US" altLang="zh-CN" dirty="0"/>
              <a:t>ASL</a:t>
            </a:r>
            <a:r>
              <a:rPr lang="zh-CN" altLang="en-US" dirty="0"/>
              <a:t>小，因为其排序是按照元素，不能按照概率排序。</a:t>
            </a:r>
          </a:p>
        </p:txBody>
      </p:sp>
      <p:sp>
        <p:nvSpPr>
          <p:cNvPr id="4" name="灯片编号占位符 3"/>
          <p:cNvSpPr>
            <a:spLocks noGrp="1"/>
          </p:cNvSpPr>
          <p:nvPr>
            <p:ph type="sldNum" sz="quarter" idx="10"/>
          </p:nvPr>
        </p:nvSpPr>
        <p:spPr/>
        <p:txBody>
          <a:bodyPr/>
          <a:lstStyle/>
          <a:p>
            <a:fld id="{C6B09046-10C3-4233-A7CC-3200DAB24B04}" type="slidenum">
              <a:rPr lang="zh-CN" altLang="en-US" smtClean="0"/>
              <a:pPr/>
              <a:t>18</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左子树的所有结点都小于根节点：左子树是一颗有多层的树，不要和左孩子混淆。</a:t>
            </a:r>
          </a:p>
        </p:txBody>
      </p:sp>
      <p:sp>
        <p:nvSpPr>
          <p:cNvPr id="4" name="灯片编号占位符 3"/>
          <p:cNvSpPr>
            <a:spLocks noGrp="1"/>
          </p:cNvSpPr>
          <p:nvPr>
            <p:ph type="sldNum" sz="quarter" idx="10"/>
          </p:nvPr>
        </p:nvSpPr>
        <p:spPr/>
        <p:txBody>
          <a:bodyPr/>
          <a:lstStyle/>
          <a:p>
            <a:fld id="{C6B09046-10C3-4233-A7CC-3200DAB24B04}" type="slidenum">
              <a:rPr lang="zh-CN" altLang="en-US" smtClean="0"/>
              <a:pPr/>
              <a:t>20</a:t>
            </a:fld>
            <a:endParaRPr lang="zh-CN" altLang="en-US"/>
          </a:p>
        </p:txBody>
      </p:sp>
    </p:spTree>
    <p:extLst>
      <p:ext uri="{BB962C8B-B14F-4D97-AF65-F5344CB8AC3E}">
        <p14:creationId xmlns:p14="http://schemas.microsoft.com/office/powerpoint/2010/main" val="39056727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平衡二叉树不一定都是在二叉排序树的基础上研究，如一年考研题只让判断，看平衡因子就好。</a:t>
            </a:r>
          </a:p>
        </p:txBody>
      </p:sp>
      <p:sp>
        <p:nvSpPr>
          <p:cNvPr id="4" name="灯片编号占位符 3"/>
          <p:cNvSpPr>
            <a:spLocks noGrp="1"/>
          </p:cNvSpPr>
          <p:nvPr>
            <p:ph type="sldNum" sz="quarter" idx="10"/>
          </p:nvPr>
        </p:nvSpPr>
        <p:spPr/>
        <p:txBody>
          <a:bodyPr/>
          <a:lstStyle/>
          <a:p>
            <a:fld id="{C6B09046-10C3-4233-A7CC-3200DAB24B04}" type="slidenum">
              <a:rPr lang="zh-CN" altLang="en-US" smtClean="0"/>
              <a:pPr/>
              <a:t>35</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6B09046-10C3-4233-A7CC-3200DAB24B04}" type="slidenum">
              <a:rPr lang="zh-CN" altLang="en-US" smtClean="0"/>
              <a:pPr/>
              <a:t>39</a:t>
            </a:fld>
            <a:endParaRPr lang="zh-CN" altLang="en-US"/>
          </a:p>
        </p:txBody>
      </p:sp>
    </p:spTree>
    <p:extLst>
      <p:ext uri="{BB962C8B-B14F-4D97-AF65-F5344CB8AC3E}">
        <p14:creationId xmlns:p14="http://schemas.microsoft.com/office/powerpoint/2010/main" val="8501509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6B09046-10C3-4233-A7CC-3200DAB24B04}" type="slidenum">
              <a:rPr lang="zh-CN" altLang="en-US" smtClean="0"/>
              <a:pPr/>
              <a:t>43</a:t>
            </a:fld>
            <a:endParaRPr lang="zh-CN" altLang="en-US"/>
          </a:p>
        </p:txBody>
      </p:sp>
    </p:spTree>
    <p:extLst>
      <p:ext uri="{BB962C8B-B14F-4D97-AF65-F5344CB8AC3E}">
        <p14:creationId xmlns:p14="http://schemas.microsoft.com/office/powerpoint/2010/main" val="18826874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给出具体的哈希表计算</a:t>
            </a:r>
            <a:r>
              <a:rPr lang="en-US" altLang="zh-CN" dirty="0"/>
              <a:t>ASL</a:t>
            </a:r>
            <a:r>
              <a:rPr lang="zh-CN" altLang="en-US"/>
              <a:t>，跟装载因子没有关系。</a:t>
            </a:r>
          </a:p>
        </p:txBody>
      </p:sp>
      <p:sp>
        <p:nvSpPr>
          <p:cNvPr id="4" name="灯片编号占位符 3"/>
          <p:cNvSpPr>
            <a:spLocks noGrp="1"/>
          </p:cNvSpPr>
          <p:nvPr>
            <p:ph type="sldNum" sz="quarter" idx="10"/>
          </p:nvPr>
        </p:nvSpPr>
        <p:spPr/>
        <p:txBody>
          <a:bodyPr/>
          <a:lstStyle/>
          <a:p>
            <a:fld id="{C6B09046-10C3-4233-A7CC-3200DAB24B04}" type="slidenum">
              <a:rPr lang="zh-CN" altLang="en-US" smtClean="0"/>
              <a:pPr/>
              <a:t>83</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B10405B-49E5-45A4-9C14-FD9DF38AD015}" type="datetimeFigureOut">
              <a:rPr lang="zh-CN" altLang="en-US" smtClean="0"/>
              <a:pPr/>
              <a:t>2018/8/11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B10405B-49E5-45A4-9C14-FD9DF38AD015}" type="datetimeFigureOut">
              <a:rPr lang="zh-CN" altLang="en-US" smtClean="0"/>
              <a:pPr/>
              <a:t>2018/8/11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B10405B-49E5-45A4-9C14-FD9DF38AD015}" type="datetimeFigureOut">
              <a:rPr lang="zh-CN" altLang="en-US" smtClean="0"/>
              <a:pPr/>
              <a:t>2018/8/11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B10405B-49E5-45A4-9C14-FD9DF38AD015}" type="datetimeFigureOut">
              <a:rPr lang="zh-CN" altLang="en-US" smtClean="0"/>
              <a:pPr/>
              <a:t>2018/8/11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B10405B-49E5-45A4-9C14-FD9DF38AD015}" type="datetimeFigureOut">
              <a:rPr lang="zh-CN" altLang="en-US" smtClean="0"/>
              <a:pPr/>
              <a:t>2018/8/11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B10405B-49E5-45A4-9C14-FD9DF38AD015}" type="datetimeFigureOut">
              <a:rPr lang="zh-CN" altLang="en-US" smtClean="0"/>
              <a:pPr/>
              <a:t>2018/8/11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B10405B-49E5-45A4-9C14-FD9DF38AD015}" type="datetimeFigureOut">
              <a:rPr lang="zh-CN" altLang="en-US" smtClean="0"/>
              <a:pPr/>
              <a:t>2018/8/11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B10405B-49E5-45A4-9C14-FD9DF38AD015}" type="datetimeFigureOut">
              <a:rPr lang="zh-CN" altLang="en-US" smtClean="0"/>
              <a:pPr/>
              <a:t>2018/8/11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B10405B-49E5-45A4-9C14-FD9DF38AD015}" type="datetimeFigureOut">
              <a:rPr lang="zh-CN" altLang="en-US" smtClean="0"/>
              <a:pPr/>
              <a:t>2018/8/11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B10405B-49E5-45A4-9C14-FD9DF38AD015}" type="datetimeFigureOut">
              <a:rPr lang="zh-CN" altLang="en-US" smtClean="0"/>
              <a:pPr/>
              <a:t>2018/8/11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B10405B-49E5-45A4-9C14-FD9DF38AD015}" type="datetimeFigureOut">
              <a:rPr lang="zh-CN" altLang="en-US" smtClean="0"/>
              <a:pPr/>
              <a:t>2018/8/11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10405B-49E5-45A4-9C14-FD9DF38AD015}" type="datetimeFigureOut">
              <a:rPr lang="zh-CN" altLang="en-US" smtClean="0"/>
              <a:pPr/>
              <a:t>2018/8/11</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2195B3-C7DD-4313-958D-FF7928E4971A}"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4.wmf"/><Relationship Id="rId5" Type="http://schemas.openxmlformats.org/officeDocument/2006/relationships/oleObject" Target="../embeddings/oleObject2.bin"/><Relationship Id="rId4" Type="http://schemas.openxmlformats.org/officeDocument/2006/relationships/image" Target="../media/image3.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6.wmf"/></Relationships>
</file>

<file path=ppt/slides/_rels/slide12.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8.wmf"/><Relationship Id="rId5" Type="http://schemas.openxmlformats.org/officeDocument/2006/relationships/oleObject" Target="../embeddings/oleObject6.bin"/><Relationship Id="rId4" Type="http://schemas.openxmlformats.org/officeDocument/2006/relationships/image" Target="../media/image7.w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9.bin"/><Relationship Id="rId3" Type="http://schemas.openxmlformats.org/officeDocument/2006/relationships/notesSlide" Target="../notesSlides/notesSlide1.xml"/><Relationship Id="rId7" Type="http://schemas.openxmlformats.org/officeDocument/2006/relationships/image" Target="../media/image10.wmf"/><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oleObject" Target="../embeddings/oleObject8.bin"/><Relationship Id="rId5" Type="http://schemas.openxmlformats.org/officeDocument/2006/relationships/image" Target="../media/image9.wmf"/><Relationship Id="rId4" Type="http://schemas.openxmlformats.org/officeDocument/2006/relationships/oleObject" Target="../embeddings/oleObject7.bin"/><Relationship Id="rId9" Type="http://schemas.openxmlformats.org/officeDocument/2006/relationships/image" Target="../media/image11.wmf"/></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audio" Target="../media/audio3.wav"/><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audio" Target="../media/audio3.wav"/><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15.wmf"/><Relationship Id="rId5" Type="http://schemas.openxmlformats.org/officeDocument/2006/relationships/oleObject" Target="../embeddings/oleObject11.bin"/><Relationship Id="rId4" Type="http://schemas.openxmlformats.org/officeDocument/2006/relationships/image" Target="../media/image14.w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7.xml"/><Relationship Id="rId1" Type="http://schemas.openxmlformats.org/officeDocument/2006/relationships/vmlDrawing" Target="../drawings/vmlDrawing6.vml"/><Relationship Id="rId4" Type="http://schemas.openxmlformats.org/officeDocument/2006/relationships/image" Target="../media/image16.wmf"/></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18.wmf"/><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oleObject" Target="../embeddings/oleObject14.bin"/><Relationship Id="rId5" Type="http://schemas.openxmlformats.org/officeDocument/2006/relationships/image" Target="../media/image17.wmf"/><Relationship Id="rId4" Type="http://schemas.openxmlformats.org/officeDocument/2006/relationships/oleObject" Target="../embeddings/oleObject13.bin"/></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7.xml"/><Relationship Id="rId1" Type="http://schemas.openxmlformats.org/officeDocument/2006/relationships/vmlDrawing" Target="../drawings/vmlDrawing8.vml"/><Relationship Id="rId4" Type="http://schemas.openxmlformats.org/officeDocument/2006/relationships/image" Target="../media/image19.wmf"/></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7.xml"/><Relationship Id="rId1" Type="http://schemas.openxmlformats.org/officeDocument/2006/relationships/vmlDrawing" Target="../drawings/vmlDrawing9.vml"/><Relationship Id="rId4" Type="http://schemas.openxmlformats.org/officeDocument/2006/relationships/image" Target="../media/image20.wmf"/></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slide" Target="slide6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slide" Target="slide83.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slide" Target="slide8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slide" Target="slide83.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slide" Target="slide8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audio" Target="../media/audio4.wav"/><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slide" Target="slide25.xml"/><Relationship Id="rId2" Type="http://schemas.openxmlformats.org/officeDocument/2006/relationships/slide" Target="slide9.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8" Type="http://schemas.openxmlformats.org/officeDocument/2006/relationships/oleObject" Target="../embeddings/oleObject19.bin"/><Relationship Id="rId3" Type="http://schemas.openxmlformats.org/officeDocument/2006/relationships/notesSlide" Target="../notesSlides/notesSlide7.xml"/><Relationship Id="rId7" Type="http://schemas.openxmlformats.org/officeDocument/2006/relationships/image" Target="../media/image29.emf"/><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oleObject" Target="../embeddings/oleObject18.bin"/><Relationship Id="rId5" Type="http://schemas.openxmlformats.org/officeDocument/2006/relationships/image" Target="../media/image28.emf"/><Relationship Id="rId4" Type="http://schemas.openxmlformats.org/officeDocument/2006/relationships/oleObject" Target="../embeddings/oleObject17.bin"/><Relationship Id="rId9" Type="http://schemas.openxmlformats.org/officeDocument/2006/relationships/image" Target="../media/image30.emf"/></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Text Box 4"/>
          <p:cNvSpPr txBox="1">
            <a:spLocks noChangeArrowheads="1"/>
          </p:cNvSpPr>
          <p:nvPr/>
        </p:nvSpPr>
        <p:spPr bwMode="auto">
          <a:xfrm>
            <a:off x="2266851" y="3068960"/>
            <a:ext cx="4897437" cy="641350"/>
          </a:xfrm>
          <a:prstGeom prst="rect">
            <a:avLst/>
          </a:prstGeom>
          <a:noFill/>
          <a:ln w="9525">
            <a:noFill/>
            <a:miter lim="800000"/>
            <a:headEnd/>
            <a:tailEnd/>
          </a:ln>
        </p:spPr>
        <p:txBody>
          <a:bodyPr>
            <a:spAutoFit/>
          </a:bodyPr>
          <a:lstStyle/>
          <a:p>
            <a:r>
              <a:rPr kumimoji="0" lang="zh-CN" altLang="en-US" sz="3600" dirty="0"/>
              <a:t>查找表</a:t>
            </a:r>
            <a:r>
              <a:rPr kumimoji="0" lang="en-US" altLang="zh-CN" sz="3600" dirty="0"/>
              <a:t>—Searching  </a:t>
            </a:r>
            <a:endParaRPr kumimoji="0" lang="en-US" altLang="zh-CN" sz="3600" b="1" i="1" dirty="0"/>
          </a:p>
        </p:txBody>
      </p:sp>
      <p:sp>
        <p:nvSpPr>
          <p:cNvPr id="8" name="Text Box 5"/>
          <p:cNvSpPr txBox="1">
            <a:spLocks noChangeArrowheads="1"/>
          </p:cNvSpPr>
          <p:nvPr/>
        </p:nvSpPr>
        <p:spPr bwMode="auto">
          <a:xfrm>
            <a:off x="3073381" y="2196153"/>
            <a:ext cx="2592387" cy="584775"/>
          </a:xfrm>
          <a:prstGeom prst="rect">
            <a:avLst/>
          </a:prstGeom>
          <a:noFill/>
          <a:ln w="9525">
            <a:noFill/>
            <a:miter lim="800000"/>
            <a:headEnd/>
            <a:tailEnd/>
          </a:ln>
        </p:spPr>
        <p:txBody>
          <a:bodyPr>
            <a:spAutoFit/>
          </a:bodyPr>
          <a:lstStyle/>
          <a:p>
            <a:r>
              <a:rPr lang="en-US" altLang="zh-CN" sz="3200" dirty="0">
                <a:solidFill>
                  <a:srgbClr val="0000CC"/>
                </a:solidFill>
              </a:rPr>
              <a:t>DS</a:t>
            </a:r>
            <a:r>
              <a:rPr lang="en-US" altLang="zh-CN" sz="3200" dirty="0">
                <a:solidFill>
                  <a:srgbClr val="0000CC"/>
                </a:solidFill>
                <a:latin typeface="Times New Roman" pitchFamily="18" charset="0"/>
              </a:rPr>
              <a:t>—</a:t>
            </a:r>
            <a:r>
              <a:rPr lang="zh-CN" altLang="en-US" sz="3200" dirty="0">
                <a:solidFill>
                  <a:srgbClr val="0000CC"/>
                </a:solidFill>
              </a:rPr>
              <a:t>第九章</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5412" name="AutoShape 4"/>
          <p:cNvSpPr>
            <a:spLocks noChangeArrowheads="1"/>
          </p:cNvSpPr>
          <p:nvPr/>
        </p:nvSpPr>
        <p:spPr bwMode="auto">
          <a:xfrm>
            <a:off x="3708598" y="3142382"/>
            <a:ext cx="288925" cy="360362"/>
          </a:xfrm>
          <a:prstGeom prst="roundRect">
            <a:avLst>
              <a:gd name="adj" fmla="val 16667"/>
            </a:avLst>
          </a:prstGeom>
          <a:solidFill>
            <a:srgbClr val="FFFFCC"/>
          </a:solidFill>
          <a:ln w="25400" cap="sq">
            <a:noFill/>
            <a:round/>
            <a:headEnd/>
            <a:tailEnd/>
          </a:ln>
          <a:effectLst/>
        </p:spPr>
        <p:txBody>
          <a:bodyPr anchor="ctr">
            <a:spAutoFit/>
          </a:bodyPr>
          <a:lstStyle/>
          <a:p>
            <a:endParaRPr lang="zh-CN" altLang="en-US"/>
          </a:p>
        </p:txBody>
      </p:sp>
      <p:sp>
        <p:nvSpPr>
          <p:cNvPr id="145413" name="AutoShape 5"/>
          <p:cNvSpPr>
            <a:spLocks noChangeArrowheads="1"/>
          </p:cNvSpPr>
          <p:nvPr/>
        </p:nvSpPr>
        <p:spPr bwMode="auto">
          <a:xfrm>
            <a:off x="4034035" y="3142382"/>
            <a:ext cx="323850" cy="360362"/>
          </a:xfrm>
          <a:prstGeom prst="roundRect">
            <a:avLst>
              <a:gd name="adj" fmla="val 16667"/>
            </a:avLst>
          </a:prstGeom>
          <a:solidFill>
            <a:srgbClr val="FF00FF"/>
          </a:solidFill>
          <a:ln w="25400" cap="sq">
            <a:noFill/>
            <a:round/>
            <a:headEnd/>
            <a:tailEnd/>
          </a:ln>
          <a:effectLst/>
        </p:spPr>
        <p:txBody>
          <a:bodyPr anchor="ctr">
            <a:spAutoFit/>
          </a:bodyPr>
          <a:lstStyle/>
          <a:p>
            <a:endParaRPr lang="zh-CN" altLang="en-US"/>
          </a:p>
        </p:txBody>
      </p:sp>
      <p:sp>
        <p:nvSpPr>
          <p:cNvPr id="145414" name="Text Box 6"/>
          <p:cNvSpPr txBox="1">
            <a:spLocks noChangeArrowheads="1"/>
          </p:cNvSpPr>
          <p:nvPr/>
        </p:nvSpPr>
        <p:spPr bwMode="auto">
          <a:xfrm>
            <a:off x="5989835" y="2350219"/>
            <a:ext cx="2470150" cy="822325"/>
          </a:xfrm>
          <a:prstGeom prst="rect">
            <a:avLst/>
          </a:prstGeom>
          <a:noFill/>
          <a:ln w="25400" cap="sq">
            <a:noFill/>
            <a:miter lim="800000"/>
            <a:headEnd/>
            <a:tailEnd/>
          </a:ln>
          <a:effectLst/>
        </p:spPr>
        <p:txBody>
          <a:bodyPr wrap="none" lIns="91416" tIns="45710" rIns="91416" bIns="45710">
            <a:spAutoFit/>
          </a:bodyPr>
          <a:lstStyle/>
          <a:p>
            <a:pPr>
              <a:lnSpc>
                <a:spcPct val="90000"/>
              </a:lnSpc>
            </a:pPr>
            <a:r>
              <a:rPr lang="zh-CN" altLang="en-US">
                <a:ea typeface="华文新魏" pitchFamily="2" charset="-122"/>
              </a:rPr>
              <a:t>找到第 </a:t>
            </a:r>
            <a:r>
              <a:rPr lang="en-US" altLang="zh-CN" i="1">
                <a:ea typeface="华文新魏" pitchFamily="2" charset="-122"/>
              </a:rPr>
              <a:t>i</a:t>
            </a:r>
            <a:r>
              <a:rPr lang="en-US" altLang="zh-CN">
                <a:ea typeface="华文新魏" pitchFamily="2" charset="-122"/>
              </a:rPr>
              <a:t> </a:t>
            </a:r>
            <a:r>
              <a:rPr lang="zh-CN" altLang="en-US">
                <a:ea typeface="华文新魏" pitchFamily="2" charset="-122"/>
              </a:rPr>
              <a:t>个记录 </a:t>
            </a:r>
          </a:p>
          <a:p>
            <a:pPr>
              <a:lnSpc>
                <a:spcPct val="60000"/>
              </a:lnSpc>
            </a:pPr>
            <a:r>
              <a:rPr lang="zh-CN" altLang="en-US">
                <a:ea typeface="华文新魏" pitchFamily="2" charset="-122"/>
              </a:rPr>
              <a:t>需比较的次数。  </a:t>
            </a:r>
          </a:p>
        </p:txBody>
      </p:sp>
      <p:graphicFrame>
        <p:nvGraphicFramePr>
          <p:cNvPr id="145415" name="Object 7"/>
          <p:cNvGraphicFramePr>
            <a:graphicFrameLocks noChangeAspect="1"/>
          </p:cNvGraphicFramePr>
          <p:nvPr/>
        </p:nvGraphicFramePr>
        <p:xfrm>
          <a:off x="2340173" y="2858219"/>
          <a:ext cx="2082800" cy="931863"/>
        </p:xfrm>
        <a:graphic>
          <a:graphicData uri="http://schemas.openxmlformats.org/presentationml/2006/ole">
            <mc:AlternateContent xmlns:mc="http://schemas.openxmlformats.org/markup-compatibility/2006">
              <mc:Choice xmlns:v="urn:schemas-microsoft-com:vml" Requires="v">
                <p:oleObj spid="_x0000_s172061" name="公式" r:id="rId3" imgW="965160" imgH="431640" progId="Equation.3">
                  <p:embed/>
                </p:oleObj>
              </mc:Choice>
              <mc:Fallback>
                <p:oleObj name="公式" r:id="rId3" imgW="965160" imgH="43164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40173" y="2858219"/>
                        <a:ext cx="2082800" cy="931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5416" name="Text Box 8"/>
          <p:cNvSpPr txBox="1">
            <a:spLocks noChangeArrowheads="1"/>
          </p:cNvSpPr>
          <p:nvPr/>
        </p:nvSpPr>
        <p:spPr bwMode="auto">
          <a:xfrm>
            <a:off x="323528" y="2278782"/>
            <a:ext cx="3927630" cy="505118"/>
          </a:xfrm>
          <a:prstGeom prst="rect">
            <a:avLst/>
          </a:prstGeom>
          <a:noFill/>
          <a:ln w="25400" cap="sq">
            <a:noFill/>
            <a:miter lim="800000"/>
            <a:headEnd/>
            <a:tailEnd/>
          </a:ln>
          <a:effectLst/>
        </p:spPr>
        <p:txBody>
          <a:bodyPr wrap="none" lIns="91416" tIns="45710" rIns="91416" bIns="45710">
            <a:spAutoFit/>
          </a:bodyPr>
          <a:lstStyle/>
          <a:p>
            <a:pPr>
              <a:lnSpc>
                <a:spcPct val="170000"/>
              </a:lnSpc>
            </a:pPr>
            <a:r>
              <a:rPr lang="zh-CN" altLang="en-US" dirty="0">
                <a:solidFill>
                  <a:srgbClr val="0000FF"/>
                </a:solidFill>
                <a:ea typeface="华文中宋" pitchFamily="2" charset="-122"/>
              </a:rPr>
              <a:t>对含有 </a:t>
            </a:r>
            <a:r>
              <a:rPr lang="en-US" altLang="zh-CN" dirty="0">
                <a:solidFill>
                  <a:srgbClr val="0000FF"/>
                </a:solidFill>
                <a:ea typeface="华文中宋" pitchFamily="2" charset="-122"/>
              </a:rPr>
              <a:t>n </a:t>
            </a:r>
            <a:r>
              <a:rPr lang="zh-CN" altLang="en-US" dirty="0">
                <a:solidFill>
                  <a:srgbClr val="0000FF"/>
                </a:solidFill>
                <a:ea typeface="华文中宋" pitchFamily="2" charset="-122"/>
              </a:rPr>
              <a:t>个记录的表，查找成功时： </a:t>
            </a:r>
          </a:p>
        </p:txBody>
      </p:sp>
      <p:sp>
        <p:nvSpPr>
          <p:cNvPr id="145417" name="Text Box 9"/>
          <p:cNvSpPr txBox="1">
            <a:spLocks noChangeArrowheads="1"/>
          </p:cNvSpPr>
          <p:nvPr/>
        </p:nvSpPr>
        <p:spPr bwMode="auto">
          <a:xfrm>
            <a:off x="5075435" y="3437657"/>
            <a:ext cx="2089150" cy="712787"/>
          </a:xfrm>
          <a:prstGeom prst="rect">
            <a:avLst/>
          </a:prstGeom>
          <a:noFill/>
          <a:ln w="25400" cap="sq">
            <a:noFill/>
            <a:miter lim="800000"/>
            <a:headEnd/>
            <a:tailEnd/>
          </a:ln>
          <a:effectLst/>
        </p:spPr>
        <p:txBody>
          <a:bodyPr wrap="none" lIns="91416" tIns="45710" rIns="91416" bIns="45710">
            <a:spAutoFit/>
          </a:bodyPr>
          <a:lstStyle/>
          <a:p>
            <a:pPr>
              <a:lnSpc>
                <a:spcPct val="60000"/>
              </a:lnSpc>
            </a:pPr>
            <a:r>
              <a:rPr lang="zh-CN" altLang="en-US">
                <a:ea typeface="华文新魏" pitchFamily="2" charset="-122"/>
              </a:rPr>
              <a:t>第 </a:t>
            </a:r>
            <a:r>
              <a:rPr lang="en-US" altLang="zh-CN" i="1">
                <a:ea typeface="华文新魏" pitchFamily="2" charset="-122"/>
              </a:rPr>
              <a:t>i</a:t>
            </a:r>
            <a:r>
              <a:rPr lang="en-US" altLang="zh-CN">
                <a:ea typeface="华文新魏" pitchFamily="2" charset="-122"/>
              </a:rPr>
              <a:t> </a:t>
            </a:r>
            <a:r>
              <a:rPr lang="zh-CN" altLang="en-US">
                <a:ea typeface="华文新魏" pitchFamily="2" charset="-122"/>
              </a:rPr>
              <a:t>个记录被 </a:t>
            </a:r>
          </a:p>
          <a:p>
            <a:pPr>
              <a:lnSpc>
                <a:spcPct val="60000"/>
              </a:lnSpc>
            </a:pPr>
            <a:r>
              <a:rPr lang="zh-CN" altLang="en-US">
                <a:ea typeface="华文新魏" pitchFamily="2" charset="-122"/>
              </a:rPr>
              <a:t>查找的概率。 </a:t>
            </a:r>
          </a:p>
        </p:txBody>
      </p:sp>
      <p:graphicFrame>
        <p:nvGraphicFramePr>
          <p:cNvPr id="145418" name="Object 10"/>
          <p:cNvGraphicFramePr>
            <a:graphicFrameLocks noChangeAspect="1"/>
          </p:cNvGraphicFramePr>
          <p:nvPr/>
        </p:nvGraphicFramePr>
        <p:xfrm>
          <a:off x="7343973" y="3290019"/>
          <a:ext cx="1260475" cy="931863"/>
        </p:xfrm>
        <a:graphic>
          <a:graphicData uri="http://schemas.openxmlformats.org/presentationml/2006/ole">
            <mc:AlternateContent xmlns:mc="http://schemas.openxmlformats.org/markup-compatibility/2006">
              <mc:Choice xmlns:v="urn:schemas-microsoft-com:vml" Requires="v">
                <p:oleObj spid="_x0000_s172062" name="公式" r:id="rId5" imgW="583920" imgH="431640" progId="Equation.3">
                  <p:embed/>
                </p:oleObj>
              </mc:Choice>
              <mc:Fallback>
                <p:oleObj name="公式" r:id="rId5" imgW="583920" imgH="43164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43973" y="3290019"/>
                        <a:ext cx="1260475" cy="931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145419" name="AutoShape 11"/>
          <p:cNvCxnSpPr>
            <a:cxnSpLocks noChangeShapeType="1"/>
            <a:stCxn id="145413" idx="0"/>
            <a:endCxn id="145414" idx="1"/>
          </p:cNvCxnSpPr>
          <p:nvPr/>
        </p:nvCxnSpPr>
        <p:spPr bwMode="auto">
          <a:xfrm rot="16200000">
            <a:off x="4902398" y="2054944"/>
            <a:ext cx="381000" cy="1793875"/>
          </a:xfrm>
          <a:prstGeom prst="curvedConnector2">
            <a:avLst/>
          </a:prstGeom>
          <a:noFill/>
          <a:ln w="25400" cap="sq">
            <a:solidFill>
              <a:srgbClr val="0000FF"/>
            </a:solidFill>
            <a:round/>
            <a:headEnd/>
            <a:tailEnd type="triangle" w="med" len="med"/>
          </a:ln>
          <a:effectLst/>
        </p:spPr>
      </p:cxnSp>
      <p:cxnSp>
        <p:nvCxnSpPr>
          <p:cNvPr id="145420" name="AutoShape 12"/>
          <p:cNvCxnSpPr>
            <a:cxnSpLocks noChangeShapeType="1"/>
            <a:stCxn id="145412" idx="2"/>
            <a:endCxn id="145417" idx="1"/>
          </p:cNvCxnSpPr>
          <p:nvPr/>
        </p:nvCxnSpPr>
        <p:spPr bwMode="auto">
          <a:xfrm rot="16200000" flipH="1">
            <a:off x="4318198" y="3037606"/>
            <a:ext cx="292100" cy="1222375"/>
          </a:xfrm>
          <a:prstGeom prst="curvedConnector2">
            <a:avLst/>
          </a:prstGeom>
          <a:noFill/>
          <a:ln w="25400" cap="sq">
            <a:solidFill>
              <a:srgbClr val="0000FF"/>
            </a:solidFill>
            <a:round/>
            <a:headEnd/>
            <a:tailEnd type="triangle" w="med" len="med"/>
          </a:ln>
          <a:effectLst/>
        </p:spPr>
      </p:cxnSp>
      <p:sp>
        <p:nvSpPr>
          <p:cNvPr id="145436" name="Text Box 28"/>
          <p:cNvSpPr txBox="1">
            <a:spLocks noChangeArrowheads="1"/>
          </p:cNvSpPr>
          <p:nvPr/>
        </p:nvSpPr>
        <p:spPr bwMode="auto">
          <a:xfrm>
            <a:off x="323528" y="4038183"/>
            <a:ext cx="5493763" cy="830977"/>
          </a:xfrm>
          <a:prstGeom prst="rect">
            <a:avLst/>
          </a:prstGeom>
          <a:noFill/>
          <a:ln w="25400" cap="sq">
            <a:noFill/>
            <a:miter lim="800000"/>
            <a:headEnd/>
            <a:tailEnd/>
          </a:ln>
          <a:effectLst/>
        </p:spPr>
        <p:txBody>
          <a:bodyPr wrap="none" lIns="91416" tIns="45710" rIns="91416" bIns="45710">
            <a:spAutoFit/>
          </a:bodyPr>
          <a:lstStyle/>
          <a:p>
            <a:r>
              <a:rPr lang="zh-CN" altLang="en-US" sz="2400" dirty="0">
                <a:ea typeface="华文中宋" pitchFamily="2" charset="-122"/>
              </a:rPr>
              <a:t>顺序查找的平均查找长度：  </a:t>
            </a:r>
          </a:p>
          <a:p>
            <a:r>
              <a:rPr lang="zh-CN" altLang="en-US" sz="2400" dirty="0">
                <a:ea typeface="华文中宋" pitchFamily="2" charset="-122"/>
              </a:rPr>
              <a:t>                    </a:t>
            </a:r>
            <a:r>
              <a:rPr lang="en-US" altLang="zh-CN" sz="2400" i="1" dirty="0">
                <a:ea typeface="华文中宋" pitchFamily="2" charset="-122"/>
              </a:rPr>
              <a:t>ASL</a:t>
            </a:r>
            <a:r>
              <a:rPr lang="en-US" altLang="zh-CN" sz="2400" dirty="0">
                <a:ea typeface="华文中宋" pitchFamily="2" charset="-122"/>
              </a:rPr>
              <a:t>=</a:t>
            </a:r>
            <a:r>
              <a:rPr lang="en-US" altLang="zh-CN" sz="2400" i="1" dirty="0">
                <a:ea typeface="华文中宋" pitchFamily="2" charset="-122"/>
              </a:rPr>
              <a:t>nP</a:t>
            </a:r>
            <a:r>
              <a:rPr lang="en-US" altLang="zh-CN" sz="2400" baseline="-25000" dirty="0">
                <a:ea typeface="华文中宋" pitchFamily="2" charset="-122"/>
              </a:rPr>
              <a:t>1</a:t>
            </a:r>
            <a:r>
              <a:rPr lang="en-US" altLang="zh-CN" sz="2400" dirty="0">
                <a:ea typeface="华文中宋" pitchFamily="2" charset="-122"/>
              </a:rPr>
              <a:t>+ (</a:t>
            </a:r>
            <a:r>
              <a:rPr lang="en-US" altLang="zh-CN" sz="2400" i="1" dirty="0">
                <a:ea typeface="华文中宋" pitchFamily="2" charset="-122"/>
              </a:rPr>
              <a:t>n</a:t>
            </a:r>
            <a:r>
              <a:rPr lang="en-US" altLang="zh-CN" sz="2400" dirty="0">
                <a:ea typeface="华文中宋" pitchFamily="2" charset="-122"/>
              </a:rPr>
              <a:t>-1)</a:t>
            </a:r>
            <a:r>
              <a:rPr lang="en-US" altLang="zh-CN" sz="2400" i="1" dirty="0">
                <a:ea typeface="华文中宋" pitchFamily="2" charset="-122"/>
              </a:rPr>
              <a:t>P</a:t>
            </a:r>
            <a:r>
              <a:rPr lang="en-US" altLang="zh-CN" sz="2400" baseline="-25000" dirty="0">
                <a:ea typeface="华文中宋" pitchFamily="2" charset="-122"/>
              </a:rPr>
              <a:t>2</a:t>
            </a:r>
            <a:r>
              <a:rPr lang="en-US" altLang="zh-CN" sz="2400" dirty="0">
                <a:ea typeface="华文中宋" pitchFamily="2" charset="-122"/>
              </a:rPr>
              <a:t>+…+ 2</a:t>
            </a:r>
            <a:r>
              <a:rPr lang="en-US" altLang="zh-CN" sz="2400" i="1" dirty="0">
                <a:ea typeface="华文中宋" pitchFamily="2" charset="-122"/>
              </a:rPr>
              <a:t>P</a:t>
            </a:r>
            <a:r>
              <a:rPr lang="en-US" altLang="zh-CN" sz="2400" i="1" baseline="-25000" dirty="0">
                <a:ea typeface="华文中宋" pitchFamily="2" charset="-122"/>
              </a:rPr>
              <a:t>n</a:t>
            </a:r>
            <a:r>
              <a:rPr lang="en-US" altLang="zh-CN" sz="2400" baseline="-25000" dirty="0">
                <a:ea typeface="华文中宋" pitchFamily="2" charset="-122"/>
              </a:rPr>
              <a:t>-1 </a:t>
            </a:r>
            <a:r>
              <a:rPr lang="en-US" altLang="zh-CN" sz="2400" dirty="0">
                <a:ea typeface="华文中宋" pitchFamily="2" charset="-122"/>
              </a:rPr>
              <a:t>+</a:t>
            </a:r>
            <a:r>
              <a:rPr lang="en-US" altLang="zh-CN" sz="2400" i="1" dirty="0" err="1">
                <a:ea typeface="华文中宋" pitchFamily="2" charset="-122"/>
              </a:rPr>
              <a:t>P</a:t>
            </a:r>
            <a:r>
              <a:rPr lang="en-US" altLang="zh-CN" sz="2400" i="1" baseline="-25000" dirty="0" err="1">
                <a:ea typeface="华文中宋" pitchFamily="2" charset="-122"/>
              </a:rPr>
              <a:t>n</a:t>
            </a:r>
            <a:r>
              <a:rPr lang="en-US" altLang="zh-CN" sz="2400" i="1" baseline="-25000" dirty="0">
                <a:ea typeface="华文中宋" pitchFamily="2" charset="-122"/>
              </a:rPr>
              <a:t>    </a:t>
            </a:r>
          </a:p>
        </p:txBody>
      </p:sp>
      <p:sp>
        <p:nvSpPr>
          <p:cNvPr id="145437" name="Text Box 29"/>
          <p:cNvSpPr txBox="1">
            <a:spLocks noChangeArrowheads="1"/>
          </p:cNvSpPr>
          <p:nvPr/>
        </p:nvSpPr>
        <p:spPr bwMode="auto">
          <a:xfrm>
            <a:off x="323528" y="5017219"/>
            <a:ext cx="5424835" cy="1012052"/>
          </a:xfrm>
          <a:prstGeom prst="rect">
            <a:avLst/>
          </a:prstGeom>
          <a:noFill/>
          <a:ln w="25400" cap="sq">
            <a:noFill/>
            <a:miter lim="800000"/>
            <a:headEnd/>
            <a:tailEnd/>
          </a:ln>
          <a:effectLst/>
        </p:spPr>
        <p:txBody>
          <a:bodyPr wrap="none" lIns="91416" tIns="45710" rIns="91416" bIns="45710">
            <a:spAutoFit/>
          </a:bodyPr>
          <a:lstStyle/>
          <a:p>
            <a:pPr>
              <a:lnSpc>
                <a:spcPct val="130000"/>
              </a:lnSpc>
            </a:pPr>
            <a:r>
              <a:rPr lang="zh-CN" altLang="en-US" sz="2400" dirty="0">
                <a:ea typeface="华文中宋" pitchFamily="2" charset="-122"/>
              </a:rPr>
              <a:t>假设每个记录的查找概率相等：</a:t>
            </a:r>
            <a:r>
              <a:rPr lang="en-US" altLang="zh-CN" sz="2400" i="1" dirty="0">
                <a:ea typeface="华文中宋" pitchFamily="2" charset="-122"/>
              </a:rPr>
              <a:t>P</a:t>
            </a:r>
            <a:r>
              <a:rPr lang="en-US" altLang="zh-CN" sz="2400" i="1" baseline="-25000" dirty="0">
                <a:ea typeface="华文中宋" pitchFamily="2" charset="-122"/>
              </a:rPr>
              <a:t>i </a:t>
            </a:r>
            <a:r>
              <a:rPr lang="en-US" altLang="zh-CN" sz="2400" dirty="0">
                <a:ea typeface="华文中宋" pitchFamily="2" charset="-122"/>
              </a:rPr>
              <a:t>=1/</a:t>
            </a:r>
            <a:r>
              <a:rPr lang="en-US" altLang="zh-CN" sz="2400" i="1" dirty="0">
                <a:ea typeface="华文中宋" pitchFamily="2" charset="-122"/>
              </a:rPr>
              <a:t>n</a:t>
            </a:r>
            <a:r>
              <a:rPr lang="en-US" altLang="zh-CN" sz="2400" i="1" baseline="-25000" dirty="0">
                <a:ea typeface="华文中宋" pitchFamily="2" charset="-122"/>
              </a:rPr>
              <a:t>  </a:t>
            </a:r>
          </a:p>
          <a:p>
            <a:pPr>
              <a:lnSpc>
                <a:spcPct val="130000"/>
              </a:lnSpc>
            </a:pPr>
            <a:r>
              <a:rPr lang="zh-CN" altLang="en-US" sz="2400" dirty="0">
                <a:ea typeface="华文中宋" pitchFamily="2" charset="-122"/>
              </a:rPr>
              <a:t>则： </a:t>
            </a:r>
          </a:p>
        </p:txBody>
      </p:sp>
      <p:graphicFrame>
        <p:nvGraphicFramePr>
          <p:cNvPr id="145438" name="Object 30"/>
          <p:cNvGraphicFramePr>
            <a:graphicFrameLocks noChangeAspect="1"/>
          </p:cNvGraphicFramePr>
          <p:nvPr/>
        </p:nvGraphicFramePr>
        <p:xfrm>
          <a:off x="1445542" y="5665490"/>
          <a:ext cx="5646738" cy="931862"/>
        </p:xfrm>
        <a:graphic>
          <a:graphicData uri="http://schemas.openxmlformats.org/presentationml/2006/ole">
            <mc:AlternateContent xmlns:mc="http://schemas.openxmlformats.org/markup-compatibility/2006">
              <mc:Choice xmlns:v="urn:schemas-microsoft-com:vml" Requires="v">
                <p:oleObj spid="_x0000_s172063" name="公式" r:id="rId7" imgW="2616120" imgH="431640" progId="Equation.3">
                  <p:embed/>
                </p:oleObj>
              </mc:Choice>
              <mc:Fallback>
                <p:oleObj name="公式" r:id="rId7" imgW="2616120" imgH="431640"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45542" y="5665490"/>
                        <a:ext cx="5646738" cy="9318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 name="Text Box 188"/>
          <p:cNvSpPr txBox="1">
            <a:spLocks noChangeArrowheads="1"/>
          </p:cNvSpPr>
          <p:nvPr/>
        </p:nvSpPr>
        <p:spPr bwMode="auto">
          <a:xfrm>
            <a:off x="251520" y="1098747"/>
            <a:ext cx="8946631" cy="1034109"/>
          </a:xfrm>
          <a:prstGeom prst="rect">
            <a:avLst/>
          </a:prstGeom>
          <a:noFill/>
          <a:ln w="25400" cap="sq">
            <a:noFill/>
            <a:miter lim="800000"/>
            <a:headEnd/>
            <a:tailEnd/>
          </a:ln>
          <a:effectLst/>
        </p:spPr>
        <p:txBody>
          <a:bodyPr wrap="none" lIns="91416" tIns="45710" rIns="91416" bIns="45710">
            <a:spAutoFit/>
          </a:bodyPr>
          <a:lstStyle/>
          <a:p>
            <a:pPr>
              <a:lnSpc>
                <a:spcPct val="170000"/>
              </a:lnSpc>
            </a:pPr>
            <a:r>
              <a:rPr lang="zh-CN" altLang="en-US" dirty="0">
                <a:solidFill>
                  <a:srgbClr val="0000FF"/>
                </a:solidFill>
                <a:ea typeface="华文中宋" pitchFamily="2" charset="-122"/>
              </a:rPr>
              <a:t> 平均查找长度（</a:t>
            </a:r>
            <a:r>
              <a:rPr lang="en-US" altLang="zh-CN" dirty="0">
                <a:solidFill>
                  <a:srgbClr val="0000FF"/>
                </a:solidFill>
                <a:ea typeface="华文中宋" pitchFamily="2" charset="-122"/>
              </a:rPr>
              <a:t>ASL</a:t>
            </a:r>
            <a:r>
              <a:rPr lang="zh-CN" altLang="en-US" dirty="0">
                <a:solidFill>
                  <a:srgbClr val="0000FF"/>
                </a:solidFill>
                <a:ea typeface="华文中宋" pitchFamily="2" charset="-122"/>
              </a:rPr>
              <a:t>）</a:t>
            </a:r>
            <a:r>
              <a:rPr lang="zh-CN" altLang="en-US" dirty="0">
                <a:ea typeface="华文中宋" pitchFamily="2" charset="-122"/>
              </a:rPr>
              <a:t>为确定记录在查找表中的位置，需要和给定值进行比较的记录</a:t>
            </a:r>
            <a:endParaRPr lang="en-US" altLang="zh-CN" dirty="0">
              <a:ea typeface="华文中宋" pitchFamily="2" charset="-122"/>
            </a:endParaRPr>
          </a:p>
          <a:p>
            <a:pPr>
              <a:lnSpc>
                <a:spcPct val="170000"/>
              </a:lnSpc>
            </a:pPr>
            <a:r>
              <a:rPr lang="zh-CN" altLang="en-US" dirty="0">
                <a:ea typeface="华文中宋" pitchFamily="2" charset="-122"/>
              </a:rPr>
              <a:t>的个数的期望值称为算法在查找成功时的平均查找长度。 衡量查找算法好坏的依据。  </a:t>
            </a:r>
          </a:p>
        </p:txBody>
      </p:sp>
      <p:sp>
        <p:nvSpPr>
          <p:cNvPr id="31" name="标题 1"/>
          <p:cNvSpPr txBox="1">
            <a:spLocks/>
          </p:cNvSpPr>
          <p:nvPr/>
        </p:nvSpPr>
        <p:spPr>
          <a:xfrm>
            <a:off x="302840" y="197768"/>
            <a:ext cx="8229600" cy="11430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zh-CN" altLang="en-US" sz="4400" b="0" i="0" u="none" strike="noStrike" kern="1200" cap="none" spc="0" normalizeH="0" baseline="0" noProof="0" dirty="0">
                <a:ln>
                  <a:noFill/>
                </a:ln>
                <a:solidFill>
                  <a:srgbClr val="0000CC"/>
                </a:solidFill>
                <a:effectLst/>
                <a:uLnTx/>
                <a:uFillTx/>
                <a:latin typeface="华文行楷" pitchFamily="2" charset="-122"/>
                <a:ea typeface="华文行楷" pitchFamily="2" charset="-122"/>
                <a:cs typeface="+mj-cs"/>
              </a:rPr>
              <a:t>效率分析</a:t>
            </a:r>
            <a:r>
              <a:rPr kumimoji="0" lang="zh-CN" altLang="en-US" sz="4400" b="0" i="0" u="none" strike="noStrike" kern="1200" cap="none" spc="0" normalizeH="0" baseline="0" noProof="0" dirty="0">
                <a:ln>
                  <a:noFill/>
                </a:ln>
                <a:solidFill>
                  <a:schemeClr val="tx1"/>
                </a:solidFill>
                <a:effectLst/>
                <a:uLnTx/>
                <a:uFillTx/>
                <a:latin typeface="华文行楷" pitchFamily="2" charset="-122"/>
                <a:ea typeface="华文行楷" pitchFamily="2" charset="-122"/>
                <a:cs typeface="+mj-cs"/>
              </a:rPr>
              <a:t> </a:t>
            </a:r>
            <a:endParaRPr kumimoji="0" lang="zh-CN" alt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145413"/>
                                        </p:tgtEl>
                                        <p:attrNameLst>
                                          <p:attrName>style.visibility</p:attrName>
                                        </p:attrNameLst>
                                      </p:cBhvr>
                                      <p:to>
                                        <p:strVal val="visible"/>
                                      </p:to>
                                    </p:set>
                                    <p:anim calcmode="lin" valueType="num">
                                      <p:cBhvr>
                                        <p:cTn id="7" dur="1000" fill="hold"/>
                                        <p:tgtEl>
                                          <p:spTgt spid="145413"/>
                                        </p:tgtEl>
                                        <p:attrNameLst>
                                          <p:attrName>ppt_w</p:attrName>
                                        </p:attrNameLst>
                                      </p:cBhvr>
                                      <p:tavLst>
                                        <p:tav tm="0">
                                          <p:val>
                                            <p:fltVal val="0"/>
                                          </p:val>
                                        </p:tav>
                                        <p:tav tm="100000">
                                          <p:val>
                                            <p:strVal val="#ppt_w"/>
                                          </p:val>
                                        </p:tav>
                                      </p:tavLst>
                                    </p:anim>
                                    <p:anim calcmode="lin" valueType="num">
                                      <p:cBhvr>
                                        <p:cTn id="8" dur="1000" fill="hold"/>
                                        <p:tgtEl>
                                          <p:spTgt spid="145413"/>
                                        </p:tgtEl>
                                        <p:attrNameLst>
                                          <p:attrName>ppt_h</p:attrName>
                                        </p:attrNameLst>
                                      </p:cBhvr>
                                      <p:tavLst>
                                        <p:tav tm="0">
                                          <p:val>
                                            <p:fltVal val="0"/>
                                          </p:val>
                                        </p:tav>
                                        <p:tav tm="100000">
                                          <p:val>
                                            <p:strVal val="#ppt_h"/>
                                          </p:val>
                                        </p:tav>
                                      </p:tavLst>
                                    </p:anim>
                                  </p:childTnLst>
                                </p:cTn>
                              </p:par>
                            </p:childTnLst>
                          </p:cTn>
                        </p:par>
                        <p:par>
                          <p:cTn id="9" fill="hold">
                            <p:stCondLst>
                              <p:cond delay="1000"/>
                            </p:stCondLst>
                            <p:childTnLst>
                              <p:par>
                                <p:cTn id="10" presetID="22" presetClass="entr" presetSubtype="8" fill="hold" nodeType="afterEffect">
                                  <p:stCondLst>
                                    <p:cond delay="0"/>
                                  </p:stCondLst>
                                  <p:childTnLst>
                                    <p:set>
                                      <p:cBhvr>
                                        <p:cTn id="11" dur="1" fill="hold">
                                          <p:stCondLst>
                                            <p:cond delay="0"/>
                                          </p:stCondLst>
                                        </p:cTn>
                                        <p:tgtEl>
                                          <p:spTgt spid="145419"/>
                                        </p:tgtEl>
                                        <p:attrNameLst>
                                          <p:attrName>style.visibility</p:attrName>
                                        </p:attrNameLst>
                                      </p:cBhvr>
                                      <p:to>
                                        <p:strVal val="visible"/>
                                      </p:to>
                                    </p:set>
                                    <p:animEffect transition="in" filter="wipe(left)">
                                      <p:cBhvr>
                                        <p:cTn id="12" dur="500"/>
                                        <p:tgtEl>
                                          <p:spTgt spid="145419"/>
                                        </p:tgtEl>
                                      </p:cBhvr>
                                    </p:animEffect>
                                  </p:childTnLst>
                                </p:cTn>
                              </p:par>
                            </p:childTnLst>
                          </p:cTn>
                        </p:par>
                        <p:par>
                          <p:cTn id="13" fill="hold">
                            <p:stCondLst>
                              <p:cond delay="1500"/>
                            </p:stCondLst>
                            <p:childTnLst>
                              <p:par>
                                <p:cTn id="14" presetID="22" presetClass="entr" presetSubtype="8" fill="hold" grpId="0" nodeType="afterEffect">
                                  <p:stCondLst>
                                    <p:cond delay="0"/>
                                  </p:stCondLst>
                                  <p:childTnLst>
                                    <p:set>
                                      <p:cBhvr>
                                        <p:cTn id="15" dur="1" fill="hold">
                                          <p:stCondLst>
                                            <p:cond delay="0"/>
                                          </p:stCondLst>
                                        </p:cTn>
                                        <p:tgtEl>
                                          <p:spTgt spid="145414"/>
                                        </p:tgtEl>
                                        <p:attrNameLst>
                                          <p:attrName>style.visibility</p:attrName>
                                        </p:attrNameLst>
                                      </p:cBhvr>
                                      <p:to>
                                        <p:strVal val="visible"/>
                                      </p:to>
                                    </p:set>
                                    <p:animEffect transition="in" filter="wipe(left)">
                                      <p:cBhvr>
                                        <p:cTn id="16" dur="500"/>
                                        <p:tgtEl>
                                          <p:spTgt spid="145414"/>
                                        </p:tgtEl>
                                      </p:cBhvr>
                                    </p:animEffect>
                                  </p:childTnLst>
                                </p:cTn>
                              </p:par>
                            </p:childTnLst>
                          </p:cTn>
                        </p:par>
                      </p:childTnLst>
                    </p:cTn>
                  </p:par>
                  <p:par>
                    <p:cTn id="17" fill="hold">
                      <p:stCondLst>
                        <p:cond delay="indefinite"/>
                      </p:stCondLst>
                      <p:childTnLst>
                        <p:par>
                          <p:cTn id="18" fill="hold">
                            <p:stCondLst>
                              <p:cond delay="0"/>
                            </p:stCondLst>
                            <p:childTnLst>
                              <p:par>
                                <p:cTn id="19" presetID="23" presetClass="entr" presetSubtype="16" fill="hold" grpId="0" nodeType="clickEffect">
                                  <p:stCondLst>
                                    <p:cond delay="0"/>
                                  </p:stCondLst>
                                  <p:childTnLst>
                                    <p:set>
                                      <p:cBhvr>
                                        <p:cTn id="20" dur="1" fill="hold">
                                          <p:stCondLst>
                                            <p:cond delay="0"/>
                                          </p:stCondLst>
                                        </p:cTn>
                                        <p:tgtEl>
                                          <p:spTgt spid="145412"/>
                                        </p:tgtEl>
                                        <p:attrNameLst>
                                          <p:attrName>style.visibility</p:attrName>
                                        </p:attrNameLst>
                                      </p:cBhvr>
                                      <p:to>
                                        <p:strVal val="visible"/>
                                      </p:to>
                                    </p:set>
                                    <p:anim calcmode="lin" valueType="num">
                                      <p:cBhvr>
                                        <p:cTn id="21" dur="1000" fill="hold"/>
                                        <p:tgtEl>
                                          <p:spTgt spid="145412"/>
                                        </p:tgtEl>
                                        <p:attrNameLst>
                                          <p:attrName>ppt_w</p:attrName>
                                        </p:attrNameLst>
                                      </p:cBhvr>
                                      <p:tavLst>
                                        <p:tav tm="0">
                                          <p:val>
                                            <p:fltVal val="0"/>
                                          </p:val>
                                        </p:tav>
                                        <p:tav tm="100000">
                                          <p:val>
                                            <p:strVal val="#ppt_w"/>
                                          </p:val>
                                        </p:tav>
                                      </p:tavLst>
                                    </p:anim>
                                    <p:anim calcmode="lin" valueType="num">
                                      <p:cBhvr>
                                        <p:cTn id="22" dur="1000" fill="hold"/>
                                        <p:tgtEl>
                                          <p:spTgt spid="145412"/>
                                        </p:tgtEl>
                                        <p:attrNameLst>
                                          <p:attrName>ppt_h</p:attrName>
                                        </p:attrNameLst>
                                      </p:cBhvr>
                                      <p:tavLst>
                                        <p:tav tm="0">
                                          <p:val>
                                            <p:fltVal val="0"/>
                                          </p:val>
                                        </p:tav>
                                        <p:tav tm="100000">
                                          <p:val>
                                            <p:strVal val="#ppt_h"/>
                                          </p:val>
                                        </p:tav>
                                      </p:tavLst>
                                    </p:anim>
                                  </p:childTnLst>
                                </p:cTn>
                              </p:par>
                            </p:childTnLst>
                          </p:cTn>
                        </p:par>
                        <p:par>
                          <p:cTn id="23" fill="hold">
                            <p:stCondLst>
                              <p:cond delay="1000"/>
                            </p:stCondLst>
                            <p:childTnLst>
                              <p:par>
                                <p:cTn id="24" presetID="22" presetClass="entr" presetSubtype="8" fill="hold" nodeType="afterEffect">
                                  <p:stCondLst>
                                    <p:cond delay="0"/>
                                  </p:stCondLst>
                                  <p:childTnLst>
                                    <p:set>
                                      <p:cBhvr>
                                        <p:cTn id="25" dur="1" fill="hold">
                                          <p:stCondLst>
                                            <p:cond delay="0"/>
                                          </p:stCondLst>
                                        </p:cTn>
                                        <p:tgtEl>
                                          <p:spTgt spid="145420"/>
                                        </p:tgtEl>
                                        <p:attrNameLst>
                                          <p:attrName>style.visibility</p:attrName>
                                        </p:attrNameLst>
                                      </p:cBhvr>
                                      <p:to>
                                        <p:strVal val="visible"/>
                                      </p:to>
                                    </p:set>
                                    <p:animEffect transition="in" filter="wipe(left)">
                                      <p:cBhvr>
                                        <p:cTn id="26" dur="500"/>
                                        <p:tgtEl>
                                          <p:spTgt spid="145420"/>
                                        </p:tgtEl>
                                      </p:cBhvr>
                                    </p:animEffect>
                                  </p:childTnLst>
                                </p:cTn>
                              </p:par>
                            </p:childTnLst>
                          </p:cTn>
                        </p:par>
                        <p:par>
                          <p:cTn id="27" fill="hold">
                            <p:stCondLst>
                              <p:cond delay="1500"/>
                            </p:stCondLst>
                            <p:childTnLst>
                              <p:par>
                                <p:cTn id="28" presetID="22" presetClass="entr" presetSubtype="8" fill="hold" grpId="0" nodeType="afterEffect">
                                  <p:stCondLst>
                                    <p:cond delay="0"/>
                                  </p:stCondLst>
                                  <p:childTnLst>
                                    <p:set>
                                      <p:cBhvr>
                                        <p:cTn id="29" dur="1" fill="hold">
                                          <p:stCondLst>
                                            <p:cond delay="0"/>
                                          </p:stCondLst>
                                        </p:cTn>
                                        <p:tgtEl>
                                          <p:spTgt spid="145417"/>
                                        </p:tgtEl>
                                        <p:attrNameLst>
                                          <p:attrName>style.visibility</p:attrName>
                                        </p:attrNameLst>
                                      </p:cBhvr>
                                      <p:to>
                                        <p:strVal val="visible"/>
                                      </p:to>
                                    </p:set>
                                    <p:animEffect transition="in" filter="wipe(left)">
                                      <p:cBhvr>
                                        <p:cTn id="30" dur="500"/>
                                        <p:tgtEl>
                                          <p:spTgt spid="145417"/>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145418"/>
                                        </p:tgtEl>
                                        <p:attrNameLst>
                                          <p:attrName>style.visibility</p:attrName>
                                        </p:attrNameLst>
                                      </p:cBhvr>
                                      <p:to>
                                        <p:strVal val="visible"/>
                                      </p:to>
                                    </p:set>
                                    <p:animEffect transition="in" filter="wipe(left)">
                                      <p:cBhvr>
                                        <p:cTn id="35" dur="500"/>
                                        <p:tgtEl>
                                          <p:spTgt spid="145418"/>
                                        </p:tgtEl>
                                      </p:cBhvr>
                                    </p:animEffect>
                                  </p:childTnLst>
                                </p:cTn>
                              </p:par>
                            </p:childTnLst>
                          </p:cTn>
                        </p:par>
                      </p:childTnLst>
                    </p:cTn>
                  </p:par>
                  <p:par>
                    <p:cTn id="36" fill="hold">
                      <p:stCondLst>
                        <p:cond delay="indefinite"/>
                      </p:stCondLst>
                      <p:childTnLst>
                        <p:par>
                          <p:cTn id="37" fill="hold">
                            <p:stCondLst>
                              <p:cond delay="0"/>
                            </p:stCondLst>
                            <p:childTnLst>
                              <p:par>
                                <p:cTn id="38" presetID="18" presetClass="entr" presetSubtype="6" fill="hold" grpId="0" nodeType="clickEffect">
                                  <p:stCondLst>
                                    <p:cond delay="0"/>
                                  </p:stCondLst>
                                  <p:childTnLst>
                                    <p:set>
                                      <p:cBhvr>
                                        <p:cTn id="39" dur="1" fill="hold">
                                          <p:stCondLst>
                                            <p:cond delay="0"/>
                                          </p:stCondLst>
                                        </p:cTn>
                                        <p:tgtEl>
                                          <p:spTgt spid="145436"/>
                                        </p:tgtEl>
                                        <p:attrNameLst>
                                          <p:attrName>style.visibility</p:attrName>
                                        </p:attrNameLst>
                                      </p:cBhvr>
                                      <p:to>
                                        <p:strVal val="visible"/>
                                      </p:to>
                                    </p:set>
                                    <p:animEffect transition="in" filter="strips(downRight)">
                                      <p:cBhvr>
                                        <p:cTn id="40" dur="500"/>
                                        <p:tgtEl>
                                          <p:spTgt spid="145436"/>
                                        </p:tgtEl>
                                      </p:cBhvr>
                                    </p:animEffect>
                                  </p:childTnLst>
                                </p:cTn>
                              </p:par>
                            </p:childTnLst>
                          </p:cTn>
                        </p:par>
                      </p:childTnLst>
                    </p:cTn>
                  </p:par>
                  <p:par>
                    <p:cTn id="41" fill="hold">
                      <p:stCondLst>
                        <p:cond delay="indefinite"/>
                      </p:stCondLst>
                      <p:childTnLst>
                        <p:par>
                          <p:cTn id="42" fill="hold">
                            <p:stCondLst>
                              <p:cond delay="0"/>
                            </p:stCondLst>
                            <p:childTnLst>
                              <p:par>
                                <p:cTn id="43" presetID="18" presetClass="entr" presetSubtype="6" fill="hold" grpId="0" nodeType="clickEffect">
                                  <p:stCondLst>
                                    <p:cond delay="0"/>
                                  </p:stCondLst>
                                  <p:childTnLst>
                                    <p:set>
                                      <p:cBhvr>
                                        <p:cTn id="44" dur="1" fill="hold">
                                          <p:stCondLst>
                                            <p:cond delay="0"/>
                                          </p:stCondLst>
                                        </p:cTn>
                                        <p:tgtEl>
                                          <p:spTgt spid="145437"/>
                                        </p:tgtEl>
                                        <p:attrNameLst>
                                          <p:attrName>style.visibility</p:attrName>
                                        </p:attrNameLst>
                                      </p:cBhvr>
                                      <p:to>
                                        <p:strVal val="visible"/>
                                      </p:to>
                                    </p:set>
                                    <p:animEffect transition="in" filter="strips(downRight)">
                                      <p:cBhvr>
                                        <p:cTn id="45" dur="500"/>
                                        <p:tgtEl>
                                          <p:spTgt spid="145437"/>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145438"/>
                                        </p:tgtEl>
                                        <p:attrNameLst>
                                          <p:attrName>style.visibility</p:attrName>
                                        </p:attrNameLst>
                                      </p:cBhvr>
                                      <p:to>
                                        <p:strVal val="visible"/>
                                      </p:to>
                                    </p:set>
                                    <p:animEffect transition="in" filter="wipe(left)">
                                      <p:cBhvr>
                                        <p:cTn id="50" dur="500"/>
                                        <p:tgtEl>
                                          <p:spTgt spid="1454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2" grpId="0" animBg="1"/>
      <p:bldP spid="145413" grpId="0" animBg="1"/>
      <p:bldP spid="145414" grpId="0"/>
      <p:bldP spid="145417" grpId="0"/>
      <p:bldP spid="145436" grpId="0"/>
      <p:bldP spid="145437"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3635" name="Text Box 147"/>
          <p:cNvSpPr txBox="1">
            <a:spLocks noChangeArrowheads="1"/>
          </p:cNvSpPr>
          <p:nvPr/>
        </p:nvSpPr>
        <p:spPr bwMode="auto">
          <a:xfrm>
            <a:off x="76200" y="1747664"/>
            <a:ext cx="7613650" cy="457200"/>
          </a:xfrm>
          <a:prstGeom prst="rect">
            <a:avLst/>
          </a:prstGeom>
          <a:noFill/>
          <a:ln w="25400" cap="sq">
            <a:noFill/>
            <a:miter lim="800000"/>
            <a:headEnd/>
            <a:tailEnd/>
          </a:ln>
          <a:effectLst/>
        </p:spPr>
        <p:txBody>
          <a:bodyPr wrap="none" lIns="91416" tIns="45710" rIns="91416" bIns="45710">
            <a:spAutoFit/>
          </a:bodyPr>
          <a:lstStyle/>
          <a:p>
            <a:r>
              <a:rPr lang="en-US" altLang="zh-CN" dirty="0">
                <a:ea typeface="华文中宋" pitchFamily="2" charset="-122"/>
              </a:rPr>
              <a:t>        </a:t>
            </a:r>
            <a:r>
              <a:rPr lang="zh-CN" altLang="en-US" sz="2400" dirty="0">
                <a:ea typeface="华文中宋" pitchFamily="2" charset="-122"/>
              </a:rPr>
              <a:t>查找</a:t>
            </a:r>
            <a:r>
              <a:rPr lang="zh-CN" altLang="en-US" sz="2400" dirty="0">
                <a:solidFill>
                  <a:srgbClr val="FF3300"/>
                </a:solidFill>
                <a:effectLst>
                  <a:outerShdw blurRad="38100" dist="38100" dir="2700000" algn="tl">
                    <a:srgbClr val="000000"/>
                  </a:outerShdw>
                </a:effectLst>
                <a:ea typeface="华文中宋" pitchFamily="2" charset="-122"/>
              </a:rPr>
              <a:t>不成功</a:t>
            </a:r>
            <a:r>
              <a:rPr lang="zh-CN" altLang="en-US" sz="2400" dirty="0">
                <a:ea typeface="华文中宋" pitchFamily="2" charset="-122"/>
              </a:rPr>
              <a:t>时，关键字的比较次数总是 </a:t>
            </a:r>
            <a:r>
              <a:rPr lang="en-US" altLang="zh-CN" sz="2400" i="1" dirty="0">
                <a:ea typeface="华文中宋" pitchFamily="2" charset="-122"/>
              </a:rPr>
              <a:t>n </a:t>
            </a:r>
            <a:r>
              <a:rPr lang="en-US" altLang="zh-CN" sz="2400" dirty="0">
                <a:ea typeface="华文中宋" pitchFamily="2" charset="-122"/>
              </a:rPr>
              <a:t>+ 1 </a:t>
            </a:r>
            <a:r>
              <a:rPr lang="zh-CN" altLang="en-US" sz="2400" dirty="0">
                <a:ea typeface="华文中宋" pitchFamily="2" charset="-122"/>
              </a:rPr>
              <a:t>次。   </a:t>
            </a:r>
          </a:p>
        </p:txBody>
      </p:sp>
      <p:sp>
        <p:nvSpPr>
          <p:cNvPr id="63653" name="Text Box 165"/>
          <p:cNvSpPr txBox="1">
            <a:spLocks noChangeArrowheads="1"/>
          </p:cNvSpPr>
          <p:nvPr/>
        </p:nvSpPr>
        <p:spPr bwMode="auto">
          <a:xfrm>
            <a:off x="-36512" y="2413785"/>
            <a:ext cx="6500497" cy="943207"/>
          </a:xfrm>
          <a:prstGeom prst="rect">
            <a:avLst/>
          </a:prstGeom>
          <a:noFill/>
          <a:ln w="25400" cap="sq">
            <a:noFill/>
            <a:miter lim="800000"/>
            <a:headEnd/>
            <a:tailEnd/>
          </a:ln>
          <a:effectLst/>
        </p:spPr>
        <p:txBody>
          <a:bodyPr wrap="none">
            <a:spAutoFit/>
          </a:bodyPr>
          <a:lstStyle/>
          <a:p>
            <a:pPr>
              <a:lnSpc>
                <a:spcPct val="120000"/>
              </a:lnSpc>
            </a:pPr>
            <a:r>
              <a:rPr lang="en-US" altLang="zh-CN" sz="2400" dirty="0">
                <a:ea typeface="华文中宋" pitchFamily="2" charset="-122"/>
              </a:rPr>
              <a:t>        </a:t>
            </a:r>
            <a:r>
              <a:rPr lang="zh-CN" altLang="en-US" sz="2400" dirty="0">
                <a:ea typeface="华文中宋" pitchFamily="2" charset="-122"/>
              </a:rPr>
              <a:t>假设：</a:t>
            </a:r>
            <a:r>
              <a:rPr lang="en-US" altLang="zh-CN" sz="2400" dirty="0">
                <a:ea typeface="楷体_GB2312" pitchFamily="49" charset="-122"/>
              </a:rPr>
              <a:t>1</a:t>
            </a:r>
            <a:r>
              <a:rPr lang="zh-CN" altLang="en-US" sz="2400" dirty="0">
                <a:ea typeface="楷体_GB2312" pitchFamily="49" charset="-122"/>
              </a:rPr>
              <a:t>、查找成功与不成功的</a:t>
            </a:r>
            <a:r>
              <a:rPr lang="zh-CN" altLang="en-US" sz="2400" dirty="0">
                <a:solidFill>
                  <a:srgbClr val="0000FF"/>
                </a:solidFill>
                <a:ea typeface="楷体_GB2312" pitchFamily="49" charset="-122"/>
              </a:rPr>
              <a:t>概率相同</a:t>
            </a:r>
            <a:r>
              <a:rPr lang="zh-CN" altLang="en-US" sz="2400" dirty="0">
                <a:ea typeface="楷体_GB2312" pitchFamily="49" charset="-122"/>
              </a:rPr>
              <a:t>。 </a:t>
            </a:r>
          </a:p>
          <a:p>
            <a:pPr>
              <a:lnSpc>
                <a:spcPct val="120000"/>
              </a:lnSpc>
            </a:pPr>
            <a:r>
              <a:rPr lang="zh-CN" altLang="en-US" sz="2400" dirty="0">
                <a:ea typeface="楷体_GB2312" pitchFamily="49" charset="-122"/>
              </a:rPr>
              <a:t>                     </a:t>
            </a:r>
            <a:r>
              <a:rPr lang="en-US" altLang="zh-CN" sz="2400" dirty="0">
                <a:ea typeface="楷体_GB2312" pitchFamily="49" charset="-122"/>
              </a:rPr>
              <a:t>2</a:t>
            </a:r>
            <a:r>
              <a:rPr lang="zh-CN" altLang="en-US" sz="2400" dirty="0">
                <a:ea typeface="楷体_GB2312" pitchFamily="49" charset="-122"/>
              </a:rPr>
              <a:t>、每个记录被查找的</a:t>
            </a:r>
            <a:r>
              <a:rPr lang="zh-CN" altLang="en-US" sz="2400" dirty="0">
                <a:solidFill>
                  <a:srgbClr val="0000FF"/>
                </a:solidFill>
                <a:ea typeface="楷体_GB2312" pitchFamily="49" charset="-122"/>
              </a:rPr>
              <a:t>概率相同</a:t>
            </a:r>
            <a:r>
              <a:rPr lang="zh-CN" altLang="en-US" sz="2400" dirty="0">
                <a:ea typeface="楷体_GB2312" pitchFamily="49" charset="-122"/>
              </a:rPr>
              <a:t>。 </a:t>
            </a:r>
            <a:endParaRPr lang="zh-CN" altLang="en-US" sz="2400" dirty="0">
              <a:ea typeface="华文中宋" pitchFamily="2" charset="-122"/>
            </a:endParaRPr>
          </a:p>
        </p:txBody>
      </p:sp>
      <p:sp>
        <p:nvSpPr>
          <p:cNvPr id="63654" name="Text Box 166"/>
          <p:cNvSpPr txBox="1">
            <a:spLocks noChangeArrowheads="1"/>
          </p:cNvSpPr>
          <p:nvPr/>
        </p:nvSpPr>
        <p:spPr bwMode="auto">
          <a:xfrm>
            <a:off x="107950" y="3717677"/>
            <a:ext cx="8371202" cy="757130"/>
          </a:xfrm>
          <a:prstGeom prst="rect">
            <a:avLst/>
          </a:prstGeom>
          <a:noFill/>
          <a:ln w="25400" cap="sq">
            <a:noFill/>
            <a:miter lim="800000"/>
            <a:headEnd/>
            <a:tailEnd/>
          </a:ln>
          <a:effectLst/>
        </p:spPr>
        <p:txBody>
          <a:bodyPr wrap="none">
            <a:spAutoFit/>
          </a:bodyPr>
          <a:lstStyle/>
          <a:p>
            <a:pPr>
              <a:lnSpc>
                <a:spcPct val="90000"/>
              </a:lnSpc>
            </a:pPr>
            <a:r>
              <a:rPr lang="en-US" altLang="zh-CN" dirty="0">
                <a:ea typeface="华文中宋" pitchFamily="2" charset="-122"/>
              </a:rPr>
              <a:t>        </a:t>
            </a:r>
            <a:r>
              <a:rPr lang="zh-CN" altLang="en-US" sz="2400" dirty="0">
                <a:ea typeface="华文中宋" pitchFamily="2" charset="-122"/>
              </a:rPr>
              <a:t>则：</a:t>
            </a:r>
            <a:r>
              <a:rPr lang="zh-CN" altLang="en-US" sz="2400" dirty="0">
                <a:ea typeface="楷体_GB2312" pitchFamily="49" charset="-122"/>
              </a:rPr>
              <a:t>平均查找长度（成功与不成功的平均查找长度之和） </a:t>
            </a:r>
          </a:p>
          <a:p>
            <a:pPr>
              <a:lnSpc>
                <a:spcPct val="90000"/>
              </a:lnSpc>
            </a:pPr>
            <a:r>
              <a:rPr lang="zh-CN" altLang="en-US" sz="2400" dirty="0">
                <a:ea typeface="楷体_GB2312" pitchFamily="49" charset="-122"/>
              </a:rPr>
              <a:t>                为 </a:t>
            </a:r>
          </a:p>
        </p:txBody>
      </p:sp>
      <p:graphicFrame>
        <p:nvGraphicFramePr>
          <p:cNvPr id="63655" name="Object 167"/>
          <p:cNvGraphicFramePr>
            <a:graphicFrameLocks noChangeAspect="1"/>
          </p:cNvGraphicFramePr>
          <p:nvPr/>
        </p:nvGraphicFramePr>
        <p:xfrm>
          <a:off x="1763688" y="4369346"/>
          <a:ext cx="6249987" cy="931862"/>
        </p:xfrm>
        <a:graphic>
          <a:graphicData uri="http://schemas.openxmlformats.org/presentationml/2006/ole">
            <mc:AlternateContent xmlns:mc="http://schemas.openxmlformats.org/markup-compatibility/2006">
              <mc:Choice xmlns:v="urn:schemas-microsoft-com:vml" Requires="v">
                <p:oleObj spid="_x0000_s173067" name="公式" r:id="rId3" imgW="2895480" imgH="431640" progId="Equation.3">
                  <p:embed/>
                </p:oleObj>
              </mc:Choice>
              <mc:Fallback>
                <p:oleObj name="公式" r:id="rId3" imgW="2895480" imgH="43164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688" y="4369346"/>
                        <a:ext cx="6249987" cy="9318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 name="标题 1"/>
          <p:cNvSpPr txBox="1">
            <a:spLocks/>
          </p:cNvSpPr>
          <p:nvPr/>
        </p:nvSpPr>
        <p:spPr>
          <a:xfrm>
            <a:off x="302840" y="116632"/>
            <a:ext cx="8229600" cy="1143000"/>
          </a:xfrm>
          <a:prstGeom prst="rect">
            <a:avLst/>
          </a:prstGeom>
        </p:spPr>
        <p:txBody>
          <a:bodyPr>
            <a:normAutofit/>
          </a:bodyPr>
          <a:lstStyle/>
          <a:p>
            <a:pPr lvl="0" algn="ctr">
              <a:spcBef>
                <a:spcPct val="0"/>
              </a:spcBef>
            </a:pPr>
            <a:r>
              <a:rPr kumimoji="0" lang="zh-CN" altLang="en-US" sz="4400" b="0" i="0" u="none" strike="noStrike" kern="1200" cap="none" spc="0" normalizeH="0" baseline="0" noProof="0" dirty="0">
                <a:ln>
                  <a:noFill/>
                </a:ln>
                <a:solidFill>
                  <a:srgbClr val="0000CC"/>
                </a:solidFill>
                <a:effectLst/>
                <a:uLnTx/>
                <a:uFillTx/>
                <a:latin typeface="华文行楷" pitchFamily="2" charset="-122"/>
                <a:ea typeface="华文行楷" pitchFamily="2" charset="-122"/>
                <a:cs typeface="+mj-cs"/>
              </a:rPr>
              <a:t>效率分析</a:t>
            </a:r>
            <a:r>
              <a:rPr lang="en-US" altLang="zh-CN" sz="4400" dirty="0">
                <a:solidFill>
                  <a:srgbClr val="0000CC"/>
                </a:solidFill>
                <a:latin typeface="华文行楷" pitchFamily="2" charset="-122"/>
                <a:ea typeface="华文行楷" pitchFamily="2" charset="-122"/>
              </a:rPr>
              <a:t>(</a:t>
            </a:r>
            <a:r>
              <a:rPr lang="zh-CN" altLang="en-US" sz="4400" dirty="0">
                <a:solidFill>
                  <a:srgbClr val="0000CC"/>
                </a:solidFill>
                <a:latin typeface="华文行楷" pitchFamily="2" charset="-122"/>
                <a:ea typeface="华文行楷" pitchFamily="2" charset="-122"/>
              </a:rPr>
              <a:t>续</a:t>
            </a:r>
            <a:r>
              <a:rPr lang="en-US" altLang="zh-CN" sz="4400" dirty="0">
                <a:solidFill>
                  <a:srgbClr val="0000CC"/>
                </a:solidFill>
                <a:latin typeface="华文行楷" pitchFamily="2" charset="-122"/>
                <a:ea typeface="华文行楷" pitchFamily="2" charset="-122"/>
              </a:rPr>
              <a:t>)</a:t>
            </a:r>
            <a:r>
              <a:rPr kumimoji="0" lang="zh-CN" altLang="en-US" sz="4400" b="0" i="0" u="none" strike="noStrike" kern="1200" cap="none" spc="0" normalizeH="0" baseline="0" noProof="0" dirty="0">
                <a:ln>
                  <a:noFill/>
                </a:ln>
                <a:solidFill>
                  <a:schemeClr val="tx1"/>
                </a:solidFill>
                <a:effectLst/>
                <a:uLnTx/>
                <a:uFillTx/>
                <a:latin typeface="华文行楷" pitchFamily="2" charset="-122"/>
                <a:ea typeface="华文行楷" pitchFamily="2" charset="-122"/>
                <a:cs typeface="+mj-cs"/>
              </a:rPr>
              <a:t> </a:t>
            </a:r>
            <a:endParaRPr kumimoji="0" lang="zh-CN" alt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23" name="TextBox 22"/>
          <p:cNvSpPr txBox="1"/>
          <p:nvPr/>
        </p:nvSpPr>
        <p:spPr>
          <a:xfrm>
            <a:off x="467544" y="1124744"/>
            <a:ext cx="4896544" cy="461665"/>
          </a:xfrm>
          <a:prstGeom prst="rect">
            <a:avLst/>
          </a:prstGeom>
          <a:noFill/>
        </p:spPr>
        <p:txBody>
          <a:bodyPr wrap="square" rtlCol="0">
            <a:spAutoFit/>
          </a:bodyPr>
          <a:lstStyle/>
          <a:p>
            <a:r>
              <a:rPr lang="zh-CN" altLang="en-US" sz="2400" dirty="0"/>
              <a:t>若将查找不成功的情况也考虑在内</a:t>
            </a:r>
          </a:p>
        </p:txBody>
      </p:sp>
      <p:sp>
        <p:nvSpPr>
          <p:cNvPr id="24" name="TextBox 23"/>
          <p:cNvSpPr txBox="1"/>
          <p:nvPr/>
        </p:nvSpPr>
        <p:spPr>
          <a:xfrm>
            <a:off x="619944" y="5517232"/>
            <a:ext cx="7696472" cy="1007840"/>
          </a:xfrm>
          <a:prstGeom prst="rect">
            <a:avLst/>
          </a:prstGeom>
          <a:noFill/>
        </p:spPr>
        <p:txBody>
          <a:bodyPr wrap="square" rtlCol="0">
            <a:spAutoFit/>
          </a:bodyPr>
          <a:lstStyle/>
          <a:p>
            <a:pPr>
              <a:lnSpc>
                <a:spcPct val="130000"/>
              </a:lnSpc>
            </a:pPr>
            <a:r>
              <a:rPr lang="zh-CN" altLang="en-US" sz="2400" dirty="0"/>
              <a:t>         </a:t>
            </a:r>
            <a:r>
              <a:rPr lang="zh-CN" altLang="en-US" sz="2400" dirty="0">
                <a:ea typeface="楷体_GB2312" pitchFamily="49" charset="-122"/>
              </a:rPr>
              <a:t>以后我们仅讨论查找成功时的平均查找长度和查找不成功时的比较次数。</a:t>
            </a:r>
          </a:p>
        </p:txBody>
      </p:sp>
    </p:spTree>
  </p:cSld>
  <p:clrMapOvr>
    <a:masterClrMapping/>
  </p:clrMapOvr>
  <p:transition spd="slow">
    <p:checker/>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53" name="Text Box 41"/>
          <p:cNvSpPr txBox="1">
            <a:spLocks noChangeArrowheads="1"/>
          </p:cNvSpPr>
          <p:nvPr/>
        </p:nvSpPr>
        <p:spPr bwMode="auto">
          <a:xfrm>
            <a:off x="530225" y="1022350"/>
            <a:ext cx="3994150" cy="457200"/>
          </a:xfrm>
          <a:prstGeom prst="rect">
            <a:avLst/>
          </a:prstGeom>
          <a:noFill/>
          <a:ln w="25400" cap="sq">
            <a:noFill/>
            <a:miter lim="800000"/>
            <a:headEnd/>
            <a:tailEnd/>
          </a:ln>
          <a:effectLst/>
        </p:spPr>
        <p:txBody>
          <a:bodyPr wrap="none" lIns="91416" tIns="45710" rIns="91416" bIns="45710">
            <a:spAutoFit/>
          </a:bodyPr>
          <a:lstStyle/>
          <a:p>
            <a:r>
              <a:rPr lang="en-US" altLang="zh-CN">
                <a:ea typeface="华文中宋" pitchFamily="2" charset="-122"/>
              </a:rPr>
              <a:t>        </a:t>
            </a:r>
            <a:r>
              <a:rPr lang="zh-CN" altLang="en-US">
                <a:ea typeface="华文中宋" pitchFamily="2" charset="-122"/>
              </a:rPr>
              <a:t>有序表表示静态查找表  </a:t>
            </a:r>
          </a:p>
        </p:txBody>
      </p:sp>
      <p:sp>
        <p:nvSpPr>
          <p:cNvPr id="64555" name="Text Box 43"/>
          <p:cNvSpPr txBox="1">
            <a:spLocks noChangeArrowheads="1"/>
          </p:cNvSpPr>
          <p:nvPr/>
        </p:nvSpPr>
        <p:spPr bwMode="auto">
          <a:xfrm>
            <a:off x="530225" y="1704975"/>
            <a:ext cx="1784350" cy="457200"/>
          </a:xfrm>
          <a:prstGeom prst="rect">
            <a:avLst/>
          </a:prstGeom>
          <a:noFill/>
          <a:ln w="25400" cap="sq">
            <a:noFill/>
            <a:miter lim="800000"/>
            <a:headEnd/>
            <a:tailEnd/>
          </a:ln>
          <a:effectLst/>
        </p:spPr>
        <p:txBody>
          <a:bodyPr wrap="none" lIns="91416" tIns="45710" rIns="91416" bIns="45710">
            <a:spAutoFit/>
          </a:bodyPr>
          <a:lstStyle/>
          <a:p>
            <a:r>
              <a:rPr lang="zh-CN" altLang="en-US">
                <a:ea typeface="华文中宋" pitchFamily="2" charset="-122"/>
              </a:rPr>
              <a:t>查找过程： </a:t>
            </a:r>
          </a:p>
        </p:txBody>
      </p:sp>
      <p:grpSp>
        <p:nvGrpSpPr>
          <p:cNvPr id="2" name="Group 177"/>
          <p:cNvGrpSpPr>
            <a:grpSpLocks/>
          </p:cNvGrpSpPr>
          <p:nvPr/>
        </p:nvGrpSpPr>
        <p:grpSpPr bwMode="auto">
          <a:xfrm>
            <a:off x="1644650" y="1620838"/>
            <a:ext cx="6296025" cy="1276350"/>
            <a:chOff x="1035" y="1123"/>
            <a:chExt cx="3966" cy="804"/>
          </a:xfrm>
        </p:grpSpPr>
        <p:sp>
          <p:nvSpPr>
            <p:cNvPr id="64559" name="Text Box 47"/>
            <p:cNvSpPr txBox="1">
              <a:spLocks noChangeArrowheads="1"/>
            </p:cNvSpPr>
            <p:nvPr/>
          </p:nvSpPr>
          <p:spPr bwMode="auto">
            <a:xfrm>
              <a:off x="1059" y="1450"/>
              <a:ext cx="3942" cy="252"/>
            </a:xfrm>
            <a:prstGeom prst="rect">
              <a:avLst/>
            </a:prstGeom>
            <a:noFill/>
            <a:ln w="9525">
              <a:noFill/>
              <a:miter lim="800000"/>
              <a:headEnd/>
              <a:tailEnd/>
            </a:ln>
            <a:effectLst/>
          </p:spPr>
          <p:txBody>
            <a:bodyPr wrap="none" lIns="91372" tIns="45682" rIns="91372" bIns="45682">
              <a:spAutoFit/>
            </a:bodyPr>
            <a:lstStyle/>
            <a:p>
              <a:pPr>
                <a:spcBef>
                  <a:spcPct val="0"/>
                </a:spcBef>
              </a:pPr>
              <a:r>
                <a:rPr lang="en-US" altLang="zh-CN" sz="2000" dirty="0"/>
                <a:t>  1      2       3        4       5         6         7       8        9       10     11 </a:t>
              </a:r>
            </a:p>
          </p:txBody>
        </p:sp>
        <p:sp>
          <p:nvSpPr>
            <p:cNvPr id="64560" name="Rectangle 48"/>
            <p:cNvSpPr>
              <a:spLocks noChangeArrowheads="1"/>
            </p:cNvSpPr>
            <p:nvPr/>
          </p:nvSpPr>
          <p:spPr bwMode="auto">
            <a:xfrm>
              <a:off x="1035" y="1671"/>
              <a:ext cx="3962" cy="256"/>
            </a:xfrm>
            <a:prstGeom prst="rect">
              <a:avLst/>
            </a:prstGeom>
            <a:gradFill rotWithShape="0">
              <a:gsLst>
                <a:gs pos="0">
                  <a:srgbClr val="FF00FF"/>
                </a:gs>
                <a:gs pos="50000">
                  <a:srgbClr val="FFFFFF"/>
                </a:gs>
                <a:gs pos="100000">
                  <a:srgbClr val="FF00FF"/>
                </a:gs>
              </a:gsLst>
              <a:lin ang="5400000" scaled="1"/>
            </a:gradFill>
            <a:ln w="9525">
              <a:solidFill>
                <a:schemeClr val="tx1"/>
              </a:solidFill>
              <a:miter lim="800000"/>
              <a:headEnd/>
              <a:tailEnd/>
            </a:ln>
            <a:effectLst/>
          </p:spPr>
          <p:txBody>
            <a:bodyPr wrap="none" lIns="91372" tIns="45682" rIns="91372" bIns="45682">
              <a:spAutoFit/>
            </a:bodyPr>
            <a:lstStyle/>
            <a:p>
              <a:pPr algn="ctr">
                <a:spcBef>
                  <a:spcPct val="0"/>
                </a:spcBef>
              </a:pPr>
              <a:r>
                <a:rPr lang="en-US" altLang="zh-CN" sz="2000"/>
                <a:t>  5     13     19     21     37     56     64     75     80      88    92  </a:t>
              </a:r>
            </a:p>
          </p:txBody>
        </p:sp>
        <p:sp>
          <p:nvSpPr>
            <p:cNvPr id="64561" name="Line 49"/>
            <p:cNvSpPr>
              <a:spLocks noChangeShapeType="1"/>
            </p:cNvSpPr>
            <p:nvPr/>
          </p:nvSpPr>
          <p:spPr bwMode="auto">
            <a:xfrm>
              <a:off x="1344" y="1670"/>
              <a:ext cx="0" cy="256"/>
            </a:xfrm>
            <a:prstGeom prst="line">
              <a:avLst/>
            </a:prstGeom>
            <a:noFill/>
            <a:ln w="9525">
              <a:solidFill>
                <a:schemeClr val="tx1"/>
              </a:solidFill>
              <a:round/>
              <a:headEnd/>
              <a:tailEnd/>
            </a:ln>
            <a:effectLst/>
          </p:spPr>
          <p:txBody>
            <a:bodyPr wrap="none" lIns="91372" tIns="45682" rIns="91372" bIns="45682">
              <a:spAutoFit/>
            </a:bodyPr>
            <a:lstStyle/>
            <a:p>
              <a:endParaRPr lang="zh-CN" altLang="en-US"/>
            </a:p>
          </p:txBody>
        </p:sp>
        <p:sp>
          <p:nvSpPr>
            <p:cNvPr id="64562" name="Line 50"/>
            <p:cNvSpPr>
              <a:spLocks noChangeShapeType="1"/>
            </p:cNvSpPr>
            <p:nvPr/>
          </p:nvSpPr>
          <p:spPr bwMode="auto">
            <a:xfrm>
              <a:off x="1708" y="1670"/>
              <a:ext cx="0" cy="256"/>
            </a:xfrm>
            <a:prstGeom prst="line">
              <a:avLst/>
            </a:prstGeom>
            <a:noFill/>
            <a:ln w="9525">
              <a:solidFill>
                <a:schemeClr val="tx1"/>
              </a:solidFill>
              <a:round/>
              <a:headEnd/>
              <a:tailEnd/>
            </a:ln>
            <a:effectLst/>
          </p:spPr>
          <p:txBody>
            <a:bodyPr wrap="none" lIns="91372" tIns="45682" rIns="91372" bIns="45682">
              <a:spAutoFit/>
            </a:bodyPr>
            <a:lstStyle/>
            <a:p>
              <a:endParaRPr lang="zh-CN" altLang="en-US"/>
            </a:p>
          </p:txBody>
        </p:sp>
        <p:sp>
          <p:nvSpPr>
            <p:cNvPr id="64563" name="Line 51"/>
            <p:cNvSpPr>
              <a:spLocks noChangeShapeType="1"/>
            </p:cNvSpPr>
            <p:nvPr/>
          </p:nvSpPr>
          <p:spPr bwMode="auto">
            <a:xfrm>
              <a:off x="2072" y="1670"/>
              <a:ext cx="0" cy="256"/>
            </a:xfrm>
            <a:prstGeom prst="line">
              <a:avLst/>
            </a:prstGeom>
            <a:noFill/>
            <a:ln w="9525">
              <a:solidFill>
                <a:schemeClr val="tx1"/>
              </a:solidFill>
              <a:round/>
              <a:headEnd/>
              <a:tailEnd/>
            </a:ln>
            <a:effectLst/>
          </p:spPr>
          <p:txBody>
            <a:bodyPr wrap="none" lIns="91372" tIns="45682" rIns="91372" bIns="45682">
              <a:spAutoFit/>
            </a:bodyPr>
            <a:lstStyle/>
            <a:p>
              <a:endParaRPr lang="zh-CN" altLang="en-US"/>
            </a:p>
          </p:txBody>
        </p:sp>
        <p:sp>
          <p:nvSpPr>
            <p:cNvPr id="64564" name="Line 52"/>
            <p:cNvSpPr>
              <a:spLocks noChangeShapeType="1"/>
            </p:cNvSpPr>
            <p:nvPr/>
          </p:nvSpPr>
          <p:spPr bwMode="auto">
            <a:xfrm>
              <a:off x="2436" y="1670"/>
              <a:ext cx="0" cy="256"/>
            </a:xfrm>
            <a:prstGeom prst="line">
              <a:avLst/>
            </a:prstGeom>
            <a:noFill/>
            <a:ln w="9525">
              <a:solidFill>
                <a:schemeClr val="tx1"/>
              </a:solidFill>
              <a:round/>
              <a:headEnd/>
              <a:tailEnd/>
            </a:ln>
            <a:effectLst/>
          </p:spPr>
          <p:txBody>
            <a:bodyPr wrap="none" lIns="91372" tIns="45682" rIns="91372" bIns="45682">
              <a:spAutoFit/>
            </a:bodyPr>
            <a:lstStyle/>
            <a:p>
              <a:endParaRPr lang="zh-CN" altLang="en-US"/>
            </a:p>
          </p:txBody>
        </p:sp>
        <p:sp>
          <p:nvSpPr>
            <p:cNvPr id="64565" name="Line 53"/>
            <p:cNvSpPr>
              <a:spLocks noChangeShapeType="1"/>
            </p:cNvSpPr>
            <p:nvPr/>
          </p:nvSpPr>
          <p:spPr bwMode="auto">
            <a:xfrm>
              <a:off x="2800" y="1670"/>
              <a:ext cx="0" cy="256"/>
            </a:xfrm>
            <a:prstGeom prst="line">
              <a:avLst/>
            </a:prstGeom>
            <a:noFill/>
            <a:ln w="9525">
              <a:solidFill>
                <a:schemeClr val="tx1"/>
              </a:solidFill>
              <a:round/>
              <a:headEnd/>
              <a:tailEnd/>
            </a:ln>
            <a:effectLst/>
          </p:spPr>
          <p:txBody>
            <a:bodyPr wrap="none" lIns="91372" tIns="45682" rIns="91372" bIns="45682">
              <a:spAutoFit/>
            </a:bodyPr>
            <a:lstStyle/>
            <a:p>
              <a:endParaRPr lang="zh-CN" altLang="en-US"/>
            </a:p>
          </p:txBody>
        </p:sp>
        <p:sp>
          <p:nvSpPr>
            <p:cNvPr id="64566" name="Line 54"/>
            <p:cNvSpPr>
              <a:spLocks noChangeShapeType="1"/>
            </p:cNvSpPr>
            <p:nvPr/>
          </p:nvSpPr>
          <p:spPr bwMode="auto">
            <a:xfrm>
              <a:off x="3163" y="1670"/>
              <a:ext cx="0" cy="256"/>
            </a:xfrm>
            <a:prstGeom prst="line">
              <a:avLst/>
            </a:prstGeom>
            <a:noFill/>
            <a:ln w="9525">
              <a:solidFill>
                <a:schemeClr val="tx1"/>
              </a:solidFill>
              <a:round/>
              <a:headEnd/>
              <a:tailEnd/>
            </a:ln>
            <a:effectLst/>
          </p:spPr>
          <p:txBody>
            <a:bodyPr wrap="none" lIns="91372" tIns="45682" rIns="91372" bIns="45682">
              <a:spAutoFit/>
            </a:bodyPr>
            <a:lstStyle/>
            <a:p>
              <a:endParaRPr lang="zh-CN" altLang="en-US"/>
            </a:p>
          </p:txBody>
        </p:sp>
        <p:sp>
          <p:nvSpPr>
            <p:cNvPr id="64567" name="Line 55"/>
            <p:cNvSpPr>
              <a:spLocks noChangeShapeType="1"/>
            </p:cNvSpPr>
            <p:nvPr/>
          </p:nvSpPr>
          <p:spPr bwMode="auto">
            <a:xfrm>
              <a:off x="3527" y="1670"/>
              <a:ext cx="0" cy="256"/>
            </a:xfrm>
            <a:prstGeom prst="line">
              <a:avLst/>
            </a:prstGeom>
            <a:noFill/>
            <a:ln w="9525">
              <a:solidFill>
                <a:schemeClr val="tx1"/>
              </a:solidFill>
              <a:round/>
              <a:headEnd/>
              <a:tailEnd/>
            </a:ln>
            <a:effectLst/>
          </p:spPr>
          <p:txBody>
            <a:bodyPr wrap="none" lIns="91372" tIns="45682" rIns="91372" bIns="45682">
              <a:spAutoFit/>
            </a:bodyPr>
            <a:lstStyle/>
            <a:p>
              <a:endParaRPr lang="zh-CN" altLang="en-US"/>
            </a:p>
          </p:txBody>
        </p:sp>
        <p:sp>
          <p:nvSpPr>
            <p:cNvPr id="64568" name="Line 56"/>
            <p:cNvSpPr>
              <a:spLocks noChangeShapeType="1"/>
            </p:cNvSpPr>
            <p:nvPr/>
          </p:nvSpPr>
          <p:spPr bwMode="auto">
            <a:xfrm>
              <a:off x="3891" y="1670"/>
              <a:ext cx="0" cy="256"/>
            </a:xfrm>
            <a:prstGeom prst="line">
              <a:avLst/>
            </a:prstGeom>
            <a:noFill/>
            <a:ln w="9525">
              <a:solidFill>
                <a:schemeClr val="tx1"/>
              </a:solidFill>
              <a:round/>
              <a:headEnd/>
              <a:tailEnd/>
            </a:ln>
            <a:effectLst/>
          </p:spPr>
          <p:txBody>
            <a:bodyPr wrap="none" lIns="91372" tIns="45682" rIns="91372" bIns="45682">
              <a:spAutoFit/>
            </a:bodyPr>
            <a:lstStyle/>
            <a:p>
              <a:endParaRPr lang="zh-CN" altLang="en-US"/>
            </a:p>
          </p:txBody>
        </p:sp>
        <p:sp>
          <p:nvSpPr>
            <p:cNvPr id="64569" name="Line 57"/>
            <p:cNvSpPr>
              <a:spLocks noChangeShapeType="1"/>
            </p:cNvSpPr>
            <p:nvPr/>
          </p:nvSpPr>
          <p:spPr bwMode="auto">
            <a:xfrm>
              <a:off x="4255" y="1670"/>
              <a:ext cx="0" cy="256"/>
            </a:xfrm>
            <a:prstGeom prst="line">
              <a:avLst/>
            </a:prstGeom>
            <a:noFill/>
            <a:ln w="9525">
              <a:solidFill>
                <a:schemeClr val="tx1"/>
              </a:solidFill>
              <a:round/>
              <a:headEnd/>
              <a:tailEnd/>
            </a:ln>
            <a:effectLst/>
          </p:spPr>
          <p:txBody>
            <a:bodyPr wrap="none" lIns="91372" tIns="45682" rIns="91372" bIns="45682">
              <a:spAutoFit/>
            </a:bodyPr>
            <a:lstStyle/>
            <a:p>
              <a:endParaRPr lang="zh-CN" altLang="en-US"/>
            </a:p>
          </p:txBody>
        </p:sp>
        <p:sp>
          <p:nvSpPr>
            <p:cNvPr id="64570" name="Line 58"/>
            <p:cNvSpPr>
              <a:spLocks noChangeShapeType="1"/>
            </p:cNvSpPr>
            <p:nvPr/>
          </p:nvSpPr>
          <p:spPr bwMode="auto">
            <a:xfrm>
              <a:off x="4619" y="1670"/>
              <a:ext cx="0" cy="256"/>
            </a:xfrm>
            <a:prstGeom prst="line">
              <a:avLst/>
            </a:prstGeom>
            <a:noFill/>
            <a:ln w="9525">
              <a:solidFill>
                <a:schemeClr val="tx1"/>
              </a:solidFill>
              <a:round/>
              <a:headEnd/>
              <a:tailEnd/>
            </a:ln>
            <a:effectLst/>
          </p:spPr>
          <p:txBody>
            <a:bodyPr wrap="none" lIns="91372" tIns="45682" rIns="91372" bIns="45682">
              <a:spAutoFit/>
            </a:bodyPr>
            <a:lstStyle/>
            <a:p>
              <a:endParaRPr lang="zh-CN" altLang="en-US"/>
            </a:p>
          </p:txBody>
        </p:sp>
        <p:sp>
          <p:nvSpPr>
            <p:cNvPr id="64571" name="AutoShape 59"/>
            <p:cNvSpPr>
              <a:spLocks noChangeArrowheads="1"/>
            </p:cNvSpPr>
            <p:nvPr/>
          </p:nvSpPr>
          <p:spPr bwMode="auto">
            <a:xfrm>
              <a:off x="2290" y="1123"/>
              <a:ext cx="665" cy="357"/>
            </a:xfrm>
            <a:prstGeom prst="wedgeEllipseCallout">
              <a:avLst>
                <a:gd name="adj1" fmla="val -43736"/>
                <a:gd name="adj2" fmla="val 129583"/>
              </a:avLst>
            </a:prstGeom>
            <a:gradFill rotWithShape="0">
              <a:gsLst>
                <a:gs pos="0">
                  <a:srgbClr val="FF00FF"/>
                </a:gs>
                <a:gs pos="100000">
                  <a:srgbClr val="FFEBFA"/>
                </a:gs>
              </a:gsLst>
              <a:path path="rect">
                <a:fillToRect t="100000" r="100000"/>
              </a:path>
            </a:gradFill>
            <a:ln w="9525">
              <a:solidFill>
                <a:schemeClr val="tx1"/>
              </a:solidFill>
              <a:miter lim="800000"/>
              <a:headEnd/>
              <a:tailEnd/>
            </a:ln>
            <a:effectLst/>
          </p:spPr>
          <p:txBody>
            <a:bodyPr wrap="none" lIns="91372" tIns="45682" rIns="91372" bIns="45682">
              <a:spAutoFit/>
            </a:bodyPr>
            <a:lstStyle/>
            <a:p>
              <a:pPr algn="ctr">
                <a:lnSpc>
                  <a:spcPct val="90000"/>
                </a:lnSpc>
                <a:spcBef>
                  <a:spcPct val="0"/>
                </a:spcBef>
              </a:pPr>
              <a:r>
                <a:rPr lang="zh-CN" altLang="en-US">
                  <a:ea typeface="华文中宋" pitchFamily="2" charset="-122"/>
                </a:rPr>
                <a:t>找</a:t>
              </a:r>
              <a:r>
                <a:rPr lang="en-US" altLang="zh-CN">
                  <a:ea typeface="华文中宋" pitchFamily="2" charset="-122"/>
                </a:rPr>
                <a:t>21</a:t>
              </a:r>
            </a:p>
          </p:txBody>
        </p:sp>
      </p:grpSp>
      <p:grpSp>
        <p:nvGrpSpPr>
          <p:cNvPr id="3" name="Group 62"/>
          <p:cNvGrpSpPr>
            <a:grpSpLocks/>
          </p:cNvGrpSpPr>
          <p:nvPr/>
        </p:nvGrpSpPr>
        <p:grpSpPr bwMode="auto">
          <a:xfrm>
            <a:off x="1677988" y="2968625"/>
            <a:ext cx="566737" cy="622300"/>
            <a:chOff x="975" y="1167"/>
            <a:chExt cx="356" cy="390"/>
          </a:xfrm>
        </p:grpSpPr>
        <p:sp>
          <p:nvSpPr>
            <p:cNvPr id="64575" name="Line 63"/>
            <p:cNvSpPr>
              <a:spLocks noChangeShapeType="1"/>
            </p:cNvSpPr>
            <p:nvPr/>
          </p:nvSpPr>
          <p:spPr bwMode="auto">
            <a:xfrm flipV="1">
              <a:off x="1122" y="1167"/>
              <a:ext cx="0" cy="222"/>
            </a:xfrm>
            <a:prstGeom prst="line">
              <a:avLst/>
            </a:prstGeom>
            <a:noFill/>
            <a:ln w="9525">
              <a:solidFill>
                <a:schemeClr val="tx1"/>
              </a:solidFill>
              <a:round/>
              <a:headEnd/>
              <a:tailEnd type="triangle" w="med" len="med"/>
            </a:ln>
            <a:effectLst/>
          </p:spPr>
          <p:txBody>
            <a:bodyPr wrap="none" lIns="91416" tIns="45710" rIns="91416" bIns="45710">
              <a:spAutoFit/>
            </a:bodyPr>
            <a:lstStyle/>
            <a:p>
              <a:endParaRPr lang="zh-CN" altLang="en-US"/>
            </a:p>
          </p:txBody>
        </p:sp>
        <p:sp>
          <p:nvSpPr>
            <p:cNvPr id="64576" name="Text Box 64"/>
            <p:cNvSpPr txBox="1">
              <a:spLocks noChangeArrowheads="1"/>
            </p:cNvSpPr>
            <p:nvPr/>
          </p:nvSpPr>
          <p:spPr bwMode="auto">
            <a:xfrm>
              <a:off x="975" y="1307"/>
              <a:ext cx="356" cy="250"/>
            </a:xfrm>
            <a:prstGeom prst="rect">
              <a:avLst/>
            </a:prstGeom>
            <a:noFill/>
            <a:ln w="9525">
              <a:noFill/>
              <a:miter lim="800000"/>
              <a:headEnd/>
              <a:tailEnd/>
            </a:ln>
            <a:effectLst/>
          </p:spPr>
          <p:txBody>
            <a:bodyPr wrap="none" lIns="91416" tIns="45710" rIns="91416" bIns="45710">
              <a:spAutoFit/>
            </a:bodyPr>
            <a:lstStyle/>
            <a:p>
              <a:pPr>
                <a:spcBef>
                  <a:spcPct val="0"/>
                </a:spcBef>
              </a:pPr>
              <a:r>
                <a:rPr lang="en-US" altLang="zh-CN" sz="2000" b="0"/>
                <a:t>low</a:t>
              </a:r>
            </a:p>
          </p:txBody>
        </p:sp>
      </p:grpSp>
      <p:grpSp>
        <p:nvGrpSpPr>
          <p:cNvPr id="4" name="Group 68"/>
          <p:cNvGrpSpPr>
            <a:grpSpLocks/>
          </p:cNvGrpSpPr>
          <p:nvPr/>
        </p:nvGrpSpPr>
        <p:grpSpPr bwMode="auto">
          <a:xfrm>
            <a:off x="4487863" y="2968625"/>
            <a:ext cx="579437" cy="622300"/>
            <a:chOff x="975" y="1167"/>
            <a:chExt cx="364" cy="390"/>
          </a:xfrm>
        </p:grpSpPr>
        <p:sp>
          <p:nvSpPr>
            <p:cNvPr id="64581" name="Line 69"/>
            <p:cNvSpPr>
              <a:spLocks noChangeShapeType="1"/>
            </p:cNvSpPr>
            <p:nvPr/>
          </p:nvSpPr>
          <p:spPr bwMode="auto">
            <a:xfrm flipV="1">
              <a:off x="1122" y="1167"/>
              <a:ext cx="0" cy="222"/>
            </a:xfrm>
            <a:prstGeom prst="line">
              <a:avLst/>
            </a:prstGeom>
            <a:noFill/>
            <a:ln w="9525">
              <a:solidFill>
                <a:schemeClr val="tx1"/>
              </a:solidFill>
              <a:round/>
              <a:headEnd/>
              <a:tailEnd type="triangle" w="med" len="med"/>
            </a:ln>
            <a:effectLst/>
          </p:spPr>
          <p:txBody>
            <a:bodyPr wrap="none" lIns="91416" tIns="45710" rIns="91416" bIns="45710">
              <a:spAutoFit/>
            </a:bodyPr>
            <a:lstStyle/>
            <a:p>
              <a:endParaRPr lang="zh-CN" altLang="en-US"/>
            </a:p>
          </p:txBody>
        </p:sp>
        <p:sp>
          <p:nvSpPr>
            <p:cNvPr id="64582" name="Text Box 70"/>
            <p:cNvSpPr txBox="1">
              <a:spLocks noChangeArrowheads="1"/>
            </p:cNvSpPr>
            <p:nvPr/>
          </p:nvSpPr>
          <p:spPr bwMode="auto">
            <a:xfrm>
              <a:off x="975" y="1307"/>
              <a:ext cx="364" cy="250"/>
            </a:xfrm>
            <a:prstGeom prst="rect">
              <a:avLst/>
            </a:prstGeom>
            <a:noFill/>
            <a:ln w="9525">
              <a:noFill/>
              <a:miter lim="800000"/>
              <a:headEnd/>
              <a:tailEnd/>
            </a:ln>
            <a:effectLst/>
          </p:spPr>
          <p:txBody>
            <a:bodyPr wrap="none" lIns="91416" tIns="45710" rIns="91416" bIns="45710">
              <a:spAutoFit/>
            </a:bodyPr>
            <a:lstStyle/>
            <a:p>
              <a:pPr>
                <a:spcBef>
                  <a:spcPct val="0"/>
                </a:spcBef>
              </a:pPr>
              <a:r>
                <a:rPr lang="en-US" altLang="zh-CN" sz="2000" b="0"/>
                <a:t>mid</a:t>
              </a:r>
            </a:p>
          </p:txBody>
        </p:sp>
      </p:grpSp>
      <p:grpSp>
        <p:nvGrpSpPr>
          <p:cNvPr id="5" name="Group 78"/>
          <p:cNvGrpSpPr>
            <a:grpSpLocks/>
          </p:cNvGrpSpPr>
          <p:nvPr/>
        </p:nvGrpSpPr>
        <p:grpSpPr bwMode="auto">
          <a:xfrm>
            <a:off x="7392988" y="2979738"/>
            <a:ext cx="635000" cy="617537"/>
            <a:chOff x="975" y="1167"/>
            <a:chExt cx="400" cy="390"/>
          </a:xfrm>
        </p:grpSpPr>
        <p:sp>
          <p:nvSpPr>
            <p:cNvPr id="64591" name="Line 79"/>
            <p:cNvSpPr>
              <a:spLocks noChangeShapeType="1"/>
            </p:cNvSpPr>
            <p:nvPr/>
          </p:nvSpPr>
          <p:spPr bwMode="auto">
            <a:xfrm flipV="1">
              <a:off x="1122" y="1167"/>
              <a:ext cx="0" cy="222"/>
            </a:xfrm>
            <a:prstGeom prst="line">
              <a:avLst/>
            </a:prstGeom>
            <a:noFill/>
            <a:ln w="9525">
              <a:solidFill>
                <a:schemeClr val="tx1"/>
              </a:solidFill>
              <a:round/>
              <a:headEnd/>
              <a:tailEnd type="triangle" w="med" len="med"/>
            </a:ln>
            <a:effectLst/>
          </p:spPr>
          <p:txBody>
            <a:bodyPr wrap="none" lIns="91416" tIns="45710" rIns="91416" bIns="45710">
              <a:spAutoFit/>
            </a:bodyPr>
            <a:lstStyle/>
            <a:p>
              <a:endParaRPr lang="zh-CN" altLang="en-US"/>
            </a:p>
          </p:txBody>
        </p:sp>
        <p:sp>
          <p:nvSpPr>
            <p:cNvPr id="64592" name="Text Box 80"/>
            <p:cNvSpPr txBox="1">
              <a:spLocks noChangeArrowheads="1"/>
            </p:cNvSpPr>
            <p:nvPr/>
          </p:nvSpPr>
          <p:spPr bwMode="auto">
            <a:xfrm>
              <a:off x="975" y="1307"/>
              <a:ext cx="400" cy="250"/>
            </a:xfrm>
            <a:prstGeom prst="rect">
              <a:avLst/>
            </a:prstGeom>
            <a:noFill/>
            <a:ln w="9525">
              <a:noFill/>
              <a:miter lim="800000"/>
              <a:headEnd/>
              <a:tailEnd/>
            </a:ln>
            <a:effectLst/>
          </p:spPr>
          <p:txBody>
            <a:bodyPr wrap="none" lIns="91416" tIns="45710" rIns="91416" bIns="45710">
              <a:spAutoFit/>
            </a:bodyPr>
            <a:lstStyle/>
            <a:p>
              <a:pPr>
                <a:spcBef>
                  <a:spcPct val="0"/>
                </a:spcBef>
              </a:pPr>
              <a:r>
                <a:rPr lang="en-US" altLang="zh-CN" sz="2000" b="0"/>
                <a:t>high</a:t>
              </a:r>
            </a:p>
          </p:txBody>
        </p:sp>
      </p:grpSp>
      <p:grpSp>
        <p:nvGrpSpPr>
          <p:cNvPr id="6" name="Group 121"/>
          <p:cNvGrpSpPr>
            <a:grpSpLocks/>
          </p:cNvGrpSpPr>
          <p:nvPr/>
        </p:nvGrpSpPr>
        <p:grpSpPr bwMode="auto">
          <a:xfrm>
            <a:off x="1639888" y="3141663"/>
            <a:ext cx="6289675" cy="1304925"/>
            <a:chOff x="1032" y="2488"/>
            <a:chExt cx="3963" cy="820"/>
          </a:xfrm>
        </p:grpSpPr>
        <p:sp>
          <p:nvSpPr>
            <p:cNvPr id="64620" name="Text Box 108"/>
            <p:cNvSpPr txBox="1">
              <a:spLocks noChangeArrowheads="1"/>
            </p:cNvSpPr>
            <p:nvPr/>
          </p:nvSpPr>
          <p:spPr bwMode="auto">
            <a:xfrm>
              <a:off x="1056" y="2832"/>
              <a:ext cx="3916" cy="250"/>
            </a:xfrm>
            <a:prstGeom prst="rect">
              <a:avLst/>
            </a:prstGeom>
            <a:noFill/>
            <a:ln w="9525">
              <a:noFill/>
              <a:miter lim="800000"/>
              <a:headEnd/>
              <a:tailEnd/>
            </a:ln>
            <a:effectLst/>
          </p:spPr>
          <p:txBody>
            <a:bodyPr wrap="none" lIns="91372" tIns="45682" rIns="91372" bIns="45682">
              <a:spAutoFit/>
            </a:bodyPr>
            <a:lstStyle/>
            <a:p>
              <a:pPr>
                <a:spcBef>
                  <a:spcPct val="0"/>
                </a:spcBef>
              </a:pPr>
              <a:r>
                <a:rPr lang="en-US" altLang="zh-CN" sz="2000"/>
                <a:t>  1      2       3       4      5       6        7       8       9      10     11 </a:t>
              </a:r>
            </a:p>
          </p:txBody>
        </p:sp>
        <p:sp>
          <p:nvSpPr>
            <p:cNvPr id="64621" name="Rectangle 109"/>
            <p:cNvSpPr>
              <a:spLocks noChangeArrowheads="1"/>
            </p:cNvSpPr>
            <p:nvPr/>
          </p:nvSpPr>
          <p:spPr bwMode="auto">
            <a:xfrm>
              <a:off x="1032" y="3053"/>
              <a:ext cx="3963" cy="255"/>
            </a:xfrm>
            <a:prstGeom prst="rect">
              <a:avLst/>
            </a:prstGeom>
            <a:gradFill rotWithShape="0">
              <a:gsLst>
                <a:gs pos="0">
                  <a:srgbClr val="FF00FF"/>
                </a:gs>
                <a:gs pos="50000">
                  <a:srgbClr val="FFFFFF"/>
                </a:gs>
                <a:gs pos="100000">
                  <a:srgbClr val="FF00FF"/>
                </a:gs>
              </a:gsLst>
              <a:lin ang="5400000" scaled="1"/>
            </a:gradFill>
            <a:ln w="9525">
              <a:solidFill>
                <a:schemeClr val="tx1"/>
              </a:solidFill>
              <a:miter lim="800000"/>
              <a:headEnd/>
              <a:tailEnd/>
            </a:ln>
            <a:effectLst/>
          </p:spPr>
          <p:txBody>
            <a:bodyPr wrap="none" lIns="91372" tIns="45682" rIns="91372" bIns="45682">
              <a:spAutoFit/>
            </a:bodyPr>
            <a:lstStyle/>
            <a:p>
              <a:pPr algn="ctr">
                <a:spcBef>
                  <a:spcPct val="0"/>
                </a:spcBef>
              </a:pPr>
              <a:r>
                <a:rPr lang="en-US" altLang="zh-CN" sz="2000"/>
                <a:t>  5     13     19     21     37     56     64     75     80      88    92  </a:t>
              </a:r>
            </a:p>
          </p:txBody>
        </p:sp>
        <p:sp>
          <p:nvSpPr>
            <p:cNvPr id="64622" name="Line 110"/>
            <p:cNvSpPr>
              <a:spLocks noChangeShapeType="1"/>
            </p:cNvSpPr>
            <p:nvPr/>
          </p:nvSpPr>
          <p:spPr bwMode="auto">
            <a:xfrm>
              <a:off x="1341" y="3052"/>
              <a:ext cx="0" cy="256"/>
            </a:xfrm>
            <a:prstGeom prst="line">
              <a:avLst/>
            </a:prstGeom>
            <a:noFill/>
            <a:ln w="9525">
              <a:solidFill>
                <a:schemeClr val="tx1"/>
              </a:solidFill>
              <a:round/>
              <a:headEnd/>
              <a:tailEnd/>
            </a:ln>
            <a:effectLst/>
          </p:spPr>
          <p:txBody>
            <a:bodyPr wrap="none" lIns="91372" tIns="45682" rIns="91372" bIns="45682">
              <a:spAutoFit/>
            </a:bodyPr>
            <a:lstStyle/>
            <a:p>
              <a:endParaRPr lang="zh-CN" altLang="en-US"/>
            </a:p>
          </p:txBody>
        </p:sp>
        <p:sp>
          <p:nvSpPr>
            <p:cNvPr id="64623" name="Line 111"/>
            <p:cNvSpPr>
              <a:spLocks noChangeShapeType="1"/>
            </p:cNvSpPr>
            <p:nvPr/>
          </p:nvSpPr>
          <p:spPr bwMode="auto">
            <a:xfrm>
              <a:off x="1705" y="3052"/>
              <a:ext cx="0" cy="256"/>
            </a:xfrm>
            <a:prstGeom prst="line">
              <a:avLst/>
            </a:prstGeom>
            <a:noFill/>
            <a:ln w="9525">
              <a:solidFill>
                <a:schemeClr val="tx1"/>
              </a:solidFill>
              <a:round/>
              <a:headEnd/>
              <a:tailEnd/>
            </a:ln>
            <a:effectLst/>
          </p:spPr>
          <p:txBody>
            <a:bodyPr wrap="none" lIns="91372" tIns="45682" rIns="91372" bIns="45682">
              <a:spAutoFit/>
            </a:bodyPr>
            <a:lstStyle/>
            <a:p>
              <a:endParaRPr lang="zh-CN" altLang="en-US"/>
            </a:p>
          </p:txBody>
        </p:sp>
        <p:sp>
          <p:nvSpPr>
            <p:cNvPr id="64624" name="Line 112"/>
            <p:cNvSpPr>
              <a:spLocks noChangeShapeType="1"/>
            </p:cNvSpPr>
            <p:nvPr/>
          </p:nvSpPr>
          <p:spPr bwMode="auto">
            <a:xfrm>
              <a:off x="2069" y="3052"/>
              <a:ext cx="0" cy="256"/>
            </a:xfrm>
            <a:prstGeom prst="line">
              <a:avLst/>
            </a:prstGeom>
            <a:noFill/>
            <a:ln w="9525">
              <a:solidFill>
                <a:schemeClr val="tx1"/>
              </a:solidFill>
              <a:round/>
              <a:headEnd/>
              <a:tailEnd/>
            </a:ln>
            <a:effectLst/>
          </p:spPr>
          <p:txBody>
            <a:bodyPr wrap="none" lIns="91372" tIns="45682" rIns="91372" bIns="45682">
              <a:spAutoFit/>
            </a:bodyPr>
            <a:lstStyle/>
            <a:p>
              <a:endParaRPr lang="zh-CN" altLang="en-US"/>
            </a:p>
          </p:txBody>
        </p:sp>
        <p:sp>
          <p:nvSpPr>
            <p:cNvPr id="64625" name="Line 113"/>
            <p:cNvSpPr>
              <a:spLocks noChangeShapeType="1"/>
            </p:cNvSpPr>
            <p:nvPr/>
          </p:nvSpPr>
          <p:spPr bwMode="auto">
            <a:xfrm>
              <a:off x="2433" y="3052"/>
              <a:ext cx="0" cy="256"/>
            </a:xfrm>
            <a:prstGeom prst="line">
              <a:avLst/>
            </a:prstGeom>
            <a:noFill/>
            <a:ln w="9525">
              <a:solidFill>
                <a:schemeClr val="tx1"/>
              </a:solidFill>
              <a:round/>
              <a:headEnd/>
              <a:tailEnd/>
            </a:ln>
            <a:effectLst/>
          </p:spPr>
          <p:txBody>
            <a:bodyPr wrap="none" lIns="91372" tIns="45682" rIns="91372" bIns="45682">
              <a:spAutoFit/>
            </a:bodyPr>
            <a:lstStyle/>
            <a:p>
              <a:endParaRPr lang="zh-CN" altLang="en-US"/>
            </a:p>
          </p:txBody>
        </p:sp>
        <p:sp>
          <p:nvSpPr>
            <p:cNvPr id="64626" name="Line 114"/>
            <p:cNvSpPr>
              <a:spLocks noChangeShapeType="1"/>
            </p:cNvSpPr>
            <p:nvPr/>
          </p:nvSpPr>
          <p:spPr bwMode="auto">
            <a:xfrm>
              <a:off x="2797" y="3052"/>
              <a:ext cx="0" cy="256"/>
            </a:xfrm>
            <a:prstGeom prst="line">
              <a:avLst/>
            </a:prstGeom>
            <a:noFill/>
            <a:ln w="9525">
              <a:solidFill>
                <a:schemeClr val="tx1"/>
              </a:solidFill>
              <a:round/>
              <a:headEnd/>
              <a:tailEnd/>
            </a:ln>
            <a:effectLst/>
          </p:spPr>
          <p:txBody>
            <a:bodyPr wrap="none" lIns="91372" tIns="45682" rIns="91372" bIns="45682">
              <a:spAutoFit/>
            </a:bodyPr>
            <a:lstStyle/>
            <a:p>
              <a:endParaRPr lang="zh-CN" altLang="en-US"/>
            </a:p>
          </p:txBody>
        </p:sp>
        <p:sp>
          <p:nvSpPr>
            <p:cNvPr id="64627" name="Line 115"/>
            <p:cNvSpPr>
              <a:spLocks noChangeShapeType="1"/>
            </p:cNvSpPr>
            <p:nvPr/>
          </p:nvSpPr>
          <p:spPr bwMode="auto">
            <a:xfrm>
              <a:off x="3161" y="3052"/>
              <a:ext cx="0" cy="256"/>
            </a:xfrm>
            <a:prstGeom prst="line">
              <a:avLst/>
            </a:prstGeom>
            <a:noFill/>
            <a:ln w="9525">
              <a:solidFill>
                <a:schemeClr val="tx1"/>
              </a:solidFill>
              <a:round/>
              <a:headEnd/>
              <a:tailEnd/>
            </a:ln>
            <a:effectLst/>
          </p:spPr>
          <p:txBody>
            <a:bodyPr wrap="none" lIns="91372" tIns="45682" rIns="91372" bIns="45682">
              <a:spAutoFit/>
            </a:bodyPr>
            <a:lstStyle/>
            <a:p>
              <a:endParaRPr lang="zh-CN" altLang="en-US"/>
            </a:p>
          </p:txBody>
        </p:sp>
        <p:sp>
          <p:nvSpPr>
            <p:cNvPr id="64628" name="Line 116"/>
            <p:cNvSpPr>
              <a:spLocks noChangeShapeType="1"/>
            </p:cNvSpPr>
            <p:nvPr/>
          </p:nvSpPr>
          <p:spPr bwMode="auto">
            <a:xfrm>
              <a:off x="3525" y="3052"/>
              <a:ext cx="0" cy="256"/>
            </a:xfrm>
            <a:prstGeom prst="line">
              <a:avLst/>
            </a:prstGeom>
            <a:noFill/>
            <a:ln w="9525">
              <a:solidFill>
                <a:schemeClr val="tx1"/>
              </a:solidFill>
              <a:round/>
              <a:headEnd/>
              <a:tailEnd/>
            </a:ln>
            <a:effectLst/>
          </p:spPr>
          <p:txBody>
            <a:bodyPr wrap="none" lIns="91372" tIns="45682" rIns="91372" bIns="45682">
              <a:spAutoFit/>
            </a:bodyPr>
            <a:lstStyle/>
            <a:p>
              <a:endParaRPr lang="zh-CN" altLang="en-US"/>
            </a:p>
          </p:txBody>
        </p:sp>
        <p:sp>
          <p:nvSpPr>
            <p:cNvPr id="64629" name="Line 117"/>
            <p:cNvSpPr>
              <a:spLocks noChangeShapeType="1"/>
            </p:cNvSpPr>
            <p:nvPr/>
          </p:nvSpPr>
          <p:spPr bwMode="auto">
            <a:xfrm>
              <a:off x="3889" y="3052"/>
              <a:ext cx="0" cy="256"/>
            </a:xfrm>
            <a:prstGeom prst="line">
              <a:avLst/>
            </a:prstGeom>
            <a:noFill/>
            <a:ln w="9525">
              <a:solidFill>
                <a:schemeClr val="tx1"/>
              </a:solidFill>
              <a:round/>
              <a:headEnd/>
              <a:tailEnd/>
            </a:ln>
            <a:effectLst/>
          </p:spPr>
          <p:txBody>
            <a:bodyPr wrap="none" lIns="91372" tIns="45682" rIns="91372" bIns="45682">
              <a:spAutoFit/>
            </a:bodyPr>
            <a:lstStyle/>
            <a:p>
              <a:endParaRPr lang="zh-CN" altLang="en-US"/>
            </a:p>
          </p:txBody>
        </p:sp>
        <p:sp>
          <p:nvSpPr>
            <p:cNvPr id="64630" name="Line 118"/>
            <p:cNvSpPr>
              <a:spLocks noChangeShapeType="1"/>
            </p:cNvSpPr>
            <p:nvPr/>
          </p:nvSpPr>
          <p:spPr bwMode="auto">
            <a:xfrm>
              <a:off x="4253" y="3052"/>
              <a:ext cx="0" cy="256"/>
            </a:xfrm>
            <a:prstGeom prst="line">
              <a:avLst/>
            </a:prstGeom>
            <a:noFill/>
            <a:ln w="9525">
              <a:solidFill>
                <a:schemeClr val="tx1"/>
              </a:solidFill>
              <a:round/>
              <a:headEnd/>
              <a:tailEnd/>
            </a:ln>
            <a:effectLst/>
          </p:spPr>
          <p:txBody>
            <a:bodyPr wrap="none" lIns="91372" tIns="45682" rIns="91372" bIns="45682">
              <a:spAutoFit/>
            </a:bodyPr>
            <a:lstStyle/>
            <a:p>
              <a:endParaRPr lang="zh-CN" altLang="en-US"/>
            </a:p>
          </p:txBody>
        </p:sp>
        <p:sp>
          <p:nvSpPr>
            <p:cNvPr id="64631" name="Line 119"/>
            <p:cNvSpPr>
              <a:spLocks noChangeShapeType="1"/>
            </p:cNvSpPr>
            <p:nvPr/>
          </p:nvSpPr>
          <p:spPr bwMode="auto">
            <a:xfrm>
              <a:off x="4617" y="3052"/>
              <a:ext cx="0" cy="256"/>
            </a:xfrm>
            <a:prstGeom prst="line">
              <a:avLst/>
            </a:prstGeom>
            <a:noFill/>
            <a:ln w="9525">
              <a:solidFill>
                <a:schemeClr val="tx1"/>
              </a:solidFill>
              <a:round/>
              <a:headEnd/>
              <a:tailEnd/>
            </a:ln>
            <a:effectLst/>
          </p:spPr>
          <p:txBody>
            <a:bodyPr wrap="none" lIns="91372" tIns="45682" rIns="91372" bIns="45682">
              <a:spAutoFit/>
            </a:bodyPr>
            <a:lstStyle/>
            <a:p>
              <a:endParaRPr lang="zh-CN" altLang="en-US"/>
            </a:p>
          </p:txBody>
        </p:sp>
        <p:sp>
          <p:nvSpPr>
            <p:cNvPr id="64632" name="AutoShape 120"/>
            <p:cNvSpPr>
              <a:spLocks noChangeArrowheads="1"/>
            </p:cNvSpPr>
            <p:nvPr/>
          </p:nvSpPr>
          <p:spPr bwMode="auto">
            <a:xfrm>
              <a:off x="3250" y="2488"/>
              <a:ext cx="733" cy="388"/>
            </a:xfrm>
            <a:prstGeom prst="wedgeEllipseCallout">
              <a:avLst>
                <a:gd name="adj1" fmla="val -41282"/>
                <a:gd name="adj2" fmla="val 21130"/>
              </a:avLst>
            </a:prstGeom>
            <a:gradFill rotWithShape="0">
              <a:gsLst>
                <a:gs pos="0">
                  <a:srgbClr val="FF00FF"/>
                </a:gs>
                <a:gs pos="100000">
                  <a:srgbClr val="FFEBFA"/>
                </a:gs>
              </a:gsLst>
              <a:path path="rect">
                <a:fillToRect t="100000" r="100000"/>
              </a:path>
            </a:gradFill>
            <a:ln w="9525">
              <a:solidFill>
                <a:schemeClr val="tx1"/>
              </a:solidFill>
              <a:miter lim="800000"/>
              <a:headEnd/>
              <a:tailEnd/>
            </a:ln>
            <a:effectLst/>
          </p:spPr>
          <p:txBody>
            <a:bodyPr wrap="none" lIns="91372" tIns="45682" rIns="91372" bIns="45682">
              <a:spAutoFit/>
            </a:bodyPr>
            <a:lstStyle/>
            <a:p>
              <a:pPr algn="ctr">
                <a:spcBef>
                  <a:spcPct val="0"/>
                </a:spcBef>
              </a:pPr>
              <a:r>
                <a:rPr lang="zh-CN" altLang="en-US">
                  <a:ea typeface="华文中宋" pitchFamily="2" charset="-122"/>
                </a:rPr>
                <a:t>找</a:t>
              </a:r>
              <a:r>
                <a:rPr lang="en-US" altLang="zh-CN"/>
                <a:t>63 </a:t>
              </a:r>
            </a:p>
          </p:txBody>
        </p:sp>
      </p:grpSp>
      <p:grpSp>
        <p:nvGrpSpPr>
          <p:cNvPr id="7" name="Group 147"/>
          <p:cNvGrpSpPr>
            <a:grpSpLocks/>
          </p:cNvGrpSpPr>
          <p:nvPr/>
        </p:nvGrpSpPr>
        <p:grpSpPr bwMode="auto">
          <a:xfrm>
            <a:off x="1677988" y="4508500"/>
            <a:ext cx="565150" cy="620713"/>
            <a:chOff x="975" y="1167"/>
            <a:chExt cx="355" cy="388"/>
          </a:xfrm>
        </p:grpSpPr>
        <p:sp>
          <p:nvSpPr>
            <p:cNvPr id="64660" name="Line 148"/>
            <p:cNvSpPr>
              <a:spLocks noChangeShapeType="1"/>
            </p:cNvSpPr>
            <p:nvPr/>
          </p:nvSpPr>
          <p:spPr bwMode="auto">
            <a:xfrm flipV="1">
              <a:off x="1122" y="1167"/>
              <a:ext cx="0" cy="222"/>
            </a:xfrm>
            <a:prstGeom prst="line">
              <a:avLst/>
            </a:prstGeom>
            <a:noFill/>
            <a:ln w="9525">
              <a:solidFill>
                <a:schemeClr val="tx1"/>
              </a:solidFill>
              <a:round/>
              <a:headEnd/>
              <a:tailEnd type="triangle" w="med" len="med"/>
            </a:ln>
            <a:effectLst/>
          </p:spPr>
          <p:txBody>
            <a:bodyPr wrap="none" lIns="91416" tIns="45710" rIns="91416" bIns="45710">
              <a:spAutoFit/>
            </a:bodyPr>
            <a:lstStyle/>
            <a:p>
              <a:endParaRPr lang="zh-CN" altLang="en-US"/>
            </a:p>
          </p:txBody>
        </p:sp>
        <p:sp>
          <p:nvSpPr>
            <p:cNvPr id="64661" name="Text Box 149"/>
            <p:cNvSpPr txBox="1">
              <a:spLocks noChangeArrowheads="1"/>
            </p:cNvSpPr>
            <p:nvPr/>
          </p:nvSpPr>
          <p:spPr bwMode="auto">
            <a:xfrm>
              <a:off x="975" y="1307"/>
              <a:ext cx="355" cy="248"/>
            </a:xfrm>
            <a:prstGeom prst="rect">
              <a:avLst/>
            </a:prstGeom>
            <a:noFill/>
            <a:ln w="9525">
              <a:noFill/>
              <a:miter lim="800000"/>
              <a:headEnd/>
              <a:tailEnd/>
            </a:ln>
            <a:effectLst/>
          </p:spPr>
          <p:txBody>
            <a:bodyPr wrap="none" lIns="91416" tIns="45710" rIns="91416" bIns="45710">
              <a:spAutoFit/>
            </a:bodyPr>
            <a:lstStyle/>
            <a:p>
              <a:pPr>
                <a:spcBef>
                  <a:spcPct val="0"/>
                </a:spcBef>
              </a:pPr>
              <a:r>
                <a:rPr lang="en-US" altLang="zh-CN" sz="2000" b="0"/>
                <a:t>low</a:t>
              </a:r>
            </a:p>
          </p:txBody>
        </p:sp>
      </p:grpSp>
      <p:grpSp>
        <p:nvGrpSpPr>
          <p:cNvPr id="8" name="Group 150"/>
          <p:cNvGrpSpPr>
            <a:grpSpLocks/>
          </p:cNvGrpSpPr>
          <p:nvPr/>
        </p:nvGrpSpPr>
        <p:grpSpPr bwMode="auto">
          <a:xfrm>
            <a:off x="7392988" y="4519613"/>
            <a:ext cx="635000" cy="617537"/>
            <a:chOff x="975" y="1167"/>
            <a:chExt cx="400" cy="390"/>
          </a:xfrm>
        </p:grpSpPr>
        <p:sp>
          <p:nvSpPr>
            <p:cNvPr id="64663" name="Line 151"/>
            <p:cNvSpPr>
              <a:spLocks noChangeShapeType="1"/>
            </p:cNvSpPr>
            <p:nvPr/>
          </p:nvSpPr>
          <p:spPr bwMode="auto">
            <a:xfrm flipV="1">
              <a:off x="1122" y="1167"/>
              <a:ext cx="0" cy="222"/>
            </a:xfrm>
            <a:prstGeom prst="line">
              <a:avLst/>
            </a:prstGeom>
            <a:noFill/>
            <a:ln w="9525">
              <a:solidFill>
                <a:schemeClr val="tx1"/>
              </a:solidFill>
              <a:round/>
              <a:headEnd/>
              <a:tailEnd type="triangle" w="med" len="med"/>
            </a:ln>
            <a:effectLst/>
          </p:spPr>
          <p:txBody>
            <a:bodyPr wrap="none" lIns="91416" tIns="45710" rIns="91416" bIns="45710">
              <a:spAutoFit/>
            </a:bodyPr>
            <a:lstStyle/>
            <a:p>
              <a:endParaRPr lang="zh-CN" altLang="en-US"/>
            </a:p>
          </p:txBody>
        </p:sp>
        <p:sp>
          <p:nvSpPr>
            <p:cNvPr id="64664" name="Text Box 152"/>
            <p:cNvSpPr txBox="1">
              <a:spLocks noChangeArrowheads="1"/>
            </p:cNvSpPr>
            <p:nvPr/>
          </p:nvSpPr>
          <p:spPr bwMode="auto">
            <a:xfrm>
              <a:off x="975" y="1307"/>
              <a:ext cx="400" cy="250"/>
            </a:xfrm>
            <a:prstGeom prst="rect">
              <a:avLst/>
            </a:prstGeom>
            <a:noFill/>
            <a:ln w="9525">
              <a:noFill/>
              <a:miter lim="800000"/>
              <a:headEnd/>
              <a:tailEnd/>
            </a:ln>
            <a:effectLst/>
          </p:spPr>
          <p:txBody>
            <a:bodyPr wrap="none" lIns="91416" tIns="45710" rIns="91416" bIns="45710">
              <a:spAutoFit/>
            </a:bodyPr>
            <a:lstStyle/>
            <a:p>
              <a:pPr>
                <a:spcBef>
                  <a:spcPct val="0"/>
                </a:spcBef>
              </a:pPr>
              <a:r>
                <a:rPr lang="en-US" altLang="zh-CN" sz="2000" b="0"/>
                <a:t>high</a:t>
              </a:r>
            </a:p>
          </p:txBody>
        </p:sp>
      </p:grpSp>
      <p:grpSp>
        <p:nvGrpSpPr>
          <p:cNvPr id="9" name="Group 153"/>
          <p:cNvGrpSpPr>
            <a:grpSpLocks/>
          </p:cNvGrpSpPr>
          <p:nvPr/>
        </p:nvGrpSpPr>
        <p:grpSpPr bwMode="auto">
          <a:xfrm>
            <a:off x="4497388" y="4519613"/>
            <a:ext cx="576262" cy="617537"/>
            <a:chOff x="975" y="1167"/>
            <a:chExt cx="364" cy="390"/>
          </a:xfrm>
        </p:grpSpPr>
        <p:sp>
          <p:nvSpPr>
            <p:cNvPr id="64666" name="Line 154"/>
            <p:cNvSpPr>
              <a:spLocks noChangeShapeType="1"/>
            </p:cNvSpPr>
            <p:nvPr/>
          </p:nvSpPr>
          <p:spPr bwMode="auto">
            <a:xfrm flipV="1">
              <a:off x="1122" y="1167"/>
              <a:ext cx="0" cy="222"/>
            </a:xfrm>
            <a:prstGeom prst="line">
              <a:avLst/>
            </a:prstGeom>
            <a:noFill/>
            <a:ln w="9525">
              <a:solidFill>
                <a:schemeClr val="tx1"/>
              </a:solidFill>
              <a:round/>
              <a:headEnd/>
              <a:tailEnd type="triangle" w="med" len="med"/>
            </a:ln>
            <a:effectLst/>
          </p:spPr>
          <p:txBody>
            <a:bodyPr wrap="none" lIns="91416" tIns="45710" rIns="91416" bIns="45710">
              <a:spAutoFit/>
            </a:bodyPr>
            <a:lstStyle/>
            <a:p>
              <a:endParaRPr lang="zh-CN" altLang="en-US"/>
            </a:p>
          </p:txBody>
        </p:sp>
        <p:sp>
          <p:nvSpPr>
            <p:cNvPr id="64667" name="Text Box 155"/>
            <p:cNvSpPr txBox="1">
              <a:spLocks noChangeArrowheads="1"/>
            </p:cNvSpPr>
            <p:nvPr/>
          </p:nvSpPr>
          <p:spPr bwMode="auto">
            <a:xfrm>
              <a:off x="975" y="1307"/>
              <a:ext cx="364" cy="250"/>
            </a:xfrm>
            <a:prstGeom prst="rect">
              <a:avLst/>
            </a:prstGeom>
            <a:noFill/>
            <a:ln w="9525">
              <a:noFill/>
              <a:miter lim="800000"/>
              <a:headEnd/>
              <a:tailEnd/>
            </a:ln>
            <a:effectLst/>
          </p:spPr>
          <p:txBody>
            <a:bodyPr wrap="none" lIns="91416" tIns="45710" rIns="91416" bIns="45710">
              <a:spAutoFit/>
            </a:bodyPr>
            <a:lstStyle/>
            <a:p>
              <a:pPr>
                <a:spcBef>
                  <a:spcPct val="0"/>
                </a:spcBef>
              </a:pPr>
              <a:r>
                <a:rPr lang="en-US" altLang="zh-CN" sz="2000" b="0"/>
                <a:t>mid</a:t>
              </a:r>
            </a:p>
          </p:txBody>
        </p:sp>
      </p:grpSp>
      <p:sp>
        <p:nvSpPr>
          <p:cNvPr id="64688" name="Text Box 176"/>
          <p:cNvSpPr txBox="1">
            <a:spLocks noChangeArrowheads="1"/>
          </p:cNvSpPr>
          <p:nvPr/>
        </p:nvSpPr>
        <p:spPr bwMode="auto">
          <a:xfrm>
            <a:off x="2363788" y="5176838"/>
            <a:ext cx="1685925" cy="457200"/>
          </a:xfrm>
          <a:prstGeom prst="rect">
            <a:avLst/>
          </a:prstGeom>
          <a:noFill/>
          <a:ln w="25400" cap="sq">
            <a:noFill/>
            <a:miter lim="800000"/>
            <a:headEnd/>
            <a:tailEnd/>
          </a:ln>
          <a:effectLst/>
        </p:spPr>
        <p:txBody>
          <a:bodyPr wrap="none" lIns="91416" tIns="45710" rIns="91416" bIns="45710">
            <a:spAutoFit/>
          </a:bodyPr>
          <a:lstStyle/>
          <a:p>
            <a:r>
              <a:rPr lang="en-US" altLang="zh-CN">
                <a:solidFill>
                  <a:srgbClr val="0000FF"/>
                </a:solidFill>
              </a:rPr>
              <a:t>High &lt; low </a:t>
            </a:r>
          </a:p>
        </p:txBody>
      </p:sp>
      <p:sp>
        <p:nvSpPr>
          <p:cNvPr id="64691" name="AutoShape 179"/>
          <p:cNvSpPr>
            <a:spLocks noChangeArrowheads="1"/>
          </p:cNvSpPr>
          <p:nvPr/>
        </p:nvSpPr>
        <p:spPr bwMode="auto">
          <a:xfrm>
            <a:off x="4521200" y="1116013"/>
            <a:ext cx="976313" cy="331787"/>
          </a:xfrm>
          <a:prstGeom prst="notchedRightArrow">
            <a:avLst>
              <a:gd name="adj1" fmla="val 50000"/>
              <a:gd name="adj2" fmla="val 73565"/>
            </a:avLst>
          </a:prstGeom>
          <a:solidFill>
            <a:srgbClr val="FF00FF"/>
          </a:solidFill>
          <a:ln w="9525" cap="sq">
            <a:solidFill>
              <a:schemeClr val="tx1"/>
            </a:solidFill>
            <a:miter lim="800000"/>
            <a:headEnd/>
            <a:tailEnd/>
          </a:ln>
          <a:effectLst/>
        </p:spPr>
        <p:txBody>
          <a:bodyPr anchor="ctr">
            <a:spAutoFit/>
          </a:bodyPr>
          <a:lstStyle/>
          <a:p>
            <a:endParaRPr lang="zh-CN" altLang="en-US"/>
          </a:p>
        </p:txBody>
      </p:sp>
      <p:sp>
        <p:nvSpPr>
          <p:cNvPr id="64692" name="Text Box 180"/>
          <p:cNvSpPr txBox="1">
            <a:spLocks noChangeArrowheads="1"/>
          </p:cNvSpPr>
          <p:nvPr/>
        </p:nvSpPr>
        <p:spPr bwMode="auto">
          <a:xfrm>
            <a:off x="5538788" y="965200"/>
            <a:ext cx="1792287" cy="519113"/>
          </a:xfrm>
          <a:prstGeom prst="rect">
            <a:avLst/>
          </a:prstGeom>
          <a:noFill/>
          <a:ln w="25400" cap="sq">
            <a:noFill/>
            <a:miter lim="800000"/>
            <a:headEnd/>
            <a:tailEnd/>
          </a:ln>
          <a:effectLst/>
        </p:spPr>
        <p:txBody>
          <a:bodyPr wrap="none">
            <a:spAutoFit/>
          </a:bodyPr>
          <a:lstStyle/>
          <a:p>
            <a:r>
              <a:rPr lang="zh-CN" altLang="en-US" sz="2800">
                <a:latin typeface="隶书" pitchFamily="49" charset="-122"/>
                <a:ea typeface="隶书" pitchFamily="49" charset="-122"/>
              </a:rPr>
              <a:t>折半查找 </a:t>
            </a:r>
          </a:p>
        </p:txBody>
      </p:sp>
      <p:sp>
        <p:nvSpPr>
          <p:cNvPr id="54" name="标题 1"/>
          <p:cNvSpPr txBox="1">
            <a:spLocks/>
          </p:cNvSpPr>
          <p:nvPr/>
        </p:nvSpPr>
        <p:spPr>
          <a:xfrm>
            <a:off x="302840" y="125760"/>
            <a:ext cx="8229600" cy="11430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zh-CN" altLang="en-US" sz="4400" dirty="0">
                <a:solidFill>
                  <a:srgbClr val="0000CC"/>
                </a:solidFill>
                <a:latin typeface="华文行楷" pitchFamily="2" charset="-122"/>
                <a:ea typeface="华文行楷" pitchFamily="2" charset="-122"/>
                <a:cs typeface="+mj-cs"/>
              </a:rPr>
              <a:t>折半</a:t>
            </a:r>
            <a:r>
              <a:rPr kumimoji="0" lang="zh-CN" altLang="en-US" sz="4400" b="0" i="0" u="none" strike="noStrike" kern="1200" cap="none" spc="0" normalizeH="0" baseline="0" noProof="0" dirty="0">
                <a:ln>
                  <a:noFill/>
                </a:ln>
                <a:solidFill>
                  <a:srgbClr val="0000CC"/>
                </a:solidFill>
                <a:effectLst/>
                <a:uLnTx/>
                <a:uFillTx/>
                <a:latin typeface="华文行楷" pitchFamily="2" charset="-122"/>
                <a:ea typeface="华文行楷" pitchFamily="2" charset="-122"/>
                <a:cs typeface="+mj-cs"/>
              </a:rPr>
              <a:t>查找</a:t>
            </a:r>
            <a:r>
              <a:rPr kumimoji="0" lang="zh-CN" altLang="en-US" sz="4400" b="0" i="0" u="none" strike="noStrike" kern="1200" cap="none" spc="0" normalizeH="0" baseline="0" noProof="0" dirty="0">
                <a:ln>
                  <a:noFill/>
                </a:ln>
                <a:solidFill>
                  <a:schemeClr val="tx1"/>
                </a:solidFill>
                <a:effectLst/>
                <a:uLnTx/>
                <a:uFillTx/>
                <a:latin typeface="华文行楷" pitchFamily="2" charset="-122"/>
                <a:ea typeface="华文行楷" pitchFamily="2" charset="-122"/>
                <a:cs typeface="+mj-cs"/>
              </a:rPr>
              <a:t> </a:t>
            </a:r>
            <a:endParaRPr kumimoji="0" lang="zh-CN" alt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ransition spd="slow">
    <p:split orient="ver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4553"/>
                                        </p:tgtEl>
                                        <p:attrNameLst>
                                          <p:attrName>style.visibility</p:attrName>
                                        </p:attrNameLst>
                                      </p:cBhvr>
                                      <p:to>
                                        <p:strVal val="visible"/>
                                      </p:to>
                                    </p:set>
                                    <p:animEffect transition="in" filter="wipe(left)">
                                      <p:cBhvr>
                                        <p:cTn id="7" dur="500"/>
                                        <p:tgtEl>
                                          <p:spTgt spid="6455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4691"/>
                                        </p:tgtEl>
                                        <p:attrNameLst>
                                          <p:attrName>style.visibility</p:attrName>
                                        </p:attrNameLst>
                                      </p:cBhvr>
                                      <p:to>
                                        <p:strVal val="visible"/>
                                      </p:to>
                                    </p:set>
                                    <p:animEffect transition="in" filter="wipe(left)">
                                      <p:cBhvr>
                                        <p:cTn id="12" dur="500"/>
                                        <p:tgtEl>
                                          <p:spTgt spid="64691"/>
                                        </p:tgtEl>
                                      </p:cBhvr>
                                    </p:animEffect>
                                  </p:childTnLst>
                                </p:cTn>
                              </p:par>
                            </p:childTnLst>
                          </p:cTn>
                        </p:par>
                        <p:par>
                          <p:cTn id="13" fill="hold">
                            <p:stCondLst>
                              <p:cond delay="500"/>
                            </p:stCondLst>
                            <p:childTnLst>
                              <p:par>
                                <p:cTn id="14" presetID="17" presetClass="entr" presetSubtype="10" fill="hold" grpId="0" nodeType="afterEffect">
                                  <p:stCondLst>
                                    <p:cond delay="0"/>
                                  </p:stCondLst>
                                  <p:childTnLst>
                                    <p:set>
                                      <p:cBhvr>
                                        <p:cTn id="15" dur="1" fill="hold">
                                          <p:stCondLst>
                                            <p:cond delay="0"/>
                                          </p:stCondLst>
                                        </p:cTn>
                                        <p:tgtEl>
                                          <p:spTgt spid="64692"/>
                                        </p:tgtEl>
                                        <p:attrNameLst>
                                          <p:attrName>style.visibility</p:attrName>
                                        </p:attrNameLst>
                                      </p:cBhvr>
                                      <p:to>
                                        <p:strVal val="visible"/>
                                      </p:to>
                                    </p:set>
                                    <p:anim calcmode="lin" valueType="num">
                                      <p:cBhvr>
                                        <p:cTn id="16" dur="1000" fill="hold"/>
                                        <p:tgtEl>
                                          <p:spTgt spid="64692"/>
                                        </p:tgtEl>
                                        <p:attrNameLst>
                                          <p:attrName>ppt_w</p:attrName>
                                        </p:attrNameLst>
                                      </p:cBhvr>
                                      <p:tavLst>
                                        <p:tav tm="0">
                                          <p:val>
                                            <p:fltVal val="0"/>
                                          </p:val>
                                        </p:tav>
                                        <p:tav tm="100000">
                                          <p:val>
                                            <p:strVal val="#ppt_w"/>
                                          </p:val>
                                        </p:tav>
                                      </p:tavLst>
                                    </p:anim>
                                    <p:anim calcmode="lin" valueType="num">
                                      <p:cBhvr>
                                        <p:cTn id="17" dur="1000" fill="hold"/>
                                        <p:tgtEl>
                                          <p:spTgt spid="64692"/>
                                        </p:tgtEl>
                                        <p:attrNameLst>
                                          <p:attrName>ppt_h</p:attrName>
                                        </p:attrNameLst>
                                      </p:cBhvr>
                                      <p:tavLst>
                                        <p:tav tm="0">
                                          <p:val>
                                            <p:strVal val="#ppt_h"/>
                                          </p:val>
                                        </p:tav>
                                        <p:tav tm="100000">
                                          <p:val>
                                            <p:strVal val="#ppt_h"/>
                                          </p:val>
                                        </p:tav>
                                      </p:tavLst>
                                    </p:anim>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4555"/>
                                        </p:tgtEl>
                                        <p:attrNameLst>
                                          <p:attrName>style.visibility</p:attrName>
                                        </p:attrNameLst>
                                      </p:cBhvr>
                                      <p:to>
                                        <p:strVal val="visible"/>
                                      </p:to>
                                    </p:set>
                                    <p:animEffect transition="in" filter="wipe(left)">
                                      <p:cBhvr>
                                        <p:cTn id="22" dur="500"/>
                                        <p:tgtEl>
                                          <p:spTgt spid="64555"/>
                                        </p:tgtEl>
                                      </p:cBhvr>
                                    </p:animEffect>
                                  </p:childTnLst>
                                </p:cTn>
                              </p:par>
                            </p:childTnLst>
                          </p:cTn>
                        </p:par>
                      </p:childTnLst>
                    </p:cTn>
                  </p:par>
                  <p:par>
                    <p:cTn id="23" fill="hold">
                      <p:stCondLst>
                        <p:cond delay="indefinite"/>
                      </p:stCondLst>
                      <p:childTnLst>
                        <p:par>
                          <p:cTn id="24" fill="hold">
                            <p:stCondLst>
                              <p:cond delay="0"/>
                            </p:stCondLst>
                            <p:childTnLst>
                              <p:par>
                                <p:cTn id="25" presetID="17" presetClass="entr" presetSubtype="1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 calcmode="lin" valueType="num">
                                      <p:cBhvr>
                                        <p:cTn id="27" dur="1000" fill="hold"/>
                                        <p:tgtEl>
                                          <p:spTgt spid="2"/>
                                        </p:tgtEl>
                                        <p:attrNameLst>
                                          <p:attrName>ppt_w</p:attrName>
                                        </p:attrNameLst>
                                      </p:cBhvr>
                                      <p:tavLst>
                                        <p:tav tm="0">
                                          <p:val>
                                            <p:fltVal val="0"/>
                                          </p:val>
                                        </p:tav>
                                        <p:tav tm="100000">
                                          <p:val>
                                            <p:strVal val="#ppt_w"/>
                                          </p:val>
                                        </p:tav>
                                      </p:tavLst>
                                    </p:anim>
                                    <p:anim calcmode="lin" valueType="num">
                                      <p:cBhvr>
                                        <p:cTn id="28" dur="10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wipe(down)">
                                      <p:cBhvr>
                                        <p:cTn id="33" dur="500"/>
                                        <p:tgtEl>
                                          <p:spTgt spid="3"/>
                                        </p:tgtEl>
                                      </p:cBhvr>
                                    </p:animEffect>
                                  </p:childTnLst>
                                </p:cTn>
                              </p:par>
                              <p:par>
                                <p:cTn id="34" presetID="22" presetClass="entr" presetSubtype="4" fill="hold" nodeType="with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wipe(down)">
                                      <p:cBhvr>
                                        <p:cTn id="36" dur="500"/>
                                        <p:tgtEl>
                                          <p:spTgt spid="5"/>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nodeType="clickEffect">
                                  <p:stCondLst>
                                    <p:cond delay="0"/>
                                  </p:stCondLst>
                                  <p:childTnLst>
                                    <p:set>
                                      <p:cBhvr>
                                        <p:cTn id="40" dur="1" fill="hold">
                                          <p:stCondLst>
                                            <p:cond delay="0"/>
                                          </p:stCondLst>
                                        </p:cTn>
                                        <p:tgtEl>
                                          <p:spTgt spid="4"/>
                                        </p:tgtEl>
                                        <p:attrNameLst>
                                          <p:attrName>style.visibility</p:attrName>
                                        </p:attrNameLst>
                                      </p:cBhvr>
                                      <p:to>
                                        <p:strVal val="visible"/>
                                      </p:to>
                                    </p:set>
                                    <p:animEffect transition="in" filter="wipe(down)">
                                      <p:cBhvr>
                                        <p:cTn id="41" dur="500"/>
                                        <p:tgtEl>
                                          <p:spTgt spid="4"/>
                                        </p:tgtEl>
                                      </p:cBhvr>
                                    </p:animEffect>
                                  </p:childTnLst>
                                </p:cTn>
                              </p:par>
                            </p:childTnLst>
                          </p:cTn>
                        </p:par>
                      </p:childTnLst>
                    </p:cTn>
                  </p:par>
                  <p:par>
                    <p:cTn id="42" fill="hold">
                      <p:stCondLst>
                        <p:cond delay="indefinite"/>
                      </p:stCondLst>
                      <p:childTnLst>
                        <p:par>
                          <p:cTn id="43" fill="hold">
                            <p:stCondLst>
                              <p:cond delay="0"/>
                            </p:stCondLst>
                            <p:childTnLst>
                              <p:par>
                                <p:cTn id="44" presetID="0" presetClass="path" presetSubtype="0" accel="50000" decel="50000" fill="hold" nodeType="clickEffect">
                                  <p:stCondLst>
                                    <p:cond delay="0"/>
                                  </p:stCondLst>
                                  <p:childTnLst>
                                    <p:animMotion origin="layout" path="M 8.33333E-7 -0.00046 L -0.38264 -0.00093 " pathEditMode="relative" rAng="0" ptsTypes="AA">
                                      <p:cBhvr>
                                        <p:cTn id="45" dur="2000" fill="hold"/>
                                        <p:tgtEl>
                                          <p:spTgt spid="5"/>
                                        </p:tgtEl>
                                        <p:attrNameLst>
                                          <p:attrName>ppt_x</p:attrName>
                                          <p:attrName>ppt_y</p:attrName>
                                        </p:attrNameLst>
                                      </p:cBhvr>
                                      <p:rCtr x="-191" y="0"/>
                                    </p:animMotion>
                                  </p:childTnLst>
                                </p:cTn>
                              </p:par>
                            </p:childTnLst>
                          </p:cTn>
                        </p:par>
                      </p:childTnLst>
                    </p:cTn>
                  </p:par>
                  <p:par>
                    <p:cTn id="46" fill="hold">
                      <p:stCondLst>
                        <p:cond delay="indefinite"/>
                      </p:stCondLst>
                      <p:childTnLst>
                        <p:par>
                          <p:cTn id="47" fill="hold">
                            <p:stCondLst>
                              <p:cond delay="0"/>
                            </p:stCondLst>
                            <p:childTnLst>
                              <p:par>
                                <p:cTn id="48" presetID="0" presetClass="path" presetSubtype="0" accel="50000" decel="50000" fill="hold" nodeType="clickEffect">
                                  <p:stCondLst>
                                    <p:cond delay="0"/>
                                  </p:stCondLst>
                                  <p:childTnLst>
                                    <p:animMotion origin="layout" path="M -2.77778E-6 -1.11111E-6 L -0.18906 -1.11111E-6 " pathEditMode="relative" ptsTypes="AA">
                                      <p:cBhvr>
                                        <p:cTn id="49" dur="2000" fill="hold"/>
                                        <p:tgtEl>
                                          <p:spTgt spid="4"/>
                                        </p:tgtEl>
                                        <p:attrNameLst>
                                          <p:attrName>ppt_x</p:attrName>
                                          <p:attrName>ppt_y</p:attrName>
                                        </p:attrNameLst>
                                      </p:cBhvr>
                                    </p:animMotion>
                                  </p:childTnLst>
                                </p:cTn>
                              </p:par>
                            </p:childTnLst>
                          </p:cTn>
                        </p:par>
                      </p:childTnLst>
                    </p:cTn>
                  </p:par>
                  <p:par>
                    <p:cTn id="50" fill="hold">
                      <p:stCondLst>
                        <p:cond delay="indefinite"/>
                      </p:stCondLst>
                      <p:childTnLst>
                        <p:par>
                          <p:cTn id="51" fill="hold">
                            <p:stCondLst>
                              <p:cond delay="0"/>
                            </p:stCondLst>
                            <p:childTnLst>
                              <p:par>
                                <p:cTn id="52" presetID="0" presetClass="path" presetSubtype="0" accel="50000" decel="50000" fill="hold" nodeType="clickEffect">
                                  <p:stCondLst>
                                    <p:cond delay="0"/>
                                  </p:stCondLst>
                                  <p:childTnLst>
                                    <p:animMotion origin="layout" path="M -8.33333E-7 2.22222E-6 L 0.18108 2.22222E-6 " pathEditMode="relative" ptsTypes="AA">
                                      <p:cBhvr>
                                        <p:cTn id="53" dur="2000" fill="hold"/>
                                        <p:tgtEl>
                                          <p:spTgt spid="3"/>
                                        </p:tgtEl>
                                        <p:attrNameLst>
                                          <p:attrName>ppt_x</p:attrName>
                                          <p:attrName>ppt_y</p:attrName>
                                        </p:attrNameLst>
                                      </p:cBhvr>
                                    </p:animMotion>
                                  </p:childTnLst>
                                </p:cTn>
                              </p:par>
                            </p:childTnLst>
                          </p:cTn>
                        </p:par>
                      </p:childTnLst>
                    </p:cTn>
                  </p:par>
                  <p:par>
                    <p:cTn id="54" fill="hold">
                      <p:stCondLst>
                        <p:cond delay="indefinite"/>
                      </p:stCondLst>
                      <p:childTnLst>
                        <p:par>
                          <p:cTn id="55" fill="hold">
                            <p:stCondLst>
                              <p:cond delay="0"/>
                            </p:stCondLst>
                            <p:childTnLst>
                              <p:par>
                                <p:cTn id="56" presetID="0" presetClass="path" presetSubtype="0" accel="50000" decel="50000" fill="hold" nodeType="clickEffect">
                                  <p:stCondLst>
                                    <p:cond delay="0"/>
                                  </p:stCondLst>
                                  <p:childTnLst>
                                    <p:animMotion origin="layout" path="M -0.18907 -7.40741E-7 L -0.12483 0.07431 " pathEditMode="relative" rAng="0" ptsTypes="AA">
                                      <p:cBhvr>
                                        <p:cTn id="57" dur="2000" fill="hold"/>
                                        <p:tgtEl>
                                          <p:spTgt spid="4"/>
                                        </p:tgtEl>
                                        <p:attrNameLst>
                                          <p:attrName>ppt_x</p:attrName>
                                          <p:attrName>ppt_y</p:attrName>
                                        </p:attrNameLst>
                                      </p:cBhvr>
                                      <p:rCtr x="32" y="37"/>
                                    </p:animMotion>
                                  </p:childTnLst>
                                </p:cTn>
                              </p:par>
                            </p:childTnLst>
                          </p:cTn>
                        </p:par>
                      </p:childTnLst>
                    </p:cTn>
                  </p:par>
                  <p:par>
                    <p:cTn id="58" fill="hold">
                      <p:stCondLst>
                        <p:cond delay="indefinite"/>
                      </p:stCondLst>
                      <p:childTnLst>
                        <p:par>
                          <p:cTn id="59" fill="hold">
                            <p:stCondLst>
                              <p:cond delay="0"/>
                            </p:stCondLst>
                            <p:childTnLst>
                              <p:par>
                                <p:cTn id="60" presetID="22" presetClass="exit" presetSubtype="4" fill="hold" nodeType="clickEffect">
                                  <p:stCondLst>
                                    <p:cond delay="0"/>
                                  </p:stCondLst>
                                  <p:childTnLst>
                                    <p:animEffect transition="out" filter="wipe(down)">
                                      <p:cBhvr>
                                        <p:cTn id="61" dur="500"/>
                                        <p:tgtEl>
                                          <p:spTgt spid="3"/>
                                        </p:tgtEl>
                                      </p:cBhvr>
                                    </p:animEffect>
                                    <p:set>
                                      <p:cBhvr>
                                        <p:cTn id="62" dur="1" fill="hold">
                                          <p:stCondLst>
                                            <p:cond delay="499"/>
                                          </p:stCondLst>
                                        </p:cTn>
                                        <p:tgtEl>
                                          <p:spTgt spid="3"/>
                                        </p:tgtEl>
                                        <p:attrNameLst>
                                          <p:attrName>style.visibility</p:attrName>
                                        </p:attrNameLst>
                                      </p:cBhvr>
                                      <p:to>
                                        <p:strVal val="hidden"/>
                                      </p:to>
                                    </p:set>
                                  </p:childTnLst>
                                </p:cTn>
                              </p:par>
                              <p:par>
                                <p:cTn id="63" presetID="22" presetClass="exit" presetSubtype="4" fill="hold" nodeType="withEffect">
                                  <p:stCondLst>
                                    <p:cond delay="0"/>
                                  </p:stCondLst>
                                  <p:childTnLst>
                                    <p:animEffect transition="out" filter="wipe(down)">
                                      <p:cBhvr>
                                        <p:cTn id="64" dur="500"/>
                                        <p:tgtEl>
                                          <p:spTgt spid="4"/>
                                        </p:tgtEl>
                                      </p:cBhvr>
                                    </p:animEffect>
                                    <p:set>
                                      <p:cBhvr>
                                        <p:cTn id="65" dur="1" fill="hold">
                                          <p:stCondLst>
                                            <p:cond delay="499"/>
                                          </p:stCondLst>
                                        </p:cTn>
                                        <p:tgtEl>
                                          <p:spTgt spid="4"/>
                                        </p:tgtEl>
                                        <p:attrNameLst>
                                          <p:attrName>style.visibility</p:attrName>
                                        </p:attrNameLst>
                                      </p:cBhvr>
                                      <p:to>
                                        <p:strVal val="hidden"/>
                                      </p:to>
                                    </p:set>
                                  </p:childTnLst>
                                </p:cTn>
                              </p:par>
                              <p:par>
                                <p:cTn id="66" presetID="22" presetClass="exit" presetSubtype="4" fill="hold" nodeType="withEffect">
                                  <p:stCondLst>
                                    <p:cond delay="0"/>
                                  </p:stCondLst>
                                  <p:childTnLst>
                                    <p:animEffect transition="out" filter="wipe(down)">
                                      <p:cBhvr>
                                        <p:cTn id="67" dur="500"/>
                                        <p:tgtEl>
                                          <p:spTgt spid="5"/>
                                        </p:tgtEl>
                                      </p:cBhvr>
                                    </p:animEffect>
                                    <p:set>
                                      <p:cBhvr>
                                        <p:cTn id="68" dur="1" fill="hold">
                                          <p:stCondLst>
                                            <p:cond delay="499"/>
                                          </p:stCondLst>
                                        </p:cTn>
                                        <p:tgtEl>
                                          <p:spTgt spid="5"/>
                                        </p:tgtEl>
                                        <p:attrNameLst>
                                          <p:attrName>style.visibility</p:attrName>
                                        </p:attrNameLst>
                                      </p:cBhvr>
                                      <p:to>
                                        <p:strVal val="hidden"/>
                                      </p:to>
                                    </p:set>
                                  </p:childTnLst>
                                </p:cTn>
                              </p:par>
                              <p:par>
                                <p:cTn id="69" presetID="17" presetClass="entr" presetSubtype="10" fill="hold" nodeType="withEffect">
                                  <p:stCondLst>
                                    <p:cond delay="0"/>
                                  </p:stCondLst>
                                  <p:childTnLst>
                                    <p:set>
                                      <p:cBhvr>
                                        <p:cTn id="70" dur="1" fill="hold">
                                          <p:stCondLst>
                                            <p:cond delay="0"/>
                                          </p:stCondLst>
                                        </p:cTn>
                                        <p:tgtEl>
                                          <p:spTgt spid="6"/>
                                        </p:tgtEl>
                                        <p:attrNameLst>
                                          <p:attrName>style.visibility</p:attrName>
                                        </p:attrNameLst>
                                      </p:cBhvr>
                                      <p:to>
                                        <p:strVal val="visible"/>
                                      </p:to>
                                    </p:set>
                                    <p:anim calcmode="lin" valueType="num">
                                      <p:cBhvr>
                                        <p:cTn id="71" dur="500" fill="hold"/>
                                        <p:tgtEl>
                                          <p:spTgt spid="6"/>
                                        </p:tgtEl>
                                        <p:attrNameLst>
                                          <p:attrName>ppt_w</p:attrName>
                                        </p:attrNameLst>
                                      </p:cBhvr>
                                      <p:tavLst>
                                        <p:tav tm="0">
                                          <p:val>
                                            <p:fltVal val="0"/>
                                          </p:val>
                                        </p:tav>
                                        <p:tav tm="100000">
                                          <p:val>
                                            <p:strVal val="#ppt_w"/>
                                          </p:val>
                                        </p:tav>
                                      </p:tavLst>
                                    </p:anim>
                                    <p:anim calcmode="lin" valueType="num">
                                      <p:cBhvr>
                                        <p:cTn id="72" dur="500" fill="hold"/>
                                        <p:tgtEl>
                                          <p:spTgt spid="6"/>
                                        </p:tgtEl>
                                        <p:attrNameLst>
                                          <p:attrName>ppt_h</p:attrName>
                                        </p:attrNameLst>
                                      </p:cBhvr>
                                      <p:tavLst>
                                        <p:tav tm="0">
                                          <p:val>
                                            <p:strVal val="#ppt_h"/>
                                          </p:val>
                                        </p:tav>
                                        <p:tav tm="100000">
                                          <p:val>
                                            <p:strVal val="#ppt_h"/>
                                          </p:val>
                                        </p:tav>
                                      </p:tavLst>
                                    </p:anim>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nodeType="clickEffect">
                                  <p:stCondLst>
                                    <p:cond delay="0"/>
                                  </p:stCondLst>
                                  <p:childTnLst>
                                    <p:set>
                                      <p:cBhvr>
                                        <p:cTn id="76" dur="1" fill="hold">
                                          <p:stCondLst>
                                            <p:cond delay="0"/>
                                          </p:stCondLst>
                                        </p:cTn>
                                        <p:tgtEl>
                                          <p:spTgt spid="7"/>
                                        </p:tgtEl>
                                        <p:attrNameLst>
                                          <p:attrName>style.visibility</p:attrName>
                                        </p:attrNameLst>
                                      </p:cBhvr>
                                      <p:to>
                                        <p:strVal val="visible"/>
                                      </p:to>
                                    </p:set>
                                    <p:animEffect transition="in" filter="wipe(down)">
                                      <p:cBhvr>
                                        <p:cTn id="77" dur="500"/>
                                        <p:tgtEl>
                                          <p:spTgt spid="7"/>
                                        </p:tgtEl>
                                      </p:cBhvr>
                                    </p:animEffect>
                                  </p:childTnLst>
                                </p:cTn>
                              </p:par>
                              <p:par>
                                <p:cTn id="78" presetID="22" presetClass="entr" presetSubtype="4" fill="hold" nodeType="withEffect">
                                  <p:stCondLst>
                                    <p:cond delay="0"/>
                                  </p:stCondLst>
                                  <p:childTnLst>
                                    <p:set>
                                      <p:cBhvr>
                                        <p:cTn id="79" dur="1" fill="hold">
                                          <p:stCondLst>
                                            <p:cond delay="0"/>
                                          </p:stCondLst>
                                        </p:cTn>
                                        <p:tgtEl>
                                          <p:spTgt spid="8"/>
                                        </p:tgtEl>
                                        <p:attrNameLst>
                                          <p:attrName>style.visibility</p:attrName>
                                        </p:attrNameLst>
                                      </p:cBhvr>
                                      <p:to>
                                        <p:strVal val="visible"/>
                                      </p:to>
                                    </p:set>
                                    <p:animEffect transition="in" filter="wipe(down)">
                                      <p:cBhvr>
                                        <p:cTn id="80" dur="500"/>
                                        <p:tgtEl>
                                          <p:spTgt spid="8"/>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4" fill="hold" nodeType="clickEffect">
                                  <p:stCondLst>
                                    <p:cond delay="0"/>
                                  </p:stCondLst>
                                  <p:childTnLst>
                                    <p:set>
                                      <p:cBhvr>
                                        <p:cTn id="84" dur="1" fill="hold">
                                          <p:stCondLst>
                                            <p:cond delay="0"/>
                                          </p:stCondLst>
                                        </p:cTn>
                                        <p:tgtEl>
                                          <p:spTgt spid="9"/>
                                        </p:tgtEl>
                                        <p:attrNameLst>
                                          <p:attrName>style.visibility</p:attrName>
                                        </p:attrNameLst>
                                      </p:cBhvr>
                                      <p:to>
                                        <p:strVal val="visible"/>
                                      </p:to>
                                    </p:set>
                                    <p:animEffect transition="in" filter="wipe(down)">
                                      <p:cBhvr>
                                        <p:cTn id="85" dur="500"/>
                                        <p:tgtEl>
                                          <p:spTgt spid="9"/>
                                        </p:tgtEl>
                                      </p:cBhvr>
                                    </p:animEffect>
                                  </p:childTnLst>
                                </p:cTn>
                              </p:par>
                            </p:childTnLst>
                          </p:cTn>
                        </p:par>
                      </p:childTnLst>
                    </p:cTn>
                  </p:par>
                  <p:par>
                    <p:cTn id="86" fill="hold">
                      <p:stCondLst>
                        <p:cond delay="indefinite"/>
                      </p:stCondLst>
                      <p:childTnLst>
                        <p:par>
                          <p:cTn id="87" fill="hold">
                            <p:stCondLst>
                              <p:cond delay="0"/>
                            </p:stCondLst>
                            <p:childTnLst>
                              <p:par>
                                <p:cTn id="88" presetID="0" presetClass="path" presetSubtype="0" accel="50000" decel="50000" fill="hold" nodeType="clickEffect">
                                  <p:stCondLst>
                                    <p:cond delay="0"/>
                                  </p:stCondLst>
                                  <p:childTnLst>
                                    <p:animMotion origin="layout" path="M -8.33333E-7 -7.40741E-7 L 0.37014 -7.40741E-7 " pathEditMode="relative" ptsTypes="AA">
                                      <p:cBhvr>
                                        <p:cTn id="89" dur="2000" fill="hold"/>
                                        <p:tgtEl>
                                          <p:spTgt spid="7"/>
                                        </p:tgtEl>
                                        <p:attrNameLst>
                                          <p:attrName>ppt_x</p:attrName>
                                          <p:attrName>ppt_y</p:attrName>
                                        </p:attrNameLst>
                                      </p:cBhvr>
                                    </p:animMotion>
                                  </p:childTnLst>
                                </p:cTn>
                              </p:par>
                            </p:childTnLst>
                          </p:cTn>
                        </p:par>
                      </p:childTnLst>
                    </p:cTn>
                  </p:par>
                  <p:par>
                    <p:cTn id="90" fill="hold">
                      <p:stCondLst>
                        <p:cond delay="indefinite"/>
                      </p:stCondLst>
                      <p:childTnLst>
                        <p:par>
                          <p:cTn id="91" fill="hold">
                            <p:stCondLst>
                              <p:cond delay="0"/>
                            </p:stCondLst>
                            <p:childTnLst>
                              <p:par>
                                <p:cTn id="92" presetID="0" presetClass="path" presetSubtype="0" accel="50000" decel="50000" fill="hold" nodeType="clickEffect">
                                  <p:stCondLst>
                                    <p:cond delay="0"/>
                                  </p:stCondLst>
                                  <p:childTnLst>
                                    <p:animMotion origin="layout" path="M 5.27778E-6 -3.7037E-6 L 0.1889 -3.7037E-6 " pathEditMode="relative" ptsTypes="AA">
                                      <p:cBhvr>
                                        <p:cTn id="93" dur="2000" fill="hold"/>
                                        <p:tgtEl>
                                          <p:spTgt spid="9"/>
                                        </p:tgtEl>
                                        <p:attrNameLst>
                                          <p:attrName>ppt_x</p:attrName>
                                          <p:attrName>ppt_y</p:attrName>
                                        </p:attrNameLst>
                                      </p:cBhvr>
                                    </p:animMotion>
                                  </p:childTnLst>
                                </p:cTn>
                              </p:par>
                            </p:childTnLst>
                          </p:cTn>
                        </p:par>
                      </p:childTnLst>
                    </p:cTn>
                  </p:par>
                  <p:par>
                    <p:cTn id="94" fill="hold">
                      <p:stCondLst>
                        <p:cond delay="indefinite"/>
                      </p:stCondLst>
                      <p:childTnLst>
                        <p:par>
                          <p:cTn id="95" fill="hold">
                            <p:stCondLst>
                              <p:cond delay="0"/>
                            </p:stCondLst>
                            <p:childTnLst>
                              <p:par>
                                <p:cTn id="96" presetID="0" presetClass="path" presetSubtype="0" accel="50000" decel="50000" fill="hold" nodeType="clickEffect">
                                  <p:stCondLst>
                                    <p:cond delay="0"/>
                                  </p:stCondLst>
                                  <p:childTnLst>
                                    <p:animMotion origin="layout" path="M -3.05556E-6 4.81481E-6 L -0.19357 4.81481E-6 " pathEditMode="relative" rAng="0" ptsTypes="AA">
                                      <p:cBhvr>
                                        <p:cTn id="97" dur="2000" fill="hold"/>
                                        <p:tgtEl>
                                          <p:spTgt spid="8"/>
                                        </p:tgtEl>
                                        <p:attrNameLst>
                                          <p:attrName>ppt_x</p:attrName>
                                          <p:attrName>ppt_y</p:attrName>
                                        </p:attrNameLst>
                                      </p:cBhvr>
                                      <p:rCtr x="-97" y="0"/>
                                    </p:animMotion>
                                  </p:childTnLst>
                                </p:cTn>
                              </p:par>
                            </p:childTnLst>
                          </p:cTn>
                        </p:par>
                      </p:childTnLst>
                    </p:cTn>
                  </p:par>
                  <p:par>
                    <p:cTn id="98" fill="hold">
                      <p:stCondLst>
                        <p:cond delay="indefinite"/>
                      </p:stCondLst>
                      <p:childTnLst>
                        <p:par>
                          <p:cTn id="99" fill="hold">
                            <p:stCondLst>
                              <p:cond delay="0"/>
                            </p:stCondLst>
                            <p:childTnLst>
                              <p:par>
                                <p:cTn id="100" presetID="0" presetClass="path" presetSubtype="0" accel="50000" decel="50000" fill="hold" nodeType="clickEffect">
                                  <p:stCondLst>
                                    <p:cond delay="0"/>
                                  </p:stCondLst>
                                  <p:childTnLst>
                                    <p:animMotion origin="layout" path="M 0.18889 4.81481E-6 L 0.06337 0.07962 " pathEditMode="relative" rAng="0" ptsTypes="AA">
                                      <p:cBhvr>
                                        <p:cTn id="101" dur="2000" fill="hold"/>
                                        <p:tgtEl>
                                          <p:spTgt spid="9"/>
                                        </p:tgtEl>
                                        <p:attrNameLst>
                                          <p:attrName>ppt_x</p:attrName>
                                          <p:attrName>ppt_y</p:attrName>
                                        </p:attrNameLst>
                                      </p:cBhvr>
                                      <p:rCtr x="-63" y="40"/>
                                    </p:animMotion>
                                  </p:childTnLst>
                                </p:cTn>
                              </p:par>
                            </p:childTnLst>
                          </p:cTn>
                        </p:par>
                      </p:childTnLst>
                    </p:cTn>
                  </p:par>
                  <p:par>
                    <p:cTn id="102" fill="hold">
                      <p:stCondLst>
                        <p:cond delay="indefinite"/>
                      </p:stCondLst>
                      <p:childTnLst>
                        <p:par>
                          <p:cTn id="103" fill="hold">
                            <p:stCondLst>
                              <p:cond delay="0"/>
                            </p:stCondLst>
                            <p:childTnLst>
                              <p:par>
                                <p:cTn id="104" presetID="0" presetClass="path" presetSubtype="0" accel="50000" decel="50000" fill="hold" nodeType="clickEffect">
                                  <p:stCondLst>
                                    <p:cond delay="0"/>
                                  </p:stCondLst>
                                  <p:childTnLst>
                                    <p:animMotion origin="layout" path="M -0.20156 4.81481E-6 L -0.31962 4.81481E-6 " pathEditMode="relative" rAng="0" ptsTypes="AA">
                                      <p:cBhvr>
                                        <p:cTn id="105" dur="2000" fill="hold"/>
                                        <p:tgtEl>
                                          <p:spTgt spid="8"/>
                                        </p:tgtEl>
                                        <p:attrNameLst>
                                          <p:attrName>ppt_x</p:attrName>
                                          <p:attrName>ppt_y</p:attrName>
                                        </p:attrNameLst>
                                      </p:cBhvr>
                                      <p:rCtr x="-59" y="0"/>
                                    </p:animMotion>
                                  </p:childTnLst>
                                </p:cTn>
                              </p:par>
                            </p:childTnLst>
                          </p:cTn>
                        </p:par>
                      </p:childTnLst>
                    </p:cTn>
                  </p:par>
                  <p:par>
                    <p:cTn id="106" fill="hold">
                      <p:stCondLst>
                        <p:cond delay="indefinite"/>
                      </p:stCondLst>
                      <p:childTnLst>
                        <p:par>
                          <p:cTn id="107" fill="hold">
                            <p:stCondLst>
                              <p:cond delay="0"/>
                            </p:stCondLst>
                            <p:childTnLst>
                              <p:par>
                                <p:cTn id="108" presetID="35" presetClass="entr" presetSubtype="0" fill="hold" grpId="0" nodeType="clickEffect">
                                  <p:stCondLst>
                                    <p:cond delay="0"/>
                                  </p:stCondLst>
                                  <p:childTnLst>
                                    <p:set>
                                      <p:cBhvr>
                                        <p:cTn id="109" dur="1" fill="hold">
                                          <p:stCondLst>
                                            <p:cond delay="0"/>
                                          </p:stCondLst>
                                        </p:cTn>
                                        <p:tgtEl>
                                          <p:spTgt spid="64688"/>
                                        </p:tgtEl>
                                        <p:attrNameLst>
                                          <p:attrName>style.visibility</p:attrName>
                                        </p:attrNameLst>
                                      </p:cBhvr>
                                      <p:to>
                                        <p:strVal val="visible"/>
                                      </p:to>
                                    </p:set>
                                    <p:animEffect transition="in" filter="fade">
                                      <p:cBhvr>
                                        <p:cTn id="110" dur="2000"/>
                                        <p:tgtEl>
                                          <p:spTgt spid="64688"/>
                                        </p:tgtEl>
                                      </p:cBhvr>
                                    </p:animEffect>
                                    <p:anim calcmode="lin" valueType="num">
                                      <p:cBhvr>
                                        <p:cTn id="111" dur="2000" fill="hold"/>
                                        <p:tgtEl>
                                          <p:spTgt spid="64688"/>
                                        </p:tgtEl>
                                        <p:attrNameLst>
                                          <p:attrName>style.rotation</p:attrName>
                                        </p:attrNameLst>
                                      </p:cBhvr>
                                      <p:tavLst>
                                        <p:tav tm="0">
                                          <p:val>
                                            <p:fltVal val="720"/>
                                          </p:val>
                                        </p:tav>
                                        <p:tav tm="100000">
                                          <p:val>
                                            <p:fltVal val="0"/>
                                          </p:val>
                                        </p:tav>
                                      </p:tavLst>
                                    </p:anim>
                                    <p:anim calcmode="lin" valueType="num">
                                      <p:cBhvr>
                                        <p:cTn id="112" dur="2000" fill="hold"/>
                                        <p:tgtEl>
                                          <p:spTgt spid="64688"/>
                                        </p:tgtEl>
                                        <p:attrNameLst>
                                          <p:attrName>ppt_h</p:attrName>
                                        </p:attrNameLst>
                                      </p:cBhvr>
                                      <p:tavLst>
                                        <p:tav tm="0">
                                          <p:val>
                                            <p:fltVal val="0"/>
                                          </p:val>
                                        </p:tav>
                                        <p:tav tm="100000">
                                          <p:val>
                                            <p:strVal val="#ppt_h"/>
                                          </p:val>
                                        </p:tav>
                                      </p:tavLst>
                                    </p:anim>
                                    <p:anim calcmode="lin" valueType="num">
                                      <p:cBhvr>
                                        <p:cTn id="113" dur="2000" fill="hold"/>
                                        <p:tgtEl>
                                          <p:spTgt spid="64688"/>
                                        </p:tgtEl>
                                        <p:attrNameLst>
                                          <p:attrName>ppt_w</p:attrName>
                                        </p:attrNameLst>
                                      </p:cBhvr>
                                      <p:tavLst>
                                        <p:tav tm="0">
                                          <p:val>
                                            <p:fltVal val="0"/>
                                          </p:val>
                                        </p:tav>
                                        <p:tav tm="100000">
                                          <p:val>
                                            <p:strVal val="#ppt_w"/>
                                          </p:val>
                                        </p:tav>
                                      </p:tavLst>
                                    </p:anim>
                                  </p:childTnLst>
                                  <p:subTnLst>
                                    <p:audio>
                                      <p:cMediaNode>
                                        <p:cTn display="0" masterRel="sameClick">
                                          <p:stCondLst>
                                            <p:cond evt="begin" delay="0">
                                              <p:tn val="108"/>
                                            </p:cond>
                                          </p:stCondLst>
                                          <p:endCondLst>
                                            <p:cond evt="onStopAudio" delay="0">
                                              <p:tgtEl>
                                                <p:sldTgt/>
                                              </p:tgtEl>
                                            </p:cond>
                                          </p:endCondLst>
                                        </p:cTn>
                                        <p:tgtEl>
                                          <p:sndTgt r:embed="rId2" name="explod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53" grpId="0" autoUpdateAnimBg="0"/>
      <p:bldP spid="64555" grpId="0" autoUpdateAnimBg="0"/>
      <p:bldP spid="64688" grpId="0" autoUpdateAnimBg="0"/>
      <p:bldP spid="64691" grpId="0" animBg="1"/>
      <p:bldP spid="64692"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5610" name="Text Box 74"/>
          <p:cNvSpPr txBox="1">
            <a:spLocks noChangeArrowheads="1"/>
          </p:cNvSpPr>
          <p:nvPr/>
        </p:nvSpPr>
        <p:spPr bwMode="auto">
          <a:xfrm>
            <a:off x="342900" y="476672"/>
            <a:ext cx="1785938" cy="457200"/>
          </a:xfrm>
          <a:prstGeom prst="rect">
            <a:avLst/>
          </a:prstGeom>
          <a:noFill/>
          <a:ln w="25400" cap="sq">
            <a:noFill/>
            <a:miter lim="800000"/>
            <a:headEnd/>
            <a:tailEnd/>
          </a:ln>
          <a:effectLst/>
        </p:spPr>
        <p:txBody>
          <a:bodyPr wrap="none" lIns="91416" tIns="45710" rIns="91416" bIns="45710">
            <a:spAutoFit/>
          </a:bodyPr>
          <a:lstStyle/>
          <a:p>
            <a:r>
              <a:rPr lang="zh-CN" altLang="en-US" sz="2400" dirty="0">
                <a:ea typeface="华文中宋" pitchFamily="2" charset="-122"/>
              </a:rPr>
              <a:t>算法描述： </a:t>
            </a:r>
          </a:p>
        </p:txBody>
      </p:sp>
      <p:sp>
        <p:nvSpPr>
          <p:cNvPr id="65611" name="Text Box 75"/>
          <p:cNvSpPr txBox="1">
            <a:spLocks noChangeArrowheads="1"/>
          </p:cNvSpPr>
          <p:nvPr/>
        </p:nvSpPr>
        <p:spPr bwMode="auto">
          <a:xfrm>
            <a:off x="419100" y="1038225"/>
            <a:ext cx="8113340" cy="4967494"/>
          </a:xfrm>
          <a:prstGeom prst="rect">
            <a:avLst/>
          </a:prstGeom>
          <a:noFill/>
          <a:ln w="25400" cap="sq">
            <a:noFill/>
            <a:miter lim="800000"/>
            <a:headEnd/>
            <a:tailEnd/>
          </a:ln>
          <a:effectLst/>
        </p:spPr>
        <p:txBody>
          <a:bodyPr wrap="square" lIns="91416" tIns="45710" rIns="91416" bIns="45710">
            <a:spAutoFit/>
          </a:bodyPr>
          <a:lstStyle/>
          <a:p>
            <a:pPr>
              <a:lnSpc>
                <a:spcPct val="120000"/>
              </a:lnSpc>
              <a:spcBef>
                <a:spcPct val="0"/>
              </a:spcBef>
            </a:pPr>
            <a:r>
              <a:rPr lang="en-US" altLang="zh-CN" sz="2400" dirty="0" err="1">
                <a:ea typeface="楷体_GB2312" pitchFamily="49" charset="-122"/>
              </a:rPr>
              <a:t>int</a:t>
            </a:r>
            <a:r>
              <a:rPr lang="en-US" altLang="zh-CN" sz="2400" dirty="0">
                <a:ea typeface="楷体_GB2312" pitchFamily="49" charset="-122"/>
              </a:rPr>
              <a:t> </a:t>
            </a:r>
            <a:r>
              <a:rPr lang="en-US" altLang="zh-CN" sz="2400" dirty="0" err="1">
                <a:ea typeface="楷体_GB2312" pitchFamily="49" charset="-122"/>
              </a:rPr>
              <a:t>Search_Bin</a:t>
            </a:r>
            <a:r>
              <a:rPr lang="en-US" altLang="zh-CN" sz="2400" dirty="0">
                <a:ea typeface="楷体_GB2312" pitchFamily="49" charset="-122"/>
              </a:rPr>
              <a:t> ( </a:t>
            </a:r>
            <a:r>
              <a:rPr lang="en-US" altLang="zh-CN" sz="2400" dirty="0" err="1">
                <a:ea typeface="楷体_GB2312" pitchFamily="49" charset="-122"/>
              </a:rPr>
              <a:t>SSTable</a:t>
            </a:r>
            <a:r>
              <a:rPr lang="en-US" altLang="zh-CN" sz="2400" dirty="0">
                <a:ea typeface="楷体_GB2312" pitchFamily="49" charset="-122"/>
              </a:rPr>
              <a:t> ST,  </a:t>
            </a:r>
            <a:r>
              <a:rPr lang="en-US" altLang="zh-CN" sz="2400" dirty="0" err="1">
                <a:ea typeface="楷体_GB2312" pitchFamily="49" charset="-122"/>
              </a:rPr>
              <a:t>KeyType</a:t>
            </a:r>
            <a:r>
              <a:rPr lang="en-US" altLang="zh-CN" sz="2400" dirty="0">
                <a:ea typeface="楷体_GB2312" pitchFamily="49" charset="-122"/>
              </a:rPr>
              <a:t> key ) </a:t>
            </a:r>
          </a:p>
          <a:p>
            <a:pPr>
              <a:lnSpc>
                <a:spcPct val="120000"/>
              </a:lnSpc>
              <a:spcBef>
                <a:spcPct val="0"/>
              </a:spcBef>
            </a:pPr>
            <a:r>
              <a:rPr lang="en-US" altLang="zh-CN" sz="2400" dirty="0">
                <a:ea typeface="楷体_GB2312" pitchFamily="49" charset="-122"/>
              </a:rPr>
              <a:t> {  low = 1 ;       high = </a:t>
            </a:r>
            <a:r>
              <a:rPr lang="en-US" altLang="zh-CN" sz="2400" dirty="0" err="1">
                <a:ea typeface="楷体_GB2312" pitchFamily="49" charset="-122"/>
              </a:rPr>
              <a:t>ST.length</a:t>
            </a:r>
            <a:r>
              <a:rPr lang="en-US" altLang="zh-CN" sz="2400" dirty="0">
                <a:ea typeface="楷体_GB2312" pitchFamily="49" charset="-122"/>
              </a:rPr>
              <a:t> ;        // </a:t>
            </a:r>
            <a:r>
              <a:rPr lang="zh-CN" altLang="en-US" sz="2400" dirty="0">
                <a:ea typeface="楷体_GB2312" pitchFamily="49" charset="-122"/>
              </a:rPr>
              <a:t>置区间初值 </a:t>
            </a:r>
            <a:br>
              <a:rPr lang="zh-CN" altLang="en-US" sz="2400" dirty="0">
                <a:ea typeface="楷体_GB2312" pitchFamily="49" charset="-122"/>
              </a:rPr>
            </a:br>
            <a:r>
              <a:rPr lang="zh-CN" altLang="en-US" sz="2400" dirty="0">
                <a:ea typeface="楷体_GB2312" pitchFamily="49" charset="-122"/>
              </a:rPr>
              <a:t>　</a:t>
            </a:r>
            <a:r>
              <a:rPr lang="en-US" altLang="zh-CN" sz="2400" dirty="0">
                <a:ea typeface="楷体_GB2312" pitchFamily="49" charset="-122"/>
              </a:rPr>
              <a:t>while (low &lt;= high) </a:t>
            </a:r>
          </a:p>
          <a:p>
            <a:pPr>
              <a:lnSpc>
                <a:spcPct val="120000"/>
              </a:lnSpc>
              <a:spcBef>
                <a:spcPct val="0"/>
              </a:spcBef>
            </a:pPr>
            <a:r>
              <a:rPr lang="en-US" altLang="zh-CN" sz="2400" dirty="0">
                <a:ea typeface="楷体_GB2312" pitchFamily="49" charset="-122"/>
              </a:rPr>
              <a:t>    {   </a:t>
            </a:r>
            <a:r>
              <a:rPr lang="en-US" altLang="zh-CN" sz="2400" dirty="0">
                <a:solidFill>
                  <a:srgbClr val="0000FF"/>
                </a:solidFill>
                <a:ea typeface="楷体_GB2312" pitchFamily="49" charset="-122"/>
              </a:rPr>
              <a:t>mid</a:t>
            </a:r>
            <a:r>
              <a:rPr lang="en-US" altLang="zh-CN" sz="2400" dirty="0">
                <a:ea typeface="楷体_GB2312" pitchFamily="49" charset="-122"/>
              </a:rPr>
              <a:t> = (low + high) / 2 ; </a:t>
            </a:r>
            <a:br>
              <a:rPr lang="en-US" altLang="zh-CN" sz="2400" dirty="0">
                <a:ea typeface="楷体_GB2312" pitchFamily="49" charset="-122"/>
              </a:rPr>
            </a:br>
            <a:r>
              <a:rPr lang="zh-CN" altLang="en-US" sz="2400" dirty="0">
                <a:ea typeface="楷体_GB2312" pitchFamily="49" charset="-122"/>
              </a:rPr>
              <a:t>　　</a:t>
            </a:r>
            <a:r>
              <a:rPr lang="en-US" altLang="zh-CN" sz="2400" dirty="0">
                <a:ea typeface="楷体_GB2312" pitchFamily="49" charset="-122"/>
              </a:rPr>
              <a:t>if (</a:t>
            </a:r>
            <a:r>
              <a:rPr lang="en-US" altLang="zh-CN" sz="2400" dirty="0" err="1">
                <a:ea typeface="楷体_GB2312" pitchFamily="49" charset="-122"/>
              </a:rPr>
              <a:t>ST.elem</a:t>
            </a:r>
            <a:r>
              <a:rPr lang="en-US" altLang="zh-CN" sz="2400" dirty="0">
                <a:ea typeface="楷体_GB2312" pitchFamily="49" charset="-122"/>
              </a:rPr>
              <a:t>[</a:t>
            </a:r>
            <a:r>
              <a:rPr lang="en-US" altLang="zh-CN" sz="2400" dirty="0">
                <a:solidFill>
                  <a:srgbClr val="0000FF"/>
                </a:solidFill>
                <a:ea typeface="楷体_GB2312" pitchFamily="49" charset="-122"/>
              </a:rPr>
              <a:t>mid</a:t>
            </a:r>
            <a:r>
              <a:rPr lang="en-US" altLang="zh-CN" sz="2400" dirty="0">
                <a:ea typeface="楷体_GB2312" pitchFamily="49" charset="-122"/>
              </a:rPr>
              <a:t>].key = key)   return </a:t>
            </a:r>
            <a:r>
              <a:rPr lang="en-US" altLang="zh-CN" sz="2400" dirty="0">
                <a:solidFill>
                  <a:srgbClr val="0000FF"/>
                </a:solidFill>
                <a:ea typeface="楷体_GB2312" pitchFamily="49" charset="-122"/>
              </a:rPr>
              <a:t>mid </a:t>
            </a:r>
            <a:r>
              <a:rPr lang="en-US" altLang="zh-CN" sz="2400" dirty="0">
                <a:ea typeface="楷体_GB2312" pitchFamily="49" charset="-122"/>
              </a:rPr>
              <a:t>;    // </a:t>
            </a:r>
            <a:r>
              <a:rPr lang="zh-CN" altLang="en-US" sz="2400" dirty="0">
                <a:ea typeface="楷体_GB2312" pitchFamily="49" charset="-122"/>
              </a:rPr>
              <a:t>找到待查元素 </a:t>
            </a:r>
            <a:br>
              <a:rPr lang="zh-CN" altLang="en-US" sz="2400" dirty="0">
                <a:ea typeface="楷体_GB2312" pitchFamily="49" charset="-122"/>
              </a:rPr>
            </a:br>
            <a:r>
              <a:rPr lang="zh-CN" altLang="en-US" sz="2400" dirty="0">
                <a:ea typeface="楷体_GB2312" pitchFamily="49" charset="-122"/>
              </a:rPr>
              <a:t>　　</a:t>
            </a:r>
            <a:r>
              <a:rPr lang="en-US" altLang="zh-CN" sz="2400" dirty="0">
                <a:ea typeface="楷体_GB2312" pitchFamily="49" charset="-122"/>
              </a:rPr>
              <a:t>else  if (key &lt; </a:t>
            </a:r>
            <a:r>
              <a:rPr lang="en-US" altLang="zh-CN" sz="2400" dirty="0" err="1">
                <a:ea typeface="楷体_GB2312" pitchFamily="49" charset="-122"/>
              </a:rPr>
              <a:t>ST.elem</a:t>
            </a:r>
            <a:r>
              <a:rPr lang="en-US" altLang="zh-CN" sz="2400" dirty="0">
                <a:ea typeface="楷体_GB2312" pitchFamily="49" charset="-122"/>
              </a:rPr>
              <a:t>[mid].key) </a:t>
            </a:r>
            <a:br>
              <a:rPr lang="en-US" altLang="zh-CN" sz="2400" dirty="0">
                <a:ea typeface="楷体_GB2312" pitchFamily="49" charset="-122"/>
              </a:rPr>
            </a:br>
            <a:r>
              <a:rPr lang="en-US" altLang="zh-CN" sz="2400" dirty="0">
                <a:ea typeface="楷体_GB2312" pitchFamily="49" charset="-122"/>
              </a:rPr>
              <a:t>        </a:t>
            </a:r>
            <a:r>
              <a:rPr lang="zh-CN" altLang="en-US" sz="2400" dirty="0">
                <a:ea typeface="楷体_GB2312" pitchFamily="49" charset="-122"/>
              </a:rPr>
              <a:t>　　　 </a:t>
            </a:r>
            <a:r>
              <a:rPr lang="en-US" altLang="zh-CN" sz="2400" dirty="0">
                <a:ea typeface="楷体_GB2312" pitchFamily="49" charset="-122"/>
              </a:rPr>
              <a:t>high = mid - 1;       // </a:t>
            </a:r>
            <a:r>
              <a:rPr lang="zh-CN" altLang="en-US" sz="2400" dirty="0">
                <a:ea typeface="楷体_GB2312" pitchFamily="49" charset="-122"/>
              </a:rPr>
              <a:t>继续在前半区间进行查找 </a:t>
            </a:r>
            <a:br>
              <a:rPr lang="zh-CN" altLang="en-US" sz="2400" dirty="0">
                <a:ea typeface="楷体_GB2312" pitchFamily="49" charset="-122"/>
              </a:rPr>
            </a:br>
            <a:r>
              <a:rPr lang="zh-CN" altLang="en-US" sz="2400" dirty="0">
                <a:ea typeface="楷体_GB2312" pitchFamily="49" charset="-122"/>
              </a:rPr>
              <a:t>    　　　</a:t>
            </a:r>
            <a:r>
              <a:rPr lang="en-US" altLang="zh-CN" sz="2400" dirty="0">
                <a:ea typeface="楷体_GB2312" pitchFamily="49" charset="-122"/>
              </a:rPr>
              <a:t>else low = mid + 1;     // </a:t>
            </a:r>
            <a:r>
              <a:rPr lang="zh-CN" altLang="en-US" sz="2400" dirty="0">
                <a:ea typeface="楷体_GB2312" pitchFamily="49" charset="-122"/>
              </a:rPr>
              <a:t>继续在后半区间进行查找 </a:t>
            </a:r>
            <a:br>
              <a:rPr lang="zh-CN" altLang="en-US" sz="2400" dirty="0">
                <a:ea typeface="楷体_GB2312" pitchFamily="49" charset="-122"/>
              </a:rPr>
            </a:br>
            <a:r>
              <a:rPr lang="zh-CN" altLang="en-US" sz="2400" dirty="0">
                <a:ea typeface="楷体_GB2312" pitchFamily="49" charset="-122"/>
              </a:rPr>
              <a:t> 　</a:t>
            </a:r>
            <a:r>
              <a:rPr lang="en-US" altLang="zh-CN" sz="2400" dirty="0">
                <a:ea typeface="楷体_GB2312" pitchFamily="49" charset="-122"/>
              </a:rPr>
              <a:t>} </a:t>
            </a:r>
            <a:br>
              <a:rPr lang="en-US" altLang="zh-CN" sz="2400" dirty="0">
                <a:ea typeface="楷体_GB2312" pitchFamily="49" charset="-122"/>
              </a:rPr>
            </a:br>
            <a:r>
              <a:rPr lang="zh-CN" altLang="en-US" sz="2400" dirty="0">
                <a:ea typeface="楷体_GB2312" pitchFamily="49" charset="-122"/>
              </a:rPr>
              <a:t>　</a:t>
            </a:r>
            <a:r>
              <a:rPr lang="en-US" altLang="zh-CN" sz="2400" dirty="0">
                <a:ea typeface="楷体_GB2312" pitchFamily="49" charset="-122"/>
              </a:rPr>
              <a:t>return 0 ;          // </a:t>
            </a:r>
            <a:r>
              <a:rPr lang="zh-CN" altLang="en-US" sz="2400" dirty="0">
                <a:ea typeface="楷体_GB2312" pitchFamily="49" charset="-122"/>
              </a:rPr>
              <a:t>顺序表中不存在待查元素 </a:t>
            </a:r>
            <a:br>
              <a:rPr lang="zh-CN" altLang="en-US" sz="2400" dirty="0">
                <a:ea typeface="楷体_GB2312" pitchFamily="49" charset="-122"/>
              </a:rPr>
            </a:br>
            <a:r>
              <a:rPr lang="zh-CN" altLang="en-US" sz="2400" dirty="0">
                <a:ea typeface="楷体_GB2312" pitchFamily="49" charset="-122"/>
              </a:rPr>
              <a:t> </a:t>
            </a:r>
            <a:r>
              <a:rPr lang="en-US" altLang="zh-CN" sz="2400" dirty="0">
                <a:ea typeface="楷体_GB2312" pitchFamily="49" charset="-122"/>
              </a:rPr>
              <a:t>} // </a:t>
            </a:r>
            <a:r>
              <a:rPr lang="en-US" altLang="zh-CN" sz="2400" dirty="0" err="1">
                <a:ea typeface="楷体_GB2312" pitchFamily="49" charset="-122"/>
              </a:rPr>
              <a:t>Search_Bin</a:t>
            </a:r>
            <a:r>
              <a:rPr lang="en-US" altLang="zh-CN" sz="2400" dirty="0">
                <a:ea typeface="楷体_GB2312" pitchFamily="49" charset="-122"/>
              </a:rPr>
              <a:t> </a:t>
            </a:r>
          </a:p>
        </p:txBody>
      </p:sp>
    </p:spTree>
  </p:cSld>
  <p:clrMapOvr>
    <a:masterClrMapping/>
  </p:clrMapOvr>
  <p:transition spd="slow">
    <p:split orient="vert"/>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869" name="Text Box 173"/>
          <p:cNvSpPr txBox="1">
            <a:spLocks noChangeArrowheads="1"/>
          </p:cNvSpPr>
          <p:nvPr/>
        </p:nvSpPr>
        <p:spPr bwMode="auto">
          <a:xfrm>
            <a:off x="338138" y="504825"/>
            <a:ext cx="1785937" cy="457200"/>
          </a:xfrm>
          <a:prstGeom prst="rect">
            <a:avLst/>
          </a:prstGeom>
          <a:noFill/>
          <a:ln w="25400" cap="sq">
            <a:noFill/>
            <a:miter lim="800000"/>
            <a:headEnd/>
            <a:tailEnd/>
          </a:ln>
          <a:effectLst/>
        </p:spPr>
        <p:txBody>
          <a:bodyPr wrap="none" lIns="91416" tIns="45710" rIns="91416" bIns="45710">
            <a:spAutoFit/>
          </a:bodyPr>
          <a:lstStyle/>
          <a:p>
            <a:r>
              <a:rPr lang="zh-CN" altLang="en-US">
                <a:ea typeface="华文中宋" pitchFamily="2" charset="-122"/>
              </a:rPr>
              <a:t>性能分析： </a:t>
            </a:r>
          </a:p>
        </p:txBody>
      </p:sp>
      <p:grpSp>
        <p:nvGrpSpPr>
          <p:cNvPr id="2" name="Group 188"/>
          <p:cNvGrpSpPr>
            <a:grpSpLocks/>
          </p:cNvGrpSpPr>
          <p:nvPr/>
        </p:nvGrpSpPr>
        <p:grpSpPr bwMode="auto">
          <a:xfrm>
            <a:off x="2243138" y="482597"/>
            <a:ext cx="6373770" cy="755650"/>
            <a:chOff x="1032" y="2736"/>
            <a:chExt cx="4017" cy="476"/>
          </a:xfrm>
        </p:grpSpPr>
        <p:sp>
          <p:nvSpPr>
            <p:cNvPr id="29871" name="Text Box 175"/>
            <p:cNvSpPr txBox="1">
              <a:spLocks noChangeArrowheads="1"/>
            </p:cNvSpPr>
            <p:nvPr/>
          </p:nvSpPr>
          <p:spPr bwMode="auto">
            <a:xfrm>
              <a:off x="1056" y="2736"/>
              <a:ext cx="3944" cy="252"/>
            </a:xfrm>
            <a:prstGeom prst="rect">
              <a:avLst/>
            </a:prstGeom>
            <a:noFill/>
            <a:ln w="9525">
              <a:noFill/>
              <a:miter lim="800000"/>
              <a:headEnd/>
              <a:tailEnd/>
            </a:ln>
            <a:effectLst/>
          </p:spPr>
          <p:txBody>
            <a:bodyPr wrap="none" lIns="91395" tIns="45696" rIns="91395" bIns="45696">
              <a:spAutoFit/>
            </a:bodyPr>
            <a:lstStyle/>
            <a:p>
              <a:pPr>
                <a:spcBef>
                  <a:spcPct val="0"/>
                </a:spcBef>
              </a:pPr>
              <a:r>
                <a:rPr lang="en-US" altLang="zh-CN" sz="2000" dirty="0"/>
                <a:t>  1      2       3        4        5        6        7        8        9       10     11 </a:t>
              </a:r>
            </a:p>
          </p:txBody>
        </p:sp>
        <p:sp>
          <p:nvSpPr>
            <p:cNvPr id="29872" name="Rectangle 176"/>
            <p:cNvSpPr>
              <a:spLocks noChangeArrowheads="1"/>
            </p:cNvSpPr>
            <p:nvPr/>
          </p:nvSpPr>
          <p:spPr bwMode="auto">
            <a:xfrm>
              <a:off x="1032" y="2957"/>
              <a:ext cx="4017" cy="252"/>
            </a:xfrm>
            <a:prstGeom prst="rect">
              <a:avLst/>
            </a:prstGeom>
            <a:gradFill rotWithShape="0">
              <a:gsLst>
                <a:gs pos="0">
                  <a:srgbClr val="FF00FF"/>
                </a:gs>
                <a:gs pos="50000">
                  <a:srgbClr val="FFFFFF"/>
                </a:gs>
                <a:gs pos="100000">
                  <a:srgbClr val="FF00FF"/>
                </a:gs>
              </a:gsLst>
              <a:lin ang="5400000" scaled="1"/>
            </a:gradFill>
            <a:ln w="9525">
              <a:solidFill>
                <a:schemeClr val="tx1"/>
              </a:solidFill>
              <a:miter lim="800000"/>
              <a:headEnd/>
              <a:tailEnd/>
            </a:ln>
            <a:effectLst/>
          </p:spPr>
          <p:txBody>
            <a:bodyPr wrap="none" lIns="91395" tIns="45696" rIns="91395" bIns="45696">
              <a:spAutoFit/>
            </a:bodyPr>
            <a:lstStyle/>
            <a:p>
              <a:pPr algn="ctr">
                <a:spcBef>
                  <a:spcPct val="0"/>
                </a:spcBef>
              </a:pPr>
              <a:r>
                <a:rPr lang="en-US" altLang="zh-CN" sz="2000" dirty="0"/>
                <a:t>  5     13     19     21      37      56     64      75      80       88     92  </a:t>
              </a:r>
            </a:p>
          </p:txBody>
        </p:sp>
        <p:sp>
          <p:nvSpPr>
            <p:cNvPr id="29873" name="Line 177"/>
            <p:cNvSpPr>
              <a:spLocks noChangeShapeType="1"/>
            </p:cNvSpPr>
            <p:nvPr/>
          </p:nvSpPr>
          <p:spPr bwMode="auto">
            <a:xfrm>
              <a:off x="1341" y="2956"/>
              <a:ext cx="0" cy="256"/>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29874" name="Line 178"/>
            <p:cNvSpPr>
              <a:spLocks noChangeShapeType="1"/>
            </p:cNvSpPr>
            <p:nvPr/>
          </p:nvSpPr>
          <p:spPr bwMode="auto">
            <a:xfrm>
              <a:off x="1705" y="2956"/>
              <a:ext cx="0" cy="256"/>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29875" name="Line 179"/>
            <p:cNvSpPr>
              <a:spLocks noChangeShapeType="1"/>
            </p:cNvSpPr>
            <p:nvPr/>
          </p:nvSpPr>
          <p:spPr bwMode="auto">
            <a:xfrm>
              <a:off x="2069" y="2956"/>
              <a:ext cx="0" cy="256"/>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29876" name="Line 180"/>
            <p:cNvSpPr>
              <a:spLocks noChangeShapeType="1"/>
            </p:cNvSpPr>
            <p:nvPr/>
          </p:nvSpPr>
          <p:spPr bwMode="auto">
            <a:xfrm>
              <a:off x="2433" y="2956"/>
              <a:ext cx="0" cy="256"/>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29877" name="Line 181"/>
            <p:cNvSpPr>
              <a:spLocks noChangeShapeType="1"/>
            </p:cNvSpPr>
            <p:nvPr/>
          </p:nvSpPr>
          <p:spPr bwMode="auto">
            <a:xfrm>
              <a:off x="2797" y="2956"/>
              <a:ext cx="0" cy="256"/>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29878" name="Line 182"/>
            <p:cNvSpPr>
              <a:spLocks noChangeShapeType="1"/>
            </p:cNvSpPr>
            <p:nvPr/>
          </p:nvSpPr>
          <p:spPr bwMode="auto">
            <a:xfrm>
              <a:off x="3161" y="2956"/>
              <a:ext cx="0" cy="256"/>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29879" name="Line 183"/>
            <p:cNvSpPr>
              <a:spLocks noChangeShapeType="1"/>
            </p:cNvSpPr>
            <p:nvPr/>
          </p:nvSpPr>
          <p:spPr bwMode="auto">
            <a:xfrm>
              <a:off x="3525" y="2956"/>
              <a:ext cx="0" cy="256"/>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29880" name="Line 184"/>
            <p:cNvSpPr>
              <a:spLocks noChangeShapeType="1"/>
            </p:cNvSpPr>
            <p:nvPr/>
          </p:nvSpPr>
          <p:spPr bwMode="auto">
            <a:xfrm>
              <a:off x="3889" y="2956"/>
              <a:ext cx="0" cy="256"/>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29881" name="Line 185"/>
            <p:cNvSpPr>
              <a:spLocks noChangeShapeType="1"/>
            </p:cNvSpPr>
            <p:nvPr/>
          </p:nvSpPr>
          <p:spPr bwMode="auto">
            <a:xfrm>
              <a:off x="4253" y="2956"/>
              <a:ext cx="0" cy="256"/>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29882" name="Line 186"/>
            <p:cNvSpPr>
              <a:spLocks noChangeShapeType="1"/>
            </p:cNvSpPr>
            <p:nvPr/>
          </p:nvSpPr>
          <p:spPr bwMode="auto">
            <a:xfrm>
              <a:off x="4617" y="2956"/>
              <a:ext cx="0" cy="256"/>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grpSp>
      <p:sp>
        <p:nvSpPr>
          <p:cNvPr id="29885" name="Text Box 189"/>
          <p:cNvSpPr txBox="1">
            <a:spLocks noChangeArrowheads="1"/>
          </p:cNvSpPr>
          <p:nvPr/>
        </p:nvSpPr>
        <p:spPr bwMode="auto">
          <a:xfrm>
            <a:off x="5149850" y="1238250"/>
            <a:ext cx="373063" cy="398463"/>
          </a:xfrm>
          <a:prstGeom prst="rect">
            <a:avLst/>
          </a:prstGeom>
          <a:noFill/>
          <a:ln w="25400" cap="sq">
            <a:noFill/>
            <a:miter lim="800000"/>
            <a:headEnd/>
            <a:tailEnd/>
          </a:ln>
          <a:effectLst/>
        </p:spPr>
        <p:txBody>
          <a:bodyPr wrap="none" lIns="91416" tIns="45710" rIns="91416" bIns="45710">
            <a:spAutoFit/>
          </a:bodyPr>
          <a:lstStyle/>
          <a:p>
            <a:r>
              <a:rPr lang="en-US" altLang="zh-CN" sz="2000"/>
              <a:t>1 </a:t>
            </a:r>
          </a:p>
        </p:txBody>
      </p:sp>
      <p:sp>
        <p:nvSpPr>
          <p:cNvPr id="29886" name="Text Box 190"/>
          <p:cNvSpPr txBox="1">
            <a:spLocks noChangeArrowheads="1"/>
          </p:cNvSpPr>
          <p:nvPr/>
        </p:nvSpPr>
        <p:spPr bwMode="auto">
          <a:xfrm>
            <a:off x="3465513" y="1238250"/>
            <a:ext cx="374650" cy="396875"/>
          </a:xfrm>
          <a:prstGeom prst="rect">
            <a:avLst/>
          </a:prstGeom>
          <a:noFill/>
          <a:ln w="25400" cap="sq">
            <a:noFill/>
            <a:miter lim="800000"/>
            <a:headEnd/>
            <a:tailEnd/>
          </a:ln>
          <a:effectLst/>
        </p:spPr>
        <p:txBody>
          <a:bodyPr wrap="none" lIns="91416" tIns="45710" rIns="91416" bIns="45710">
            <a:spAutoFit/>
          </a:bodyPr>
          <a:lstStyle/>
          <a:p>
            <a:r>
              <a:rPr lang="en-US" altLang="zh-CN" sz="2000"/>
              <a:t>2 </a:t>
            </a:r>
          </a:p>
        </p:txBody>
      </p:sp>
      <p:sp>
        <p:nvSpPr>
          <p:cNvPr id="29887" name="Text Box 191"/>
          <p:cNvSpPr txBox="1">
            <a:spLocks noChangeArrowheads="1"/>
          </p:cNvSpPr>
          <p:nvPr/>
        </p:nvSpPr>
        <p:spPr bwMode="auto">
          <a:xfrm>
            <a:off x="6902450" y="1238250"/>
            <a:ext cx="373063" cy="398463"/>
          </a:xfrm>
          <a:prstGeom prst="rect">
            <a:avLst/>
          </a:prstGeom>
          <a:noFill/>
          <a:ln w="25400" cap="sq">
            <a:noFill/>
            <a:miter lim="800000"/>
            <a:headEnd/>
            <a:tailEnd/>
          </a:ln>
          <a:effectLst/>
        </p:spPr>
        <p:txBody>
          <a:bodyPr wrap="none" lIns="91416" tIns="45710" rIns="91416" bIns="45710">
            <a:spAutoFit/>
          </a:bodyPr>
          <a:lstStyle/>
          <a:p>
            <a:r>
              <a:rPr lang="en-US" altLang="zh-CN" sz="2000"/>
              <a:t>2 </a:t>
            </a:r>
          </a:p>
        </p:txBody>
      </p:sp>
      <p:sp>
        <p:nvSpPr>
          <p:cNvPr id="29888" name="Text Box 192"/>
          <p:cNvSpPr txBox="1">
            <a:spLocks noChangeArrowheads="1"/>
          </p:cNvSpPr>
          <p:nvPr/>
        </p:nvSpPr>
        <p:spPr bwMode="auto">
          <a:xfrm>
            <a:off x="2398713" y="1238250"/>
            <a:ext cx="374650" cy="396875"/>
          </a:xfrm>
          <a:prstGeom prst="rect">
            <a:avLst/>
          </a:prstGeom>
          <a:noFill/>
          <a:ln w="25400" cap="sq">
            <a:noFill/>
            <a:miter lim="800000"/>
            <a:headEnd/>
            <a:tailEnd/>
          </a:ln>
          <a:effectLst/>
        </p:spPr>
        <p:txBody>
          <a:bodyPr wrap="none" lIns="91416" tIns="45710" rIns="91416" bIns="45710">
            <a:spAutoFit/>
          </a:bodyPr>
          <a:lstStyle/>
          <a:p>
            <a:r>
              <a:rPr lang="en-US" altLang="zh-CN" sz="2000"/>
              <a:t>3 </a:t>
            </a:r>
          </a:p>
        </p:txBody>
      </p:sp>
      <p:sp>
        <p:nvSpPr>
          <p:cNvPr id="29889" name="Text Box 193"/>
          <p:cNvSpPr txBox="1">
            <a:spLocks noChangeArrowheads="1"/>
          </p:cNvSpPr>
          <p:nvPr/>
        </p:nvSpPr>
        <p:spPr bwMode="auto">
          <a:xfrm>
            <a:off x="4075113" y="1238250"/>
            <a:ext cx="374650" cy="396875"/>
          </a:xfrm>
          <a:prstGeom prst="rect">
            <a:avLst/>
          </a:prstGeom>
          <a:noFill/>
          <a:ln w="25400" cap="sq">
            <a:noFill/>
            <a:miter lim="800000"/>
            <a:headEnd/>
            <a:tailEnd/>
          </a:ln>
          <a:effectLst/>
        </p:spPr>
        <p:txBody>
          <a:bodyPr wrap="none" lIns="91416" tIns="45710" rIns="91416" bIns="45710">
            <a:spAutoFit/>
          </a:bodyPr>
          <a:lstStyle/>
          <a:p>
            <a:r>
              <a:rPr lang="en-US" altLang="zh-CN" sz="2000"/>
              <a:t>3 </a:t>
            </a:r>
          </a:p>
        </p:txBody>
      </p:sp>
      <p:sp>
        <p:nvSpPr>
          <p:cNvPr id="29890" name="Text Box 194"/>
          <p:cNvSpPr txBox="1">
            <a:spLocks noChangeArrowheads="1"/>
          </p:cNvSpPr>
          <p:nvPr/>
        </p:nvSpPr>
        <p:spPr bwMode="auto">
          <a:xfrm>
            <a:off x="5751513" y="1238250"/>
            <a:ext cx="374650" cy="396875"/>
          </a:xfrm>
          <a:prstGeom prst="rect">
            <a:avLst/>
          </a:prstGeom>
          <a:noFill/>
          <a:ln w="25400" cap="sq">
            <a:noFill/>
            <a:miter lim="800000"/>
            <a:headEnd/>
            <a:tailEnd/>
          </a:ln>
          <a:effectLst/>
        </p:spPr>
        <p:txBody>
          <a:bodyPr wrap="none" lIns="91416" tIns="45710" rIns="91416" bIns="45710">
            <a:spAutoFit/>
          </a:bodyPr>
          <a:lstStyle/>
          <a:p>
            <a:r>
              <a:rPr lang="en-US" altLang="zh-CN" sz="2000"/>
              <a:t>3 </a:t>
            </a:r>
          </a:p>
        </p:txBody>
      </p:sp>
      <p:sp>
        <p:nvSpPr>
          <p:cNvPr id="29891" name="Text Box 195"/>
          <p:cNvSpPr txBox="1">
            <a:spLocks noChangeArrowheads="1"/>
          </p:cNvSpPr>
          <p:nvPr/>
        </p:nvSpPr>
        <p:spPr bwMode="auto">
          <a:xfrm>
            <a:off x="7512050" y="1238250"/>
            <a:ext cx="373063" cy="398463"/>
          </a:xfrm>
          <a:prstGeom prst="rect">
            <a:avLst/>
          </a:prstGeom>
          <a:noFill/>
          <a:ln w="25400" cap="sq">
            <a:noFill/>
            <a:miter lim="800000"/>
            <a:headEnd/>
            <a:tailEnd/>
          </a:ln>
          <a:effectLst/>
        </p:spPr>
        <p:txBody>
          <a:bodyPr wrap="none" lIns="91416" tIns="45710" rIns="91416" bIns="45710">
            <a:spAutoFit/>
          </a:bodyPr>
          <a:lstStyle/>
          <a:p>
            <a:r>
              <a:rPr lang="en-US" altLang="zh-CN" sz="2000"/>
              <a:t>3 </a:t>
            </a:r>
          </a:p>
        </p:txBody>
      </p:sp>
      <p:sp>
        <p:nvSpPr>
          <p:cNvPr id="29892" name="Text Box 196"/>
          <p:cNvSpPr txBox="1">
            <a:spLocks noChangeArrowheads="1"/>
          </p:cNvSpPr>
          <p:nvPr/>
        </p:nvSpPr>
        <p:spPr bwMode="auto">
          <a:xfrm>
            <a:off x="8037513" y="1238250"/>
            <a:ext cx="374650" cy="396875"/>
          </a:xfrm>
          <a:prstGeom prst="rect">
            <a:avLst/>
          </a:prstGeom>
          <a:noFill/>
          <a:ln w="25400" cap="sq">
            <a:noFill/>
            <a:miter lim="800000"/>
            <a:headEnd/>
            <a:tailEnd/>
          </a:ln>
          <a:effectLst/>
        </p:spPr>
        <p:txBody>
          <a:bodyPr wrap="none" lIns="91416" tIns="45710" rIns="91416" bIns="45710">
            <a:spAutoFit/>
          </a:bodyPr>
          <a:lstStyle/>
          <a:p>
            <a:r>
              <a:rPr lang="en-US" altLang="zh-CN" sz="2000"/>
              <a:t>4 </a:t>
            </a:r>
          </a:p>
        </p:txBody>
      </p:sp>
      <p:sp>
        <p:nvSpPr>
          <p:cNvPr id="29893" name="Text Box 197"/>
          <p:cNvSpPr txBox="1">
            <a:spLocks noChangeArrowheads="1"/>
          </p:cNvSpPr>
          <p:nvPr/>
        </p:nvSpPr>
        <p:spPr bwMode="auto">
          <a:xfrm>
            <a:off x="6284913" y="1238250"/>
            <a:ext cx="374650" cy="396875"/>
          </a:xfrm>
          <a:prstGeom prst="rect">
            <a:avLst/>
          </a:prstGeom>
          <a:noFill/>
          <a:ln w="25400" cap="sq">
            <a:noFill/>
            <a:miter lim="800000"/>
            <a:headEnd/>
            <a:tailEnd/>
          </a:ln>
          <a:effectLst/>
        </p:spPr>
        <p:txBody>
          <a:bodyPr wrap="none" lIns="91416" tIns="45710" rIns="91416" bIns="45710">
            <a:spAutoFit/>
          </a:bodyPr>
          <a:lstStyle/>
          <a:p>
            <a:r>
              <a:rPr lang="en-US" altLang="zh-CN" sz="2000"/>
              <a:t>4 </a:t>
            </a:r>
          </a:p>
        </p:txBody>
      </p:sp>
      <p:sp>
        <p:nvSpPr>
          <p:cNvPr id="29894" name="Text Box 198"/>
          <p:cNvSpPr txBox="1">
            <a:spLocks noChangeArrowheads="1"/>
          </p:cNvSpPr>
          <p:nvPr/>
        </p:nvSpPr>
        <p:spPr bwMode="auto">
          <a:xfrm>
            <a:off x="4608513" y="1238250"/>
            <a:ext cx="374650" cy="396875"/>
          </a:xfrm>
          <a:prstGeom prst="rect">
            <a:avLst/>
          </a:prstGeom>
          <a:noFill/>
          <a:ln w="25400" cap="sq">
            <a:noFill/>
            <a:miter lim="800000"/>
            <a:headEnd/>
            <a:tailEnd/>
          </a:ln>
          <a:effectLst/>
        </p:spPr>
        <p:txBody>
          <a:bodyPr wrap="none" lIns="91416" tIns="45710" rIns="91416" bIns="45710">
            <a:spAutoFit/>
          </a:bodyPr>
          <a:lstStyle/>
          <a:p>
            <a:r>
              <a:rPr lang="en-US" altLang="zh-CN" sz="2000"/>
              <a:t>4 </a:t>
            </a:r>
          </a:p>
        </p:txBody>
      </p:sp>
      <p:sp>
        <p:nvSpPr>
          <p:cNvPr id="29895" name="Text Box 199"/>
          <p:cNvSpPr txBox="1">
            <a:spLocks noChangeArrowheads="1"/>
          </p:cNvSpPr>
          <p:nvPr/>
        </p:nvSpPr>
        <p:spPr bwMode="auto">
          <a:xfrm>
            <a:off x="2863850" y="1238250"/>
            <a:ext cx="373063" cy="398463"/>
          </a:xfrm>
          <a:prstGeom prst="rect">
            <a:avLst/>
          </a:prstGeom>
          <a:noFill/>
          <a:ln w="25400" cap="sq">
            <a:noFill/>
            <a:miter lim="800000"/>
            <a:headEnd/>
            <a:tailEnd/>
          </a:ln>
          <a:effectLst/>
        </p:spPr>
        <p:txBody>
          <a:bodyPr wrap="none" lIns="91416" tIns="45710" rIns="91416" bIns="45710">
            <a:spAutoFit/>
          </a:bodyPr>
          <a:lstStyle/>
          <a:p>
            <a:r>
              <a:rPr lang="en-US" altLang="zh-CN" sz="2000"/>
              <a:t>4 </a:t>
            </a:r>
          </a:p>
        </p:txBody>
      </p:sp>
      <p:sp>
        <p:nvSpPr>
          <p:cNvPr id="29896" name="Text Box 200"/>
          <p:cNvSpPr txBox="1">
            <a:spLocks noChangeArrowheads="1"/>
          </p:cNvSpPr>
          <p:nvPr/>
        </p:nvSpPr>
        <p:spPr bwMode="auto">
          <a:xfrm>
            <a:off x="1878013" y="1190625"/>
            <a:ext cx="520700" cy="457200"/>
          </a:xfrm>
          <a:prstGeom prst="rect">
            <a:avLst/>
          </a:prstGeom>
          <a:noFill/>
          <a:ln w="25400" cap="sq">
            <a:noFill/>
            <a:miter lim="800000"/>
            <a:headEnd/>
            <a:tailEnd/>
          </a:ln>
          <a:effectLst/>
        </p:spPr>
        <p:txBody>
          <a:bodyPr wrap="none" lIns="91416" tIns="45710" rIns="91416" bIns="45710">
            <a:spAutoFit/>
          </a:bodyPr>
          <a:lstStyle/>
          <a:p>
            <a:r>
              <a:rPr lang="en-US" altLang="zh-CN" i="1"/>
              <a:t>C</a:t>
            </a:r>
            <a:r>
              <a:rPr lang="en-US" altLang="zh-CN" i="1" baseline="-25000"/>
              <a:t>i</a:t>
            </a:r>
            <a:r>
              <a:rPr lang="en-US" altLang="zh-CN"/>
              <a:t> </a:t>
            </a:r>
          </a:p>
        </p:txBody>
      </p:sp>
      <p:sp>
        <p:nvSpPr>
          <p:cNvPr id="29897" name="Text Box 201"/>
          <p:cNvSpPr txBox="1">
            <a:spLocks noChangeArrowheads="1"/>
          </p:cNvSpPr>
          <p:nvPr/>
        </p:nvSpPr>
        <p:spPr bwMode="auto">
          <a:xfrm>
            <a:off x="1978025" y="476250"/>
            <a:ext cx="344488" cy="457200"/>
          </a:xfrm>
          <a:prstGeom prst="rect">
            <a:avLst/>
          </a:prstGeom>
          <a:noFill/>
          <a:ln w="25400" cap="sq">
            <a:noFill/>
            <a:miter lim="800000"/>
            <a:headEnd/>
            <a:tailEnd/>
          </a:ln>
          <a:effectLst/>
        </p:spPr>
        <p:txBody>
          <a:bodyPr wrap="none" lIns="91416" tIns="45710" rIns="91416" bIns="45710">
            <a:spAutoFit/>
          </a:bodyPr>
          <a:lstStyle/>
          <a:p>
            <a:r>
              <a:rPr lang="en-US" altLang="zh-CN" i="1"/>
              <a:t>i</a:t>
            </a:r>
            <a:r>
              <a:rPr lang="en-US" altLang="zh-CN"/>
              <a:t> </a:t>
            </a:r>
          </a:p>
        </p:txBody>
      </p:sp>
      <p:cxnSp>
        <p:nvCxnSpPr>
          <p:cNvPr id="29914" name="AutoShape 218"/>
          <p:cNvCxnSpPr>
            <a:cxnSpLocks noChangeShapeType="1"/>
            <a:stCxn id="29903" idx="3"/>
            <a:endCxn id="29900" idx="0"/>
          </p:cNvCxnSpPr>
          <p:nvPr/>
        </p:nvCxnSpPr>
        <p:spPr bwMode="auto">
          <a:xfrm flipH="1">
            <a:off x="4432300" y="2416175"/>
            <a:ext cx="1187450" cy="282575"/>
          </a:xfrm>
          <a:prstGeom prst="straightConnector1">
            <a:avLst/>
          </a:prstGeom>
          <a:noFill/>
          <a:ln w="9525" cap="sq">
            <a:solidFill>
              <a:schemeClr val="tx1"/>
            </a:solidFill>
            <a:round/>
            <a:headEnd/>
            <a:tailEnd/>
          </a:ln>
          <a:effectLst/>
        </p:spPr>
      </p:cxnSp>
      <p:cxnSp>
        <p:nvCxnSpPr>
          <p:cNvPr id="29915" name="AutoShape 219"/>
          <p:cNvCxnSpPr>
            <a:cxnSpLocks noChangeShapeType="1"/>
            <a:stCxn id="29903" idx="5"/>
            <a:endCxn id="29901" idx="0"/>
          </p:cNvCxnSpPr>
          <p:nvPr/>
        </p:nvCxnSpPr>
        <p:spPr bwMode="auto">
          <a:xfrm>
            <a:off x="5892800" y="2416175"/>
            <a:ext cx="1136650" cy="282575"/>
          </a:xfrm>
          <a:prstGeom prst="straightConnector1">
            <a:avLst/>
          </a:prstGeom>
          <a:noFill/>
          <a:ln w="9525" cap="sq">
            <a:solidFill>
              <a:schemeClr val="tx1"/>
            </a:solidFill>
            <a:round/>
            <a:headEnd/>
            <a:tailEnd/>
          </a:ln>
          <a:effectLst/>
        </p:spPr>
      </p:cxnSp>
      <p:grpSp>
        <p:nvGrpSpPr>
          <p:cNvPr id="3" name="Group 280"/>
          <p:cNvGrpSpPr>
            <a:grpSpLocks/>
          </p:cNvGrpSpPr>
          <p:nvPr/>
        </p:nvGrpSpPr>
        <p:grpSpPr bwMode="auto">
          <a:xfrm>
            <a:off x="5564188" y="2014538"/>
            <a:ext cx="447675" cy="457200"/>
            <a:chOff x="3434" y="1008"/>
            <a:chExt cx="280" cy="288"/>
          </a:xfrm>
        </p:grpSpPr>
        <p:sp>
          <p:nvSpPr>
            <p:cNvPr id="29903" name="Oval 207"/>
            <p:cNvSpPr>
              <a:spLocks noChangeArrowheads="1"/>
            </p:cNvSpPr>
            <p:nvPr/>
          </p:nvSpPr>
          <p:spPr bwMode="auto">
            <a:xfrm>
              <a:off x="3434" y="1056"/>
              <a:ext cx="240" cy="240"/>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416" tIns="45710" rIns="91416" bIns="45710">
              <a:spAutoFit/>
            </a:bodyPr>
            <a:lstStyle/>
            <a:p>
              <a:endParaRPr lang="zh-CN" altLang="en-US"/>
            </a:p>
          </p:txBody>
        </p:sp>
        <p:sp>
          <p:nvSpPr>
            <p:cNvPr id="29948" name="Text Box 252"/>
            <p:cNvSpPr txBox="1">
              <a:spLocks noChangeArrowheads="1"/>
            </p:cNvSpPr>
            <p:nvPr/>
          </p:nvSpPr>
          <p:spPr bwMode="auto">
            <a:xfrm>
              <a:off x="3456" y="1008"/>
              <a:ext cx="258" cy="288"/>
            </a:xfrm>
            <a:prstGeom prst="rect">
              <a:avLst/>
            </a:prstGeom>
            <a:noFill/>
            <a:ln w="25400" cap="sq">
              <a:noFill/>
              <a:miter lim="800000"/>
              <a:headEnd/>
              <a:tailEnd/>
            </a:ln>
            <a:effectLst/>
          </p:spPr>
          <p:txBody>
            <a:bodyPr wrap="none" lIns="91416" tIns="45710" rIns="91416" bIns="45710">
              <a:spAutoFit/>
            </a:bodyPr>
            <a:lstStyle/>
            <a:p>
              <a:r>
                <a:rPr lang="en-US" altLang="zh-CN"/>
                <a:t>6 </a:t>
              </a:r>
            </a:p>
          </p:txBody>
        </p:sp>
      </p:grpSp>
      <p:grpSp>
        <p:nvGrpSpPr>
          <p:cNvPr id="4" name="Group 281"/>
          <p:cNvGrpSpPr>
            <a:grpSpLocks/>
          </p:cNvGrpSpPr>
          <p:nvPr/>
        </p:nvGrpSpPr>
        <p:grpSpPr bwMode="auto">
          <a:xfrm>
            <a:off x="4240213" y="2622550"/>
            <a:ext cx="447675" cy="457200"/>
            <a:chOff x="2474" y="1392"/>
            <a:chExt cx="280" cy="288"/>
          </a:xfrm>
        </p:grpSpPr>
        <p:sp>
          <p:nvSpPr>
            <p:cNvPr id="29900" name="Oval 204"/>
            <p:cNvSpPr>
              <a:spLocks noChangeArrowheads="1"/>
            </p:cNvSpPr>
            <p:nvPr/>
          </p:nvSpPr>
          <p:spPr bwMode="auto">
            <a:xfrm>
              <a:off x="2474" y="1440"/>
              <a:ext cx="240" cy="240"/>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416" tIns="45710" rIns="91416" bIns="45710">
              <a:spAutoFit/>
            </a:bodyPr>
            <a:lstStyle/>
            <a:p>
              <a:endParaRPr lang="zh-CN" altLang="en-US"/>
            </a:p>
          </p:txBody>
        </p:sp>
        <p:sp>
          <p:nvSpPr>
            <p:cNvPr id="29949" name="Text Box 253"/>
            <p:cNvSpPr txBox="1">
              <a:spLocks noChangeArrowheads="1"/>
            </p:cNvSpPr>
            <p:nvPr/>
          </p:nvSpPr>
          <p:spPr bwMode="auto">
            <a:xfrm>
              <a:off x="2496" y="1392"/>
              <a:ext cx="258" cy="288"/>
            </a:xfrm>
            <a:prstGeom prst="rect">
              <a:avLst/>
            </a:prstGeom>
            <a:noFill/>
            <a:ln w="25400" cap="sq">
              <a:noFill/>
              <a:miter lim="800000"/>
              <a:headEnd/>
              <a:tailEnd/>
            </a:ln>
            <a:effectLst/>
          </p:spPr>
          <p:txBody>
            <a:bodyPr wrap="none" lIns="91416" tIns="45710" rIns="91416" bIns="45710">
              <a:spAutoFit/>
            </a:bodyPr>
            <a:lstStyle/>
            <a:p>
              <a:r>
                <a:rPr lang="en-US" altLang="zh-CN"/>
                <a:t>3 </a:t>
              </a:r>
            </a:p>
          </p:txBody>
        </p:sp>
      </p:grpSp>
      <p:grpSp>
        <p:nvGrpSpPr>
          <p:cNvPr id="5" name="Group 265"/>
          <p:cNvGrpSpPr>
            <a:grpSpLocks/>
          </p:cNvGrpSpPr>
          <p:nvPr/>
        </p:nvGrpSpPr>
        <p:grpSpPr bwMode="auto">
          <a:xfrm>
            <a:off x="6838950" y="2622550"/>
            <a:ext cx="457200" cy="457200"/>
            <a:chOff x="4093" y="1392"/>
            <a:chExt cx="288" cy="288"/>
          </a:xfrm>
        </p:grpSpPr>
        <p:sp>
          <p:nvSpPr>
            <p:cNvPr id="29901" name="Oval 205"/>
            <p:cNvSpPr>
              <a:spLocks noChangeArrowheads="1"/>
            </p:cNvSpPr>
            <p:nvPr/>
          </p:nvSpPr>
          <p:spPr bwMode="auto">
            <a:xfrm>
              <a:off x="4093" y="1440"/>
              <a:ext cx="240" cy="240"/>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416" tIns="45710" rIns="91416" bIns="45710">
              <a:spAutoFit/>
            </a:bodyPr>
            <a:lstStyle/>
            <a:p>
              <a:endParaRPr lang="zh-CN" altLang="en-US"/>
            </a:p>
          </p:txBody>
        </p:sp>
        <p:sp>
          <p:nvSpPr>
            <p:cNvPr id="29950" name="Text Box 254"/>
            <p:cNvSpPr txBox="1">
              <a:spLocks noChangeArrowheads="1"/>
            </p:cNvSpPr>
            <p:nvPr/>
          </p:nvSpPr>
          <p:spPr bwMode="auto">
            <a:xfrm>
              <a:off x="4121" y="1392"/>
              <a:ext cx="260" cy="288"/>
            </a:xfrm>
            <a:prstGeom prst="rect">
              <a:avLst/>
            </a:prstGeom>
            <a:noFill/>
            <a:ln w="25400" cap="sq">
              <a:noFill/>
              <a:miter lim="800000"/>
              <a:headEnd/>
              <a:tailEnd/>
            </a:ln>
            <a:effectLst/>
          </p:spPr>
          <p:txBody>
            <a:bodyPr wrap="none" lIns="91416" tIns="45710" rIns="91416" bIns="45710">
              <a:spAutoFit/>
            </a:bodyPr>
            <a:lstStyle/>
            <a:p>
              <a:r>
                <a:rPr lang="en-US" altLang="zh-CN"/>
                <a:t>9 </a:t>
              </a:r>
            </a:p>
          </p:txBody>
        </p:sp>
      </p:grpSp>
      <p:cxnSp>
        <p:nvCxnSpPr>
          <p:cNvPr id="29916" name="AutoShape 220"/>
          <p:cNvCxnSpPr>
            <a:cxnSpLocks noChangeShapeType="1"/>
            <a:stCxn id="29900" idx="3"/>
            <a:endCxn id="29902" idx="0"/>
          </p:cNvCxnSpPr>
          <p:nvPr/>
        </p:nvCxnSpPr>
        <p:spPr bwMode="auto">
          <a:xfrm flipH="1">
            <a:off x="3781425" y="3024188"/>
            <a:ext cx="514350" cy="285750"/>
          </a:xfrm>
          <a:prstGeom prst="straightConnector1">
            <a:avLst/>
          </a:prstGeom>
          <a:noFill/>
          <a:ln w="9525" cap="sq">
            <a:solidFill>
              <a:schemeClr val="tx1"/>
            </a:solidFill>
            <a:round/>
            <a:headEnd/>
            <a:tailEnd/>
          </a:ln>
          <a:effectLst/>
        </p:spPr>
      </p:cxnSp>
      <p:cxnSp>
        <p:nvCxnSpPr>
          <p:cNvPr id="29917" name="AutoShape 221"/>
          <p:cNvCxnSpPr>
            <a:cxnSpLocks noChangeShapeType="1"/>
            <a:stCxn id="29900" idx="5"/>
            <a:endCxn id="29899" idx="0"/>
          </p:cNvCxnSpPr>
          <p:nvPr/>
        </p:nvCxnSpPr>
        <p:spPr bwMode="auto">
          <a:xfrm>
            <a:off x="4568825" y="3024188"/>
            <a:ext cx="446088" cy="285750"/>
          </a:xfrm>
          <a:prstGeom prst="straightConnector1">
            <a:avLst/>
          </a:prstGeom>
          <a:noFill/>
          <a:ln w="9525" cap="sq">
            <a:solidFill>
              <a:schemeClr val="tx1"/>
            </a:solidFill>
            <a:round/>
            <a:headEnd/>
            <a:tailEnd/>
          </a:ln>
          <a:effectLst/>
        </p:spPr>
      </p:cxnSp>
      <p:cxnSp>
        <p:nvCxnSpPr>
          <p:cNvPr id="29922" name="AutoShape 226"/>
          <p:cNvCxnSpPr>
            <a:cxnSpLocks noChangeShapeType="1"/>
            <a:stCxn id="29901" idx="5"/>
            <a:endCxn id="29905" idx="0"/>
          </p:cNvCxnSpPr>
          <p:nvPr/>
        </p:nvCxnSpPr>
        <p:spPr bwMode="auto">
          <a:xfrm>
            <a:off x="7164388" y="3024188"/>
            <a:ext cx="569912" cy="285750"/>
          </a:xfrm>
          <a:prstGeom prst="straightConnector1">
            <a:avLst/>
          </a:prstGeom>
          <a:noFill/>
          <a:ln w="9525" cap="sq">
            <a:solidFill>
              <a:schemeClr val="tx1"/>
            </a:solidFill>
            <a:round/>
            <a:headEnd/>
            <a:tailEnd/>
          </a:ln>
          <a:effectLst/>
        </p:spPr>
      </p:cxnSp>
      <p:cxnSp>
        <p:nvCxnSpPr>
          <p:cNvPr id="29923" name="AutoShape 227"/>
          <p:cNvCxnSpPr>
            <a:cxnSpLocks noChangeShapeType="1"/>
            <a:stCxn id="29901" idx="3"/>
            <a:endCxn id="29904" idx="0"/>
          </p:cNvCxnSpPr>
          <p:nvPr/>
        </p:nvCxnSpPr>
        <p:spPr bwMode="auto">
          <a:xfrm flipH="1">
            <a:off x="6365875" y="3024188"/>
            <a:ext cx="528638" cy="285750"/>
          </a:xfrm>
          <a:prstGeom prst="straightConnector1">
            <a:avLst/>
          </a:prstGeom>
          <a:noFill/>
          <a:ln w="9525" cap="sq">
            <a:solidFill>
              <a:schemeClr val="tx1"/>
            </a:solidFill>
            <a:round/>
            <a:headEnd/>
            <a:tailEnd/>
          </a:ln>
          <a:effectLst/>
        </p:spPr>
      </p:cxnSp>
      <p:grpSp>
        <p:nvGrpSpPr>
          <p:cNvPr id="6" name="Group 266"/>
          <p:cNvGrpSpPr>
            <a:grpSpLocks/>
          </p:cNvGrpSpPr>
          <p:nvPr/>
        </p:nvGrpSpPr>
        <p:grpSpPr bwMode="auto">
          <a:xfrm>
            <a:off x="3590925" y="3233738"/>
            <a:ext cx="412750" cy="455612"/>
            <a:chOff x="1658" y="1776"/>
            <a:chExt cx="260" cy="288"/>
          </a:xfrm>
        </p:grpSpPr>
        <p:sp>
          <p:nvSpPr>
            <p:cNvPr id="29902" name="Oval 206"/>
            <p:cNvSpPr>
              <a:spLocks noChangeArrowheads="1"/>
            </p:cNvSpPr>
            <p:nvPr/>
          </p:nvSpPr>
          <p:spPr bwMode="auto">
            <a:xfrm>
              <a:off x="1658" y="1824"/>
              <a:ext cx="240" cy="240"/>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350" tIns="45677" rIns="91350" bIns="45677">
              <a:spAutoFit/>
            </a:bodyPr>
            <a:lstStyle/>
            <a:p>
              <a:endParaRPr lang="zh-CN" altLang="en-US"/>
            </a:p>
          </p:txBody>
        </p:sp>
        <p:sp>
          <p:nvSpPr>
            <p:cNvPr id="29951" name="Text Box 255"/>
            <p:cNvSpPr txBox="1">
              <a:spLocks noChangeArrowheads="1"/>
            </p:cNvSpPr>
            <p:nvPr/>
          </p:nvSpPr>
          <p:spPr bwMode="auto">
            <a:xfrm>
              <a:off x="1658" y="1776"/>
              <a:ext cx="260" cy="288"/>
            </a:xfrm>
            <a:prstGeom prst="rect">
              <a:avLst/>
            </a:prstGeom>
            <a:noFill/>
            <a:ln w="25400" cap="sq">
              <a:noFill/>
              <a:miter lim="800000"/>
              <a:headEnd/>
              <a:tailEnd/>
            </a:ln>
            <a:effectLst/>
          </p:spPr>
          <p:txBody>
            <a:bodyPr wrap="none" lIns="91350" tIns="45677" rIns="91350" bIns="45677">
              <a:spAutoFit/>
            </a:bodyPr>
            <a:lstStyle/>
            <a:p>
              <a:r>
                <a:rPr lang="en-US" altLang="zh-CN"/>
                <a:t>1 </a:t>
              </a:r>
            </a:p>
          </p:txBody>
        </p:sp>
      </p:grpSp>
      <p:grpSp>
        <p:nvGrpSpPr>
          <p:cNvPr id="7" name="Group 310"/>
          <p:cNvGrpSpPr>
            <a:grpSpLocks/>
          </p:cNvGrpSpPr>
          <p:nvPr/>
        </p:nvGrpSpPr>
        <p:grpSpPr bwMode="auto">
          <a:xfrm>
            <a:off x="4824413" y="3260725"/>
            <a:ext cx="447675" cy="455613"/>
            <a:chOff x="3039" y="2054"/>
            <a:chExt cx="282" cy="287"/>
          </a:xfrm>
        </p:grpSpPr>
        <p:sp>
          <p:nvSpPr>
            <p:cNvPr id="29899" name="Oval 203"/>
            <p:cNvSpPr>
              <a:spLocks noChangeArrowheads="1"/>
            </p:cNvSpPr>
            <p:nvPr/>
          </p:nvSpPr>
          <p:spPr bwMode="auto">
            <a:xfrm>
              <a:off x="3039" y="2085"/>
              <a:ext cx="240" cy="239"/>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350" tIns="45677" rIns="91350" bIns="45677">
              <a:spAutoFit/>
            </a:bodyPr>
            <a:lstStyle/>
            <a:p>
              <a:endParaRPr lang="zh-CN" altLang="en-US"/>
            </a:p>
          </p:txBody>
        </p:sp>
        <p:sp>
          <p:nvSpPr>
            <p:cNvPr id="29952" name="Text Box 256"/>
            <p:cNvSpPr txBox="1">
              <a:spLocks noChangeArrowheads="1"/>
            </p:cNvSpPr>
            <p:nvPr/>
          </p:nvSpPr>
          <p:spPr bwMode="auto">
            <a:xfrm>
              <a:off x="3061" y="2054"/>
              <a:ext cx="260" cy="287"/>
            </a:xfrm>
            <a:prstGeom prst="rect">
              <a:avLst/>
            </a:prstGeom>
            <a:noFill/>
            <a:ln w="25400" cap="sq">
              <a:noFill/>
              <a:miter lim="800000"/>
              <a:headEnd/>
              <a:tailEnd/>
            </a:ln>
            <a:effectLst/>
          </p:spPr>
          <p:txBody>
            <a:bodyPr wrap="none" lIns="91350" tIns="45677" rIns="91350" bIns="45677">
              <a:spAutoFit/>
            </a:bodyPr>
            <a:lstStyle/>
            <a:p>
              <a:r>
                <a:rPr lang="en-US" altLang="zh-CN"/>
                <a:t>4 </a:t>
              </a:r>
            </a:p>
          </p:txBody>
        </p:sp>
      </p:grpSp>
      <p:grpSp>
        <p:nvGrpSpPr>
          <p:cNvPr id="8" name="Group 268"/>
          <p:cNvGrpSpPr>
            <a:grpSpLocks/>
          </p:cNvGrpSpPr>
          <p:nvPr/>
        </p:nvGrpSpPr>
        <p:grpSpPr bwMode="auto">
          <a:xfrm>
            <a:off x="6175375" y="3233738"/>
            <a:ext cx="412750" cy="455612"/>
            <a:chOff x="3613" y="1776"/>
            <a:chExt cx="260" cy="288"/>
          </a:xfrm>
        </p:grpSpPr>
        <p:sp>
          <p:nvSpPr>
            <p:cNvPr id="29904" name="Oval 208"/>
            <p:cNvSpPr>
              <a:spLocks noChangeArrowheads="1"/>
            </p:cNvSpPr>
            <p:nvPr/>
          </p:nvSpPr>
          <p:spPr bwMode="auto">
            <a:xfrm>
              <a:off x="3613" y="1824"/>
              <a:ext cx="240" cy="240"/>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350" tIns="45677" rIns="91350" bIns="45677">
              <a:spAutoFit/>
            </a:bodyPr>
            <a:lstStyle/>
            <a:p>
              <a:endParaRPr lang="zh-CN" altLang="en-US"/>
            </a:p>
          </p:txBody>
        </p:sp>
        <p:sp>
          <p:nvSpPr>
            <p:cNvPr id="29953" name="Text Box 257"/>
            <p:cNvSpPr txBox="1">
              <a:spLocks noChangeArrowheads="1"/>
            </p:cNvSpPr>
            <p:nvPr/>
          </p:nvSpPr>
          <p:spPr bwMode="auto">
            <a:xfrm>
              <a:off x="3613" y="1776"/>
              <a:ext cx="260" cy="288"/>
            </a:xfrm>
            <a:prstGeom prst="rect">
              <a:avLst/>
            </a:prstGeom>
            <a:noFill/>
            <a:ln w="25400" cap="sq">
              <a:noFill/>
              <a:miter lim="800000"/>
              <a:headEnd/>
              <a:tailEnd/>
            </a:ln>
            <a:effectLst/>
          </p:spPr>
          <p:txBody>
            <a:bodyPr wrap="none" lIns="91350" tIns="45677" rIns="91350" bIns="45677">
              <a:spAutoFit/>
            </a:bodyPr>
            <a:lstStyle/>
            <a:p>
              <a:r>
                <a:rPr lang="en-US" altLang="zh-CN"/>
                <a:t>7 </a:t>
              </a:r>
            </a:p>
          </p:txBody>
        </p:sp>
      </p:grpSp>
      <p:grpSp>
        <p:nvGrpSpPr>
          <p:cNvPr id="9" name="Group 269"/>
          <p:cNvGrpSpPr>
            <a:grpSpLocks/>
          </p:cNvGrpSpPr>
          <p:nvPr/>
        </p:nvGrpSpPr>
        <p:grpSpPr bwMode="auto">
          <a:xfrm>
            <a:off x="7467600" y="3233738"/>
            <a:ext cx="565150" cy="455612"/>
            <a:chOff x="4525" y="1776"/>
            <a:chExt cx="356" cy="288"/>
          </a:xfrm>
        </p:grpSpPr>
        <p:sp>
          <p:nvSpPr>
            <p:cNvPr id="29905" name="Oval 209"/>
            <p:cNvSpPr>
              <a:spLocks noChangeArrowheads="1"/>
            </p:cNvSpPr>
            <p:nvPr/>
          </p:nvSpPr>
          <p:spPr bwMode="auto">
            <a:xfrm>
              <a:off x="4573" y="1824"/>
              <a:ext cx="240" cy="240"/>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350" tIns="45677" rIns="91350" bIns="45677">
              <a:spAutoFit/>
            </a:bodyPr>
            <a:lstStyle/>
            <a:p>
              <a:endParaRPr lang="zh-CN" altLang="en-US"/>
            </a:p>
          </p:txBody>
        </p:sp>
        <p:sp>
          <p:nvSpPr>
            <p:cNvPr id="29954" name="Text Box 258"/>
            <p:cNvSpPr txBox="1">
              <a:spLocks noChangeArrowheads="1"/>
            </p:cNvSpPr>
            <p:nvPr/>
          </p:nvSpPr>
          <p:spPr bwMode="auto">
            <a:xfrm>
              <a:off x="4525" y="1776"/>
              <a:ext cx="356" cy="288"/>
            </a:xfrm>
            <a:prstGeom prst="rect">
              <a:avLst/>
            </a:prstGeom>
            <a:noFill/>
            <a:ln w="25400" cap="sq">
              <a:noFill/>
              <a:miter lim="800000"/>
              <a:headEnd/>
              <a:tailEnd/>
            </a:ln>
            <a:effectLst/>
          </p:spPr>
          <p:txBody>
            <a:bodyPr wrap="none" lIns="91350" tIns="45677" rIns="91350" bIns="45677">
              <a:spAutoFit/>
            </a:bodyPr>
            <a:lstStyle/>
            <a:p>
              <a:r>
                <a:rPr lang="en-US" altLang="zh-CN"/>
                <a:t>10 </a:t>
              </a:r>
            </a:p>
          </p:txBody>
        </p:sp>
      </p:grpSp>
      <p:cxnSp>
        <p:nvCxnSpPr>
          <p:cNvPr id="29918" name="AutoShape 222"/>
          <p:cNvCxnSpPr>
            <a:cxnSpLocks noChangeShapeType="1"/>
            <a:stCxn id="29902" idx="5"/>
            <a:endCxn id="29908" idx="0"/>
          </p:cNvCxnSpPr>
          <p:nvPr/>
        </p:nvCxnSpPr>
        <p:spPr bwMode="auto">
          <a:xfrm>
            <a:off x="3916363" y="3633788"/>
            <a:ext cx="161925" cy="438150"/>
          </a:xfrm>
          <a:prstGeom prst="straightConnector1">
            <a:avLst/>
          </a:prstGeom>
          <a:noFill/>
          <a:ln w="9525" cap="sq">
            <a:solidFill>
              <a:schemeClr val="tx1"/>
            </a:solidFill>
            <a:round/>
            <a:headEnd/>
            <a:tailEnd/>
          </a:ln>
          <a:effectLst/>
        </p:spPr>
      </p:cxnSp>
      <p:cxnSp>
        <p:nvCxnSpPr>
          <p:cNvPr id="29919" name="AutoShape 223"/>
          <p:cNvCxnSpPr>
            <a:cxnSpLocks noChangeShapeType="1"/>
            <a:stCxn id="29899" idx="5"/>
            <a:endCxn id="29910" idx="0"/>
          </p:cNvCxnSpPr>
          <p:nvPr/>
        </p:nvCxnSpPr>
        <p:spPr bwMode="auto">
          <a:xfrm>
            <a:off x="5149850" y="3633788"/>
            <a:ext cx="209550" cy="438150"/>
          </a:xfrm>
          <a:prstGeom prst="straightConnector1">
            <a:avLst/>
          </a:prstGeom>
          <a:noFill/>
          <a:ln w="9525" cap="sq">
            <a:solidFill>
              <a:schemeClr val="tx1"/>
            </a:solidFill>
            <a:round/>
            <a:headEnd/>
            <a:tailEnd/>
          </a:ln>
          <a:effectLst/>
        </p:spPr>
      </p:cxnSp>
      <p:cxnSp>
        <p:nvCxnSpPr>
          <p:cNvPr id="29920" name="AutoShape 224"/>
          <p:cNvCxnSpPr>
            <a:cxnSpLocks noChangeShapeType="1"/>
            <a:stCxn id="29904" idx="5"/>
            <a:endCxn id="29912" idx="0"/>
          </p:cNvCxnSpPr>
          <p:nvPr/>
        </p:nvCxnSpPr>
        <p:spPr bwMode="auto">
          <a:xfrm>
            <a:off x="6500813" y="3633788"/>
            <a:ext cx="219075" cy="438150"/>
          </a:xfrm>
          <a:prstGeom prst="straightConnector1">
            <a:avLst/>
          </a:prstGeom>
          <a:noFill/>
          <a:ln w="9525" cap="sq">
            <a:solidFill>
              <a:schemeClr val="tx1"/>
            </a:solidFill>
            <a:round/>
            <a:headEnd/>
            <a:tailEnd/>
          </a:ln>
          <a:effectLst/>
        </p:spPr>
      </p:cxnSp>
      <p:cxnSp>
        <p:nvCxnSpPr>
          <p:cNvPr id="29921" name="AutoShape 225"/>
          <p:cNvCxnSpPr>
            <a:cxnSpLocks noChangeShapeType="1"/>
            <a:stCxn id="29905" idx="5"/>
            <a:endCxn id="29913" idx="0"/>
          </p:cNvCxnSpPr>
          <p:nvPr/>
        </p:nvCxnSpPr>
        <p:spPr bwMode="auto">
          <a:xfrm>
            <a:off x="7869238" y="3633788"/>
            <a:ext cx="215900" cy="438150"/>
          </a:xfrm>
          <a:prstGeom prst="straightConnector1">
            <a:avLst/>
          </a:prstGeom>
          <a:noFill/>
          <a:ln w="9525" cap="sq">
            <a:solidFill>
              <a:schemeClr val="tx1"/>
            </a:solidFill>
            <a:round/>
            <a:headEnd/>
            <a:tailEnd/>
          </a:ln>
          <a:effectLst/>
        </p:spPr>
      </p:cxnSp>
      <p:grpSp>
        <p:nvGrpSpPr>
          <p:cNvPr id="10" name="Group 270"/>
          <p:cNvGrpSpPr>
            <a:grpSpLocks/>
          </p:cNvGrpSpPr>
          <p:nvPr/>
        </p:nvGrpSpPr>
        <p:grpSpPr bwMode="auto">
          <a:xfrm>
            <a:off x="3887788" y="3995738"/>
            <a:ext cx="412750" cy="455612"/>
            <a:chOff x="1898" y="2256"/>
            <a:chExt cx="260" cy="288"/>
          </a:xfrm>
        </p:grpSpPr>
        <p:sp>
          <p:nvSpPr>
            <p:cNvPr id="29908" name="Oval 212"/>
            <p:cNvSpPr>
              <a:spLocks noChangeArrowheads="1"/>
            </p:cNvSpPr>
            <p:nvPr/>
          </p:nvSpPr>
          <p:spPr bwMode="auto">
            <a:xfrm>
              <a:off x="1898" y="2304"/>
              <a:ext cx="240" cy="240"/>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350" tIns="45677" rIns="91350" bIns="45677">
              <a:spAutoFit/>
            </a:bodyPr>
            <a:lstStyle/>
            <a:p>
              <a:endParaRPr lang="zh-CN" altLang="en-US"/>
            </a:p>
          </p:txBody>
        </p:sp>
        <p:sp>
          <p:nvSpPr>
            <p:cNvPr id="29955" name="Text Box 259"/>
            <p:cNvSpPr txBox="1">
              <a:spLocks noChangeArrowheads="1"/>
            </p:cNvSpPr>
            <p:nvPr/>
          </p:nvSpPr>
          <p:spPr bwMode="auto">
            <a:xfrm>
              <a:off x="1898" y="2256"/>
              <a:ext cx="260" cy="288"/>
            </a:xfrm>
            <a:prstGeom prst="rect">
              <a:avLst/>
            </a:prstGeom>
            <a:noFill/>
            <a:ln w="25400" cap="sq">
              <a:noFill/>
              <a:miter lim="800000"/>
              <a:headEnd/>
              <a:tailEnd/>
            </a:ln>
            <a:effectLst/>
          </p:spPr>
          <p:txBody>
            <a:bodyPr wrap="none" lIns="91350" tIns="45677" rIns="91350" bIns="45677">
              <a:spAutoFit/>
            </a:bodyPr>
            <a:lstStyle/>
            <a:p>
              <a:r>
                <a:rPr lang="en-US" altLang="zh-CN"/>
                <a:t>2 </a:t>
              </a:r>
            </a:p>
          </p:txBody>
        </p:sp>
      </p:grpSp>
      <p:grpSp>
        <p:nvGrpSpPr>
          <p:cNvPr id="11" name="Group 271"/>
          <p:cNvGrpSpPr>
            <a:grpSpLocks/>
          </p:cNvGrpSpPr>
          <p:nvPr/>
        </p:nvGrpSpPr>
        <p:grpSpPr bwMode="auto">
          <a:xfrm>
            <a:off x="5168900" y="3995738"/>
            <a:ext cx="412750" cy="455612"/>
            <a:chOff x="2858" y="2256"/>
            <a:chExt cx="260" cy="288"/>
          </a:xfrm>
        </p:grpSpPr>
        <p:sp>
          <p:nvSpPr>
            <p:cNvPr id="29910" name="Oval 214"/>
            <p:cNvSpPr>
              <a:spLocks noChangeArrowheads="1"/>
            </p:cNvSpPr>
            <p:nvPr/>
          </p:nvSpPr>
          <p:spPr bwMode="auto">
            <a:xfrm>
              <a:off x="2858" y="2304"/>
              <a:ext cx="240" cy="240"/>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350" tIns="45677" rIns="91350" bIns="45677">
              <a:spAutoFit/>
            </a:bodyPr>
            <a:lstStyle/>
            <a:p>
              <a:endParaRPr lang="zh-CN" altLang="en-US"/>
            </a:p>
          </p:txBody>
        </p:sp>
        <p:sp>
          <p:nvSpPr>
            <p:cNvPr id="29956" name="Text Box 260"/>
            <p:cNvSpPr txBox="1">
              <a:spLocks noChangeArrowheads="1"/>
            </p:cNvSpPr>
            <p:nvPr/>
          </p:nvSpPr>
          <p:spPr bwMode="auto">
            <a:xfrm>
              <a:off x="2858" y="2256"/>
              <a:ext cx="260" cy="288"/>
            </a:xfrm>
            <a:prstGeom prst="rect">
              <a:avLst/>
            </a:prstGeom>
            <a:noFill/>
            <a:ln w="25400" cap="sq">
              <a:noFill/>
              <a:miter lim="800000"/>
              <a:headEnd/>
              <a:tailEnd/>
            </a:ln>
            <a:effectLst/>
          </p:spPr>
          <p:txBody>
            <a:bodyPr wrap="none" lIns="91350" tIns="45677" rIns="91350" bIns="45677">
              <a:spAutoFit/>
            </a:bodyPr>
            <a:lstStyle/>
            <a:p>
              <a:r>
                <a:rPr lang="en-US" altLang="zh-CN"/>
                <a:t>5 </a:t>
              </a:r>
            </a:p>
          </p:txBody>
        </p:sp>
      </p:grpSp>
      <p:grpSp>
        <p:nvGrpSpPr>
          <p:cNvPr id="12" name="Group 272"/>
          <p:cNvGrpSpPr>
            <a:grpSpLocks/>
          </p:cNvGrpSpPr>
          <p:nvPr/>
        </p:nvGrpSpPr>
        <p:grpSpPr bwMode="auto">
          <a:xfrm>
            <a:off x="6529388" y="3995738"/>
            <a:ext cx="412750" cy="455612"/>
            <a:chOff x="3853" y="2256"/>
            <a:chExt cx="260" cy="288"/>
          </a:xfrm>
        </p:grpSpPr>
        <p:sp>
          <p:nvSpPr>
            <p:cNvPr id="29912" name="Oval 216"/>
            <p:cNvSpPr>
              <a:spLocks noChangeArrowheads="1"/>
            </p:cNvSpPr>
            <p:nvPr/>
          </p:nvSpPr>
          <p:spPr bwMode="auto">
            <a:xfrm>
              <a:off x="3853" y="2304"/>
              <a:ext cx="240" cy="240"/>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350" tIns="45677" rIns="91350" bIns="45677">
              <a:spAutoFit/>
            </a:bodyPr>
            <a:lstStyle/>
            <a:p>
              <a:endParaRPr lang="zh-CN" altLang="en-US"/>
            </a:p>
          </p:txBody>
        </p:sp>
        <p:sp>
          <p:nvSpPr>
            <p:cNvPr id="29957" name="Text Box 261"/>
            <p:cNvSpPr txBox="1">
              <a:spLocks noChangeArrowheads="1"/>
            </p:cNvSpPr>
            <p:nvPr/>
          </p:nvSpPr>
          <p:spPr bwMode="auto">
            <a:xfrm>
              <a:off x="3853" y="2256"/>
              <a:ext cx="260" cy="288"/>
            </a:xfrm>
            <a:prstGeom prst="rect">
              <a:avLst/>
            </a:prstGeom>
            <a:noFill/>
            <a:ln w="25400" cap="sq">
              <a:noFill/>
              <a:miter lim="800000"/>
              <a:headEnd/>
              <a:tailEnd/>
            </a:ln>
            <a:effectLst/>
          </p:spPr>
          <p:txBody>
            <a:bodyPr wrap="none" lIns="91350" tIns="45677" rIns="91350" bIns="45677">
              <a:spAutoFit/>
            </a:bodyPr>
            <a:lstStyle/>
            <a:p>
              <a:r>
                <a:rPr lang="en-US" altLang="zh-CN"/>
                <a:t>8 </a:t>
              </a:r>
            </a:p>
          </p:txBody>
        </p:sp>
      </p:grpSp>
      <p:grpSp>
        <p:nvGrpSpPr>
          <p:cNvPr id="13" name="Group 273"/>
          <p:cNvGrpSpPr>
            <a:grpSpLocks/>
          </p:cNvGrpSpPr>
          <p:nvPr/>
        </p:nvGrpSpPr>
        <p:grpSpPr bwMode="auto">
          <a:xfrm>
            <a:off x="7862888" y="3995738"/>
            <a:ext cx="565150" cy="455612"/>
            <a:chOff x="4793" y="2256"/>
            <a:chExt cx="356" cy="288"/>
          </a:xfrm>
        </p:grpSpPr>
        <p:sp>
          <p:nvSpPr>
            <p:cNvPr id="29913" name="Oval 217"/>
            <p:cNvSpPr>
              <a:spLocks noChangeArrowheads="1"/>
            </p:cNvSpPr>
            <p:nvPr/>
          </p:nvSpPr>
          <p:spPr bwMode="auto">
            <a:xfrm>
              <a:off x="4813" y="2304"/>
              <a:ext cx="240" cy="240"/>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350" tIns="45677" rIns="91350" bIns="45677">
              <a:spAutoFit/>
            </a:bodyPr>
            <a:lstStyle/>
            <a:p>
              <a:endParaRPr lang="zh-CN" altLang="en-US"/>
            </a:p>
          </p:txBody>
        </p:sp>
        <p:sp>
          <p:nvSpPr>
            <p:cNvPr id="29958" name="Text Box 262"/>
            <p:cNvSpPr txBox="1">
              <a:spLocks noChangeArrowheads="1"/>
            </p:cNvSpPr>
            <p:nvPr/>
          </p:nvSpPr>
          <p:spPr bwMode="auto">
            <a:xfrm>
              <a:off x="4793" y="2256"/>
              <a:ext cx="356" cy="288"/>
            </a:xfrm>
            <a:prstGeom prst="rect">
              <a:avLst/>
            </a:prstGeom>
            <a:noFill/>
            <a:ln w="25400" cap="sq">
              <a:noFill/>
              <a:miter lim="800000"/>
              <a:headEnd/>
              <a:tailEnd/>
            </a:ln>
            <a:effectLst/>
          </p:spPr>
          <p:txBody>
            <a:bodyPr wrap="none" lIns="91350" tIns="45677" rIns="91350" bIns="45677">
              <a:spAutoFit/>
            </a:bodyPr>
            <a:lstStyle/>
            <a:p>
              <a:r>
                <a:rPr lang="en-US" altLang="zh-CN"/>
                <a:t>11 </a:t>
              </a:r>
            </a:p>
          </p:txBody>
        </p:sp>
      </p:grpSp>
      <p:sp>
        <p:nvSpPr>
          <p:cNvPr id="29970" name="Text Box 274"/>
          <p:cNvSpPr txBox="1">
            <a:spLocks noChangeArrowheads="1"/>
          </p:cNvSpPr>
          <p:nvPr/>
        </p:nvSpPr>
        <p:spPr bwMode="auto">
          <a:xfrm>
            <a:off x="5219700" y="2684463"/>
            <a:ext cx="1198563" cy="457200"/>
          </a:xfrm>
          <a:prstGeom prst="rect">
            <a:avLst/>
          </a:prstGeom>
          <a:noFill/>
          <a:ln w="25400" cap="sq">
            <a:noFill/>
            <a:miter lim="800000"/>
            <a:headEnd/>
            <a:tailEnd/>
          </a:ln>
          <a:effectLst/>
        </p:spPr>
        <p:txBody>
          <a:bodyPr wrap="none" lIns="91416" tIns="45710" rIns="91416" bIns="45710">
            <a:spAutoFit/>
          </a:bodyPr>
          <a:lstStyle/>
          <a:p>
            <a:r>
              <a:rPr lang="zh-CN" altLang="en-US">
                <a:latin typeface="华文中宋" pitchFamily="2" charset="-122"/>
                <a:ea typeface="华文中宋" pitchFamily="2" charset="-122"/>
              </a:rPr>
              <a:t>判定树 </a:t>
            </a:r>
          </a:p>
        </p:txBody>
      </p:sp>
      <p:sp>
        <p:nvSpPr>
          <p:cNvPr id="29971" name="Text Box 275"/>
          <p:cNvSpPr txBox="1">
            <a:spLocks noChangeArrowheads="1"/>
          </p:cNvSpPr>
          <p:nvPr/>
        </p:nvSpPr>
        <p:spPr bwMode="auto">
          <a:xfrm>
            <a:off x="6659563" y="2014538"/>
            <a:ext cx="2087562" cy="457200"/>
          </a:xfrm>
          <a:prstGeom prst="rect">
            <a:avLst/>
          </a:prstGeom>
          <a:solidFill>
            <a:srgbClr val="FFFFCC"/>
          </a:solidFill>
          <a:ln w="25400" cap="sq">
            <a:noFill/>
            <a:miter lim="800000"/>
            <a:headEnd/>
            <a:tailEnd/>
          </a:ln>
          <a:effectLst/>
        </p:spPr>
        <p:txBody>
          <a:bodyPr wrap="none" lIns="91416" tIns="45710" rIns="91416" bIns="45710">
            <a:spAutoFit/>
          </a:bodyPr>
          <a:lstStyle/>
          <a:p>
            <a:r>
              <a:rPr lang="zh-CN" altLang="en-US">
                <a:latin typeface="华文新魏" pitchFamily="2" charset="-122"/>
                <a:ea typeface="华文新魏" pitchFamily="2" charset="-122"/>
              </a:rPr>
              <a:t>表中一个记录 </a:t>
            </a:r>
          </a:p>
        </p:txBody>
      </p:sp>
      <p:sp>
        <p:nvSpPr>
          <p:cNvPr id="29972" name="AutoShape 276"/>
          <p:cNvSpPr>
            <a:spLocks noChangeArrowheads="1"/>
          </p:cNvSpPr>
          <p:nvPr/>
        </p:nvSpPr>
        <p:spPr bwMode="auto">
          <a:xfrm>
            <a:off x="6011863" y="2205038"/>
            <a:ext cx="644525" cy="111125"/>
          </a:xfrm>
          <a:prstGeom prst="notchedRightArrow">
            <a:avLst>
              <a:gd name="adj1" fmla="val 50000"/>
              <a:gd name="adj2" fmla="val 145000"/>
            </a:avLst>
          </a:prstGeom>
          <a:solidFill>
            <a:srgbClr val="0000FF"/>
          </a:solidFill>
          <a:ln w="25400" cap="sq">
            <a:noFill/>
            <a:miter lim="800000"/>
            <a:headEnd/>
            <a:tailEnd/>
          </a:ln>
          <a:effectLst/>
        </p:spPr>
        <p:txBody>
          <a:bodyPr anchor="ctr">
            <a:spAutoFit/>
          </a:bodyPr>
          <a:lstStyle/>
          <a:p>
            <a:endParaRPr lang="zh-CN" altLang="en-US"/>
          </a:p>
        </p:txBody>
      </p:sp>
      <p:cxnSp>
        <p:nvCxnSpPr>
          <p:cNvPr id="29974" name="AutoShape 278"/>
          <p:cNvCxnSpPr>
            <a:cxnSpLocks noChangeShapeType="1"/>
            <a:stCxn id="29903" idx="3"/>
            <a:endCxn id="29900" idx="0"/>
          </p:cNvCxnSpPr>
          <p:nvPr/>
        </p:nvCxnSpPr>
        <p:spPr bwMode="auto">
          <a:xfrm flipH="1">
            <a:off x="4432300" y="2416175"/>
            <a:ext cx="1187450" cy="282575"/>
          </a:xfrm>
          <a:prstGeom prst="straightConnector1">
            <a:avLst/>
          </a:prstGeom>
          <a:noFill/>
          <a:ln w="25400" cap="sq">
            <a:solidFill>
              <a:srgbClr val="FFFF00"/>
            </a:solidFill>
            <a:round/>
            <a:headEnd/>
            <a:tailEnd/>
          </a:ln>
          <a:effectLst/>
        </p:spPr>
      </p:cxnSp>
      <p:cxnSp>
        <p:nvCxnSpPr>
          <p:cNvPr id="29975" name="AutoShape 279"/>
          <p:cNvCxnSpPr>
            <a:cxnSpLocks noChangeShapeType="1"/>
            <a:stCxn id="29899" idx="0"/>
            <a:endCxn id="29900" idx="5"/>
          </p:cNvCxnSpPr>
          <p:nvPr/>
        </p:nvCxnSpPr>
        <p:spPr bwMode="auto">
          <a:xfrm flipH="1" flipV="1">
            <a:off x="4568825" y="3024188"/>
            <a:ext cx="446088" cy="285750"/>
          </a:xfrm>
          <a:prstGeom prst="straightConnector1">
            <a:avLst/>
          </a:prstGeom>
          <a:noFill/>
          <a:ln w="25400" cap="sq">
            <a:solidFill>
              <a:srgbClr val="FFFF00"/>
            </a:solidFill>
            <a:round/>
            <a:headEnd/>
            <a:tailEnd/>
          </a:ln>
          <a:effectLst/>
        </p:spPr>
      </p:cxnSp>
      <p:sp>
        <p:nvSpPr>
          <p:cNvPr id="29981" name="Text Box 285"/>
          <p:cNvSpPr txBox="1">
            <a:spLocks noChangeArrowheads="1"/>
          </p:cNvSpPr>
          <p:nvPr/>
        </p:nvSpPr>
        <p:spPr bwMode="auto">
          <a:xfrm>
            <a:off x="339725" y="2071688"/>
            <a:ext cx="3956050" cy="457200"/>
          </a:xfrm>
          <a:prstGeom prst="rect">
            <a:avLst/>
          </a:prstGeom>
          <a:noFill/>
          <a:ln w="25400" cap="sq">
            <a:noFill/>
            <a:miter lim="800000"/>
            <a:headEnd/>
            <a:tailEnd/>
          </a:ln>
          <a:effectLst/>
        </p:spPr>
        <p:txBody>
          <a:bodyPr wrap="none" lIns="91416" tIns="45710" rIns="91416" bIns="45710">
            <a:spAutoFit/>
          </a:bodyPr>
          <a:lstStyle/>
          <a:p>
            <a:r>
              <a:rPr lang="zh-CN" altLang="en-US">
                <a:ea typeface="楷体_GB2312" pitchFamily="49" charset="-122"/>
              </a:rPr>
              <a:t>比较次数 </a:t>
            </a:r>
            <a:r>
              <a:rPr lang="en-US" altLang="zh-CN">
                <a:ea typeface="楷体_GB2312" pitchFamily="49" charset="-122"/>
              </a:rPr>
              <a:t>= </a:t>
            </a:r>
            <a:r>
              <a:rPr lang="zh-CN" altLang="en-US">
                <a:ea typeface="楷体_GB2312" pitchFamily="49" charset="-122"/>
              </a:rPr>
              <a:t>路径上的结点数 </a:t>
            </a:r>
          </a:p>
        </p:txBody>
      </p:sp>
      <p:sp>
        <p:nvSpPr>
          <p:cNvPr id="29982" name="Text Box 286"/>
          <p:cNvSpPr txBox="1">
            <a:spLocks noChangeArrowheads="1"/>
          </p:cNvSpPr>
          <p:nvPr/>
        </p:nvSpPr>
        <p:spPr bwMode="auto">
          <a:xfrm>
            <a:off x="339725" y="2540000"/>
            <a:ext cx="3597275" cy="457200"/>
          </a:xfrm>
          <a:prstGeom prst="rect">
            <a:avLst/>
          </a:prstGeom>
          <a:noFill/>
          <a:ln w="25400" cap="sq">
            <a:noFill/>
            <a:miter lim="800000"/>
            <a:headEnd/>
            <a:tailEnd/>
          </a:ln>
          <a:effectLst/>
        </p:spPr>
        <p:txBody>
          <a:bodyPr wrap="none" lIns="91416" tIns="45710" rIns="91416" bIns="45710">
            <a:spAutoFit/>
          </a:bodyPr>
          <a:lstStyle/>
          <a:p>
            <a:r>
              <a:rPr lang="zh-CN" altLang="en-US">
                <a:ea typeface="楷体_GB2312" pitchFamily="49" charset="-122"/>
              </a:rPr>
              <a:t>比较次数 </a:t>
            </a:r>
            <a:r>
              <a:rPr lang="en-US" altLang="zh-CN">
                <a:ea typeface="楷体_GB2312" pitchFamily="49" charset="-122"/>
              </a:rPr>
              <a:t>= </a:t>
            </a:r>
            <a:r>
              <a:rPr lang="zh-CN" altLang="en-US">
                <a:ea typeface="楷体_GB2312" pitchFamily="49" charset="-122"/>
              </a:rPr>
              <a:t>结点</a:t>
            </a:r>
            <a:r>
              <a:rPr lang="zh-CN" altLang="en-US" baseline="-25000">
                <a:ea typeface="楷体_GB2312" pitchFamily="49" charset="-122"/>
              </a:rPr>
              <a:t> </a:t>
            </a:r>
            <a:r>
              <a:rPr lang="en-US" altLang="zh-CN">
                <a:ea typeface="楷体_GB2312" pitchFamily="49" charset="-122"/>
              </a:rPr>
              <a:t>4</a:t>
            </a:r>
            <a:r>
              <a:rPr lang="en-US" altLang="zh-CN" baseline="-25000">
                <a:ea typeface="楷体_GB2312" pitchFamily="49" charset="-122"/>
              </a:rPr>
              <a:t> </a:t>
            </a:r>
            <a:r>
              <a:rPr lang="zh-CN" altLang="en-US">
                <a:ea typeface="楷体_GB2312" pitchFamily="49" charset="-122"/>
              </a:rPr>
              <a:t>的层数 </a:t>
            </a:r>
          </a:p>
        </p:txBody>
      </p:sp>
      <p:sp>
        <p:nvSpPr>
          <p:cNvPr id="29983" name="Text Box 287"/>
          <p:cNvSpPr txBox="1">
            <a:spLocks noChangeArrowheads="1"/>
          </p:cNvSpPr>
          <p:nvPr/>
        </p:nvSpPr>
        <p:spPr bwMode="auto">
          <a:xfrm>
            <a:off x="887413" y="3043238"/>
            <a:ext cx="1485900" cy="457200"/>
          </a:xfrm>
          <a:prstGeom prst="rect">
            <a:avLst/>
          </a:prstGeom>
          <a:noFill/>
          <a:ln w="25400" cap="sq">
            <a:noFill/>
            <a:miter lim="800000"/>
            <a:headEnd/>
            <a:tailEnd/>
          </a:ln>
          <a:effectLst/>
        </p:spPr>
        <p:txBody>
          <a:bodyPr wrap="none" lIns="91416" tIns="45710" rIns="91416" bIns="45710">
            <a:spAutoFit/>
          </a:bodyPr>
          <a:lstStyle/>
          <a:p>
            <a:r>
              <a:rPr lang="zh-CN" altLang="en-US">
                <a:ea typeface="楷体_GB2312" pitchFamily="49" charset="-122"/>
              </a:rPr>
              <a:t>比较次数 </a:t>
            </a:r>
          </a:p>
        </p:txBody>
      </p:sp>
      <p:sp>
        <p:nvSpPr>
          <p:cNvPr id="29984" name="Rectangle 288"/>
          <p:cNvSpPr>
            <a:spLocks noChangeArrowheads="1"/>
          </p:cNvSpPr>
          <p:nvPr/>
        </p:nvSpPr>
        <p:spPr bwMode="auto">
          <a:xfrm>
            <a:off x="887413" y="3835400"/>
            <a:ext cx="1485900" cy="457200"/>
          </a:xfrm>
          <a:prstGeom prst="rect">
            <a:avLst/>
          </a:prstGeom>
          <a:noFill/>
          <a:ln w="25400" cap="sq">
            <a:noFill/>
            <a:miter lim="800000"/>
            <a:headEnd/>
            <a:tailEnd/>
          </a:ln>
          <a:effectLst/>
        </p:spPr>
        <p:txBody>
          <a:bodyPr wrap="none" lIns="91416" tIns="45710" rIns="91416" bIns="45710">
            <a:spAutoFit/>
          </a:bodyPr>
          <a:lstStyle/>
          <a:p>
            <a:r>
              <a:rPr lang="zh-CN" altLang="en-US">
                <a:ea typeface="楷体_GB2312" pitchFamily="49" charset="-122"/>
              </a:rPr>
              <a:t>树的深度 </a:t>
            </a:r>
          </a:p>
        </p:txBody>
      </p:sp>
      <p:sp>
        <p:nvSpPr>
          <p:cNvPr id="29985" name="Rectangle 289"/>
          <p:cNvSpPr>
            <a:spLocks noChangeArrowheads="1"/>
          </p:cNvSpPr>
          <p:nvPr/>
        </p:nvSpPr>
        <p:spPr bwMode="auto">
          <a:xfrm rot="5400000">
            <a:off x="1322388" y="3440112"/>
            <a:ext cx="541338" cy="519113"/>
          </a:xfrm>
          <a:prstGeom prst="rect">
            <a:avLst/>
          </a:prstGeom>
          <a:noFill/>
          <a:ln w="25400" cap="sq">
            <a:noFill/>
            <a:miter lim="800000"/>
            <a:headEnd/>
            <a:tailEnd/>
          </a:ln>
          <a:effectLst/>
        </p:spPr>
        <p:txBody>
          <a:bodyPr wrap="none" lIns="91416" tIns="45710" rIns="91416" bIns="45710">
            <a:spAutoFit/>
          </a:bodyPr>
          <a:lstStyle/>
          <a:p>
            <a:r>
              <a:rPr lang="en-US" altLang="zh-CN" sz="2800">
                <a:latin typeface="Arial" pitchFamily="34" charset="0"/>
                <a:ea typeface="黑体" pitchFamily="2" charset="-122"/>
              </a:rPr>
              <a:t>≤</a:t>
            </a:r>
          </a:p>
        </p:txBody>
      </p:sp>
      <p:sp>
        <p:nvSpPr>
          <p:cNvPr id="29987" name="Text Box 291"/>
          <p:cNvSpPr txBox="1">
            <a:spLocks noChangeArrowheads="1"/>
          </p:cNvSpPr>
          <p:nvPr/>
        </p:nvSpPr>
        <p:spPr bwMode="auto">
          <a:xfrm>
            <a:off x="811213" y="4556125"/>
            <a:ext cx="1633537" cy="457200"/>
          </a:xfrm>
          <a:prstGeom prst="rect">
            <a:avLst/>
          </a:prstGeom>
          <a:noFill/>
          <a:ln w="25400" cap="sq">
            <a:noFill/>
            <a:miter lim="800000"/>
            <a:headEnd/>
            <a:tailEnd/>
          </a:ln>
          <a:effectLst/>
        </p:spPr>
        <p:txBody>
          <a:bodyPr wrap="none" lIns="91416" tIns="45710" rIns="91416" bIns="45710">
            <a:spAutoFit/>
          </a:bodyPr>
          <a:lstStyle/>
          <a:p>
            <a:r>
              <a:rPr lang="en-US" altLang="zh-CN">
                <a:sym typeface="Symbol" pitchFamily="18" charset="2"/>
              </a:rPr>
              <a:t>log</a:t>
            </a:r>
            <a:r>
              <a:rPr lang="en-US" altLang="zh-CN" baseline="-25000">
                <a:sym typeface="Symbol" pitchFamily="18" charset="2"/>
              </a:rPr>
              <a:t>2</a:t>
            </a:r>
            <a:r>
              <a:rPr lang="en-US" altLang="zh-CN" i="1">
                <a:sym typeface="Symbol" pitchFamily="18" charset="2"/>
              </a:rPr>
              <a:t>n</a:t>
            </a:r>
            <a:r>
              <a:rPr lang="en-US" altLang="zh-CN">
                <a:sym typeface="Symbol" pitchFamily="18" charset="2"/>
              </a:rPr>
              <a:t> +1  </a:t>
            </a:r>
            <a:endParaRPr lang="en-US" altLang="zh-CN"/>
          </a:p>
        </p:txBody>
      </p:sp>
      <p:sp>
        <p:nvSpPr>
          <p:cNvPr id="29988" name="Rectangle 292"/>
          <p:cNvSpPr>
            <a:spLocks noChangeArrowheads="1"/>
          </p:cNvSpPr>
          <p:nvPr/>
        </p:nvSpPr>
        <p:spPr bwMode="auto">
          <a:xfrm rot="5400000" flipH="1">
            <a:off x="1327150" y="4237038"/>
            <a:ext cx="492125" cy="457200"/>
          </a:xfrm>
          <a:prstGeom prst="rect">
            <a:avLst/>
          </a:prstGeom>
          <a:noFill/>
          <a:ln w="25400" cap="sq">
            <a:noFill/>
            <a:miter lim="800000"/>
            <a:headEnd/>
            <a:tailEnd/>
          </a:ln>
          <a:effectLst/>
        </p:spPr>
        <p:txBody>
          <a:bodyPr wrap="none" lIns="91416" tIns="45710" rIns="91416" bIns="45710">
            <a:spAutoFit/>
          </a:bodyPr>
          <a:lstStyle/>
          <a:p>
            <a:r>
              <a:rPr lang="zh-CN" altLang="en-US">
                <a:ea typeface="黑体" pitchFamily="2" charset="-122"/>
              </a:rPr>
              <a:t>＝</a:t>
            </a:r>
          </a:p>
        </p:txBody>
      </p:sp>
      <p:sp>
        <p:nvSpPr>
          <p:cNvPr id="29990" name="Rectangle 294"/>
          <p:cNvSpPr>
            <a:spLocks noChangeArrowheads="1"/>
          </p:cNvSpPr>
          <p:nvPr/>
        </p:nvSpPr>
        <p:spPr bwMode="auto">
          <a:xfrm>
            <a:off x="339725" y="1570038"/>
            <a:ext cx="1806575" cy="457200"/>
          </a:xfrm>
          <a:prstGeom prst="rect">
            <a:avLst/>
          </a:prstGeom>
          <a:noFill/>
          <a:ln w="25400" cap="sq">
            <a:noFill/>
            <a:miter lim="800000"/>
            <a:headEnd/>
            <a:tailEnd/>
          </a:ln>
          <a:effectLst/>
        </p:spPr>
        <p:txBody>
          <a:bodyPr wrap="none" lIns="91416" tIns="45710" rIns="91416" bIns="45710">
            <a:spAutoFit/>
          </a:bodyPr>
          <a:lstStyle/>
          <a:p>
            <a:r>
              <a:rPr lang="zh-CN" altLang="en-US">
                <a:solidFill>
                  <a:srgbClr val="FF3300"/>
                </a:solidFill>
                <a:effectLst>
                  <a:outerShdw blurRad="38100" dist="38100" dir="2700000" algn="tl">
                    <a:srgbClr val="000000"/>
                  </a:outerShdw>
                </a:effectLst>
                <a:latin typeface="华文中宋" pitchFamily="2" charset="-122"/>
                <a:ea typeface="华文中宋" pitchFamily="2" charset="-122"/>
              </a:rPr>
              <a:t>查找成功：</a:t>
            </a:r>
            <a:r>
              <a:rPr lang="zh-CN" altLang="en-US">
                <a:latin typeface="华文中宋" pitchFamily="2" charset="-122"/>
                <a:ea typeface="华文中宋" pitchFamily="2" charset="-122"/>
              </a:rPr>
              <a:t> </a:t>
            </a:r>
          </a:p>
        </p:txBody>
      </p:sp>
      <p:sp>
        <p:nvSpPr>
          <p:cNvPr id="29991" name="Rectangle 295"/>
          <p:cNvSpPr>
            <a:spLocks noChangeArrowheads="1"/>
          </p:cNvSpPr>
          <p:nvPr/>
        </p:nvSpPr>
        <p:spPr bwMode="auto">
          <a:xfrm>
            <a:off x="387350" y="5084763"/>
            <a:ext cx="2111375" cy="457200"/>
          </a:xfrm>
          <a:prstGeom prst="rect">
            <a:avLst/>
          </a:prstGeom>
          <a:noFill/>
          <a:ln w="25400" cap="sq">
            <a:noFill/>
            <a:miter lim="800000"/>
            <a:headEnd/>
            <a:tailEnd/>
          </a:ln>
          <a:effectLst/>
        </p:spPr>
        <p:txBody>
          <a:bodyPr wrap="none" lIns="91416" tIns="45710" rIns="91416" bIns="45710">
            <a:spAutoFit/>
          </a:bodyPr>
          <a:lstStyle/>
          <a:p>
            <a:r>
              <a:rPr lang="zh-CN" altLang="en-US">
                <a:solidFill>
                  <a:srgbClr val="FF3300"/>
                </a:solidFill>
                <a:effectLst>
                  <a:outerShdw blurRad="38100" dist="38100" dir="2700000" algn="tl">
                    <a:srgbClr val="000000"/>
                  </a:outerShdw>
                </a:effectLst>
                <a:latin typeface="华文中宋" pitchFamily="2" charset="-122"/>
                <a:ea typeface="华文中宋" pitchFamily="2" charset="-122"/>
              </a:rPr>
              <a:t>查找不成功：</a:t>
            </a:r>
            <a:r>
              <a:rPr lang="zh-CN" altLang="en-US">
                <a:latin typeface="华文中宋" pitchFamily="2" charset="-122"/>
                <a:ea typeface="华文中宋" pitchFamily="2" charset="-122"/>
              </a:rPr>
              <a:t> </a:t>
            </a:r>
          </a:p>
        </p:txBody>
      </p:sp>
      <p:sp>
        <p:nvSpPr>
          <p:cNvPr id="29992" name="Text Box 296"/>
          <p:cNvSpPr txBox="1">
            <a:spLocks noChangeArrowheads="1"/>
          </p:cNvSpPr>
          <p:nvPr/>
        </p:nvSpPr>
        <p:spPr bwMode="auto">
          <a:xfrm>
            <a:off x="387350" y="5589588"/>
            <a:ext cx="4568825" cy="457200"/>
          </a:xfrm>
          <a:prstGeom prst="rect">
            <a:avLst/>
          </a:prstGeom>
          <a:noFill/>
          <a:ln w="25400" cap="sq">
            <a:noFill/>
            <a:miter lim="800000"/>
            <a:headEnd/>
            <a:tailEnd/>
          </a:ln>
          <a:effectLst/>
        </p:spPr>
        <p:txBody>
          <a:bodyPr wrap="none" lIns="91416" tIns="45710" rIns="91416" bIns="45710">
            <a:spAutoFit/>
          </a:bodyPr>
          <a:lstStyle/>
          <a:p>
            <a:r>
              <a:rPr lang="zh-CN" altLang="en-US">
                <a:ea typeface="楷体_GB2312" pitchFamily="49" charset="-122"/>
              </a:rPr>
              <a:t>比较次数 </a:t>
            </a:r>
            <a:r>
              <a:rPr lang="en-US" altLang="zh-CN">
                <a:ea typeface="楷体_GB2312" pitchFamily="49" charset="-122"/>
              </a:rPr>
              <a:t>= </a:t>
            </a:r>
            <a:r>
              <a:rPr lang="zh-CN" altLang="en-US">
                <a:ea typeface="楷体_GB2312" pitchFamily="49" charset="-122"/>
              </a:rPr>
              <a:t>路径上的内部结点数 </a:t>
            </a:r>
          </a:p>
        </p:txBody>
      </p:sp>
      <p:sp>
        <p:nvSpPr>
          <p:cNvPr id="29993" name="Text Box 297"/>
          <p:cNvSpPr txBox="1">
            <a:spLocks noChangeArrowheads="1"/>
          </p:cNvSpPr>
          <p:nvPr/>
        </p:nvSpPr>
        <p:spPr bwMode="auto">
          <a:xfrm>
            <a:off x="5286375" y="5589588"/>
            <a:ext cx="3317875" cy="457200"/>
          </a:xfrm>
          <a:prstGeom prst="rect">
            <a:avLst/>
          </a:prstGeom>
          <a:noFill/>
          <a:ln w="25400" cap="sq">
            <a:noFill/>
            <a:miter lim="800000"/>
            <a:headEnd/>
            <a:tailEnd/>
          </a:ln>
          <a:effectLst/>
        </p:spPr>
        <p:txBody>
          <a:bodyPr wrap="none" lIns="91416" tIns="45710" rIns="91416" bIns="45710">
            <a:spAutoFit/>
          </a:bodyPr>
          <a:lstStyle/>
          <a:p>
            <a:r>
              <a:rPr lang="zh-CN" altLang="en-US">
                <a:ea typeface="楷体_GB2312" pitchFamily="49" charset="-122"/>
              </a:rPr>
              <a:t>比较次数 ≤ </a:t>
            </a:r>
            <a:r>
              <a:rPr lang="zh-CN" altLang="en-US">
                <a:ea typeface="楷体_GB2312" pitchFamily="49" charset="-122"/>
                <a:sym typeface="Symbol" pitchFamily="18" charset="2"/>
              </a:rPr>
              <a:t></a:t>
            </a:r>
            <a:r>
              <a:rPr lang="en-US" altLang="zh-CN">
                <a:ea typeface="楷体_GB2312" pitchFamily="49" charset="-122"/>
                <a:sym typeface="Symbol" pitchFamily="18" charset="2"/>
              </a:rPr>
              <a:t>log</a:t>
            </a:r>
            <a:r>
              <a:rPr lang="en-US" altLang="zh-CN" baseline="-25000">
                <a:ea typeface="楷体_GB2312" pitchFamily="49" charset="-122"/>
                <a:sym typeface="Symbol" pitchFamily="18" charset="2"/>
              </a:rPr>
              <a:t>2</a:t>
            </a:r>
            <a:r>
              <a:rPr lang="en-US" altLang="zh-CN" i="1">
                <a:ea typeface="楷体_GB2312" pitchFamily="49" charset="-122"/>
                <a:sym typeface="Symbol" pitchFamily="18" charset="2"/>
              </a:rPr>
              <a:t>n</a:t>
            </a:r>
            <a:r>
              <a:rPr lang="en-US" altLang="zh-CN">
                <a:ea typeface="楷体_GB2312" pitchFamily="49" charset="-122"/>
                <a:sym typeface="Symbol" pitchFamily="18" charset="2"/>
              </a:rPr>
              <a:t> +1  </a:t>
            </a:r>
            <a:endParaRPr lang="en-US" altLang="zh-CN">
              <a:ea typeface="楷体_GB2312" pitchFamily="49" charset="-122"/>
            </a:endParaRPr>
          </a:p>
        </p:txBody>
      </p:sp>
      <p:sp>
        <p:nvSpPr>
          <p:cNvPr id="29924" name="Rectangle 228"/>
          <p:cNvSpPr>
            <a:spLocks noChangeArrowheads="1"/>
          </p:cNvSpPr>
          <p:nvPr/>
        </p:nvSpPr>
        <p:spPr bwMode="auto">
          <a:xfrm>
            <a:off x="3132138" y="4041775"/>
            <a:ext cx="458787" cy="396875"/>
          </a:xfrm>
          <a:prstGeom prst="rect">
            <a:avLst/>
          </a:prstGeom>
          <a:gradFill rotWithShape="0">
            <a:gsLst>
              <a:gs pos="0">
                <a:srgbClr val="FFFFCC"/>
              </a:gs>
              <a:gs pos="100000">
                <a:srgbClr val="FF66FF"/>
              </a:gs>
            </a:gsLst>
            <a:path path="shape">
              <a:fillToRect l="50000" t="50000" r="50000" b="50000"/>
            </a:path>
          </a:gradFill>
          <a:ln w="25400" cap="sq">
            <a:noFill/>
            <a:miter lim="800000"/>
            <a:headEnd/>
            <a:tailEnd/>
          </a:ln>
          <a:effectLst/>
        </p:spPr>
        <p:txBody>
          <a:bodyPr wrap="none" lIns="91308" tIns="45289" rIns="91308" bIns="45289" anchor="ctr">
            <a:spAutoFit/>
          </a:bodyPr>
          <a:lstStyle/>
          <a:p>
            <a:pPr algn="ctr"/>
            <a:r>
              <a:rPr lang="en-US" altLang="zh-CN" sz="2000"/>
              <a:t> -1</a:t>
            </a:r>
          </a:p>
        </p:txBody>
      </p:sp>
      <p:cxnSp>
        <p:nvCxnSpPr>
          <p:cNvPr id="29925" name="AutoShape 229"/>
          <p:cNvCxnSpPr>
            <a:cxnSpLocks noChangeShapeType="1"/>
            <a:stCxn id="29902" idx="3"/>
            <a:endCxn id="29924" idx="0"/>
          </p:cNvCxnSpPr>
          <p:nvPr/>
        </p:nvCxnSpPr>
        <p:spPr bwMode="auto">
          <a:xfrm flipH="1">
            <a:off x="3362325" y="3633788"/>
            <a:ext cx="284163" cy="407987"/>
          </a:xfrm>
          <a:prstGeom prst="straightConnector1">
            <a:avLst/>
          </a:prstGeom>
          <a:noFill/>
          <a:ln w="9525" cap="sq">
            <a:solidFill>
              <a:schemeClr val="tx1"/>
            </a:solidFill>
            <a:round/>
            <a:headEnd/>
            <a:tailEnd/>
          </a:ln>
          <a:effectLst/>
        </p:spPr>
      </p:cxnSp>
      <p:cxnSp>
        <p:nvCxnSpPr>
          <p:cNvPr id="29927" name="AutoShape 231"/>
          <p:cNvCxnSpPr>
            <a:cxnSpLocks noChangeShapeType="1"/>
            <a:stCxn id="29899" idx="3"/>
            <a:endCxn id="29994" idx="0"/>
          </p:cNvCxnSpPr>
          <p:nvPr/>
        </p:nvCxnSpPr>
        <p:spPr bwMode="auto">
          <a:xfrm flipH="1">
            <a:off x="4691063" y="3633788"/>
            <a:ext cx="188912" cy="407987"/>
          </a:xfrm>
          <a:prstGeom prst="straightConnector1">
            <a:avLst/>
          </a:prstGeom>
          <a:noFill/>
          <a:ln w="9525" cap="sq">
            <a:solidFill>
              <a:schemeClr val="tx1"/>
            </a:solidFill>
            <a:round/>
            <a:headEnd/>
            <a:tailEnd/>
          </a:ln>
          <a:effectLst/>
        </p:spPr>
      </p:cxnSp>
      <p:cxnSp>
        <p:nvCxnSpPr>
          <p:cNvPr id="29929" name="AutoShape 233"/>
          <p:cNvCxnSpPr>
            <a:cxnSpLocks noChangeShapeType="1"/>
            <a:stCxn id="29904" idx="3"/>
            <a:endCxn id="29995" idx="0"/>
          </p:cNvCxnSpPr>
          <p:nvPr/>
        </p:nvCxnSpPr>
        <p:spPr bwMode="auto">
          <a:xfrm flipH="1">
            <a:off x="6040438" y="3633788"/>
            <a:ext cx="190500" cy="407987"/>
          </a:xfrm>
          <a:prstGeom prst="straightConnector1">
            <a:avLst/>
          </a:prstGeom>
          <a:noFill/>
          <a:ln w="9525" cap="sq">
            <a:solidFill>
              <a:schemeClr val="tx1"/>
            </a:solidFill>
            <a:round/>
            <a:headEnd/>
            <a:tailEnd/>
          </a:ln>
          <a:effectLst/>
        </p:spPr>
      </p:cxnSp>
      <p:cxnSp>
        <p:nvCxnSpPr>
          <p:cNvPr id="29931" name="AutoShape 235"/>
          <p:cNvCxnSpPr>
            <a:cxnSpLocks noChangeShapeType="1"/>
            <a:stCxn id="29905" idx="3"/>
            <a:endCxn id="29996" idx="0"/>
          </p:cNvCxnSpPr>
          <p:nvPr/>
        </p:nvCxnSpPr>
        <p:spPr bwMode="auto">
          <a:xfrm flipH="1">
            <a:off x="7456488" y="3633788"/>
            <a:ext cx="142875" cy="407987"/>
          </a:xfrm>
          <a:prstGeom prst="straightConnector1">
            <a:avLst/>
          </a:prstGeom>
          <a:noFill/>
          <a:ln w="9525" cap="sq">
            <a:solidFill>
              <a:schemeClr val="tx1"/>
            </a:solidFill>
            <a:round/>
            <a:headEnd/>
            <a:tailEnd/>
          </a:ln>
          <a:effectLst/>
        </p:spPr>
      </p:cxnSp>
      <p:cxnSp>
        <p:nvCxnSpPr>
          <p:cNvPr id="29933" name="AutoShape 237"/>
          <p:cNvCxnSpPr>
            <a:cxnSpLocks noChangeShapeType="1"/>
            <a:stCxn id="29912" idx="3"/>
            <a:endCxn id="30001" idx="0"/>
          </p:cNvCxnSpPr>
          <p:nvPr/>
        </p:nvCxnSpPr>
        <p:spPr bwMode="auto">
          <a:xfrm flipH="1">
            <a:off x="6418263" y="4395788"/>
            <a:ext cx="166687" cy="330200"/>
          </a:xfrm>
          <a:prstGeom prst="straightConnector1">
            <a:avLst/>
          </a:prstGeom>
          <a:noFill/>
          <a:ln w="9525" cap="sq">
            <a:solidFill>
              <a:schemeClr val="tx1"/>
            </a:solidFill>
            <a:round/>
            <a:headEnd/>
            <a:tailEnd/>
          </a:ln>
          <a:effectLst/>
        </p:spPr>
      </p:cxnSp>
      <p:cxnSp>
        <p:nvCxnSpPr>
          <p:cNvPr id="29935" name="AutoShape 239"/>
          <p:cNvCxnSpPr>
            <a:cxnSpLocks noChangeShapeType="1"/>
            <a:stCxn id="29913" idx="3"/>
            <a:endCxn id="30003" idx="0"/>
          </p:cNvCxnSpPr>
          <p:nvPr/>
        </p:nvCxnSpPr>
        <p:spPr bwMode="auto">
          <a:xfrm flipH="1">
            <a:off x="7769225" y="4395788"/>
            <a:ext cx="180975" cy="330200"/>
          </a:xfrm>
          <a:prstGeom prst="straightConnector1">
            <a:avLst/>
          </a:prstGeom>
          <a:noFill/>
          <a:ln w="9525" cap="sq">
            <a:solidFill>
              <a:schemeClr val="tx1"/>
            </a:solidFill>
            <a:round/>
            <a:headEnd/>
            <a:tailEnd/>
          </a:ln>
          <a:effectLst/>
        </p:spPr>
      </p:cxnSp>
      <p:cxnSp>
        <p:nvCxnSpPr>
          <p:cNvPr id="29937" name="AutoShape 241"/>
          <p:cNvCxnSpPr>
            <a:cxnSpLocks noChangeShapeType="1"/>
            <a:stCxn id="29910" idx="3"/>
            <a:endCxn id="29999" idx="0"/>
          </p:cNvCxnSpPr>
          <p:nvPr/>
        </p:nvCxnSpPr>
        <p:spPr bwMode="auto">
          <a:xfrm flipH="1">
            <a:off x="5051425" y="4395788"/>
            <a:ext cx="173038" cy="330200"/>
          </a:xfrm>
          <a:prstGeom prst="straightConnector1">
            <a:avLst/>
          </a:prstGeom>
          <a:noFill/>
          <a:ln w="9525" cap="sq">
            <a:solidFill>
              <a:schemeClr val="tx1"/>
            </a:solidFill>
            <a:round/>
            <a:headEnd/>
            <a:tailEnd/>
          </a:ln>
          <a:effectLst/>
        </p:spPr>
      </p:cxnSp>
      <p:cxnSp>
        <p:nvCxnSpPr>
          <p:cNvPr id="29939" name="AutoShape 243"/>
          <p:cNvCxnSpPr>
            <a:cxnSpLocks noChangeShapeType="1"/>
            <a:stCxn id="29908" idx="3"/>
            <a:endCxn id="29997" idx="0"/>
          </p:cNvCxnSpPr>
          <p:nvPr/>
        </p:nvCxnSpPr>
        <p:spPr bwMode="auto">
          <a:xfrm flipH="1">
            <a:off x="3763963" y="4395788"/>
            <a:ext cx="179387" cy="330200"/>
          </a:xfrm>
          <a:prstGeom prst="straightConnector1">
            <a:avLst/>
          </a:prstGeom>
          <a:noFill/>
          <a:ln w="9525" cap="sq">
            <a:solidFill>
              <a:schemeClr val="tx1"/>
            </a:solidFill>
            <a:round/>
            <a:headEnd/>
            <a:tailEnd/>
          </a:ln>
          <a:effectLst/>
        </p:spPr>
      </p:cxnSp>
      <p:cxnSp>
        <p:nvCxnSpPr>
          <p:cNvPr id="29941" name="AutoShape 245"/>
          <p:cNvCxnSpPr>
            <a:cxnSpLocks noChangeShapeType="1"/>
            <a:stCxn id="29908" idx="5"/>
            <a:endCxn id="29998" idx="0"/>
          </p:cNvCxnSpPr>
          <p:nvPr/>
        </p:nvCxnSpPr>
        <p:spPr bwMode="auto">
          <a:xfrm>
            <a:off x="4213225" y="4395788"/>
            <a:ext cx="198438" cy="330200"/>
          </a:xfrm>
          <a:prstGeom prst="straightConnector1">
            <a:avLst/>
          </a:prstGeom>
          <a:noFill/>
          <a:ln w="9525" cap="sq">
            <a:solidFill>
              <a:schemeClr val="tx1"/>
            </a:solidFill>
            <a:round/>
            <a:headEnd/>
            <a:tailEnd/>
          </a:ln>
          <a:effectLst/>
        </p:spPr>
      </p:cxnSp>
      <p:cxnSp>
        <p:nvCxnSpPr>
          <p:cNvPr id="29943" name="AutoShape 247"/>
          <p:cNvCxnSpPr>
            <a:cxnSpLocks noChangeShapeType="1"/>
            <a:stCxn id="29910" idx="5"/>
            <a:endCxn id="30000" idx="0"/>
          </p:cNvCxnSpPr>
          <p:nvPr/>
        </p:nvCxnSpPr>
        <p:spPr bwMode="auto">
          <a:xfrm>
            <a:off x="5494338" y="4395788"/>
            <a:ext cx="185737" cy="330200"/>
          </a:xfrm>
          <a:prstGeom prst="straightConnector1">
            <a:avLst/>
          </a:prstGeom>
          <a:noFill/>
          <a:ln w="9525" cap="sq">
            <a:solidFill>
              <a:schemeClr val="tx1"/>
            </a:solidFill>
            <a:round/>
            <a:headEnd/>
            <a:tailEnd/>
          </a:ln>
          <a:effectLst/>
        </p:spPr>
      </p:cxnSp>
      <p:cxnSp>
        <p:nvCxnSpPr>
          <p:cNvPr id="29945" name="AutoShape 249"/>
          <p:cNvCxnSpPr>
            <a:cxnSpLocks noChangeShapeType="1"/>
            <a:stCxn id="29912" idx="5"/>
            <a:endCxn id="30002" idx="0"/>
          </p:cNvCxnSpPr>
          <p:nvPr/>
        </p:nvCxnSpPr>
        <p:spPr bwMode="auto">
          <a:xfrm>
            <a:off x="6854825" y="4395788"/>
            <a:ext cx="157163" cy="330200"/>
          </a:xfrm>
          <a:prstGeom prst="straightConnector1">
            <a:avLst/>
          </a:prstGeom>
          <a:noFill/>
          <a:ln w="9525" cap="sq">
            <a:solidFill>
              <a:schemeClr val="tx1"/>
            </a:solidFill>
            <a:round/>
            <a:headEnd/>
            <a:tailEnd/>
          </a:ln>
          <a:effectLst/>
        </p:spPr>
      </p:cxnSp>
      <p:cxnSp>
        <p:nvCxnSpPr>
          <p:cNvPr id="29947" name="AutoShape 251"/>
          <p:cNvCxnSpPr>
            <a:cxnSpLocks noChangeShapeType="1"/>
            <a:stCxn id="29913" idx="5"/>
            <a:endCxn id="30004" idx="0"/>
          </p:cNvCxnSpPr>
          <p:nvPr/>
        </p:nvCxnSpPr>
        <p:spPr bwMode="auto">
          <a:xfrm>
            <a:off x="8220075" y="4395788"/>
            <a:ext cx="271463" cy="330200"/>
          </a:xfrm>
          <a:prstGeom prst="straightConnector1">
            <a:avLst/>
          </a:prstGeom>
          <a:noFill/>
          <a:ln w="9525" cap="sq">
            <a:solidFill>
              <a:schemeClr val="tx1"/>
            </a:solidFill>
            <a:round/>
            <a:headEnd/>
            <a:tailEnd/>
          </a:ln>
          <a:effectLst/>
        </p:spPr>
      </p:cxnSp>
      <p:sp>
        <p:nvSpPr>
          <p:cNvPr id="29994" name="Rectangle 298"/>
          <p:cNvSpPr>
            <a:spLocks noChangeArrowheads="1"/>
          </p:cNvSpPr>
          <p:nvPr/>
        </p:nvSpPr>
        <p:spPr bwMode="auto">
          <a:xfrm>
            <a:off x="4429125" y="4041775"/>
            <a:ext cx="522288" cy="396875"/>
          </a:xfrm>
          <a:prstGeom prst="rect">
            <a:avLst/>
          </a:prstGeom>
          <a:gradFill rotWithShape="0">
            <a:gsLst>
              <a:gs pos="0">
                <a:srgbClr val="FFFFCC"/>
              </a:gs>
              <a:gs pos="100000">
                <a:srgbClr val="FF66FF"/>
              </a:gs>
            </a:gsLst>
            <a:path path="shape">
              <a:fillToRect l="50000" t="50000" r="50000" b="50000"/>
            </a:path>
          </a:gradFill>
          <a:ln w="25400" cap="sq">
            <a:noFill/>
            <a:miter lim="800000"/>
            <a:headEnd/>
            <a:tailEnd/>
          </a:ln>
          <a:effectLst/>
        </p:spPr>
        <p:txBody>
          <a:bodyPr wrap="none" lIns="91308" tIns="45289" rIns="91308" bIns="45289" anchor="ctr">
            <a:spAutoFit/>
          </a:bodyPr>
          <a:lstStyle/>
          <a:p>
            <a:pPr algn="ctr"/>
            <a:r>
              <a:rPr lang="en-US" altLang="zh-CN" sz="2000"/>
              <a:t>3-4</a:t>
            </a:r>
          </a:p>
        </p:txBody>
      </p:sp>
      <p:sp>
        <p:nvSpPr>
          <p:cNvPr id="29995" name="Rectangle 299"/>
          <p:cNvSpPr>
            <a:spLocks noChangeArrowheads="1"/>
          </p:cNvSpPr>
          <p:nvPr/>
        </p:nvSpPr>
        <p:spPr bwMode="auto">
          <a:xfrm>
            <a:off x="5778500" y="4041775"/>
            <a:ext cx="522288" cy="396875"/>
          </a:xfrm>
          <a:prstGeom prst="rect">
            <a:avLst/>
          </a:prstGeom>
          <a:gradFill rotWithShape="0">
            <a:gsLst>
              <a:gs pos="0">
                <a:srgbClr val="FFFFCC"/>
              </a:gs>
              <a:gs pos="100000">
                <a:srgbClr val="FF66FF"/>
              </a:gs>
            </a:gsLst>
            <a:path path="shape">
              <a:fillToRect l="50000" t="50000" r="50000" b="50000"/>
            </a:path>
          </a:gradFill>
          <a:ln w="25400" cap="sq">
            <a:noFill/>
            <a:miter lim="800000"/>
            <a:headEnd/>
            <a:tailEnd/>
          </a:ln>
          <a:effectLst/>
        </p:spPr>
        <p:txBody>
          <a:bodyPr wrap="none" lIns="91308" tIns="45289" rIns="91308" bIns="45289" anchor="ctr">
            <a:spAutoFit/>
          </a:bodyPr>
          <a:lstStyle/>
          <a:p>
            <a:pPr algn="ctr"/>
            <a:r>
              <a:rPr lang="en-US" altLang="zh-CN" sz="2000"/>
              <a:t>6-7</a:t>
            </a:r>
          </a:p>
        </p:txBody>
      </p:sp>
      <p:sp>
        <p:nvSpPr>
          <p:cNvPr id="29996" name="Rectangle 300"/>
          <p:cNvSpPr>
            <a:spLocks noChangeArrowheads="1"/>
          </p:cNvSpPr>
          <p:nvPr/>
        </p:nvSpPr>
        <p:spPr bwMode="auto">
          <a:xfrm>
            <a:off x="7099300" y="4041775"/>
            <a:ext cx="712788" cy="396875"/>
          </a:xfrm>
          <a:prstGeom prst="rect">
            <a:avLst/>
          </a:prstGeom>
          <a:gradFill rotWithShape="0">
            <a:gsLst>
              <a:gs pos="0">
                <a:srgbClr val="FFFFCC"/>
              </a:gs>
              <a:gs pos="100000">
                <a:srgbClr val="FF66FF"/>
              </a:gs>
            </a:gsLst>
            <a:path path="shape">
              <a:fillToRect l="50000" t="50000" r="50000" b="50000"/>
            </a:path>
          </a:gradFill>
          <a:ln w="25400" cap="sq">
            <a:noFill/>
            <a:miter lim="800000"/>
            <a:headEnd/>
            <a:tailEnd/>
          </a:ln>
          <a:effectLst/>
        </p:spPr>
        <p:txBody>
          <a:bodyPr wrap="none" lIns="91308" tIns="45289" rIns="91308" bIns="45289" anchor="ctr">
            <a:spAutoFit/>
          </a:bodyPr>
          <a:lstStyle/>
          <a:p>
            <a:pPr algn="ctr"/>
            <a:r>
              <a:rPr lang="en-US" altLang="zh-CN" sz="2000"/>
              <a:t>9-10 </a:t>
            </a:r>
          </a:p>
        </p:txBody>
      </p:sp>
      <p:sp>
        <p:nvSpPr>
          <p:cNvPr id="29997" name="Rectangle 301"/>
          <p:cNvSpPr>
            <a:spLocks noChangeArrowheads="1"/>
          </p:cNvSpPr>
          <p:nvPr/>
        </p:nvSpPr>
        <p:spPr bwMode="auto">
          <a:xfrm>
            <a:off x="3502025" y="4725988"/>
            <a:ext cx="522288" cy="396875"/>
          </a:xfrm>
          <a:prstGeom prst="rect">
            <a:avLst/>
          </a:prstGeom>
          <a:gradFill rotWithShape="0">
            <a:gsLst>
              <a:gs pos="0">
                <a:srgbClr val="FFFFCC"/>
              </a:gs>
              <a:gs pos="100000">
                <a:srgbClr val="FF66FF"/>
              </a:gs>
            </a:gsLst>
            <a:path path="shape">
              <a:fillToRect l="50000" t="50000" r="50000" b="50000"/>
            </a:path>
          </a:gradFill>
          <a:ln w="25400" cap="sq">
            <a:noFill/>
            <a:miter lim="800000"/>
            <a:headEnd/>
            <a:tailEnd/>
          </a:ln>
          <a:effectLst/>
        </p:spPr>
        <p:txBody>
          <a:bodyPr wrap="none" lIns="91308" tIns="45289" rIns="91308" bIns="45289" anchor="ctr">
            <a:spAutoFit/>
          </a:bodyPr>
          <a:lstStyle/>
          <a:p>
            <a:pPr algn="ctr"/>
            <a:r>
              <a:rPr lang="en-US" altLang="zh-CN" sz="2000"/>
              <a:t>1-2</a:t>
            </a:r>
          </a:p>
        </p:txBody>
      </p:sp>
      <p:sp>
        <p:nvSpPr>
          <p:cNvPr id="29998" name="Rectangle 302"/>
          <p:cNvSpPr>
            <a:spLocks noChangeArrowheads="1"/>
          </p:cNvSpPr>
          <p:nvPr/>
        </p:nvSpPr>
        <p:spPr bwMode="auto">
          <a:xfrm>
            <a:off x="4149725" y="4725988"/>
            <a:ext cx="522288" cy="396875"/>
          </a:xfrm>
          <a:prstGeom prst="rect">
            <a:avLst/>
          </a:prstGeom>
          <a:gradFill rotWithShape="0">
            <a:gsLst>
              <a:gs pos="0">
                <a:srgbClr val="FFFFCC"/>
              </a:gs>
              <a:gs pos="100000">
                <a:srgbClr val="FF66FF"/>
              </a:gs>
            </a:gsLst>
            <a:path path="shape">
              <a:fillToRect l="50000" t="50000" r="50000" b="50000"/>
            </a:path>
          </a:gradFill>
          <a:ln w="25400" cap="sq">
            <a:noFill/>
            <a:miter lim="800000"/>
            <a:headEnd/>
            <a:tailEnd/>
          </a:ln>
          <a:effectLst/>
        </p:spPr>
        <p:txBody>
          <a:bodyPr wrap="none" lIns="91308" tIns="45289" rIns="91308" bIns="45289" anchor="ctr">
            <a:spAutoFit/>
          </a:bodyPr>
          <a:lstStyle/>
          <a:p>
            <a:pPr algn="ctr"/>
            <a:r>
              <a:rPr lang="en-US" altLang="zh-CN" sz="2000"/>
              <a:t>2-3</a:t>
            </a:r>
          </a:p>
        </p:txBody>
      </p:sp>
      <p:sp>
        <p:nvSpPr>
          <p:cNvPr id="29999" name="Rectangle 303"/>
          <p:cNvSpPr>
            <a:spLocks noChangeArrowheads="1"/>
          </p:cNvSpPr>
          <p:nvPr/>
        </p:nvSpPr>
        <p:spPr bwMode="auto">
          <a:xfrm>
            <a:off x="4789488" y="4725988"/>
            <a:ext cx="522287" cy="396875"/>
          </a:xfrm>
          <a:prstGeom prst="rect">
            <a:avLst/>
          </a:prstGeom>
          <a:gradFill rotWithShape="0">
            <a:gsLst>
              <a:gs pos="0">
                <a:srgbClr val="FFFFCC"/>
              </a:gs>
              <a:gs pos="100000">
                <a:srgbClr val="FF66FF"/>
              </a:gs>
            </a:gsLst>
            <a:path path="shape">
              <a:fillToRect l="50000" t="50000" r="50000" b="50000"/>
            </a:path>
          </a:gradFill>
          <a:ln w="25400" cap="sq">
            <a:noFill/>
            <a:miter lim="800000"/>
            <a:headEnd/>
            <a:tailEnd/>
          </a:ln>
          <a:effectLst/>
        </p:spPr>
        <p:txBody>
          <a:bodyPr wrap="none" lIns="91308" tIns="45289" rIns="91308" bIns="45289" anchor="ctr">
            <a:spAutoFit/>
          </a:bodyPr>
          <a:lstStyle/>
          <a:p>
            <a:pPr algn="ctr"/>
            <a:r>
              <a:rPr lang="en-US" altLang="zh-CN" sz="2000"/>
              <a:t>4-5</a:t>
            </a:r>
          </a:p>
        </p:txBody>
      </p:sp>
      <p:sp>
        <p:nvSpPr>
          <p:cNvPr id="30000" name="Rectangle 304"/>
          <p:cNvSpPr>
            <a:spLocks noChangeArrowheads="1"/>
          </p:cNvSpPr>
          <p:nvPr/>
        </p:nvSpPr>
        <p:spPr bwMode="auto">
          <a:xfrm>
            <a:off x="5418138" y="4725988"/>
            <a:ext cx="522287" cy="396875"/>
          </a:xfrm>
          <a:prstGeom prst="rect">
            <a:avLst/>
          </a:prstGeom>
          <a:gradFill rotWithShape="0">
            <a:gsLst>
              <a:gs pos="0">
                <a:srgbClr val="FFFFCC"/>
              </a:gs>
              <a:gs pos="100000">
                <a:srgbClr val="FF66FF"/>
              </a:gs>
            </a:gsLst>
            <a:path path="shape">
              <a:fillToRect l="50000" t="50000" r="50000" b="50000"/>
            </a:path>
          </a:gradFill>
          <a:ln w="25400" cap="sq">
            <a:noFill/>
            <a:miter lim="800000"/>
            <a:headEnd/>
            <a:tailEnd/>
          </a:ln>
          <a:effectLst/>
        </p:spPr>
        <p:txBody>
          <a:bodyPr wrap="none" lIns="91308" tIns="45289" rIns="91308" bIns="45289" anchor="ctr">
            <a:spAutoFit/>
          </a:bodyPr>
          <a:lstStyle/>
          <a:p>
            <a:pPr algn="ctr"/>
            <a:r>
              <a:rPr lang="en-US" altLang="zh-CN" sz="2000"/>
              <a:t>5-6</a:t>
            </a:r>
          </a:p>
        </p:txBody>
      </p:sp>
      <p:sp>
        <p:nvSpPr>
          <p:cNvPr id="30001" name="Rectangle 305"/>
          <p:cNvSpPr>
            <a:spLocks noChangeArrowheads="1"/>
          </p:cNvSpPr>
          <p:nvPr/>
        </p:nvSpPr>
        <p:spPr bwMode="auto">
          <a:xfrm>
            <a:off x="6156325" y="4725988"/>
            <a:ext cx="522288" cy="396875"/>
          </a:xfrm>
          <a:prstGeom prst="rect">
            <a:avLst/>
          </a:prstGeom>
          <a:gradFill rotWithShape="0">
            <a:gsLst>
              <a:gs pos="0">
                <a:srgbClr val="FFFFCC"/>
              </a:gs>
              <a:gs pos="100000">
                <a:srgbClr val="FF66FF"/>
              </a:gs>
            </a:gsLst>
            <a:path path="shape">
              <a:fillToRect l="50000" t="50000" r="50000" b="50000"/>
            </a:path>
          </a:gradFill>
          <a:ln w="25400" cap="sq">
            <a:noFill/>
            <a:miter lim="800000"/>
            <a:headEnd/>
            <a:tailEnd/>
          </a:ln>
          <a:effectLst/>
        </p:spPr>
        <p:txBody>
          <a:bodyPr wrap="none" lIns="91308" tIns="45289" rIns="91308" bIns="45289" anchor="ctr">
            <a:spAutoFit/>
          </a:bodyPr>
          <a:lstStyle/>
          <a:p>
            <a:pPr algn="ctr"/>
            <a:r>
              <a:rPr lang="en-US" altLang="zh-CN" sz="2000"/>
              <a:t>7-8</a:t>
            </a:r>
          </a:p>
        </p:txBody>
      </p:sp>
      <p:sp>
        <p:nvSpPr>
          <p:cNvPr id="30002" name="Rectangle 306"/>
          <p:cNvSpPr>
            <a:spLocks noChangeArrowheads="1"/>
          </p:cNvSpPr>
          <p:nvPr/>
        </p:nvSpPr>
        <p:spPr bwMode="auto">
          <a:xfrm>
            <a:off x="6750050" y="4725988"/>
            <a:ext cx="522288" cy="396875"/>
          </a:xfrm>
          <a:prstGeom prst="rect">
            <a:avLst/>
          </a:prstGeom>
          <a:gradFill rotWithShape="0">
            <a:gsLst>
              <a:gs pos="0">
                <a:srgbClr val="FFFFCC"/>
              </a:gs>
              <a:gs pos="100000">
                <a:srgbClr val="FF66FF"/>
              </a:gs>
            </a:gsLst>
            <a:path path="shape">
              <a:fillToRect l="50000" t="50000" r="50000" b="50000"/>
            </a:path>
          </a:gradFill>
          <a:ln w="25400" cap="sq">
            <a:noFill/>
            <a:miter lim="800000"/>
            <a:headEnd/>
            <a:tailEnd/>
          </a:ln>
          <a:effectLst/>
        </p:spPr>
        <p:txBody>
          <a:bodyPr wrap="none" lIns="91308" tIns="45289" rIns="91308" bIns="45289" anchor="ctr">
            <a:spAutoFit/>
          </a:bodyPr>
          <a:lstStyle/>
          <a:p>
            <a:pPr algn="ctr"/>
            <a:r>
              <a:rPr lang="en-US" altLang="zh-CN" sz="2000"/>
              <a:t>8-9</a:t>
            </a:r>
          </a:p>
        </p:txBody>
      </p:sp>
      <p:sp>
        <p:nvSpPr>
          <p:cNvPr id="30003" name="Rectangle 307"/>
          <p:cNvSpPr>
            <a:spLocks noChangeArrowheads="1"/>
          </p:cNvSpPr>
          <p:nvPr/>
        </p:nvSpPr>
        <p:spPr bwMode="auto">
          <a:xfrm>
            <a:off x="7380288" y="4725988"/>
            <a:ext cx="776287" cy="396875"/>
          </a:xfrm>
          <a:prstGeom prst="rect">
            <a:avLst/>
          </a:prstGeom>
          <a:gradFill rotWithShape="0">
            <a:gsLst>
              <a:gs pos="0">
                <a:srgbClr val="FFFFCC"/>
              </a:gs>
              <a:gs pos="100000">
                <a:srgbClr val="FF66FF"/>
              </a:gs>
            </a:gsLst>
            <a:path path="shape">
              <a:fillToRect l="50000" t="50000" r="50000" b="50000"/>
            </a:path>
          </a:gradFill>
          <a:ln w="25400" cap="sq">
            <a:noFill/>
            <a:miter lim="800000"/>
            <a:headEnd/>
            <a:tailEnd/>
          </a:ln>
          <a:effectLst/>
        </p:spPr>
        <p:txBody>
          <a:bodyPr wrap="none" lIns="91308" tIns="45289" rIns="91308" bIns="45289" anchor="ctr">
            <a:spAutoFit/>
          </a:bodyPr>
          <a:lstStyle/>
          <a:p>
            <a:pPr algn="ctr"/>
            <a:r>
              <a:rPr lang="en-US" altLang="zh-CN" sz="2000"/>
              <a:t>10-11</a:t>
            </a:r>
          </a:p>
        </p:txBody>
      </p:sp>
      <p:sp>
        <p:nvSpPr>
          <p:cNvPr id="30004" name="Rectangle 308"/>
          <p:cNvSpPr>
            <a:spLocks noChangeArrowheads="1"/>
          </p:cNvSpPr>
          <p:nvPr/>
        </p:nvSpPr>
        <p:spPr bwMode="auto">
          <a:xfrm>
            <a:off x="8229600" y="4725988"/>
            <a:ext cx="522288" cy="396875"/>
          </a:xfrm>
          <a:prstGeom prst="rect">
            <a:avLst/>
          </a:prstGeom>
          <a:gradFill rotWithShape="0">
            <a:gsLst>
              <a:gs pos="0">
                <a:srgbClr val="FFFFCC"/>
              </a:gs>
              <a:gs pos="100000">
                <a:srgbClr val="FF66FF"/>
              </a:gs>
            </a:gsLst>
            <a:path path="shape">
              <a:fillToRect l="50000" t="50000" r="50000" b="50000"/>
            </a:path>
          </a:gradFill>
          <a:ln w="25400" cap="sq">
            <a:noFill/>
            <a:miter lim="800000"/>
            <a:headEnd/>
            <a:tailEnd/>
          </a:ln>
          <a:effectLst/>
        </p:spPr>
        <p:txBody>
          <a:bodyPr wrap="none" lIns="91308" tIns="45289" rIns="91308" bIns="45289" anchor="ctr">
            <a:spAutoFit/>
          </a:bodyPr>
          <a:lstStyle/>
          <a:p>
            <a:pPr algn="ctr"/>
            <a:r>
              <a:rPr lang="en-US" altLang="zh-CN" sz="2000"/>
              <a:t>11-</a:t>
            </a:r>
          </a:p>
        </p:txBody>
      </p:sp>
    </p:spTree>
  </p:cSld>
  <p:clrMapOvr>
    <a:masterClrMapping/>
  </p:clrMapOvr>
  <p:transition spd="slow">
    <p:checke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29897"/>
                                        </p:tgtEl>
                                        <p:attrNameLst>
                                          <p:attrName>style.visibility</p:attrName>
                                        </p:attrNameLst>
                                      </p:cBhvr>
                                      <p:to>
                                        <p:strVal val="visible"/>
                                      </p:to>
                                    </p:set>
                                    <p:animEffect transition="in" filter="dissolve">
                                      <p:cBhvr>
                                        <p:cTn id="13" dur="500"/>
                                        <p:tgtEl>
                                          <p:spTgt spid="29897"/>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29896"/>
                                        </p:tgtEl>
                                        <p:attrNameLst>
                                          <p:attrName>style.visibility</p:attrName>
                                        </p:attrNameLst>
                                      </p:cBhvr>
                                      <p:to>
                                        <p:strVal val="visible"/>
                                      </p:to>
                                    </p:set>
                                    <p:animEffect transition="in" filter="dissolve">
                                      <p:cBhvr>
                                        <p:cTn id="18" dur="500"/>
                                        <p:tgtEl>
                                          <p:spTgt spid="29896"/>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29885"/>
                                        </p:tgtEl>
                                        <p:attrNameLst>
                                          <p:attrName>style.visibility</p:attrName>
                                        </p:attrNameLst>
                                      </p:cBhvr>
                                      <p:to>
                                        <p:strVal val="visible"/>
                                      </p:to>
                                    </p:set>
                                    <p:animEffect transition="in" filter="dissolve">
                                      <p:cBhvr>
                                        <p:cTn id="23" dur="500"/>
                                        <p:tgtEl>
                                          <p:spTgt spid="29885"/>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29886"/>
                                        </p:tgtEl>
                                        <p:attrNameLst>
                                          <p:attrName>style.visibility</p:attrName>
                                        </p:attrNameLst>
                                      </p:cBhvr>
                                      <p:to>
                                        <p:strVal val="visible"/>
                                      </p:to>
                                    </p:set>
                                    <p:animEffect transition="in" filter="dissolve">
                                      <p:cBhvr>
                                        <p:cTn id="28" dur="500"/>
                                        <p:tgtEl>
                                          <p:spTgt spid="29886"/>
                                        </p:tgtEl>
                                      </p:cBhvr>
                                    </p:animEffect>
                                  </p:childTnLst>
                                </p:cTn>
                              </p:par>
                            </p:childTnLst>
                          </p:cTn>
                        </p:par>
                        <p:par>
                          <p:cTn id="29" fill="hold">
                            <p:stCondLst>
                              <p:cond delay="500"/>
                            </p:stCondLst>
                            <p:childTnLst>
                              <p:par>
                                <p:cTn id="30" presetID="9" presetClass="entr" presetSubtype="0" fill="hold" grpId="0" nodeType="afterEffect">
                                  <p:stCondLst>
                                    <p:cond delay="0"/>
                                  </p:stCondLst>
                                  <p:childTnLst>
                                    <p:set>
                                      <p:cBhvr>
                                        <p:cTn id="31" dur="1" fill="hold">
                                          <p:stCondLst>
                                            <p:cond delay="0"/>
                                          </p:stCondLst>
                                        </p:cTn>
                                        <p:tgtEl>
                                          <p:spTgt spid="29887"/>
                                        </p:tgtEl>
                                        <p:attrNameLst>
                                          <p:attrName>style.visibility</p:attrName>
                                        </p:attrNameLst>
                                      </p:cBhvr>
                                      <p:to>
                                        <p:strVal val="visible"/>
                                      </p:to>
                                    </p:set>
                                    <p:animEffect transition="in" filter="dissolve">
                                      <p:cBhvr>
                                        <p:cTn id="32" dur="500"/>
                                        <p:tgtEl>
                                          <p:spTgt spid="29887"/>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29888"/>
                                        </p:tgtEl>
                                        <p:attrNameLst>
                                          <p:attrName>style.visibility</p:attrName>
                                        </p:attrNameLst>
                                      </p:cBhvr>
                                      <p:to>
                                        <p:strVal val="visible"/>
                                      </p:to>
                                    </p:set>
                                    <p:animEffect transition="in" filter="dissolve">
                                      <p:cBhvr>
                                        <p:cTn id="37" dur="500"/>
                                        <p:tgtEl>
                                          <p:spTgt spid="29888"/>
                                        </p:tgtEl>
                                      </p:cBhvr>
                                    </p:animEffect>
                                  </p:childTnLst>
                                </p:cTn>
                              </p:par>
                            </p:childTnLst>
                          </p:cTn>
                        </p:par>
                        <p:par>
                          <p:cTn id="38" fill="hold">
                            <p:stCondLst>
                              <p:cond delay="500"/>
                            </p:stCondLst>
                            <p:childTnLst>
                              <p:par>
                                <p:cTn id="39" presetID="9" presetClass="entr" presetSubtype="0" fill="hold" grpId="0" nodeType="afterEffect">
                                  <p:stCondLst>
                                    <p:cond delay="0"/>
                                  </p:stCondLst>
                                  <p:childTnLst>
                                    <p:set>
                                      <p:cBhvr>
                                        <p:cTn id="40" dur="1" fill="hold">
                                          <p:stCondLst>
                                            <p:cond delay="0"/>
                                          </p:stCondLst>
                                        </p:cTn>
                                        <p:tgtEl>
                                          <p:spTgt spid="29889"/>
                                        </p:tgtEl>
                                        <p:attrNameLst>
                                          <p:attrName>style.visibility</p:attrName>
                                        </p:attrNameLst>
                                      </p:cBhvr>
                                      <p:to>
                                        <p:strVal val="visible"/>
                                      </p:to>
                                    </p:set>
                                    <p:animEffect transition="in" filter="dissolve">
                                      <p:cBhvr>
                                        <p:cTn id="41" dur="500"/>
                                        <p:tgtEl>
                                          <p:spTgt spid="29889"/>
                                        </p:tgtEl>
                                      </p:cBhvr>
                                    </p:animEffect>
                                  </p:childTnLst>
                                </p:cTn>
                              </p:par>
                            </p:childTnLst>
                          </p:cTn>
                        </p:par>
                        <p:par>
                          <p:cTn id="42" fill="hold">
                            <p:stCondLst>
                              <p:cond delay="1000"/>
                            </p:stCondLst>
                            <p:childTnLst>
                              <p:par>
                                <p:cTn id="43" presetID="9" presetClass="entr" presetSubtype="0" fill="hold" grpId="0" nodeType="afterEffect">
                                  <p:stCondLst>
                                    <p:cond delay="0"/>
                                  </p:stCondLst>
                                  <p:childTnLst>
                                    <p:set>
                                      <p:cBhvr>
                                        <p:cTn id="44" dur="1" fill="hold">
                                          <p:stCondLst>
                                            <p:cond delay="0"/>
                                          </p:stCondLst>
                                        </p:cTn>
                                        <p:tgtEl>
                                          <p:spTgt spid="29890"/>
                                        </p:tgtEl>
                                        <p:attrNameLst>
                                          <p:attrName>style.visibility</p:attrName>
                                        </p:attrNameLst>
                                      </p:cBhvr>
                                      <p:to>
                                        <p:strVal val="visible"/>
                                      </p:to>
                                    </p:set>
                                    <p:animEffect transition="in" filter="dissolve">
                                      <p:cBhvr>
                                        <p:cTn id="45" dur="500"/>
                                        <p:tgtEl>
                                          <p:spTgt spid="29890"/>
                                        </p:tgtEl>
                                      </p:cBhvr>
                                    </p:animEffect>
                                  </p:childTnLst>
                                </p:cTn>
                              </p:par>
                            </p:childTnLst>
                          </p:cTn>
                        </p:par>
                        <p:par>
                          <p:cTn id="46" fill="hold">
                            <p:stCondLst>
                              <p:cond delay="1500"/>
                            </p:stCondLst>
                            <p:childTnLst>
                              <p:par>
                                <p:cTn id="47" presetID="9" presetClass="entr" presetSubtype="0" fill="hold" grpId="0" nodeType="afterEffect">
                                  <p:stCondLst>
                                    <p:cond delay="0"/>
                                  </p:stCondLst>
                                  <p:childTnLst>
                                    <p:set>
                                      <p:cBhvr>
                                        <p:cTn id="48" dur="1" fill="hold">
                                          <p:stCondLst>
                                            <p:cond delay="0"/>
                                          </p:stCondLst>
                                        </p:cTn>
                                        <p:tgtEl>
                                          <p:spTgt spid="29891"/>
                                        </p:tgtEl>
                                        <p:attrNameLst>
                                          <p:attrName>style.visibility</p:attrName>
                                        </p:attrNameLst>
                                      </p:cBhvr>
                                      <p:to>
                                        <p:strVal val="visible"/>
                                      </p:to>
                                    </p:set>
                                    <p:animEffect transition="in" filter="dissolve">
                                      <p:cBhvr>
                                        <p:cTn id="49" dur="500"/>
                                        <p:tgtEl>
                                          <p:spTgt spid="29891"/>
                                        </p:tgtEl>
                                      </p:cBhvr>
                                    </p:animEffect>
                                  </p:childTnLst>
                                </p:cTn>
                              </p:par>
                            </p:childTnLst>
                          </p:cTn>
                        </p:par>
                      </p:childTnLst>
                    </p:cTn>
                  </p:par>
                  <p:par>
                    <p:cTn id="50" fill="hold">
                      <p:stCondLst>
                        <p:cond delay="indefinite"/>
                      </p:stCondLst>
                      <p:childTnLst>
                        <p:par>
                          <p:cTn id="51" fill="hold">
                            <p:stCondLst>
                              <p:cond delay="0"/>
                            </p:stCondLst>
                            <p:childTnLst>
                              <p:par>
                                <p:cTn id="52" presetID="9" presetClass="entr" presetSubtype="0" fill="hold" grpId="0" nodeType="clickEffect">
                                  <p:stCondLst>
                                    <p:cond delay="0"/>
                                  </p:stCondLst>
                                  <p:childTnLst>
                                    <p:set>
                                      <p:cBhvr>
                                        <p:cTn id="53" dur="1" fill="hold">
                                          <p:stCondLst>
                                            <p:cond delay="0"/>
                                          </p:stCondLst>
                                        </p:cTn>
                                        <p:tgtEl>
                                          <p:spTgt spid="29895"/>
                                        </p:tgtEl>
                                        <p:attrNameLst>
                                          <p:attrName>style.visibility</p:attrName>
                                        </p:attrNameLst>
                                      </p:cBhvr>
                                      <p:to>
                                        <p:strVal val="visible"/>
                                      </p:to>
                                    </p:set>
                                    <p:animEffect transition="in" filter="dissolve">
                                      <p:cBhvr>
                                        <p:cTn id="54" dur="500"/>
                                        <p:tgtEl>
                                          <p:spTgt spid="29895"/>
                                        </p:tgtEl>
                                      </p:cBhvr>
                                    </p:animEffect>
                                  </p:childTnLst>
                                </p:cTn>
                              </p:par>
                            </p:childTnLst>
                          </p:cTn>
                        </p:par>
                        <p:par>
                          <p:cTn id="55" fill="hold">
                            <p:stCondLst>
                              <p:cond delay="500"/>
                            </p:stCondLst>
                            <p:childTnLst>
                              <p:par>
                                <p:cTn id="56" presetID="9" presetClass="entr" presetSubtype="0" fill="hold" grpId="0" nodeType="afterEffect">
                                  <p:stCondLst>
                                    <p:cond delay="0"/>
                                  </p:stCondLst>
                                  <p:childTnLst>
                                    <p:set>
                                      <p:cBhvr>
                                        <p:cTn id="57" dur="1" fill="hold">
                                          <p:stCondLst>
                                            <p:cond delay="0"/>
                                          </p:stCondLst>
                                        </p:cTn>
                                        <p:tgtEl>
                                          <p:spTgt spid="29894"/>
                                        </p:tgtEl>
                                        <p:attrNameLst>
                                          <p:attrName>style.visibility</p:attrName>
                                        </p:attrNameLst>
                                      </p:cBhvr>
                                      <p:to>
                                        <p:strVal val="visible"/>
                                      </p:to>
                                    </p:set>
                                    <p:animEffect transition="in" filter="dissolve">
                                      <p:cBhvr>
                                        <p:cTn id="58" dur="500"/>
                                        <p:tgtEl>
                                          <p:spTgt spid="29894"/>
                                        </p:tgtEl>
                                      </p:cBhvr>
                                    </p:animEffect>
                                  </p:childTnLst>
                                </p:cTn>
                              </p:par>
                            </p:childTnLst>
                          </p:cTn>
                        </p:par>
                        <p:par>
                          <p:cTn id="59" fill="hold">
                            <p:stCondLst>
                              <p:cond delay="1000"/>
                            </p:stCondLst>
                            <p:childTnLst>
                              <p:par>
                                <p:cTn id="60" presetID="9" presetClass="entr" presetSubtype="0" fill="hold" grpId="0" nodeType="afterEffect">
                                  <p:stCondLst>
                                    <p:cond delay="0"/>
                                  </p:stCondLst>
                                  <p:childTnLst>
                                    <p:set>
                                      <p:cBhvr>
                                        <p:cTn id="61" dur="1" fill="hold">
                                          <p:stCondLst>
                                            <p:cond delay="0"/>
                                          </p:stCondLst>
                                        </p:cTn>
                                        <p:tgtEl>
                                          <p:spTgt spid="29893"/>
                                        </p:tgtEl>
                                        <p:attrNameLst>
                                          <p:attrName>style.visibility</p:attrName>
                                        </p:attrNameLst>
                                      </p:cBhvr>
                                      <p:to>
                                        <p:strVal val="visible"/>
                                      </p:to>
                                    </p:set>
                                    <p:animEffect transition="in" filter="dissolve">
                                      <p:cBhvr>
                                        <p:cTn id="62" dur="500"/>
                                        <p:tgtEl>
                                          <p:spTgt spid="29893"/>
                                        </p:tgtEl>
                                      </p:cBhvr>
                                    </p:animEffect>
                                  </p:childTnLst>
                                </p:cTn>
                              </p:par>
                            </p:childTnLst>
                          </p:cTn>
                        </p:par>
                        <p:par>
                          <p:cTn id="63" fill="hold">
                            <p:stCondLst>
                              <p:cond delay="1500"/>
                            </p:stCondLst>
                            <p:childTnLst>
                              <p:par>
                                <p:cTn id="64" presetID="9" presetClass="entr" presetSubtype="0" fill="hold" grpId="0" nodeType="afterEffect">
                                  <p:stCondLst>
                                    <p:cond delay="0"/>
                                  </p:stCondLst>
                                  <p:childTnLst>
                                    <p:set>
                                      <p:cBhvr>
                                        <p:cTn id="65" dur="1" fill="hold">
                                          <p:stCondLst>
                                            <p:cond delay="0"/>
                                          </p:stCondLst>
                                        </p:cTn>
                                        <p:tgtEl>
                                          <p:spTgt spid="29892"/>
                                        </p:tgtEl>
                                        <p:attrNameLst>
                                          <p:attrName>style.visibility</p:attrName>
                                        </p:attrNameLst>
                                      </p:cBhvr>
                                      <p:to>
                                        <p:strVal val="visible"/>
                                      </p:to>
                                    </p:set>
                                    <p:animEffect transition="in" filter="dissolve">
                                      <p:cBhvr>
                                        <p:cTn id="66" dur="500"/>
                                        <p:tgtEl>
                                          <p:spTgt spid="29892"/>
                                        </p:tgtEl>
                                      </p:cBhvr>
                                    </p:animEffect>
                                  </p:childTnLst>
                                </p:cTn>
                              </p:par>
                            </p:childTnLst>
                          </p:cTn>
                        </p:par>
                      </p:childTnLst>
                    </p:cTn>
                  </p:par>
                  <p:par>
                    <p:cTn id="67" fill="hold">
                      <p:stCondLst>
                        <p:cond delay="indefinite"/>
                      </p:stCondLst>
                      <p:childTnLst>
                        <p:par>
                          <p:cTn id="68" fill="hold">
                            <p:stCondLst>
                              <p:cond delay="0"/>
                            </p:stCondLst>
                            <p:childTnLst>
                              <p:par>
                                <p:cTn id="69" presetID="4" presetClass="entr" presetSubtype="32" fill="hold" nodeType="clickEffect">
                                  <p:stCondLst>
                                    <p:cond delay="0"/>
                                  </p:stCondLst>
                                  <p:childTnLst>
                                    <p:set>
                                      <p:cBhvr>
                                        <p:cTn id="70" dur="1" fill="hold">
                                          <p:stCondLst>
                                            <p:cond delay="0"/>
                                          </p:stCondLst>
                                        </p:cTn>
                                        <p:tgtEl>
                                          <p:spTgt spid="3"/>
                                        </p:tgtEl>
                                        <p:attrNameLst>
                                          <p:attrName>style.visibility</p:attrName>
                                        </p:attrNameLst>
                                      </p:cBhvr>
                                      <p:to>
                                        <p:strVal val="visible"/>
                                      </p:to>
                                    </p:set>
                                    <p:animEffect transition="in" filter="box(out)">
                                      <p:cBhvr>
                                        <p:cTn id="71" dur="500"/>
                                        <p:tgtEl>
                                          <p:spTgt spid="3"/>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grpId="0" nodeType="clickEffect">
                                  <p:stCondLst>
                                    <p:cond delay="0"/>
                                  </p:stCondLst>
                                  <p:childTnLst>
                                    <p:set>
                                      <p:cBhvr>
                                        <p:cTn id="75" dur="1" fill="hold">
                                          <p:stCondLst>
                                            <p:cond delay="0"/>
                                          </p:stCondLst>
                                        </p:cTn>
                                        <p:tgtEl>
                                          <p:spTgt spid="29972"/>
                                        </p:tgtEl>
                                        <p:attrNameLst>
                                          <p:attrName>style.visibility</p:attrName>
                                        </p:attrNameLst>
                                      </p:cBhvr>
                                      <p:to>
                                        <p:strVal val="visible"/>
                                      </p:to>
                                    </p:set>
                                    <p:animEffect transition="in" filter="wipe(left)">
                                      <p:cBhvr>
                                        <p:cTn id="76" dur="500"/>
                                        <p:tgtEl>
                                          <p:spTgt spid="29972"/>
                                        </p:tgtEl>
                                      </p:cBhvr>
                                    </p:animEffect>
                                  </p:childTnLst>
                                </p:cTn>
                              </p:par>
                            </p:childTnLst>
                          </p:cTn>
                        </p:par>
                        <p:par>
                          <p:cTn id="77" fill="hold">
                            <p:stCondLst>
                              <p:cond delay="500"/>
                            </p:stCondLst>
                            <p:childTnLst>
                              <p:par>
                                <p:cTn id="78" presetID="22" presetClass="entr" presetSubtype="8" fill="hold" grpId="0" nodeType="afterEffect">
                                  <p:stCondLst>
                                    <p:cond delay="0"/>
                                  </p:stCondLst>
                                  <p:childTnLst>
                                    <p:set>
                                      <p:cBhvr>
                                        <p:cTn id="79" dur="1" fill="hold">
                                          <p:stCondLst>
                                            <p:cond delay="0"/>
                                          </p:stCondLst>
                                        </p:cTn>
                                        <p:tgtEl>
                                          <p:spTgt spid="29971"/>
                                        </p:tgtEl>
                                        <p:attrNameLst>
                                          <p:attrName>style.visibility</p:attrName>
                                        </p:attrNameLst>
                                      </p:cBhvr>
                                      <p:to>
                                        <p:strVal val="visible"/>
                                      </p:to>
                                    </p:set>
                                    <p:animEffect transition="in" filter="wipe(left)">
                                      <p:cBhvr>
                                        <p:cTn id="80" dur="500"/>
                                        <p:tgtEl>
                                          <p:spTgt spid="29971"/>
                                        </p:tgtEl>
                                      </p:cBhvr>
                                    </p:animEffect>
                                  </p:childTnLst>
                                </p:cTn>
                              </p:par>
                            </p:childTnLst>
                          </p:cTn>
                        </p:par>
                      </p:childTnLst>
                    </p:cTn>
                  </p:par>
                  <p:par>
                    <p:cTn id="81" fill="hold">
                      <p:stCondLst>
                        <p:cond delay="indefinite"/>
                      </p:stCondLst>
                      <p:childTnLst>
                        <p:par>
                          <p:cTn id="82" fill="hold">
                            <p:stCondLst>
                              <p:cond delay="0"/>
                            </p:stCondLst>
                            <p:childTnLst>
                              <p:par>
                                <p:cTn id="83" presetID="17" presetClass="entr" presetSubtype="1" fill="hold" nodeType="clickEffect">
                                  <p:stCondLst>
                                    <p:cond delay="0"/>
                                  </p:stCondLst>
                                  <p:childTnLst>
                                    <p:set>
                                      <p:cBhvr>
                                        <p:cTn id="84" dur="1" fill="hold">
                                          <p:stCondLst>
                                            <p:cond delay="0"/>
                                          </p:stCondLst>
                                        </p:cTn>
                                        <p:tgtEl>
                                          <p:spTgt spid="29914"/>
                                        </p:tgtEl>
                                        <p:attrNameLst>
                                          <p:attrName>style.visibility</p:attrName>
                                        </p:attrNameLst>
                                      </p:cBhvr>
                                      <p:to>
                                        <p:strVal val="visible"/>
                                      </p:to>
                                    </p:set>
                                    <p:anim calcmode="lin" valueType="num">
                                      <p:cBhvr>
                                        <p:cTn id="85" dur="500" fill="hold"/>
                                        <p:tgtEl>
                                          <p:spTgt spid="29914"/>
                                        </p:tgtEl>
                                        <p:attrNameLst>
                                          <p:attrName>ppt_x</p:attrName>
                                        </p:attrNameLst>
                                      </p:cBhvr>
                                      <p:tavLst>
                                        <p:tav tm="0">
                                          <p:val>
                                            <p:strVal val="#ppt_x"/>
                                          </p:val>
                                        </p:tav>
                                        <p:tav tm="100000">
                                          <p:val>
                                            <p:strVal val="#ppt_x"/>
                                          </p:val>
                                        </p:tav>
                                      </p:tavLst>
                                    </p:anim>
                                    <p:anim calcmode="lin" valueType="num">
                                      <p:cBhvr>
                                        <p:cTn id="86" dur="500" fill="hold"/>
                                        <p:tgtEl>
                                          <p:spTgt spid="29914"/>
                                        </p:tgtEl>
                                        <p:attrNameLst>
                                          <p:attrName>ppt_y</p:attrName>
                                        </p:attrNameLst>
                                      </p:cBhvr>
                                      <p:tavLst>
                                        <p:tav tm="0">
                                          <p:val>
                                            <p:strVal val="#ppt_y-#ppt_h/2"/>
                                          </p:val>
                                        </p:tav>
                                        <p:tav tm="100000">
                                          <p:val>
                                            <p:strVal val="#ppt_y"/>
                                          </p:val>
                                        </p:tav>
                                      </p:tavLst>
                                    </p:anim>
                                    <p:anim calcmode="lin" valueType="num">
                                      <p:cBhvr>
                                        <p:cTn id="87" dur="500" fill="hold"/>
                                        <p:tgtEl>
                                          <p:spTgt spid="29914"/>
                                        </p:tgtEl>
                                        <p:attrNameLst>
                                          <p:attrName>ppt_w</p:attrName>
                                        </p:attrNameLst>
                                      </p:cBhvr>
                                      <p:tavLst>
                                        <p:tav tm="0">
                                          <p:val>
                                            <p:strVal val="#ppt_w"/>
                                          </p:val>
                                        </p:tav>
                                        <p:tav tm="100000">
                                          <p:val>
                                            <p:strVal val="#ppt_w"/>
                                          </p:val>
                                        </p:tav>
                                      </p:tavLst>
                                    </p:anim>
                                    <p:anim calcmode="lin" valueType="num">
                                      <p:cBhvr>
                                        <p:cTn id="88" dur="500" fill="hold"/>
                                        <p:tgtEl>
                                          <p:spTgt spid="29914"/>
                                        </p:tgtEl>
                                        <p:attrNameLst>
                                          <p:attrName>ppt_h</p:attrName>
                                        </p:attrNameLst>
                                      </p:cBhvr>
                                      <p:tavLst>
                                        <p:tav tm="0">
                                          <p:val>
                                            <p:fltVal val="0"/>
                                          </p:val>
                                        </p:tav>
                                        <p:tav tm="100000">
                                          <p:val>
                                            <p:strVal val="#ppt_h"/>
                                          </p:val>
                                        </p:tav>
                                      </p:tavLst>
                                    </p:anim>
                                  </p:childTnLst>
                                </p:cTn>
                              </p:par>
                            </p:childTnLst>
                          </p:cTn>
                        </p:par>
                        <p:par>
                          <p:cTn id="89" fill="hold">
                            <p:stCondLst>
                              <p:cond delay="500"/>
                            </p:stCondLst>
                            <p:childTnLst>
                              <p:par>
                                <p:cTn id="90" presetID="4" presetClass="entr" presetSubtype="32" fill="hold" nodeType="afterEffect">
                                  <p:stCondLst>
                                    <p:cond delay="0"/>
                                  </p:stCondLst>
                                  <p:childTnLst>
                                    <p:set>
                                      <p:cBhvr>
                                        <p:cTn id="91" dur="1" fill="hold">
                                          <p:stCondLst>
                                            <p:cond delay="0"/>
                                          </p:stCondLst>
                                        </p:cTn>
                                        <p:tgtEl>
                                          <p:spTgt spid="4"/>
                                        </p:tgtEl>
                                        <p:attrNameLst>
                                          <p:attrName>style.visibility</p:attrName>
                                        </p:attrNameLst>
                                      </p:cBhvr>
                                      <p:to>
                                        <p:strVal val="visible"/>
                                      </p:to>
                                    </p:set>
                                    <p:animEffect transition="in" filter="box(out)">
                                      <p:cBhvr>
                                        <p:cTn id="92" dur="500"/>
                                        <p:tgtEl>
                                          <p:spTgt spid="4"/>
                                        </p:tgtEl>
                                      </p:cBhvr>
                                    </p:animEffect>
                                  </p:childTnLst>
                                </p:cTn>
                              </p:par>
                            </p:childTnLst>
                          </p:cTn>
                        </p:par>
                        <p:par>
                          <p:cTn id="93" fill="hold">
                            <p:stCondLst>
                              <p:cond delay="1000"/>
                            </p:stCondLst>
                            <p:childTnLst>
                              <p:par>
                                <p:cTn id="94" presetID="17" presetClass="entr" presetSubtype="1" fill="hold" nodeType="afterEffect">
                                  <p:stCondLst>
                                    <p:cond delay="0"/>
                                  </p:stCondLst>
                                  <p:childTnLst>
                                    <p:set>
                                      <p:cBhvr>
                                        <p:cTn id="95" dur="1" fill="hold">
                                          <p:stCondLst>
                                            <p:cond delay="0"/>
                                          </p:stCondLst>
                                        </p:cTn>
                                        <p:tgtEl>
                                          <p:spTgt spid="29915"/>
                                        </p:tgtEl>
                                        <p:attrNameLst>
                                          <p:attrName>style.visibility</p:attrName>
                                        </p:attrNameLst>
                                      </p:cBhvr>
                                      <p:to>
                                        <p:strVal val="visible"/>
                                      </p:to>
                                    </p:set>
                                    <p:anim calcmode="lin" valueType="num">
                                      <p:cBhvr>
                                        <p:cTn id="96" dur="500" fill="hold"/>
                                        <p:tgtEl>
                                          <p:spTgt spid="29915"/>
                                        </p:tgtEl>
                                        <p:attrNameLst>
                                          <p:attrName>ppt_x</p:attrName>
                                        </p:attrNameLst>
                                      </p:cBhvr>
                                      <p:tavLst>
                                        <p:tav tm="0">
                                          <p:val>
                                            <p:strVal val="#ppt_x"/>
                                          </p:val>
                                        </p:tav>
                                        <p:tav tm="100000">
                                          <p:val>
                                            <p:strVal val="#ppt_x"/>
                                          </p:val>
                                        </p:tav>
                                      </p:tavLst>
                                    </p:anim>
                                    <p:anim calcmode="lin" valueType="num">
                                      <p:cBhvr>
                                        <p:cTn id="97" dur="500" fill="hold"/>
                                        <p:tgtEl>
                                          <p:spTgt spid="29915"/>
                                        </p:tgtEl>
                                        <p:attrNameLst>
                                          <p:attrName>ppt_y</p:attrName>
                                        </p:attrNameLst>
                                      </p:cBhvr>
                                      <p:tavLst>
                                        <p:tav tm="0">
                                          <p:val>
                                            <p:strVal val="#ppt_y-#ppt_h/2"/>
                                          </p:val>
                                        </p:tav>
                                        <p:tav tm="100000">
                                          <p:val>
                                            <p:strVal val="#ppt_y"/>
                                          </p:val>
                                        </p:tav>
                                      </p:tavLst>
                                    </p:anim>
                                    <p:anim calcmode="lin" valueType="num">
                                      <p:cBhvr>
                                        <p:cTn id="98" dur="500" fill="hold"/>
                                        <p:tgtEl>
                                          <p:spTgt spid="29915"/>
                                        </p:tgtEl>
                                        <p:attrNameLst>
                                          <p:attrName>ppt_w</p:attrName>
                                        </p:attrNameLst>
                                      </p:cBhvr>
                                      <p:tavLst>
                                        <p:tav tm="0">
                                          <p:val>
                                            <p:strVal val="#ppt_w"/>
                                          </p:val>
                                        </p:tav>
                                        <p:tav tm="100000">
                                          <p:val>
                                            <p:strVal val="#ppt_w"/>
                                          </p:val>
                                        </p:tav>
                                      </p:tavLst>
                                    </p:anim>
                                    <p:anim calcmode="lin" valueType="num">
                                      <p:cBhvr>
                                        <p:cTn id="99" dur="500" fill="hold"/>
                                        <p:tgtEl>
                                          <p:spTgt spid="29915"/>
                                        </p:tgtEl>
                                        <p:attrNameLst>
                                          <p:attrName>ppt_h</p:attrName>
                                        </p:attrNameLst>
                                      </p:cBhvr>
                                      <p:tavLst>
                                        <p:tav tm="0">
                                          <p:val>
                                            <p:fltVal val="0"/>
                                          </p:val>
                                        </p:tav>
                                        <p:tav tm="100000">
                                          <p:val>
                                            <p:strVal val="#ppt_h"/>
                                          </p:val>
                                        </p:tav>
                                      </p:tavLst>
                                    </p:anim>
                                  </p:childTnLst>
                                </p:cTn>
                              </p:par>
                            </p:childTnLst>
                          </p:cTn>
                        </p:par>
                        <p:par>
                          <p:cTn id="100" fill="hold">
                            <p:stCondLst>
                              <p:cond delay="1500"/>
                            </p:stCondLst>
                            <p:childTnLst>
                              <p:par>
                                <p:cTn id="101" presetID="4" presetClass="entr" presetSubtype="32" fill="hold" nodeType="afterEffect">
                                  <p:stCondLst>
                                    <p:cond delay="0"/>
                                  </p:stCondLst>
                                  <p:childTnLst>
                                    <p:set>
                                      <p:cBhvr>
                                        <p:cTn id="102" dur="1" fill="hold">
                                          <p:stCondLst>
                                            <p:cond delay="0"/>
                                          </p:stCondLst>
                                        </p:cTn>
                                        <p:tgtEl>
                                          <p:spTgt spid="5"/>
                                        </p:tgtEl>
                                        <p:attrNameLst>
                                          <p:attrName>style.visibility</p:attrName>
                                        </p:attrNameLst>
                                      </p:cBhvr>
                                      <p:to>
                                        <p:strVal val="visible"/>
                                      </p:to>
                                    </p:set>
                                    <p:animEffect transition="in" filter="box(out)">
                                      <p:cBhvr>
                                        <p:cTn id="103" dur="500"/>
                                        <p:tgtEl>
                                          <p:spTgt spid="5"/>
                                        </p:tgtEl>
                                      </p:cBhvr>
                                    </p:animEffect>
                                  </p:childTnLst>
                                </p:cTn>
                              </p:par>
                            </p:childTnLst>
                          </p:cTn>
                        </p:par>
                      </p:childTnLst>
                    </p:cTn>
                  </p:par>
                  <p:par>
                    <p:cTn id="104" fill="hold">
                      <p:stCondLst>
                        <p:cond delay="indefinite"/>
                      </p:stCondLst>
                      <p:childTnLst>
                        <p:par>
                          <p:cTn id="105" fill="hold">
                            <p:stCondLst>
                              <p:cond delay="0"/>
                            </p:stCondLst>
                            <p:childTnLst>
                              <p:par>
                                <p:cTn id="106" presetID="22" presetClass="entr" presetSubtype="1" fill="hold" nodeType="clickEffect">
                                  <p:stCondLst>
                                    <p:cond delay="0"/>
                                  </p:stCondLst>
                                  <p:childTnLst>
                                    <p:set>
                                      <p:cBhvr>
                                        <p:cTn id="107" dur="1" fill="hold">
                                          <p:stCondLst>
                                            <p:cond delay="0"/>
                                          </p:stCondLst>
                                        </p:cTn>
                                        <p:tgtEl>
                                          <p:spTgt spid="29916"/>
                                        </p:tgtEl>
                                        <p:attrNameLst>
                                          <p:attrName>style.visibility</p:attrName>
                                        </p:attrNameLst>
                                      </p:cBhvr>
                                      <p:to>
                                        <p:strVal val="visible"/>
                                      </p:to>
                                    </p:set>
                                    <p:animEffect transition="in" filter="wipe(up)">
                                      <p:cBhvr>
                                        <p:cTn id="108" dur="500"/>
                                        <p:tgtEl>
                                          <p:spTgt spid="29916"/>
                                        </p:tgtEl>
                                      </p:cBhvr>
                                    </p:animEffect>
                                  </p:childTnLst>
                                </p:cTn>
                              </p:par>
                              <p:par>
                                <p:cTn id="109" presetID="22" presetClass="entr" presetSubtype="1" fill="hold" nodeType="withEffect">
                                  <p:stCondLst>
                                    <p:cond delay="0"/>
                                  </p:stCondLst>
                                  <p:childTnLst>
                                    <p:set>
                                      <p:cBhvr>
                                        <p:cTn id="110" dur="1" fill="hold">
                                          <p:stCondLst>
                                            <p:cond delay="0"/>
                                          </p:stCondLst>
                                        </p:cTn>
                                        <p:tgtEl>
                                          <p:spTgt spid="29917"/>
                                        </p:tgtEl>
                                        <p:attrNameLst>
                                          <p:attrName>style.visibility</p:attrName>
                                        </p:attrNameLst>
                                      </p:cBhvr>
                                      <p:to>
                                        <p:strVal val="visible"/>
                                      </p:to>
                                    </p:set>
                                    <p:animEffect transition="in" filter="wipe(up)">
                                      <p:cBhvr>
                                        <p:cTn id="111" dur="500"/>
                                        <p:tgtEl>
                                          <p:spTgt spid="29917"/>
                                        </p:tgtEl>
                                      </p:cBhvr>
                                    </p:animEffect>
                                  </p:childTnLst>
                                </p:cTn>
                              </p:par>
                              <p:par>
                                <p:cTn id="112" presetID="22" presetClass="entr" presetSubtype="1" fill="hold" nodeType="withEffect">
                                  <p:stCondLst>
                                    <p:cond delay="0"/>
                                  </p:stCondLst>
                                  <p:childTnLst>
                                    <p:set>
                                      <p:cBhvr>
                                        <p:cTn id="113" dur="1" fill="hold">
                                          <p:stCondLst>
                                            <p:cond delay="0"/>
                                          </p:stCondLst>
                                        </p:cTn>
                                        <p:tgtEl>
                                          <p:spTgt spid="29923"/>
                                        </p:tgtEl>
                                        <p:attrNameLst>
                                          <p:attrName>style.visibility</p:attrName>
                                        </p:attrNameLst>
                                      </p:cBhvr>
                                      <p:to>
                                        <p:strVal val="visible"/>
                                      </p:to>
                                    </p:set>
                                    <p:animEffect transition="in" filter="wipe(up)">
                                      <p:cBhvr>
                                        <p:cTn id="114" dur="500"/>
                                        <p:tgtEl>
                                          <p:spTgt spid="29923"/>
                                        </p:tgtEl>
                                      </p:cBhvr>
                                    </p:animEffect>
                                  </p:childTnLst>
                                </p:cTn>
                              </p:par>
                              <p:par>
                                <p:cTn id="115" presetID="22" presetClass="entr" presetSubtype="1" fill="hold" nodeType="withEffect">
                                  <p:stCondLst>
                                    <p:cond delay="0"/>
                                  </p:stCondLst>
                                  <p:childTnLst>
                                    <p:set>
                                      <p:cBhvr>
                                        <p:cTn id="116" dur="1" fill="hold">
                                          <p:stCondLst>
                                            <p:cond delay="0"/>
                                          </p:stCondLst>
                                        </p:cTn>
                                        <p:tgtEl>
                                          <p:spTgt spid="29922"/>
                                        </p:tgtEl>
                                        <p:attrNameLst>
                                          <p:attrName>style.visibility</p:attrName>
                                        </p:attrNameLst>
                                      </p:cBhvr>
                                      <p:to>
                                        <p:strVal val="visible"/>
                                      </p:to>
                                    </p:set>
                                    <p:animEffect transition="in" filter="wipe(up)">
                                      <p:cBhvr>
                                        <p:cTn id="117" dur="500"/>
                                        <p:tgtEl>
                                          <p:spTgt spid="29922"/>
                                        </p:tgtEl>
                                      </p:cBhvr>
                                    </p:animEffect>
                                  </p:childTnLst>
                                </p:cTn>
                              </p:par>
                            </p:childTnLst>
                          </p:cTn>
                        </p:par>
                        <p:par>
                          <p:cTn id="118" fill="hold">
                            <p:stCondLst>
                              <p:cond delay="500"/>
                            </p:stCondLst>
                            <p:childTnLst>
                              <p:par>
                                <p:cTn id="119" presetID="22" presetClass="entr" presetSubtype="1" fill="hold" nodeType="afterEffect">
                                  <p:stCondLst>
                                    <p:cond delay="0"/>
                                  </p:stCondLst>
                                  <p:childTnLst>
                                    <p:set>
                                      <p:cBhvr>
                                        <p:cTn id="120" dur="1" fill="hold">
                                          <p:stCondLst>
                                            <p:cond delay="0"/>
                                          </p:stCondLst>
                                        </p:cTn>
                                        <p:tgtEl>
                                          <p:spTgt spid="6"/>
                                        </p:tgtEl>
                                        <p:attrNameLst>
                                          <p:attrName>style.visibility</p:attrName>
                                        </p:attrNameLst>
                                      </p:cBhvr>
                                      <p:to>
                                        <p:strVal val="visible"/>
                                      </p:to>
                                    </p:set>
                                    <p:animEffect transition="in" filter="wipe(up)">
                                      <p:cBhvr>
                                        <p:cTn id="121" dur="500"/>
                                        <p:tgtEl>
                                          <p:spTgt spid="6"/>
                                        </p:tgtEl>
                                      </p:cBhvr>
                                    </p:animEffect>
                                  </p:childTnLst>
                                </p:cTn>
                              </p:par>
                              <p:par>
                                <p:cTn id="122" presetID="22" presetClass="entr" presetSubtype="1" fill="hold" nodeType="withEffect">
                                  <p:stCondLst>
                                    <p:cond delay="0"/>
                                  </p:stCondLst>
                                  <p:childTnLst>
                                    <p:set>
                                      <p:cBhvr>
                                        <p:cTn id="123" dur="1" fill="hold">
                                          <p:stCondLst>
                                            <p:cond delay="0"/>
                                          </p:stCondLst>
                                        </p:cTn>
                                        <p:tgtEl>
                                          <p:spTgt spid="7"/>
                                        </p:tgtEl>
                                        <p:attrNameLst>
                                          <p:attrName>style.visibility</p:attrName>
                                        </p:attrNameLst>
                                      </p:cBhvr>
                                      <p:to>
                                        <p:strVal val="visible"/>
                                      </p:to>
                                    </p:set>
                                    <p:animEffect transition="in" filter="wipe(up)">
                                      <p:cBhvr>
                                        <p:cTn id="124" dur="500"/>
                                        <p:tgtEl>
                                          <p:spTgt spid="7"/>
                                        </p:tgtEl>
                                      </p:cBhvr>
                                    </p:animEffect>
                                  </p:childTnLst>
                                </p:cTn>
                              </p:par>
                              <p:par>
                                <p:cTn id="125" presetID="22" presetClass="entr" presetSubtype="1" fill="hold" nodeType="withEffect">
                                  <p:stCondLst>
                                    <p:cond delay="0"/>
                                  </p:stCondLst>
                                  <p:childTnLst>
                                    <p:set>
                                      <p:cBhvr>
                                        <p:cTn id="126" dur="1" fill="hold">
                                          <p:stCondLst>
                                            <p:cond delay="0"/>
                                          </p:stCondLst>
                                        </p:cTn>
                                        <p:tgtEl>
                                          <p:spTgt spid="8"/>
                                        </p:tgtEl>
                                        <p:attrNameLst>
                                          <p:attrName>style.visibility</p:attrName>
                                        </p:attrNameLst>
                                      </p:cBhvr>
                                      <p:to>
                                        <p:strVal val="visible"/>
                                      </p:to>
                                    </p:set>
                                    <p:animEffect transition="in" filter="wipe(up)">
                                      <p:cBhvr>
                                        <p:cTn id="127" dur="500"/>
                                        <p:tgtEl>
                                          <p:spTgt spid="8"/>
                                        </p:tgtEl>
                                      </p:cBhvr>
                                    </p:animEffect>
                                  </p:childTnLst>
                                </p:cTn>
                              </p:par>
                              <p:par>
                                <p:cTn id="128" presetID="22" presetClass="entr" presetSubtype="1" fill="hold" nodeType="withEffect">
                                  <p:stCondLst>
                                    <p:cond delay="0"/>
                                  </p:stCondLst>
                                  <p:childTnLst>
                                    <p:set>
                                      <p:cBhvr>
                                        <p:cTn id="129" dur="1" fill="hold">
                                          <p:stCondLst>
                                            <p:cond delay="0"/>
                                          </p:stCondLst>
                                        </p:cTn>
                                        <p:tgtEl>
                                          <p:spTgt spid="9"/>
                                        </p:tgtEl>
                                        <p:attrNameLst>
                                          <p:attrName>style.visibility</p:attrName>
                                        </p:attrNameLst>
                                      </p:cBhvr>
                                      <p:to>
                                        <p:strVal val="visible"/>
                                      </p:to>
                                    </p:set>
                                    <p:animEffect transition="in" filter="wipe(up)">
                                      <p:cBhvr>
                                        <p:cTn id="130" dur="500"/>
                                        <p:tgtEl>
                                          <p:spTgt spid="9"/>
                                        </p:tgtEl>
                                      </p:cBhvr>
                                    </p:animEffect>
                                  </p:childTnLst>
                                </p:cTn>
                              </p:par>
                            </p:childTnLst>
                          </p:cTn>
                        </p:par>
                      </p:childTnLst>
                    </p:cTn>
                  </p:par>
                  <p:par>
                    <p:cTn id="131" fill="hold">
                      <p:stCondLst>
                        <p:cond delay="indefinite"/>
                      </p:stCondLst>
                      <p:childTnLst>
                        <p:par>
                          <p:cTn id="132" fill="hold">
                            <p:stCondLst>
                              <p:cond delay="0"/>
                            </p:stCondLst>
                            <p:childTnLst>
                              <p:par>
                                <p:cTn id="133" presetID="22" presetClass="entr" presetSubtype="1" fill="hold" nodeType="clickEffect">
                                  <p:stCondLst>
                                    <p:cond delay="0"/>
                                  </p:stCondLst>
                                  <p:childTnLst>
                                    <p:set>
                                      <p:cBhvr>
                                        <p:cTn id="134" dur="1" fill="hold">
                                          <p:stCondLst>
                                            <p:cond delay="0"/>
                                          </p:stCondLst>
                                        </p:cTn>
                                        <p:tgtEl>
                                          <p:spTgt spid="29918"/>
                                        </p:tgtEl>
                                        <p:attrNameLst>
                                          <p:attrName>style.visibility</p:attrName>
                                        </p:attrNameLst>
                                      </p:cBhvr>
                                      <p:to>
                                        <p:strVal val="visible"/>
                                      </p:to>
                                    </p:set>
                                    <p:animEffect transition="in" filter="wipe(up)">
                                      <p:cBhvr>
                                        <p:cTn id="135" dur="500"/>
                                        <p:tgtEl>
                                          <p:spTgt spid="29918"/>
                                        </p:tgtEl>
                                      </p:cBhvr>
                                    </p:animEffect>
                                  </p:childTnLst>
                                </p:cTn>
                              </p:par>
                              <p:par>
                                <p:cTn id="136" presetID="22" presetClass="entr" presetSubtype="1" fill="hold" nodeType="withEffect">
                                  <p:stCondLst>
                                    <p:cond delay="0"/>
                                  </p:stCondLst>
                                  <p:childTnLst>
                                    <p:set>
                                      <p:cBhvr>
                                        <p:cTn id="137" dur="1" fill="hold">
                                          <p:stCondLst>
                                            <p:cond delay="0"/>
                                          </p:stCondLst>
                                        </p:cTn>
                                        <p:tgtEl>
                                          <p:spTgt spid="29919"/>
                                        </p:tgtEl>
                                        <p:attrNameLst>
                                          <p:attrName>style.visibility</p:attrName>
                                        </p:attrNameLst>
                                      </p:cBhvr>
                                      <p:to>
                                        <p:strVal val="visible"/>
                                      </p:to>
                                    </p:set>
                                    <p:animEffect transition="in" filter="wipe(up)">
                                      <p:cBhvr>
                                        <p:cTn id="138" dur="500"/>
                                        <p:tgtEl>
                                          <p:spTgt spid="29919"/>
                                        </p:tgtEl>
                                      </p:cBhvr>
                                    </p:animEffect>
                                  </p:childTnLst>
                                </p:cTn>
                              </p:par>
                              <p:par>
                                <p:cTn id="139" presetID="22" presetClass="entr" presetSubtype="1" fill="hold" nodeType="withEffect">
                                  <p:stCondLst>
                                    <p:cond delay="0"/>
                                  </p:stCondLst>
                                  <p:childTnLst>
                                    <p:set>
                                      <p:cBhvr>
                                        <p:cTn id="140" dur="1" fill="hold">
                                          <p:stCondLst>
                                            <p:cond delay="0"/>
                                          </p:stCondLst>
                                        </p:cTn>
                                        <p:tgtEl>
                                          <p:spTgt spid="29920"/>
                                        </p:tgtEl>
                                        <p:attrNameLst>
                                          <p:attrName>style.visibility</p:attrName>
                                        </p:attrNameLst>
                                      </p:cBhvr>
                                      <p:to>
                                        <p:strVal val="visible"/>
                                      </p:to>
                                    </p:set>
                                    <p:animEffect transition="in" filter="wipe(up)">
                                      <p:cBhvr>
                                        <p:cTn id="141" dur="500"/>
                                        <p:tgtEl>
                                          <p:spTgt spid="29920"/>
                                        </p:tgtEl>
                                      </p:cBhvr>
                                    </p:animEffect>
                                  </p:childTnLst>
                                </p:cTn>
                              </p:par>
                              <p:par>
                                <p:cTn id="142" presetID="22" presetClass="entr" presetSubtype="1" fill="hold" nodeType="withEffect">
                                  <p:stCondLst>
                                    <p:cond delay="0"/>
                                  </p:stCondLst>
                                  <p:childTnLst>
                                    <p:set>
                                      <p:cBhvr>
                                        <p:cTn id="143" dur="1" fill="hold">
                                          <p:stCondLst>
                                            <p:cond delay="0"/>
                                          </p:stCondLst>
                                        </p:cTn>
                                        <p:tgtEl>
                                          <p:spTgt spid="29921"/>
                                        </p:tgtEl>
                                        <p:attrNameLst>
                                          <p:attrName>style.visibility</p:attrName>
                                        </p:attrNameLst>
                                      </p:cBhvr>
                                      <p:to>
                                        <p:strVal val="visible"/>
                                      </p:to>
                                    </p:set>
                                    <p:animEffect transition="in" filter="wipe(up)">
                                      <p:cBhvr>
                                        <p:cTn id="144" dur="500"/>
                                        <p:tgtEl>
                                          <p:spTgt spid="29921"/>
                                        </p:tgtEl>
                                      </p:cBhvr>
                                    </p:animEffect>
                                  </p:childTnLst>
                                </p:cTn>
                              </p:par>
                            </p:childTnLst>
                          </p:cTn>
                        </p:par>
                        <p:par>
                          <p:cTn id="145" fill="hold">
                            <p:stCondLst>
                              <p:cond delay="500"/>
                            </p:stCondLst>
                            <p:childTnLst>
                              <p:par>
                                <p:cTn id="146" presetID="22" presetClass="entr" presetSubtype="1" fill="hold" nodeType="afterEffect">
                                  <p:stCondLst>
                                    <p:cond delay="0"/>
                                  </p:stCondLst>
                                  <p:childTnLst>
                                    <p:set>
                                      <p:cBhvr>
                                        <p:cTn id="147" dur="1" fill="hold">
                                          <p:stCondLst>
                                            <p:cond delay="0"/>
                                          </p:stCondLst>
                                        </p:cTn>
                                        <p:tgtEl>
                                          <p:spTgt spid="10"/>
                                        </p:tgtEl>
                                        <p:attrNameLst>
                                          <p:attrName>style.visibility</p:attrName>
                                        </p:attrNameLst>
                                      </p:cBhvr>
                                      <p:to>
                                        <p:strVal val="visible"/>
                                      </p:to>
                                    </p:set>
                                    <p:animEffect transition="in" filter="wipe(up)">
                                      <p:cBhvr>
                                        <p:cTn id="148" dur="500"/>
                                        <p:tgtEl>
                                          <p:spTgt spid="10"/>
                                        </p:tgtEl>
                                      </p:cBhvr>
                                    </p:animEffect>
                                  </p:childTnLst>
                                </p:cTn>
                              </p:par>
                              <p:par>
                                <p:cTn id="149" presetID="22" presetClass="entr" presetSubtype="1" fill="hold" nodeType="withEffect">
                                  <p:stCondLst>
                                    <p:cond delay="0"/>
                                  </p:stCondLst>
                                  <p:childTnLst>
                                    <p:set>
                                      <p:cBhvr>
                                        <p:cTn id="150" dur="1" fill="hold">
                                          <p:stCondLst>
                                            <p:cond delay="0"/>
                                          </p:stCondLst>
                                        </p:cTn>
                                        <p:tgtEl>
                                          <p:spTgt spid="11"/>
                                        </p:tgtEl>
                                        <p:attrNameLst>
                                          <p:attrName>style.visibility</p:attrName>
                                        </p:attrNameLst>
                                      </p:cBhvr>
                                      <p:to>
                                        <p:strVal val="visible"/>
                                      </p:to>
                                    </p:set>
                                    <p:animEffect transition="in" filter="wipe(up)">
                                      <p:cBhvr>
                                        <p:cTn id="151" dur="500"/>
                                        <p:tgtEl>
                                          <p:spTgt spid="11"/>
                                        </p:tgtEl>
                                      </p:cBhvr>
                                    </p:animEffect>
                                  </p:childTnLst>
                                </p:cTn>
                              </p:par>
                              <p:par>
                                <p:cTn id="152" presetID="22" presetClass="entr" presetSubtype="1" fill="hold" nodeType="withEffect">
                                  <p:stCondLst>
                                    <p:cond delay="0"/>
                                  </p:stCondLst>
                                  <p:childTnLst>
                                    <p:set>
                                      <p:cBhvr>
                                        <p:cTn id="153" dur="1" fill="hold">
                                          <p:stCondLst>
                                            <p:cond delay="0"/>
                                          </p:stCondLst>
                                        </p:cTn>
                                        <p:tgtEl>
                                          <p:spTgt spid="12"/>
                                        </p:tgtEl>
                                        <p:attrNameLst>
                                          <p:attrName>style.visibility</p:attrName>
                                        </p:attrNameLst>
                                      </p:cBhvr>
                                      <p:to>
                                        <p:strVal val="visible"/>
                                      </p:to>
                                    </p:set>
                                    <p:animEffect transition="in" filter="wipe(up)">
                                      <p:cBhvr>
                                        <p:cTn id="154" dur="500"/>
                                        <p:tgtEl>
                                          <p:spTgt spid="12"/>
                                        </p:tgtEl>
                                      </p:cBhvr>
                                    </p:animEffect>
                                  </p:childTnLst>
                                </p:cTn>
                              </p:par>
                              <p:par>
                                <p:cTn id="155" presetID="22" presetClass="entr" presetSubtype="1" fill="hold" nodeType="withEffect">
                                  <p:stCondLst>
                                    <p:cond delay="0"/>
                                  </p:stCondLst>
                                  <p:childTnLst>
                                    <p:set>
                                      <p:cBhvr>
                                        <p:cTn id="156" dur="1" fill="hold">
                                          <p:stCondLst>
                                            <p:cond delay="0"/>
                                          </p:stCondLst>
                                        </p:cTn>
                                        <p:tgtEl>
                                          <p:spTgt spid="13"/>
                                        </p:tgtEl>
                                        <p:attrNameLst>
                                          <p:attrName>style.visibility</p:attrName>
                                        </p:attrNameLst>
                                      </p:cBhvr>
                                      <p:to>
                                        <p:strVal val="visible"/>
                                      </p:to>
                                    </p:set>
                                    <p:animEffect transition="in" filter="wipe(up)">
                                      <p:cBhvr>
                                        <p:cTn id="157" dur="500"/>
                                        <p:tgtEl>
                                          <p:spTgt spid="13"/>
                                        </p:tgtEl>
                                      </p:cBhvr>
                                    </p:animEffect>
                                  </p:childTnLst>
                                </p:cTn>
                              </p:par>
                            </p:childTnLst>
                          </p:cTn>
                        </p:par>
                      </p:childTnLst>
                    </p:cTn>
                  </p:par>
                  <p:par>
                    <p:cTn id="158" fill="hold">
                      <p:stCondLst>
                        <p:cond delay="indefinite"/>
                      </p:stCondLst>
                      <p:childTnLst>
                        <p:par>
                          <p:cTn id="159" fill="hold">
                            <p:stCondLst>
                              <p:cond delay="0"/>
                            </p:stCondLst>
                            <p:childTnLst>
                              <p:par>
                                <p:cTn id="160" presetID="17" presetClass="entr" presetSubtype="10" fill="hold" grpId="0" nodeType="clickEffect">
                                  <p:stCondLst>
                                    <p:cond delay="0"/>
                                  </p:stCondLst>
                                  <p:childTnLst>
                                    <p:set>
                                      <p:cBhvr>
                                        <p:cTn id="161" dur="1" fill="hold">
                                          <p:stCondLst>
                                            <p:cond delay="0"/>
                                          </p:stCondLst>
                                        </p:cTn>
                                        <p:tgtEl>
                                          <p:spTgt spid="29970"/>
                                        </p:tgtEl>
                                        <p:attrNameLst>
                                          <p:attrName>style.visibility</p:attrName>
                                        </p:attrNameLst>
                                      </p:cBhvr>
                                      <p:to>
                                        <p:strVal val="visible"/>
                                      </p:to>
                                    </p:set>
                                    <p:anim calcmode="lin" valueType="num">
                                      <p:cBhvr>
                                        <p:cTn id="162" dur="500" fill="hold"/>
                                        <p:tgtEl>
                                          <p:spTgt spid="29970"/>
                                        </p:tgtEl>
                                        <p:attrNameLst>
                                          <p:attrName>ppt_w</p:attrName>
                                        </p:attrNameLst>
                                      </p:cBhvr>
                                      <p:tavLst>
                                        <p:tav tm="0">
                                          <p:val>
                                            <p:fltVal val="0"/>
                                          </p:val>
                                        </p:tav>
                                        <p:tav tm="100000">
                                          <p:val>
                                            <p:strVal val="#ppt_w"/>
                                          </p:val>
                                        </p:tav>
                                      </p:tavLst>
                                    </p:anim>
                                    <p:anim calcmode="lin" valueType="num">
                                      <p:cBhvr>
                                        <p:cTn id="163" dur="500" fill="hold"/>
                                        <p:tgtEl>
                                          <p:spTgt spid="29970"/>
                                        </p:tgtEl>
                                        <p:attrNameLst>
                                          <p:attrName>ppt_h</p:attrName>
                                        </p:attrNameLst>
                                      </p:cBhvr>
                                      <p:tavLst>
                                        <p:tav tm="0">
                                          <p:val>
                                            <p:strVal val="#ppt_h"/>
                                          </p:val>
                                        </p:tav>
                                        <p:tav tm="100000">
                                          <p:val>
                                            <p:strVal val="#ppt_h"/>
                                          </p:val>
                                        </p:tav>
                                      </p:tavLst>
                                    </p:anim>
                                  </p:childTnLst>
                                </p:cTn>
                              </p:par>
                            </p:childTnLst>
                          </p:cTn>
                        </p:par>
                      </p:childTnLst>
                    </p:cTn>
                  </p:par>
                  <p:par>
                    <p:cTn id="164" fill="hold">
                      <p:stCondLst>
                        <p:cond delay="indefinite"/>
                      </p:stCondLst>
                      <p:childTnLst>
                        <p:par>
                          <p:cTn id="165" fill="hold">
                            <p:stCondLst>
                              <p:cond delay="0"/>
                            </p:stCondLst>
                            <p:childTnLst>
                              <p:par>
                                <p:cTn id="166" presetID="22" presetClass="entr" presetSubtype="2" fill="hold" nodeType="clickEffect">
                                  <p:stCondLst>
                                    <p:cond delay="0"/>
                                  </p:stCondLst>
                                  <p:childTnLst>
                                    <p:set>
                                      <p:cBhvr>
                                        <p:cTn id="167" dur="1" fill="hold">
                                          <p:stCondLst>
                                            <p:cond delay="0"/>
                                          </p:stCondLst>
                                        </p:cTn>
                                        <p:tgtEl>
                                          <p:spTgt spid="29974"/>
                                        </p:tgtEl>
                                        <p:attrNameLst>
                                          <p:attrName>style.visibility</p:attrName>
                                        </p:attrNameLst>
                                      </p:cBhvr>
                                      <p:to>
                                        <p:strVal val="visible"/>
                                      </p:to>
                                    </p:set>
                                    <p:animEffect transition="in" filter="wipe(right)">
                                      <p:cBhvr>
                                        <p:cTn id="168" dur="500"/>
                                        <p:tgtEl>
                                          <p:spTgt spid="29974"/>
                                        </p:tgtEl>
                                      </p:cBhvr>
                                    </p:animEffect>
                                  </p:childTnLst>
                                </p:cTn>
                              </p:par>
                            </p:childTnLst>
                          </p:cTn>
                        </p:par>
                      </p:childTnLst>
                    </p:cTn>
                  </p:par>
                  <p:par>
                    <p:cTn id="169" fill="hold">
                      <p:stCondLst>
                        <p:cond delay="indefinite"/>
                      </p:stCondLst>
                      <p:childTnLst>
                        <p:par>
                          <p:cTn id="170" fill="hold">
                            <p:stCondLst>
                              <p:cond delay="0"/>
                            </p:stCondLst>
                            <p:childTnLst>
                              <p:par>
                                <p:cTn id="171" presetID="22" presetClass="entr" presetSubtype="8" fill="hold" nodeType="clickEffect">
                                  <p:stCondLst>
                                    <p:cond delay="0"/>
                                  </p:stCondLst>
                                  <p:childTnLst>
                                    <p:set>
                                      <p:cBhvr>
                                        <p:cTn id="172" dur="1" fill="hold">
                                          <p:stCondLst>
                                            <p:cond delay="0"/>
                                          </p:stCondLst>
                                        </p:cTn>
                                        <p:tgtEl>
                                          <p:spTgt spid="29975"/>
                                        </p:tgtEl>
                                        <p:attrNameLst>
                                          <p:attrName>style.visibility</p:attrName>
                                        </p:attrNameLst>
                                      </p:cBhvr>
                                      <p:to>
                                        <p:strVal val="visible"/>
                                      </p:to>
                                    </p:set>
                                    <p:animEffect transition="in" filter="wipe(left)">
                                      <p:cBhvr>
                                        <p:cTn id="173" dur="500"/>
                                        <p:tgtEl>
                                          <p:spTgt spid="29975"/>
                                        </p:tgtEl>
                                      </p:cBhvr>
                                    </p:animEffect>
                                  </p:childTnLst>
                                </p:cTn>
                              </p:par>
                            </p:childTnLst>
                          </p:cTn>
                        </p:par>
                      </p:childTnLst>
                    </p:cTn>
                  </p:par>
                  <p:par>
                    <p:cTn id="174" fill="hold">
                      <p:stCondLst>
                        <p:cond delay="indefinite"/>
                      </p:stCondLst>
                      <p:childTnLst>
                        <p:par>
                          <p:cTn id="175" fill="hold">
                            <p:stCondLst>
                              <p:cond delay="0"/>
                            </p:stCondLst>
                            <p:childTnLst>
                              <p:par>
                                <p:cTn id="176" presetID="22" presetClass="entr" presetSubtype="8" fill="hold" grpId="0" nodeType="clickEffect">
                                  <p:stCondLst>
                                    <p:cond delay="0"/>
                                  </p:stCondLst>
                                  <p:childTnLst>
                                    <p:set>
                                      <p:cBhvr>
                                        <p:cTn id="177" dur="1" fill="hold">
                                          <p:stCondLst>
                                            <p:cond delay="0"/>
                                          </p:stCondLst>
                                        </p:cTn>
                                        <p:tgtEl>
                                          <p:spTgt spid="29990"/>
                                        </p:tgtEl>
                                        <p:attrNameLst>
                                          <p:attrName>style.visibility</p:attrName>
                                        </p:attrNameLst>
                                      </p:cBhvr>
                                      <p:to>
                                        <p:strVal val="visible"/>
                                      </p:to>
                                    </p:set>
                                    <p:animEffect transition="in" filter="wipe(left)">
                                      <p:cBhvr>
                                        <p:cTn id="178" dur="500"/>
                                        <p:tgtEl>
                                          <p:spTgt spid="29990"/>
                                        </p:tgtEl>
                                      </p:cBhvr>
                                    </p:animEffect>
                                  </p:childTnLst>
                                </p:cTn>
                              </p:par>
                            </p:childTnLst>
                          </p:cTn>
                        </p:par>
                      </p:childTnLst>
                    </p:cTn>
                  </p:par>
                  <p:par>
                    <p:cTn id="179" fill="hold">
                      <p:stCondLst>
                        <p:cond delay="indefinite"/>
                      </p:stCondLst>
                      <p:childTnLst>
                        <p:par>
                          <p:cTn id="180" fill="hold">
                            <p:stCondLst>
                              <p:cond delay="0"/>
                            </p:stCondLst>
                            <p:childTnLst>
                              <p:par>
                                <p:cTn id="181" presetID="22" presetClass="entr" presetSubtype="8" fill="hold" grpId="0" nodeType="clickEffect">
                                  <p:stCondLst>
                                    <p:cond delay="0"/>
                                  </p:stCondLst>
                                  <p:childTnLst>
                                    <p:set>
                                      <p:cBhvr>
                                        <p:cTn id="182" dur="1" fill="hold">
                                          <p:stCondLst>
                                            <p:cond delay="0"/>
                                          </p:stCondLst>
                                        </p:cTn>
                                        <p:tgtEl>
                                          <p:spTgt spid="29981"/>
                                        </p:tgtEl>
                                        <p:attrNameLst>
                                          <p:attrName>style.visibility</p:attrName>
                                        </p:attrNameLst>
                                      </p:cBhvr>
                                      <p:to>
                                        <p:strVal val="visible"/>
                                      </p:to>
                                    </p:set>
                                    <p:animEffect transition="in" filter="wipe(left)">
                                      <p:cBhvr>
                                        <p:cTn id="183" dur="500"/>
                                        <p:tgtEl>
                                          <p:spTgt spid="29981"/>
                                        </p:tgtEl>
                                      </p:cBhvr>
                                    </p:animEffect>
                                  </p:childTnLst>
                                </p:cTn>
                              </p:par>
                            </p:childTnLst>
                          </p:cTn>
                        </p:par>
                      </p:childTnLst>
                    </p:cTn>
                  </p:par>
                  <p:par>
                    <p:cTn id="184" fill="hold">
                      <p:stCondLst>
                        <p:cond delay="indefinite"/>
                      </p:stCondLst>
                      <p:childTnLst>
                        <p:par>
                          <p:cTn id="185" fill="hold">
                            <p:stCondLst>
                              <p:cond delay="0"/>
                            </p:stCondLst>
                            <p:childTnLst>
                              <p:par>
                                <p:cTn id="186" presetID="22" presetClass="entr" presetSubtype="8" fill="hold" grpId="0" nodeType="clickEffect">
                                  <p:stCondLst>
                                    <p:cond delay="0"/>
                                  </p:stCondLst>
                                  <p:childTnLst>
                                    <p:set>
                                      <p:cBhvr>
                                        <p:cTn id="187" dur="1" fill="hold">
                                          <p:stCondLst>
                                            <p:cond delay="0"/>
                                          </p:stCondLst>
                                        </p:cTn>
                                        <p:tgtEl>
                                          <p:spTgt spid="29982"/>
                                        </p:tgtEl>
                                        <p:attrNameLst>
                                          <p:attrName>style.visibility</p:attrName>
                                        </p:attrNameLst>
                                      </p:cBhvr>
                                      <p:to>
                                        <p:strVal val="visible"/>
                                      </p:to>
                                    </p:set>
                                    <p:animEffect transition="in" filter="wipe(left)">
                                      <p:cBhvr>
                                        <p:cTn id="188" dur="500"/>
                                        <p:tgtEl>
                                          <p:spTgt spid="29982"/>
                                        </p:tgtEl>
                                      </p:cBhvr>
                                    </p:animEffect>
                                  </p:childTnLst>
                                </p:cTn>
                              </p:par>
                            </p:childTnLst>
                          </p:cTn>
                        </p:par>
                      </p:childTnLst>
                    </p:cTn>
                  </p:par>
                  <p:par>
                    <p:cTn id="189" fill="hold">
                      <p:stCondLst>
                        <p:cond delay="indefinite"/>
                      </p:stCondLst>
                      <p:childTnLst>
                        <p:par>
                          <p:cTn id="190" fill="hold">
                            <p:stCondLst>
                              <p:cond delay="0"/>
                            </p:stCondLst>
                            <p:childTnLst>
                              <p:par>
                                <p:cTn id="191" presetID="22" presetClass="entr" presetSubtype="8" fill="hold" grpId="0" nodeType="clickEffect">
                                  <p:stCondLst>
                                    <p:cond delay="0"/>
                                  </p:stCondLst>
                                  <p:childTnLst>
                                    <p:set>
                                      <p:cBhvr>
                                        <p:cTn id="192" dur="1" fill="hold">
                                          <p:stCondLst>
                                            <p:cond delay="0"/>
                                          </p:stCondLst>
                                        </p:cTn>
                                        <p:tgtEl>
                                          <p:spTgt spid="29983"/>
                                        </p:tgtEl>
                                        <p:attrNameLst>
                                          <p:attrName>style.visibility</p:attrName>
                                        </p:attrNameLst>
                                      </p:cBhvr>
                                      <p:to>
                                        <p:strVal val="visible"/>
                                      </p:to>
                                    </p:set>
                                    <p:animEffect transition="in" filter="wipe(left)">
                                      <p:cBhvr>
                                        <p:cTn id="193" dur="500"/>
                                        <p:tgtEl>
                                          <p:spTgt spid="29983"/>
                                        </p:tgtEl>
                                      </p:cBhvr>
                                    </p:animEffect>
                                  </p:childTnLst>
                                </p:cTn>
                              </p:par>
                            </p:childTnLst>
                          </p:cTn>
                        </p:par>
                      </p:childTnLst>
                    </p:cTn>
                  </p:par>
                  <p:par>
                    <p:cTn id="194" fill="hold">
                      <p:stCondLst>
                        <p:cond delay="indefinite"/>
                      </p:stCondLst>
                      <p:childTnLst>
                        <p:par>
                          <p:cTn id="195" fill="hold">
                            <p:stCondLst>
                              <p:cond delay="0"/>
                            </p:stCondLst>
                            <p:childTnLst>
                              <p:par>
                                <p:cTn id="196" presetID="17" presetClass="entr" presetSubtype="10" fill="hold" grpId="0" nodeType="clickEffect">
                                  <p:stCondLst>
                                    <p:cond delay="0"/>
                                  </p:stCondLst>
                                  <p:childTnLst>
                                    <p:set>
                                      <p:cBhvr>
                                        <p:cTn id="197" dur="1" fill="hold">
                                          <p:stCondLst>
                                            <p:cond delay="0"/>
                                          </p:stCondLst>
                                        </p:cTn>
                                        <p:tgtEl>
                                          <p:spTgt spid="29984"/>
                                        </p:tgtEl>
                                        <p:attrNameLst>
                                          <p:attrName>style.visibility</p:attrName>
                                        </p:attrNameLst>
                                      </p:cBhvr>
                                      <p:to>
                                        <p:strVal val="visible"/>
                                      </p:to>
                                    </p:set>
                                    <p:anim calcmode="lin" valueType="num">
                                      <p:cBhvr>
                                        <p:cTn id="198" dur="500" fill="hold"/>
                                        <p:tgtEl>
                                          <p:spTgt spid="29984"/>
                                        </p:tgtEl>
                                        <p:attrNameLst>
                                          <p:attrName>ppt_w</p:attrName>
                                        </p:attrNameLst>
                                      </p:cBhvr>
                                      <p:tavLst>
                                        <p:tav tm="0">
                                          <p:val>
                                            <p:fltVal val="0"/>
                                          </p:val>
                                        </p:tav>
                                        <p:tav tm="100000">
                                          <p:val>
                                            <p:strVal val="#ppt_w"/>
                                          </p:val>
                                        </p:tav>
                                      </p:tavLst>
                                    </p:anim>
                                    <p:anim calcmode="lin" valueType="num">
                                      <p:cBhvr>
                                        <p:cTn id="199" dur="500" fill="hold"/>
                                        <p:tgtEl>
                                          <p:spTgt spid="29984"/>
                                        </p:tgtEl>
                                        <p:attrNameLst>
                                          <p:attrName>ppt_h</p:attrName>
                                        </p:attrNameLst>
                                      </p:cBhvr>
                                      <p:tavLst>
                                        <p:tav tm="0">
                                          <p:val>
                                            <p:strVal val="#ppt_h"/>
                                          </p:val>
                                        </p:tav>
                                        <p:tav tm="100000">
                                          <p:val>
                                            <p:strVal val="#ppt_h"/>
                                          </p:val>
                                        </p:tav>
                                      </p:tavLst>
                                    </p:anim>
                                  </p:childTnLst>
                                </p:cTn>
                              </p:par>
                            </p:childTnLst>
                          </p:cTn>
                        </p:par>
                      </p:childTnLst>
                    </p:cTn>
                  </p:par>
                  <p:par>
                    <p:cTn id="200" fill="hold">
                      <p:stCondLst>
                        <p:cond delay="indefinite"/>
                      </p:stCondLst>
                      <p:childTnLst>
                        <p:par>
                          <p:cTn id="201" fill="hold">
                            <p:stCondLst>
                              <p:cond delay="0"/>
                            </p:stCondLst>
                            <p:childTnLst>
                              <p:par>
                                <p:cTn id="202" presetID="17" presetClass="entr" presetSubtype="10" fill="hold" grpId="0" nodeType="clickEffect">
                                  <p:stCondLst>
                                    <p:cond delay="0"/>
                                  </p:stCondLst>
                                  <p:childTnLst>
                                    <p:set>
                                      <p:cBhvr>
                                        <p:cTn id="203" dur="1" fill="hold">
                                          <p:stCondLst>
                                            <p:cond delay="0"/>
                                          </p:stCondLst>
                                        </p:cTn>
                                        <p:tgtEl>
                                          <p:spTgt spid="29985"/>
                                        </p:tgtEl>
                                        <p:attrNameLst>
                                          <p:attrName>style.visibility</p:attrName>
                                        </p:attrNameLst>
                                      </p:cBhvr>
                                      <p:to>
                                        <p:strVal val="visible"/>
                                      </p:to>
                                    </p:set>
                                    <p:anim calcmode="lin" valueType="num">
                                      <p:cBhvr>
                                        <p:cTn id="204" dur="1000" fill="hold"/>
                                        <p:tgtEl>
                                          <p:spTgt spid="29985"/>
                                        </p:tgtEl>
                                        <p:attrNameLst>
                                          <p:attrName>ppt_w</p:attrName>
                                        </p:attrNameLst>
                                      </p:cBhvr>
                                      <p:tavLst>
                                        <p:tav tm="0">
                                          <p:val>
                                            <p:fltVal val="0"/>
                                          </p:val>
                                        </p:tav>
                                        <p:tav tm="100000">
                                          <p:val>
                                            <p:strVal val="#ppt_w"/>
                                          </p:val>
                                        </p:tav>
                                      </p:tavLst>
                                    </p:anim>
                                    <p:anim calcmode="lin" valueType="num">
                                      <p:cBhvr>
                                        <p:cTn id="205" dur="1000" fill="hold"/>
                                        <p:tgtEl>
                                          <p:spTgt spid="29985"/>
                                        </p:tgtEl>
                                        <p:attrNameLst>
                                          <p:attrName>ppt_h</p:attrName>
                                        </p:attrNameLst>
                                      </p:cBhvr>
                                      <p:tavLst>
                                        <p:tav tm="0">
                                          <p:val>
                                            <p:strVal val="#ppt_h"/>
                                          </p:val>
                                        </p:tav>
                                        <p:tav tm="100000">
                                          <p:val>
                                            <p:strVal val="#ppt_h"/>
                                          </p:val>
                                        </p:tav>
                                      </p:tavLst>
                                    </p:anim>
                                  </p:childTnLst>
                                  <p:subTnLst>
                                    <p:audio>
                                      <p:cMediaNode>
                                        <p:cTn display="0" masterRel="sameClick">
                                          <p:stCondLst>
                                            <p:cond evt="begin" delay="0">
                                              <p:tn val="202"/>
                                            </p:cond>
                                          </p:stCondLst>
                                          <p:endCondLst>
                                            <p:cond evt="onStopAudio" delay="0">
                                              <p:tgtEl>
                                                <p:sldTgt/>
                                              </p:tgtEl>
                                            </p:cond>
                                          </p:endCondLst>
                                        </p:cTn>
                                        <p:tgtEl>
                                          <p:sndTgt r:embed="rId2" name="chimes.wav"/>
                                        </p:tgtEl>
                                      </p:cMediaNode>
                                    </p:audio>
                                  </p:subTnLst>
                                </p:cTn>
                              </p:par>
                            </p:childTnLst>
                          </p:cTn>
                        </p:par>
                      </p:childTnLst>
                    </p:cTn>
                  </p:par>
                  <p:par>
                    <p:cTn id="206" fill="hold">
                      <p:stCondLst>
                        <p:cond delay="indefinite"/>
                      </p:stCondLst>
                      <p:childTnLst>
                        <p:par>
                          <p:cTn id="207" fill="hold">
                            <p:stCondLst>
                              <p:cond delay="0"/>
                            </p:stCondLst>
                            <p:childTnLst>
                              <p:par>
                                <p:cTn id="208" presetID="22" presetClass="entr" presetSubtype="1" fill="hold" grpId="0" nodeType="clickEffect">
                                  <p:stCondLst>
                                    <p:cond delay="0"/>
                                  </p:stCondLst>
                                  <p:childTnLst>
                                    <p:set>
                                      <p:cBhvr>
                                        <p:cTn id="209" dur="1" fill="hold">
                                          <p:stCondLst>
                                            <p:cond delay="0"/>
                                          </p:stCondLst>
                                        </p:cTn>
                                        <p:tgtEl>
                                          <p:spTgt spid="29988"/>
                                        </p:tgtEl>
                                        <p:attrNameLst>
                                          <p:attrName>style.visibility</p:attrName>
                                        </p:attrNameLst>
                                      </p:cBhvr>
                                      <p:to>
                                        <p:strVal val="visible"/>
                                      </p:to>
                                    </p:set>
                                    <p:animEffect transition="in" filter="wipe(up)">
                                      <p:cBhvr>
                                        <p:cTn id="210" dur="500"/>
                                        <p:tgtEl>
                                          <p:spTgt spid="29988"/>
                                        </p:tgtEl>
                                      </p:cBhvr>
                                    </p:animEffect>
                                  </p:childTnLst>
                                </p:cTn>
                              </p:par>
                            </p:childTnLst>
                          </p:cTn>
                        </p:par>
                        <p:par>
                          <p:cTn id="211" fill="hold">
                            <p:stCondLst>
                              <p:cond delay="500"/>
                            </p:stCondLst>
                            <p:childTnLst>
                              <p:par>
                                <p:cTn id="212" presetID="17" presetClass="entr" presetSubtype="10" fill="hold" grpId="0" nodeType="afterEffect">
                                  <p:stCondLst>
                                    <p:cond delay="0"/>
                                  </p:stCondLst>
                                  <p:childTnLst>
                                    <p:set>
                                      <p:cBhvr>
                                        <p:cTn id="213" dur="1" fill="hold">
                                          <p:stCondLst>
                                            <p:cond delay="0"/>
                                          </p:stCondLst>
                                        </p:cTn>
                                        <p:tgtEl>
                                          <p:spTgt spid="29987"/>
                                        </p:tgtEl>
                                        <p:attrNameLst>
                                          <p:attrName>style.visibility</p:attrName>
                                        </p:attrNameLst>
                                      </p:cBhvr>
                                      <p:to>
                                        <p:strVal val="visible"/>
                                      </p:to>
                                    </p:set>
                                    <p:anim calcmode="lin" valueType="num">
                                      <p:cBhvr>
                                        <p:cTn id="214" dur="500" fill="hold"/>
                                        <p:tgtEl>
                                          <p:spTgt spid="29987"/>
                                        </p:tgtEl>
                                        <p:attrNameLst>
                                          <p:attrName>ppt_w</p:attrName>
                                        </p:attrNameLst>
                                      </p:cBhvr>
                                      <p:tavLst>
                                        <p:tav tm="0">
                                          <p:val>
                                            <p:fltVal val="0"/>
                                          </p:val>
                                        </p:tav>
                                        <p:tav tm="100000">
                                          <p:val>
                                            <p:strVal val="#ppt_w"/>
                                          </p:val>
                                        </p:tav>
                                      </p:tavLst>
                                    </p:anim>
                                    <p:anim calcmode="lin" valueType="num">
                                      <p:cBhvr>
                                        <p:cTn id="215" dur="500" fill="hold"/>
                                        <p:tgtEl>
                                          <p:spTgt spid="29987"/>
                                        </p:tgtEl>
                                        <p:attrNameLst>
                                          <p:attrName>ppt_h</p:attrName>
                                        </p:attrNameLst>
                                      </p:cBhvr>
                                      <p:tavLst>
                                        <p:tav tm="0">
                                          <p:val>
                                            <p:strVal val="#ppt_h"/>
                                          </p:val>
                                        </p:tav>
                                        <p:tav tm="100000">
                                          <p:val>
                                            <p:strVal val="#ppt_h"/>
                                          </p:val>
                                        </p:tav>
                                      </p:tavLst>
                                    </p:anim>
                                  </p:childTnLst>
                                </p:cTn>
                              </p:par>
                            </p:childTnLst>
                          </p:cTn>
                        </p:par>
                      </p:childTnLst>
                    </p:cTn>
                  </p:par>
                  <p:par>
                    <p:cTn id="216" fill="hold">
                      <p:stCondLst>
                        <p:cond delay="indefinite"/>
                      </p:stCondLst>
                      <p:childTnLst>
                        <p:par>
                          <p:cTn id="217" fill="hold">
                            <p:stCondLst>
                              <p:cond delay="0"/>
                            </p:stCondLst>
                            <p:childTnLst>
                              <p:par>
                                <p:cTn id="218" presetID="22" presetClass="entr" presetSubtype="1" fill="hold" nodeType="clickEffect">
                                  <p:stCondLst>
                                    <p:cond delay="0"/>
                                  </p:stCondLst>
                                  <p:childTnLst>
                                    <p:set>
                                      <p:cBhvr>
                                        <p:cTn id="219" dur="1" fill="hold">
                                          <p:stCondLst>
                                            <p:cond delay="0"/>
                                          </p:stCondLst>
                                        </p:cTn>
                                        <p:tgtEl>
                                          <p:spTgt spid="29925"/>
                                        </p:tgtEl>
                                        <p:attrNameLst>
                                          <p:attrName>style.visibility</p:attrName>
                                        </p:attrNameLst>
                                      </p:cBhvr>
                                      <p:to>
                                        <p:strVal val="visible"/>
                                      </p:to>
                                    </p:set>
                                    <p:animEffect transition="in" filter="wipe(up)">
                                      <p:cBhvr>
                                        <p:cTn id="220" dur="500"/>
                                        <p:tgtEl>
                                          <p:spTgt spid="29925"/>
                                        </p:tgtEl>
                                      </p:cBhvr>
                                    </p:animEffect>
                                  </p:childTnLst>
                                </p:cTn>
                              </p:par>
                              <p:par>
                                <p:cTn id="221" presetID="22" presetClass="entr" presetSubtype="1" fill="hold" nodeType="withEffect">
                                  <p:stCondLst>
                                    <p:cond delay="0"/>
                                  </p:stCondLst>
                                  <p:childTnLst>
                                    <p:set>
                                      <p:cBhvr>
                                        <p:cTn id="222" dur="1" fill="hold">
                                          <p:stCondLst>
                                            <p:cond delay="0"/>
                                          </p:stCondLst>
                                        </p:cTn>
                                        <p:tgtEl>
                                          <p:spTgt spid="29927"/>
                                        </p:tgtEl>
                                        <p:attrNameLst>
                                          <p:attrName>style.visibility</p:attrName>
                                        </p:attrNameLst>
                                      </p:cBhvr>
                                      <p:to>
                                        <p:strVal val="visible"/>
                                      </p:to>
                                    </p:set>
                                    <p:animEffect transition="in" filter="wipe(up)">
                                      <p:cBhvr>
                                        <p:cTn id="223" dur="500"/>
                                        <p:tgtEl>
                                          <p:spTgt spid="29927"/>
                                        </p:tgtEl>
                                      </p:cBhvr>
                                    </p:animEffect>
                                  </p:childTnLst>
                                </p:cTn>
                              </p:par>
                              <p:par>
                                <p:cTn id="224" presetID="22" presetClass="entr" presetSubtype="1" fill="hold" nodeType="withEffect">
                                  <p:stCondLst>
                                    <p:cond delay="0"/>
                                  </p:stCondLst>
                                  <p:childTnLst>
                                    <p:set>
                                      <p:cBhvr>
                                        <p:cTn id="225" dur="1" fill="hold">
                                          <p:stCondLst>
                                            <p:cond delay="0"/>
                                          </p:stCondLst>
                                        </p:cTn>
                                        <p:tgtEl>
                                          <p:spTgt spid="29929"/>
                                        </p:tgtEl>
                                        <p:attrNameLst>
                                          <p:attrName>style.visibility</p:attrName>
                                        </p:attrNameLst>
                                      </p:cBhvr>
                                      <p:to>
                                        <p:strVal val="visible"/>
                                      </p:to>
                                    </p:set>
                                    <p:animEffect transition="in" filter="wipe(up)">
                                      <p:cBhvr>
                                        <p:cTn id="226" dur="500"/>
                                        <p:tgtEl>
                                          <p:spTgt spid="29929"/>
                                        </p:tgtEl>
                                      </p:cBhvr>
                                    </p:animEffect>
                                  </p:childTnLst>
                                </p:cTn>
                              </p:par>
                              <p:par>
                                <p:cTn id="227" presetID="22" presetClass="entr" presetSubtype="1" fill="hold" nodeType="withEffect">
                                  <p:stCondLst>
                                    <p:cond delay="0"/>
                                  </p:stCondLst>
                                  <p:childTnLst>
                                    <p:set>
                                      <p:cBhvr>
                                        <p:cTn id="228" dur="1" fill="hold">
                                          <p:stCondLst>
                                            <p:cond delay="0"/>
                                          </p:stCondLst>
                                        </p:cTn>
                                        <p:tgtEl>
                                          <p:spTgt spid="29931"/>
                                        </p:tgtEl>
                                        <p:attrNameLst>
                                          <p:attrName>style.visibility</p:attrName>
                                        </p:attrNameLst>
                                      </p:cBhvr>
                                      <p:to>
                                        <p:strVal val="visible"/>
                                      </p:to>
                                    </p:set>
                                    <p:animEffect transition="in" filter="wipe(up)">
                                      <p:cBhvr>
                                        <p:cTn id="229" dur="500"/>
                                        <p:tgtEl>
                                          <p:spTgt spid="29931"/>
                                        </p:tgtEl>
                                      </p:cBhvr>
                                    </p:animEffect>
                                  </p:childTnLst>
                                </p:cTn>
                              </p:par>
                            </p:childTnLst>
                          </p:cTn>
                        </p:par>
                        <p:par>
                          <p:cTn id="230" fill="hold">
                            <p:stCondLst>
                              <p:cond delay="500"/>
                            </p:stCondLst>
                            <p:childTnLst>
                              <p:par>
                                <p:cTn id="231" presetID="22" presetClass="entr" presetSubtype="1" fill="hold" grpId="0" nodeType="afterEffect">
                                  <p:stCondLst>
                                    <p:cond delay="0"/>
                                  </p:stCondLst>
                                  <p:childTnLst>
                                    <p:set>
                                      <p:cBhvr>
                                        <p:cTn id="232" dur="1" fill="hold">
                                          <p:stCondLst>
                                            <p:cond delay="0"/>
                                          </p:stCondLst>
                                        </p:cTn>
                                        <p:tgtEl>
                                          <p:spTgt spid="29924"/>
                                        </p:tgtEl>
                                        <p:attrNameLst>
                                          <p:attrName>style.visibility</p:attrName>
                                        </p:attrNameLst>
                                      </p:cBhvr>
                                      <p:to>
                                        <p:strVal val="visible"/>
                                      </p:to>
                                    </p:set>
                                    <p:animEffect transition="in" filter="wipe(up)">
                                      <p:cBhvr>
                                        <p:cTn id="233" dur="500"/>
                                        <p:tgtEl>
                                          <p:spTgt spid="29924"/>
                                        </p:tgtEl>
                                      </p:cBhvr>
                                    </p:animEffect>
                                  </p:childTnLst>
                                </p:cTn>
                              </p:par>
                              <p:par>
                                <p:cTn id="234" presetID="22" presetClass="entr" presetSubtype="1" fill="hold" grpId="0" nodeType="withEffect">
                                  <p:stCondLst>
                                    <p:cond delay="0"/>
                                  </p:stCondLst>
                                  <p:childTnLst>
                                    <p:set>
                                      <p:cBhvr>
                                        <p:cTn id="235" dur="1" fill="hold">
                                          <p:stCondLst>
                                            <p:cond delay="0"/>
                                          </p:stCondLst>
                                        </p:cTn>
                                        <p:tgtEl>
                                          <p:spTgt spid="29994"/>
                                        </p:tgtEl>
                                        <p:attrNameLst>
                                          <p:attrName>style.visibility</p:attrName>
                                        </p:attrNameLst>
                                      </p:cBhvr>
                                      <p:to>
                                        <p:strVal val="visible"/>
                                      </p:to>
                                    </p:set>
                                    <p:animEffect transition="in" filter="wipe(up)">
                                      <p:cBhvr>
                                        <p:cTn id="236" dur="500"/>
                                        <p:tgtEl>
                                          <p:spTgt spid="29994"/>
                                        </p:tgtEl>
                                      </p:cBhvr>
                                    </p:animEffect>
                                  </p:childTnLst>
                                </p:cTn>
                              </p:par>
                              <p:par>
                                <p:cTn id="237" presetID="22" presetClass="entr" presetSubtype="1" fill="hold" grpId="0" nodeType="withEffect">
                                  <p:stCondLst>
                                    <p:cond delay="0"/>
                                  </p:stCondLst>
                                  <p:childTnLst>
                                    <p:set>
                                      <p:cBhvr>
                                        <p:cTn id="238" dur="1" fill="hold">
                                          <p:stCondLst>
                                            <p:cond delay="0"/>
                                          </p:stCondLst>
                                        </p:cTn>
                                        <p:tgtEl>
                                          <p:spTgt spid="29995"/>
                                        </p:tgtEl>
                                        <p:attrNameLst>
                                          <p:attrName>style.visibility</p:attrName>
                                        </p:attrNameLst>
                                      </p:cBhvr>
                                      <p:to>
                                        <p:strVal val="visible"/>
                                      </p:to>
                                    </p:set>
                                    <p:animEffect transition="in" filter="wipe(up)">
                                      <p:cBhvr>
                                        <p:cTn id="239" dur="500"/>
                                        <p:tgtEl>
                                          <p:spTgt spid="29995"/>
                                        </p:tgtEl>
                                      </p:cBhvr>
                                    </p:animEffect>
                                  </p:childTnLst>
                                </p:cTn>
                              </p:par>
                              <p:par>
                                <p:cTn id="240" presetID="22" presetClass="entr" presetSubtype="1" fill="hold" grpId="0" nodeType="withEffect">
                                  <p:stCondLst>
                                    <p:cond delay="0"/>
                                  </p:stCondLst>
                                  <p:childTnLst>
                                    <p:set>
                                      <p:cBhvr>
                                        <p:cTn id="241" dur="1" fill="hold">
                                          <p:stCondLst>
                                            <p:cond delay="0"/>
                                          </p:stCondLst>
                                        </p:cTn>
                                        <p:tgtEl>
                                          <p:spTgt spid="29996"/>
                                        </p:tgtEl>
                                        <p:attrNameLst>
                                          <p:attrName>style.visibility</p:attrName>
                                        </p:attrNameLst>
                                      </p:cBhvr>
                                      <p:to>
                                        <p:strVal val="visible"/>
                                      </p:to>
                                    </p:set>
                                    <p:animEffect transition="in" filter="wipe(up)">
                                      <p:cBhvr>
                                        <p:cTn id="242" dur="500"/>
                                        <p:tgtEl>
                                          <p:spTgt spid="29996"/>
                                        </p:tgtEl>
                                      </p:cBhvr>
                                    </p:animEffect>
                                  </p:childTnLst>
                                </p:cTn>
                              </p:par>
                            </p:childTnLst>
                          </p:cTn>
                        </p:par>
                        <p:par>
                          <p:cTn id="243" fill="hold">
                            <p:stCondLst>
                              <p:cond delay="1000"/>
                            </p:stCondLst>
                            <p:childTnLst>
                              <p:par>
                                <p:cTn id="244" presetID="22" presetClass="entr" presetSubtype="1" fill="hold" nodeType="afterEffect">
                                  <p:stCondLst>
                                    <p:cond delay="0"/>
                                  </p:stCondLst>
                                  <p:childTnLst>
                                    <p:set>
                                      <p:cBhvr>
                                        <p:cTn id="245" dur="1" fill="hold">
                                          <p:stCondLst>
                                            <p:cond delay="0"/>
                                          </p:stCondLst>
                                        </p:cTn>
                                        <p:tgtEl>
                                          <p:spTgt spid="29939"/>
                                        </p:tgtEl>
                                        <p:attrNameLst>
                                          <p:attrName>style.visibility</p:attrName>
                                        </p:attrNameLst>
                                      </p:cBhvr>
                                      <p:to>
                                        <p:strVal val="visible"/>
                                      </p:to>
                                    </p:set>
                                    <p:animEffect transition="in" filter="wipe(up)">
                                      <p:cBhvr>
                                        <p:cTn id="246" dur="500"/>
                                        <p:tgtEl>
                                          <p:spTgt spid="29939"/>
                                        </p:tgtEl>
                                      </p:cBhvr>
                                    </p:animEffect>
                                  </p:childTnLst>
                                </p:cTn>
                              </p:par>
                              <p:par>
                                <p:cTn id="247" presetID="22" presetClass="entr" presetSubtype="1" fill="hold" nodeType="withEffect">
                                  <p:stCondLst>
                                    <p:cond delay="0"/>
                                  </p:stCondLst>
                                  <p:childTnLst>
                                    <p:set>
                                      <p:cBhvr>
                                        <p:cTn id="248" dur="1" fill="hold">
                                          <p:stCondLst>
                                            <p:cond delay="0"/>
                                          </p:stCondLst>
                                        </p:cTn>
                                        <p:tgtEl>
                                          <p:spTgt spid="29941"/>
                                        </p:tgtEl>
                                        <p:attrNameLst>
                                          <p:attrName>style.visibility</p:attrName>
                                        </p:attrNameLst>
                                      </p:cBhvr>
                                      <p:to>
                                        <p:strVal val="visible"/>
                                      </p:to>
                                    </p:set>
                                    <p:animEffect transition="in" filter="wipe(up)">
                                      <p:cBhvr>
                                        <p:cTn id="249" dur="500"/>
                                        <p:tgtEl>
                                          <p:spTgt spid="29941"/>
                                        </p:tgtEl>
                                      </p:cBhvr>
                                    </p:animEffect>
                                  </p:childTnLst>
                                </p:cTn>
                              </p:par>
                              <p:par>
                                <p:cTn id="250" presetID="22" presetClass="entr" presetSubtype="1" fill="hold" nodeType="withEffect">
                                  <p:stCondLst>
                                    <p:cond delay="0"/>
                                  </p:stCondLst>
                                  <p:childTnLst>
                                    <p:set>
                                      <p:cBhvr>
                                        <p:cTn id="251" dur="1" fill="hold">
                                          <p:stCondLst>
                                            <p:cond delay="0"/>
                                          </p:stCondLst>
                                        </p:cTn>
                                        <p:tgtEl>
                                          <p:spTgt spid="29937"/>
                                        </p:tgtEl>
                                        <p:attrNameLst>
                                          <p:attrName>style.visibility</p:attrName>
                                        </p:attrNameLst>
                                      </p:cBhvr>
                                      <p:to>
                                        <p:strVal val="visible"/>
                                      </p:to>
                                    </p:set>
                                    <p:animEffect transition="in" filter="wipe(up)">
                                      <p:cBhvr>
                                        <p:cTn id="252" dur="500"/>
                                        <p:tgtEl>
                                          <p:spTgt spid="29937"/>
                                        </p:tgtEl>
                                      </p:cBhvr>
                                    </p:animEffect>
                                  </p:childTnLst>
                                </p:cTn>
                              </p:par>
                              <p:par>
                                <p:cTn id="253" presetID="22" presetClass="entr" presetSubtype="1" fill="hold" nodeType="withEffect">
                                  <p:stCondLst>
                                    <p:cond delay="0"/>
                                  </p:stCondLst>
                                  <p:childTnLst>
                                    <p:set>
                                      <p:cBhvr>
                                        <p:cTn id="254" dur="1" fill="hold">
                                          <p:stCondLst>
                                            <p:cond delay="0"/>
                                          </p:stCondLst>
                                        </p:cTn>
                                        <p:tgtEl>
                                          <p:spTgt spid="29943"/>
                                        </p:tgtEl>
                                        <p:attrNameLst>
                                          <p:attrName>style.visibility</p:attrName>
                                        </p:attrNameLst>
                                      </p:cBhvr>
                                      <p:to>
                                        <p:strVal val="visible"/>
                                      </p:to>
                                    </p:set>
                                    <p:animEffect transition="in" filter="wipe(up)">
                                      <p:cBhvr>
                                        <p:cTn id="255" dur="500"/>
                                        <p:tgtEl>
                                          <p:spTgt spid="29943"/>
                                        </p:tgtEl>
                                      </p:cBhvr>
                                    </p:animEffect>
                                  </p:childTnLst>
                                </p:cTn>
                              </p:par>
                              <p:par>
                                <p:cTn id="256" presetID="22" presetClass="entr" presetSubtype="1" fill="hold" nodeType="withEffect">
                                  <p:stCondLst>
                                    <p:cond delay="0"/>
                                  </p:stCondLst>
                                  <p:childTnLst>
                                    <p:set>
                                      <p:cBhvr>
                                        <p:cTn id="257" dur="1" fill="hold">
                                          <p:stCondLst>
                                            <p:cond delay="0"/>
                                          </p:stCondLst>
                                        </p:cTn>
                                        <p:tgtEl>
                                          <p:spTgt spid="29933"/>
                                        </p:tgtEl>
                                        <p:attrNameLst>
                                          <p:attrName>style.visibility</p:attrName>
                                        </p:attrNameLst>
                                      </p:cBhvr>
                                      <p:to>
                                        <p:strVal val="visible"/>
                                      </p:to>
                                    </p:set>
                                    <p:animEffect transition="in" filter="wipe(up)">
                                      <p:cBhvr>
                                        <p:cTn id="258" dur="500"/>
                                        <p:tgtEl>
                                          <p:spTgt spid="29933"/>
                                        </p:tgtEl>
                                      </p:cBhvr>
                                    </p:animEffect>
                                  </p:childTnLst>
                                </p:cTn>
                              </p:par>
                              <p:par>
                                <p:cTn id="259" presetID="22" presetClass="entr" presetSubtype="1" fill="hold" nodeType="withEffect">
                                  <p:stCondLst>
                                    <p:cond delay="0"/>
                                  </p:stCondLst>
                                  <p:childTnLst>
                                    <p:set>
                                      <p:cBhvr>
                                        <p:cTn id="260" dur="1" fill="hold">
                                          <p:stCondLst>
                                            <p:cond delay="0"/>
                                          </p:stCondLst>
                                        </p:cTn>
                                        <p:tgtEl>
                                          <p:spTgt spid="29945"/>
                                        </p:tgtEl>
                                        <p:attrNameLst>
                                          <p:attrName>style.visibility</p:attrName>
                                        </p:attrNameLst>
                                      </p:cBhvr>
                                      <p:to>
                                        <p:strVal val="visible"/>
                                      </p:to>
                                    </p:set>
                                    <p:animEffect transition="in" filter="wipe(up)">
                                      <p:cBhvr>
                                        <p:cTn id="261" dur="500"/>
                                        <p:tgtEl>
                                          <p:spTgt spid="29945"/>
                                        </p:tgtEl>
                                      </p:cBhvr>
                                    </p:animEffect>
                                  </p:childTnLst>
                                </p:cTn>
                              </p:par>
                              <p:par>
                                <p:cTn id="262" presetID="22" presetClass="entr" presetSubtype="1" fill="hold" nodeType="withEffect">
                                  <p:stCondLst>
                                    <p:cond delay="0"/>
                                  </p:stCondLst>
                                  <p:childTnLst>
                                    <p:set>
                                      <p:cBhvr>
                                        <p:cTn id="263" dur="1" fill="hold">
                                          <p:stCondLst>
                                            <p:cond delay="0"/>
                                          </p:stCondLst>
                                        </p:cTn>
                                        <p:tgtEl>
                                          <p:spTgt spid="29935"/>
                                        </p:tgtEl>
                                        <p:attrNameLst>
                                          <p:attrName>style.visibility</p:attrName>
                                        </p:attrNameLst>
                                      </p:cBhvr>
                                      <p:to>
                                        <p:strVal val="visible"/>
                                      </p:to>
                                    </p:set>
                                    <p:animEffect transition="in" filter="wipe(up)">
                                      <p:cBhvr>
                                        <p:cTn id="264" dur="500"/>
                                        <p:tgtEl>
                                          <p:spTgt spid="29935"/>
                                        </p:tgtEl>
                                      </p:cBhvr>
                                    </p:animEffect>
                                  </p:childTnLst>
                                </p:cTn>
                              </p:par>
                              <p:par>
                                <p:cTn id="265" presetID="22" presetClass="entr" presetSubtype="1" fill="hold" nodeType="withEffect">
                                  <p:stCondLst>
                                    <p:cond delay="0"/>
                                  </p:stCondLst>
                                  <p:childTnLst>
                                    <p:set>
                                      <p:cBhvr>
                                        <p:cTn id="266" dur="1" fill="hold">
                                          <p:stCondLst>
                                            <p:cond delay="0"/>
                                          </p:stCondLst>
                                        </p:cTn>
                                        <p:tgtEl>
                                          <p:spTgt spid="29947"/>
                                        </p:tgtEl>
                                        <p:attrNameLst>
                                          <p:attrName>style.visibility</p:attrName>
                                        </p:attrNameLst>
                                      </p:cBhvr>
                                      <p:to>
                                        <p:strVal val="visible"/>
                                      </p:to>
                                    </p:set>
                                    <p:animEffect transition="in" filter="wipe(up)">
                                      <p:cBhvr>
                                        <p:cTn id="267" dur="500"/>
                                        <p:tgtEl>
                                          <p:spTgt spid="29947"/>
                                        </p:tgtEl>
                                      </p:cBhvr>
                                    </p:animEffect>
                                  </p:childTnLst>
                                </p:cTn>
                              </p:par>
                            </p:childTnLst>
                          </p:cTn>
                        </p:par>
                        <p:par>
                          <p:cTn id="268" fill="hold">
                            <p:stCondLst>
                              <p:cond delay="1500"/>
                            </p:stCondLst>
                            <p:childTnLst>
                              <p:par>
                                <p:cTn id="269" presetID="22" presetClass="entr" presetSubtype="1" fill="hold" grpId="0" nodeType="afterEffect">
                                  <p:stCondLst>
                                    <p:cond delay="0"/>
                                  </p:stCondLst>
                                  <p:childTnLst>
                                    <p:set>
                                      <p:cBhvr>
                                        <p:cTn id="270" dur="1" fill="hold">
                                          <p:stCondLst>
                                            <p:cond delay="0"/>
                                          </p:stCondLst>
                                        </p:cTn>
                                        <p:tgtEl>
                                          <p:spTgt spid="29997"/>
                                        </p:tgtEl>
                                        <p:attrNameLst>
                                          <p:attrName>style.visibility</p:attrName>
                                        </p:attrNameLst>
                                      </p:cBhvr>
                                      <p:to>
                                        <p:strVal val="visible"/>
                                      </p:to>
                                    </p:set>
                                    <p:animEffect transition="in" filter="wipe(up)">
                                      <p:cBhvr>
                                        <p:cTn id="271" dur="500"/>
                                        <p:tgtEl>
                                          <p:spTgt spid="29997"/>
                                        </p:tgtEl>
                                      </p:cBhvr>
                                    </p:animEffect>
                                  </p:childTnLst>
                                </p:cTn>
                              </p:par>
                              <p:par>
                                <p:cTn id="272" presetID="22" presetClass="entr" presetSubtype="1" fill="hold" grpId="0" nodeType="withEffect">
                                  <p:stCondLst>
                                    <p:cond delay="0"/>
                                  </p:stCondLst>
                                  <p:childTnLst>
                                    <p:set>
                                      <p:cBhvr>
                                        <p:cTn id="273" dur="1" fill="hold">
                                          <p:stCondLst>
                                            <p:cond delay="0"/>
                                          </p:stCondLst>
                                        </p:cTn>
                                        <p:tgtEl>
                                          <p:spTgt spid="29998"/>
                                        </p:tgtEl>
                                        <p:attrNameLst>
                                          <p:attrName>style.visibility</p:attrName>
                                        </p:attrNameLst>
                                      </p:cBhvr>
                                      <p:to>
                                        <p:strVal val="visible"/>
                                      </p:to>
                                    </p:set>
                                    <p:animEffect transition="in" filter="wipe(up)">
                                      <p:cBhvr>
                                        <p:cTn id="274" dur="500"/>
                                        <p:tgtEl>
                                          <p:spTgt spid="29998"/>
                                        </p:tgtEl>
                                      </p:cBhvr>
                                    </p:animEffect>
                                  </p:childTnLst>
                                </p:cTn>
                              </p:par>
                              <p:par>
                                <p:cTn id="275" presetID="22" presetClass="entr" presetSubtype="1" fill="hold" grpId="0" nodeType="withEffect">
                                  <p:stCondLst>
                                    <p:cond delay="0"/>
                                  </p:stCondLst>
                                  <p:childTnLst>
                                    <p:set>
                                      <p:cBhvr>
                                        <p:cTn id="276" dur="1" fill="hold">
                                          <p:stCondLst>
                                            <p:cond delay="0"/>
                                          </p:stCondLst>
                                        </p:cTn>
                                        <p:tgtEl>
                                          <p:spTgt spid="29999"/>
                                        </p:tgtEl>
                                        <p:attrNameLst>
                                          <p:attrName>style.visibility</p:attrName>
                                        </p:attrNameLst>
                                      </p:cBhvr>
                                      <p:to>
                                        <p:strVal val="visible"/>
                                      </p:to>
                                    </p:set>
                                    <p:animEffect transition="in" filter="wipe(up)">
                                      <p:cBhvr>
                                        <p:cTn id="277" dur="500"/>
                                        <p:tgtEl>
                                          <p:spTgt spid="29999"/>
                                        </p:tgtEl>
                                      </p:cBhvr>
                                    </p:animEffect>
                                  </p:childTnLst>
                                </p:cTn>
                              </p:par>
                              <p:par>
                                <p:cTn id="278" presetID="22" presetClass="entr" presetSubtype="1" fill="hold" grpId="0" nodeType="withEffect">
                                  <p:stCondLst>
                                    <p:cond delay="0"/>
                                  </p:stCondLst>
                                  <p:childTnLst>
                                    <p:set>
                                      <p:cBhvr>
                                        <p:cTn id="279" dur="1" fill="hold">
                                          <p:stCondLst>
                                            <p:cond delay="0"/>
                                          </p:stCondLst>
                                        </p:cTn>
                                        <p:tgtEl>
                                          <p:spTgt spid="30000"/>
                                        </p:tgtEl>
                                        <p:attrNameLst>
                                          <p:attrName>style.visibility</p:attrName>
                                        </p:attrNameLst>
                                      </p:cBhvr>
                                      <p:to>
                                        <p:strVal val="visible"/>
                                      </p:to>
                                    </p:set>
                                    <p:animEffect transition="in" filter="wipe(up)">
                                      <p:cBhvr>
                                        <p:cTn id="280" dur="500"/>
                                        <p:tgtEl>
                                          <p:spTgt spid="30000"/>
                                        </p:tgtEl>
                                      </p:cBhvr>
                                    </p:animEffect>
                                  </p:childTnLst>
                                </p:cTn>
                              </p:par>
                              <p:par>
                                <p:cTn id="281" presetID="22" presetClass="entr" presetSubtype="1" fill="hold" grpId="0" nodeType="withEffect">
                                  <p:stCondLst>
                                    <p:cond delay="0"/>
                                  </p:stCondLst>
                                  <p:childTnLst>
                                    <p:set>
                                      <p:cBhvr>
                                        <p:cTn id="282" dur="1" fill="hold">
                                          <p:stCondLst>
                                            <p:cond delay="0"/>
                                          </p:stCondLst>
                                        </p:cTn>
                                        <p:tgtEl>
                                          <p:spTgt spid="30001"/>
                                        </p:tgtEl>
                                        <p:attrNameLst>
                                          <p:attrName>style.visibility</p:attrName>
                                        </p:attrNameLst>
                                      </p:cBhvr>
                                      <p:to>
                                        <p:strVal val="visible"/>
                                      </p:to>
                                    </p:set>
                                    <p:animEffect transition="in" filter="wipe(up)">
                                      <p:cBhvr>
                                        <p:cTn id="283" dur="500"/>
                                        <p:tgtEl>
                                          <p:spTgt spid="30001"/>
                                        </p:tgtEl>
                                      </p:cBhvr>
                                    </p:animEffect>
                                  </p:childTnLst>
                                </p:cTn>
                              </p:par>
                              <p:par>
                                <p:cTn id="284" presetID="22" presetClass="entr" presetSubtype="1" fill="hold" grpId="0" nodeType="withEffect">
                                  <p:stCondLst>
                                    <p:cond delay="0"/>
                                  </p:stCondLst>
                                  <p:childTnLst>
                                    <p:set>
                                      <p:cBhvr>
                                        <p:cTn id="285" dur="1" fill="hold">
                                          <p:stCondLst>
                                            <p:cond delay="0"/>
                                          </p:stCondLst>
                                        </p:cTn>
                                        <p:tgtEl>
                                          <p:spTgt spid="30002"/>
                                        </p:tgtEl>
                                        <p:attrNameLst>
                                          <p:attrName>style.visibility</p:attrName>
                                        </p:attrNameLst>
                                      </p:cBhvr>
                                      <p:to>
                                        <p:strVal val="visible"/>
                                      </p:to>
                                    </p:set>
                                    <p:animEffect transition="in" filter="wipe(up)">
                                      <p:cBhvr>
                                        <p:cTn id="286" dur="500"/>
                                        <p:tgtEl>
                                          <p:spTgt spid="30002"/>
                                        </p:tgtEl>
                                      </p:cBhvr>
                                    </p:animEffect>
                                  </p:childTnLst>
                                </p:cTn>
                              </p:par>
                              <p:par>
                                <p:cTn id="287" presetID="22" presetClass="entr" presetSubtype="1" fill="hold" grpId="0" nodeType="withEffect">
                                  <p:stCondLst>
                                    <p:cond delay="0"/>
                                  </p:stCondLst>
                                  <p:childTnLst>
                                    <p:set>
                                      <p:cBhvr>
                                        <p:cTn id="288" dur="1" fill="hold">
                                          <p:stCondLst>
                                            <p:cond delay="0"/>
                                          </p:stCondLst>
                                        </p:cTn>
                                        <p:tgtEl>
                                          <p:spTgt spid="30003"/>
                                        </p:tgtEl>
                                        <p:attrNameLst>
                                          <p:attrName>style.visibility</p:attrName>
                                        </p:attrNameLst>
                                      </p:cBhvr>
                                      <p:to>
                                        <p:strVal val="visible"/>
                                      </p:to>
                                    </p:set>
                                    <p:animEffect transition="in" filter="wipe(up)">
                                      <p:cBhvr>
                                        <p:cTn id="289" dur="500"/>
                                        <p:tgtEl>
                                          <p:spTgt spid="30003"/>
                                        </p:tgtEl>
                                      </p:cBhvr>
                                    </p:animEffect>
                                  </p:childTnLst>
                                </p:cTn>
                              </p:par>
                              <p:par>
                                <p:cTn id="290" presetID="22" presetClass="entr" presetSubtype="1" fill="hold" grpId="0" nodeType="withEffect">
                                  <p:stCondLst>
                                    <p:cond delay="0"/>
                                  </p:stCondLst>
                                  <p:childTnLst>
                                    <p:set>
                                      <p:cBhvr>
                                        <p:cTn id="291" dur="1" fill="hold">
                                          <p:stCondLst>
                                            <p:cond delay="0"/>
                                          </p:stCondLst>
                                        </p:cTn>
                                        <p:tgtEl>
                                          <p:spTgt spid="30004"/>
                                        </p:tgtEl>
                                        <p:attrNameLst>
                                          <p:attrName>style.visibility</p:attrName>
                                        </p:attrNameLst>
                                      </p:cBhvr>
                                      <p:to>
                                        <p:strVal val="visible"/>
                                      </p:to>
                                    </p:set>
                                    <p:animEffect transition="in" filter="wipe(up)">
                                      <p:cBhvr>
                                        <p:cTn id="292" dur="500"/>
                                        <p:tgtEl>
                                          <p:spTgt spid="30004"/>
                                        </p:tgtEl>
                                      </p:cBhvr>
                                    </p:animEffect>
                                  </p:childTnLst>
                                </p:cTn>
                              </p:par>
                            </p:childTnLst>
                          </p:cTn>
                        </p:par>
                      </p:childTnLst>
                    </p:cTn>
                  </p:par>
                  <p:par>
                    <p:cTn id="293" fill="hold">
                      <p:stCondLst>
                        <p:cond delay="indefinite"/>
                      </p:stCondLst>
                      <p:childTnLst>
                        <p:par>
                          <p:cTn id="294" fill="hold">
                            <p:stCondLst>
                              <p:cond delay="0"/>
                            </p:stCondLst>
                            <p:childTnLst>
                              <p:par>
                                <p:cTn id="295" presetID="22" presetClass="entr" presetSubtype="8" fill="hold" grpId="0" nodeType="clickEffect">
                                  <p:stCondLst>
                                    <p:cond delay="0"/>
                                  </p:stCondLst>
                                  <p:childTnLst>
                                    <p:set>
                                      <p:cBhvr>
                                        <p:cTn id="296" dur="1" fill="hold">
                                          <p:stCondLst>
                                            <p:cond delay="0"/>
                                          </p:stCondLst>
                                        </p:cTn>
                                        <p:tgtEl>
                                          <p:spTgt spid="29991"/>
                                        </p:tgtEl>
                                        <p:attrNameLst>
                                          <p:attrName>style.visibility</p:attrName>
                                        </p:attrNameLst>
                                      </p:cBhvr>
                                      <p:to>
                                        <p:strVal val="visible"/>
                                      </p:to>
                                    </p:set>
                                    <p:animEffect transition="in" filter="wipe(left)">
                                      <p:cBhvr>
                                        <p:cTn id="297" dur="500"/>
                                        <p:tgtEl>
                                          <p:spTgt spid="29991"/>
                                        </p:tgtEl>
                                      </p:cBhvr>
                                    </p:animEffect>
                                  </p:childTnLst>
                                </p:cTn>
                              </p:par>
                            </p:childTnLst>
                          </p:cTn>
                        </p:par>
                      </p:childTnLst>
                    </p:cTn>
                  </p:par>
                  <p:par>
                    <p:cTn id="298" fill="hold">
                      <p:stCondLst>
                        <p:cond delay="indefinite"/>
                      </p:stCondLst>
                      <p:childTnLst>
                        <p:par>
                          <p:cTn id="299" fill="hold">
                            <p:stCondLst>
                              <p:cond delay="0"/>
                            </p:stCondLst>
                            <p:childTnLst>
                              <p:par>
                                <p:cTn id="300" presetID="22" presetClass="entr" presetSubtype="8" fill="hold" grpId="0" nodeType="clickEffect">
                                  <p:stCondLst>
                                    <p:cond delay="0"/>
                                  </p:stCondLst>
                                  <p:childTnLst>
                                    <p:set>
                                      <p:cBhvr>
                                        <p:cTn id="301" dur="1" fill="hold">
                                          <p:stCondLst>
                                            <p:cond delay="0"/>
                                          </p:stCondLst>
                                        </p:cTn>
                                        <p:tgtEl>
                                          <p:spTgt spid="29992"/>
                                        </p:tgtEl>
                                        <p:attrNameLst>
                                          <p:attrName>style.visibility</p:attrName>
                                        </p:attrNameLst>
                                      </p:cBhvr>
                                      <p:to>
                                        <p:strVal val="visible"/>
                                      </p:to>
                                    </p:set>
                                    <p:animEffect transition="in" filter="wipe(left)">
                                      <p:cBhvr>
                                        <p:cTn id="302" dur="500"/>
                                        <p:tgtEl>
                                          <p:spTgt spid="29992"/>
                                        </p:tgtEl>
                                      </p:cBhvr>
                                    </p:animEffect>
                                  </p:childTnLst>
                                </p:cTn>
                              </p:par>
                            </p:childTnLst>
                          </p:cTn>
                        </p:par>
                      </p:childTnLst>
                    </p:cTn>
                  </p:par>
                  <p:par>
                    <p:cTn id="303" fill="hold">
                      <p:stCondLst>
                        <p:cond delay="indefinite"/>
                      </p:stCondLst>
                      <p:childTnLst>
                        <p:par>
                          <p:cTn id="304" fill="hold">
                            <p:stCondLst>
                              <p:cond delay="0"/>
                            </p:stCondLst>
                            <p:childTnLst>
                              <p:par>
                                <p:cTn id="305" presetID="22" presetClass="entr" presetSubtype="8" fill="hold" grpId="0" nodeType="clickEffect">
                                  <p:stCondLst>
                                    <p:cond delay="0"/>
                                  </p:stCondLst>
                                  <p:childTnLst>
                                    <p:set>
                                      <p:cBhvr>
                                        <p:cTn id="306" dur="1" fill="hold">
                                          <p:stCondLst>
                                            <p:cond delay="0"/>
                                          </p:stCondLst>
                                        </p:cTn>
                                        <p:tgtEl>
                                          <p:spTgt spid="29993"/>
                                        </p:tgtEl>
                                        <p:attrNameLst>
                                          <p:attrName>style.visibility</p:attrName>
                                        </p:attrNameLst>
                                      </p:cBhvr>
                                      <p:to>
                                        <p:strVal val="visible"/>
                                      </p:to>
                                    </p:set>
                                    <p:animEffect transition="in" filter="wipe(left)">
                                      <p:cBhvr>
                                        <p:cTn id="307" dur="500"/>
                                        <p:tgtEl>
                                          <p:spTgt spid="299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885" grpId="0" autoUpdateAnimBg="0"/>
      <p:bldP spid="29886" grpId="0" autoUpdateAnimBg="0"/>
      <p:bldP spid="29887" grpId="0" autoUpdateAnimBg="0"/>
      <p:bldP spid="29888" grpId="0" autoUpdateAnimBg="0"/>
      <p:bldP spid="29889" grpId="0" autoUpdateAnimBg="0"/>
      <p:bldP spid="29890" grpId="0" autoUpdateAnimBg="0"/>
      <p:bldP spid="29891" grpId="0" autoUpdateAnimBg="0"/>
      <p:bldP spid="29892" grpId="0" autoUpdateAnimBg="0"/>
      <p:bldP spid="29893" grpId="0" autoUpdateAnimBg="0"/>
      <p:bldP spid="29894" grpId="0" autoUpdateAnimBg="0"/>
      <p:bldP spid="29895" grpId="0" autoUpdateAnimBg="0"/>
      <p:bldP spid="29896" grpId="0" autoUpdateAnimBg="0"/>
      <p:bldP spid="29897" grpId="0" autoUpdateAnimBg="0"/>
      <p:bldP spid="29970" grpId="0" autoUpdateAnimBg="0"/>
      <p:bldP spid="29971" grpId="0" animBg="1" autoUpdateAnimBg="0"/>
      <p:bldP spid="29972" grpId="0" animBg="1"/>
      <p:bldP spid="29981" grpId="0" autoUpdateAnimBg="0"/>
      <p:bldP spid="29982" grpId="0" autoUpdateAnimBg="0"/>
      <p:bldP spid="29983" grpId="0" autoUpdateAnimBg="0"/>
      <p:bldP spid="29984" grpId="0" autoUpdateAnimBg="0"/>
      <p:bldP spid="29985" grpId="0" autoUpdateAnimBg="0"/>
      <p:bldP spid="29987" grpId="0" autoUpdateAnimBg="0"/>
      <p:bldP spid="29988" grpId="0" autoUpdateAnimBg="0"/>
      <p:bldP spid="29990" grpId="0" autoUpdateAnimBg="0"/>
      <p:bldP spid="29991" grpId="0" autoUpdateAnimBg="0"/>
      <p:bldP spid="29992" grpId="0" autoUpdateAnimBg="0"/>
      <p:bldP spid="29993" grpId="0" autoUpdateAnimBg="0"/>
      <p:bldP spid="29924" grpId="0" animBg="1"/>
      <p:bldP spid="29994" grpId="0" animBg="1"/>
      <p:bldP spid="29995" grpId="0" animBg="1"/>
      <p:bldP spid="29996" grpId="0" animBg="1"/>
      <p:bldP spid="29997" grpId="0" animBg="1"/>
      <p:bldP spid="29998" grpId="0" animBg="1"/>
      <p:bldP spid="29999" grpId="0" animBg="1"/>
      <p:bldP spid="30000" grpId="0" animBg="1"/>
      <p:bldP spid="30001" grpId="0" animBg="1"/>
      <p:bldP spid="30002" grpId="0" animBg="1"/>
      <p:bldP spid="30003" grpId="0" animBg="1"/>
      <p:bldP spid="3000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03" name="Rectangle 131"/>
          <p:cNvSpPr>
            <a:spLocks noChangeArrowheads="1"/>
          </p:cNvSpPr>
          <p:nvPr/>
        </p:nvSpPr>
        <p:spPr bwMode="auto">
          <a:xfrm>
            <a:off x="6338888" y="2797175"/>
            <a:ext cx="609600" cy="457200"/>
          </a:xfrm>
          <a:prstGeom prst="rect">
            <a:avLst/>
          </a:prstGeom>
          <a:solidFill>
            <a:srgbClr val="FF00FF"/>
          </a:solidFill>
          <a:ln w="25400" cap="sq">
            <a:noFill/>
            <a:miter lim="800000"/>
            <a:headEnd/>
            <a:tailEnd/>
          </a:ln>
          <a:effectLst/>
        </p:spPr>
        <p:txBody>
          <a:bodyPr anchor="ctr">
            <a:spAutoFit/>
          </a:bodyPr>
          <a:lstStyle/>
          <a:p>
            <a:endParaRPr lang="zh-CN" altLang="en-US"/>
          </a:p>
        </p:txBody>
      </p:sp>
      <p:sp>
        <p:nvSpPr>
          <p:cNvPr id="3200" name="Rectangle 128"/>
          <p:cNvSpPr>
            <a:spLocks noChangeArrowheads="1"/>
          </p:cNvSpPr>
          <p:nvPr/>
        </p:nvSpPr>
        <p:spPr bwMode="auto">
          <a:xfrm>
            <a:off x="5957888" y="2871788"/>
            <a:ext cx="304800" cy="382587"/>
          </a:xfrm>
          <a:prstGeom prst="rect">
            <a:avLst/>
          </a:prstGeom>
          <a:solidFill>
            <a:srgbClr val="FFFFCC"/>
          </a:solidFill>
          <a:ln w="25400" cap="sq">
            <a:noFill/>
            <a:miter lim="800000"/>
            <a:headEnd/>
            <a:tailEnd/>
          </a:ln>
          <a:effectLst/>
        </p:spPr>
        <p:txBody>
          <a:bodyPr wrap="none" anchor="ctr">
            <a:spAutoFit/>
          </a:bodyPr>
          <a:lstStyle/>
          <a:p>
            <a:endParaRPr lang="zh-CN" altLang="en-US"/>
          </a:p>
        </p:txBody>
      </p:sp>
      <p:sp>
        <p:nvSpPr>
          <p:cNvPr id="3197" name="Text Box 125"/>
          <p:cNvSpPr txBox="1">
            <a:spLocks noChangeArrowheads="1"/>
          </p:cNvSpPr>
          <p:nvPr/>
        </p:nvSpPr>
        <p:spPr bwMode="auto">
          <a:xfrm>
            <a:off x="439738" y="667544"/>
            <a:ext cx="4511675" cy="457200"/>
          </a:xfrm>
          <a:prstGeom prst="rect">
            <a:avLst/>
          </a:prstGeom>
          <a:noFill/>
          <a:ln w="25400" cap="sq">
            <a:noFill/>
            <a:miter lim="800000"/>
            <a:headEnd/>
            <a:tailEnd/>
          </a:ln>
          <a:effectLst/>
        </p:spPr>
        <p:txBody>
          <a:bodyPr lIns="91416" tIns="45710" rIns="91416" bIns="45710">
            <a:spAutoFit/>
          </a:bodyPr>
          <a:lstStyle/>
          <a:p>
            <a:r>
              <a:rPr lang="zh-CN" altLang="en-US" dirty="0">
                <a:ea typeface="华文中宋" pitchFamily="2" charset="-122"/>
              </a:rPr>
              <a:t>平均查找长度</a:t>
            </a:r>
            <a:r>
              <a:rPr lang="en-US" altLang="zh-CN" dirty="0">
                <a:ea typeface="华文中宋" pitchFamily="2" charset="-122"/>
              </a:rPr>
              <a:t>ASL</a:t>
            </a:r>
            <a:r>
              <a:rPr lang="zh-CN" altLang="en-US" dirty="0">
                <a:ea typeface="华文中宋" pitchFamily="2" charset="-122"/>
              </a:rPr>
              <a:t>（成功时）：  </a:t>
            </a:r>
          </a:p>
        </p:txBody>
      </p:sp>
      <p:graphicFrame>
        <p:nvGraphicFramePr>
          <p:cNvPr id="3198" name="Object 126"/>
          <p:cNvGraphicFramePr>
            <a:graphicFrameLocks noChangeAspect="1"/>
          </p:cNvGraphicFramePr>
          <p:nvPr/>
        </p:nvGraphicFramePr>
        <p:xfrm>
          <a:off x="471488" y="2568575"/>
          <a:ext cx="6553200" cy="2400300"/>
        </p:xfrm>
        <a:graphic>
          <a:graphicData uri="http://schemas.openxmlformats.org/presentationml/2006/ole">
            <mc:AlternateContent xmlns:mc="http://schemas.openxmlformats.org/markup-compatibility/2006">
              <mc:Choice xmlns:v="urn:schemas-microsoft-com:vml" Requires="v">
                <p:oleObj spid="_x0000_s174100" name="公式" r:id="rId3" imgW="2781000" imgH="1104840" progId="Equation.3">
                  <p:embed/>
                </p:oleObj>
              </mc:Choice>
              <mc:Fallback>
                <p:oleObj name="公式" r:id="rId3" imgW="2781000" imgH="110484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488" y="2568575"/>
                        <a:ext cx="6553200" cy="2400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99" name="Text Box 127"/>
          <p:cNvSpPr txBox="1">
            <a:spLocks noChangeArrowheads="1"/>
          </p:cNvSpPr>
          <p:nvPr/>
        </p:nvSpPr>
        <p:spPr bwMode="auto">
          <a:xfrm>
            <a:off x="439738" y="1123950"/>
            <a:ext cx="7952770" cy="1200308"/>
          </a:xfrm>
          <a:prstGeom prst="rect">
            <a:avLst/>
          </a:prstGeom>
          <a:noFill/>
          <a:ln w="25400" cap="sq">
            <a:noFill/>
            <a:miter lim="800000"/>
            <a:headEnd/>
            <a:tailEnd/>
          </a:ln>
          <a:effectLst/>
        </p:spPr>
        <p:txBody>
          <a:bodyPr wrap="none" lIns="91416" tIns="45710" rIns="91416" bIns="45710">
            <a:spAutoFit/>
          </a:bodyPr>
          <a:lstStyle/>
          <a:p>
            <a:r>
              <a:rPr lang="en-US" altLang="zh-CN" sz="2400" dirty="0">
                <a:ea typeface="华文新魏" pitchFamily="2" charset="-122"/>
              </a:rPr>
              <a:t>        </a:t>
            </a:r>
            <a:r>
              <a:rPr lang="zh-CN" altLang="en-US" sz="2400" dirty="0">
                <a:ea typeface="华文新魏" pitchFamily="2" charset="-122"/>
              </a:rPr>
              <a:t>设表长 </a:t>
            </a:r>
            <a:r>
              <a:rPr lang="en-US" altLang="zh-CN" sz="2400" i="1" dirty="0">
                <a:ea typeface="华文新魏" pitchFamily="2" charset="-122"/>
              </a:rPr>
              <a:t>n</a:t>
            </a:r>
            <a:r>
              <a:rPr lang="en-US" altLang="zh-CN" sz="2400" dirty="0">
                <a:ea typeface="华文新魏" pitchFamily="2" charset="-122"/>
              </a:rPr>
              <a:t> = 2</a:t>
            </a:r>
            <a:r>
              <a:rPr lang="en-US" altLang="zh-CN" sz="2400" i="1" baseline="30000" dirty="0">
                <a:ea typeface="华文新魏" pitchFamily="2" charset="-122"/>
              </a:rPr>
              <a:t>h</a:t>
            </a:r>
            <a:r>
              <a:rPr lang="en-US" altLang="zh-CN" sz="2400" dirty="0">
                <a:ea typeface="华文新魏" pitchFamily="2" charset="-122"/>
              </a:rPr>
              <a:t> – 1</a:t>
            </a:r>
            <a:r>
              <a:rPr lang="zh-CN" altLang="en-US" sz="2400" dirty="0">
                <a:ea typeface="华文新魏" pitchFamily="2" charset="-122"/>
              </a:rPr>
              <a:t>，则 </a:t>
            </a:r>
            <a:r>
              <a:rPr lang="en-US" altLang="zh-CN" sz="2400" i="1" dirty="0">
                <a:ea typeface="华文新魏" pitchFamily="2" charset="-122"/>
              </a:rPr>
              <a:t>h</a:t>
            </a:r>
            <a:r>
              <a:rPr lang="en-US" altLang="zh-CN" sz="2400" dirty="0">
                <a:ea typeface="华文新魏" pitchFamily="2" charset="-122"/>
              </a:rPr>
              <a:t> = log</a:t>
            </a:r>
            <a:r>
              <a:rPr lang="en-US" altLang="zh-CN" sz="2400" baseline="-25000" dirty="0">
                <a:ea typeface="华文新魏" pitchFamily="2" charset="-122"/>
              </a:rPr>
              <a:t>2</a:t>
            </a:r>
            <a:r>
              <a:rPr lang="en-US" altLang="zh-CN" sz="2400" dirty="0">
                <a:ea typeface="华文新魏" pitchFamily="2" charset="-122"/>
              </a:rPr>
              <a:t>(</a:t>
            </a:r>
            <a:r>
              <a:rPr lang="en-US" altLang="zh-CN" sz="2400" i="1" dirty="0">
                <a:ea typeface="华文新魏" pitchFamily="2" charset="-122"/>
              </a:rPr>
              <a:t>n </a:t>
            </a:r>
            <a:r>
              <a:rPr lang="en-US" altLang="zh-CN" sz="2400" dirty="0">
                <a:ea typeface="华文新魏" pitchFamily="2" charset="-122"/>
              </a:rPr>
              <a:t>+1)</a:t>
            </a:r>
            <a:r>
              <a:rPr lang="zh-CN" altLang="en-US" sz="2400" dirty="0">
                <a:ea typeface="华文新魏" pitchFamily="2" charset="-122"/>
              </a:rPr>
              <a:t>（此时，判定树为 </a:t>
            </a:r>
          </a:p>
          <a:p>
            <a:r>
              <a:rPr lang="zh-CN" altLang="en-US" sz="2400" dirty="0">
                <a:ea typeface="华文新魏" pitchFamily="2" charset="-122"/>
              </a:rPr>
              <a:t>深度</a:t>
            </a:r>
            <a:r>
              <a:rPr lang="en-US" altLang="zh-CN" sz="2400" dirty="0">
                <a:ea typeface="华文新魏" pitchFamily="2" charset="-122"/>
              </a:rPr>
              <a:t>= </a:t>
            </a:r>
            <a:r>
              <a:rPr lang="en-US" altLang="zh-CN" sz="2400" i="1" dirty="0">
                <a:ea typeface="华文新魏" pitchFamily="2" charset="-122"/>
              </a:rPr>
              <a:t>h</a:t>
            </a:r>
            <a:r>
              <a:rPr lang="zh-CN" altLang="en-US" sz="2400" dirty="0">
                <a:ea typeface="华文新魏" pitchFamily="2" charset="-122"/>
              </a:rPr>
              <a:t>的满二叉树），且表中每个记录的查找概率相等：</a:t>
            </a:r>
          </a:p>
          <a:p>
            <a:r>
              <a:rPr lang="zh-CN" altLang="en-US" sz="2400" dirty="0">
                <a:ea typeface="华文新魏" pitchFamily="2" charset="-122"/>
              </a:rPr>
              <a:t> </a:t>
            </a:r>
            <a:r>
              <a:rPr lang="en-US" altLang="zh-CN" sz="2400" i="1" dirty="0">
                <a:ea typeface="华文新魏" pitchFamily="2" charset="-122"/>
              </a:rPr>
              <a:t>P</a:t>
            </a:r>
            <a:r>
              <a:rPr lang="en-US" altLang="zh-CN" sz="2400" i="1" baseline="-25000" dirty="0">
                <a:ea typeface="华文新魏" pitchFamily="2" charset="-122"/>
              </a:rPr>
              <a:t>i</a:t>
            </a:r>
            <a:r>
              <a:rPr lang="en-US" altLang="zh-CN" sz="2400" dirty="0">
                <a:ea typeface="华文新魏" pitchFamily="2" charset="-122"/>
              </a:rPr>
              <a:t> = 1/</a:t>
            </a:r>
            <a:r>
              <a:rPr lang="en-US" altLang="zh-CN" sz="2400" i="1" dirty="0">
                <a:ea typeface="华文新魏" pitchFamily="2" charset="-122"/>
              </a:rPr>
              <a:t>n</a:t>
            </a:r>
            <a:r>
              <a:rPr lang="zh-CN" altLang="en-US" sz="2400" dirty="0">
                <a:ea typeface="华文新魏" pitchFamily="2" charset="-122"/>
              </a:rPr>
              <a:t>。  </a:t>
            </a:r>
          </a:p>
        </p:txBody>
      </p:sp>
      <p:sp>
        <p:nvSpPr>
          <p:cNvPr id="3201" name="Text Box 129"/>
          <p:cNvSpPr txBox="1">
            <a:spLocks noChangeArrowheads="1"/>
          </p:cNvSpPr>
          <p:nvPr/>
        </p:nvSpPr>
        <p:spPr bwMode="auto">
          <a:xfrm>
            <a:off x="4124325" y="2035175"/>
            <a:ext cx="4479925" cy="457200"/>
          </a:xfrm>
          <a:prstGeom prst="rect">
            <a:avLst/>
          </a:prstGeom>
          <a:noFill/>
          <a:ln w="25400" cap="sq">
            <a:noFill/>
            <a:miter lim="800000"/>
            <a:headEnd/>
            <a:tailEnd/>
          </a:ln>
          <a:effectLst/>
        </p:spPr>
        <p:txBody>
          <a:bodyPr wrap="none" lIns="91416" tIns="45710" rIns="91416" bIns="45710">
            <a:spAutoFit/>
          </a:bodyPr>
          <a:lstStyle/>
          <a:p>
            <a:r>
              <a:rPr lang="zh-CN" altLang="en-US" sz="2400" dirty="0">
                <a:ea typeface="楷体_GB2312" pitchFamily="49" charset="-122"/>
              </a:rPr>
              <a:t>第 </a:t>
            </a:r>
            <a:r>
              <a:rPr lang="en-US" altLang="zh-CN" sz="2400" i="1" dirty="0">
                <a:ea typeface="楷体_GB2312" pitchFamily="49" charset="-122"/>
              </a:rPr>
              <a:t>j </a:t>
            </a:r>
            <a:r>
              <a:rPr lang="zh-CN" altLang="en-US" sz="2400" dirty="0">
                <a:ea typeface="楷体_GB2312" pitchFamily="49" charset="-122"/>
              </a:rPr>
              <a:t>层的每个结点要比较的次数 </a:t>
            </a:r>
          </a:p>
        </p:txBody>
      </p:sp>
      <p:sp>
        <p:nvSpPr>
          <p:cNvPr id="3202" name="Line 130"/>
          <p:cNvSpPr>
            <a:spLocks noChangeShapeType="1"/>
          </p:cNvSpPr>
          <p:nvPr/>
        </p:nvSpPr>
        <p:spPr bwMode="auto">
          <a:xfrm flipV="1">
            <a:off x="6110288" y="2419350"/>
            <a:ext cx="120650" cy="452438"/>
          </a:xfrm>
          <a:prstGeom prst="line">
            <a:avLst/>
          </a:prstGeom>
          <a:noFill/>
          <a:ln w="38100" cap="sq">
            <a:solidFill>
              <a:srgbClr val="0000FF"/>
            </a:solidFill>
            <a:round/>
            <a:headEnd/>
            <a:tailEnd type="triangle" w="med" len="med"/>
          </a:ln>
          <a:effectLst/>
        </p:spPr>
        <p:txBody>
          <a:bodyPr>
            <a:spAutoFit/>
          </a:bodyPr>
          <a:lstStyle/>
          <a:p>
            <a:endParaRPr lang="zh-CN" altLang="en-US"/>
          </a:p>
        </p:txBody>
      </p:sp>
      <p:sp>
        <p:nvSpPr>
          <p:cNvPr id="3204" name="Line 132"/>
          <p:cNvSpPr>
            <a:spLocks noChangeShapeType="1"/>
          </p:cNvSpPr>
          <p:nvPr/>
        </p:nvSpPr>
        <p:spPr bwMode="auto">
          <a:xfrm>
            <a:off x="6948488" y="3025775"/>
            <a:ext cx="457200" cy="0"/>
          </a:xfrm>
          <a:prstGeom prst="line">
            <a:avLst/>
          </a:prstGeom>
          <a:noFill/>
          <a:ln w="38100" cap="sq">
            <a:solidFill>
              <a:srgbClr val="0000FF"/>
            </a:solidFill>
            <a:round/>
            <a:headEnd/>
            <a:tailEnd type="triangle" w="med" len="med"/>
          </a:ln>
          <a:effectLst/>
        </p:spPr>
        <p:txBody>
          <a:bodyPr>
            <a:spAutoFit/>
          </a:bodyPr>
          <a:lstStyle/>
          <a:p>
            <a:endParaRPr lang="zh-CN" altLang="en-US"/>
          </a:p>
        </p:txBody>
      </p:sp>
      <p:sp>
        <p:nvSpPr>
          <p:cNvPr id="3205" name="Text Box 133"/>
          <p:cNvSpPr txBox="1">
            <a:spLocks noChangeArrowheads="1"/>
          </p:cNvSpPr>
          <p:nvPr/>
        </p:nvSpPr>
        <p:spPr bwMode="auto">
          <a:xfrm>
            <a:off x="7313613" y="2620963"/>
            <a:ext cx="992531" cy="646311"/>
          </a:xfrm>
          <a:prstGeom prst="rect">
            <a:avLst/>
          </a:prstGeom>
          <a:noFill/>
          <a:ln w="25400" cap="sq">
            <a:noFill/>
            <a:miter lim="800000"/>
            <a:headEnd/>
            <a:tailEnd/>
          </a:ln>
          <a:effectLst/>
        </p:spPr>
        <p:txBody>
          <a:bodyPr wrap="none" lIns="91416" tIns="45710" rIns="91416" bIns="45710">
            <a:spAutoFit/>
          </a:bodyPr>
          <a:lstStyle/>
          <a:p>
            <a:r>
              <a:rPr lang="zh-CN" altLang="en-US" dirty="0">
                <a:latin typeface="楷体_GB2312" pitchFamily="49" charset="-122"/>
                <a:ea typeface="楷体_GB2312" pitchFamily="49" charset="-122"/>
              </a:rPr>
              <a:t>第</a:t>
            </a:r>
            <a:r>
              <a:rPr lang="zh-CN" altLang="en-US" i="1" dirty="0">
                <a:ea typeface="楷体_GB2312" pitchFamily="49" charset="-122"/>
              </a:rPr>
              <a:t> </a:t>
            </a:r>
            <a:r>
              <a:rPr lang="en-US" altLang="zh-CN" i="1" dirty="0">
                <a:ea typeface="楷体_GB2312" pitchFamily="49" charset="-122"/>
              </a:rPr>
              <a:t>j </a:t>
            </a:r>
            <a:r>
              <a:rPr lang="zh-CN" altLang="en-US" dirty="0">
                <a:latin typeface="楷体_GB2312" pitchFamily="49" charset="-122"/>
                <a:ea typeface="楷体_GB2312" pitchFamily="49" charset="-122"/>
              </a:rPr>
              <a:t>层 </a:t>
            </a:r>
          </a:p>
          <a:p>
            <a:r>
              <a:rPr lang="zh-CN" altLang="en-US" dirty="0">
                <a:latin typeface="楷体_GB2312" pitchFamily="49" charset="-122"/>
                <a:ea typeface="楷体_GB2312" pitchFamily="49" charset="-122"/>
              </a:rPr>
              <a:t>结点数 </a:t>
            </a:r>
          </a:p>
        </p:txBody>
      </p:sp>
      <p:sp>
        <p:nvSpPr>
          <p:cNvPr id="3206" name="AutoShape 134"/>
          <p:cNvSpPr>
            <a:spLocks/>
          </p:cNvSpPr>
          <p:nvPr/>
        </p:nvSpPr>
        <p:spPr bwMode="auto">
          <a:xfrm rot="5400000">
            <a:off x="6414294" y="2948782"/>
            <a:ext cx="153987" cy="914400"/>
          </a:xfrm>
          <a:prstGeom prst="rightBrace">
            <a:avLst>
              <a:gd name="adj1" fmla="val 49485"/>
              <a:gd name="adj2" fmla="val 50000"/>
            </a:avLst>
          </a:prstGeom>
          <a:noFill/>
          <a:ln w="25400" cap="sq">
            <a:solidFill>
              <a:srgbClr val="FF3300"/>
            </a:solidFill>
            <a:round/>
            <a:headEnd/>
            <a:tailEnd/>
          </a:ln>
          <a:effectLst/>
        </p:spPr>
        <p:txBody>
          <a:bodyPr wrap="none" anchor="ctr">
            <a:spAutoFit/>
          </a:bodyPr>
          <a:lstStyle/>
          <a:p>
            <a:endParaRPr lang="zh-CN" altLang="en-US"/>
          </a:p>
        </p:txBody>
      </p:sp>
      <p:sp>
        <p:nvSpPr>
          <p:cNvPr id="3207" name="Line 135"/>
          <p:cNvSpPr>
            <a:spLocks noChangeShapeType="1"/>
          </p:cNvSpPr>
          <p:nvPr/>
        </p:nvSpPr>
        <p:spPr bwMode="auto">
          <a:xfrm>
            <a:off x="6491288" y="3482975"/>
            <a:ext cx="0" cy="160338"/>
          </a:xfrm>
          <a:prstGeom prst="line">
            <a:avLst/>
          </a:prstGeom>
          <a:noFill/>
          <a:ln w="38100" cap="sq">
            <a:solidFill>
              <a:srgbClr val="FF3300"/>
            </a:solidFill>
            <a:round/>
            <a:headEnd/>
            <a:tailEnd type="triangle" w="med" len="med"/>
          </a:ln>
          <a:effectLst/>
        </p:spPr>
        <p:txBody>
          <a:bodyPr>
            <a:spAutoFit/>
          </a:bodyPr>
          <a:lstStyle/>
          <a:p>
            <a:endParaRPr lang="zh-CN" altLang="en-US"/>
          </a:p>
        </p:txBody>
      </p:sp>
      <p:sp>
        <p:nvSpPr>
          <p:cNvPr id="3208" name="Text Box 136"/>
          <p:cNvSpPr txBox="1">
            <a:spLocks noChangeArrowheads="1"/>
          </p:cNvSpPr>
          <p:nvPr/>
        </p:nvSpPr>
        <p:spPr bwMode="auto">
          <a:xfrm>
            <a:off x="6262688" y="3570288"/>
            <a:ext cx="1391679" cy="646311"/>
          </a:xfrm>
          <a:prstGeom prst="rect">
            <a:avLst/>
          </a:prstGeom>
          <a:noFill/>
          <a:ln w="25400" cap="sq">
            <a:noFill/>
            <a:miter lim="800000"/>
            <a:headEnd/>
            <a:tailEnd/>
          </a:ln>
          <a:effectLst/>
        </p:spPr>
        <p:txBody>
          <a:bodyPr wrap="none" lIns="91416" tIns="45710" rIns="91416" bIns="45710">
            <a:spAutoFit/>
          </a:bodyPr>
          <a:lstStyle/>
          <a:p>
            <a:r>
              <a:rPr lang="zh-CN" altLang="en-US" dirty="0">
                <a:ea typeface="楷体_GB2312" pitchFamily="49" charset="-122"/>
              </a:rPr>
              <a:t>第 </a:t>
            </a:r>
            <a:r>
              <a:rPr lang="en-US" altLang="zh-CN" i="1" dirty="0">
                <a:ea typeface="楷体_GB2312" pitchFamily="49" charset="-122"/>
              </a:rPr>
              <a:t>j </a:t>
            </a:r>
            <a:r>
              <a:rPr lang="zh-CN" altLang="en-US" dirty="0">
                <a:ea typeface="楷体_GB2312" pitchFamily="49" charset="-122"/>
              </a:rPr>
              <a:t>层要比 </a:t>
            </a:r>
          </a:p>
          <a:p>
            <a:r>
              <a:rPr lang="zh-CN" altLang="en-US" dirty="0">
                <a:ea typeface="楷体_GB2312" pitchFamily="49" charset="-122"/>
              </a:rPr>
              <a:t>较的总次数 </a:t>
            </a:r>
          </a:p>
        </p:txBody>
      </p:sp>
      <p:graphicFrame>
        <p:nvGraphicFramePr>
          <p:cNvPr id="3214" name="Object 142"/>
          <p:cNvGraphicFramePr>
            <a:graphicFrameLocks noChangeAspect="1"/>
          </p:cNvGraphicFramePr>
          <p:nvPr/>
        </p:nvGraphicFramePr>
        <p:xfrm>
          <a:off x="6372225" y="4365625"/>
          <a:ext cx="1974850" cy="850900"/>
        </p:xfrm>
        <a:graphic>
          <a:graphicData uri="http://schemas.openxmlformats.org/presentationml/2006/ole">
            <mc:AlternateContent xmlns:mc="http://schemas.openxmlformats.org/markup-compatibility/2006">
              <mc:Choice xmlns:v="urn:schemas-microsoft-com:vml" Requires="v">
                <p:oleObj spid="_x0000_s174101" name="公式" r:id="rId5" imgW="914400" imgH="393480" progId="Equation.3">
                  <p:embed/>
                </p:oleObj>
              </mc:Choice>
              <mc:Fallback>
                <p:oleObj name="公式" r:id="rId5" imgW="914400" imgH="39348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72225" y="4365625"/>
                        <a:ext cx="1974850" cy="850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16" name="Rectangle 144"/>
          <p:cNvSpPr>
            <a:spLocks noChangeArrowheads="1"/>
          </p:cNvSpPr>
          <p:nvPr/>
        </p:nvSpPr>
        <p:spPr bwMode="auto">
          <a:xfrm>
            <a:off x="439738" y="5204048"/>
            <a:ext cx="5173662" cy="457200"/>
          </a:xfrm>
          <a:prstGeom prst="rect">
            <a:avLst/>
          </a:prstGeom>
          <a:noFill/>
          <a:ln w="25400" cap="sq">
            <a:noFill/>
            <a:miter lim="800000"/>
            <a:headEnd/>
            <a:tailEnd/>
          </a:ln>
          <a:effectLst/>
        </p:spPr>
        <p:txBody>
          <a:bodyPr wrap="none" lIns="91416" tIns="45710" rIns="91416" bIns="45710">
            <a:spAutoFit/>
          </a:bodyPr>
          <a:lstStyle/>
          <a:p>
            <a:r>
              <a:rPr lang="zh-CN" altLang="en-US" sz="2400" dirty="0">
                <a:latin typeface="华文中宋" pitchFamily="2" charset="-122"/>
                <a:ea typeface="华文中宋" pitchFamily="2" charset="-122"/>
              </a:rPr>
              <a:t>折半查找</a:t>
            </a:r>
            <a:r>
              <a:rPr lang="zh-CN" altLang="en-US" sz="2400" dirty="0">
                <a:solidFill>
                  <a:srgbClr val="FF3300"/>
                </a:solidFill>
                <a:effectLst>
                  <a:outerShdw blurRad="38100" dist="38100" dir="2700000" algn="tl">
                    <a:srgbClr val="000000"/>
                  </a:outerShdw>
                </a:effectLst>
                <a:latin typeface="华文中宋" pitchFamily="2" charset="-122"/>
                <a:ea typeface="华文中宋" pitchFamily="2" charset="-122"/>
              </a:rPr>
              <a:t>优点</a:t>
            </a:r>
            <a:r>
              <a:rPr lang="zh-CN" altLang="en-US" sz="2400" dirty="0">
                <a:latin typeface="华文中宋" pitchFamily="2" charset="-122"/>
                <a:ea typeface="华文中宋" pitchFamily="2" charset="-122"/>
              </a:rPr>
              <a:t>：</a:t>
            </a:r>
            <a:r>
              <a:rPr lang="zh-CN" altLang="en-US" sz="2400" dirty="0">
                <a:latin typeface="楷体_GB2312" pitchFamily="49" charset="-122"/>
                <a:ea typeface="楷体_GB2312" pitchFamily="49" charset="-122"/>
              </a:rPr>
              <a:t>效率比顺序查找高。</a:t>
            </a:r>
            <a:r>
              <a:rPr lang="zh-CN" altLang="en-US" sz="2400" dirty="0">
                <a:latin typeface="华文中宋" pitchFamily="2" charset="-122"/>
                <a:ea typeface="华文中宋" pitchFamily="2" charset="-122"/>
              </a:rPr>
              <a:t> </a:t>
            </a:r>
          </a:p>
        </p:txBody>
      </p:sp>
      <p:sp>
        <p:nvSpPr>
          <p:cNvPr id="3217" name="Rectangle 145"/>
          <p:cNvSpPr>
            <a:spLocks noChangeArrowheads="1"/>
          </p:cNvSpPr>
          <p:nvPr/>
        </p:nvSpPr>
        <p:spPr bwMode="auto">
          <a:xfrm>
            <a:off x="439738" y="5925145"/>
            <a:ext cx="7931150" cy="384175"/>
          </a:xfrm>
          <a:prstGeom prst="rect">
            <a:avLst/>
          </a:prstGeom>
          <a:noFill/>
          <a:ln w="25400" cap="sq">
            <a:noFill/>
            <a:miter lim="800000"/>
            <a:headEnd/>
            <a:tailEnd/>
          </a:ln>
          <a:effectLst/>
        </p:spPr>
        <p:txBody>
          <a:bodyPr wrap="none" lIns="91416" tIns="45710" rIns="91416" bIns="45710">
            <a:spAutoFit/>
          </a:bodyPr>
          <a:lstStyle/>
          <a:p>
            <a:pPr>
              <a:lnSpc>
                <a:spcPct val="80000"/>
              </a:lnSpc>
            </a:pPr>
            <a:r>
              <a:rPr lang="zh-CN" altLang="en-US" sz="2400" dirty="0">
                <a:latin typeface="华文中宋" pitchFamily="2" charset="-122"/>
                <a:ea typeface="华文中宋" pitchFamily="2" charset="-122"/>
              </a:rPr>
              <a:t>折半查找</a:t>
            </a:r>
            <a:r>
              <a:rPr lang="zh-CN" altLang="en-US" sz="2400" dirty="0">
                <a:solidFill>
                  <a:srgbClr val="FF3300"/>
                </a:solidFill>
                <a:effectLst>
                  <a:outerShdw blurRad="38100" dist="38100" dir="2700000" algn="tl">
                    <a:srgbClr val="000000"/>
                  </a:outerShdw>
                </a:effectLst>
                <a:latin typeface="华文中宋" pitchFamily="2" charset="-122"/>
                <a:ea typeface="华文中宋" pitchFamily="2" charset="-122"/>
              </a:rPr>
              <a:t>缺点</a:t>
            </a:r>
            <a:r>
              <a:rPr lang="zh-CN" altLang="en-US" sz="2400" dirty="0">
                <a:latin typeface="华文中宋" pitchFamily="2" charset="-122"/>
                <a:ea typeface="华文中宋" pitchFamily="2" charset="-122"/>
              </a:rPr>
              <a:t>：</a:t>
            </a:r>
            <a:r>
              <a:rPr lang="zh-CN" altLang="en-US" sz="2400" dirty="0">
                <a:ea typeface="楷体_GB2312" pitchFamily="49" charset="-122"/>
              </a:rPr>
              <a:t>只适用于</a:t>
            </a:r>
            <a:r>
              <a:rPr lang="zh-CN" altLang="en-US" sz="2400" dirty="0">
                <a:solidFill>
                  <a:srgbClr val="FF3300"/>
                </a:solidFill>
                <a:effectLst>
                  <a:outerShdw blurRad="38100" dist="38100" dir="2700000" algn="tl">
                    <a:srgbClr val="000000"/>
                  </a:outerShdw>
                </a:effectLst>
                <a:ea typeface="楷体_GB2312" pitchFamily="49" charset="-122"/>
              </a:rPr>
              <a:t>有序表</a:t>
            </a:r>
            <a:r>
              <a:rPr lang="zh-CN" altLang="en-US" sz="2400" dirty="0">
                <a:ea typeface="楷体_GB2312" pitchFamily="49" charset="-122"/>
              </a:rPr>
              <a:t>，且限于</a:t>
            </a:r>
            <a:r>
              <a:rPr lang="zh-CN" altLang="en-US" sz="2400" dirty="0">
                <a:solidFill>
                  <a:srgbClr val="FF3300"/>
                </a:solidFill>
                <a:effectLst>
                  <a:outerShdw blurRad="38100" dist="38100" dir="2700000" algn="tl">
                    <a:srgbClr val="000000"/>
                  </a:outerShdw>
                </a:effectLst>
                <a:ea typeface="楷体_GB2312" pitchFamily="49" charset="-122"/>
              </a:rPr>
              <a:t>顺序存储结构</a:t>
            </a:r>
            <a:r>
              <a:rPr lang="zh-CN" altLang="en-US" sz="2400" dirty="0">
                <a:ea typeface="楷体_GB2312" pitchFamily="49" charset="-122"/>
              </a:rPr>
              <a:t>。</a:t>
            </a:r>
            <a:r>
              <a:rPr lang="zh-CN" altLang="en-US" sz="2400" dirty="0">
                <a:latin typeface="华文中宋" pitchFamily="2" charset="-122"/>
                <a:ea typeface="华文中宋" pitchFamily="2" charset="-122"/>
              </a:rPr>
              <a:t> </a:t>
            </a:r>
          </a:p>
        </p:txBody>
      </p:sp>
      <p:sp>
        <p:nvSpPr>
          <p:cNvPr id="17" name="标题 1"/>
          <p:cNvSpPr txBox="1">
            <a:spLocks/>
          </p:cNvSpPr>
          <p:nvPr/>
        </p:nvSpPr>
        <p:spPr>
          <a:xfrm>
            <a:off x="590872" y="44624"/>
            <a:ext cx="8229600" cy="11430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zh-CN" altLang="en-US" sz="4400" b="0" i="0" u="none" strike="noStrike" kern="1200" cap="none" spc="0" normalizeH="0" baseline="0" noProof="0" dirty="0">
                <a:ln>
                  <a:noFill/>
                </a:ln>
                <a:solidFill>
                  <a:srgbClr val="0000CC"/>
                </a:solidFill>
                <a:effectLst/>
                <a:uLnTx/>
                <a:uFillTx/>
                <a:latin typeface="华文行楷" pitchFamily="2" charset="-122"/>
                <a:ea typeface="华文行楷" pitchFamily="2" charset="-122"/>
                <a:cs typeface="+mj-cs"/>
              </a:rPr>
              <a:t>效率分析</a:t>
            </a:r>
            <a:r>
              <a:rPr kumimoji="0" lang="zh-CN" altLang="en-US" sz="4400" b="0" i="0" u="none" strike="noStrike" kern="1200" cap="none" spc="0" normalizeH="0" baseline="0" noProof="0" dirty="0">
                <a:ln>
                  <a:noFill/>
                </a:ln>
                <a:solidFill>
                  <a:schemeClr val="tx1"/>
                </a:solidFill>
                <a:effectLst/>
                <a:uLnTx/>
                <a:uFillTx/>
                <a:latin typeface="华文行楷" pitchFamily="2" charset="-122"/>
                <a:ea typeface="华文行楷" pitchFamily="2" charset="-122"/>
                <a:cs typeface="+mj-cs"/>
              </a:rPr>
              <a:t> </a:t>
            </a:r>
            <a:endParaRPr kumimoji="0" lang="zh-CN" alt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ransition spd="slow">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3199"/>
                                        </p:tgtEl>
                                        <p:attrNameLst>
                                          <p:attrName>style.visibility</p:attrName>
                                        </p:attrNameLst>
                                      </p:cBhvr>
                                      <p:to>
                                        <p:strVal val="visible"/>
                                      </p:to>
                                    </p:set>
                                    <p:animEffect transition="in" filter="blinds(vertical)">
                                      <p:cBhvr>
                                        <p:cTn id="7" dur="500"/>
                                        <p:tgtEl>
                                          <p:spTgt spid="3199"/>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528" fill="hold" nodeType="clickEffect">
                                  <p:stCondLst>
                                    <p:cond delay="0"/>
                                  </p:stCondLst>
                                  <p:childTnLst>
                                    <p:set>
                                      <p:cBhvr>
                                        <p:cTn id="11" dur="1" fill="hold">
                                          <p:stCondLst>
                                            <p:cond delay="0"/>
                                          </p:stCondLst>
                                        </p:cTn>
                                        <p:tgtEl>
                                          <p:spTgt spid="3198"/>
                                        </p:tgtEl>
                                        <p:attrNameLst>
                                          <p:attrName>style.visibility</p:attrName>
                                        </p:attrNameLst>
                                      </p:cBhvr>
                                      <p:to>
                                        <p:strVal val="visible"/>
                                      </p:to>
                                    </p:set>
                                    <p:anim calcmode="lin" valueType="num">
                                      <p:cBhvr>
                                        <p:cTn id="12" dur="1000" fill="hold"/>
                                        <p:tgtEl>
                                          <p:spTgt spid="3198"/>
                                        </p:tgtEl>
                                        <p:attrNameLst>
                                          <p:attrName>ppt_w</p:attrName>
                                        </p:attrNameLst>
                                      </p:cBhvr>
                                      <p:tavLst>
                                        <p:tav tm="0">
                                          <p:val>
                                            <p:fltVal val="0"/>
                                          </p:val>
                                        </p:tav>
                                        <p:tav tm="100000">
                                          <p:val>
                                            <p:strVal val="#ppt_w"/>
                                          </p:val>
                                        </p:tav>
                                      </p:tavLst>
                                    </p:anim>
                                    <p:anim calcmode="lin" valueType="num">
                                      <p:cBhvr>
                                        <p:cTn id="13" dur="1000" fill="hold"/>
                                        <p:tgtEl>
                                          <p:spTgt spid="3198"/>
                                        </p:tgtEl>
                                        <p:attrNameLst>
                                          <p:attrName>ppt_h</p:attrName>
                                        </p:attrNameLst>
                                      </p:cBhvr>
                                      <p:tavLst>
                                        <p:tav tm="0">
                                          <p:val>
                                            <p:fltVal val="0"/>
                                          </p:val>
                                        </p:tav>
                                        <p:tav tm="100000">
                                          <p:val>
                                            <p:strVal val="#ppt_h"/>
                                          </p:val>
                                        </p:tav>
                                      </p:tavLst>
                                    </p:anim>
                                    <p:anim calcmode="lin" valueType="num">
                                      <p:cBhvr>
                                        <p:cTn id="14" dur="1000" fill="hold"/>
                                        <p:tgtEl>
                                          <p:spTgt spid="3198"/>
                                        </p:tgtEl>
                                        <p:attrNameLst>
                                          <p:attrName>ppt_x</p:attrName>
                                        </p:attrNameLst>
                                      </p:cBhvr>
                                      <p:tavLst>
                                        <p:tav tm="0">
                                          <p:val>
                                            <p:fltVal val="0.5"/>
                                          </p:val>
                                        </p:tav>
                                        <p:tav tm="100000">
                                          <p:val>
                                            <p:strVal val="#ppt_x"/>
                                          </p:val>
                                        </p:tav>
                                      </p:tavLst>
                                    </p:anim>
                                    <p:anim calcmode="lin" valueType="num">
                                      <p:cBhvr>
                                        <p:cTn id="15" dur="1000" fill="hold"/>
                                        <p:tgtEl>
                                          <p:spTgt spid="3198"/>
                                        </p:tgtEl>
                                        <p:attrNameLst>
                                          <p:attrName>ppt_y</p:attrName>
                                        </p:attrNameLst>
                                      </p:cBhvr>
                                      <p:tavLst>
                                        <p:tav tm="0">
                                          <p:val>
                                            <p:fltVal val="0.5"/>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 presetClass="entr" presetSubtype="32" fill="hold" grpId="0" nodeType="clickEffect">
                                  <p:stCondLst>
                                    <p:cond delay="0"/>
                                  </p:stCondLst>
                                  <p:childTnLst>
                                    <p:set>
                                      <p:cBhvr>
                                        <p:cTn id="19" dur="1" fill="hold">
                                          <p:stCondLst>
                                            <p:cond delay="0"/>
                                          </p:stCondLst>
                                        </p:cTn>
                                        <p:tgtEl>
                                          <p:spTgt spid="3200"/>
                                        </p:tgtEl>
                                        <p:attrNameLst>
                                          <p:attrName>style.visibility</p:attrName>
                                        </p:attrNameLst>
                                      </p:cBhvr>
                                      <p:to>
                                        <p:strVal val="visible"/>
                                      </p:to>
                                    </p:set>
                                    <p:animEffect transition="in" filter="box(out)">
                                      <p:cBhvr>
                                        <p:cTn id="20" dur="500"/>
                                        <p:tgtEl>
                                          <p:spTgt spid="3200"/>
                                        </p:tgtEl>
                                      </p:cBhvr>
                                    </p:animEffect>
                                  </p:childTnLst>
                                </p:cTn>
                              </p:par>
                            </p:childTnLst>
                          </p:cTn>
                        </p:par>
                        <p:par>
                          <p:cTn id="21" fill="hold">
                            <p:stCondLst>
                              <p:cond delay="500"/>
                            </p:stCondLst>
                            <p:childTnLst>
                              <p:par>
                                <p:cTn id="22" presetID="22" presetClass="entr" presetSubtype="4" fill="hold" grpId="0" nodeType="afterEffect">
                                  <p:stCondLst>
                                    <p:cond delay="0"/>
                                  </p:stCondLst>
                                  <p:childTnLst>
                                    <p:set>
                                      <p:cBhvr>
                                        <p:cTn id="23" dur="1" fill="hold">
                                          <p:stCondLst>
                                            <p:cond delay="0"/>
                                          </p:stCondLst>
                                        </p:cTn>
                                        <p:tgtEl>
                                          <p:spTgt spid="3202"/>
                                        </p:tgtEl>
                                        <p:attrNameLst>
                                          <p:attrName>style.visibility</p:attrName>
                                        </p:attrNameLst>
                                      </p:cBhvr>
                                      <p:to>
                                        <p:strVal val="visible"/>
                                      </p:to>
                                    </p:set>
                                    <p:animEffect transition="in" filter="wipe(down)">
                                      <p:cBhvr>
                                        <p:cTn id="24" dur="500"/>
                                        <p:tgtEl>
                                          <p:spTgt spid="3202"/>
                                        </p:tgtEl>
                                      </p:cBhvr>
                                    </p:animEffect>
                                  </p:childTnLst>
                                </p:cTn>
                              </p:par>
                            </p:childTnLst>
                          </p:cTn>
                        </p:par>
                        <p:par>
                          <p:cTn id="25" fill="hold">
                            <p:stCondLst>
                              <p:cond delay="1000"/>
                            </p:stCondLst>
                            <p:childTnLst>
                              <p:par>
                                <p:cTn id="26" presetID="17" presetClass="entr" presetSubtype="10" fill="hold" grpId="0" nodeType="afterEffect">
                                  <p:stCondLst>
                                    <p:cond delay="0"/>
                                  </p:stCondLst>
                                  <p:childTnLst>
                                    <p:set>
                                      <p:cBhvr>
                                        <p:cTn id="27" dur="1" fill="hold">
                                          <p:stCondLst>
                                            <p:cond delay="0"/>
                                          </p:stCondLst>
                                        </p:cTn>
                                        <p:tgtEl>
                                          <p:spTgt spid="3201"/>
                                        </p:tgtEl>
                                        <p:attrNameLst>
                                          <p:attrName>style.visibility</p:attrName>
                                        </p:attrNameLst>
                                      </p:cBhvr>
                                      <p:to>
                                        <p:strVal val="visible"/>
                                      </p:to>
                                    </p:set>
                                    <p:anim calcmode="lin" valueType="num">
                                      <p:cBhvr>
                                        <p:cTn id="28" dur="500" fill="hold"/>
                                        <p:tgtEl>
                                          <p:spTgt spid="3201"/>
                                        </p:tgtEl>
                                        <p:attrNameLst>
                                          <p:attrName>ppt_w</p:attrName>
                                        </p:attrNameLst>
                                      </p:cBhvr>
                                      <p:tavLst>
                                        <p:tav tm="0">
                                          <p:val>
                                            <p:fltVal val="0"/>
                                          </p:val>
                                        </p:tav>
                                        <p:tav tm="100000">
                                          <p:val>
                                            <p:strVal val="#ppt_w"/>
                                          </p:val>
                                        </p:tav>
                                      </p:tavLst>
                                    </p:anim>
                                    <p:anim calcmode="lin" valueType="num">
                                      <p:cBhvr>
                                        <p:cTn id="29" dur="500" fill="hold"/>
                                        <p:tgtEl>
                                          <p:spTgt spid="3201"/>
                                        </p:tgtEl>
                                        <p:attrNameLst>
                                          <p:attrName>ppt_h</p:attrName>
                                        </p:attrNameLst>
                                      </p:cBhvr>
                                      <p:tavLst>
                                        <p:tav tm="0">
                                          <p:val>
                                            <p:strVal val="#ppt_h"/>
                                          </p:val>
                                        </p:tav>
                                        <p:tav tm="100000">
                                          <p:val>
                                            <p:strVal val="#ppt_h"/>
                                          </p:val>
                                        </p:tav>
                                      </p:tavLst>
                                    </p:anim>
                                  </p:childTnLst>
                                </p:cTn>
                              </p:par>
                            </p:childTnLst>
                          </p:cTn>
                        </p:par>
                      </p:childTnLst>
                    </p:cTn>
                  </p:par>
                  <p:par>
                    <p:cTn id="30" fill="hold">
                      <p:stCondLst>
                        <p:cond delay="indefinite"/>
                      </p:stCondLst>
                      <p:childTnLst>
                        <p:par>
                          <p:cTn id="31" fill="hold">
                            <p:stCondLst>
                              <p:cond delay="0"/>
                            </p:stCondLst>
                            <p:childTnLst>
                              <p:par>
                                <p:cTn id="32" presetID="4" presetClass="entr" presetSubtype="16" fill="hold" grpId="0" nodeType="clickEffect">
                                  <p:stCondLst>
                                    <p:cond delay="0"/>
                                  </p:stCondLst>
                                  <p:childTnLst>
                                    <p:set>
                                      <p:cBhvr>
                                        <p:cTn id="33" dur="1" fill="hold">
                                          <p:stCondLst>
                                            <p:cond delay="0"/>
                                          </p:stCondLst>
                                        </p:cTn>
                                        <p:tgtEl>
                                          <p:spTgt spid="3203"/>
                                        </p:tgtEl>
                                        <p:attrNameLst>
                                          <p:attrName>style.visibility</p:attrName>
                                        </p:attrNameLst>
                                      </p:cBhvr>
                                      <p:to>
                                        <p:strVal val="visible"/>
                                      </p:to>
                                    </p:set>
                                    <p:animEffect transition="in" filter="box(in)">
                                      <p:cBhvr>
                                        <p:cTn id="34" dur="500"/>
                                        <p:tgtEl>
                                          <p:spTgt spid="3203"/>
                                        </p:tgtEl>
                                      </p:cBhvr>
                                    </p:animEffect>
                                  </p:childTnLst>
                                </p:cTn>
                              </p:par>
                            </p:childTnLst>
                          </p:cTn>
                        </p:par>
                        <p:par>
                          <p:cTn id="35" fill="hold">
                            <p:stCondLst>
                              <p:cond delay="500"/>
                            </p:stCondLst>
                            <p:childTnLst>
                              <p:par>
                                <p:cTn id="36" presetID="22" presetClass="entr" presetSubtype="8" fill="hold" grpId="0" nodeType="afterEffect">
                                  <p:stCondLst>
                                    <p:cond delay="0"/>
                                  </p:stCondLst>
                                  <p:childTnLst>
                                    <p:set>
                                      <p:cBhvr>
                                        <p:cTn id="37" dur="1" fill="hold">
                                          <p:stCondLst>
                                            <p:cond delay="0"/>
                                          </p:stCondLst>
                                        </p:cTn>
                                        <p:tgtEl>
                                          <p:spTgt spid="3204"/>
                                        </p:tgtEl>
                                        <p:attrNameLst>
                                          <p:attrName>style.visibility</p:attrName>
                                        </p:attrNameLst>
                                      </p:cBhvr>
                                      <p:to>
                                        <p:strVal val="visible"/>
                                      </p:to>
                                    </p:set>
                                    <p:animEffect transition="in" filter="wipe(left)">
                                      <p:cBhvr>
                                        <p:cTn id="38" dur="500"/>
                                        <p:tgtEl>
                                          <p:spTgt spid="3204"/>
                                        </p:tgtEl>
                                      </p:cBhvr>
                                    </p:animEffect>
                                  </p:childTnLst>
                                </p:cTn>
                              </p:par>
                            </p:childTnLst>
                          </p:cTn>
                        </p:par>
                        <p:par>
                          <p:cTn id="39" fill="hold">
                            <p:stCondLst>
                              <p:cond delay="1000"/>
                            </p:stCondLst>
                            <p:childTnLst>
                              <p:par>
                                <p:cTn id="40" presetID="2" presetClass="entr" presetSubtype="2" fill="hold" grpId="0" nodeType="afterEffect">
                                  <p:stCondLst>
                                    <p:cond delay="0"/>
                                  </p:stCondLst>
                                  <p:childTnLst>
                                    <p:set>
                                      <p:cBhvr>
                                        <p:cTn id="41" dur="1" fill="hold">
                                          <p:stCondLst>
                                            <p:cond delay="0"/>
                                          </p:stCondLst>
                                        </p:cTn>
                                        <p:tgtEl>
                                          <p:spTgt spid="3205"/>
                                        </p:tgtEl>
                                        <p:attrNameLst>
                                          <p:attrName>style.visibility</p:attrName>
                                        </p:attrNameLst>
                                      </p:cBhvr>
                                      <p:to>
                                        <p:strVal val="visible"/>
                                      </p:to>
                                    </p:set>
                                    <p:anim calcmode="lin" valueType="num">
                                      <p:cBhvr additive="base">
                                        <p:cTn id="42" dur="500" fill="hold"/>
                                        <p:tgtEl>
                                          <p:spTgt spid="3205"/>
                                        </p:tgtEl>
                                        <p:attrNameLst>
                                          <p:attrName>ppt_x</p:attrName>
                                        </p:attrNameLst>
                                      </p:cBhvr>
                                      <p:tavLst>
                                        <p:tav tm="0">
                                          <p:val>
                                            <p:strVal val="1+#ppt_w/2"/>
                                          </p:val>
                                        </p:tav>
                                        <p:tav tm="100000">
                                          <p:val>
                                            <p:strVal val="#ppt_x"/>
                                          </p:val>
                                        </p:tav>
                                      </p:tavLst>
                                    </p:anim>
                                    <p:anim calcmode="lin" valueType="num">
                                      <p:cBhvr additive="base">
                                        <p:cTn id="43" dur="500" fill="hold"/>
                                        <p:tgtEl>
                                          <p:spTgt spid="3205"/>
                                        </p:tgtEl>
                                        <p:attrNameLst>
                                          <p:attrName>ppt_y</p:attrName>
                                        </p:attrNameLst>
                                      </p:cBhvr>
                                      <p:tavLst>
                                        <p:tav tm="0">
                                          <p:val>
                                            <p:strVal val="#ppt_y"/>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16" presetClass="entr" presetSubtype="37" fill="hold" grpId="0" nodeType="clickEffect">
                                  <p:stCondLst>
                                    <p:cond delay="0"/>
                                  </p:stCondLst>
                                  <p:childTnLst>
                                    <p:set>
                                      <p:cBhvr>
                                        <p:cTn id="47" dur="1" fill="hold">
                                          <p:stCondLst>
                                            <p:cond delay="0"/>
                                          </p:stCondLst>
                                        </p:cTn>
                                        <p:tgtEl>
                                          <p:spTgt spid="3206"/>
                                        </p:tgtEl>
                                        <p:attrNameLst>
                                          <p:attrName>style.visibility</p:attrName>
                                        </p:attrNameLst>
                                      </p:cBhvr>
                                      <p:to>
                                        <p:strVal val="visible"/>
                                      </p:to>
                                    </p:set>
                                    <p:animEffect transition="in" filter="barn(outVertical)">
                                      <p:cBhvr>
                                        <p:cTn id="48" dur="500"/>
                                        <p:tgtEl>
                                          <p:spTgt spid="3206"/>
                                        </p:tgtEl>
                                      </p:cBhvr>
                                    </p:animEffect>
                                  </p:childTnLst>
                                </p:cTn>
                              </p:par>
                            </p:childTnLst>
                          </p:cTn>
                        </p:par>
                        <p:par>
                          <p:cTn id="49" fill="hold">
                            <p:stCondLst>
                              <p:cond delay="500"/>
                            </p:stCondLst>
                            <p:childTnLst>
                              <p:par>
                                <p:cTn id="50" presetID="22" presetClass="entr" presetSubtype="1" fill="hold" grpId="0" nodeType="afterEffect">
                                  <p:stCondLst>
                                    <p:cond delay="0"/>
                                  </p:stCondLst>
                                  <p:childTnLst>
                                    <p:set>
                                      <p:cBhvr>
                                        <p:cTn id="51" dur="1" fill="hold">
                                          <p:stCondLst>
                                            <p:cond delay="0"/>
                                          </p:stCondLst>
                                        </p:cTn>
                                        <p:tgtEl>
                                          <p:spTgt spid="3207"/>
                                        </p:tgtEl>
                                        <p:attrNameLst>
                                          <p:attrName>style.visibility</p:attrName>
                                        </p:attrNameLst>
                                      </p:cBhvr>
                                      <p:to>
                                        <p:strVal val="visible"/>
                                      </p:to>
                                    </p:set>
                                    <p:animEffect transition="in" filter="wipe(up)">
                                      <p:cBhvr>
                                        <p:cTn id="52" dur="500"/>
                                        <p:tgtEl>
                                          <p:spTgt spid="3207"/>
                                        </p:tgtEl>
                                      </p:cBhvr>
                                    </p:animEffect>
                                  </p:childTnLst>
                                </p:cTn>
                              </p:par>
                            </p:childTnLst>
                          </p:cTn>
                        </p:par>
                        <p:par>
                          <p:cTn id="53" fill="hold">
                            <p:stCondLst>
                              <p:cond delay="1000"/>
                            </p:stCondLst>
                            <p:childTnLst>
                              <p:par>
                                <p:cTn id="54" presetID="22" presetClass="entr" presetSubtype="1" fill="hold" grpId="0" nodeType="afterEffect">
                                  <p:stCondLst>
                                    <p:cond delay="0"/>
                                  </p:stCondLst>
                                  <p:childTnLst>
                                    <p:set>
                                      <p:cBhvr>
                                        <p:cTn id="55" dur="1" fill="hold">
                                          <p:stCondLst>
                                            <p:cond delay="0"/>
                                          </p:stCondLst>
                                        </p:cTn>
                                        <p:tgtEl>
                                          <p:spTgt spid="3208"/>
                                        </p:tgtEl>
                                        <p:attrNameLst>
                                          <p:attrName>style.visibility</p:attrName>
                                        </p:attrNameLst>
                                      </p:cBhvr>
                                      <p:to>
                                        <p:strVal val="visible"/>
                                      </p:to>
                                    </p:set>
                                    <p:animEffect transition="in" filter="wipe(up)">
                                      <p:cBhvr>
                                        <p:cTn id="56" dur="500"/>
                                        <p:tgtEl>
                                          <p:spTgt spid="3208"/>
                                        </p:tgtEl>
                                      </p:cBhvr>
                                    </p:animEffect>
                                  </p:childTnLst>
                                </p:cTn>
                              </p:par>
                            </p:childTnLst>
                          </p:cTn>
                        </p:par>
                      </p:childTnLst>
                    </p:cTn>
                  </p:par>
                  <p:par>
                    <p:cTn id="57" fill="hold">
                      <p:stCondLst>
                        <p:cond delay="indefinite"/>
                      </p:stCondLst>
                      <p:childTnLst>
                        <p:par>
                          <p:cTn id="58" fill="hold">
                            <p:stCondLst>
                              <p:cond delay="0"/>
                            </p:stCondLst>
                            <p:childTnLst>
                              <p:par>
                                <p:cTn id="59" presetID="23" presetClass="entr" presetSubtype="16" fill="hold" nodeType="clickEffect">
                                  <p:stCondLst>
                                    <p:cond delay="0"/>
                                  </p:stCondLst>
                                  <p:childTnLst>
                                    <p:set>
                                      <p:cBhvr>
                                        <p:cTn id="60" dur="1" fill="hold">
                                          <p:stCondLst>
                                            <p:cond delay="0"/>
                                          </p:stCondLst>
                                        </p:cTn>
                                        <p:tgtEl>
                                          <p:spTgt spid="3214"/>
                                        </p:tgtEl>
                                        <p:attrNameLst>
                                          <p:attrName>style.visibility</p:attrName>
                                        </p:attrNameLst>
                                      </p:cBhvr>
                                      <p:to>
                                        <p:strVal val="visible"/>
                                      </p:to>
                                    </p:set>
                                    <p:anim calcmode="lin" valueType="num">
                                      <p:cBhvr>
                                        <p:cTn id="61" dur="3000" fill="hold"/>
                                        <p:tgtEl>
                                          <p:spTgt spid="3214"/>
                                        </p:tgtEl>
                                        <p:attrNameLst>
                                          <p:attrName>ppt_w</p:attrName>
                                        </p:attrNameLst>
                                      </p:cBhvr>
                                      <p:tavLst>
                                        <p:tav tm="0">
                                          <p:val>
                                            <p:fltVal val="0"/>
                                          </p:val>
                                        </p:tav>
                                        <p:tav tm="100000">
                                          <p:val>
                                            <p:strVal val="#ppt_w"/>
                                          </p:val>
                                        </p:tav>
                                      </p:tavLst>
                                    </p:anim>
                                    <p:anim calcmode="lin" valueType="num">
                                      <p:cBhvr>
                                        <p:cTn id="62" dur="3000" fill="hold"/>
                                        <p:tgtEl>
                                          <p:spTgt spid="3214"/>
                                        </p:tgtEl>
                                        <p:attrNameLst>
                                          <p:attrName>ppt_h</p:attrName>
                                        </p:attrNameLst>
                                      </p:cBhvr>
                                      <p:tavLst>
                                        <p:tav tm="0">
                                          <p:val>
                                            <p:fltVal val="0"/>
                                          </p:val>
                                        </p:tav>
                                        <p:tav tm="100000">
                                          <p:val>
                                            <p:strVal val="#ppt_h"/>
                                          </p:val>
                                        </p:tav>
                                      </p:tavLst>
                                    </p:anim>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3216"/>
                                        </p:tgtEl>
                                        <p:attrNameLst>
                                          <p:attrName>style.visibility</p:attrName>
                                        </p:attrNameLst>
                                      </p:cBhvr>
                                      <p:to>
                                        <p:strVal val="visible"/>
                                      </p:to>
                                    </p:set>
                                    <p:animEffect transition="in" filter="wipe(left)">
                                      <p:cBhvr>
                                        <p:cTn id="67" dur="500"/>
                                        <p:tgtEl>
                                          <p:spTgt spid="3216"/>
                                        </p:tgtEl>
                                      </p:cBhvr>
                                    </p:animEffect>
                                  </p:childTnLst>
                                </p:cTn>
                              </p:par>
                            </p:childTnLst>
                          </p:cTn>
                        </p:par>
                      </p:childTnLst>
                    </p:cTn>
                  </p:par>
                  <p:par>
                    <p:cTn id="68" fill="hold">
                      <p:stCondLst>
                        <p:cond delay="indefinite"/>
                      </p:stCondLst>
                      <p:childTnLst>
                        <p:par>
                          <p:cTn id="69" fill="hold">
                            <p:stCondLst>
                              <p:cond delay="0"/>
                            </p:stCondLst>
                            <p:childTnLst>
                              <p:par>
                                <p:cTn id="70" presetID="2" presetClass="entr" presetSubtype="4" fill="hold" grpId="0" nodeType="clickEffect">
                                  <p:stCondLst>
                                    <p:cond delay="0"/>
                                  </p:stCondLst>
                                  <p:childTnLst>
                                    <p:set>
                                      <p:cBhvr>
                                        <p:cTn id="71" dur="1" fill="hold">
                                          <p:stCondLst>
                                            <p:cond delay="0"/>
                                          </p:stCondLst>
                                        </p:cTn>
                                        <p:tgtEl>
                                          <p:spTgt spid="3217"/>
                                        </p:tgtEl>
                                        <p:attrNameLst>
                                          <p:attrName>style.visibility</p:attrName>
                                        </p:attrNameLst>
                                      </p:cBhvr>
                                      <p:to>
                                        <p:strVal val="visible"/>
                                      </p:to>
                                    </p:set>
                                    <p:anim calcmode="lin" valueType="num">
                                      <p:cBhvr additive="base">
                                        <p:cTn id="72" dur="500" fill="hold"/>
                                        <p:tgtEl>
                                          <p:spTgt spid="3217"/>
                                        </p:tgtEl>
                                        <p:attrNameLst>
                                          <p:attrName>ppt_x</p:attrName>
                                        </p:attrNameLst>
                                      </p:cBhvr>
                                      <p:tavLst>
                                        <p:tav tm="0">
                                          <p:val>
                                            <p:strVal val="#ppt_x"/>
                                          </p:val>
                                        </p:tav>
                                        <p:tav tm="100000">
                                          <p:val>
                                            <p:strVal val="#ppt_x"/>
                                          </p:val>
                                        </p:tav>
                                      </p:tavLst>
                                    </p:anim>
                                    <p:anim calcmode="lin" valueType="num">
                                      <p:cBhvr additive="base">
                                        <p:cTn id="73" dur="500" fill="hold"/>
                                        <p:tgtEl>
                                          <p:spTgt spid="32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03" grpId="0" animBg="1"/>
      <p:bldP spid="3200" grpId="0" animBg="1"/>
      <p:bldP spid="3199" grpId="0" autoUpdateAnimBg="0"/>
      <p:bldP spid="3201" grpId="0" autoUpdateAnimBg="0"/>
      <p:bldP spid="3202" grpId="0" animBg="1"/>
      <p:bldP spid="3204" grpId="0" animBg="1"/>
      <p:bldP spid="3205" grpId="0" autoUpdateAnimBg="0"/>
      <p:bldP spid="3206" grpId="0" animBg="1"/>
      <p:bldP spid="3207" grpId="0" animBg="1"/>
      <p:bldP spid="3208" grpId="0" autoUpdateAnimBg="0"/>
      <p:bldP spid="3216" grpId="0" autoUpdateAnimBg="0"/>
      <p:bldP spid="3217"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451" name="Rectangle 259"/>
          <p:cNvSpPr>
            <a:spLocks noChangeArrowheads="1"/>
          </p:cNvSpPr>
          <p:nvPr/>
        </p:nvSpPr>
        <p:spPr bwMode="auto">
          <a:xfrm>
            <a:off x="3636963" y="5445125"/>
            <a:ext cx="2303462" cy="431800"/>
          </a:xfrm>
          <a:prstGeom prst="rect">
            <a:avLst/>
          </a:prstGeom>
          <a:gradFill rotWithShape="1">
            <a:gsLst>
              <a:gs pos="0">
                <a:schemeClr val="accent1"/>
              </a:gs>
              <a:gs pos="50000">
                <a:srgbClr val="FFFFCC"/>
              </a:gs>
              <a:gs pos="100000">
                <a:schemeClr val="accent1"/>
              </a:gs>
            </a:gsLst>
            <a:lin ang="5400000" scaled="1"/>
          </a:gradFill>
          <a:ln w="25400" cap="sq">
            <a:noFill/>
            <a:miter lim="800000"/>
            <a:headEnd/>
            <a:tailEnd/>
          </a:ln>
          <a:effectLst/>
        </p:spPr>
        <p:txBody>
          <a:bodyPr anchor="ctr">
            <a:spAutoFit/>
          </a:bodyPr>
          <a:lstStyle/>
          <a:p>
            <a:endParaRPr lang="zh-CN" altLang="en-US"/>
          </a:p>
        </p:txBody>
      </p:sp>
      <p:sp>
        <p:nvSpPr>
          <p:cNvPr id="8452" name="Rectangle 260"/>
          <p:cNvSpPr>
            <a:spLocks noChangeArrowheads="1"/>
          </p:cNvSpPr>
          <p:nvPr/>
        </p:nvSpPr>
        <p:spPr bwMode="auto">
          <a:xfrm>
            <a:off x="5927297" y="5445125"/>
            <a:ext cx="2303463" cy="431800"/>
          </a:xfrm>
          <a:prstGeom prst="rect">
            <a:avLst/>
          </a:prstGeom>
          <a:gradFill rotWithShape="1">
            <a:gsLst>
              <a:gs pos="0">
                <a:srgbClr val="FF3300"/>
              </a:gs>
              <a:gs pos="50000">
                <a:srgbClr val="FFFFFF"/>
              </a:gs>
              <a:gs pos="100000">
                <a:srgbClr val="FF3300"/>
              </a:gs>
            </a:gsLst>
            <a:lin ang="5400000" scaled="1"/>
          </a:gradFill>
          <a:ln w="25400" cap="sq">
            <a:noFill/>
            <a:miter lim="800000"/>
            <a:headEnd/>
            <a:tailEnd/>
          </a:ln>
          <a:effectLst/>
        </p:spPr>
        <p:txBody>
          <a:bodyPr anchor="ctr">
            <a:spAutoFit/>
          </a:bodyPr>
          <a:lstStyle/>
          <a:p>
            <a:endParaRPr lang="zh-CN" altLang="en-US"/>
          </a:p>
        </p:txBody>
      </p:sp>
      <p:sp>
        <p:nvSpPr>
          <p:cNvPr id="8450" name="Rectangle 258"/>
          <p:cNvSpPr>
            <a:spLocks noChangeArrowheads="1"/>
          </p:cNvSpPr>
          <p:nvPr/>
        </p:nvSpPr>
        <p:spPr bwMode="auto">
          <a:xfrm>
            <a:off x="1331913" y="5445125"/>
            <a:ext cx="2303462" cy="431800"/>
          </a:xfrm>
          <a:prstGeom prst="rect">
            <a:avLst/>
          </a:prstGeom>
          <a:gradFill rotWithShape="1">
            <a:gsLst>
              <a:gs pos="0">
                <a:srgbClr val="FF00FF"/>
              </a:gs>
              <a:gs pos="50000">
                <a:srgbClr val="FFFFCC"/>
              </a:gs>
              <a:gs pos="100000">
                <a:srgbClr val="FF00FF"/>
              </a:gs>
            </a:gsLst>
            <a:lin ang="5400000" scaled="1"/>
          </a:gradFill>
          <a:ln w="25400" cap="sq">
            <a:noFill/>
            <a:miter lim="800000"/>
            <a:headEnd/>
            <a:tailEnd/>
          </a:ln>
          <a:effectLst/>
        </p:spPr>
        <p:txBody>
          <a:bodyPr wrap="none" anchor="ctr">
            <a:spAutoFit/>
          </a:bodyPr>
          <a:lstStyle/>
          <a:p>
            <a:endParaRPr lang="zh-CN" altLang="en-US"/>
          </a:p>
        </p:txBody>
      </p:sp>
      <p:sp>
        <p:nvSpPr>
          <p:cNvPr id="8418" name="AutoShape 226"/>
          <p:cNvSpPr>
            <a:spLocks noChangeArrowheads="1"/>
          </p:cNvSpPr>
          <p:nvPr/>
        </p:nvSpPr>
        <p:spPr bwMode="auto">
          <a:xfrm>
            <a:off x="6389688" y="3357563"/>
            <a:ext cx="1371600" cy="914400"/>
          </a:xfrm>
          <a:prstGeom prst="wedgeEllipseCallout">
            <a:avLst>
              <a:gd name="adj1" fmla="val -142245"/>
              <a:gd name="adj2" fmla="val 164236"/>
            </a:avLst>
          </a:prstGeom>
          <a:gradFill rotWithShape="0">
            <a:gsLst>
              <a:gs pos="0">
                <a:srgbClr val="FF00FF"/>
              </a:gs>
              <a:gs pos="50000">
                <a:srgbClr val="FFFFFF"/>
              </a:gs>
              <a:gs pos="100000">
                <a:srgbClr val="FF00FF"/>
              </a:gs>
            </a:gsLst>
            <a:lin ang="18900000" scaled="1"/>
          </a:gradFill>
          <a:ln w="9525">
            <a:solidFill>
              <a:schemeClr val="tx1"/>
            </a:solidFill>
            <a:miter lim="800000"/>
            <a:headEnd/>
            <a:tailEnd/>
          </a:ln>
          <a:effectLst/>
        </p:spPr>
        <p:txBody>
          <a:bodyPr wrap="none" lIns="91416" tIns="45710" rIns="91416" bIns="45710" anchor="ctr"/>
          <a:lstStyle/>
          <a:p>
            <a:pPr algn="ctr">
              <a:spcBef>
                <a:spcPct val="0"/>
              </a:spcBef>
            </a:pPr>
            <a:r>
              <a:rPr lang="zh-CN" altLang="en-US" sz="2800">
                <a:ea typeface="华文中宋" pitchFamily="2" charset="-122"/>
              </a:rPr>
              <a:t>查</a:t>
            </a:r>
            <a:r>
              <a:rPr lang="en-US" altLang="zh-CN" sz="2800">
                <a:ea typeface="华文中宋" pitchFamily="2" charset="-122"/>
              </a:rPr>
              <a:t>38</a:t>
            </a:r>
          </a:p>
        </p:txBody>
      </p:sp>
      <p:sp>
        <p:nvSpPr>
          <p:cNvPr id="8374" name="Text Box 182"/>
          <p:cNvSpPr txBox="1">
            <a:spLocks noChangeArrowheads="1"/>
          </p:cNvSpPr>
          <p:nvPr/>
        </p:nvSpPr>
        <p:spPr bwMode="auto">
          <a:xfrm>
            <a:off x="1565440" y="139299"/>
            <a:ext cx="6102904" cy="769421"/>
          </a:xfrm>
          <a:prstGeom prst="rect">
            <a:avLst/>
          </a:prstGeom>
          <a:noFill/>
          <a:ln w="25400" cap="sq">
            <a:noFill/>
            <a:miter lim="800000"/>
            <a:headEnd/>
            <a:tailEnd/>
          </a:ln>
          <a:effectLst/>
        </p:spPr>
        <p:txBody>
          <a:bodyPr wrap="none" lIns="91416" tIns="45710" rIns="91416" bIns="45710">
            <a:spAutoFit/>
          </a:bodyPr>
          <a:lstStyle/>
          <a:p>
            <a:r>
              <a:rPr lang="zh-CN" altLang="en-US" sz="4400" dirty="0">
                <a:solidFill>
                  <a:srgbClr val="0000CC"/>
                </a:solidFill>
                <a:latin typeface="华文行楷" pitchFamily="2" charset="-122"/>
                <a:ea typeface="华文行楷" pitchFamily="2" charset="-122"/>
                <a:cs typeface="+mj-cs"/>
              </a:rPr>
              <a:t>索引查找（分块查找）  </a:t>
            </a:r>
          </a:p>
        </p:txBody>
      </p:sp>
      <p:sp>
        <p:nvSpPr>
          <p:cNvPr id="8375" name="Text Box 183"/>
          <p:cNvSpPr txBox="1">
            <a:spLocks noChangeArrowheads="1"/>
          </p:cNvSpPr>
          <p:nvPr/>
        </p:nvSpPr>
        <p:spPr bwMode="auto">
          <a:xfrm>
            <a:off x="395536" y="1052736"/>
            <a:ext cx="8142287" cy="457200"/>
          </a:xfrm>
          <a:prstGeom prst="rect">
            <a:avLst/>
          </a:prstGeom>
          <a:noFill/>
          <a:ln w="25400" cap="sq">
            <a:noFill/>
            <a:miter lim="800000"/>
            <a:headEnd/>
            <a:tailEnd/>
          </a:ln>
          <a:effectLst/>
        </p:spPr>
        <p:txBody>
          <a:bodyPr wrap="none" lIns="91416" tIns="45710" rIns="91416" bIns="45710">
            <a:spAutoFit/>
          </a:bodyPr>
          <a:lstStyle/>
          <a:p>
            <a:r>
              <a:rPr lang="zh-CN" altLang="en-US" sz="2400" dirty="0">
                <a:solidFill>
                  <a:srgbClr val="FF3300"/>
                </a:solidFill>
                <a:effectLst>
                  <a:outerShdw blurRad="38100" dist="38100" dir="2700000" algn="tl">
                    <a:srgbClr val="000000"/>
                  </a:outerShdw>
                </a:effectLst>
                <a:ea typeface="华文中宋" pitchFamily="2" charset="-122"/>
              </a:rPr>
              <a:t>条件：</a:t>
            </a:r>
            <a:r>
              <a:rPr lang="en-US" altLang="zh-CN" sz="2400" dirty="0">
                <a:ea typeface="华文中宋" pitchFamily="2" charset="-122"/>
              </a:rPr>
              <a:t>1</a:t>
            </a:r>
            <a:r>
              <a:rPr lang="zh-CN" altLang="en-US" sz="2400" dirty="0">
                <a:ea typeface="华文中宋" pitchFamily="2" charset="-122"/>
              </a:rPr>
              <a:t>、</a:t>
            </a:r>
            <a:r>
              <a:rPr lang="zh-CN" altLang="en-US" sz="2400" dirty="0">
                <a:ea typeface="楷体_GB2312" pitchFamily="49" charset="-122"/>
              </a:rPr>
              <a:t>将表分成几块，且表或者有序，或者</a:t>
            </a:r>
            <a:r>
              <a:rPr lang="zh-CN" altLang="en-US" sz="2400" dirty="0">
                <a:solidFill>
                  <a:srgbClr val="FF3300"/>
                </a:solidFill>
                <a:effectLst>
                  <a:outerShdw blurRad="38100" dist="38100" dir="2700000" algn="tl">
                    <a:srgbClr val="000000"/>
                  </a:outerShdw>
                </a:effectLst>
                <a:ea typeface="楷体_GB2312" pitchFamily="49" charset="-122"/>
              </a:rPr>
              <a:t>分块有序</a:t>
            </a:r>
            <a:r>
              <a:rPr lang="zh-CN" altLang="en-US" sz="2400" dirty="0">
                <a:ea typeface="楷体_GB2312" pitchFamily="49" charset="-122"/>
              </a:rPr>
              <a:t>；  </a:t>
            </a:r>
          </a:p>
        </p:txBody>
      </p:sp>
      <p:grpSp>
        <p:nvGrpSpPr>
          <p:cNvPr id="2" name="Group 254"/>
          <p:cNvGrpSpPr>
            <a:grpSpLocks/>
          </p:cNvGrpSpPr>
          <p:nvPr/>
        </p:nvGrpSpPr>
        <p:grpSpPr bwMode="auto">
          <a:xfrm>
            <a:off x="3706813" y="3446463"/>
            <a:ext cx="1639887" cy="795337"/>
            <a:chOff x="2198" y="2409"/>
            <a:chExt cx="1033" cy="501"/>
          </a:xfrm>
        </p:grpSpPr>
        <p:sp>
          <p:nvSpPr>
            <p:cNvPr id="8407" name="Text Box 215"/>
            <p:cNvSpPr txBox="1">
              <a:spLocks noChangeArrowheads="1"/>
            </p:cNvSpPr>
            <p:nvPr/>
          </p:nvSpPr>
          <p:spPr bwMode="auto">
            <a:xfrm>
              <a:off x="2198" y="2659"/>
              <a:ext cx="1033" cy="250"/>
            </a:xfrm>
            <a:prstGeom prst="rect">
              <a:avLst/>
            </a:prstGeom>
            <a:gradFill rotWithShape="0">
              <a:gsLst>
                <a:gs pos="0">
                  <a:schemeClr val="accent1"/>
                </a:gs>
                <a:gs pos="50000">
                  <a:srgbClr val="FFFFFF"/>
                </a:gs>
                <a:gs pos="100000">
                  <a:schemeClr val="accent1"/>
                </a:gs>
              </a:gsLst>
              <a:lin ang="5400000" scaled="1"/>
            </a:gradFill>
            <a:ln w="9525">
              <a:noFill/>
              <a:miter lim="800000"/>
              <a:headEnd/>
              <a:tailEnd/>
            </a:ln>
            <a:effectLst/>
          </p:spPr>
          <p:txBody>
            <a:bodyPr lIns="91395" tIns="45696" rIns="91395" bIns="45696">
              <a:spAutoFit/>
            </a:bodyPr>
            <a:lstStyle/>
            <a:p>
              <a:pPr>
                <a:spcBef>
                  <a:spcPct val="0"/>
                </a:spcBef>
              </a:pPr>
              <a:r>
                <a:rPr lang="en-US" altLang="zh-CN" sz="2000"/>
                <a:t> 1       7      13</a:t>
              </a:r>
            </a:p>
          </p:txBody>
        </p:sp>
        <p:sp>
          <p:nvSpPr>
            <p:cNvPr id="8404" name="Text Box 212"/>
            <p:cNvSpPr txBox="1">
              <a:spLocks noChangeArrowheads="1"/>
            </p:cNvSpPr>
            <p:nvPr/>
          </p:nvSpPr>
          <p:spPr bwMode="auto">
            <a:xfrm>
              <a:off x="2198" y="2409"/>
              <a:ext cx="1033" cy="250"/>
            </a:xfrm>
            <a:prstGeom prst="rect">
              <a:avLst/>
            </a:prstGeom>
            <a:gradFill rotWithShape="0">
              <a:gsLst>
                <a:gs pos="0">
                  <a:srgbClr val="FF00FF"/>
                </a:gs>
                <a:gs pos="50000">
                  <a:srgbClr val="FFFFCC"/>
                </a:gs>
                <a:gs pos="100000">
                  <a:srgbClr val="FF00FF"/>
                </a:gs>
              </a:gsLst>
              <a:lin ang="5400000" scaled="1"/>
            </a:gradFill>
            <a:ln w="9525">
              <a:noFill/>
              <a:miter lim="800000"/>
              <a:headEnd/>
              <a:tailEnd/>
            </a:ln>
            <a:effectLst/>
          </p:spPr>
          <p:txBody>
            <a:bodyPr lIns="91395" tIns="45696" rIns="91395" bIns="45696">
              <a:spAutoFit/>
            </a:bodyPr>
            <a:lstStyle/>
            <a:p>
              <a:pPr>
                <a:spcBef>
                  <a:spcPct val="0"/>
                </a:spcBef>
              </a:pPr>
              <a:r>
                <a:rPr lang="en-US" altLang="zh-CN" sz="2000"/>
                <a:t>22     48     86</a:t>
              </a:r>
            </a:p>
          </p:txBody>
        </p:sp>
        <p:sp>
          <p:nvSpPr>
            <p:cNvPr id="8405" name="Line 213"/>
            <p:cNvSpPr>
              <a:spLocks noChangeShapeType="1"/>
            </p:cNvSpPr>
            <p:nvPr/>
          </p:nvSpPr>
          <p:spPr bwMode="auto">
            <a:xfrm>
              <a:off x="2520" y="2432"/>
              <a:ext cx="0" cy="478"/>
            </a:xfrm>
            <a:prstGeom prst="line">
              <a:avLst/>
            </a:prstGeom>
            <a:noFill/>
            <a:ln w="9525">
              <a:solidFill>
                <a:schemeClr val="tx1"/>
              </a:solidFill>
              <a:round/>
              <a:headEnd/>
              <a:tailEnd/>
            </a:ln>
            <a:effectLst/>
          </p:spPr>
          <p:txBody>
            <a:bodyPr lIns="91395" tIns="45696" rIns="91395" bIns="45696">
              <a:spAutoFit/>
            </a:bodyPr>
            <a:lstStyle/>
            <a:p>
              <a:endParaRPr lang="zh-CN" altLang="en-US"/>
            </a:p>
          </p:txBody>
        </p:sp>
        <p:sp>
          <p:nvSpPr>
            <p:cNvPr id="8406" name="Line 214"/>
            <p:cNvSpPr>
              <a:spLocks noChangeShapeType="1"/>
            </p:cNvSpPr>
            <p:nvPr/>
          </p:nvSpPr>
          <p:spPr bwMode="auto">
            <a:xfrm>
              <a:off x="2919" y="2432"/>
              <a:ext cx="0" cy="478"/>
            </a:xfrm>
            <a:prstGeom prst="line">
              <a:avLst/>
            </a:prstGeom>
            <a:noFill/>
            <a:ln w="9525">
              <a:solidFill>
                <a:schemeClr val="tx1"/>
              </a:solidFill>
              <a:round/>
              <a:headEnd/>
              <a:tailEnd/>
            </a:ln>
            <a:effectLst/>
          </p:spPr>
          <p:txBody>
            <a:bodyPr lIns="91395" tIns="45696" rIns="91395" bIns="45696">
              <a:spAutoFit/>
            </a:bodyPr>
            <a:lstStyle/>
            <a:p>
              <a:endParaRPr lang="zh-CN" altLang="en-US"/>
            </a:p>
          </p:txBody>
        </p:sp>
      </p:grpSp>
      <p:sp>
        <p:nvSpPr>
          <p:cNvPr id="8408" name="Line 216"/>
          <p:cNvSpPr>
            <a:spLocks noChangeShapeType="1"/>
          </p:cNvSpPr>
          <p:nvPr/>
        </p:nvSpPr>
        <p:spPr bwMode="auto">
          <a:xfrm>
            <a:off x="3844925" y="4243388"/>
            <a:ext cx="0" cy="263525"/>
          </a:xfrm>
          <a:prstGeom prst="line">
            <a:avLst/>
          </a:prstGeom>
          <a:noFill/>
          <a:ln w="9525">
            <a:solidFill>
              <a:schemeClr val="tx1"/>
            </a:solidFill>
            <a:round/>
            <a:headEnd/>
            <a:tailEnd/>
          </a:ln>
          <a:effectLst/>
        </p:spPr>
        <p:txBody>
          <a:bodyPr wrap="none" anchor="ctr"/>
          <a:lstStyle/>
          <a:p>
            <a:endParaRPr lang="zh-CN" altLang="en-US"/>
          </a:p>
        </p:txBody>
      </p:sp>
      <p:sp>
        <p:nvSpPr>
          <p:cNvPr id="8409" name="Line 217"/>
          <p:cNvSpPr>
            <a:spLocks noChangeShapeType="1"/>
          </p:cNvSpPr>
          <p:nvPr/>
        </p:nvSpPr>
        <p:spPr bwMode="auto">
          <a:xfrm flipH="1">
            <a:off x="1622425" y="4506913"/>
            <a:ext cx="2222500" cy="0"/>
          </a:xfrm>
          <a:prstGeom prst="line">
            <a:avLst/>
          </a:prstGeom>
          <a:noFill/>
          <a:ln w="9525">
            <a:solidFill>
              <a:schemeClr val="tx1"/>
            </a:solidFill>
            <a:round/>
            <a:headEnd/>
            <a:tailEnd/>
          </a:ln>
          <a:effectLst/>
        </p:spPr>
        <p:txBody>
          <a:bodyPr wrap="none" anchor="ctr"/>
          <a:lstStyle/>
          <a:p>
            <a:endParaRPr lang="zh-CN" altLang="en-US"/>
          </a:p>
        </p:txBody>
      </p:sp>
      <p:sp>
        <p:nvSpPr>
          <p:cNvPr id="8410" name="Line 218"/>
          <p:cNvSpPr>
            <a:spLocks noChangeShapeType="1"/>
          </p:cNvSpPr>
          <p:nvPr/>
        </p:nvSpPr>
        <p:spPr bwMode="auto">
          <a:xfrm>
            <a:off x="1620838" y="4506913"/>
            <a:ext cx="0" cy="56515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8411" name="Line 219"/>
          <p:cNvSpPr>
            <a:spLocks noChangeShapeType="1"/>
          </p:cNvSpPr>
          <p:nvPr/>
        </p:nvSpPr>
        <p:spPr bwMode="auto">
          <a:xfrm>
            <a:off x="4497388" y="4243388"/>
            <a:ext cx="0" cy="536575"/>
          </a:xfrm>
          <a:prstGeom prst="line">
            <a:avLst/>
          </a:prstGeom>
          <a:noFill/>
          <a:ln w="9525">
            <a:solidFill>
              <a:schemeClr val="tx1"/>
            </a:solidFill>
            <a:round/>
            <a:headEnd/>
            <a:tailEnd/>
          </a:ln>
          <a:effectLst/>
        </p:spPr>
        <p:txBody>
          <a:bodyPr wrap="none" anchor="ctr"/>
          <a:lstStyle/>
          <a:p>
            <a:endParaRPr lang="zh-CN" altLang="en-US"/>
          </a:p>
        </p:txBody>
      </p:sp>
      <p:sp>
        <p:nvSpPr>
          <p:cNvPr id="8412" name="Line 220"/>
          <p:cNvSpPr>
            <a:spLocks noChangeShapeType="1"/>
          </p:cNvSpPr>
          <p:nvPr/>
        </p:nvSpPr>
        <p:spPr bwMode="auto">
          <a:xfrm flipH="1">
            <a:off x="3852863" y="4779963"/>
            <a:ext cx="649287" cy="0"/>
          </a:xfrm>
          <a:prstGeom prst="line">
            <a:avLst/>
          </a:prstGeom>
          <a:noFill/>
          <a:ln w="9525">
            <a:solidFill>
              <a:schemeClr val="tx1"/>
            </a:solidFill>
            <a:round/>
            <a:headEnd/>
            <a:tailEnd/>
          </a:ln>
          <a:effectLst/>
        </p:spPr>
        <p:txBody>
          <a:bodyPr wrap="none" anchor="ctr"/>
          <a:lstStyle/>
          <a:p>
            <a:endParaRPr lang="zh-CN" altLang="en-US"/>
          </a:p>
        </p:txBody>
      </p:sp>
      <p:sp>
        <p:nvSpPr>
          <p:cNvPr id="8413" name="Line 221"/>
          <p:cNvSpPr>
            <a:spLocks noChangeShapeType="1"/>
          </p:cNvSpPr>
          <p:nvPr/>
        </p:nvSpPr>
        <p:spPr bwMode="auto">
          <a:xfrm>
            <a:off x="3852863" y="4779963"/>
            <a:ext cx="0" cy="377825"/>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8414" name="Line 222"/>
          <p:cNvSpPr>
            <a:spLocks noChangeShapeType="1"/>
          </p:cNvSpPr>
          <p:nvPr/>
        </p:nvSpPr>
        <p:spPr bwMode="auto">
          <a:xfrm>
            <a:off x="5184775" y="4243388"/>
            <a:ext cx="0" cy="350837"/>
          </a:xfrm>
          <a:prstGeom prst="line">
            <a:avLst/>
          </a:prstGeom>
          <a:noFill/>
          <a:ln w="9525">
            <a:solidFill>
              <a:schemeClr val="tx1"/>
            </a:solidFill>
            <a:round/>
            <a:headEnd/>
            <a:tailEnd/>
          </a:ln>
          <a:effectLst/>
        </p:spPr>
        <p:txBody>
          <a:bodyPr wrap="none" anchor="ctr"/>
          <a:lstStyle/>
          <a:p>
            <a:endParaRPr lang="zh-CN" altLang="en-US"/>
          </a:p>
        </p:txBody>
      </p:sp>
      <p:sp>
        <p:nvSpPr>
          <p:cNvPr id="8415" name="Line 223"/>
          <p:cNvSpPr>
            <a:spLocks noChangeShapeType="1"/>
          </p:cNvSpPr>
          <p:nvPr/>
        </p:nvSpPr>
        <p:spPr bwMode="auto">
          <a:xfrm>
            <a:off x="5184775" y="4594225"/>
            <a:ext cx="847725" cy="0"/>
          </a:xfrm>
          <a:prstGeom prst="line">
            <a:avLst/>
          </a:prstGeom>
          <a:noFill/>
          <a:ln w="9525">
            <a:solidFill>
              <a:schemeClr val="tx1"/>
            </a:solidFill>
            <a:round/>
            <a:headEnd/>
            <a:tailEnd/>
          </a:ln>
          <a:effectLst/>
        </p:spPr>
        <p:txBody>
          <a:bodyPr wrap="none" anchor="ctr"/>
          <a:lstStyle/>
          <a:p>
            <a:endParaRPr lang="zh-CN" altLang="en-US"/>
          </a:p>
        </p:txBody>
      </p:sp>
      <p:sp>
        <p:nvSpPr>
          <p:cNvPr id="8416" name="Line 224"/>
          <p:cNvSpPr>
            <a:spLocks noChangeShapeType="1"/>
          </p:cNvSpPr>
          <p:nvPr/>
        </p:nvSpPr>
        <p:spPr bwMode="auto">
          <a:xfrm>
            <a:off x="6051550" y="4594225"/>
            <a:ext cx="0" cy="530225"/>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8417" name="Text Box 225"/>
          <p:cNvSpPr txBox="1">
            <a:spLocks noChangeArrowheads="1"/>
          </p:cNvSpPr>
          <p:nvPr/>
        </p:nvSpPr>
        <p:spPr bwMode="auto">
          <a:xfrm>
            <a:off x="2427288" y="3660775"/>
            <a:ext cx="1176337" cy="457200"/>
          </a:xfrm>
          <a:prstGeom prst="rect">
            <a:avLst/>
          </a:prstGeom>
          <a:noFill/>
          <a:ln w="9525">
            <a:noFill/>
            <a:miter lim="800000"/>
            <a:headEnd/>
            <a:tailEnd/>
          </a:ln>
          <a:effectLst/>
        </p:spPr>
        <p:txBody>
          <a:bodyPr wrap="none" lIns="91416" tIns="45710" rIns="91416" bIns="45710">
            <a:spAutoFit/>
          </a:bodyPr>
          <a:lstStyle/>
          <a:p>
            <a:pPr>
              <a:spcBef>
                <a:spcPct val="0"/>
              </a:spcBef>
            </a:pPr>
            <a:r>
              <a:rPr lang="zh-CN" altLang="en-US" sz="2400" dirty="0">
                <a:ea typeface="华文新魏" pitchFamily="2" charset="-122"/>
              </a:rPr>
              <a:t>索引表</a:t>
            </a:r>
            <a:r>
              <a:rPr lang="zh-CN" altLang="en-US" dirty="0">
                <a:ea typeface="华文新魏" pitchFamily="2" charset="-122"/>
              </a:rPr>
              <a:t> </a:t>
            </a:r>
          </a:p>
        </p:txBody>
      </p:sp>
      <p:grpSp>
        <p:nvGrpSpPr>
          <p:cNvPr id="3" name="Group 261"/>
          <p:cNvGrpSpPr>
            <a:grpSpLocks/>
          </p:cNvGrpSpPr>
          <p:nvPr/>
        </p:nvGrpSpPr>
        <p:grpSpPr bwMode="auto">
          <a:xfrm>
            <a:off x="1349375" y="5049838"/>
            <a:ext cx="6950075" cy="819150"/>
            <a:chOff x="850" y="3181"/>
            <a:chExt cx="4378" cy="516"/>
          </a:xfrm>
        </p:grpSpPr>
        <p:sp>
          <p:nvSpPr>
            <p:cNvPr id="8381" name="Text Box 189"/>
            <p:cNvSpPr txBox="1">
              <a:spLocks noChangeArrowheads="1"/>
            </p:cNvSpPr>
            <p:nvPr/>
          </p:nvSpPr>
          <p:spPr bwMode="auto">
            <a:xfrm>
              <a:off x="904" y="3181"/>
              <a:ext cx="4324" cy="252"/>
            </a:xfrm>
            <a:prstGeom prst="rect">
              <a:avLst/>
            </a:prstGeom>
            <a:noFill/>
            <a:ln w="9525">
              <a:noFill/>
              <a:miter lim="800000"/>
              <a:headEnd/>
              <a:tailEnd/>
            </a:ln>
            <a:effectLst/>
          </p:spPr>
          <p:txBody>
            <a:bodyPr wrap="none" lIns="91350" tIns="45677" rIns="91350" bIns="45677">
              <a:spAutoFit/>
            </a:bodyPr>
            <a:lstStyle/>
            <a:p>
              <a:pPr>
                <a:spcBef>
                  <a:spcPct val="0"/>
                </a:spcBef>
              </a:pPr>
              <a:r>
                <a:rPr lang="en-US" altLang="zh-CN" sz="2000" dirty="0"/>
                <a:t>1    2    3    4     5     6    7    8    9    10  11   12  13  14  15  16  17  18</a:t>
              </a:r>
            </a:p>
          </p:txBody>
        </p:sp>
        <p:grpSp>
          <p:nvGrpSpPr>
            <p:cNvPr id="4" name="Group 236"/>
            <p:cNvGrpSpPr>
              <a:grpSpLocks/>
            </p:cNvGrpSpPr>
            <p:nvPr/>
          </p:nvGrpSpPr>
          <p:grpSpPr bwMode="auto">
            <a:xfrm>
              <a:off x="850" y="3430"/>
              <a:ext cx="1440" cy="267"/>
              <a:chOff x="528" y="3669"/>
              <a:chExt cx="1440" cy="267"/>
            </a:xfrm>
          </p:grpSpPr>
          <p:sp>
            <p:nvSpPr>
              <p:cNvPr id="8422" name="Rectangle 230"/>
              <p:cNvSpPr>
                <a:spLocks noChangeArrowheads="1"/>
              </p:cNvSpPr>
              <p:nvPr/>
            </p:nvSpPr>
            <p:spPr bwMode="auto">
              <a:xfrm>
                <a:off x="528" y="3669"/>
                <a:ext cx="1440" cy="267"/>
              </a:xfrm>
              <a:prstGeom prst="rect">
                <a:avLst/>
              </a:prstGeom>
              <a:noFill/>
              <a:ln w="9525">
                <a:solidFill>
                  <a:schemeClr val="tx1"/>
                </a:solidFill>
                <a:miter lim="800000"/>
                <a:headEnd/>
                <a:tailEnd/>
              </a:ln>
              <a:effectLst/>
            </p:spPr>
            <p:txBody>
              <a:bodyPr wrap="none" lIns="91416" tIns="45710" rIns="91416" bIns="45710" anchor="ctr"/>
              <a:lstStyle/>
              <a:p>
                <a:pPr>
                  <a:spcBef>
                    <a:spcPct val="0"/>
                  </a:spcBef>
                </a:pPr>
                <a:r>
                  <a:rPr lang="en-US" altLang="zh-CN" sz="2000">
                    <a:solidFill>
                      <a:srgbClr val="0000FF"/>
                    </a:solidFill>
                  </a:rPr>
                  <a:t>22</a:t>
                </a:r>
                <a:r>
                  <a:rPr lang="en-US" altLang="zh-CN" sz="2000"/>
                  <a:t>  12 </a:t>
                </a:r>
                <a:r>
                  <a:rPr lang="en-US" altLang="zh-CN" sz="2000" baseline="30000"/>
                  <a:t> </a:t>
                </a:r>
                <a:r>
                  <a:rPr lang="en-US" altLang="zh-CN" sz="2000"/>
                  <a:t>13   8   9   20  </a:t>
                </a:r>
              </a:p>
            </p:txBody>
          </p:sp>
          <p:sp>
            <p:nvSpPr>
              <p:cNvPr id="8423" name="Line 231"/>
              <p:cNvSpPr>
                <a:spLocks noChangeShapeType="1"/>
              </p:cNvSpPr>
              <p:nvPr/>
            </p:nvSpPr>
            <p:spPr bwMode="auto">
              <a:xfrm>
                <a:off x="783" y="3669"/>
                <a:ext cx="0" cy="267"/>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8424" name="Line 232"/>
              <p:cNvSpPr>
                <a:spLocks noChangeShapeType="1"/>
              </p:cNvSpPr>
              <p:nvPr/>
            </p:nvSpPr>
            <p:spPr bwMode="auto">
              <a:xfrm>
                <a:off x="1015" y="3669"/>
                <a:ext cx="0" cy="267"/>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8425" name="Line 233"/>
              <p:cNvSpPr>
                <a:spLocks noChangeShapeType="1"/>
              </p:cNvSpPr>
              <p:nvPr/>
            </p:nvSpPr>
            <p:spPr bwMode="auto">
              <a:xfrm>
                <a:off x="1247" y="3669"/>
                <a:ext cx="0" cy="267"/>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8426" name="Line 234"/>
              <p:cNvSpPr>
                <a:spLocks noChangeShapeType="1"/>
              </p:cNvSpPr>
              <p:nvPr/>
            </p:nvSpPr>
            <p:spPr bwMode="auto">
              <a:xfrm>
                <a:off x="1479" y="3669"/>
                <a:ext cx="0" cy="267"/>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8427" name="Line 235"/>
              <p:cNvSpPr>
                <a:spLocks noChangeShapeType="1"/>
              </p:cNvSpPr>
              <p:nvPr/>
            </p:nvSpPr>
            <p:spPr bwMode="auto">
              <a:xfrm>
                <a:off x="1711" y="3669"/>
                <a:ext cx="0" cy="267"/>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grpSp>
        <p:grpSp>
          <p:nvGrpSpPr>
            <p:cNvPr id="5" name="Group 250"/>
            <p:cNvGrpSpPr>
              <a:grpSpLocks/>
            </p:cNvGrpSpPr>
            <p:nvPr/>
          </p:nvGrpSpPr>
          <p:grpSpPr bwMode="auto">
            <a:xfrm>
              <a:off x="2290" y="3430"/>
              <a:ext cx="1440" cy="267"/>
              <a:chOff x="2064" y="3669"/>
              <a:chExt cx="1440" cy="267"/>
            </a:xfrm>
          </p:grpSpPr>
          <p:sp>
            <p:nvSpPr>
              <p:cNvPr id="8434" name="Rectangle 242"/>
              <p:cNvSpPr>
                <a:spLocks noChangeArrowheads="1"/>
              </p:cNvSpPr>
              <p:nvPr/>
            </p:nvSpPr>
            <p:spPr bwMode="auto">
              <a:xfrm>
                <a:off x="2064" y="3669"/>
                <a:ext cx="1440" cy="267"/>
              </a:xfrm>
              <a:prstGeom prst="rect">
                <a:avLst/>
              </a:prstGeom>
              <a:noFill/>
              <a:ln w="9525">
                <a:solidFill>
                  <a:schemeClr val="tx1"/>
                </a:solidFill>
                <a:miter lim="800000"/>
                <a:headEnd/>
                <a:tailEnd/>
              </a:ln>
              <a:effectLst/>
            </p:spPr>
            <p:txBody>
              <a:bodyPr wrap="none" lIns="91416" tIns="45710" rIns="91416" bIns="45710" anchor="ctr"/>
              <a:lstStyle/>
              <a:p>
                <a:pPr>
                  <a:spcBef>
                    <a:spcPct val="0"/>
                  </a:spcBef>
                </a:pPr>
                <a:r>
                  <a:rPr lang="en-US" altLang="zh-CN" sz="2000"/>
                  <a:t>33  42</a:t>
                </a:r>
                <a:r>
                  <a:rPr lang="en-US" altLang="zh-CN" sz="2000" baseline="30000"/>
                  <a:t> </a:t>
                </a:r>
                <a:r>
                  <a:rPr lang="en-US" altLang="zh-CN" sz="2000"/>
                  <a:t> 44  38  24  </a:t>
                </a:r>
                <a:r>
                  <a:rPr lang="en-US" altLang="zh-CN" sz="2000">
                    <a:solidFill>
                      <a:srgbClr val="0000FF"/>
                    </a:solidFill>
                  </a:rPr>
                  <a:t>48</a:t>
                </a:r>
                <a:r>
                  <a:rPr lang="en-US" altLang="zh-CN" sz="2000"/>
                  <a:t>  </a:t>
                </a:r>
              </a:p>
            </p:txBody>
          </p:sp>
          <p:sp>
            <p:nvSpPr>
              <p:cNvPr id="8429" name="Line 237"/>
              <p:cNvSpPr>
                <a:spLocks noChangeShapeType="1"/>
              </p:cNvSpPr>
              <p:nvPr/>
            </p:nvSpPr>
            <p:spPr bwMode="auto">
              <a:xfrm>
                <a:off x="2304" y="3669"/>
                <a:ext cx="0" cy="267"/>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8430" name="Line 238"/>
              <p:cNvSpPr>
                <a:spLocks noChangeShapeType="1"/>
              </p:cNvSpPr>
              <p:nvPr/>
            </p:nvSpPr>
            <p:spPr bwMode="auto">
              <a:xfrm>
                <a:off x="2544" y="3669"/>
                <a:ext cx="0" cy="267"/>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8431" name="Line 239"/>
              <p:cNvSpPr>
                <a:spLocks noChangeShapeType="1"/>
              </p:cNvSpPr>
              <p:nvPr/>
            </p:nvSpPr>
            <p:spPr bwMode="auto">
              <a:xfrm>
                <a:off x="2769" y="3669"/>
                <a:ext cx="0" cy="267"/>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8432" name="Line 240"/>
              <p:cNvSpPr>
                <a:spLocks noChangeShapeType="1"/>
              </p:cNvSpPr>
              <p:nvPr/>
            </p:nvSpPr>
            <p:spPr bwMode="auto">
              <a:xfrm>
                <a:off x="3024" y="3669"/>
                <a:ext cx="0" cy="267"/>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8433" name="Line 241"/>
              <p:cNvSpPr>
                <a:spLocks noChangeShapeType="1"/>
              </p:cNvSpPr>
              <p:nvPr/>
            </p:nvSpPr>
            <p:spPr bwMode="auto">
              <a:xfrm>
                <a:off x="3264" y="3669"/>
                <a:ext cx="0" cy="267"/>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grpSp>
        <p:grpSp>
          <p:nvGrpSpPr>
            <p:cNvPr id="6" name="Group 249"/>
            <p:cNvGrpSpPr>
              <a:grpSpLocks/>
            </p:cNvGrpSpPr>
            <p:nvPr/>
          </p:nvGrpSpPr>
          <p:grpSpPr bwMode="auto">
            <a:xfrm>
              <a:off x="3742" y="3430"/>
              <a:ext cx="1440" cy="267"/>
              <a:chOff x="3600" y="3669"/>
              <a:chExt cx="1440" cy="267"/>
            </a:xfrm>
          </p:grpSpPr>
          <p:sp>
            <p:nvSpPr>
              <p:cNvPr id="8440" name="Rectangle 248"/>
              <p:cNvSpPr>
                <a:spLocks noChangeArrowheads="1"/>
              </p:cNvSpPr>
              <p:nvPr/>
            </p:nvSpPr>
            <p:spPr bwMode="auto">
              <a:xfrm>
                <a:off x="3600" y="3669"/>
                <a:ext cx="1440" cy="267"/>
              </a:xfrm>
              <a:prstGeom prst="rect">
                <a:avLst/>
              </a:prstGeom>
              <a:noFill/>
              <a:ln w="9525">
                <a:solidFill>
                  <a:schemeClr val="tx1"/>
                </a:solidFill>
                <a:miter lim="800000"/>
                <a:headEnd/>
                <a:tailEnd/>
              </a:ln>
              <a:effectLst/>
            </p:spPr>
            <p:txBody>
              <a:bodyPr wrap="none" lIns="91416" tIns="45710" rIns="91416" bIns="45710" anchor="ctr"/>
              <a:lstStyle/>
              <a:p>
                <a:pPr>
                  <a:spcBef>
                    <a:spcPct val="0"/>
                  </a:spcBef>
                </a:pPr>
                <a:r>
                  <a:rPr lang="en-US" altLang="zh-CN" sz="2000"/>
                  <a:t>60 </a:t>
                </a:r>
                <a:r>
                  <a:rPr lang="en-US" altLang="zh-CN" sz="2000" baseline="30000"/>
                  <a:t> </a:t>
                </a:r>
                <a:r>
                  <a:rPr lang="en-US" altLang="zh-CN" sz="2000"/>
                  <a:t>58</a:t>
                </a:r>
                <a:r>
                  <a:rPr lang="en-US" altLang="zh-CN" sz="2000" baseline="30000"/>
                  <a:t>  </a:t>
                </a:r>
                <a:r>
                  <a:rPr lang="en-US" altLang="zh-CN" sz="2000"/>
                  <a:t>74 </a:t>
                </a:r>
                <a:r>
                  <a:rPr lang="en-US" altLang="zh-CN" sz="2000" baseline="30000"/>
                  <a:t> </a:t>
                </a:r>
                <a:r>
                  <a:rPr lang="en-US" altLang="zh-CN" sz="2000"/>
                  <a:t>57  </a:t>
                </a:r>
                <a:r>
                  <a:rPr lang="en-US" altLang="zh-CN" sz="2000">
                    <a:solidFill>
                      <a:srgbClr val="0000FF"/>
                    </a:solidFill>
                  </a:rPr>
                  <a:t>86</a:t>
                </a:r>
                <a:r>
                  <a:rPr lang="en-US" altLang="zh-CN" sz="2000"/>
                  <a:t>  53</a:t>
                </a:r>
              </a:p>
            </p:txBody>
          </p:sp>
          <p:sp>
            <p:nvSpPr>
              <p:cNvPr id="8435" name="Line 243"/>
              <p:cNvSpPr>
                <a:spLocks noChangeShapeType="1"/>
              </p:cNvSpPr>
              <p:nvPr/>
            </p:nvSpPr>
            <p:spPr bwMode="auto">
              <a:xfrm>
                <a:off x="3840" y="3669"/>
                <a:ext cx="0" cy="267"/>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8436" name="Line 244"/>
              <p:cNvSpPr>
                <a:spLocks noChangeShapeType="1"/>
              </p:cNvSpPr>
              <p:nvPr/>
            </p:nvSpPr>
            <p:spPr bwMode="auto">
              <a:xfrm>
                <a:off x="4072" y="3669"/>
                <a:ext cx="0" cy="267"/>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8437" name="Line 245"/>
              <p:cNvSpPr>
                <a:spLocks noChangeShapeType="1"/>
              </p:cNvSpPr>
              <p:nvPr/>
            </p:nvSpPr>
            <p:spPr bwMode="auto">
              <a:xfrm>
                <a:off x="4304" y="3669"/>
                <a:ext cx="0" cy="267"/>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8438" name="Line 246"/>
              <p:cNvSpPr>
                <a:spLocks noChangeShapeType="1"/>
              </p:cNvSpPr>
              <p:nvPr/>
            </p:nvSpPr>
            <p:spPr bwMode="auto">
              <a:xfrm>
                <a:off x="4536" y="3669"/>
                <a:ext cx="0" cy="267"/>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8439" name="Line 247"/>
              <p:cNvSpPr>
                <a:spLocks noChangeShapeType="1"/>
              </p:cNvSpPr>
              <p:nvPr/>
            </p:nvSpPr>
            <p:spPr bwMode="auto">
              <a:xfrm>
                <a:off x="4769" y="3669"/>
                <a:ext cx="0" cy="267"/>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grpSp>
      </p:grpSp>
      <p:sp>
        <p:nvSpPr>
          <p:cNvPr id="8445" name="Text Box 253"/>
          <p:cNvSpPr txBox="1">
            <a:spLocks noChangeArrowheads="1"/>
          </p:cNvSpPr>
          <p:nvPr/>
        </p:nvSpPr>
        <p:spPr bwMode="auto">
          <a:xfrm>
            <a:off x="468313" y="2562225"/>
            <a:ext cx="7947961" cy="830977"/>
          </a:xfrm>
          <a:prstGeom prst="rect">
            <a:avLst/>
          </a:prstGeom>
          <a:noFill/>
          <a:ln w="25400" cap="sq">
            <a:noFill/>
            <a:miter lim="800000"/>
            <a:headEnd/>
            <a:tailEnd/>
          </a:ln>
          <a:effectLst/>
        </p:spPr>
        <p:txBody>
          <a:bodyPr wrap="none" lIns="91416" tIns="45710" rIns="91416" bIns="45710">
            <a:spAutoFit/>
          </a:bodyPr>
          <a:lstStyle/>
          <a:p>
            <a:r>
              <a:rPr lang="zh-CN" altLang="en-US" sz="2400" dirty="0">
                <a:latin typeface="华文中宋" pitchFamily="2" charset="-122"/>
                <a:ea typeface="华文中宋" pitchFamily="2" charset="-122"/>
              </a:rPr>
              <a:t>查找过程：</a:t>
            </a:r>
            <a:r>
              <a:rPr lang="zh-CN" altLang="en-US" sz="2400" dirty="0">
                <a:ea typeface="楷体_GB2312" pitchFamily="49" charset="-122"/>
              </a:rPr>
              <a:t>先确定待查记录所在块（顺序或折半查找）， </a:t>
            </a:r>
          </a:p>
          <a:p>
            <a:r>
              <a:rPr lang="zh-CN" altLang="en-US" sz="2400" dirty="0">
                <a:ea typeface="楷体_GB2312" pitchFamily="49" charset="-122"/>
              </a:rPr>
              <a:t>                    再在块内查找（顺序查找）。 </a:t>
            </a:r>
          </a:p>
        </p:txBody>
      </p:sp>
      <p:sp>
        <p:nvSpPr>
          <p:cNvPr id="8447" name="AutoShape 255"/>
          <p:cNvSpPr>
            <a:spLocks noChangeArrowheads="1"/>
          </p:cNvSpPr>
          <p:nvPr/>
        </p:nvSpPr>
        <p:spPr bwMode="auto">
          <a:xfrm>
            <a:off x="3708400" y="2060575"/>
            <a:ext cx="3600450" cy="1800225"/>
          </a:xfrm>
          <a:prstGeom prst="wedgeRoundRectCallout">
            <a:avLst>
              <a:gd name="adj1" fmla="val 52053"/>
              <a:gd name="adj2" fmla="val -87194"/>
              <a:gd name="adj3" fmla="val 16667"/>
            </a:avLst>
          </a:prstGeom>
          <a:solidFill>
            <a:srgbClr val="FFFFCC"/>
          </a:solidFill>
          <a:ln w="12700" cap="sq">
            <a:solidFill>
              <a:schemeClr val="tx1"/>
            </a:solidFill>
            <a:miter lim="800000"/>
            <a:headEnd/>
            <a:tailEnd/>
          </a:ln>
          <a:effectLst/>
        </p:spPr>
        <p:txBody>
          <a:bodyPr/>
          <a:lstStyle/>
          <a:p>
            <a:pPr>
              <a:lnSpc>
                <a:spcPct val="140000"/>
              </a:lnSpc>
            </a:pPr>
            <a:r>
              <a:rPr lang="zh-CN" altLang="en-US" sz="2400" dirty="0">
                <a:ea typeface="楷体_GB2312" pitchFamily="49" charset="-122"/>
              </a:rPr>
              <a:t>若 </a:t>
            </a:r>
            <a:r>
              <a:rPr lang="en-US" altLang="zh-CN" sz="2400" i="1" dirty="0" err="1">
                <a:ea typeface="楷体_GB2312" pitchFamily="49" charset="-122"/>
              </a:rPr>
              <a:t>i</a:t>
            </a:r>
            <a:r>
              <a:rPr lang="en-US" altLang="zh-CN" sz="2400" dirty="0">
                <a:ea typeface="楷体_GB2312" pitchFamily="49" charset="-122"/>
              </a:rPr>
              <a:t>  &lt; </a:t>
            </a:r>
            <a:r>
              <a:rPr lang="en-US" altLang="zh-CN" sz="2400" i="1" dirty="0">
                <a:ea typeface="楷体_GB2312" pitchFamily="49" charset="-122"/>
              </a:rPr>
              <a:t>j</a:t>
            </a:r>
            <a:r>
              <a:rPr lang="zh-CN" altLang="en-US" sz="2400" dirty="0">
                <a:ea typeface="楷体_GB2312" pitchFamily="49" charset="-122"/>
              </a:rPr>
              <a:t>，则第 </a:t>
            </a:r>
            <a:r>
              <a:rPr lang="en-US" altLang="zh-CN" sz="2400" i="1" dirty="0">
                <a:ea typeface="楷体_GB2312" pitchFamily="49" charset="-122"/>
              </a:rPr>
              <a:t>j </a:t>
            </a:r>
            <a:r>
              <a:rPr lang="zh-CN" altLang="en-US" sz="2400" dirty="0">
                <a:ea typeface="楷体_GB2312" pitchFamily="49" charset="-122"/>
              </a:rPr>
              <a:t>块中所 </a:t>
            </a:r>
          </a:p>
          <a:p>
            <a:pPr>
              <a:lnSpc>
                <a:spcPct val="90000"/>
              </a:lnSpc>
            </a:pPr>
            <a:r>
              <a:rPr lang="zh-CN" altLang="en-US" sz="2400" dirty="0">
                <a:ea typeface="楷体_GB2312" pitchFamily="49" charset="-122"/>
              </a:rPr>
              <a:t>有记录的关键字均大于 </a:t>
            </a:r>
          </a:p>
          <a:p>
            <a:pPr>
              <a:lnSpc>
                <a:spcPct val="90000"/>
              </a:lnSpc>
            </a:pPr>
            <a:r>
              <a:rPr lang="zh-CN" altLang="en-US" sz="2400" dirty="0">
                <a:ea typeface="楷体_GB2312" pitchFamily="49" charset="-122"/>
              </a:rPr>
              <a:t>第 </a:t>
            </a:r>
            <a:r>
              <a:rPr lang="en-US" altLang="zh-CN" sz="2400" i="1" dirty="0" err="1">
                <a:ea typeface="楷体_GB2312" pitchFamily="49" charset="-122"/>
              </a:rPr>
              <a:t>i</a:t>
            </a:r>
            <a:r>
              <a:rPr lang="en-US" altLang="zh-CN" sz="2400" i="1" dirty="0">
                <a:ea typeface="楷体_GB2312" pitchFamily="49" charset="-122"/>
              </a:rPr>
              <a:t>  </a:t>
            </a:r>
            <a:r>
              <a:rPr lang="zh-CN" altLang="en-US" sz="2400" dirty="0">
                <a:ea typeface="楷体_GB2312" pitchFamily="49" charset="-122"/>
              </a:rPr>
              <a:t>块中的最大关键字</a:t>
            </a:r>
          </a:p>
        </p:txBody>
      </p:sp>
      <p:sp>
        <p:nvSpPr>
          <p:cNvPr id="8448" name="Text Box 256"/>
          <p:cNvSpPr txBox="1">
            <a:spLocks noChangeArrowheads="1"/>
          </p:cNvSpPr>
          <p:nvPr/>
        </p:nvSpPr>
        <p:spPr bwMode="auto">
          <a:xfrm>
            <a:off x="697784" y="1597025"/>
            <a:ext cx="8122688" cy="830977"/>
          </a:xfrm>
          <a:prstGeom prst="rect">
            <a:avLst/>
          </a:prstGeom>
          <a:noFill/>
          <a:ln w="25400" cap="sq">
            <a:noFill/>
            <a:miter lim="800000"/>
            <a:headEnd/>
            <a:tailEnd/>
          </a:ln>
          <a:effectLst/>
        </p:spPr>
        <p:txBody>
          <a:bodyPr wrap="none" lIns="91416" tIns="45710" rIns="91416" bIns="45710">
            <a:spAutoFit/>
          </a:bodyPr>
          <a:lstStyle/>
          <a:p>
            <a:r>
              <a:rPr lang="en-US" altLang="zh-CN" dirty="0">
                <a:ea typeface="楷体_GB2312" pitchFamily="49" charset="-122"/>
              </a:rPr>
              <a:t>            </a:t>
            </a:r>
            <a:r>
              <a:rPr lang="en-US" altLang="zh-CN" sz="2400" dirty="0">
                <a:ea typeface="楷体_GB2312" pitchFamily="49" charset="-122"/>
              </a:rPr>
              <a:t>2</a:t>
            </a:r>
            <a:r>
              <a:rPr lang="zh-CN" altLang="en-US" sz="2400" dirty="0">
                <a:ea typeface="楷体_GB2312" pitchFamily="49" charset="-122"/>
              </a:rPr>
              <a:t>、建立“索引表”（每个结点含有最大关键字域和指 </a:t>
            </a:r>
          </a:p>
          <a:p>
            <a:r>
              <a:rPr lang="zh-CN" altLang="en-US" sz="2400" dirty="0">
                <a:ea typeface="楷体_GB2312" pitchFamily="49" charset="-122"/>
              </a:rPr>
              <a:t>                  向本块第一个结点的指针，且按关键字有序）。 </a:t>
            </a:r>
          </a:p>
        </p:txBody>
      </p:sp>
    </p:spTree>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375"/>
                                        </p:tgtEl>
                                        <p:attrNameLst>
                                          <p:attrName>style.visibility</p:attrName>
                                        </p:attrNameLst>
                                      </p:cBhvr>
                                      <p:to>
                                        <p:strVal val="visible"/>
                                      </p:to>
                                    </p:set>
                                    <p:animEffect transition="in" filter="blinds(horizontal)">
                                      <p:cBhvr>
                                        <p:cTn id="7" dur="500"/>
                                        <p:tgtEl>
                                          <p:spTgt spid="8375"/>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strVal val="#ppt_h"/>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18" presetClass="entr" presetSubtype="3" fill="hold" grpId="0" nodeType="clickEffect">
                                  <p:stCondLst>
                                    <p:cond delay="0"/>
                                  </p:stCondLst>
                                  <p:childTnLst>
                                    <p:set>
                                      <p:cBhvr>
                                        <p:cTn id="17" dur="1" fill="hold">
                                          <p:stCondLst>
                                            <p:cond delay="0"/>
                                          </p:stCondLst>
                                        </p:cTn>
                                        <p:tgtEl>
                                          <p:spTgt spid="8447"/>
                                        </p:tgtEl>
                                        <p:attrNameLst>
                                          <p:attrName>style.visibility</p:attrName>
                                        </p:attrNameLst>
                                      </p:cBhvr>
                                      <p:to>
                                        <p:strVal val="visible"/>
                                      </p:to>
                                    </p:set>
                                    <p:animEffect transition="in" filter="strips(upRight)">
                                      <p:cBhvr>
                                        <p:cTn id="18" dur="1000"/>
                                        <p:tgtEl>
                                          <p:spTgt spid="8447"/>
                                        </p:tgtEl>
                                      </p:cBhvr>
                                    </p:animEffect>
                                  </p:childTnLst>
                                </p:cTn>
                              </p:par>
                            </p:childTnLst>
                          </p:cTn>
                        </p:par>
                      </p:childTnLst>
                    </p:cTn>
                  </p:par>
                  <p:par>
                    <p:cTn id="19" fill="hold">
                      <p:stCondLst>
                        <p:cond delay="indefinite"/>
                      </p:stCondLst>
                      <p:childTnLst>
                        <p:par>
                          <p:cTn id="20" fill="hold">
                            <p:stCondLst>
                              <p:cond delay="0"/>
                            </p:stCondLst>
                            <p:childTnLst>
                              <p:par>
                                <p:cTn id="21" presetID="17" presetClass="entr" presetSubtype="10" fill="hold" grpId="0" nodeType="clickEffect">
                                  <p:stCondLst>
                                    <p:cond delay="0"/>
                                  </p:stCondLst>
                                  <p:childTnLst>
                                    <p:set>
                                      <p:cBhvr>
                                        <p:cTn id="22" dur="1" fill="hold">
                                          <p:stCondLst>
                                            <p:cond delay="0"/>
                                          </p:stCondLst>
                                        </p:cTn>
                                        <p:tgtEl>
                                          <p:spTgt spid="8450"/>
                                        </p:tgtEl>
                                        <p:attrNameLst>
                                          <p:attrName>style.visibility</p:attrName>
                                        </p:attrNameLst>
                                      </p:cBhvr>
                                      <p:to>
                                        <p:strVal val="visible"/>
                                      </p:to>
                                    </p:set>
                                    <p:anim calcmode="lin" valueType="num">
                                      <p:cBhvr>
                                        <p:cTn id="23" dur="500" fill="hold"/>
                                        <p:tgtEl>
                                          <p:spTgt spid="8450"/>
                                        </p:tgtEl>
                                        <p:attrNameLst>
                                          <p:attrName>ppt_w</p:attrName>
                                        </p:attrNameLst>
                                      </p:cBhvr>
                                      <p:tavLst>
                                        <p:tav tm="0">
                                          <p:val>
                                            <p:fltVal val="0"/>
                                          </p:val>
                                        </p:tav>
                                        <p:tav tm="100000">
                                          <p:val>
                                            <p:strVal val="#ppt_w"/>
                                          </p:val>
                                        </p:tav>
                                      </p:tavLst>
                                    </p:anim>
                                    <p:anim calcmode="lin" valueType="num">
                                      <p:cBhvr>
                                        <p:cTn id="24" dur="500" fill="hold"/>
                                        <p:tgtEl>
                                          <p:spTgt spid="8450"/>
                                        </p:tgtEl>
                                        <p:attrNameLst>
                                          <p:attrName>ppt_h</p:attrName>
                                        </p:attrNameLst>
                                      </p:cBhvr>
                                      <p:tavLst>
                                        <p:tav tm="0">
                                          <p:val>
                                            <p:strVal val="#ppt_h"/>
                                          </p:val>
                                        </p:tav>
                                        <p:tav tm="100000">
                                          <p:val>
                                            <p:strVal val="#ppt_h"/>
                                          </p:val>
                                        </p:tav>
                                      </p:tavLst>
                                    </p:anim>
                                  </p:childTnLst>
                                </p:cTn>
                              </p:par>
                            </p:childTnLst>
                          </p:cTn>
                        </p:par>
                      </p:childTnLst>
                    </p:cTn>
                  </p:par>
                  <p:par>
                    <p:cTn id="25" fill="hold">
                      <p:stCondLst>
                        <p:cond delay="indefinite"/>
                      </p:stCondLst>
                      <p:childTnLst>
                        <p:par>
                          <p:cTn id="26" fill="hold">
                            <p:stCondLst>
                              <p:cond delay="0"/>
                            </p:stCondLst>
                            <p:childTnLst>
                              <p:par>
                                <p:cTn id="27" presetID="17" presetClass="entr" presetSubtype="10" fill="hold" grpId="0" nodeType="clickEffect">
                                  <p:stCondLst>
                                    <p:cond delay="0"/>
                                  </p:stCondLst>
                                  <p:childTnLst>
                                    <p:set>
                                      <p:cBhvr>
                                        <p:cTn id="28" dur="1" fill="hold">
                                          <p:stCondLst>
                                            <p:cond delay="0"/>
                                          </p:stCondLst>
                                        </p:cTn>
                                        <p:tgtEl>
                                          <p:spTgt spid="8451"/>
                                        </p:tgtEl>
                                        <p:attrNameLst>
                                          <p:attrName>style.visibility</p:attrName>
                                        </p:attrNameLst>
                                      </p:cBhvr>
                                      <p:to>
                                        <p:strVal val="visible"/>
                                      </p:to>
                                    </p:set>
                                    <p:anim calcmode="lin" valueType="num">
                                      <p:cBhvr>
                                        <p:cTn id="29" dur="500" fill="hold"/>
                                        <p:tgtEl>
                                          <p:spTgt spid="8451"/>
                                        </p:tgtEl>
                                        <p:attrNameLst>
                                          <p:attrName>ppt_w</p:attrName>
                                        </p:attrNameLst>
                                      </p:cBhvr>
                                      <p:tavLst>
                                        <p:tav tm="0">
                                          <p:val>
                                            <p:fltVal val="0"/>
                                          </p:val>
                                        </p:tav>
                                        <p:tav tm="100000">
                                          <p:val>
                                            <p:strVal val="#ppt_w"/>
                                          </p:val>
                                        </p:tav>
                                      </p:tavLst>
                                    </p:anim>
                                    <p:anim calcmode="lin" valueType="num">
                                      <p:cBhvr>
                                        <p:cTn id="30" dur="500" fill="hold"/>
                                        <p:tgtEl>
                                          <p:spTgt spid="8451"/>
                                        </p:tgtEl>
                                        <p:attrNameLst>
                                          <p:attrName>ppt_h</p:attrName>
                                        </p:attrNameLst>
                                      </p:cBhvr>
                                      <p:tavLst>
                                        <p:tav tm="0">
                                          <p:val>
                                            <p:strVal val="#ppt_h"/>
                                          </p:val>
                                        </p:tav>
                                        <p:tav tm="100000">
                                          <p:val>
                                            <p:strVal val="#ppt_h"/>
                                          </p:val>
                                        </p:tav>
                                      </p:tavLst>
                                    </p:anim>
                                  </p:childTnLst>
                                </p:cTn>
                              </p:par>
                            </p:childTnLst>
                          </p:cTn>
                        </p:par>
                      </p:childTnLst>
                    </p:cTn>
                  </p:par>
                  <p:par>
                    <p:cTn id="31" fill="hold">
                      <p:stCondLst>
                        <p:cond delay="indefinite"/>
                      </p:stCondLst>
                      <p:childTnLst>
                        <p:par>
                          <p:cTn id="32" fill="hold">
                            <p:stCondLst>
                              <p:cond delay="0"/>
                            </p:stCondLst>
                            <p:childTnLst>
                              <p:par>
                                <p:cTn id="33" presetID="17" presetClass="entr" presetSubtype="10" fill="hold" grpId="0" nodeType="clickEffect">
                                  <p:stCondLst>
                                    <p:cond delay="0"/>
                                  </p:stCondLst>
                                  <p:childTnLst>
                                    <p:set>
                                      <p:cBhvr>
                                        <p:cTn id="34" dur="1" fill="hold">
                                          <p:stCondLst>
                                            <p:cond delay="0"/>
                                          </p:stCondLst>
                                        </p:cTn>
                                        <p:tgtEl>
                                          <p:spTgt spid="8452"/>
                                        </p:tgtEl>
                                        <p:attrNameLst>
                                          <p:attrName>style.visibility</p:attrName>
                                        </p:attrNameLst>
                                      </p:cBhvr>
                                      <p:to>
                                        <p:strVal val="visible"/>
                                      </p:to>
                                    </p:set>
                                    <p:anim calcmode="lin" valueType="num">
                                      <p:cBhvr>
                                        <p:cTn id="35" dur="500" fill="hold"/>
                                        <p:tgtEl>
                                          <p:spTgt spid="8452"/>
                                        </p:tgtEl>
                                        <p:attrNameLst>
                                          <p:attrName>ppt_w</p:attrName>
                                        </p:attrNameLst>
                                      </p:cBhvr>
                                      <p:tavLst>
                                        <p:tav tm="0">
                                          <p:val>
                                            <p:fltVal val="0"/>
                                          </p:val>
                                        </p:tav>
                                        <p:tav tm="100000">
                                          <p:val>
                                            <p:strVal val="#ppt_w"/>
                                          </p:val>
                                        </p:tav>
                                      </p:tavLst>
                                    </p:anim>
                                    <p:anim calcmode="lin" valueType="num">
                                      <p:cBhvr>
                                        <p:cTn id="36" dur="500" fill="hold"/>
                                        <p:tgtEl>
                                          <p:spTgt spid="8452"/>
                                        </p:tgtEl>
                                        <p:attrNameLst>
                                          <p:attrName>ppt_h</p:attrName>
                                        </p:attrNameLst>
                                      </p:cBhvr>
                                      <p:tavLst>
                                        <p:tav tm="0">
                                          <p:val>
                                            <p:strVal val="#ppt_h"/>
                                          </p:val>
                                        </p:tav>
                                        <p:tav tm="100000">
                                          <p:val>
                                            <p:strVal val="#ppt_h"/>
                                          </p:val>
                                        </p:tav>
                                      </p:tavLst>
                                    </p:anim>
                                  </p:childTnLst>
                                </p:cTn>
                              </p:par>
                            </p:childTnLst>
                          </p:cTn>
                        </p:par>
                      </p:childTnLst>
                    </p:cTn>
                  </p:par>
                  <p:par>
                    <p:cTn id="37" fill="hold">
                      <p:stCondLst>
                        <p:cond delay="indefinite"/>
                      </p:stCondLst>
                      <p:childTnLst>
                        <p:par>
                          <p:cTn id="38" fill="hold">
                            <p:stCondLst>
                              <p:cond delay="0"/>
                            </p:stCondLst>
                            <p:childTnLst>
                              <p:par>
                                <p:cTn id="39" presetID="10" presetClass="exit" presetSubtype="0" fill="hold" grpId="1" nodeType="clickEffect">
                                  <p:stCondLst>
                                    <p:cond delay="0"/>
                                  </p:stCondLst>
                                  <p:childTnLst>
                                    <p:animEffect transition="out" filter="fade">
                                      <p:cBhvr>
                                        <p:cTn id="40" dur="2000"/>
                                        <p:tgtEl>
                                          <p:spTgt spid="8447"/>
                                        </p:tgtEl>
                                      </p:cBhvr>
                                    </p:animEffect>
                                    <p:set>
                                      <p:cBhvr>
                                        <p:cTn id="41" dur="1" fill="hold">
                                          <p:stCondLst>
                                            <p:cond delay="1999"/>
                                          </p:stCondLst>
                                        </p:cTn>
                                        <p:tgtEl>
                                          <p:spTgt spid="8447"/>
                                        </p:tgtEl>
                                        <p:attrNameLst>
                                          <p:attrName>style.visibility</p:attrName>
                                        </p:attrNameLst>
                                      </p:cBhvr>
                                      <p:to>
                                        <p:strVal val="hidden"/>
                                      </p:to>
                                    </p:set>
                                  </p:childTnLst>
                                </p:cTn>
                              </p:par>
                            </p:childTnLst>
                          </p:cTn>
                        </p:par>
                        <p:par>
                          <p:cTn id="42" fill="hold">
                            <p:stCondLst>
                              <p:cond delay="2000"/>
                            </p:stCondLst>
                            <p:childTnLst>
                              <p:par>
                                <p:cTn id="43" presetID="3" presetClass="entr" presetSubtype="10" fill="hold" grpId="0" nodeType="afterEffect">
                                  <p:stCondLst>
                                    <p:cond delay="0"/>
                                  </p:stCondLst>
                                  <p:childTnLst>
                                    <p:set>
                                      <p:cBhvr>
                                        <p:cTn id="44" dur="1" fill="hold">
                                          <p:stCondLst>
                                            <p:cond delay="0"/>
                                          </p:stCondLst>
                                        </p:cTn>
                                        <p:tgtEl>
                                          <p:spTgt spid="8448"/>
                                        </p:tgtEl>
                                        <p:attrNameLst>
                                          <p:attrName>style.visibility</p:attrName>
                                        </p:attrNameLst>
                                      </p:cBhvr>
                                      <p:to>
                                        <p:strVal val="visible"/>
                                      </p:to>
                                    </p:set>
                                    <p:animEffect transition="in" filter="blinds(horizontal)">
                                      <p:cBhvr>
                                        <p:cTn id="45" dur="500"/>
                                        <p:tgtEl>
                                          <p:spTgt spid="8448"/>
                                        </p:tgtEl>
                                      </p:cBhvr>
                                    </p:animEffect>
                                  </p:childTnLst>
                                </p:cTn>
                              </p:par>
                            </p:childTnLst>
                          </p:cTn>
                        </p:par>
                      </p:childTnLst>
                    </p:cTn>
                  </p:par>
                  <p:par>
                    <p:cTn id="46" fill="hold">
                      <p:stCondLst>
                        <p:cond delay="indefinite"/>
                      </p:stCondLst>
                      <p:childTnLst>
                        <p:par>
                          <p:cTn id="47" fill="hold">
                            <p:stCondLst>
                              <p:cond delay="0"/>
                            </p:stCondLst>
                            <p:childTnLst>
                              <p:par>
                                <p:cTn id="48" presetID="17" presetClass="entr" presetSubtype="10" fill="hold" grpId="0" nodeType="clickEffect">
                                  <p:stCondLst>
                                    <p:cond delay="0"/>
                                  </p:stCondLst>
                                  <p:childTnLst>
                                    <p:set>
                                      <p:cBhvr>
                                        <p:cTn id="49" dur="1" fill="hold">
                                          <p:stCondLst>
                                            <p:cond delay="0"/>
                                          </p:stCondLst>
                                        </p:cTn>
                                        <p:tgtEl>
                                          <p:spTgt spid="8417"/>
                                        </p:tgtEl>
                                        <p:attrNameLst>
                                          <p:attrName>style.visibility</p:attrName>
                                        </p:attrNameLst>
                                      </p:cBhvr>
                                      <p:to>
                                        <p:strVal val="visible"/>
                                      </p:to>
                                    </p:set>
                                    <p:anim calcmode="lin" valueType="num">
                                      <p:cBhvr>
                                        <p:cTn id="50" dur="500" fill="hold"/>
                                        <p:tgtEl>
                                          <p:spTgt spid="8417"/>
                                        </p:tgtEl>
                                        <p:attrNameLst>
                                          <p:attrName>ppt_w</p:attrName>
                                        </p:attrNameLst>
                                      </p:cBhvr>
                                      <p:tavLst>
                                        <p:tav tm="0">
                                          <p:val>
                                            <p:fltVal val="0"/>
                                          </p:val>
                                        </p:tav>
                                        <p:tav tm="100000">
                                          <p:val>
                                            <p:strVal val="#ppt_w"/>
                                          </p:val>
                                        </p:tav>
                                      </p:tavLst>
                                    </p:anim>
                                    <p:anim calcmode="lin" valueType="num">
                                      <p:cBhvr>
                                        <p:cTn id="51" dur="500" fill="hold"/>
                                        <p:tgtEl>
                                          <p:spTgt spid="8417"/>
                                        </p:tgtEl>
                                        <p:attrNameLst>
                                          <p:attrName>ppt_h</p:attrName>
                                        </p:attrNameLst>
                                      </p:cBhvr>
                                      <p:tavLst>
                                        <p:tav tm="0">
                                          <p:val>
                                            <p:strVal val="#ppt_h"/>
                                          </p:val>
                                        </p:tav>
                                        <p:tav tm="100000">
                                          <p:val>
                                            <p:strVal val="#ppt_h"/>
                                          </p:val>
                                        </p:tav>
                                      </p:tavLst>
                                    </p:anim>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2"/>
                                        </p:tgtEl>
                                        <p:attrNameLst>
                                          <p:attrName>style.visibility</p:attrName>
                                        </p:attrNameLst>
                                      </p:cBhvr>
                                      <p:to>
                                        <p:strVal val="visible"/>
                                      </p:to>
                                    </p:set>
                                    <p:animEffect transition="in" filter="fade">
                                      <p:cBhvr>
                                        <p:cTn id="56" dur="2000"/>
                                        <p:tgtEl>
                                          <p:spTgt spid="2"/>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1" fill="hold" grpId="0" nodeType="clickEffect">
                                  <p:stCondLst>
                                    <p:cond delay="0"/>
                                  </p:stCondLst>
                                  <p:childTnLst>
                                    <p:set>
                                      <p:cBhvr>
                                        <p:cTn id="60" dur="1" fill="hold">
                                          <p:stCondLst>
                                            <p:cond delay="0"/>
                                          </p:stCondLst>
                                        </p:cTn>
                                        <p:tgtEl>
                                          <p:spTgt spid="8408"/>
                                        </p:tgtEl>
                                        <p:attrNameLst>
                                          <p:attrName>style.visibility</p:attrName>
                                        </p:attrNameLst>
                                      </p:cBhvr>
                                      <p:to>
                                        <p:strVal val="visible"/>
                                      </p:to>
                                    </p:set>
                                    <p:animEffect transition="in" filter="wipe(up)">
                                      <p:cBhvr>
                                        <p:cTn id="61" dur="500"/>
                                        <p:tgtEl>
                                          <p:spTgt spid="8408"/>
                                        </p:tgtEl>
                                      </p:cBhvr>
                                    </p:animEffect>
                                  </p:childTnLst>
                                </p:cTn>
                              </p:par>
                            </p:childTnLst>
                          </p:cTn>
                        </p:par>
                        <p:par>
                          <p:cTn id="62" fill="hold">
                            <p:stCondLst>
                              <p:cond delay="500"/>
                            </p:stCondLst>
                            <p:childTnLst>
                              <p:par>
                                <p:cTn id="63" presetID="22" presetClass="entr" presetSubtype="2" fill="hold" grpId="0" nodeType="afterEffect">
                                  <p:stCondLst>
                                    <p:cond delay="0"/>
                                  </p:stCondLst>
                                  <p:childTnLst>
                                    <p:set>
                                      <p:cBhvr>
                                        <p:cTn id="64" dur="1" fill="hold">
                                          <p:stCondLst>
                                            <p:cond delay="0"/>
                                          </p:stCondLst>
                                        </p:cTn>
                                        <p:tgtEl>
                                          <p:spTgt spid="8409"/>
                                        </p:tgtEl>
                                        <p:attrNameLst>
                                          <p:attrName>style.visibility</p:attrName>
                                        </p:attrNameLst>
                                      </p:cBhvr>
                                      <p:to>
                                        <p:strVal val="visible"/>
                                      </p:to>
                                    </p:set>
                                    <p:animEffect transition="in" filter="wipe(right)">
                                      <p:cBhvr>
                                        <p:cTn id="65" dur="500"/>
                                        <p:tgtEl>
                                          <p:spTgt spid="8409"/>
                                        </p:tgtEl>
                                      </p:cBhvr>
                                    </p:animEffect>
                                  </p:childTnLst>
                                </p:cTn>
                              </p:par>
                            </p:childTnLst>
                          </p:cTn>
                        </p:par>
                        <p:par>
                          <p:cTn id="66" fill="hold">
                            <p:stCondLst>
                              <p:cond delay="1000"/>
                            </p:stCondLst>
                            <p:childTnLst>
                              <p:par>
                                <p:cTn id="67" presetID="22" presetClass="entr" presetSubtype="1" fill="hold" grpId="0" nodeType="afterEffect">
                                  <p:stCondLst>
                                    <p:cond delay="0"/>
                                  </p:stCondLst>
                                  <p:childTnLst>
                                    <p:set>
                                      <p:cBhvr>
                                        <p:cTn id="68" dur="1" fill="hold">
                                          <p:stCondLst>
                                            <p:cond delay="0"/>
                                          </p:stCondLst>
                                        </p:cTn>
                                        <p:tgtEl>
                                          <p:spTgt spid="8410"/>
                                        </p:tgtEl>
                                        <p:attrNameLst>
                                          <p:attrName>style.visibility</p:attrName>
                                        </p:attrNameLst>
                                      </p:cBhvr>
                                      <p:to>
                                        <p:strVal val="visible"/>
                                      </p:to>
                                    </p:set>
                                    <p:animEffect transition="in" filter="wipe(up)">
                                      <p:cBhvr>
                                        <p:cTn id="69" dur="500"/>
                                        <p:tgtEl>
                                          <p:spTgt spid="8410"/>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1" fill="hold" grpId="0" nodeType="clickEffect">
                                  <p:stCondLst>
                                    <p:cond delay="0"/>
                                  </p:stCondLst>
                                  <p:childTnLst>
                                    <p:set>
                                      <p:cBhvr>
                                        <p:cTn id="73" dur="1" fill="hold">
                                          <p:stCondLst>
                                            <p:cond delay="0"/>
                                          </p:stCondLst>
                                        </p:cTn>
                                        <p:tgtEl>
                                          <p:spTgt spid="8411"/>
                                        </p:tgtEl>
                                        <p:attrNameLst>
                                          <p:attrName>style.visibility</p:attrName>
                                        </p:attrNameLst>
                                      </p:cBhvr>
                                      <p:to>
                                        <p:strVal val="visible"/>
                                      </p:to>
                                    </p:set>
                                    <p:animEffect transition="in" filter="wipe(up)">
                                      <p:cBhvr>
                                        <p:cTn id="74" dur="500"/>
                                        <p:tgtEl>
                                          <p:spTgt spid="8411"/>
                                        </p:tgtEl>
                                      </p:cBhvr>
                                    </p:animEffect>
                                  </p:childTnLst>
                                </p:cTn>
                              </p:par>
                            </p:childTnLst>
                          </p:cTn>
                        </p:par>
                        <p:par>
                          <p:cTn id="75" fill="hold">
                            <p:stCondLst>
                              <p:cond delay="500"/>
                            </p:stCondLst>
                            <p:childTnLst>
                              <p:par>
                                <p:cTn id="76" presetID="22" presetClass="entr" presetSubtype="2" fill="hold" grpId="0" nodeType="afterEffect">
                                  <p:stCondLst>
                                    <p:cond delay="0"/>
                                  </p:stCondLst>
                                  <p:childTnLst>
                                    <p:set>
                                      <p:cBhvr>
                                        <p:cTn id="77" dur="1" fill="hold">
                                          <p:stCondLst>
                                            <p:cond delay="0"/>
                                          </p:stCondLst>
                                        </p:cTn>
                                        <p:tgtEl>
                                          <p:spTgt spid="8412"/>
                                        </p:tgtEl>
                                        <p:attrNameLst>
                                          <p:attrName>style.visibility</p:attrName>
                                        </p:attrNameLst>
                                      </p:cBhvr>
                                      <p:to>
                                        <p:strVal val="visible"/>
                                      </p:to>
                                    </p:set>
                                    <p:animEffect transition="in" filter="wipe(right)">
                                      <p:cBhvr>
                                        <p:cTn id="78" dur="500"/>
                                        <p:tgtEl>
                                          <p:spTgt spid="8412"/>
                                        </p:tgtEl>
                                      </p:cBhvr>
                                    </p:animEffect>
                                  </p:childTnLst>
                                </p:cTn>
                              </p:par>
                            </p:childTnLst>
                          </p:cTn>
                        </p:par>
                        <p:par>
                          <p:cTn id="79" fill="hold">
                            <p:stCondLst>
                              <p:cond delay="1000"/>
                            </p:stCondLst>
                            <p:childTnLst>
                              <p:par>
                                <p:cTn id="80" presetID="22" presetClass="entr" presetSubtype="1" fill="hold" grpId="0" nodeType="afterEffect">
                                  <p:stCondLst>
                                    <p:cond delay="0"/>
                                  </p:stCondLst>
                                  <p:childTnLst>
                                    <p:set>
                                      <p:cBhvr>
                                        <p:cTn id="81" dur="1" fill="hold">
                                          <p:stCondLst>
                                            <p:cond delay="0"/>
                                          </p:stCondLst>
                                        </p:cTn>
                                        <p:tgtEl>
                                          <p:spTgt spid="8413"/>
                                        </p:tgtEl>
                                        <p:attrNameLst>
                                          <p:attrName>style.visibility</p:attrName>
                                        </p:attrNameLst>
                                      </p:cBhvr>
                                      <p:to>
                                        <p:strVal val="visible"/>
                                      </p:to>
                                    </p:set>
                                    <p:animEffect transition="in" filter="wipe(up)">
                                      <p:cBhvr>
                                        <p:cTn id="82" dur="500"/>
                                        <p:tgtEl>
                                          <p:spTgt spid="8413"/>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1" fill="hold" grpId="0" nodeType="clickEffect">
                                  <p:stCondLst>
                                    <p:cond delay="0"/>
                                  </p:stCondLst>
                                  <p:childTnLst>
                                    <p:set>
                                      <p:cBhvr>
                                        <p:cTn id="86" dur="1" fill="hold">
                                          <p:stCondLst>
                                            <p:cond delay="0"/>
                                          </p:stCondLst>
                                        </p:cTn>
                                        <p:tgtEl>
                                          <p:spTgt spid="8414"/>
                                        </p:tgtEl>
                                        <p:attrNameLst>
                                          <p:attrName>style.visibility</p:attrName>
                                        </p:attrNameLst>
                                      </p:cBhvr>
                                      <p:to>
                                        <p:strVal val="visible"/>
                                      </p:to>
                                    </p:set>
                                    <p:animEffect transition="in" filter="wipe(up)">
                                      <p:cBhvr>
                                        <p:cTn id="87" dur="500"/>
                                        <p:tgtEl>
                                          <p:spTgt spid="8414"/>
                                        </p:tgtEl>
                                      </p:cBhvr>
                                    </p:animEffect>
                                  </p:childTnLst>
                                </p:cTn>
                              </p:par>
                            </p:childTnLst>
                          </p:cTn>
                        </p:par>
                        <p:par>
                          <p:cTn id="88" fill="hold">
                            <p:stCondLst>
                              <p:cond delay="500"/>
                            </p:stCondLst>
                            <p:childTnLst>
                              <p:par>
                                <p:cTn id="89" presetID="22" presetClass="entr" presetSubtype="8" fill="hold" grpId="0" nodeType="afterEffect">
                                  <p:stCondLst>
                                    <p:cond delay="0"/>
                                  </p:stCondLst>
                                  <p:childTnLst>
                                    <p:set>
                                      <p:cBhvr>
                                        <p:cTn id="90" dur="1" fill="hold">
                                          <p:stCondLst>
                                            <p:cond delay="0"/>
                                          </p:stCondLst>
                                        </p:cTn>
                                        <p:tgtEl>
                                          <p:spTgt spid="8415"/>
                                        </p:tgtEl>
                                        <p:attrNameLst>
                                          <p:attrName>style.visibility</p:attrName>
                                        </p:attrNameLst>
                                      </p:cBhvr>
                                      <p:to>
                                        <p:strVal val="visible"/>
                                      </p:to>
                                    </p:set>
                                    <p:animEffect transition="in" filter="wipe(left)">
                                      <p:cBhvr>
                                        <p:cTn id="91" dur="500"/>
                                        <p:tgtEl>
                                          <p:spTgt spid="8415"/>
                                        </p:tgtEl>
                                      </p:cBhvr>
                                    </p:animEffect>
                                  </p:childTnLst>
                                </p:cTn>
                              </p:par>
                            </p:childTnLst>
                          </p:cTn>
                        </p:par>
                        <p:par>
                          <p:cTn id="92" fill="hold">
                            <p:stCondLst>
                              <p:cond delay="1000"/>
                            </p:stCondLst>
                            <p:childTnLst>
                              <p:par>
                                <p:cTn id="93" presetID="22" presetClass="entr" presetSubtype="1" fill="hold" grpId="0" nodeType="afterEffect">
                                  <p:stCondLst>
                                    <p:cond delay="0"/>
                                  </p:stCondLst>
                                  <p:childTnLst>
                                    <p:set>
                                      <p:cBhvr>
                                        <p:cTn id="94" dur="1" fill="hold">
                                          <p:stCondLst>
                                            <p:cond delay="0"/>
                                          </p:stCondLst>
                                        </p:cTn>
                                        <p:tgtEl>
                                          <p:spTgt spid="8416"/>
                                        </p:tgtEl>
                                        <p:attrNameLst>
                                          <p:attrName>style.visibility</p:attrName>
                                        </p:attrNameLst>
                                      </p:cBhvr>
                                      <p:to>
                                        <p:strVal val="visible"/>
                                      </p:to>
                                    </p:set>
                                    <p:animEffect transition="in" filter="wipe(up)">
                                      <p:cBhvr>
                                        <p:cTn id="95" dur="500"/>
                                        <p:tgtEl>
                                          <p:spTgt spid="8416"/>
                                        </p:tgtEl>
                                      </p:cBhvr>
                                    </p:animEffect>
                                  </p:childTnLst>
                                </p:cTn>
                              </p:par>
                            </p:childTnLst>
                          </p:cTn>
                        </p:par>
                      </p:childTnLst>
                    </p:cTn>
                  </p:par>
                  <p:par>
                    <p:cTn id="96" fill="hold">
                      <p:stCondLst>
                        <p:cond delay="indefinite"/>
                      </p:stCondLst>
                      <p:childTnLst>
                        <p:par>
                          <p:cTn id="97" fill="hold">
                            <p:stCondLst>
                              <p:cond delay="0"/>
                            </p:stCondLst>
                            <p:childTnLst>
                              <p:par>
                                <p:cTn id="98" presetID="3" presetClass="entr" presetSubtype="5" fill="hold" grpId="0" nodeType="clickEffect">
                                  <p:stCondLst>
                                    <p:cond delay="0"/>
                                  </p:stCondLst>
                                  <p:childTnLst>
                                    <p:set>
                                      <p:cBhvr>
                                        <p:cTn id="99" dur="1" fill="hold">
                                          <p:stCondLst>
                                            <p:cond delay="0"/>
                                          </p:stCondLst>
                                        </p:cTn>
                                        <p:tgtEl>
                                          <p:spTgt spid="8445"/>
                                        </p:tgtEl>
                                        <p:attrNameLst>
                                          <p:attrName>style.visibility</p:attrName>
                                        </p:attrNameLst>
                                      </p:cBhvr>
                                      <p:to>
                                        <p:strVal val="visible"/>
                                      </p:to>
                                    </p:set>
                                    <p:animEffect transition="in" filter="blinds(vertical)">
                                      <p:cBhvr>
                                        <p:cTn id="100" dur="500"/>
                                        <p:tgtEl>
                                          <p:spTgt spid="8445"/>
                                        </p:tgtEl>
                                      </p:cBhvr>
                                    </p:animEffect>
                                  </p:childTnLst>
                                </p:cTn>
                              </p:par>
                            </p:childTnLst>
                          </p:cTn>
                        </p:par>
                      </p:childTnLst>
                    </p:cTn>
                  </p:par>
                  <p:par>
                    <p:cTn id="101" fill="hold">
                      <p:stCondLst>
                        <p:cond delay="indefinite"/>
                      </p:stCondLst>
                      <p:childTnLst>
                        <p:par>
                          <p:cTn id="102" fill="hold">
                            <p:stCondLst>
                              <p:cond delay="0"/>
                            </p:stCondLst>
                            <p:childTnLst>
                              <p:par>
                                <p:cTn id="103" presetID="18" presetClass="entr" presetSubtype="12" fill="hold" grpId="0" nodeType="clickEffect">
                                  <p:stCondLst>
                                    <p:cond delay="0"/>
                                  </p:stCondLst>
                                  <p:childTnLst>
                                    <p:set>
                                      <p:cBhvr>
                                        <p:cTn id="104" dur="1" fill="hold">
                                          <p:stCondLst>
                                            <p:cond delay="0"/>
                                          </p:stCondLst>
                                        </p:cTn>
                                        <p:tgtEl>
                                          <p:spTgt spid="8418"/>
                                        </p:tgtEl>
                                        <p:attrNameLst>
                                          <p:attrName>style.visibility</p:attrName>
                                        </p:attrNameLst>
                                      </p:cBhvr>
                                      <p:to>
                                        <p:strVal val="visible"/>
                                      </p:to>
                                    </p:set>
                                    <p:animEffect transition="in" filter="strips(downLeft)">
                                      <p:cBhvr>
                                        <p:cTn id="105" dur="500"/>
                                        <p:tgtEl>
                                          <p:spTgt spid="84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51" grpId="0" animBg="1"/>
      <p:bldP spid="8452" grpId="0" animBg="1"/>
      <p:bldP spid="8450" grpId="0" animBg="1"/>
      <p:bldP spid="8418" grpId="0" animBg="1" autoUpdateAnimBg="0"/>
      <p:bldP spid="8375" grpId="0" autoUpdateAnimBg="0"/>
      <p:bldP spid="8408" grpId="0" animBg="1"/>
      <p:bldP spid="8409" grpId="0" animBg="1"/>
      <p:bldP spid="8410" grpId="0" animBg="1"/>
      <p:bldP spid="8411" grpId="0" animBg="1"/>
      <p:bldP spid="8412" grpId="0" animBg="1"/>
      <p:bldP spid="8413" grpId="0" animBg="1"/>
      <p:bldP spid="8414" grpId="0" animBg="1"/>
      <p:bldP spid="8415" grpId="0" animBg="1"/>
      <p:bldP spid="8416" grpId="0" animBg="1"/>
      <p:bldP spid="8417" grpId="0" autoUpdateAnimBg="0"/>
      <p:bldP spid="8445" grpId="0" autoUpdateAnimBg="0"/>
      <p:bldP spid="8447" grpId="0" animBg="1"/>
      <p:bldP spid="8447" grpId="1" animBg="1"/>
      <p:bldP spid="8448"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427" name="AutoShape 211"/>
          <p:cNvSpPr>
            <a:spLocks noChangeArrowheads="1"/>
          </p:cNvSpPr>
          <p:nvPr/>
        </p:nvSpPr>
        <p:spPr bwMode="auto">
          <a:xfrm>
            <a:off x="6880225" y="3999185"/>
            <a:ext cx="228600" cy="306388"/>
          </a:xfrm>
          <a:prstGeom prst="roundRect">
            <a:avLst>
              <a:gd name="adj" fmla="val 16667"/>
            </a:avLst>
          </a:prstGeom>
          <a:solidFill>
            <a:srgbClr val="FFFFCC"/>
          </a:solidFill>
          <a:ln w="25400" cap="sq">
            <a:noFill/>
            <a:round/>
            <a:headEnd/>
            <a:tailEnd/>
          </a:ln>
          <a:effectLst/>
        </p:spPr>
        <p:txBody>
          <a:bodyPr anchor="ctr">
            <a:spAutoFit/>
          </a:bodyPr>
          <a:lstStyle/>
          <a:p>
            <a:endParaRPr lang="zh-CN" altLang="en-US"/>
          </a:p>
        </p:txBody>
      </p:sp>
      <p:sp>
        <p:nvSpPr>
          <p:cNvPr id="9426" name="AutoShape 210"/>
          <p:cNvSpPr>
            <a:spLocks noChangeArrowheads="1"/>
          </p:cNvSpPr>
          <p:nvPr/>
        </p:nvSpPr>
        <p:spPr bwMode="auto">
          <a:xfrm>
            <a:off x="6423025" y="4227785"/>
            <a:ext cx="228600" cy="306388"/>
          </a:xfrm>
          <a:prstGeom prst="roundRect">
            <a:avLst>
              <a:gd name="adj" fmla="val 16667"/>
            </a:avLst>
          </a:prstGeom>
          <a:solidFill>
            <a:srgbClr val="FFFFCC"/>
          </a:solidFill>
          <a:ln w="25400" cap="sq">
            <a:noFill/>
            <a:round/>
            <a:headEnd/>
            <a:tailEnd/>
          </a:ln>
          <a:effectLst/>
        </p:spPr>
        <p:txBody>
          <a:bodyPr anchor="ctr">
            <a:spAutoFit/>
          </a:bodyPr>
          <a:lstStyle/>
          <a:p>
            <a:endParaRPr lang="zh-CN" altLang="en-US"/>
          </a:p>
        </p:txBody>
      </p:sp>
      <p:sp>
        <p:nvSpPr>
          <p:cNvPr id="9425" name="AutoShape 209"/>
          <p:cNvSpPr>
            <a:spLocks noChangeArrowheads="1"/>
          </p:cNvSpPr>
          <p:nvPr/>
        </p:nvSpPr>
        <p:spPr bwMode="auto">
          <a:xfrm>
            <a:off x="6423025" y="3770585"/>
            <a:ext cx="228600" cy="306388"/>
          </a:xfrm>
          <a:prstGeom prst="roundRect">
            <a:avLst>
              <a:gd name="adj" fmla="val 16667"/>
            </a:avLst>
          </a:prstGeom>
          <a:solidFill>
            <a:srgbClr val="FFFFCC"/>
          </a:solidFill>
          <a:ln w="25400" cap="sq">
            <a:noFill/>
            <a:round/>
            <a:headEnd/>
            <a:tailEnd/>
          </a:ln>
          <a:effectLst/>
        </p:spPr>
        <p:txBody>
          <a:bodyPr anchor="ctr">
            <a:spAutoFit/>
          </a:bodyPr>
          <a:lstStyle/>
          <a:p>
            <a:endParaRPr lang="zh-CN" altLang="en-US"/>
          </a:p>
        </p:txBody>
      </p:sp>
      <p:sp>
        <p:nvSpPr>
          <p:cNvPr id="9417" name="AutoShape 201"/>
          <p:cNvSpPr>
            <a:spLocks noChangeArrowheads="1"/>
          </p:cNvSpPr>
          <p:nvPr/>
        </p:nvSpPr>
        <p:spPr bwMode="auto">
          <a:xfrm>
            <a:off x="4137025" y="1333773"/>
            <a:ext cx="381000" cy="457200"/>
          </a:xfrm>
          <a:prstGeom prst="roundRect">
            <a:avLst>
              <a:gd name="adj" fmla="val 16667"/>
            </a:avLst>
          </a:prstGeom>
          <a:solidFill>
            <a:srgbClr val="FFFFCC"/>
          </a:solidFill>
          <a:ln w="25400" cap="sq">
            <a:noFill/>
            <a:round/>
            <a:headEnd/>
            <a:tailEnd/>
          </a:ln>
          <a:effectLst/>
        </p:spPr>
        <p:txBody>
          <a:bodyPr wrap="none" anchor="ctr">
            <a:spAutoFit/>
          </a:bodyPr>
          <a:lstStyle/>
          <a:p>
            <a:endParaRPr lang="zh-CN" altLang="en-US"/>
          </a:p>
        </p:txBody>
      </p:sp>
      <p:sp>
        <p:nvSpPr>
          <p:cNvPr id="9418" name="AutoShape 202"/>
          <p:cNvSpPr>
            <a:spLocks noChangeArrowheads="1"/>
          </p:cNvSpPr>
          <p:nvPr/>
        </p:nvSpPr>
        <p:spPr bwMode="auto">
          <a:xfrm>
            <a:off x="3527425" y="1333773"/>
            <a:ext cx="381000" cy="457200"/>
          </a:xfrm>
          <a:prstGeom prst="roundRect">
            <a:avLst>
              <a:gd name="adj" fmla="val 16667"/>
            </a:avLst>
          </a:prstGeom>
          <a:solidFill>
            <a:srgbClr val="FFFFCC"/>
          </a:solidFill>
          <a:ln w="25400" cap="sq">
            <a:noFill/>
            <a:round/>
            <a:headEnd/>
            <a:tailEnd/>
          </a:ln>
          <a:effectLst/>
        </p:spPr>
        <p:txBody>
          <a:bodyPr wrap="none" anchor="ctr">
            <a:spAutoFit/>
          </a:bodyPr>
          <a:lstStyle/>
          <a:p>
            <a:endParaRPr lang="zh-CN" altLang="en-US"/>
          </a:p>
        </p:txBody>
      </p:sp>
      <p:sp>
        <p:nvSpPr>
          <p:cNvPr id="9413" name="Text Box 197"/>
          <p:cNvSpPr txBox="1">
            <a:spLocks noChangeArrowheads="1"/>
          </p:cNvSpPr>
          <p:nvPr/>
        </p:nvSpPr>
        <p:spPr bwMode="auto">
          <a:xfrm>
            <a:off x="2051720" y="67291"/>
            <a:ext cx="2579504" cy="769421"/>
          </a:xfrm>
          <a:prstGeom prst="rect">
            <a:avLst/>
          </a:prstGeom>
          <a:noFill/>
          <a:ln w="25400" cap="sq">
            <a:noFill/>
            <a:miter lim="800000"/>
            <a:headEnd/>
            <a:tailEnd/>
          </a:ln>
          <a:effectLst/>
        </p:spPr>
        <p:txBody>
          <a:bodyPr wrap="none" lIns="91416" tIns="45710" rIns="91416" bIns="45710">
            <a:spAutoFit/>
          </a:bodyPr>
          <a:lstStyle/>
          <a:p>
            <a:r>
              <a:rPr lang="zh-CN" altLang="en-US" sz="4400" dirty="0">
                <a:solidFill>
                  <a:srgbClr val="0000CC"/>
                </a:solidFill>
                <a:latin typeface="华文行楷" pitchFamily="2" charset="-122"/>
                <a:ea typeface="华文行楷" pitchFamily="2" charset="-122"/>
                <a:cs typeface="+mj-cs"/>
              </a:rPr>
              <a:t>性能分析 </a:t>
            </a:r>
          </a:p>
        </p:txBody>
      </p:sp>
      <p:sp>
        <p:nvSpPr>
          <p:cNvPr id="9414" name="Text Box 198"/>
          <p:cNvSpPr txBox="1">
            <a:spLocks noChangeArrowheads="1"/>
          </p:cNvSpPr>
          <p:nvPr/>
        </p:nvSpPr>
        <p:spPr bwMode="auto">
          <a:xfrm>
            <a:off x="467544" y="1268760"/>
            <a:ext cx="4148588" cy="461645"/>
          </a:xfrm>
          <a:prstGeom prst="rect">
            <a:avLst/>
          </a:prstGeom>
          <a:noFill/>
          <a:ln w="25400" cap="sq">
            <a:noFill/>
            <a:miter lim="800000"/>
            <a:headEnd/>
            <a:tailEnd/>
          </a:ln>
          <a:effectLst/>
        </p:spPr>
        <p:txBody>
          <a:bodyPr wrap="none" lIns="91416" tIns="45710" rIns="91416" bIns="45710">
            <a:spAutoFit/>
          </a:bodyPr>
          <a:lstStyle/>
          <a:p>
            <a:pPr>
              <a:spcBef>
                <a:spcPct val="0"/>
              </a:spcBef>
            </a:pPr>
            <a:r>
              <a:rPr lang="zh-CN" altLang="en-US" sz="2400" dirty="0">
                <a:ea typeface="华文中宋" pitchFamily="2" charset="-122"/>
              </a:rPr>
              <a:t>平均查找长度： </a:t>
            </a:r>
            <a:r>
              <a:rPr lang="en-US" altLang="zh-CN" sz="2400" i="1" dirty="0" err="1">
                <a:ea typeface="华文中宋" pitchFamily="2" charset="-122"/>
              </a:rPr>
              <a:t>ASL</a:t>
            </a:r>
            <a:r>
              <a:rPr lang="en-US" altLang="zh-CN" sz="2400" i="1" baseline="-25000" dirty="0" err="1">
                <a:ea typeface="华文中宋" pitchFamily="2" charset="-122"/>
              </a:rPr>
              <a:t>bs</a:t>
            </a:r>
            <a:r>
              <a:rPr lang="en-US" altLang="zh-CN" sz="2400" dirty="0">
                <a:ea typeface="华文中宋" pitchFamily="2" charset="-122"/>
              </a:rPr>
              <a:t>= </a:t>
            </a:r>
            <a:r>
              <a:rPr lang="en-US" altLang="zh-CN" sz="2400" i="1" dirty="0">
                <a:ea typeface="华文中宋" pitchFamily="2" charset="-122"/>
              </a:rPr>
              <a:t>L</a:t>
            </a:r>
            <a:r>
              <a:rPr lang="en-US" altLang="zh-CN" sz="2400" i="1" baseline="-25000" dirty="0">
                <a:ea typeface="华文中宋" pitchFamily="2" charset="-122"/>
              </a:rPr>
              <a:t>b</a:t>
            </a:r>
            <a:r>
              <a:rPr lang="en-US" altLang="zh-CN" sz="2400" i="1" dirty="0">
                <a:ea typeface="华文中宋" pitchFamily="2" charset="-122"/>
              </a:rPr>
              <a:t> </a:t>
            </a:r>
            <a:r>
              <a:rPr lang="en-US" altLang="zh-CN" sz="2400" dirty="0">
                <a:ea typeface="华文中宋" pitchFamily="2" charset="-122"/>
              </a:rPr>
              <a:t>+ </a:t>
            </a:r>
            <a:r>
              <a:rPr lang="en-US" altLang="zh-CN" sz="2400" i="1" dirty="0" err="1">
                <a:ea typeface="华文中宋" pitchFamily="2" charset="-122"/>
              </a:rPr>
              <a:t>L</a:t>
            </a:r>
            <a:r>
              <a:rPr lang="en-US" altLang="zh-CN" sz="2400" i="1" baseline="-25000" dirty="0" err="1">
                <a:ea typeface="华文中宋" pitchFamily="2" charset="-122"/>
              </a:rPr>
              <a:t>w</a:t>
            </a:r>
            <a:r>
              <a:rPr lang="en-US" altLang="zh-CN" sz="2400" i="1" baseline="-25000" dirty="0">
                <a:ea typeface="华文中宋" pitchFamily="2" charset="-122"/>
              </a:rPr>
              <a:t>  </a:t>
            </a:r>
            <a:endParaRPr lang="en-US" altLang="zh-CN" sz="2400" dirty="0">
              <a:ea typeface="华文中宋" pitchFamily="2" charset="-122"/>
            </a:endParaRPr>
          </a:p>
        </p:txBody>
      </p:sp>
      <p:sp>
        <p:nvSpPr>
          <p:cNvPr id="9416" name="Rectangle 200"/>
          <p:cNvSpPr>
            <a:spLocks noChangeArrowheads="1"/>
          </p:cNvSpPr>
          <p:nvPr/>
        </p:nvSpPr>
        <p:spPr bwMode="auto">
          <a:xfrm>
            <a:off x="5051425" y="1381398"/>
            <a:ext cx="3825875" cy="398462"/>
          </a:xfrm>
          <a:prstGeom prst="rect">
            <a:avLst/>
          </a:prstGeom>
          <a:noFill/>
          <a:ln w="25400" cap="sq">
            <a:noFill/>
            <a:miter lim="800000"/>
            <a:headEnd/>
            <a:tailEnd/>
          </a:ln>
          <a:effectLst/>
        </p:spPr>
        <p:txBody>
          <a:bodyPr wrap="none" lIns="91416" tIns="45710" rIns="91416" bIns="45710">
            <a:spAutoFit/>
          </a:bodyPr>
          <a:lstStyle/>
          <a:p>
            <a:r>
              <a:rPr lang="zh-CN" altLang="en-US" sz="2000">
                <a:ea typeface="楷体_GB2312" pitchFamily="49" charset="-122"/>
              </a:rPr>
              <a:t>在块中查找元素的平均查找长度 </a:t>
            </a:r>
          </a:p>
        </p:txBody>
      </p:sp>
      <p:sp>
        <p:nvSpPr>
          <p:cNvPr id="9419" name="Line 203"/>
          <p:cNvSpPr>
            <a:spLocks noChangeShapeType="1"/>
          </p:cNvSpPr>
          <p:nvPr/>
        </p:nvSpPr>
        <p:spPr bwMode="auto">
          <a:xfrm>
            <a:off x="4518025" y="1562373"/>
            <a:ext cx="609600" cy="0"/>
          </a:xfrm>
          <a:prstGeom prst="line">
            <a:avLst/>
          </a:prstGeom>
          <a:noFill/>
          <a:ln w="38100" cap="sq">
            <a:solidFill>
              <a:srgbClr val="FF3300"/>
            </a:solidFill>
            <a:round/>
            <a:headEnd/>
            <a:tailEnd type="triangle" w="med" len="med"/>
          </a:ln>
          <a:effectLst/>
        </p:spPr>
        <p:txBody>
          <a:bodyPr>
            <a:spAutoFit/>
          </a:bodyPr>
          <a:lstStyle/>
          <a:p>
            <a:endParaRPr lang="zh-CN" altLang="en-US"/>
          </a:p>
        </p:txBody>
      </p:sp>
      <p:sp>
        <p:nvSpPr>
          <p:cNvPr id="9420" name="Rectangle 204"/>
          <p:cNvSpPr>
            <a:spLocks noChangeArrowheads="1"/>
          </p:cNvSpPr>
          <p:nvPr/>
        </p:nvSpPr>
        <p:spPr bwMode="auto">
          <a:xfrm>
            <a:off x="4289425" y="859110"/>
            <a:ext cx="4724400" cy="396875"/>
          </a:xfrm>
          <a:prstGeom prst="rect">
            <a:avLst/>
          </a:prstGeom>
          <a:noFill/>
          <a:ln w="25400" cap="sq">
            <a:noFill/>
            <a:miter lim="800000"/>
            <a:headEnd/>
            <a:tailEnd/>
          </a:ln>
          <a:effectLst/>
        </p:spPr>
        <p:txBody>
          <a:bodyPr lIns="91416" tIns="45710" rIns="91416" bIns="45710">
            <a:spAutoFit/>
          </a:bodyPr>
          <a:lstStyle/>
          <a:p>
            <a:r>
              <a:rPr lang="zh-CN" altLang="en-US" sz="2000" dirty="0">
                <a:ea typeface="楷体_GB2312" pitchFamily="49" charset="-122"/>
              </a:rPr>
              <a:t>在索引表中查找所在块的平均查找长度 </a:t>
            </a:r>
          </a:p>
        </p:txBody>
      </p:sp>
      <p:sp>
        <p:nvSpPr>
          <p:cNvPr id="9421" name="Line 205"/>
          <p:cNvSpPr>
            <a:spLocks noChangeShapeType="1"/>
          </p:cNvSpPr>
          <p:nvPr/>
        </p:nvSpPr>
        <p:spPr bwMode="auto">
          <a:xfrm flipV="1">
            <a:off x="3756025" y="1105173"/>
            <a:ext cx="609600" cy="228600"/>
          </a:xfrm>
          <a:prstGeom prst="line">
            <a:avLst/>
          </a:prstGeom>
          <a:noFill/>
          <a:ln w="38100" cap="sq">
            <a:solidFill>
              <a:srgbClr val="FF3300"/>
            </a:solidFill>
            <a:round/>
            <a:headEnd/>
            <a:tailEnd type="triangle" w="med" len="med"/>
          </a:ln>
          <a:effectLst/>
        </p:spPr>
        <p:txBody>
          <a:bodyPr>
            <a:spAutoFit/>
          </a:bodyPr>
          <a:lstStyle/>
          <a:p>
            <a:endParaRPr lang="zh-CN" altLang="en-US"/>
          </a:p>
        </p:txBody>
      </p:sp>
      <p:graphicFrame>
        <p:nvGraphicFramePr>
          <p:cNvPr id="9422" name="Object 206"/>
          <p:cNvGraphicFramePr>
            <a:graphicFrameLocks noChangeAspect="1"/>
          </p:cNvGraphicFramePr>
          <p:nvPr/>
        </p:nvGraphicFramePr>
        <p:xfrm>
          <a:off x="1073150" y="3698875"/>
          <a:ext cx="6553200" cy="881063"/>
        </p:xfrm>
        <a:graphic>
          <a:graphicData uri="http://schemas.openxmlformats.org/presentationml/2006/ole">
            <mc:AlternateContent xmlns:mc="http://schemas.openxmlformats.org/markup-compatibility/2006">
              <mc:Choice xmlns:v="urn:schemas-microsoft-com:vml" Requires="v">
                <p:oleObj spid="_x0000_s175133" name="公式" r:id="rId4" imgW="3263760" imgH="444240" progId="Equation.3">
                  <p:embed/>
                </p:oleObj>
              </mc:Choice>
              <mc:Fallback>
                <p:oleObj name="公式" r:id="rId4" imgW="3263760" imgH="44424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3150" y="3698875"/>
                        <a:ext cx="6553200" cy="881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423" name="Text Box 207"/>
          <p:cNvSpPr txBox="1">
            <a:spLocks noChangeArrowheads="1"/>
          </p:cNvSpPr>
          <p:nvPr/>
        </p:nvSpPr>
        <p:spPr bwMode="auto">
          <a:xfrm>
            <a:off x="250825" y="1868652"/>
            <a:ext cx="8844039" cy="1200308"/>
          </a:xfrm>
          <a:prstGeom prst="rect">
            <a:avLst/>
          </a:prstGeom>
          <a:noFill/>
          <a:ln w="25400" cap="sq">
            <a:noFill/>
            <a:miter lim="800000"/>
            <a:headEnd/>
            <a:tailEnd/>
          </a:ln>
          <a:effectLst/>
        </p:spPr>
        <p:txBody>
          <a:bodyPr wrap="none" lIns="91416" tIns="45710" rIns="91416" bIns="45710">
            <a:spAutoFit/>
          </a:bodyPr>
          <a:lstStyle/>
          <a:p>
            <a:r>
              <a:rPr lang="en-US" altLang="zh-CN" sz="2400" dirty="0">
                <a:ea typeface="楷体_GB2312" pitchFamily="49" charset="-122"/>
              </a:rPr>
              <a:t>        </a:t>
            </a:r>
            <a:r>
              <a:rPr lang="zh-CN" altLang="en-US" sz="2400" dirty="0">
                <a:ea typeface="楷体_GB2312" pitchFamily="49" charset="-122"/>
              </a:rPr>
              <a:t>若将长度为 </a:t>
            </a:r>
            <a:r>
              <a:rPr lang="en-US" altLang="zh-CN" sz="2400" i="1" dirty="0">
                <a:ea typeface="楷体_GB2312" pitchFamily="49" charset="-122"/>
              </a:rPr>
              <a:t>n</a:t>
            </a:r>
            <a:r>
              <a:rPr lang="en-US" altLang="zh-CN" sz="2400" dirty="0">
                <a:ea typeface="楷体_GB2312" pitchFamily="49" charset="-122"/>
              </a:rPr>
              <a:t> </a:t>
            </a:r>
            <a:r>
              <a:rPr lang="zh-CN" altLang="en-US" sz="2400" dirty="0">
                <a:ea typeface="楷体_GB2312" pitchFamily="49" charset="-122"/>
              </a:rPr>
              <a:t>的表均分成 </a:t>
            </a:r>
            <a:r>
              <a:rPr lang="en-US" altLang="zh-CN" sz="2400" i="1" dirty="0">
                <a:ea typeface="楷体_GB2312" pitchFamily="49" charset="-122"/>
              </a:rPr>
              <a:t>b</a:t>
            </a:r>
            <a:r>
              <a:rPr lang="en-US" altLang="zh-CN" sz="2400" dirty="0">
                <a:ea typeface="楷体_GB2312" pitchFamily="49" charset="-122"/>
              </a:rPr>
              <a:t> </a:t>
            </a:r>
            <a:r>
              <a:rPr lang="zh-CN" altLang="en-US" sz="2400" dirty="0">
                <a:ea typeface="楷体_GB2312" pitchFamily="49" charset="-122"/>
              </a:rPr>
              <a:t>块，每块含 </a:t>
            </a:r>
            <a:r>
              <a:rPr lang="en-US" altLang="zh-CN" sz="2400" i="1" dirty="0">
                <a:ea typeface="楷体_GB2312" pitchFamily="49" charset="-122"/>
              </a:rPr>
              <a:t>s</a:t>
            </a:r>
            <a:r>
              <a:rPr lang="en-US" altLang="zh-CN" sz="2400" dirty="0">
                <a:ea typeface="楷体_GB2312" pitchFamily="49" charset="-122"/>
              </a:rPr>
              <a:t> </a:t>
            </a:r>
            <a:r>
              <a:rPr lang="zh-CN" altLang="en-US" sz="2400" dirty="0">
                <a:ea typeface="楷体_GB2312" pitchFamily="49" charset="-122"/>
              </a:rPr>
              <a:t>个记录 </a:t>
            </a:r>
            <a:r>
              <a:rPr lang="en-US" altLang="zh-CN" sz="2400" dirty="0">
                <a:ea typeface="楷体_GB2312" pitchFamily="49" charset="-122"/>
              </a:rPr>
              <a:t>(</a:t>
            </a:r>
            <a:r>
              <a:rPr lang="en-US" altLang="zh-CN" sz="2400" i="1" dirty="0">
                <a:ea typeface="楷体_GB2312" pitchFamily="49" charset="-122"/>
              </a:rPr>
              <a:t>b </a:t>
            </a:r>
            <a:r>
              <a:rPr lang="en-US" altLang="zh-CN" sz="2400" dirty="0">
                <a:ea typeface="楷体_GB2312" pitchFamily="49" charset="-122"/>
              </a:rPr>
              <a:t>= </a:t>
            </a:r>
            <a:r>
              <a:rPr lang="en-US" altLang="zh-CN" sz="2400" dirty="0">
                <a:ea typeface="楷体_GB2312" pitchFamily="49" charset="-122"/>
                <a:sym typeface="Symbol" pitchFamily="18" charset="2"/>
              </a:rPr>
              <a:t></a:t>
            </a:r>
            <a:r>
              <a:rPr lang="en-US" altLang="zh-CN" sz="2400" i="1" dirty="0">
                <a:ea typeface="楷体_GB2312" pitchFamily="49" charset="-122"/>
              </a:rPr>
              <a:t>n</a:t>
            </a:r>
            <a:r>
              <a:rPr lang="en-US" altLang="zh-CN" sz="2400" dirty="0">
                <a:ea typeface="楷体_GB2312" pitchFamily="49" charset="-122"/>
              </a:rPr>
              <a:t>/</a:t>
            </a:r>
            <a:r>
              <a:rPr lang="en-US" altLang="zh-CN" sz="2400" i="1" dirty="0">
                <a:ea typeface="楷体_GB2312" pitchFamily="49" charset="-122"/>
              </a:rPr>
              <a:t>s</a:t>
            </a:r>
            <a:r>
              <a:rPr lang="en-US" altLang="zh-CN" sz="2400" dirty="0">
                <a:ea typeface="楷体_GB2312" pitchFamily="49" charset="-122"/>
                <a:sym typeface="Symbol" pitchFamily="18" charset="2"/>
              </a:rPr>
              <a:t>)</a:t>
            </a:r>
            <a:r>
              <a:rPr lang="zh-CN" altLang="en-US" sz="2400" dirty="0">
                <a:ea typeface="楷体_GB2312" pitchFamily="49" charset="-122"/>
                <a:sym typeface="Symbol" pitchFamily="18" charset="2"/>
              </a:rPr>
              <a:t>； </a:t>
            </a:r>
          </a:p>
          <a:p>
            <a:r>
              <a:rPr lang="zh-CN" altLang="en-US" sz="2400" dirty="0">
                <a:ea typeface="楷体_GB2312" pitchFamily="49" charset="-122"/>
                <a:sym typeface="Symbol" pitchFamily="18" charset="2"/>
              </a:rPr>
              <a:t>并设表中每个记录的查找概率相等，则每块查找的概率为 </a:t>
            </a:r>
            <a:r>
              <a:rPr lang="en-US" altLang="zh-CN" sz="2400" dirty="0">
                <a:ea typeface="楷体_GB2312" pitchFamily="49" charset="-122"/>
                <a:sym typeface="Symbol" pitchFamily="18" charset="2"/>
              </a:rPr>
              <a:t>1/</a:t>
            </a:r>
            <a:r>
              <a:rPr lang="en-US" altLang="zh-CN" sz="2400" i="1" dirty="0">
                <a:ea typeface="楷体_GB2312" pitchFamily="49" charset="-122"/>
                <a:sym typeface="Symbol" pitchFamily="18" charset="2"/>
              </a:rPr>
              <a:t>b</a:t>
            </a:r>
            <a:r>
              <a:rPr lang="zh-CN" altLang="en-US" sz="2400" dirty="0">
                <a:ea typeface="楷体_GB2312" pitchFamily="49" charset="-122"/>
                <a:sym typeface="Symbol" pitchFamily="18" charset="2"/>
              </a:rPr>
              <a:t>，</a:t>
            </a:r>
            <a:r>
              <a:rPr lang="zh-CN" altLang="en-US" sz="2400" dirty="0">
                <a:ea typeface="楷体_GB2312" pitchFamily="49" charset="-122"/>
              </a:rPr>
              <a:t> </a:t>
            </a:r>
          </a:p>
          <a:p>
            <a:r>
              <a:rPr lang="zh-CN" altLang="en-US" sz="2400" dirty="0">
                <a:ea typeface="楷体_GB2312" pitchFamily="49" charset="-122"/>
              </a:rPr>
              <a:t>块中</a:t>
            </a:r>
            <a:r>
              <a:rPr lang="zh-CN" altLang="en-US" sz="2400" dirty="0">
                <a:ea typeface="楷体_GB2312" pitchFamily="49" charset="-122"/>
                <a:sym typeface="Symbol" pitchFamily="18" charset="2"/>
              </a:rPr>
              <a:t>每个记录的查找概率为 </a:t>
            </a:r>
            <a:r>
              <a:rPr lang="en-US" altLang="zh-CN" sz="2400" dirty="0">
                <a:ea typeface="楷体_GB2312" pitchFamily="49" charset="-122"/>
                <a:sym typeface="Symbol" pitchFamily="18" charset="2"/>
              </a:rPr>
              <a:t>1/</a:t>
            </a:r>
            <a:r>
              <a:rPr lang="en-US" altLang="zh-CN" sz="2400" i="1" dirty="0">
                <a:ea typeface="楷体_GB2312" pitchFamily="49" charset="-122"/>
                <a:sym typeface="Symbol" pitchFamily="18" charset="2"/>
              </a:rPr>
              <a:t>s</a:t>
            </a:r>
            <a:r>
              <a:rPr lang="zh-CN" altLang="en-US" sz="2400" dirty="0">
                <a:ea typeface="楷体_GB2312" pitchFamily="49" charset="-122"/>
                <a:sym typeface="Symbol" pitchFamily="18" charset="2"/>
              </a:rPr>
              <a:t>。 </a:t>
            </a:r>
          </a:p>
        </p:txBody>
      </p:sp>
      <p:graphicFrame>
        <p:nvGraphicFramePr>
          <p:cNvPr id="9424" name="Object 208"/>
          <p:cNvGraphicFramePr>
            <a:graphicFrameLocks noChangeAspect="1"/>
          </p:cNvGraphicFramePr>
          <p:nvPr/>
        </p:nvGraphicFramePr>
        <p:xfrm>
          <a:off x="1119188" y="5858148"/>
          <a:ext cx="6148387" cy="811212"/>
        </p:xfrm>
        <a:graphic>
          <a:graphicData uri="http://schemas.openxmlformats.org/presentationml/2006/ole">
            <mc:AlternateContent xmlns:mc="http://schemas.openxmlformats.org/markup-compatibility/2006">
              <mc:Choice xmlns:v="urn:schemas-microsoft-com:vml" Requires="v">
                <p:oleObj spid="_x0000_s175134" name="公式" r:id="rId6" imgW="2958840" imgH="406080" progId="Equation.3">
                  <p:embed/>
                </p:oleObj>
              </mc:Choice>
              <mc:Fallback>
                <p:oleObj name="公式" r:id="rId6" imgW="2958840" imgH="406080" progId="Equation.3">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19188" y="5858148"/>
                        <a:ext cx="6148387" cy="8112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429" name="Object 213"/>
          <p:cNvGraphicFramePr>
            <a:graphicFrameLocks noChangeAspect="1"/>
          </p:cNvGraphicFramePr>
          <p:nvPr/>
        </p:nvGraphicFramePr>
        <p:xfrm>
          <a:off x="327025" y="4762773"/>
          <a:ext cx="6705600" cy="509587"/>
        </p:xfrm>
        <a:graphic>
          <a:graphicData uri="http://schemas.openxmlformats.org/presentationml/2006/ole">
            <mc:AlternateContent xmlns:mc="http://schemas.openxmlformats.org/markup-compatibility/2006">
              <mc:Choice xmlns:v="urn:schemas-microsoft-com:vml" Requires="v">
                <p:oleObj spid="_x0000_s175135" name="公式" r:id="rId8" imgW="3225600" imgH="253800" progId="Equation.3">
                  <p:embed/>
                </p:oleObj>
              </mc:Choice>
              <mc:Fallback>
                <p:oleObj name="公式" r:id="rId8" imgW="3225600" imgH="253800" progId="Equation.3">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7025" y="4762773"/>
                        <a:ext cx="6705600" cy="509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217"/>
          <p:cNvGrpSpPr>
            <a:grpSpLocks/>
          </p:cNvGrpSpPr>
          <p:nvPr/>
        </p:nvGrpSpPr>
        <p:grpSpPr bwMode="auto">
          <a:xfrm>
            <a:off x="7113588" y="4500835"/>
            <a:ext cx="1822450" cy="1100138"/>
            <a:chOff x="4372" y="2618"/>
            <a:chExt cx="1147" cy="695"/>
          </a:xfrm>
        </p:grpSpPr>
        <p:sp>
          <p:nvSpPr>
            <p:cNvPr id="9430" name="Text Box 214"/>
            <p:cNvSpPr txBox="1">
              <a:spLocks noChangeArrowheads="1"/>
            </p:cNvSpPr>
            <p:nvPr/>
          </p:nvSpPr>
          <p:spPr bwMode="auto">
            <a:xfrm>
              <a:off x="4372" y="2618"/>
              <a:ext cx="1137" cy="289"/>
            </a:xfrm>
            <a:prstGeom prst="rect">
              <a:avLst/>
            </a:prstGeom>
            <a:noFill/>
            <a:ln w="25400" cap="sq">
              <a:noFill/>
              <a:miter lim="800000"/>
              <a:headEnd/>
              <a:tailEnd/>
            </a:ln>
            <a:effectLst/>
          </p:spPr>
          <p:txBody>
            <a:bodyPr wrap="none" lIns="91395" tIns="45696" rIns="91395" bIns="45696">
              <a:spAutoFit/>
            </a:bodyPr>
            <a:lstStyle/>
            <a:p>
              <a:r>
                <a:rPr lang="zh-CN" altLang="en-US">
                  <a:solidFill>
                    <a:srgbClr val="FF3300"/>
                  </a:solidFill>
                  <a:effectLst>
                    <a:outerShdw blurRad="38100" dist="38100" dir="2700000" algn="tl">
                      <a:srgbClr val="000000"/>
                    </a:outerShdw>
                  </a:effectLst>
                  <a:latin typeface="华文中宋" pitchFamily="2" charset="-122"/>
                  <a:ea typeface="华文中宋" pitchFamily="2" charset="-122"/>
                </a:rPr>
                <a:t>比顺序查好 </a:t>
              </a:r>
            </a:p>
          </p:txBody>
        </p:sp>
        <p:sp>
          <p:nvSpPr>
            <p:cNvPr id="9431" name="Text Box 215"/>
            <p:cNvSpPr txBox="1">
              <a:spLocks noChangeArrowheads="1"/>
            </p:cNvSpPr>
            <p:nvPr/>
          </p:nvSpPr>
          <p:spPr bwMode="auto">
            <a:xfrm>
              <a:off x="4382" y="3024"/>
              <a:ext cx="1137" cy="289"/>
            </a:xfrm>
            <a:prstGeom prst="rect">
              <a:avLst/>
            </a:prstGeom>
            <a:noFill/>
            <a:ln w="25400" cap="sq">
              <a:noFill/>
              <a:miter lim="800000"/>
              <a:headEnd/>
              <a:tailEnd/>
            </a:ln>
            <a:effectLst/>
          </p:spPr>
          <p:txBody>
            <a:bodyPr wrap="none" lIns="91395" tIns="45696" rIns="91395" bIns="45696">
              <a:spAutoFit/>
            </a:bodyPr>
            <a:lstStyle/>
            <a:p>
              <a:r>
                <a:rPr lang="zh-CN" altLang="en-US">
                  <a:solidFill>
                    <a:srgbClr val="FF3300"/>
                  </a:solidFill>
                  <a:effectLst>
                    <a:outerShdw blurRad="38100" dist="38100" dir="2700000" algn="tl">
                      <a:srgbClr val="000000"/>
                    </a:outerShdw>
                  </a:effectLst>
                  <a:latin typeface="华文中宋" pitchFamily="2" charset="-122"/>
                  <a:ea typeface="华文中宋" pitchFamily="2" charset="-122"/>
                </a:rPr>
                <a:t>比折半查差 </a:t>
              </a:r>
            </a:p>
          </p:txBody>
        </p:sp>
      </p:grpSp>
      <p:sp>
        <p:nvSpPr>
          <p:cNvPr id="9432" name="AutoShape 216"/>
          <p:cNvSpPr>
            <a:spLocks/>
          </p:cNvSpPr>
          <p:nvPr/>
        </p:nvSpPr>
        <p:spPr bwMode="auto">
          <a:xfrm>
            <a:off x="7032625" y="4684985"/>
            <a:ext cx="152400" cy="763588"/>
          </a:xfrm>
          <a:prstGeom prst="leftBrace">
            <a:avLst>
              <a:gd name="adj1" fmla="val 41753"/>
              <a:gd name="adj2" fmla="val 50000"/>
            </a:avLst>
          </a:prstGeom>
          <a:noFill/>
          <a:ln w="12700" cap="sq">
            <a:solidFill>
              <a:schemeClr val="tx1"/>
            </a:solidFill>
            <a:round/>
            <a:headEnd/>
            <a:tailEnd/>
          </a:ln>
          <a:effectLst/>
        </p:spPr>
        <p:txBody>
          <a:bodyPr anchor="ctr">
            <a:spAutoFit/>
          </a:bodyPr>
          <a:lstStyle/>
          <a:p>
            <a:endParaRPr lang="zh-CN" altLang="en-US"/>
          </a:p>
        </p:txBody>
      </p:sp>
      <p:sp>
        <p:nvSpPr>
          <p:cNvPr id="9434" name="Text Box 218"/>
          <p:cNvSpPr txBox="1">
            <a:spLocks noChangeArrowheads="1"/>
          </p:cNvSpPr>
          <p:nvPr/>
        </p:nvSpPr>
        <p:spPr bwMode="auto">
          <a:xfrm>
            <a:off x="282575" y="3194323"/>
            <a:ext cx="4273550" cy="457200"/>
          </a:xfrm>
          <a:prstGeom prst="rect">
            <a:avLst/>
          </a:prstGeom>
          <a:noFill/>
          <a:ln w="25400" cap="sq">
            <a:noFill/>
            <a:miter lim="800000"/>
            <a:headEnd/>
            <a:tailEnd/>
          </a:ln>
          <a:effectLst/>
        </p:spPr>
        <p:txBody>
          <a:bodyPr wrap="none">
            <a:spAutoFit/>
          </a:bodyPr>
          <a:lstStyle/>
          <a:p>
            <a:r>
              <a:rPr lang="en-US" altLang="zh-CN">
                <a:ea typeface="华文中宋" pitchFamily="2" charset="-122"/>
              </a:rPr>
              <a:t>(1)</a:t>
            </a:r>
            <a:r>
              <a:rPr lang="zh-CN" altLang="en-US">
                <a:ea typeface="华文中宋" pitchFamily="2" charset="-122"/>
              </a:rPr>
              <a:t>、用顺序查找确定所在块： </a:t>
            </a:r>
          </a:p>
        </p:txBody>
      </p:sp>
      <p:sp>
        <p:nvSpPr>
          <p:cNvPr id="9435" name="Text Box 219"/>
          <p:cNvSpPr txBox="1">
            <a:spLocks noChangeArrowheads="1"/>
          </p:cNvSpPr>
          <p:nvPr/>
        </p:nvSpPr>
        <p:spPr bwMode="auto">
          <a:xfrm>
            <a:off x="282575" y="5400948"/>
            <a:ext cx="4273550" cy="457200"/>
          </a:xfrm>
          <a:prstGeom prst="rect">
            <a:avLst/>
          </a:prstGeom>
          <a:noFill/>
          <a:ln w="25400" cap="sq">
            <a:noFill/>
            <a:miter lim="800000"/>
            <a:headEnd/>
            <a:tailEnd/>
          </a:ln>
          <a:effectLst/>
        </p:spPr>
        <p:txBody>
          <a:bodyPr wrap="none">
            <a:spAutoFit/>
          </a:bodyPr>
          <a:lstStyle/>
          <a:p>
            <a:r>
              <a:rPr lang="en-US" altLang="zh-CN">
                <a:ea typeface="华文中宋" pitchFamily="2" charset="-122"/>
              </a:rPr>
              <a:t>(2)</a:t>
            </a:r>
            <a:r>
              <a:rPr lang="zh-CN" altLang="en-US">
                <a:ea typeface="华文中宋" pitchFamily="2" charset="-122"/>
              </a:rPr>
              <a:t>、用折半查找确定所在块： </a:t>
            </a:r>
          </a:p>
        </p:txBody>
      </p:sp>
    </p:spTree>
  </p:cSld>
  <p:clrMapOvr>
    <a:masterClrMapping/>
  </p:clrMapOvr>
  <p:transition spd="slow">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414"/>
                                        </p:tgtEl>
                                        <p:attrNameLst>
                                          <p:attrName>style.visibility</p:attrName>
                                        </p:attrNameLst>
                                      </p:cBhvr>
                                      <p:to>
                                        <p:strVal val="visible"/>
                                      </p:to>
                                    </p:set>
                                    <p:animEffect transition="in" filter="wipe(left)">
                                      <p:cBhvr>
                                        <p:cTn id="7" dur="500"/>
                                        <p:tgtEl>
                                          <p:spTgt spid="941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9418"/>
                                        </p:tgtEl>
                                        <p:attrNameLst>
                                          <p:attrName>style.visibility</p:attrName>
                                        </p:attrNameLst>
                                      </p:cBhvr>
                                      <p:to>
                                        <p:strVal val="visible"/>
                                      </p:to>
                                    </p:set>
                                    <p:animEffect transition="in" filter="box(out)">
                                      <p:cBhvr>
                                        <p:cTn id="12" dur="500"/>
                                        <p:tgtEl>
                                          <p:spTgt spid="9418"/>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9421"/>
                                        </p:tgtEl>
                                        <p:attrNameLst>
                                          <p:attrName>style.visibility</p:attrName>
                                        </p:attrNameLst>
                                      </p:cBhvr>
                                      <p:to>
                                        <p:strVal val="visible"/>
                                      </p:to>
                                    </p:set>
                                    <p:animEffect transition="in" filter="wipe(left)">
                                      <p:cBhvr>
                                        <p:cTn id="16" dur="500"/>
                                        <p:tgtEl>
                                          <p:spTgt spid="9421"/>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9420"/>
                                        </p:tgtEl>
                                        <p:attrNameLst>
                                          <p:attrName>style.visibility</p:attrName>
                                        </p:attrNameLst>
                                      </p:cBhvr>
                                      <p:to>
                                        <p:strVal val="visible"/>
                                      </p:to>
                                    </p:set>
                                    <p:animEffect transition="in" filter="wipe(left)">
                                      <p:cBhvr>
                                        <p:cTn id="20" dur="500"/>
                                        <p:tgtEl>
                                          <p:spTgt spid="9420"/>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grpId="0" nodeType="clickEffect">
                                  <p:stCondLst>
                                    <p:cond delay="0"/>
                                  </p:stCondLst>
                                  <p:childTnLst>
                                    <p:set>
                                      <p:cBhvr>
                                        <p:cTn id="24" dur="1" fill="hold">
                                          <p:stCondLst>
                                            <p:cond delay="0"/>
                                          </p:stCondLst>
                                        </p:cTn>
                                        <p:tgtEl>
                                          <p:spTgt spid="9417"/>
                                        </p:tgtEl>
                                        <p:attrNameLst>
                                          <p:attrName>style.visibility</p:attrName>
                                        </p:attrNameLst>
                                      </p:cBhvr>
                                      <p:to>
                                        <p:strVal val="visible"/>
                                      </p:to>
                                    </p:set>
                                    <p:animEffect transition="in" filter="box(in)">
                                      <p:cBhvr>
                                        <p:cTn id="25" dur="500"/>
                                        <p:tgtEl>
                                          <p:spTgt spid="9417"/>
                                        </p:tgtEl>
                                      </p:cBhvr>
                                    </p:animEffect>
                                  </p:childTnLst>
                                </p:cTn>
                              </p:par>
                            </p:childTnLst>
                          </p:cTn>
                        </p:par>
                        <p:par>
                          <p:cTn id="26" fill="hold">
                            <p:stCondLst>
                              <p:cond delay="500"/>
                            </p:stCondLst>
                            <p:childTnLst>
                              <p:par>
                                <p:cTn id="27" presetID="22" presetClass="entr" presetSubtype="8" fill="hold" grpId="0" nodeType="afterEffect">
                                  <p:stCondLst>
                                    <p:cond delay="0"/>
                                  </p:stCondLst>
                                  <p:childTnLst>
                                    <p:set>
                                      <p:cBhvr>
                                        <p:cTn id="28" dur="1" fill="hold">
                                          <p:stCondLst>
                                            <p:cond delay="0"/>
                                          </p:stCondLst>
                                        </p:cTn>
                                        <p:tgtEl>
                                          <p:spTgt spid="9419"/>
                                        </p:tgtEl>
                                        <p:attrNameLst>
                                          <p:attrName>style.visibility</p:attrName>
                                        </p:attrNameLst>
                                      </p:cBhvr>
                                      <p:to>
                                        <p:strVal val="visible"/>
                                      </p:to>
                                    </p:set>
                                    <p:animEffect transition="in" filter="wipe(left)">
                                      <p:cBhvr>
                                        <p:cTn id="29" dur="500"/>
                                        <p:tgtEl>
                                          <p:spTgt spid="9419"/>
                                        </p:tgtEl>
                                      </p:cBhvr>
                                    </p:animEffect>
                                  </p:childTnLst>
                                </p:cTn>
                              </p:par>
                            </p:childTnLst>
                          </p:cTn>
                        </p:par>
                        <p:par>
                          <p:cTn id="30" fill="hold">
                            <p:stCondLst>
                              <p:cond delay="1000"/>
                            </p:stCondLst>
                            <p:childTnLst>
                              <p:par>
                                <p:cTn id="31" presetID="22" presetClass="entr" presetSubtype="8" fill="hold" grpId="0" nodeType="afterEffect">
                                  <p:stCondLst>
                                    <p:cond delay="0"/>
                                  </p:stCondLst>
                                  <p:childTnLst>
                                    <p:set>
                                      <p:cBhvr>
                                        <p:cTn id="32" dur="1" fill="hold">
                                          <p:stCondLst>
                                            <p:cond delay="0"/>
                                          </p:stCondLst>
                                        </p:cTn>
                                        <p:tgtEl>
                                          <p:spTgt spid="9416"/>
                                        </p:tgtEl>
                                        <p:attrNameLst>
                                          <p:attrName>style.visibility</p:attrName>
                                        </p:attrNameLst>
                                      </p:cBhvr>
                                      <p:to>
                                        <p:strVal val="visible"/>
                                      </p:to>
                                    </p:set>
                                    <p:animEffect transition="in" filter="wipe(left)">
                                      <p:cBhvr>
                                        <p:cTn id="33" dur="500"/>
                                        <p:tgtEl>
                                          <p:spTgt spid="9416"/>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9423"/>
                                        </p:tgtEl>
                                        <p:attrNameLst>
                                          <p:attrName>style.visibility</p:attrName>
                                        </p:attrNameLst>
                                      </p:cBhvr>
                                      <p:to>
                                        <p:strVal val="visible"/>
                                      </p:to>
                                    </p:set>
                                    <p:animEffect transition="in" filter="blinds(horizontal)">
                                      <p:cBhvr>
                                        <p:cTn id="38" dur="500"/>
                                        <p:tgtEl>
                                          <p:spTgt spid="9423"/>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9434"/>
                                        </p:tgtEl>
                                        <p:attrNameLst>
                                          <p:attrName>style.visibility</p:attrName>
                                        </p:attrNameLst>
                                      </p:cBhvr>
                                      <p:to>
                                        <p:strVal val="visible"/>
                                      </p:to>
                                    </p:set>
                                    <p:animEffect transition="in" filter="wipe(left)">
                                      <p:cBhvr>
                                        <p:cTn id="43" dur="1000"/>
                                        <p:tgtEl>
                                          <p:spTgt spid="9434"/>
                                        </p:tgtEl>
                                      </p:cBhvr>
                                    </p:animEffect>
                                  </p:childTnLst>
                                </p:cTn>
                              </p:par>
                            </p:childTnLst>
                          </p:cTn>
                        </p:par>
                      </p:childTnLst>
                    </p:cTn>
                  </p:par>
                  <p:par>
                    <p:cTn id="44" fill="hold">
                      <p:stCondLst>
                        <p:cond delay="indefinite"/>
                      </p:stCondLst>
                      <p:childTnLst>
                        <p:par>
                          <p:cTn id="45" fill="hold">
                            <p:stCondLst>
                              <p:cond delay="0"/>
                            </p:stCondLst>
                            <p:childTnLst>
                              <p:par>
                                <p:cTn id="46" presetID="17" presetClass="entr" presetSubtype="8" fill="hold" nodeType="clickEffect">
                                  <p:stCondLst>
                                    <p:cond delay="0"/>
                                  </p:stCondLst>
                                  <p:childTnLst>
                                    <p:set>
                                      <p:cBhvr>
                                        <p:cTn id="47" dur="1" fill="hold">
                                          <p:stCondLst>
                                            <p:cond delay="0"/>
                                          </p:stCondLst>
                                        </p:cTn>
                                        <p:tgtEl>
                                          <p:spTgt spid="9422"/>
                                        </p:tgtEl>
                                        <p:attrNameLst>
                                          <p:attrName>style.visibility</p:attrName>
                                        </p:attrNameLst>
                                      </p:cBhvr>
                                      <p:to>
                                        <p:strVal val="visible"/>
                                      </p:to>
                                    </p:set>
                                    <p:anim calcmode="lin" valueType="num">
                                      <p:cBhvr>
                                        <p:cTn id="48" dur="500" fill="hold"/>
                                        <p:tgtEl>
                                          <p:spTgt spid="9422"/>
                                        </p:tgtEl>
                                        <p:attrNameLst>
                                          <p:attrName>ppt_x</p:attrName>
                                        </p:attrNameLst>
                                      </p:cBhvr>
                                      <p:tavLst>
                                        <p:tav tm="0">
                                          <p:val>
                                            <p:strVal val="#ppt_x-#ppt_w/2"/>
                                          </p:val>
                                        </p:tav>
                                        <p:tav tm="100000">
                                          <p:val>
                                            <p:strVal val="#ppt_x"/>
                                          </p:val>
                                        </p:tav>
                                      </p:tavLst>
                                    </p:anim>
                                    <p:anim calcmode="lin" valueType="num">
                                      <p:cBhvr>
                                        <p:cTn id="49" dur="500" fill="hold"/>
                                        <p:tgtEl>
                                          <p:spTgt spid="9422"/>
                                        </p:tgtEl>
                                        <p:attrNameLst>
                                          <p:attrName>ppt_y</p:attrName>
                                        </p:attrNameLst>
                                      </p:cBhvr>
                                      <p:tavLst>
                                        <p:tav tm="0">
                                          <p:val>
                                            <p:strVal val="#ppt_y"/>
                                          </p:val>
                                        </p:tav>
                                        <p:tav tm="100000">
                                          <p:val>
                                            <p:strVal val="#ppt_y"/>
                                          </p:val>
                                        </p:tav>
                                      </p:tavLst>
                                    </p:anim>
                                    <p:anim calcmode="lin" valueType="num">
                                      <p:cBhvr>
                                        <p:cTn id="50" dur="500" fill="hold"/>
                                        <p:tgtEl>
                                          <p:spTgt spid="9422"/>
                                        </p:tgtEl>
                                        <p:attrNameLst>
                                          <p:attrName>ppt_w</p:attrName>
                                        </p:attrNameLst>
                                      </p:cBhvr>
                                      <p:tavLst>
                                        <p:tav tm="0">
                                          <p:val>
                                            <p:fltVal val="0"/>
                                          </p:val>
                                        </p:tav>
                                        <p:tav tm="100000">
                                          <p:val>
                                            <p:strVal val="#ppt_w"/>
                                          </p:val>
                                        </p:tav>
                                      </p:tavLst>
                                    </p:anim>
                                    <p:anim calcmode="lin" valueType="num">
                                      <p:cBhvr>
                                        <p:cTn id="51" dur="500" fill="hold"/>
                                        <p:tgtEl>
                                          <p:spTgt spid="9422"/>
                                        </p:tgtEl>
                                        <p:attrNameLst>
                                          <p:attrName>ppt_h</p:attrName>
                                        </p:attrNameLst>
                                      </p:cBhvr>
                                      <p:tavLst>
                                        <p:tav tm="0">
                                          <p:val>
                                            <p:strVal val="#ppt_h"/>
                                          </p:val>
                                        </p:tav>
                                        <p:tav tm="100000">
                                          <p:val>
                                            <p:strVal val="#ppt_h"/>
                                          </p:val>
                                        </p:tav>
                                      </p:tavLst>
                                    </p:anim>
                                  </p:childTnLst>
                                </p:cTn>
                              </p:par>
                            </p:childTnLst>
                          </p:cTn>
                        </p:par>
                      </p:childTnLst>
                    </p:cTn>
                  </p:par>
                  <p:par>
                    <p:cTn id="52" fill="hold">
                      <p:stCondLst>
                        <p:cond delay="indefinite"/>
                      </p:stCondLst>
                      <p:childTnLst>
                        <p:par>
                          <p:cTn id="53" fill="hold">
                            <p:stCondLst>
                              <p:cond delay="0"/>
                            </p:stCondLst>
                            <p:childTnLst>
                              <p:par>
                                <p:cTn id="54" presetID="4" presetClass="entr" presetSubtype="32" fill="hold" grpId="0" nodeType="clickEffect">
                                  <p:stCondLst>
                                    <p:cond delay="0"/>
                                  </p:stCondLst>
                                  <p:childTnLst>
                                    <p:set>
                                      <p:cBhvr>
                                        <p:cTn id="55" dur="1" fill="hold">
                                          <p:stCondLst>
                                            <p:cond delay="0"/>
                                          </p:stCondLst>
                                        </p:cTn>
                                        <p:tgtEl>
                                          <p:spTgt spid="9425"/>
                                        </p:tgtEl>
                                        <p:attrNameLst>
                                          <p:attrName>style.visibility</p:attrName>
                                        </p:attrNameLst>
                                      </p:cBhvr>
                                      <p:to>
                                        <p:strVal val="visible"/>
                                      </p:to>
                                    </p:set>
                                    <p:animEffect transition="in" filter="box(out)">
                                      <p:cBhvr>
                                        <p:cTn id="56" dur="500"/>
                                        <p:tgtEl>
                                          <p:spTgt spid="9425"/>
                                        </p:tgtEl>
                                      </p:cBhvr>
                                    </p:animEffect>
                                  </p:childTnLst>
                                </p:cTn>
                              </p:par>
                            </p:childTnLst>
                          </p:cTn>
                        </p:par>
                      </p:childTnLst>
                    </p:cTn>
                  </p:par>
                  <p:par>
                    <p:cTn id="57" fill="hold">
                      <p:stCondLst>
                        <p:cond delay="indefinite"/>
                      </p:stCondLst>
                      <p:childTnLst>
                        <p:par>
                          <p:cTn id="58" fill="hold">
                            <p:stCondLst>
                              <p:cond delay="0"/>
                            </p:stCondLst>
                            <p:childTnLst>
                              <p:par>
                                <p:cTn id="59" presetID="4" presetClass="entr" presetSubtype="16" fill="hold" grpId="0" nodeType="clickEffect">
                                  <p:stCondLst>
                                    <p:cond delay="0"/>
                                  </p:stCondLst>
                                  <p:childTnLst>
                                    <p:set>
                                      <p:cBhvr>
                                        <p:cTn id="60" dur="1" fill="hold">
                                          <p:stCondLst>
                                            <p:cond delay="0"/>
                                          </p:stCondLst>
                                        </p:cTn>
                                        <p:tgtEl>
                                          <p:spTgt spid="9426"/>
                                        </p:tgtEl>
                                        <p:attrNameLst>
                                          <p:attrName>style.visibility</p:attrName>
                                        </p:attrNameLst>
                                      </p:cBhvr>
                                      <p:to>
                                        <p:strVal val="visible"/>
                                      </p:to>
                                    </p:set>
                                    <p:animEffect transition="in" filter="box(in)">
                                      <p:cBhvr>
                                        <p:cTn id="61" dur="500"/>
                                        <p:tgtEl>
                                          <p:spTgt spid="9426"/>
                                        </p:tgtEl>
                                      </p:cBhvr>
                                    </p:animEffect>
                                  </p:childTnLst>
                                </p:cTn>
                              </p:par>
                            </p:childTnLst>
                          </p:cTn>
                        </p:par>
                        <p:par>
                          <p:cTn id="62" fill="hold">
                            <p:stCondLst>
                              <p:cond delay="500"/>
                            </p:stCondLst>
                            <p:childTnLst>
                              <p:par>
                                <p:cTn id="63" presetID="4" presetClass="entr" presetSubtype="16" fill="hold" grpId="0" nodeType="afterEffect">
                                  <p:stCondLst>
                                    <p:cond delay="0"/>
                                  </p:stCondLst>
                                  <p:childTnLst>
                                    <p:set>
                                      <p:cBhvr>
                                        <p:cTn id="64" dur="1" fill="hold">
                                          <p:stCondLst>
                                            <p:cond delay="0"/>
                                          </p:stCondLst>
                                        </p:cTn>
                                        <p:tgtEl>
                                          <p:spTgt spid="9427"/>
                                        </p:tgtEl>
                                        <p:attrNameLst>
                                          <p:attrName>style.visibility</p:attrName>
                                        </p:attrNameLst>
                                      </p:cBhvr>
                                      <p:to>
                                        <p:strVal val="visible"/>
                                      </p:to>
                                    </p:set>
                                    <p:animEffect transition="in" filter="box(in)">
                                      <p:cBhvr>
                                        <p:cTn id="65" dur="500"/>
                                        <p:tgtEl>
                                          <p:spTgt spid="9427"/>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nodeType="clickEffect">
                                  <p:stCondLst>
                                    <p:cond delay="0"/>
                                  </p:stCondLst>
                                  <p:childTnLst>
                                    <p:set>
                                      <p:cBhvr>
                                        <p:cTn id="69" dur="1" fill="hold">
                                          <p:stCondLst>
                                            <p:cond delay="0"/>
                                          </p:stCondLst>
                                        </p:cTn>
                                        <p:tgtEl>
                                          <p:spTgt spid="9429"/>
                                        </p:tgtEl>
                                        <p:attrNameLst>
                                          <p:attrName>style.visibility</p:attrName>
                                        </p:attrNameLst>
                                      </p:cBhvr>
                                      <p:to>
                                        <p:strVal val="visible"/>
                                      </p:to>
                                    </p:set>
                                    <p:animEffect transition="in" filter="wipe(left)">
                                      <p:cBhvr>
                                        <p:cTn id="70" dur="500"/>
                                        <p:tgtEl>
                                          <p:spTgt spid="9429"/>
                                        </p:tgtEl>
                                      </p:cBhvr>
                                    </p:animEffect>
                                  </p:childTnLst>
                                </p:cTn>
                              </p:par>
                            </p:childTnLst>
                          </p:cTn>
                        </p:par>
                      </p:childTnLst>
                    </p:cTn>
                  </p:par>
                  <p:par>
                    <p:cTn id="71" fill="hold">
                      <p:stCondLst>
                        <p:cond delay="indefinite"/>
                      </p:stCondLst>
                      <p:childTnLst>
                        <p:par>
                          <p:cTn id="72" fill="hold">
                            <p:stCondLst>
                              <p:cond delay="0"/>
                            </p:stCondLst>
                            <p:childTnLst>
                              <p:par>
                                <p:cTn id="73" presetID="16" presetClass="entr" presetSubtype="42" fill="hold" grpId="0" nodeType="clickEffect">
                                  <p:stCondLst>
                                    <p:cond delay="0"/>
                                  </p:stCondLst>
                                  <p:childTnLst>
                                    <p:set>
                                      <p:cBhvr>
                                        <p:cTn id="74" dur="1" fill="hold">
                                          <p:stCondLst>
                                            <p:cond delay="0"/>
                                          </p:stCondLst>
                                        </p:cTn>
                                        <p:tgtEl>
                                          <p:spTgt spid="9432"/>
                                        </p:tgtEl>
                                        <p:attrNameLst>
                                          <p:attrName>style.visibility</p:attrName>
                                        </p:attrNameLst>
                                      </p:cBhvr>
                                      <p:to>
                                        <p:strVal val="visible"/>
                                      </p:to>
                                    </p:set>
                                    <p:animEffect transition="in" filter="barn(outHorizontal)">
                                      <p:cBhvr>
                                        <p:cTn id="75" dur="500"/>
                                        <p:tgtEl>
                                          <p:spTgt spid="9432"/>
                                        </p:tgtEl>
                                      </p:cBhvr>
                                    </p:animEffect>
                                  </p:childTnLst>
                                </p:cTn>
                              </p:par>
                            </p:childTnLst>
                          </p:cTn>
                        </p:par>
                        <p:par>
                          <p:cTn id="76" fill="hold">
                            <p:stCondLst>
                              <p:cond delay="500"/>
                            </p:stCondLst>
                            <p:childTnLst>
                              <p:par>
                                <p:cTn id="77" presetID="12" presetClass="entr" presetSubtype="2" fill="hold" nodeType="afterEffect">
                                  <p:stCondLst>
                                    <p:cond delay="0"/>
                                  </p:stCondLst>
                                  <p:childTnLst>
                                    <p:set>
                                      <p:cBhvr>
                                        <p:cTn id="78" dur="1" fill="hold">
                                          <p:stCondLst>
                                            <p:cond delay="0"/>
                                          </p:stCondLst>
                                        </p:cTn>
                                        <p:tgtEl>
                                          <p:spTgt spid="2"/>
                                        </p:tgtEl>
                                        <p:attrNameLst>
                                          <p:attrName>style.visibility</p:attrName>
                                        </p:attrNameLst>
                                      </p:cBhvr>
                                      <p:to>
                                        <p:strVal val="visible"/>
                                      </p:to>
                                    </p:set>
                                    <p:animEffect transition="in" filter="slide(fromRight)">
                                      <p:cBhvr>
                                        <p:cTn id="79" dur="500"/>
                                        <p:tgtEl>
                                          <p:spTgt spid="2"/>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8" fill="hold" grpId="0" nodeType="clickEffect">
                                  <p:stCondLst>
                                    <p:cond delay="0"/>
                                  </p:stCondLst>
                                  <p:childTnLst>
                                    <p:set>
                                      <p:cBhvr>
                                        <p:cTn id="83" dur="1" fill="hold">
                                          <p:stCondLst>
                                            <p:cond delay="0"/>
                                          </p:stCondLst>
                                        </p:cTn>
                                        <p:tgtEl>
                                          <p:spTgt spid="9435"/>
                                        </p:tgtEl>
                                        <p:attrNameLst>
                                          <p:attrName>style.visibility</p:attrName>
                                        </p:attrNameLst>
                                      </p:cBhvr>
                                      <p:to>
                                        <p:strVal val="visible"/>
                                      </p:to>
                                    </p:set>
                                    <p:animEffect transition="in" filter="wipe(left)">
                                      <p:cBhvr>
                                        <p:cTn id="84" dur="1000"/>
                                        <p:tgtEl>
                                          <p:spTgt spid="9435"/>
                                        </p:tgtEl>
                                      </p:cBhvr>
                                    </p:animEffect>
                                  </p:childTnLst>
                                </p:cTn>
                              </p:par>
                            </p:childTnLst>
                          </p:cTn>
                        </p:par>
                      </p:childTnLst>
                    </p:cTn>
                  </p:par>
                  <p:par>
                    <p:cTn id="85" fill="hold">
                      <p:stCondLst>
                        <p:cond delay="indefinite"/>
                      </p:stCondLst>
                      <p:childTnLst>
                        <p:par>
                          <p:cTn id="86" fill="hold">
                            <p:stCondLst>
                              <p:cond delay="0"/>
                            </p:stCondLst>
                            <p:childTnLst>
                              <p:par>
                                <p:cTn id="87" presetID="2" presetClass="entr" presetSubtype="4" fill="hold" nodeType="clickEffect">
                                  <p:stCondLst>
                                    <p:cond delay="0"/>
                                  </p:stCondLst>
                                  <p:childTnLst>
                                    <p:set>
                                      <p:cBhvr>
                                        <p:cTn id="88" dur="1" fill="hold">
                                          <p:stCondLst>
                                            <p:cond delay="0"/>
                                          </p:stCondLst>
                                        </p:cTn>
                                        <p:tgtEl>
                                          <p:spTgt spid="9424"/>
                                        </p:tgtEl>
                                        <p:attrNameLst>
                                          <p:attrName>style.visibility</p:attrName>
                                        </p:attrNameLst>
                                      </p:cBhvr>
                                      <p:to>
                                        <p:strVal val="visible"/>
                                      </p:to>
                                    </p:set>
                                    <p:anim calcmode="lin" valueType="num">
                                      <p:cBhvr additive="base">
                                        <p:cTn id="89" dur="500" fill="hold"/>
                                        <p:tgtEl>
                                          <p:spTgt spid="9424"/>
                                        </p:tgtEl>
                                        <p:attrNameLst>
                                          <p:attrName>ppt_x</p:attrName>
                                        </p:attrNameLst>
                                      </p:cBhvr>
                                      <p:tavLst>
                                        <p:tav tm="0">
                                          <p:val>
                                            <p:strVal val="#ppt_x"/>
                                          </p:val>
                                        </p:tav>
                                        <p:tav tm="100000">
                                          <p:val>
                                            <p:strVal val="#ppt_x"/>
                                          </p:val>
                                        </p:tav>
                                      </p:tavLst>
                                    </p:anim>
                                    <p:anim calcmode="lin" valueType="num">
                                      <p:cBhvr additive="base">
                                        <p:cTn id="90" dur="500" fill="hold"/>
                                        <p:tgtEl>
                                          <p:spTgt spid="94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7" grpId="0" animBg="1"/>
      <p:bldP spid="9426" grpId="0" animBg="1"/>
      <p:bldP spid="9425" grpId="0" animBg="1"/>
      <p:bldP spid="9417" grpId="0" animBg="1"/>
      <p:bldP spid="9418" grpId="0" animBg="1"/>
      <p:bldP spid="9414" grpId="0" autoUpdateAnimBg="0"/>
      <p:bldP spid="9416" grpId="0" autoUpdateAnimBg="0"/>
      <p:bldP spid="9419" grpId="0" animBg="1"/>
      <p:bldP spid="9420" grpId="0" autoUpdateAnimBg="0"/>
      <p:bldP spid="9421" grpId="0" animBg="1"/>
      <p:bldP spid="9423" grpId="0" autoUpdateAnimBg="0"/>
      <p:bldP spid="9432" grpId="0" animBg="1"/>
      <p:bldP spid="9434" grpId="0"/>
      <p:bldP spid="9435"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525" name="Text Box 261"/>
          <p:cNvSpPr txBox="1">
            <a:spLocks noChangeArrowheads="1"/>
          </p:cNvSpPr>
          <p:nvPr/>
        </p:nvSpPr>
        <p:spPr bwMode="auto">
          <a:xfrm>
            <a:off x="1403648" y="427331"/>
            <a:ext cx="6904406" cy="769421"/>
          </a:xfrm>
          <a:prstGeom prst="rect">
            <a:avLst/>
          </a:prstGeom>
          <a:noFill/>
          <a:ln w="9525">
            <a:noFill/>
            <a:miter lim="800000"/>
            <a:headEnd/>
            <a:tailEnd/>
          </a:ln>
          <a:effectLst/>
        </p:spPr>
        <p:txBody>
          <a:bodyPr wrap="none" lIns="91416" tIns="45710" rIns="91416" bIns="45710">
            <a:spAutoFit/>
          </a:bodyPr>
          <a:lstStyle/>
          <a:p>
            <a:pPr>
              <a:spcBef>
                <a:spcPct val="0"/>
              </a:spcBef>
            </a:pPr>
            <a:r>
              <a:rPr lang="zh-CN" altLang="en-US" sz="4400" dirty="0">
                <a:solidFill>
                  <a:srgbClr val="0000CC"/>
                </a:solidFill>
                <a:latin typeface="华文行楷" pitchFamily="2" charset="-122"/>
                <a:ea typeface="华文行楷" pitchFamily="2" charset="-122"/>
                <a:cs typeface="+mj-cs"/>
              </a:rPr>
              <a:t>查找方法比较</a:t>
            </a:r>
            <a:r>
              <a:rPr lang="en-US" altLang="zh-CN" sz="4400" dirty="0">
                <a:solidFill>
                  <a:srgbClr val="0000CC"/>
                </a:solidFill>
                <a:latin typeface="华文行楷" pitchFamily="2" charset="-122"/>
                <a:ea typeface="华文行楷" pitchFamily="2" charset="-122"/>
                <a:cs typeface="+mj-cs"/>
              </a:rPr>
              <a:t>(</a:t>
            </a:r>
            <a:r>
              <a:rPr lang="zh-CN" altLang="en-US" sz="4400" dirty="0">
                <a:solidFill>
                  <a:srgbClr val="0000CC"/>
                </a:solidFill>
                <a:latin typeface="华文行楷" pitchFamily="2" charset="-122"/>
                <a:ea typeface="华文行楷" pitchFamily="2" charset="-122"/>
                <a:cs typeface="+mj-cs"/>
              </a:rPr>
              <a:t>静态查找表</a:t>
            </a:r>
            <a:r>
              <a:rPr lang="en-US" altLang="zh-CN" sz="4400" dirty="0">
                <a:solidFill>
                  <a:srgbClr val="0000CC"/>
                </a:solidFill>
                <a:latin typeface="华文行楷" pitchFamily="2" charset="-122"/>
                <a:ea typeface="华文行楷" pitchFamily="2" charset="-122"/>
                <a:cs typeface="+mj-cs"/>
              </a:rPr>
              <a:t>)</a:t>
            </a:r>
            <a:r>
              <a:rPr lang="zh-CN" altLang="en-US" sz="4400" dirty="0">
                <a:solidFill>
                  <a:srgbClr val="0000CC"/>
                </a:solidFill>
                <a:latin typeface="华文行楷" pitchFamily="2" charset="-122"/>
                <a:ea typeface="华文行楷" pitchFamily="2" charset="-122"/>
                <a:cs typeface="+mj-cs"/>
              </a:rPr>
              <a:t> </a:t>
            </a:r>
          </a:p>
        </p:txBody>
      </p:sp>
      <p:graphicFrame>
        <p:nvGraphicFramePr>
          <p:cNvPr id="11728" name="Group 464"/>
          <p:cNvGraphicFramePr>
            <a:graphicFrameLocks noGrp="1"/>
          </p:cNvGraphicFramePr>
          <p:nvPr/>
        </p:nvGraphicFramePr>
        <p:xfrm>
          <a:off x="449263" y="1524000"/>
          <a:ext cx="8370887" cy="4343400"/>
        </p:xfrm>
        <a:graphic>
          <a:graphicData uri="http://schemas.openxmlformats.org/drawingml/2006/table">
            <a:tbl>
              <a:tblPr/>
              <a:tblGrid>
                <a:gridCol w="1408112">
                  <a:extLst>
                    <a:ext uri="{9D8B030D-6E8A-4147-A177-3AD203B41FA5}">
                      <a16:colId xmlns:a16="http://schemas.microsoft.com/office/drawing/2014/main" val="20000"/>
                    </a:ext>
                  </a:extLst>
                </a:gridCol>
                <a:gridCol w="2814638">
                  <a:extLst>
                    <a:ext uri="{9D8B030D-6E8A-4147-A177-3AD203B41FA5}">
                      <a16:colId xmlns:a16="http://schemas.microsoft.com/office/drawing/2014/main" val="20001"/>
                    </a:ext>
                  </a:extLst>
                </a:gridCol>
                <a:gridCol w="1481137">
                  <a:extLst>
                    <a:ext uri="{9D8B030D-6E8A-4147-A177-3AD203B41FA5}">
                      <a16:colId xmlns:a16="http://schemas.microsoft.com/office/drawing/2014/main" val="20002"/>
                    </a:ext>
                  </a:extLst>
                </a:gridCol>
                <a:gridCol w="2667000">
                  <a:extLst>
                    <a:ext uri="{9D8B030D-6E8A-4147-A177-3AD203B41FA5}">
                      <a16:colId xmlns:a16="http://schemas.microsoft.com/office/drawing/2014/main" val="20003"/>
                    </a:ext>
                  </a:extLst>
                </a:gridCol>
              </a:tblGrid>
              <a:tr h="1085850">
                <a:tc>
                  <a:txBody>
                    <a:bodyPr/>
                    <a:lstStyle/>
                    <a:p>
                      <a:pPr marL="0" marR="0" lvl="0" indent="0" algn="ctr" defTabSz="914400" rtl="0" eaLnBrk="1" fontAlgn="base" latinLnBrk="0" hangingPunct="1">
                        <a:lnSpc>
                          <a:spcPct val="200000"/>
                        </a:lnSpc>
                        <a:spcBef>
                          <a:spcPct val="20000"/>
                        </a:spcBef>
                        <a:spcAft>
                          <a:spcPct val="0"/>
                        </a:spcAft>
                        <a:buClrTx/>
                        <a:buSzTx/>
                        <a:buFontTx/>
                        <a:buNone/>
                        <a:tabLst/>
                      </a:pPr>
                      <a:endParaRPr kumimoji="1" lang="zh-CN" altLang="zh-CN" sz="2400" b="1" i="0" u="none" strike="noStrike" cap="none" normalizeH="0" baseline="0" dirty="0">
                        <a:ln>
                          <a:noFill/>
                        </a:ln>
                        <a:solidFill>
                          <a:schemeClr val="tx1"/>
                        </a:solidFill>
                        <a:effectLst/>
                        <a:latin typeface="Times New Roman" pitchFamily="18" charset="0"/>
                        <a:ea typeface="华文中宋"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200000"/>
                        </a:lnSpc>
                        <a:spcBef>
                          <a:spcPct val="2000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itchFamily="18" charset="0"/>
                          <a:ea typeface="华文中宋" pitchFamily="2" charset="-122"/>
                        </a:rPr>
                        <a:t>顺序查找</a:t>
                      </a: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200000"/>
                        </a:lnSpc>
                        <a:spcBef>
                          <a:spcPct val="2000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itchFamily="18" charset="0"/>
                          <a:ea typeface="华文中宋" pitchFamily="2" charset="-122"/>
                        </a:rPr>
                        <a:t>折半查找</a:t>
                      </a: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200000"/>
                        </a:lnSpc>
                        <a:spcBef>
                          <a:spcPct val="2000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itchFamily="18" charset="0"/>
                          <a:ea typeface="华文中宋" pitchFamily="2" charset="-122"/>
                        </a:rPr>
                        <a:t>分块查找</a:t>
                      </a: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85850">
                <a:tc>
                  <a:txBody>
                    <a:bodyPr/>
                    <a:lstStyle/>
                    <a:p>
                      <a:pPr marL="0" marR="0" lvl="0" indent="0" algn="ctr" defTabSz="914400" rtl="0" eaLnBrk="1" fontAlgn="base" latinLnBrk="0" hangingPunct="1">
                        <a:lnSpc>
                          <a:spcPct val="200000"/>
                        </a:lnSpc>
                        <a:spcBef>
                          <a:spcPct val="20000"/>
                        </a:spcBef>
                        <a:spcAft>
                          <a:spcPct val="0"/>
                        </a:spcAft>
                        <a:buClrTx/>
                        <a:buSzTx/>
                        <a:buFontTx/>
                        <a:buNone/>
                        <a:tabLst/>
                      </a:pPr>
                      <a:r>
                        <a:rPr kumimoji="1" lang="en-US" altLang="zh-CN" sz="2400" b="1" i="1" u="none" strike="noStrike" cap="none" normalizeH="0" baseline="0">
                          <a:ln>
                            <a:noFill/>
                          </a:ln>
                          <a:solidFill>
                            <a:schemeClr val="tx1"/>
                          </a:solidFill>
                          <a:effectLst/>
                          <a:latin typeface="Times New Roman" pitchFamily="18" charset="0"/>
                          <a:ea typeface="华文中宋" pitchFamily="2" charset="-122"/>
                        </a:rPr>
                        <a:t>ASL</a:t>
                      </a:r>
                      <a:r>
                        <a:rPr kumimoji="1" lang="en-US" altLang="zh-CN" sz="2400" b="1" i="0" u="none" strike="noStrike" cap="none" normalizeH="0" baseline="0">
                          <a:ln>
                            <a:noFill/>
                          </a:ln>
                          <a:solidFill>
                            <a:schemeClr val="tx1"/>
                          </a:solidFill>
                          <a:effectLst/>
                          <a:latin typeface="Times New Roman" pitchFamily="18" charset="0"/>
                          <a:ea typeface="华文中宋" pitchFamily="2" charset="-122"/>
                        </a:rPr>
                        <a:t> </a:t>
                      </a: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200000"/>
                        </a:lnSpc>
                        <a:spcBef>
                          <a:spcPct val="2000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itchFamily="18" charset="0"/>
                          <a:ea typeface="楷体_GB2312" pitchFamily="49" charset="-122"/>
                        </a:rPr>
                        <a:t>最大</a:t>
                      </a: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200000"/>
                        </a:lnSpc>
                        <a:spcBef>
                          <a:spcPct val="2000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itchFamily="18" charset="0"/>
                          <a:ea typeface="楷体_GB2312" pitchFamily="49" charset="-122"/>
                        </a:rPr>
                        <a:t>最小</a:t>
                      </a: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200000"/>
                        </a:lnSpc>
                        <a:spcBef>
                          <a:spcPct val="2000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itchFamily="18" charset="0"/>
                          <a:ea typeface="楷体_GB2312" pitchFamily="49" charset="-122"/>
                        </a:rPr>
                        <a:t>中间</a:t>
                      </a: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85850">
                <a:tc>
                  <a:txBody>
                    <a:bodyPr/>
                    <a:lstStyle/>
                    <a:p>
                      <a:pPr marL="0" marR="0" lvl="0" indent="0" algn="ctr" defTabSz="914400" rtl="0" eaLnBrk="1" fontAlgn="base" latinLnBrk="0" hangingPunct="1">
                        <a:lnSpc>
                          <a:spcPct val="200000"/>
                        </a:lnSpc>
                        <a:spcBef>
                          <a:spcPct val="2000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itchFamily="18" charset="0"/>
                          <a:ea typeface="华文中宋" pitchFamily="2" charset="-122"/>
                        </a:rPr>
                        <a:t>表结构</a:t>
                      </a: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200000"/>
                        </a:lnSpc>
                        <a:spcBef>
                          <a:spcPct val="20000"/>
                        </a:spcBef>
                        <a:spcAft>
                          <a:spcPct val="0"/>
                        </a:spcAft>
                        <a:buClrTx/>
                        <a:buSzTx/>
                        <a:buFontTx/>
                        <a:buNone/>
                        <a:tabLst/>
                      </a:pPr>
                      <a:r>
                        <a:rPr kumimoji="1" lang="zh-CN" altLang="en-US" sz="2400" b="1" i="0" u="none" strike="noStrike" cap="none" normalizeH="0" baseline="0" dirty="0">
                          <a:ln>
                            <a:noFill/>
                          </a:ln>
                          <a:solidFill>
                            <a:schemeClr val="tx1"/>
                          </a:solidFill>
                          <a:effectLst/>
                          <a:latin typeface="Times New Roman" pitchFamily="18" charset="0"/>
                          <a:ea typeface="楷体_GB2312" pitchFamily="49" charset="-122"/>
                        </a:rPr>
                        <a:t>有序表、无序表</a:t>
                      </a: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200000"/>
                        </a:lnSpc>
                        <a:spcBef>
                          <a:spcPct val="2000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itchFamily="18" charset="0"/>
                          <a:ea typeface="楷体_GB2312" pitchFamily="49" charset="-122"/>
                        </a:rPr>
                        <a:t>有序表</a:t>
                      </a: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200000"/>
                        </a:lnSpc>
                        <a:spcBef>
                          <a:spcPct val="2000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itchFamily="18" charset="0"/>
                          <a:ea typeface="楷体_GB2312" pitchFamily="49" charset="-122"/>
                        </a:rPr>
                        <a:t>分块有序</a:t>
                      </a: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085850">
                <a:tc>
                  <a:txBody>
                    <a:bodyPr/>
                    <a:lstStyle/>
                    <a:p>
                      <a:pPr marL="0" marR="0" lvl="0" indent="0" algn="ctr" defTabSz="914400" rtl="0" eaLnBrk="1" fontAlgn="base" latinLnBrk="0" hangingPunct="1">
                        <a:lnSpc>
                          <a:spcPct val="200000"/>
                        </a:lnSpc>
                        <a:spcBef>
                          <a:spcPct val="2000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itchFamily="18" charset="0"/>
                          <a:ea typeface="华文中宋" pitchFamily="2" charset="-122"/>
                        </a:rPr>
                        <a:t>存储结构</a:t>
                      </a: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200000"/>
                        </a:lnSpc>
                        <a:spcBef>
                          <a:spcPct val="2000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itchFamily="18" charset="0"/>
                          <a:ea typeface="楷体_GB2312" pitchFamily="49" charset="-122"/>
                        </a:rPr>
                        <a:t>顺序表、线性链表</a:t>
                      </a: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200000"/>
                        </a:lnSpc>
                        <a:spcBef>
                          <a:spcPct val="2000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itchFamily="18" charset="0"/>
                          <a:ea typeface="楷体_GB2312" pitchFamily="49" charset="-122"/>
                        </a:rPr>
                        <a:t>顺序表</a:t>
                      </a: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200000"/>
                        </a:lnSpc>
                        <a:spcBef>
                          <a:spcPct val="2000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itchFamily="18" charset="0"/>
                          <a:ea typeface="楷体_GB2312" pitchFamily="49" charset="-122"/>
                        </a:rPr>
                        <a:t>顺序表、线性链表</a:t>
                      </a: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transition spd="slow">
    <p:split/>
  </p:transition>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自选图形 3"/>
          <p:cNvSpPr>
            <a:spLocks noChangeArrowheads="1"/>
          </p:cNvSpPr>
          <p:nvPr/>
        </p:nvSpPr>
        <p:spPr bwMode="ltGray">
          <a:xfrm rot="5400000">
            <a:off x="-2422526" y="1367878"/>
            <a:ext cx="4824413" cy="4770438"/>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rotWithShape="1">
            <a:gsLst>
              <a:gs pos="0">
                <a:schemeClr val="bg2">
                  <a:gamma/>
                  <a:tint val="45490"/>
                  <a:invGamma/>
                </a:schemeClr>
              </a:gs>
              <a:gs pos="50000">
                <a:schemeClr val="bg2"/>
              </a:gs>
              <a:gs pos="100000">
                <a:schemeClr val="bg2">
                  <a:gamma/>
                  <a:tint val="45490"/>
                  <a:invGamma/>
                </a:schemeClr>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defRPr/>
            </a:pPr>
            <a:endParaRPr lang="zh-CN" altLang="en-US">
              <a:latin typeface="Arial" charset="0"/>
              <a:ea typeface="+mn-ea"/>
            </a:endParaRPr>
          </a:p>
        </p:txBody>
      </p:sp>
      <p:sp>
        <p:nvSpPr>
          <p:cNvPr id="5" name="自选图形 4"/>
          <p:cNvSpPr>
            <a:spLocks noChangeArrowheads="1"/>
          </p:cNvSpPr>
          <p:nvPr/>
        </p:nvSpPr>
        <p:spPr bwMode="ltGray">
          <a:xfrm rot="5400000" flipH="1">
            <a:off x="-2016918" y="1803646"/>
            <a:ext cx="4032250" cy="3929063"/>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lnTo>
                  <a:pt x="10744" y="10800"/>
                </a:lnTo>
                <a:close/>
              </a:path>
            </a:pathLst>
          </a:custGeom>
          <a:solidFill>
            <a:schemeClr val="accent1">
              <a:alpha val="36078"/>
            </a:schemeClr>
          </a:solidFill>
          <a:ln w="0" algn="ctr">
            <a:noFill/>
            <a:miter lim="800000"/>
            <a:headEnd/>
            <a:tailEnd/>
          </a:ln>
          <a:effectLst/>
        </p:spPr>
        <p:txBody>
          <a:bodyPr wrap="none" anchor="ctr"/>
          <a:lstStyle/>
          <a:p>
            <a:endParaRPr lang="zh-CN" altLang="en-US"/>
          </a:p>
        </p:txBody>
      </p:sp>
      <p:sp>
        <p:nvSpPr>
          <p:cNvPr id="7" name="自选图形 6"/>
          <p:cNvSpPr>
            <a:spLocks noChangeArrowheads="1"/>
          </p:cNvSpPr>
          <p:nvPr/>
        </p:nvSpPr>
        <p:spPr bwMode="gray">
          <a:xfrm>
            <a:off x="1884214" y="5081240"/>
            <a:ext cx="4775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哈希表</a:t>
            </a:r>
          </a:p>
        </p:txBody>
      </p:sp>
      <p:sp>
        <p:nvSpPr>
          <p:cNvPr id="8" name="自选图形 7"/>
          <p:cNvSpPr>
            <a:spLocks noChangeArrowheads="1"/>
          </p:cNvSpPr>
          <p:nvPr/>
        </p:nvSpPr>
        <p:spPr bwMode="gray">
          <a:xfrm>
            <a:off x="2356520" y="4001120"/>
            <a:ext cx="465455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动态查找表</a:t>
            </a:r>
          </a:p>
        </p:txBody>
      </p:sp>
      <p:sp>
        <p:nvSpPr>
          <p:cNvPr id="9" name="自选图形 8"/>
          <p:cNvSpPr>
            <a:spLocks noChangeArrowheads="1"/>
          </p:cNvSpPr>
          <p:nvPr/>
        </p:nvSpPr>
        <p:spPr bwMode="gray">
          <a:xfrm>
            <a:off x="2356520" y="2848992"/>
            <a:ext cx="4662488"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静态查找表</a:t>
            </a:r>
          </a:p>
        </p:txBody>
      </p:sp>
      <p:sp>
        <p:nvSpPr>
          <p:cNvPr id="10" name="自选图形 9"/>
          <p:cNvSpPr>
            <a:spLocks noChangeArrowheads="1"/>
          </p:cNvSpPr>
          <p:nvPr/>
        </p:nvSpPr>
        <p:spPr bwMode="gray">
          <a:xfrm>
            <a:off x="1765300" y="1713953"/>
            <a:ext cx="4678363"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t>查找表的概念</a:t>
            </a:r>
            <a:endParaRPr lang="zh-CN" altLang="en-US" b="1" dirty="0">
              <a:latin typeface="宋体" pitchFamily="2" charset="-122"/>
              <a:ea typeface="宋体" pitchFamily="2" charset="-122"/>
            </a:endParaRPr>
          </a:p>
        </p:txBody>
      </p:sp>
      <p:grpSp>
        <p:nvGrpSpPr>
          <p:cNvPr id="2" name="组合 10"/>
          <p:cNvGrpSpPr>
            <a:grpSpLocks/>
          </p:cNvGrpSpPr>
          <p:nvPr/>
        </p:nvGrpSpPr>
        <p:grpSpPr bwMode="auto">
          <a:xfrm>
            <a:off x="1447800" y="1802853"/>
            <a:ext cx="381000" cy="381000"/>
            <a:chOff x="2078" y="1680"/>
            <a:chExt cx="1615" cy="1615"/>
          </a:xfrm>
        </p:grpSpPr>
        <p:sp>
          <p:nvSpPr>
            <p:cNvPr id="12" name="椭圆 11"/>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13" name="椭圆 12"/>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14" name="椭圆 13"/>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15" name="椭圆 14"/>
            <p:cNvSpPr>
              <a:spLocks noChangeArrowheads="1"/>
            </p:cNvSpPr>
            <p:nvPr/>
          </p:nvSpPr>
          <p:spPr bwMode="gray">
            <a:xfrm>
              <a:off x="2254" y="1856"/>
              <a:ext cx="1262" cy="1264"/>
            </a:xfrm>
            <a:prstGeom prst="ellipse">
              <a:avLst/>
            </a:prstGeom>
            <a:gradFill rotWithShape="1">
              <a:gsLst>
                <a:gs pos="0">
                  <a:srgbClr val="000000"/>
                </a:gs>
                <a:gs pos="100000">
                  <a:srgbClr val="FFCC00"/>
                </a:gs>
              </a:gsLst>
              <a:lin ang="2700000" scaled="1"/>
            </a:gradFill>
            <a:ln w="38100" algn="ctr">
              <a:noFill/>
              <a:round/>
              <a:headEnd/>
              <a:tailEnd/>
            </a:ln>
            <a:effectLst/>
          </p:spPr>
          <p:txBody>
            <a:bodyPr wrap="none" anchor="ctr">
              <a:spAutoFit/>
            </a:bodyPr>
            <a:lstStyle/>
            <a:p>
              <a:endParaRPr lang="zh-CN" altLang="en-US"/>
            </a:p>
          </p:txBody>
        </p:sp>
        <p:sp>
          <p:nvSpPr>
            <p:cNvPr id="16" name="椭圆 15"/>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17" name="椭圆 16"/>
            <p:cNvSpPr>
              <a:spLocks noChangeArrowheads="1"/>
            </p:cNvSpPr>
            <p:nvPr/>
          </p:nvSpPr>
          <p:spPr bwMode="gray">
            <a:xfrm>
              <a:off x="2337" y="1939"/>
              <a:ext cx="1096" cy="1098"/>
            </a:xfrm>
            <a:prstGeom prst="ellipse">
              <a:avLst/>
            </a:prstGeom>
            <a:gradFill rotWithShape="1">
              <a:gsLst>
                <a:gs pos="0">
                  <a:srgbClr val="FFCC00"/>
                </a:gs>
                <a:gs pos="100000">
                  <a:srgbClr val="7C6300"/>
                </a:gs>
              </a:gsLst>
              <a:lin ang="2700000" scaled="1"/>
            </a:gradFill>
            <a:ln w="38100" algn="ctr">
              <a:noFill/>
              <a:round/>
              <a:headEnd/>
              <a:tailEnd/>
            </a:ln>
            <a:effectLst/>
          </p:spPr>
          <p:txBody>
            <a:bodyPr anchor="ctr">
              <a:spAutoFit/>
            </a:bodyPr>
            <a:lstStyle/>
            <a:p>
              <a:endParaRPr lang="zh-CN" altLang="en-US"/>
            </a:p>
          </p:txBody>
        </p:sp>
      </p:grpSp>
      <p:grpSp>
        <p:nvGrpSpPr>
          <p:cNvPr id="3" name="组合 17"/>
          <p:cNvGrpSpPr>
            <a:grpSpLocks/>
          </p:cNvGrpSpPr>
          <p:nvPr/>
        </p:nvGrpSpPr>
        <p:grpSpPr bwMode="auto">
          <a:xfrm>
            <a:off x="2051720" y="2955355"/>
            <a:ext cx="381000" cy="381000"/>
            <a:chOff x="2078" y="1680"/>
            <a:chExt cx="1615" cy="1615"/>
          </a:xfrm>
        </p:grpSpPr>
        <p:sp>
          <p:nvSpPr>
            <p:cNvPr id="19" name="椭圆 18"/>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0" name="椭圆 19"/>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1" name="椭圆 20"/>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22" name="椭圆 21"/>
            <p:cNvSpPr>
              <a:spLocks noChangeArrowheads="1"/>
            </p:cNvSpPr>
            <p:nvPr/>
          </p:nvSpPr>
          <p:spPr bwMode="gray">
            <a:xfrm>
              <a:off x="2254" y="1856"/>
              <a:ext cx="1262" cy="1264"/>
            </a:xfrm>
            <a:prstGeom prst="ellipse">
              <a:avLst/>
            </a:prstGeom>
            <a:gradFill rotWithShape="1">
              <a:gsLst>
                <a:gs pos="0">
                  <a:srgbClr val="000000"/>
                </a:gs>
                <a:gs pos="100000">
                  <a:srgbClr val="48BE67"/>
                </a:gs>
              </a:gsLst>
              <a:lin ang="2700000" scaled="1"/>
            </a:gradFill>
            <a:ln w="38100" algn="ctr">
              <a:noFill/>
              <a:round/>
              <a:headEnd/>
              <a:tailEnd/>
            </a:ln>
            <a:effectLst/>
          </p:spPr>
          <p:txBody>
            <a:bodyPr wrap="none" anchor="ctr">
              <a:spAutoFit/>
            </a:bodyPr>
            <a:lstStyle/>
            <a:p>
              <a:endParaRPr lang="zh-CN" altLang="en-US"/>
            </a:p>
          </p:txBody>
        </p:sp>
        <p:sp>
          <p:nvSpPr>
            <p:cNvPr id="23" name="椭圆 22"/>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24" name="椭圆 23"/>
            <p:cNvSpPr>
              <a:spLocks noChangeArrowheads="1"/>
            </p:cNvSpPr>
            <p:nvPr/>
          </p:nvSpPr>
          <p:spPr bwMode="gray">
            <a:xfrm>
              <a:off x="2337" y="1939"/>
              <a:ext cx="1096" cy="1098"/>
            </a:xfrm>
            <a:prstGeom prst="ellipse">
              <a:avLst/>
            </a:prstGeom>
            <a:gradFill rotWithShape="1">
              <a:gsLst>
                <a:gs pos="0">
                  <a:srgbClr val="48BE67"/>
                </a:gs>
                <a:gs pos="100000">
                  <a:srgbClr val="235C32"/>
                </a:gs>
              </a:gsLst>
              <a:lin ang="2700000" scaled="1"/>
            </a:gradFill>
            <a:ln w="38100" algn="ctr">
              <a:noFill/>
              <a:round/>
              <a:headEnd/>
              <a:tailEnd/>
            </a:ln>
            <a:effectLst/>
          </p:spPr>
          <p:txBody>
            <a:bodyPr anchor="ctr">
              <a:spAutoFit/>
            </a:bodyPr>
            <a:lstStyle/>
            <a:p>
              <a:endParaRPr lang="zh-CN" altLang="en-US"/>
            </a:p>
          </p:txBody>
        </p:sp>
      </p:grpSp>
      <p:grpSp>
        <p:nvGrpSpPr>
          <p:cNvPr id="6" name="组合 24"/>
          <p:cNvGrpSpPr>
            <a:grpSpLocks/>
          </p:cNvGrpSpPr>
          <p:nvPr/>
        </p:nvGrpSpPr>
        <p:grpSpPr bwMode="auto">
          <a:xfrm>
            <a:off x="2051720" y="4077320"/>
            <a:ext cx="381000" cy="381000"/>
            <a:chOff x="2078" y="1680"/>
            <a:chExt cx="1615" cy="1615"/>
          </a:xfrm>
        </p:grpSpPr>
        <p:sp>
          <p:nvSpPr>
            <p:cNvPr id="26" name="椭圆 25"/>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7" name="椭圆 26"/>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8" name="椭圆 27"/>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29" name="椭圆 28"/>
            <p:cNvSpPr>
              <a:spLocks noChangeArrowheads="1"/>
            </p:cNvSpPr>
            <p:nvPr/>
          </p:nvSpPr>
          <p:spPr bwMode="gray">
            <a:xfrm>
              <a:off x="2254" y="1856"/>
              <a:ext cx="1262" cy="1264"/>
            </a:xfrm>
            <a:prstGeom prst="ellipse">
              <a:avLst/>
            </a:prstGeom>
            <a:gradFill rotWithShape="1">
              <a:gsLst>
                <a:gs pos="0">
                  <a:srgbClr val="21B3E1"/>
                </a:gs>
                <a:gs pos="100000">
                  <a:srgbClr val="0F5368"/>
                </a:gs>
              </a:gsLst>
              <a:lin ang="5400000" scaled="1"/>
            </a:gradFill>
            <a:ln w="38100" algn="ctr">
              <a:noFill/>
              <a:round/>
              <a:headEnd/>
              <a:tailEnd/>
            </a:ln>
            <a:effectLst/>
          </p:spPr>
          <p:txBody>
            <a:bodyPr wrap="none" anchor="ctr">
              <a:spAutoFit/>
            </a:bodyPr>
            <a:lstStyle/>
            <a:p>
              <a:endParaRPr lang="zh-CN" altLang="en-US"/>
            </a:p>
          </p:txBody>
        </p:sp>
        <p:sp>
          <p:nvSpPr>
            <p:cNvPr id="30" name="椭圆 29"/>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31" name="椭圆 30"/>
            <p:cNvSpPr>
              <a:spLocks noChangeArrowheads="1"/>
            </p:cNvSpPr>
            <p:nvPr/>
          </p:nvSpPr>
          <p:spPr bwMode="gray">
            <a:xfrm>
              <a:off x="2337" y="1939"/>
              <a:ext cx="1096" cy="1098"/>
            </a:xfrm>
            <a:prstGeom prst="ellipse">
              <a:avLst/>
            </a:prstGeom>
            <a:gradFill rotWithShape="1">
              <a:gsLst>
                <a:gs pos="0">
                  <a:srgbClr val="21B3E1"/>
                </a:gs>
                <a:gs pos="100000">
                  <a:srgbClr val="10576D"/>
                </a:gs>
              </a:gsLst>
              <a:lin ang="2700000" scaled="1"/>
            </a:gradFill>
            <a:ln w="38100" algn="ctr">
              <a:noFill/>
              <a:round/>
              <a:headEnd/>
              <a:tailEnd/>
            </a:ln>
            <a:effectLst/>
          </p:spPr>
          <p:txBody>
            <a:bodyPr anchor="ctr">
              <a:spAutoFit/>
            </a:bodyPr>
            <a:lstStyle/>
            <a:p>
              <a:endParaRPr lang="zh-CN" altLang="en-US"/>
            </a:p>
          </p:txBody>
        </p:sp>
      </p:grpSp>
      <p:grpSp>
        <p:nvGrpSpPr>
          <p:cNvPr id="11" name="组合 31"/>
          <p:cNvGrpSpPr>
            <a:grpSpLocks/>
          </p:cNvGrpSpPr>
          <p:nvPr/>
        </p:nvGrpSpPr>
        <p:grpSpPr bwMode="auto">
          <a:xfrm>
            <a:off x="1547664" y="5182840"/>
            <a:ext cx="381000" cy="381000"/>
            <a:chOff x="2078" y="1680"/>
            <a:chExt cx="1615" cy="1615"/>
          </a:xfrm>
        </p:grpSpPr>
        <p:sp>
          <p:nvSpPr>
            <p:cNvPr id="33" name="椭圆 32"/>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34" name="椭圆 33"/>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35" name="椭圆 34"/>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36" name="椭圆 35"/>
            <p:cNvSpPr>
              <a:spLocks noChangeArrowheads="1"/>
            </p:cNvSpPr>
            <p:nvPr/>
          </p:nvSpPr>
          <p:spPr bwMode="gray">
            <a:xfrm>
              <a:off x="2254" y="1856"/>
              <a:ext cx="1262" cy="1264"/>
            </a:xfrm>
            <a:prstGeom prst="ellipse">
              <a:avLst/>
            </a:prstGeom>
            <a:gradFill rotWithShape="1">
              <a:gsLst>
                <a:gs pos="0">
                  <a:srgbClr val="000000"/>
                </a:gs>
                <a:gs pos="100000">
                  <a:srgbClr val="8D67E1"/>
                </a:gs>
              </a:gsLst>
              <a:lin ang="2700000" scaled="1"/>
            </a:gradFill>
            <a:ln w="38100" algn="ctr">
              <a:noFill/>
              <a:round/>
              <a:headEnd/>
              <a:tailEnd/>
            </a:ln>
            <a:effectLst/>
          </p:spPr>
          <p:txBody>
            <a:bodyPr wrap="none" anchor="ctr">
              <a:spAutoFit/>
            </a:bodyPr>
            <a:lstStyle/>
            <a:p>
              <a:endParaRPr lang="zh-CN" altLang="en-US"/>
            </a:p>
          </p:txBody>
        </p:sp>
        <p:sp>
          <p:nvSpPr>
            <p:cNvPr id="37" name="椭圆 36"/>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38" name="椭圆 37"/>
            <p:cNvSpPr>
              <a:spLocks noChangeArrowheads="1"/>
            </p:cNvSpPr>
            <p:nvPr/>
          </p:nvSpPr>
          <p:spPr bwMode="gray">
            <a:xfrm>
              <a:off x="2337" y="1939"/>
              <a:ext cx="1096" cy="1098"/>
            </a:xfrm>
            <a:prstGeom prst="ellipse">
              <a:avLst/>
            </a:prstGeom>
            <a:gradFill rotWithShape="1">
              <a:gsLst>
                <a:gs pos="0">
                  <a:srgbClr val="8D67E1"/>
                </a:gs>
                <a:gs pos="100000">
                  <a:srgbClr val="45326D"/>
                </a:gs>
              </a:gsLst>
              <a:lin ang="2700000" scaled="1"/>
            </a:gradFill>
            <a:ln w="38100" algn="ctr">
              <a:noFill/>
              <a:round/>
              <a:headEnd/>
              <a:tailEnd/>
            </a:ln>
            <a:effectLst/>
          </p:spPr>
          <p:txBody>
            <a:bodyPr anchor="ctr">
              <a:spAutoFit/>
            </a:bodyPr>
            <a:lstStyle/>
            <a:p>
              <a:endParaRPr lang="zh-CN" altLang="en-US"/>
            </a:p>
          </p:txBody>
        </p:sp>
      </p:grpSp>
      <p:pic>
        <p:nvPicPr>
          <p:cNvPr id="49" name="图片 22" descr="软件学院.jpg"/>
          <p:cNvPicPr>
            <a:picLocks noChangeAspect="1"/>
          </p:cNvPicPr>
          <p:nvPr/>
        </p:nvPicPr>
        <p:blipFill>
          <a:blip r:embed="rId2" cstate="print"/>
          <a:srcRect/>
          <a:stretch>
            <a:fillRect/>
          </a:stretch>
        </p:blipFill>
        <p:spPr bwMode="auto">
          <a:xfrm>
            <a:off x="4427984" y="116632"/>
            <a:ext cx="4578350" cy="714375"/>
          </a:xfrm>
          <a:prstGeom prst="rect">
            <a:avLst/>
          </a:prstGeom>
          <a:noFill/>
          <a:ln w="9525">
            <a:noFill/>
            <a:miter lim="800000"/>
            <a:headEnd/>
            <a:tailEnd/>
          </a:ln>
        </p:spPr>
      </p:pic>
      <p:sp>
        <p:nvSpPr>
          <p:cNvPr id="39" name="自选图形 45"/>
          <p:cNvSpPr>
            <a:spLocks noChangeArrowheads="1"/>
          </p:cNvSpPr>
          <p:nvPr/>
        </p:nvSpPr>
        <p:spPr bwMode="gray">
          <a:xfrm>
            <a:off x="7052766" y="4028793"/>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40" name="自选图形 46"/>
          <p:cNvSpPr>
            <a:spLocks noChangeArrowheads="1"/>
          </p:cNvSpPr>
          <p:nvPr/>
        </p:nvSpPr>
        <p:spPr bwMode="gray">
          <a:xfrm>
            <a:off x="7484566" y="4028793"/>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41" name="自选图形 47"/>
          <p:cNvSpPr>
            <a:spLocks noChangeArrowheads="1"/>
          </p:cNvSpPr>
          <p:nvPr/>
        </p:nvSpPr>
        <p:spPr bwMode="gray">
          <a:xfrm>
            <a:off x="7916366" y="4028793"/>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第七章回顾</a:t>
            </a:r>
          </a:p>
        </p:txBody>
      </p:sp>
      <p:sp>
        <p:nvSpPr>
          <p:cNvPr id="6" name="Text Box 4"/>
          <p:cNvSpPr txBox="1">
            <a:spLocks noChangeArrowheads="1"/>
          </p:cNvSpPr>
          <p:nvPr/>
        </p:nvSpPr>
        <p:spPr bwMode="auto">
          <a:xfrm>
            <a:off x="395536" y="1389890"/>
            <a:ext cx="8424862" cy="3961149"/>
          </a:xfrm>
          <a:prstGeom prst="rect">
            <a:avLst/>
          </a:prstGeom>
          <a:noFill/>
          <a:ln w="12700">
            <a:noFill/>
            <a:miter lim="800000"/>
            <a:headEnd/>
            <a:tailEnd/>
          </a:ln>
          <a:effectLst/>
        </p:spPr>
        <p:txBody>
          <a:bodyPr>
            <a:spAutoFit/>
          </a:bodyPr>
          <a:lstStyle/>
          <a:p>
            <a:pPr>
              <a:lnSpc>
                <a:spcPct val="130000"/>
              </a:lnSpc>
            </a:pPr>
            <a:r>
              <a:rPr kumimoji="0" lang="en-US" altLang="zh-CN" sz="2800" dirty="0">
                <a:solidFill>
                  <a:schemeClr val="tx1"/>
                </a:solidFill>
                <a:effectLst/>
                <a:ea typeface="楷体_GB2312" pitchFamily="49" charset="-122"/>
              </a:rPr>
              <a:t>1</a:t>
            </a:r>
            <a:r>
              <a:rPr kumimoji="0" lang="zh-CN" altLang="en-US" sz="2800" dirty="0">
                <a:solidFill>
                  <a:schemeClr val="tx1"/>
                </a:solidFill>
                <a:effectLst/>
                <a:ea typeface="楷体_GB2312" pitchFamily="49" charset="-122"/>
              </a:rPr>
              <a:t>、了解图的基本概念，掌握图的邻接矩阵、邻接表这两种存储结构及其构造方法； </a:t>
            </a:r>
          </a:p>
          <a:p>
            <a:pPr>
              <a:lnSpc>
                <a:spcPct val="130000"/>
              </a:lnSpc>
            </a:pPr>
            <a:r>
              <a:rPr kumimoji="0" lang="en-US" altLang="zh-CN" sz="2800" dirty="0">
                <a:solidFill>
                  <a:schemeClr val="tx1"/>
                </a:solidFill>
                <a:effectLst/>
                <a:ea typeface="楷体_GB2312" pitchFamily="49" charset="-122"/>
              </a:rPr>
              <a:t>2</a:t>
            </a:r>
            <a:r>
              <a:rPr kumimoji="0" lang="zh-CN" altLang="en-US" sz="2800" dirty="0">
                <a:solidFill>
                  <a:schemeClr val="tx1"/>
                </a:solidFill>
                <a:effectLst/>
                <a:ea typeface="楷体_GB2312" pitchFamily="49" charset="-122"/>
              </a:rPr>
              <a:t>、熟练掌握图的两种遍历方法； </a:t>
            </a:r>
          </a:p>
          <a:p>
            <a:pPr>
              <a:lnSpc>
                <a:spcPct val="130000"/>
              </a:lnSpc>
            </a:pPr>
            <a:r>
              <a:rPr kumimoji="0" lang="en-US" altLang="zh-CN" sz="2800" dirty="0">
                <a:solidFill>
                  <a:schemeClr val="tx1"/>
                </a:solidFill>
                <a:effectLst/>
                <a:ea typeface="楷体_GB2312" pitchFamily="49" charset="-122"/>
              </a:rPr>
              <a:t>3</a:t>
            </a:r>
            <a:r>
              <a:rPr kumimoji="0" lang="zh-CN" altLang="en-US" sz="2800" dirty="0">
                <a:solidFill>
                  <a:schemeClr val="tx1"/>
                </a:solidFill>
                <a:effectLst/>
                <a:ea typeface="楷体_GB2312" pitchFamily="49" charset="-122"/>
              </a:rPr>
              <a:t>、熟练掌握构造最小生成树的方法，并理解算法； </a:t>
            </a:r>
          </a:p>
          <a:p>
            <a:pPr>
              <a:lnSpc>
                <a:spcPct val="130000"/>
              </a:lnSpc>
            </a:pPr>
            <a:r>
              <a:rPr kumimoji="0" lang="en-US" altLang="zh-CN" sz="2800" dirty="0">
                <a:solidFill>
                  <a:schemeClr val="tx1"/>
                </a:solidFill>
                <a:effectLst/>
                <a:ea typeface="楷体_GB2312" pitchFamily="49" charset="-122"/>
              </a:rPr>
              <a:t>4</a:t>
            </a:r>
            <a:r>
              <a:rPr kumimoji="0" lang="zh-CN" altLang="en-US" sz="2800" dirty="0">
                <a:solidFill>
                  <a:schemeClr val="tx1"/>
                </a:solidFill>
                <a:effectLst/>
                <a:ea typeface="楷体_GB2312" pitchFamily="49" charset="-122"/>
              </a:rPr>
              <a:t>、掌握 </a:t>
            </a:r>
            <a:r>
              <a:rPr kumimoji="0" lang="en-US" altLang="zh-CN" sz="2800" dirty="0">
                <a:solidFill>
                  <a:schemeClr val="tx1"/>
                </a:solidFill>
                <a:effectLst/>
                <a:ea typeface="楷体_GB2312" pitchFamily="49" charset="-122"/>
              </a:rPr>
              <a:t>AOV </a:t>
            </a:r>
            <a:r>
              <a:rPr kumimoji="0" lang="zh-CN" altLang="en-US" sz="2800" dirty="0">
                <a:solidFill>
                  <a:schemeClr val="tx1"/>
                </a:solidFill>
                <a:effectLst/>
                <a:ea typeface="楷体_GB2312" pitchFamily="49" charset="-122"/>
              </a:rPr>
              <a:t>网的拓扑排序方法，并理解算法； </a:t>
            </a:r>
          </a:p>
          <a:p>
            <a:pPr>
              <a:lnSpc>
                <a:spcPct val="130000"/>
              </a:lnSpc>
            </a:pPr>
            <a:r>
              <a:rPr kumimoji="0" lang="en-US" altLang="zh-CN" sz="2800" dirty="0">
                <a:solidFill>
                  <a:schemeClr val="tx1"/>
                </a:solidFill>
                <a:effectLst/>
                <a:ea typeface="楷体_GB2312" pitchFamily="49" charset="-122"/>
              </a:rPr>
              <a:t>5</a:t>
            </a:r>
            <a:r>
              <a:rPr kumimoji="0" lang="zh-CN" altLang="en-US" sz="2800" dirty="0">
                <a:solidFill>
                  <a:schemeClr val="tx1"/>
                </a:solidFill>
                <a:effectLst/>
                <a:ea typeface="楷体_GB2312" pitchFamily="49" charset="-122"/>
              </a:rPr>
              <a:t>、掌握求解关键路径的方法； </a:t>
            </a:r>
          </a:p>
          <a:p>
            <a:pPr>
              <a:lnSpc>
                <a:spcPct val="130000"/>
              </a:lnSpc>
            </a:pPr>
            <a:r>
              <a:rPr kumimoji="0" lang="en-US" altLang="zh-CN" sz="2800" dirty="0">
                <a:solidFill>
                  <a:schemeClr val="tx1"/>
                </a:solidFill>
                <a:effectLst/>
                <a:ea typeface="楷体_GB2312" pitchFamily="49" charset="-122"/>
              </a:rPr>
              <a:t>6</a:t>
            </a:r>
            <a:r>
              <a:rPr kumimoji="0" lang="zh-CN" altLang="en-US" sz="2800" dirty="0">
                <a:solidFill>
                  <a:schemeClr val="tx1"/>
                </a:solidFill>
                <a:effectLst/>
                <a:ea typeface="楷体_GB2312" pitchFamily="49" charset="-122"/>
              </a:rPr>
              <a:t>、理解用 </a:t>
            </a:r>
            <a:r>
              <a:rPr kumimoji="0" lang="en-US" altLang="zh-CN" sz="2800" dirty="0" err="1">
                <a:solidFill>
                  <a:schemeClr val="tx1"/>
                </a:solidFill>
                <a:effectLst/>
                <a:ea typeface="楷体_GB2312" pitchFamily="49" charset="-122"/>
              </a:rPr>
              <a:t>Dijkstra</a:t>
            </a:r>
            <a:r>
              <a:rPr kumimoji="0" lang="en-US" altLang="zh-CN" sz="2800" dirty="0">
                <a:solidFill>
                  <a:schemeClr val="tx1"/>
                </a:solidFill>
                <a:effectLst/>
                <a:ea typeface="楷体_GB2312" pitchFamily="49" charset="-122"/>
              </a:rPr>
              <a:t> </a:t>
            </a:r>
            <a:r>
              <a:rPr kumimoji="0" lang="zh-CN" altLang="en-US" sz="2800" dirty="0">
                <a:solidFill>
                  <a:schemeClr val="tx1"/>
                </a:solidFill>
                <a:effectLst/>
                <a:ea typeface="楷体_GB2312" pitchFamily="49" charset="-122"/>
              </a:rPr>
              <a:t>方法求解单源点最短路径问题。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1143000"/>
          </a:xfrm>
        </p:spPr>
        <p:txBody>
          <a:bodyPr>
            <a:normAutofit/>
          </a:bodyPr>
          <a:lstStyle/>
          <a:p>
            <a:r>
              <a:rPr lang="zh-CN" altLang="en-US" dirty="0">
                <a:solidFill>
                  <a:srgbClr val="0000CC"/>
                </a:solidFill>
                <a:latin typeface="华文行楷" pitchFamily="2" charset="-122"/>
                <a:ea typeface="华文行楷" pitchFamily="2" charset="-122"/>
              </a:rPr>
              <a:t>二叉排序树</a:t>
            </a:r>
          </a:p>
        </p:txBody>
      </p:sp>
      <p:pic>
        <p:nvPicPr>
          <p:cNvPr id="221186" name="Picture 2"/>
          <p:cNvPicPr>
            <a:picLocks noChangeAspect="1" noChangeArrowheads="1"/>
          </p:cNvPicPr>
          <p:nvPr/>
        </p:nvPicPr>
        <p:blipFill>
          <a:blip r:embed="rId3" cstate="print"/>
          <a:srcRect/>
          <a:stretch>
            <a:fillRect/>
          </a:stretch>
        </p:blipFill>
        <p:spPr bwMode="auto">
          <a:xfrm>
            <a:off x="179512" y="995958"/>
            <a:ext cx="8856984" cy="2361034"/>
          </a:xfrm>
          <a:prstGeom prst="rect">
            <a:avLst/>
          </a:prstGeom>
          <a:noFill/>
          <a:ln w="9525">
            <a:noFill/>
            <a:miter lim="800000"/>
            <a:headEnd/>
            <a:tailEnd/>
          </a:ln>
        </p:spPr>
      </p:pic>
      <p:pic>
        <p:nvPicPr>
          <p:cNvPr id="221188" name="Picture 4"/>
          <p:cNvPicPr>
            <a:picLocks noChangeAspect="1" noChangeArrowheads="1"/>
          </p:cNvPicPr>
          <p:nvPr/>
        </p:nvPicPr>
        <p:blipFill>
          <a:blip r:embed="rId4" cstate="print"/>
          <a:srcRect/>
          <a:stretch>
            <a:fillRect/>
          </a:stretch>
        </p:blipFill>
        <p:spPr bwMode="auto">
          <a:xfrm>
            <a:off x="467544" y="792088"/>
            <a:ext cx="8121429" cy="602128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21188"/>
                                        </p:tgtEl>
                                        <p:attrNameLst>
                                          <p:attrName>style.visibility</p:attrName>
                                        </p:attrNameLst>
                                      </p:cBhvr>
                                      <p:to>
                                        <p:strVal val="visible"/>
                                      </p:to>
                                    </p:set>
                                    <p:animEffect transition="in" filter="box(in)">
                                      <p:cBhvr>
                                        <p:cTn id="7" dur="500"/>
                                        <p:tgtEl>
                                          <p:spTgt spid="2211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781" name="Text Box 421"/>
          <p:cNvSpPr txBox="1">
            <a:spLocks noChangeArrowheads="1"/>
          </p:cNvSpPr>
          <p:nvPr/>
        </p:nvSpPr>
        <p:spPr bwMode="auto">
          <a:xfrm>
            <a:off x="76200" y="764704"/>
            <a:ext cx="8888413" cy="1569640"/>
          </a:xfrm>
          <a:prstGeom prst="rect">
            <a:avLst/>
          </a:prstGeom>
          <a:noFill/>
          <a:ln w="25400" cap="sq">
            <a:noFill/>
            <a:miter lim="800000"/>
            <a:headEnd/>
            <a:tailEnd/>
          </a:ln>
          <a:effectLst/>
        </p:spPr>
        <p:txBody>
          <a:bodyPr lIns="91416" tIns="45710" rIns="91416" bIns="45710">
            <a:spAutoFit/>
          </a:bodyPr>
          <a:lstStyle/>
          <a:p>
            <a:r>
              <a:rPr lang="en-US" altLang="zh-CN" sz="2400" dirty="0">
                <a:ea typeface="楷体_GB2312" pitchFamily="49" charset="-122"/>
              </a:rPr>
              <a:t>      </a:t>
            </a:r>
            <a:r>
              <a:rPr lang="zh-CN" altLang="en-US" sz="2400" dirty="0">
                <a:ea typeface="楷体_GB2312" pitchFamily="49" charset="-122"/>
              </a:rPr>
              <a:t>若二叉排序树为空，则查找不成功；否则 </a:t>
            </a:r>
          </a:p>
          <a:p>
            <a:r>
              <a:rPr lang="en-US" altLang="zh-CN" sz="2400" dirty="0">
                <a:ea typeface="楷体_GB2312" pitchFamily="49" charset="-122"/>
              </a:rPr>
              <a:t>1) </a:t>
            </a:r>
            <a:r>
              <a:rPr lang="zh-CN" altLang="en-US" sz="2400" dirty="0">
                <a:ea typeface="楷体_GB2312" pitchFamily="49" charset="-122"/>
              </a:rPr>
              <a:t>若给定值等于根结点的关键字，则查找成功； </a:t>
            </a:r>
          </a:p>
          <a:p>
            <a:r>
              <a:rPr lang="en-US" altLang="zh-CN" sz="2400" dirty="0">
                <a:ea typeface="楷体_GB2312" pitchFamily="49" charset="-122"/>
              </a:rPr>
              <a:t>2) </a:t>
            </a:r>
            <a:r>
              <a:rPr lang="zh-CN" altLang="en-US" sz="2400" dirty="0">
                <a:ea typeface="楷体_GB2312" pitchFamily="49" charset="-122"/>
              </a:rPr>
              <a:t>若给定值小于根结点的关键字，则继续在左子树上进行查找； </a:t>
            </a:r>
          </a:p>
          <a:p>
            <a:r>
              <a:rPr lang="en-US" altLang="zh-CN" sz="2400" dirty="0">
                <a:ea typeface="楷体_GB2312" pitchFamily="49" charset="-122"/>
              </a:rPr>
              <a:t>3) </a:t>
            </a:r>
            <a:r>
              <a:rPr lang="zh-CN" altLang="en-US" sz="2400" dirty="0">
                <a:ea typeface="楷体_GB2312" pitchFamily="49" charset="-122"/>
              </a:rPr>
              <a:t>若给定值大于根结点的关键字，则继续在右子树上进行查找。 </a:t>
            </a:r>
          </a:p>
        </p:txBody>
      </p:sp>
      <p:sp>
        <p:nvSpPr>
          <p:cNvPr id="15802" name="Freeform 442"/>
          <p:cNvSpPr>
            <a:spLocks/>
          </p:cNvSpPr>
          <p:nvPr/>
        </p:nvSpPr>
        <p:spPr bwMode="auto">
          <a:xfrm>
            <a:off x="4114800" y="2743200"/>
            <a:ext cx="914400" cy="381000"/>
          </a:xfrm>
          <a:custGeom>
            <a:avLst/>
            <a:gdLst/>
            <a:ahLst/>
            <a:cxnLst>
              <a:cxn ang="0">
                <a:pos x="672" y="0"/>
              </a:cxn>
              <a:cxn ang="0">
                <a:pos x="192" y="240"/>
              </a:cxn>
              <a:cxn ang="0">
                <a:pos x="480" y="240"/>
              </a:cxn>
              <a:cxn ang="0">
                <a:pos x="0" y="480"/>
              </a:cxn>
            </a:cxnLst>
            <a:rect l="0" t="0" r="r" b="b"/>
            <a:pathLst>
              <a:path w="672" h="480">
                <a:moveTo>
                  <a:pt x="672" y="0"/>
                </a:moveTo>
                <a:cubicBezTo>
                  <a:pt x="448" y="100"/>
                  <a:pt x="224" y="200"/>
                  <a:pt x="192" y="240"/>
                </a:cubicBezTo>
                <a:cubicBezTo>
                  <a:pt x="160" y="280"/>
                  <a:pt x="512" y="200"/>
                  <a:pt x="480" y="240"/>
                </a:cubicBezTo>
                <a:cubicBezTo>
                  <a:pt x="448" y="280"/>
                  <a:pt x="224" y="380"/>
                  <a:pt x="0" y="480"/>
                </a:cubicBezTo>
              </a:path>
            </a:pathLst>
          </a:custGeom>
          <a:noFill/>
          <a:ln w="31750">
            <a:solidFill>
              <a:srgbClr val="0000FF"/>
            </a:solidFill>
            <a:round/>
            <a:headEnd/>
            <a:tailEnd type="triangle" w="med" len="lg"/>
          </a:ln>
          <a:effectLst/>
        </p:spPr>
        <p:txBody>
          <a:bodyPr wrap="none" anchor="ctr"/>
          <a:lstStyle/>
          <a:p>
            <a:endParaRPr lang="zh-CN" altLang="en-US"/>
          </a:p>
        </p:txBody>
      </p:sp>
      <p:grpSp>
        <p:nvGrpSpPr>
          <p:cNvPr id="2" name="Group 468"/>
          <p:cNvGrpSpPr>
            <a:grpSpLocks/>
          </p:cNvGrpSpPr>
          <p:nvPr/>
        </p:nvGrpSpPr>
        <p:grpSpPr bwMode="auto">
          <a:xfrm>
            <a:off x="2286000" y="3049588"/>
            <a:ext cx="3581400" cy="3200400"/>
            <a:chOff x="1680" y="1968"/>
            <a:chExt cx="2256" cy="2016"/>
          </a:xfrm>
        </p:grpSpPr>
        <p:sp>
          <p:nvSpPr>
            <p:cNvPr id="15784" name="Oval 424"/>
            <p:cNvSpPr>
              <a:spLocks noChangeArrowheads="1"/>
            </p:cNvSpPr>
            <p:nvPr/>
          </p:nvSpPr>
          <p:spPr bwMode="auto">
            <a:xfrm>
              <a:off x="2016" y="2352"/>
              <a:ext cx="336" cy="288"/>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30</a:t>
              </a:r>
            </a:p>
          </p:txBody>
        </p:sp>
        <p:sp>
          <p:nvSpPr>
            <p:cNvPr id="15785" name="Oval 425"/>
            <p:cNvSpPr>
              <a:spLocks noChangeArrowheads="1"/>
            </p:cNvSpPr>
            <p:nvPr/>
          </p:nvSpPr>
          <p:spPr bwMode="auto">
            <a:xfrm>
              <a:off x="3072" y="2352"/>
              <a:ext cx="336" cy="288"/>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80</a:t>
              </a:r>
            </a:p>
          </p:txBody>
        </p:sp>
        <p:sp>
          <p:nvSpPr>
            <p:cNvPr id="15786" name="Oval 426"/>
            <p:cNvSpPr>
              <a:spLocks noChangeArrowheads="1"/>
            </p:cNvSpPr>
            <p:nvPr/>
          </p:nvSpPr>
          <p:spPr bwMode="auto">
            <a:xfrm>
              <a:off x="1680" y="2778"/>
              <a:ext cx="336" cy="288"/>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20</a:t>
              </a:r>
            </a:p>
          </p:txBody>
        </p:sp>
        <p:sp>
          <p:nvSpPr>
            <p:cNvPr id="15787" name="Oval 427"/>
            <p:cNvSpPr>
              <a:spLocks noChangeArrowheads="1"/>
            </p:cNvSpPr>
            <p:nvPr/>
          </p:nvSpPr>
          <p:spPr bwMode="auto">
            <a:xfrm>
              <a:off x="3504" y="2778"/>
              <a:ext cx="336" cy="288"/>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90</a:t>
              </a:r>
            </a:p>
          </p:txBody>
        </p:sp>
        <p:sp>
          <p:nvSpPr>
            <p:cNvPr id="15788" name="Oval 428"/>
            <p:cNvSpPr>
              <a:spLocks noChangeArrowheads="1"/>
            </p:cNvSpPr>
            <p:nvPr/>
          </p:nvSpPr>
          <p:spPr bwMode="auto">
            <a:xfrm>
              <a:off x="3120" y="3216"/>
              <a:ext cx="336" cy="288"/>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85</a:t>
              </a:r>
            </a:p>
          </p:txBody>
        </p:sp>
        <p:sp>
          <p:nvSpPr>
            <p:cNvPr id="15789" name="Oval 429"/>
            <p:cNvSpPr>
              <a:spLocks noChangeArrowheads="1"/>
            </p:cNvSpPr>
            <p:nvPr/>
          </p:nvSpPr>
          <p:spPr bwMode="auto">
            <a:xfrm>
              <a:off x="2400" y="2784"/>
              <a:ext cx="336" cy="288"/>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40</a:t>
              </a:r>
            </a:p>
          </p:txBody>
        </p:sp>
        <p:sp>
          <p:nvSpPr>
            <p:cNvPr id="15790" name="Oval 430"/>
            <p:cNvSpPr>
              <a:spLocks noChangeArrowheads="1"/>
            </p:cNvSpPr>
            <p:nvPr/>
          </p:nvSpPr>
          <p:spPr bwMode="auto">
            <a:xfrm>
              <a:off x="2064" y="3216"/>
              <a:ext cx="336" cy="288"/>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35</a:t>
              </a:r>
            </a:p>
          </p:txBody>
        </p:sp>
        <p:sp>
          <p:nvSpPr>
            <p:cNvPr id="15791" name="Oval 431"/>
            <p:cNvSpPr>
              <a:spLocks noChangeArrowheads="1"/>
            </p:cNvSpPr>
            <p:nvPr/>
          </p:nvSpPr>
          <p:spPr bwMode="auto">
            <a:xfrm>
              <a:off x="3600" y="3648"/>
              <a:ext cx="336" cy="288"/>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88</a:t>
              </a:r>
            </a:p>
          </p:txBody>
        </p:sp>
        <p:sp>
          <p:nvSpPr>
            <p:cNvPr id="15800" name="Oval 440"/>
            <p:cNvSpPr>
              <a:spLocks noChangeArrowheads="1"/>
            </p:cNvSpPr>
            <p:nvPr/>
          </p:nvSpPr>
          <p:spPr bwMode="auto">
            <a:xfrm>
              <a:off x="1728" y="3696"/>
              <a:ext cx="336" cy="288"/>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32</a:t>
              </a:r>
            </a:p>
          </p:txBody>
        </p:sp>
        <p:sp>
          <p:nvSpPr>
            <p:cNvPr id="15812" name="Oval 452"/>
            <p:cNvSpPr>
              <a:spLocks noChangeArrowheads="1"/>
            </p:cNvSpPr>
            <p:nvPr/>
          </p:nvSpPr>
          <p:spPr bwMode="auto">
            <a:xfrm>
              <a:off x="2544" y="1968"/>
              <a:ext cx="336" cy="288"/>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50</a:t>
              </a:r>
            </a:p>
          </p:txBody>
        </p:sp>
        <p:cxnSp>
          <p:nvCxnSpPr>
            <p:cNvPr id="15819" name="AutoShape 459"/>
            <p:cNvCxnSpPr>
              <a:cxnSpLocks noChangeShapeType="1"/>
              <a:stCxn id="15812" idx="3"/>
              <a:endCxn id="15784" idx="0"/>
            </p:cNvCxnSpPr>
            <p:nvPr/>
          </p:nvCxnSpPr>
          <p:spPr bwMode="auto">
            <a:xfrm flipH="1">
              <a:off x="2184" y="2214"/>
              <a:ext cx="409" cy="138"/>
            </a:xfrm>
            <a:prstGeom prst="straightConnector1">
              <a:avLst/>
            </a:prstGeom>
            <a:noFill/>
            <a:ln w="9525" cap="sq">
              <a:solidFill>
                <a:schemeClr val="tx1"/>
              </a:solidFill>
              <a:round/>
              <a:headEnd/>
              <a:tailEnd/>
            </a:ln>
            <a:effectLst/>
          </p:spPr>
        </p:cxnSp>
        <p:cxnSp>
          <p:nvCxnSpPr>
            <p:cNvPr id="15820" name="AutoShape 460"/>
            <p:cNvCxnSpPr>
              <a:cxnSpLocks noChangeShapeType="1"/>
              <a:stCxn id="15812" idx="5"/>
              <a:endCxn id="15785" idx="0"/>
            </p:cNvCxnSpPr>
            <p:nvPr/>
          </p:nvCxnSpPr>
          <p:spPr bwMode="auto">
            <a:xfrm>
              <a:off x="2831" y="2214"/>
              <a:ext cx="409" cy="138"/>
            </a:xfrm>
            <a:prstGeom prst="straightConnector1">
              <a:avLst/>
            </a:prstGeom>
            <a:noFill/>
            <a:ln w="9525" cap="sq">
              <a:solidFill>
                <a:schemeClr val="tx1"/>
              </a:solidFill>
              <a:round/>
              <a:headEnd/>
              <a:tailEnd/>
            </a:ln>
            <a:effectLst/>
          </p:spPr>
        </p:cxnSp>
        <p:cxnSp>
          <p:nvCxnSpPr>
            <p:cNvPr id="15821" name="AutoShape 461"/>
            <p:cNvCxnSpPr>
              <a:cxnSpLocks noChangeShapeType="1"/>
              <a:stCxn id="15785" idx="5"/>
              <a:endCxn id="15787" idx="0"/>
            </p:cNvCxnSpPr>
            <p:nvPr/>
          </p:nvCxnSpPr>
          <p:spPr bwMode="auto">
            <a:xfrm>
              <a:off x="3359" y="2598"/>
              <a:ext cx="313" cy="180"/>
            </a:xfrm>
            <a:prstGeom prst="straightConnector1">
              <a:avLst/>
            </a:prstGeom>
            <a:noFill/>
            <a:ln w="9525" cap="sq">
              <a:solidFill>
                <a:schemeClr val="tx1"/>
              </a:solidFill>
              <a:round/>
              <a:headEnd/>
              <a:tailEnd/>
            </a:ln>
            <a:effectLst/>
          </p:spPr>
        </p:cxnSp>
        <p:cxnSp>
          <p:nvCxnSpPr>
            <p:cNvPr id="15822" name="AutoShape 462"/>
            <p:cNvCxnSpPr>
              <a:cxnSpLocks noChangeShapeType="1"/>
              <a:stCxn id="15787" idx="3"/>
              <a:endCxn id="15788" idx="0"/>
            </p:cNvCxnSpPr>
            <p:nvPr/>
          </p:nvCxnSpPr>
          <p:spPr bwMode="auto">
            <a:xfrm flipH="1">
              <a:off x="3288" y="3024"/>
              <a:ext cx="265" cy="192"/>
            </a:xfrm>
            <a:prstGeom prst="straightConnector1">
              <a:avLst/>
            </a:prstGeom>
            <a:noFill/>
            <a:ln w="9525" cap="sq">
              <a:solidFill>
                <a:schemeClr val="tx1"/>
              </a:solidFill>
              <a:round/>
              <a:headEnd/>
              <a:tailEnd/>
            </a:ln>
            <a:effectLst/>
          </p:spPr>
        </p:cxnSp>
        <p:cxnSp>
          <p:nvCxnSpPr>
            <p:cNvPr id="15823" name="AutoShape 463"/>
            <p:cNvCxnSpPr>
              <a:cxnSpLocks noChangeShapeType="1"/>
              <a:stCxn id="15788" idx="5"/>
              <a:endCxn id="15791" idx="0"/>
            </p:cNvCxnSpPr>
            <p:nvPr/>
          </p:nvCxnSpPr>
          <p:spPr bwMode="auto">
            <a:xfrm>
              <a:off x="3407" y="3462"/>
              <a:ext cx="361" cy="186"/>
            </a:xfrm>
            <a:prstGeom prst="straightConnector1">
              <a:avLst/>
            </a:prstGeom>
            <a:noFill/>
            <a:ln w="9525" cap="sq">
              <a:solidFill>
                <a:schemeClr val="tx1"/>
              </a:solidFill>
              <a:round/>
              <a:headEnd/>
              <a:tailEnd/>
            </a:ln>
            <a:effectLst/>
          </p:spPr>
        </p:cxnSp>
        <p:cxnSp>
          <p:nvCxnSpPr>
            <p:cNvPr id="15824" name="AutoShape 464"/>
            <p:cNvCxnSpPr>
              <a:cxnSpLocks noChangeShapeType="1"/>
              <a:stCxn id="15784" idx="3"/>
              <a:endCxn id="15786" idx="0"/>
            </p:cNvCxnSpPr>
            <p:nvPr/>
          </p:nvCxnSpPr>
          <p:spPr bwMode="auto">
            <a:xfrm flipH="1">
              <a:off x="1848" y="2598"/>
              <a:ext cx="217" cy="180"/>
            </a:xfrm>
            <a:prstGeom prst="straightConnector1">
              <a:avLst/>
            </a:prstGeom>
            <a:noFill/>
            <a:ln w="9525" cap="sq">
              <a:solidFill>
                <a:schemeClr val="tx1"/>
              </a:solidFill>
              <a:round/>
              <a:headEnd/>
              <a:tailEnd/>
            </a:ln>
            <a:effectLst/>
          </p:spPr>
        </p:cxnSp>
        <p:cxnSp>
          <p:nvCxnSpPr>
            <p:cNvPr id="15825" name="AutoShape 465"/>
            <p:cNvCxnSpPr>
              <a:cxnSpLocks noChangeShapeType="1"/>
              <a:stCxn id="15784" idx="5"/>
              <a:endCxn id="15789" idx="0"/>
            </p:cNvCxnSpPr>
            <p:nvPr/>
          </p:nvCxnSpPr>
          <p:spPr bwMode="auto">
            <a:xfrm>
              <a:off x="2303" y="2598"/>
              <a:ext cx="265" cy="186"/>
            </a:xfrm>
            <a:prstGeom prst="straightConnector1">
              <a:avLst/>
            </a:prstGeom>
            <a:noFill/>
            <a:ln w="9525" cap="sq">
              <a:solidFill>
                <a:schemeClr val="tx1"/>
              </a:solidFill>
              <a:round/>
              <a:headEnd/>
              <a:tailEnd/>
            </a:ln>
            <a:effectLst/>
          </p:spPr>
        </p:cxnSp>
        <p:cxnSp>
          <p:nvCxnSpPr>
            <p:cNvPr id="15826" name="AutoShape 466"/>
            <p:cNvCxnSpPr>
              <a:cxnSpLocks noChangeShapeType="1"/>
              <a:stCxn id="15789" idx="3"/>
              <a:endCxn id="15790" idx="0"/>
            </p:cNvCxnSpPr>
            <p:nvPr/>
          </p:nvCxnSpPr>
          <p:spPr bwMode="auto">
            <a:xfrm flipH="1">
              <a:off x="2232" y="3030"/>
              <a:ext cx="217" cy="186"/>
            </a:xfrm>
            <a:prstGeom prst="straightConnector1">
              <a:avLst/>
            </a:prstGeom>
            <a:noFill/>
            <a:ln w="9525" cap="sq">
              <a:solidFill>
                <a:schemeClr val="tx1"/>
              </a:solidFill>
              <a:round/>
              <a:headEnd/>
              <a:tailEnd/>
            </a:ln>
            <a:effectLst/>
          </p:spPr>
        </p:cxnSp>
        <p:cxnSp>
          <p:nvCxnSpPr>
            <p:cNvPr id="15827" name="AutoShape 467"/>
            <p:cNvCxnSpPr>
              <a:cxnSpLocks noChangeShapeType="1"/>
              <a:stCxn id="15790" idx="3"/>
              <a:endCxn id="15800" idx="0"/>
            </p:cNvCxnSpPr>
            <p:nvPr/>
          </p:nvCxnSpPr>
          <p:spPr bwMode="auto">
            <a:xfrm flipH="1">
              <a:off x="1896" y="3462"/>
              <a:ext cx="217" cy="234"/>
            </a:xfrm>
            <a:prstGeom prst="straightConnector1">
              <a:avLst/>
            </a:prstGeom>
            <a:noFill/>
            <a:ln w="9525" cap="sq">
              <a:solidFill>
                <a:schemeClr val="tx1"/>
              </a:solidFill>
              <a:round/>
              <a:headEnd/>
              <a:tailEnd/>
            </a:ln>
            <a:effectLst/>
          </p:spPr>
        </p:cxnSp>
      </p:grpSp>
      <p:sp>
        <p:nvSpPr>
          <p:cNvPr id="15829" name="Text Box 469"/>
          <p:cNvSpPr txBox="1">
            <a:spLocks noChangeArrowheads="1"/>
          </p:cNvSpPr>
          <p:nvPr/>
        </p:nvSpPr>
        <p:spPr bwMode="auto">
          <a:xfrm>
            <a:off x="4953000" y="2895600"/>
            <a:ext cx="4089400" cy="457200"/>
          </a:xfrm>
          <a:prstGeom prst="rect">
            <a:avLst/>
          </a:prstGeom>
          <a:noFill/>
          <a:ln w="9525">
            <a:noFill/>
            <a:miter lim="800000"/>
            <a:headEnd/>
            <a:tailEnd/>
          </a:ln>
          <a:effectLst/>
        </p:spPr>
        <p:txBody>
          <a:bodyPr wrap="none" lIns="91416" tIns="45710" rIns="91416" bIns="45710">
            <a:spAutoFit/>
          </a:bodyPr>
          <a:lstStyle/>
          <a:p>
            <a:pPr>
              <a:spcBef>
                <a:spcPct val="0"/>
              </a:spcBef>
            </a:pPr>
            <a:r>
              <a:rPr lang="zh-CN" altLang="en-US" sz="2400" dirty="0">
                <a:ea typeface="楷体_GB2312" pitchFamily="49" charset="-122"/>
              </a:rPr>
              <a:t>查找关键字：</a:t>
            </a:r>
            <a:r>
              <a:rPr lang="en-US" altLang="zh-CN" sz="2400" dirty="0">
                <a:ea typeface="楷体_GB2312" pitchFamily="49" charset="-122"/>
              </a:rPr>
              <a:t>50,  35,  90,  95  </a:t>
            </a:r>
          </a:p>
        </p:txBody>
      </p:sp>
      <p:sp>
        <p:nvSpPr>
          <p:cNvPr id="15815" name="Oval 455"/>
          <p:cNvSpPr>
            <a:spLocks noChangeArrowheads="1"/>
          </p:cNvSpPr>
          <p:nvPr/>
        </p:nvSpPr>
        <p:spPr bwMode="auto">
          <a:xfrm>
            <a:off x="3657600" y="3049588"/>
            <a:ext cx="533400" cy="457200"/>
          </a:xfrm>
          <a:prstGeom prst="ellipse">
            <a:avLst/>
          </a:prstGeom>
          <a:gradFill rotWithShape="0">
            <a:gsLst>
              <a:gs pos="0">
                <a:srgbClr val="FF3300"/>
              </a:gs>
              <a:gs pos="100000">
                <a:srgbClr val="FFFFCC"/>
              </a:gs>
            </a:gsLst>
            <a:path path="shape">
              <a:fillToRect l="50000" t="50000" r="50000" b="50000"/>
            </a:path>
          </a:gradFill>
          <a:ln w="25400" cap="sq">
            <a:noFill/>
            <a:round/>
            <a:headEnd type="none" w="sm" len="sm"/>
            <a:tailEnd type="none" w="sm" len="sm"/>
          </a:ln>
          <a:effectLst/>
        </p:spPr>
        <p:txBody>
          <a:bodyPr wrap="none" lIns="91416" tIns="45710" rIns="91416" bIns="45710" anchor="ctr"/>
          <a:lstStyle/>
          <a:p>
            <a:pPr algn="ctr">
              <a:spcBef>
                <a:spcPct val="0"/>
              </a:spcBef>
            </a:pPr>
            <a:r>
              <a:rPr lang="en-US" altLang="zh-CN">
                <a:solidFill>
                  <a:srgbClr val="0000FF"/>
                </a:solidFill>
              </a:rPr>
              <a:t>50</a:t>
            </a:r>
          </a:p>
        </p:txBody>
      </p:sp>
      <p:cxnSp>
        <p:nvCxnSpPr>
          <p:cNvPr id="15834" name="AutoShape 474"/>
          <p:cNvCxnSpPr>
            <a:cxnSpLocks noChangeShapeType="1"/>
            <a:stCxn id="15815" idx="3"/>
            <a:endCxn id="15784" idx="0"/>
          </p:cNvCxnSpPr>
          <p:nvPr/>
        </p:nvCxnSpPr>
        <p:spPr bwMode="auto">
          <a:xfrm flipH="1">
            <a:off x="3086100" y="3440113"/>
            <a:ext cx="649288" cy="219075"/>
          </a:xfrm>
          <a:prstGeom prst="straightConnector1">
            <a:avLst/>
          </a:prstGeom>
          <a:noFill/>
          <a:ln w="25400" cap="sq">
            <a:solidFill>
              <a:srgbClr val="0000FF"/>
            </a:solidFill>
            <a:round/>
            <a:headEnd/>
            <a:tailEnd type="triangle" w="med" len="med"/>
          </a:ln>
          <a:effectLst/>
        </p:spPr>
      </p:cxnSp>
      <p:cxnSp>
        <p:nvCxnSpPr>
          <p:cNvPr id="15835" name="AutoShape 475"/>
          <p:cNvCxnSpPr>
            <a:cxnSpLocks noChangeShapeType="1"/>
            <a:stCxn id="15784" idx="5"/>
            <a:endCxn id="15789" idx="0"/>
          </p:cNvCxnSpPr>
          <p:nvPr/>
        </p:nvCxnSpPr>
        <p:spPr bwMode="auto">
          <a:xfrm>
            <a:off x="3275013" y="4049713"/>
            <a:ext cx="420687" cy="295275"/>
          </a:xfrm>
          <a:prstGeom prst="straightConnector1">
            <a:avLst/>
          </a:prstGeom>
          <a:noFill/>
          <a:ln w="25400" cap="sq">
            <a:solidFill>
              <a:srgbClr val="0000FF"/>
            </a:solidFill>
            <a:round/>
            <a:headEnd/>
            <a:tailEnd type="triangle" w="med" len="med"/>
          </a:ln>
          <a:effectLst/>
        </p:spPr>
      </p:cxnSp>
      <p:cxnSp>
        <p:nvCxnSpPr>
          <p:cNvPr id="15836" name="AutoShape 476"/>
          <p:cNvCxnSpPr>
            <a:cxnSpLocks noChangeShapeType="1"/>
            <a:stCxn id="15789" idx="3"/>
            <a:endCxn id="15790" idx="0"/>
          </p:cNvCxnSpPr>
          <p:nvPr/>
        </p:nvCxnSpPr>
        <p:spPr bwMode="auto">
          <a:xfrm flipH="1">
            <a:off x="3162300" y="4735513"/>
            <a:ext cx="344488" cy="295275"/>
          </a:xfrm>
          <a:prstGeom prst="straightConnector1">
            <a:avLst/>
          </a:prstGeom>
          <a:noFill/>
          <a:ln w="25400" cap="sq">
            <a:solidFill>
              <a:srgbClr val="0000FF"/>
            </a:solidFill>
            <a:round/>
            <a:headEnd/>
            <a:tailEnd type="triangle" w="med" len="med"/>
          </a:ln>
          <a:effectLst/>
        </p:spPr>
      </p:cxnSp>
      <p:sp>
        <p:nvSpPr>
          <p:cNvPr id="15811" name="Oval 451"/>
          <p:cNvSpPr>
            <a:spLocks noChangeArrowheads="1"/>
          </p:cNvSpPr>
          <p:nvPr/>
        </p:nvSpPr>
        <p:spPr bwMode="auto">
          <a:xfrm>
            <a:off x="2895600" y="5029200"/>
            <a:ext cx="533400" cy="457200"/>
          </a:xfrm>
          <a:prstGeom prst="ellipse">
            <a:avLst/>
          </a:prstGeom>
          <a:gradFill rotWithShape="0">
            <a:gsLst>
              <a:gs pos="0">
                <a:srgbClr val="FFFFFF"/>
              </a:gs>
              <a:gs pos="100000">
                <a:srgbClr val="FF00FF"/>
              </a:gs>
            </a:gsLst>
            <a:path path="shape">
              <a:fillToRect l="50000" t="50000" r="50000" b="50000"/>
            </a:path>
          </a:gradFill>
          <a:ln w="25400" cap="sq">
            <a:noFill/>
            <a:round/>
            <a:headEnd type="none" w="sm" len="sm"/>
            <a:tailEnd type="none" w="sm" len="sm"/>
          </a:ln>
          <a:effectLst/>
        </p:spPr>
        <p:txBody>
          <a:bodyPr wrap="none" lIns="91416" tIns="45710" rIns="91416" bIns="45710" anchor="ctr"/>
          <a:lstStyle/>
          <a:p>
            <a:pPr algn="ctr">
              <a:spcBef>
                <a:spcPct val="0"/>
              </a:spcBef>
            </a:pPr>
            <a:r>
              <a:rPr lang="en-US" altLang="zh-CN">
                <a:solidFill>
                  <a:srgbClr val="3333FF"/>
                </a:solidFill>
              </a:rPr>
              <a:t>35</a:t>
            </a:r>
            <a:endParaRPr lang="en-US" altLang="zh-CN"/>
          </a:p>
        </p:txBody>
      </p:sp>
      <p:cxnSp>
        <p:nvCxnSpPr>
          <p:cNvPr id="15837" name="AutoShape 477"/>
          <p:cNvCxnSpPr>
            <a:cxnSpLocks noChangeShapeType="1"/>
            <a:stCxn id="15815" idx="5"/>
            <a:endCxn id="15785" idx="0"/>
          </p:cNvCxnSpPr>
          <p:nvPr/>
        </p:nvCxnSpPr>
        <p:spPr bwMode="auto">
          <a:xfrm>
            <a:off x="4113213" y="3440113"/>
            <a:ext cx="649287" cy="219075"/>
          </a:xfrm>
          <a:prstGeom prst="straightConnector1">
            <a:avLst/>
          </a:prstGeom>
          <a:noFill/>
          <a:ln w="38100" cap="sq">
            <a:solidFill>
              <a:srgbClr val="000000"/>
            </a:solidFill>
            <a:round/>
            <a:headEnd/>
            <a:tailEnd type="triangle" w="med" len="med"/>
          </a:ln>
          <a:effectLst/>
        </p:spPr>
      </p:cxnSp>
      <p:cxnSp>
        <p:nvCxnSpPr>
          <p:cNvPr id="15838" name="AutoShape 478"/>
          <p:cNvCxnSpPr>
            <a:cxnSpLocks noChangeShapeType="1"/>
            <a:stCxn id="15785" idx="5"/>
            <a:endCxn id="15787" idx="0"/>
          </p:cNvCxnSpPr>
          <p:nvPr/>
        </p:nvCxnSpPr>
        <p:spPr bwMode="auto">
          <a:xfrm>
            <a:off x="4951413" y="4049713"/>
            <a:ext cx="496887" cy="285750"/>
          </a:xfrm>
          <a:prstGeom prst="straightConnector1">
            <a:avLst/>
          </a:prstGeom>
          <a:noFill/>
          <a:ln w="38100" cap="sq">
            <a:solidFill>
              <a:srgbClr val="000000"/>
            </a:solidFill>
            <a:round/>
            <a:headEnd/>
            <a:tailEnd type="triangle" w="med" len="med"/>
          </a:ln>
          <a:effectLst/>
        </p:spPr>
      </p:cxnSp>
      <p:sp>
        <p:nvSpPr>
          <p:cNvPr id="15817" name="Oval 457"/>
          <p:cNvSpPr>
            <a:spLocks noChangeArrowheads="1"/>
          </p:cNvSpPr>
          <p:nvPr/>
        </p:nvSpPr>
        <p:spPr bwMode="auto">
          <a:xfrm>
            <a:off x="5181600" y="4335463"/>
            <a:ext cx="533400" cy="457200"/>
          </a:xfrm>
          <a:prstGeom prst="ellipse">
            <a:avLst/>
          </a:prstGeom>
          <a:gradFill rotWithShape="0">
            <a:gsLst>
              <a:gs pos="0">
                <a:srgbClr val="FFFFFF"/>
              </a:gs>
              <a:gs pos="100000">
                <a:schemeClr val="accent1"/>
              </a:gs>
            </a:gsLst>
            <a:path path="shape">
              <a:fillToRect l="50000" t="50000" r="50000" b="50000"/>
            </a:path>
          </a:gradFill>
          <a:ln w="25400" cap="sq">
            <a:noFill/>
            <a:round/>
            <a:headEnd type="none" w="sm" len="sm"/>
            <a:tailEnd type="none" w="sm" len="sm"/>
          </a:ln>
          <a:effectLst/>
        </p:spPr>
        <p:txBody>
          <a:bodyPr wrap="none" lIns="91416" tIns="45710" rIns="91416" bIns="45710" anchor="ctr"/>
          <a:lstStyle/>
          <a:p>
            <a:pPr algn="ctr">
              <a:spcBef>
                <a:spcPct val="0"/>
              </a:spcBef>
            </a:pPr>
            <a:r>
              <a:rPr lang="en-US" altLang="zh-CN">
                <a:solidFill>
                  <a:srgbClr val="FF3300"/>
                </a:solidFill>
              </a:rPr>
              <a:t>90</a:t>
            </a:r>
          </a:p>
        </p:txBody>
      </p:sp>
      <p:cxnSp>
        <p:nvCxnSpPr>
          <p:cNvPr id="15839" name="AutoShape 479"/>
          <p:cNvCxnSpPr>
            <a:cxnSpLocks noChangeShapeType="1"/>
            <a:stCxn id="15817" idx="5"/>
          </p:cNvCxnSpPr>
          <p:nvPr/>
        </p:nvCxnSpPr>
        <p:spPr bwMode="auto">
          <a:xfrm>
            <a:off x="5637213" y="4725988"/>
            <a:ext cx="534987" cy="295275"/>
          </a:xfrm>
          <a:prstGeom prst="straightConnector1">
            <a:avLst/>
          </a:prstGeom>
          <a:noFill/>
          <a:ln w="25400" cap="sq">
            <a:solidFill>
              <a:srgbClr val="0000FF"/>
            </a:solidFill>
            <a:round/>
            <a:headEnd/>
            <a:tailEnd type="triangle" w="med" len="med"/>
          </a:ln>
          <a:effectLst/>
        </p:spPr>
      </p:cxnSp>
      <p:sp>
        <p:nvSpPr>
          <p:cNvPr id="15840" name="Text Box 480"/>
          <p:cNvSpPr txBox="1">
            <a:spLocks noChangeArrowheads="1"/>
          </p:cNvSpPr>
          <p:nvPr/>
        </p:nvSpPr>
        <p:spPr bwMode="auto">
          <a:xfrm>
            <a:off x="76200" y="2895600"/>
            <a:ext cx="876300" cy="457200"/>
          </a:xfrm>
          <a:prstGeom prst="rect">
            <a:avLst/>
          </a:prstGeom>
          <a:noFill/>
          <a:ln w="25400" cap="sq">
            <a:noFill/>
            <a:miter lim="800000"/>
            <a:headEnd/>
            <a:tailEnd/>
          </a:ln>
          <a:effectLst/>
        </p:spPr>
        <p:txBody>
          <a:bodyPr wrap="none" lIns="91416" tIns="45710" rIns="91416" bIns="45710">
            <a:spAutoFit/>
          </a:bodyPr>
          <a:lstStyle/>
          <a:p>
            <a:r>
              <a:rPr lang="zh-CN" altLang="en-US" sz="2400" dirty="0">
                <a:ea typeface="楷体_GB2312" pitchFamily="49" charset="-122"/>
              </a:rPr>
              <a:t>例： </a:t>
            </a:r>
          </a:p>
        </p:txBody>
      </p:sp>
      <p:sp>
        <p:nvSpPr>
          <p:cNvPr id="15841" name="Text Box 481"/>
          <p:cNvSpPr txBox="1">
            <a:spLocks noChangeArrowheads="1"/>
          </p:cNvSpPr>
          <p:nvPr/>
        </p:nvSpPr>
        <p:spPr bwMode="auto">
          <a:xfrm>
            <a:off x="76200" y="3375025"/>
            <a:ext cx="2133600" cy="3160713"/>
          </a:xfrm>
          <a:prstGeom prst="rect">
            <a:avLst/>
          </a:prstGeom>
          <a:noFill/>
          <a:ln w="9525">
            <a:noFill/>
            <a:miter lim="800000"/>
            <a:headEnd/>
            <a:tailEnd/>
          </a:ln>
          <a:effectLst/>
        </p:spPr>
        <p:txBody>
          <a:bodyPr lIns="91416" tIns="45710" rIns="91416" bIns="45710">
            <a:spAutoFit/>
          </a:bodyPr>
          <a:lstStyle/>
          <a:p>
            <a:pPr>
              <a:lnSpc>
                <a:spcPct val="120000"/>
              </a:lnSpc>
              <a:spcBef>
                <a:spcPct val="0"/>
              </a:spcBef>
            </a:pPr>
            <a:r>
              <a:rPr lang="en-US" altLang="zh-CN" dirty="0">
                <a:ea typeface="楷体_GB2312" pitchFamily="49" charset="-122"/>
              </a:rPr>
              <a:t>        </a:t>
            </a:r>
            <a:r>
              <a:rPr lang="zh-CN" altLang="en-US" sz="2400" dirty="0">
                <a:ea typeface="楷体_GB2312" pitchFamily="49" charset="-122"/>
              </a:rPr>
              <a:t>从根结点 </a:t>
            </a:r>
          </a:p>
          <a:p>
            <a:pPr>
              <a:lnSpc>
                <a:spcPct val="120000"/>
              </a:lnSpc>
              <a:spcBef>
                <a:spcPct val="0"/>
              </a:spcBef>
            </a:pPr>
            <a:r>
              <a:rPr lang="zh-CN" altLang="en-US" sz="2400" dirty="0">
                <a:ea typeface="楷体_GB2312" pitchFamily="49" charset="-122"/>
              </a:rPr>
              <a:t>出发，沿着左 </a:t>
            </a:r>
          </a:p>
          <a:p>
            <a:pPr>
              <a:lnSpc>
                <a:spcPct val="120000"/>
              </a:lnSpc>
              <a:spcBef>
                <a:spcPct val="0"/>
              </a:spcBef>
            </a:pPr>
            <a:r>
              <a:rPr lang="zh-CN" altLang="en-US" sz="2400" dirty="0">
                <a:ea typeface="楷体_GB2312" pitchFamily="49" charset="-122"/>
              </a:rPr>
              <a:t>分支或右分支 </a:t>
            </a:r>
          </a:p>
          <a:p>
            <a:pPr>
              <a:lnSpc>
                <a:spcPct val="120000"/>
              </a:lnSpc>
              <a:spcBef>
                <a:spcPct val="0"/>
              </a:spcBef>
            </a:pPr>
            <a:r>
              <a:rPr lang="zh-CN" altLang="en-US" sz="2400" dirty="0">
                <a:ea typeface="楷体_GB2312" pitchFamily="49" charset="-122"/>
              </a:rPr>
              <a:t>逐层向下直至 </a:t>
            </a:r>
          </a:p>
          <a:p>
            <a:pPr>
              <a:lnSpc>
                <a:spcPct val="120000"/>
              </a:lnSpc>
              <a:spcBef>
                <a:spcPct val="0"/>
              </a:spcBef>
            </a:pPr>
            <a:r>
              <a:rPr lang="zh-CN" altLang="en-US" sz="2400" dirty="0">
                <a:ea typeface="楷体_GB2312" pitchFamily="49" charset="-122"/>
              </a:rPr>
              <a:t>关键字等于给 </a:t>
            </a:r>
          </a:p>
          <a:p>
            <a:pPr>
              <a:lnSpc>
                <a:spcPct val="120000"/>
              </a:lnSpc>
              <a:spcBef>
                <a:spcPct val="0"/>
              </a:spcBef>
            </a:pPr>
            <a:r>
              <a:rPr lang="zh-CN" altLang="en-US" sz="2400" dirty="0">
                <a:ea typeface="楷体_GB2312" pitchFamily="49" charset="-122"/>
              </a:rPr>
              <a:t>定值的结点。 </a:t>
            </a:r>
          </a:p>
          <a:p>
            <a:pPr>
              <a:lnSpc>
                <a:spcPct val="120000"/>
              </a:lnSpc>
              <a:spcBef>
                <a:spcPct val="0"/>
              </a:spcBef>
            </a:pPr>
            <a:r>
              <a:rPr lang="en-US" altLang="zh-CN" sz="2400" dirty="0">
                <a:ea typeface="楷体_GB2312" pitchFamily="49" charset="-122"/>
              </a:rPr>
              <a:t>——</a:t>
            </a:r>
            <a:r>
              <a:rPr lang="zh-CN" altLang="en-US" sz="2400" dirty="0">
                <a:solidFill>
                  <a:srgbClr val="0000FF"/>
                </a:solidFill>
                <a:ea typeface="楷体_GB2312" pitchFamily="49" charset="-122"/>
              </a:rPr>
              <a:t>查找成功</a:t>
            </a:r>
            <a:r>
              <a:rPr lang="zh-CN" altLang="en-US" sz="2400" dirty="0">
                <a:ea typeface="楷体_GB2312" pitchFamily="49" charset="-122"/>
              </a:rPr>
              <a:t>  </a:t>
            </a:r>
          </a:p>
        </p:txBody>
      </p:sp>
      <p:sp>
        <p:nvSpPr>
          <p:cNvPr id="15842" name="Text Box 482"/>
          <p:cNvSpPr txBox="1">
            <a:spLocks noChangeArrowheads="1"/>
          </p:cNvSpPr>
          <p:nvPr/>
        </p:nvSpPr>
        <p:spPr bwMode="auto">
          <a:xfrm>
            <a:off x="6291263" y="3810000"/>
            <a:ext cx="2624137" cy="2720975"/>
          </a:xfrm>
          <a:prstGeom prst="rect">
            <a:avLst/>
          </a:prstGeom>
          <a:noFill/>
          <a:ln w="9525">
            <a:noFill/>
            <a:miter lim="800000"/>
            <a:headEnd/>
            <a:tailEnd/>
          </a:ln>
          <a:effectLst/>
        </p:spPr>
        <p:txBody>
          <a:bodyPr lIns="91416" tIns="45710" rIns="91416" bIns="45710">
            <a:spAutoFit/>
          </a:bodyPr>
          <a:lstStyle/>
          <a:p>
            <a:pPr>
              <a:lnSpc>
                <a:spcPct val="120000"/>
              </a:lnSpc>
              <a:spcBef>
                <a:spcPct val="0"/>
              </a:spcBef>
            </a:pPr>
            <a:r>
              <a:rPr lang="en-US" altLang="zh-CN" dirty="0">
                <a:ea typeface="楷体_GB2312" pitchFamily="49" charset="-122"/>
              </a:rPr>
              <a:t>        </a:t>
            </a:r>
            <a:r>
              <a:rPr lang="zh-CN" altLang="en-US" sz="2400" dirty="0">
                <a:ea typeface="楷体_GB2312" pitchFamily="49" charset="-122"/>
              </a:rPr>
              <a:t>从根结点出 </a:t>
            </a:r>
          </a:p>
          <a:p>
            <a:pPr>
              <a:lnSpc>
                <a:spcPct val="120000"/>
              </a:lnSpc>
              <a:spcBef>
                <a:spcPct val="0"/>
              </a:spcBef>
            </a:pPr>
            <a:r>
              <a:rPr lang="zh-CN" altLang="en-US" sz="2400" dirty="0">
                <a:ea typeface="楷体_GB2312" pitchFamily="49" charset="-122"/>
              </a:rPr>
              <a:t>发，沿着左分支 </a:t>
            </a:r>
          </a:p>
          <a:p>
            <a:pPr>
              <a:lnSpc>
                <a:spcPct val="120000"/>
              </a:lnSpc>
              <a:spcBef>
                <a:spcPct val="0"/>
              </a:spcBef>
            </a:pPr>
            <a:r>
              <a:rPr lang="zh-CN" altLang="en-US" sz="2400" dirty="0">
                <a:ea typeface="楷体_GB2312" pitchFamily="49" charset="-122"/>
              </a:rPr>
              <a:t>或右分支逐层向 </a:t>
            </a:r>
          </a:p>
          <a:p>
            <a:pPr>
              <a:lnSpc>
                <a:spcPct val="120000"/>
              </a:lnSpc>
              <a:spcBef>
                <a:spcPct val="0"/>
              </a:spcBef>
            </a:pPr>
            <a:r>
              <a:rPr lang="zh-CN" altLang="en-US" sz="2400" dirty="0">
                <a:ea typeface="楷体_GB2312" pitchFamily="49" charset="-122"/>
              </a:rPr>
              <a:t>下直至指针指向 </a:t>
            </a:r>
          </a:p>
          <a:p>
            <a:pPr>
              <a:lnSpc>
                <a:spcPct val="120000"/>
              </a:lnSpc>
              <a:spcBef>
                <a:spcPct val="0"/>
              </a:spcBef>
            </a:pPr>
            <a:r>
              <a:rPr lang="zh-CN" altLang="en-US" sz="2400" dirty="0">
                <a:ea typeface="楷体_GB2312" pitchFamily="49" charset="-122"/>
              </a:rPr>
              <a:t>空树为止。 </a:t>
            </a:r>
          </a:p>
          <a:p>
            <a:pPr>
              <a:lnSpc>
                <a:spcPct val="120000"/>
              </a:lnSpc>
              <a:spcBef>
                <a:spcPct val="0"/>
              </a:spcBef>
            </a:pPr>
            <a:r>
              <a:rPr lang="en-US" altLang="zh-CN" sz="2400" dirty="0">
                <a:ea typeface="楷体_GB2312" pitchFamily="49" charset="-122"/>
              </a:rPr>
              <a:t>——</a:t>
            </a:r>
            <a:r>
              <a:rPr lang="zh-CN" altLang="en-US" sz="2400" dirty="0">
                <a:solidFill>
                  <a:srgbClr val="FF3300"/>
                </a:solidFill>
                <a:effectLst>
                  <a:outerShdw blurRad="38100" dist="38100" dir="2700000" algn="tl">
                    <a:srgbClr val="000000"/>
                  </a:outerShdw>
                </a:effectLst>
                <a:ea typeface="楷体_GB2312" pitchFamily="49" charset="-122"/>
              </a:rPr>
              <a:t>查找失败</a:t>
            </a:r>
          </a:p>
        </p:txBody>
      </p:sp>
      <p:sp>
        <p:nvSpPr>
          <p:cNvPr id="38" name="标题 1"/>
          <p:cNvSpPr txBox="1">
            <a:spLocks/>
          </p:cNvSpPr>
          <p:nvPr/>
        </p:nvSpPr>
        <p:spPr>
          <a:xfrm>
            <a:off x="457200" y="53752"/>
            <a:ext cx="8229600" cy="11430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zh-CN" altLang="en-US" sz="4400" b="0" i="0" u="none" strike="noStrike" kern="1200" cap="none" spc="0" normalizeH="0" baseline="0" noProof="0" dirty="0">
                <a:ln>
                  <a:noFill/>
                </a:ln>
                <a:solidFill>
                  <a:srgbClr val="0000CC"/>
                </a:solidFill>
                <a:effectLst/>
                <a:uLnTx/>
                <a:uFillTx/>
                <a:latin typeface="华文行楷" pitchFamily="2" charset="-122"/>
                <a:ea typeface="华文行楷" pitchFamily="2" charset="-122"/>
                <a:cs typeface="+mj-cs"/>
              </a:rPr>
              <a:t>二叉排序树的查找过程</a:t>
            </a:r>
          </a:p>
        </p:txBody>
      </p:sp>
    </p:spTree>
  </p:cSld>
  <p:clrMapOvr>
    <a:masterClrMapping/>
  </p:clrMapOvr>
  <p:transition spd="slow">
    <p:strip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15781"/>
                                        </p:tgtEl>
                                        <p:attrNameLst>
                                          <p:attrName>style.visibility</p:attrName>
                                        </p:attrNameLst>
                                      </p:cBhvr>
                                      <p:to>
                                        <p:strVal val="visible"/>
                                      </p:to>
                                    </p:set>
                                    <p:anim calcmode="lin" valueType="num">
                                      <p:cBhvr>
                                        <p:cTn id="7" dur="500" fill="hold"/>
                                        <p:tgtEl>
                                          <p:spTgt spid="15781"/>
                                        </p:tgtEl>
                                        <p:attrNameLst>
                                          <p:attrName>ppt_w</p:attrName>
                                        </p:attrNameLst>
                                      </p:cBhvr>
                                      <p:tavLst>
                                        <p:tav tm="0">
                                          <p:val>
                                            <p:fltVal val="0"/>
                                          </p:val>
                                        </p:tav>
                                        <p:tav tm="100000">
                                          <p:val>
                                            <p:strVal val="#ppt_w"/>
                                          </p:val>
                                        </p:tav>
                                      </p:tavLst>
                                    </p:anim>
                                    <p:anim calcmode="lin" valueType="num">
                                      <p:cBhvr>
                                        <p:cTn id="8" dur="500" fill="hold"/>
                                        <p:tgtEl>
                                          <p:spTgt spid="15781"/>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15840"/>
                                        </p:tgtEl>
                                        <p:attrNameLst>
                                          <p:attrName>style.visibility</p:attrName>
                                        </p:attrNameLst>
                                      </p:cBhvr>
                                      <p:to>
                                        <p:strVal val="visible"/>
                                      </p:to>
                                    </p:set>
                                    <p:animEffect transition="in" filter="wipe(left)">
                                      <p:cBhvr>
                                        <p:cTn id="13" dur="500"/>
                                        <p:tgtEl>
                                          <p:spTgt spid="15840"/>
                                        </p:tgtEl>
                                      </p:cBhvr>
                                    </p:animEffect>
                                  </p:childTnLst>
                                </p:cTn>
                              </p:par>
                            </p:childTnLst>
                          </p:cTn>
                        </p:par>
                        <p:par>
                          <p:cTn id="14" fill="hold">
                            <p:stCondLst>
                              <p:cond delay="500"/>
                            </p:stCondLst>
                            <p:childTnLst>
                              <p:par>
                                <p:cTn id="15" presetID="22" presetClass="entr" presetSubtype="1"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up)">
                                      <p:cBhvr>
                                        <p:cTn id="17" dur="500"/>
                                        <p:tgtEl>
                                          <p:spTgt spid="2"/>
                                        </p:tgtEl>
                                      </p:cBhvr>
                                    </p:animEffect>
                                  </p:childTnLst>
                                </p:cTn>
                              </p:par>
                            </p:childTnLst>
                          </p:cTn>
                        </p:par>
                        <p:par>
                          <p:cTn id="18" fill="hold">
                            <p:stCondLst>
                              <p:cond delay="1000"/>
                            </p:stCondLst>
                            <p:childTnLst>
                              <p:par>
                                <p:cTn id="19" presetID="22" presetClass="entr" presetSubtype="8" fill="hold" grpId="0" nodeType="afterEffect">
                                  <p:stCondLst>
                                    <p:cond delay="0"/>
                                  </p:stCondLst>
                                  <p:childTnLst>
                                    <p:set>
                                      <p:cBhvr>
                                        <p:cTn id="20" dur="1" fill="hold">
                                          <p:stCondLst>
                                            <p:cond delay="0"/>
                                          </p:stCondLst>
                                        </p:cTn>
                                        <p:tgtEl>
                                          <p:spTgt spid="15829"/>
                                        </p:tgtEl>
                                        <p:attrNameLst>
                                          <p:attrName>style.visibility</p:attrName>
                                        </p:attrNameLst>
                                      </p:cBhvr>
                                      <p:to>
                                        <p:strVal val="visible"/>
                                      </p:to>
                                    </p:set>
                                    <p:animEffect transition="in" filter="wipe(left)">
                                      <p:cBhvr>
                                        <p:cTn id="21" dur="500"/>
                                        <p:tgtEl>
                                          <p:spTgt spid="15829"/>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15802"/>
                                        </p:tgtEl>
                                        <p:attrNameLst>
                                          <p:attrName>style.visibility</p:attrName>
                                        </p:attrNameLst>
                                      </p:cBhvr>
                                      <p:to>
                                        <p:strVal val="visible"/>
                                      </p:to>
                                    </p:set>
                                    <p:animEffect transition="in" filter="wipe(up)">
                                      <p:cBhvr>
                                        <p:cTn id="26" dur="500"/>
                                        <p:tgtEl>
                                          <p:spTgt spid="15802"/>
                                        </p:tgtEl>
                                      </p:cBhvr>
                                    </p:animEffect>
                                  </p:childTnLst>
                                </p:cTn>
                              </p:par>
                            </p:childTnLst>
                          </p:cTn>
                        </p:par>
                      </p:childTnLst>
                    </p:cTn>
                  </p:par>
                  <p:par>
                    <p:cTn id="27" fill="hold">
                      <p:stCondLst>
                        <p:cond delay="indefinite"/>
                      </p:stCondLst>
                      <p:childTnLst>
                        <p:par>
                          <p:cTn id="28" fill="hold">
                            <p:stCondLst>
                              <p:cond delay="0"/>
                            </p:stCondLst>
                            <p:childTnLst>
                              <p:par>
                                <p:cTn id="29" presetID="23" presetClass="entr" presetSubtype="16" fill="hold" grpId="0" nodeType="clickEffect">
                                  <p:stCondLst>
                                    <p:cond delay="0"/>
                                  </p:stCondLst>
                                  <p:childTnLst>
                                    <p:set>
                                      <p:cBhvr>
                                        <p:cTn id="30" dur="1" fill="hold">
                                          <p:stCondLst>
                                            <p:cond delay="0"/>
                                          </p:stCondLst>
                                        </p:cTn>
                                        <p:tgtEl>
                                          <p:spTgt spid="15815"/>
                                        </p:tgtEl>
                                        <p:attrNameLst>
                                          <p:attrName>style.visibility</p:attrName>
                                        </p:attrNameLst>
                                      </p:cBhvr>
                                      <p:to>
                                        <p:strVal val="visible"/>
                                      </p:to>
                                    </p:set>
                                    <p:anim calcmode="lin" valueType="num">
                                      <p:cBhvr>
                                        <p:cTn id="31" dur="500" fill="hold"/>
                                        <p:tgtEl>
                                          <p:spTgt spid="15815"/>
                                        </p:tgtEl>
                                        <p:attrNameLst>
                                          <p:attrName>ppt_w</p:attrName>
                                        </p:attrNameLst>
                                      </p:cBhvr>
                                      <p:tavLst>
                                        <p:tav tm="0">
                                          <p:val>
                                            <p:fltVal val="0"/>
                                          </p:val>
                                        </p:tav>
                                        <p:tav tm="100000">
                                          <p:val>
                                            <p:strVal val="#ppt_w"/>
                                          </p:val>
                                        </p:tav>
                                      </p:tavLst>
                                    </p:anim>
                                    <p:anim calcmode="lin" valueType="num">
                                      <p:cBhvr>
                                        <p:cTn id="32" dur="500" fill="hold"/>
                                        <p:tgtEl>
                                          <p:spTgt spid="15815"/>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29"/>
                                            </p:cond>
                                          </p:stCondLst>
                                          <p:endCondLst>
                                            <p:cond evt="onStopAudio" delay="0">
                                              <p:tgtEl>
                                                <p:sldTgt/>
                                              </p:tgtEl>
                                            </p:cond>
                                          </p:endCondLst>
                                        </p:cTn>
                                        <p:tgtEl>
                                          <p:sndTgt r:embed="rId2" name="chimes.wav"/>
                                        </p:tgtEl>
                                      </p:cMediaNode>
                                    </p:audio>
                                  </p:subTnLst>
                                </p:cTn>
                              </p:par>
                            </p:childTnLst>
                          </p:cTn>
                        </p:par>
                      </p:childTnLst>
                    </p:cTn>
                  </p:par>
                  <p:par>
                    <p:cTn id="33" fill="hold">
                      <p:stCondLst>
                        <p:cond delay="indefinite"/>
                      </p:stCondLst>
                      <p:childTnLst>
                        <p:par>
                          <p:cTn id="34" fill="hold">
                            <p:stCondLst>
                              <p:cond delay="0"/>
                            </p:stCondLst>
                            <p:childTnLst>
                              <p:par>
                                <p:cTn id="35" presetID="22" presetClass="entr" presetSubtype="2" fill="hold" nodeType="clickEffect">
                                  <p:stCondLst>
                                    <p:cond delay="0"/>
                                  </p:stCondLst>
                                  <p:childTnLst>
                                    <p:set>
                                      <p:cBhvr>
                                        <p:cTn id="36" dur="1" fill="hold">
                                          <p:stCondLst>
                                            <p:cond delay="0"/>
                                          </p:stCondLst>
                                        </p:cTn>
                                        <p:tgtEl>
                                          <p:spTgt spid="15834"/>
                                        </p:tgtEl>
                                        <p:attrNameLst>
                                          <p:attrName>style.visibility</p:attrName>
                                        </p:attrNameLst>
                                      </p:cBhvr>
                                      <p:to>
                                        <p:strVal val="visible"/>
                                      </p:to>
                                    </p:set>
                                    <p:animEffect transition="in" filter="wipe(right)">
                                      <p:cBhvr>
                                        <p:cTn id="37" dur="500"/>
                                        <p:tgtEl>
                                          <p:spTgt spid="1583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15835"/>
                                        </p:tgtEl>
                                        <p:attrNameLst>
                                          <p:attrName>style.visibility</p:attrName>
                                        </p:attrNameLst>
                                      </p:cBhvr>
                                      <p:to>
                                        <p:strVal val="visible"/>
                                      </p:to>
                                    </p:set>
                                    <p:animEffect transition="in" filter="wipe(up)">
                                      <p:cBhvr>
                                        <p:cTn id="42" dur="500"/>
                                        <p:tgtEl>
                                          <p:spTgt spid="15835"/>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nodeType="clickEffect">
                                  <p:stCondLst>
                                    <p:cond delay="0"/>
                                  </p:stCondLst>
                                  <p:childTnLst>
                                    <p:set>
                                      <p:cBhvr>
                                        <p:cTn id="46" dur="1" fill="hold">
                                          <p:stCondLst>
                                            <p:cond delay="0"/>
                                          </p:stCondLst>
                                        </p:cTn>
                                        <p:tgtEl>
                                          <p:spTgt spid="15836"/>
                                        </p:tgtEl>
                                        <p:attrNameLst>
                                          <p:attrName>style.visibility</p:attrName>
                                        </p:attrNameLst>
                                      </p:cBhvr>
                                      <p:to>
                                        <p:strVal val="visible"/>
                                      </p:to>
                                    </p:set>
                                    <p:animEffect transition="in" filter="wipe(up)">
                                      <p:cBhvr>
                                        <p:cTn id="47" dur="500"/>
                                        <p:tgtEl>
                                          <p:spTgt spid="15836"/>
                                        </p:tgtEl>
                                      </p:cBhvr>
                                    </p:animEffect>
                                  </p:childTnLst>
                                </p:cTn>
                              </p:par>
                            </p:childTnLst>
                          </p:cTn>
                        </p:par>
                        <p:par>
                          <p:cTn id="48" fill="hold">
                            <p:stCondLst>
                              <p:cond delay="500"/>
                            </p:stCondLst>
                            <p:childTnLst>
                              <p:par>
                                <p:cTn id="49" presetID="23" presetClass="entr" presetSubtype="16" fill="hold" grpId="0" nodeType="afterEffect">
                                  <p:stCondLst>
                                    <p:cond delay="0"/>
                                  </p:stCondLst>
                                  <p:childTnLst>
                                    <p:set>
                                      <p:cBhvr>
                                        <p:cTn id="50" dur="1" fill="hold">
                                          <p:stCondLst>
                                            <p:cond delay="0"/>
                                          </p:stCondLst>
                                        </p:cTn>
                                        <p:tgtEl>
                                          <p:spTgt spid="15811"/>
                                        </p:tgtEl>
                                        <p:attrNameLst>
                                          <p:attrName>style.visibility</p:attrName>
                                        </p:attrNameLst>
                                      </p:cBhvr>
                                      <p:to>
                                        <p:strVal val="visible"/>
                                      </p:to>
                                    </p:set>
                                    <p:anim calcmode="lin" valueType="num">
                                      <p:cBhvr>
                                        <p:cTn id="51" dur="500" fill="hold"/>
                                        <p:tgtEl>
                                          <p:spTgt spid="15811"/>
                                        </p:tgtEl>
                                        <p:attrNameLst>
                                          <p:attrName>ppt_w</p:attrName>
                                        </p:attrNameLst>
                                      </p:cBhvr>
                                      <p:tavLst>
                                        <p:tav tm="0">
                                          <p:val>
                                            <p:fltVal val="0"/>
                                          </p:val>
                                        </p:tav>
                                        <p:tav tm="100000">
                                          <p:val>
                                            <p:strVal val="#ppt_w"/>
                                          </p:val>
                                        </p:tav>
                                      </p:tavLst>
                                    </p:anim>
                                    <p:anim calcmode="lin" valueType="num">
                                      <p:cBhvr>
                                        <p:cTn id="52" dur="500" fill="hold"/>
                                        <p:tgtEl>
                                          <p:spTgt spid="15811"/>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49"/>
                                            </p:cond>
                                          </p:stCondLst>
                                          <p:endCondLst>
                                            <p:cond evt="onStopAudio" delay="0">
                                              <p:tgtEl>
                                                <p:sldTgt/>
                                              </p:tgtEl>
                                            </p:cond>
                                          </p:endCondLst>
                                        </p:cTn>
                                        <p:tgtEl>
                                          <p:sndTgt r:embed="rId3" name="CHIMES.WAV"/>
                                        </p:tgtEl>
                                      </p:cMediaNode>
                                    </p:audio>
                                  </p:sub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15837"/>
                                        </p:tgtEl>
                                        <p:attrNameLst>
                                          <p:attrName>style.visibility</p:attrName>
                                        </p:attrNameLst>
                                      </p:cBhvr>
                                      <p:to>
                                        <p:strVal val="visible"/>
                                      </p:to>
                                    </p:set>
                                    <p:animEffect transition="in" filter="wipe(left)">
                                      <p:cBhvr>
                                        <p:cTn id="57" dur="500"/>
                                        <p:tgtEl>
                                          <p:spTgt spid="15837"/>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15838"/>
                                        </p:tgtEl>
                                        <p:attrNameLst>
                                          <p:attrName>style.visibility</p:attrName>
                                        </p:attrNameLst>
                                      </p:cBhvr>
                                      <p:to>
                                        <p:strVal val="visible"/>
                                      </p:to>
                                    </p:set>
                                    <p:animEffect transition="in" filter="wipe(left)">
                                      <p:cBhvr>
                                        <p:cTn id="62" dur="500"/>
                                        <p:tgtEl>
                                          <p:spTgt spid="15838"/>
                                        </p:tgtEl>
                                      </p:cBhvr>
                                    </p:animEffect>
                                  </p:childTnLst>
                                </p:cTn>
                              </p:par>
                            </p:childTnLst>
                          </p:cTn>
                        </p:par>
                        <p:par>
                          <p:cTn id="63" fill="hold">
                            <p:stCondLst>
                              <p:cond delay="500"/>
                            </p:stCondLst>
                            <p:childTnLst>
                              <p:par>
                                <p:cTn id="64" presetID="23" presetClass="entr" presetSubtype="16" fill="hold" grpId="0" nodeType="afterEffect">
                                  <p:stCondLst>
                                    <p:cond delay="0"/>
                                  </p:stCondLst>
                                  <p:childTnLst>
                                    <p:set>
                                      <p:cBhvr>
                                        <p:cTn id="65" dur="1" fill="hold">
                                          <p:stCondLst>
                                            <p:cond delay="0"/>
                                          </p:stCondLst>
                                        </p:cTn>
                                        <p:tgtEl>
                                          <p:spTgt spid="15817"/>
                                        </p:tgtEl>
                                        <p:attrNameLst>
                                          <p:attrName>style.visibility</p:attrName>
                                        </p:attrNameLst>
                                      </p:cBhvr>
                                      <p:to>
                                        <p:strVal val="visible"/>
                                      </p:to>
                                    </p:set>
                                    <p:anim calcmode="lin" valueType="num">
                                      <p:cBhvr>
                                        <p:cTn id="66" dur="500" fill="hold"/>
                                        <p:tgtEl>
                                          <p:spTgt spid="15817"/>
                                        </p:tgtEl>
                                        <p:attrNameLst>
                                          <p:attrName>ppt_w</p:attrName>
                                        </p:attrNameLst>
                                      </p:cBhvr>
                                      <p:tavLst>
                                        <p:tav tm="0">
                                          <p:val>
                                            <p:fltVal val="0"/>
                                          </p:val>
                                        </p:tav>
                                        <p:tav tm="100000">
                                          <p:val>
                                            <p:strVal val="#ppt_w"/>
                                          </p:val>
                                        </p:tav>
                                      </p:tavLst>
                                    </p:anim>
                                    <p:anim calcmode="lin" valueType="num">
                                      <p:cBhvr>
                                        <p:cTn id="67" dur="500" fill="hold"/>
                                        <p:tgtEl>
                                          <p:spTgt spid="15817"/>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64"/>
                                            </p:cond>
                                          </p:stCondLst>
                                          <p:endCondLst>
                                            <p:cond evt="onStopAudio" delay="0">
                                              <p:tgtEl>
                                                <p:sldTgt/>
                                              </p:tgtEl>
                                            </p:cond>
                                          </p:endCondLst>
                                        </p:cTn>
                                        <p:tgtEl>
                                          <p:sndTgt r:embed="rId3" name="CHIMES.WAV"/>
                                        </p:tgtEl>
                                      </p:cMediaNode>
                                    </p:audio>
                                  </p:subTnLst>
                                </p:cTn>
                              </p:par>
                            </p:childTnLst>
                          </p:cTn>
                        </p:par>
                      </p:childTnLst>
                    </p:cTn>
                  </p:par>
                  <p:par>
                    <p:cTn id="68" fill="hold">
                      <p:stCondLst>
                        <p:cond delay="indefinite"/>
                      </p:stCondLst>
                      <p:childTnLst>
                        <p:par>
                          <p:cTn id="69" fill="hold">
                            <p:stCondLst>
                              <p:cond delay="0"/>
                            </p:stCondLst>
                            <p:childTnLst>
                              <p:par>
                                <p:cTn id="70" presetID="12" presetClass="entr" presetSubtype="8" fill="hold" grpId="0" nodeType="clickEffect">
                                  <p:stCondLst>
                                    <p:cond delay="0"/>
                                  </p:stCondLst>
                                  <p:childTnLst>
                                    <p:set>
                                      <p:cBhvr>
                                        <p:cTn id="71" dur="1" fill="hold">
                                          <p:stCondLst>
                                            <p:cond delay="0"/>
                                          </p:stCondLst>
                                        </p:cTn>
                                        <p:tgtEl>
                                          <p:spTgt spid="15841"/>
                                        </p:tgtEl>
                                        <p:attrNameLst>
                                          <p:attrName>style.visibility</p:attrName>
                                        </p:attrNameLst>
                                      </p:cBhvr>
                                      <p:to>
                                        <p:strVal val="visible"/>
                                      </p:to>
                                    </p:set>
                                    <p:animEffect transition="in" filter="slide(fromLeft)">
                                      <p:cBhvr>
                                        <p:cTn id="72" dur="500"/>
                                        <p:tgtEl>
                                          <p:spTgt spid="15841"/>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nodeType="clickEffect">
                                  <p:stCondLst>
                                    <p:cond delay="0"/>
                                  </p:stCondLst>
                                  <p:childTnLst>
                                    <p:set>
                                      <p:cBhvr>
                                        <p:cTn id="76" dur="1" fill="hold">
                                          <p:stCondLst>
                                            <p:cond delay="0"/>
                                          </p:stCondLst>
                                        </p:cTn>
                                        <p:tgtEl>
                                          <p:spTgt spid="15839"/>
                                        </p:tgtEl>
                                        <p:attrNameLst>
                                          <p:attrName>style.visibility</p:attrName>
                                        </p:attrNameLst>
                                      </p:cBhvr>
                                      <p:to>
                                        <p:strVal val="visible"/>
                                      </p:to>
                                    </p:set>
                                    <p:animEffect transition="in" filter="wipe(left)">
                                      <p:cBhvr>
                                        <p:cTn id="77" dur="500"/>
                                        <p:tgtEl>
                                          <p:spTgt spid="15839"/>
                                        </p:tgtEl>
                                      </p:cBhvr>
                                    </p:animEffect>
                                  </p:childTnLst>
                                </p:cTn>
                              </p:par>
                            </p:childTnLst>
                          </p:cTn>
                        </p:par>
                      </p:childTnLst>
                    </p:cTn>
                  </p:par>
                  <p:par>
                    <p:cTn id="78" fill="hold">
                      <p:stCondLst>
                        <p:cond delay="indefinite"/>
                      </p:stCondLst>
                      <p:childTnLst>
                        <p:par>
                          <p:cTn id="79" fill="hold">
                            <p:stCondLst>
                              <p:cond delay="0"/>
                            </p:stCondLst>
                            <p:childTnLst>
                              <p:par>
                                <p:cTn id="80" presetID="12" presetClass="entr" presetSubtype="2" fill="hold" grpId="0" nodeType="clickEffect">
                                  <p:stCondLst>
                                    <p:cond delay="0"/>
                                  </p:stCondLst>
                                  <p:childTnLst>
                                    <p:set>
                                      <p:cBhvr>
                                        <p:cTn id="81" dur="1" fill="hold">
                                          <p:stCondLst>
                                            <p:cond delay="0"/>
                                          </p:stCondLst>
                                        </p:cTn>
                                        <p:tgtEl>
                                          <p:spTgt spid="15842"/>
                                        </p:tgtEl>
                                        <p:attrNameLst>
                                          <p:attrName>style.visibility</p:attrName>
                                        </p:attrNameLst>
                                      </p:cBhvr>
                                      <p:to>
                                        <p:strVal val="visible"/>
                                      </p:to>
                                    </p:set>
                                    <p:animEffect transition="in" filter="slide(fromRight)">
                                      <p:cBhvr>
                                        <p:cTn id="82" dur="500"/>
                                        <p:tgtEl>
                                          <p:spTgt spid="158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81" grpId="0" autoUpdateAnimBg="0"/>
      <p:bldP spid="15802" grpId="0" animBg="1"/>
      <p:bldP spid="15829" grpId="0" autoUpdateAnimBg="0"/>
      <p:bldP spid="15815" grpId="0" animBg="1" autoUpdateAnimBg="0"/>
      <p:bldP spid="15811" grpId="0" animBg="1" autoUpdateAnimBg="0"/>
      <p:bldP spid="15817" grpId="0" animBg="1" autoUpdateAnimBg="0"/>
      <p:bldP spid="15840" grpId="0" autoUpdateAnimBg="0"/>
      <p:bldP spid="15841" grpId="0" autoUpdateAnimBg="0"/>
      <p:bldP spid="15842"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537" name="Text Box 129"/>
          <p:cNvSpPr txBox="1">
            <a:spLocks noChangeArrowheads="1"/>
          </p:cNvSpPr>
          <p:nvPr/>
        </p:nvSpPr>
        <p:spPr bwMode="auto">
          <a:xfrm>
            <a:off x="136525" y="457200"/>
            <a:ext cx="8664503" cy="5558425"/>
          </a:xfrm>
          <a:prstGeom prst="rect">
            <a:avLst/>
          </a:prstGeom>
          <a:noFill/>
          <a:ln w="9525">
            <a:noFill/>
            <a:miter lim="800000"/>
            <a:headEnd/>
            <a:tailEnd/>
          </a:ln>
          <a:effectLst/>
        </p:spPr>
        <p:txBody>
          <a:bodyPr wrap="none" lIns="91416" tIns="45710" rIns="91416" bIns="45710">
            <a:spAutoFit/>
          </a:bodyPr>
          <a:lstStyle/>
          <a:p>
            <a:pPr eaLnBrk="0" hangingPunct="0">
              <a:lnSpc>
                <a:spcPct val="120000"/>
              </a:lnSpc>
              <a:spcBef>
                <a:spcPct val="0"/>
              </a:spcBef>
            </a:pPr>
            <a:r>
              <a:rPr lang="zh-CN" altLang="en-US" sz="3200" dirty="0">
                <a:solidFill>
                  <a:srgbClr val="0000CC"/>
                </a:solidFill>
                <a:latin typeface="华文行楷" pitchFamily="2" charset="-122"/>
                <a:ea typeface="华文行楷" pitchFamily="2" charset="-122"/>
                <a:cs typeface="+mj-cs"/>
              </a:rPr>
              <a:t>算法描述</a:t>
            </a:r>
            <a:r>
              <a:rPr lang="en-US" altLang="zh-CN" sz="3200" dirty="0">
                <a:solidFill>
                  <a:srgbClr val="0000CC"/>
                </a:solidFill>
                <a:latin typeface="华文行楷" pitchFamily="2" charset="-122"/>
                <a:ea typeface="华文行楷" pitchFamily="2" charset="-122"/>
                <a:cs typeface="+mj-cs"/>
              </a:rPr>
              <a:t>(</a:t>
            </a:r>
            <a:r>
              <a:rPr lang="zh-CN" altLang="en-US" sz="3200" dirty="0">
                <a:solidFill>
                  <a:srgbClr val="0000CC"/>
                </a:solidFill>
                <a:latin typeface="华文行楷" pitchFamily="2" charset="-122"/>
                <a:ea typeface="华文行楷" pitchFamily="2" charset="-122"/>
                <a:cs typeface="+mj-cs"/>
              </a:rPr>
              <a:t>用二叉链表作二叉排序树的存储结构</a:t>
            </a:r>
            <a:r>
              <a:rPr lang="en-US" altLang="zh-CN" sz="3200" dirty="0">
                <a:solidFill>
                  <a:srgbClr val="0000CC"/>
                </a:solidFill>
                <a:latin typeface="华文行楷" pitchFamily="2" charset="-122"/>
                <a:ea typeface="华文行楷" pitchFamily="2" charset="-122"/>
                <a:cs typeface="+mj-cs"/>
              </a:rPr>
              <a:t>)</a:t>
            </a:r>
            <a:br>
              <a:rPr lang="zh-CN" altLang="en-US" dirty="0">
                <a:ea typeface="华文中宋" pitchFamily="2" charset="-122"/>
              </a:rPr>
            </a:br>
            <a:r>
              <a:rPr lang="en-US" altLang="zh-CN" sz="2200" dirty="0" err="1">
                <a:ea typeface="华文中宋" pitchFamily="2" charset="-122"/>
              </a:rPr>
              <a:t>BiTree</a:t>
            </a:r>
            <a:r>
              <a:rPr lang="en-US" altLang="zh-CN" sz="2200" dirty="0">
                <a:ea typeface="华文中宋" pitchFamily="2" charset="-122"/>
              </a:rPr>
              <a:t> </a:t>
            </a:r>
            <a:r>
              <a:rPr lang="en-US" altLang="zh-CN" sz="2200" dirty="0" err="1">
                <a:solidFill>
                  <a:srgbClr val="0000FF"/>
                </a:solidFill>
                <a:ea typeface="华文中宋" pitchFamily="2" charset="-122"/>
              </a:rPr>
              <a:t>SearchBST</a:t>
            </a:r>
            <a:r>
              <a:rPr lang="en-US" altLang="zh-CN" sz="2200" dirty="0">
                <a:ea typeface="华文中宋" pitchFamily="2" charset="-122"/>
              </a:rPr>
              <a:t>(</a:t>
            </a:r>
            <a:r>
              <a:rPr lang="en-US" altLang="zh-CN" sz="2200" dirty="0" err="1">
                <a:ea typeface="华文中宋" pitchFamily="2" charset="-122"/>
              </a:rPr>
              <a:t>BiTree</a:t>
            </a:r>
            <a:r>
              <a:rPr lang="en-US" altLang="zh-CN" sz="2200" dirty="0">
                <a:ea typeface="华文中宋" pitchFamily="2" charset="-122"/>
              </a:rPr>
              <a:t> T, </a:t>
            </a:r>
            <a:r>
              <a:rPr lang="en-US" altLang="zh-CN" sz="2200" dirty="0" err="1">
                <a:ea typeface="华文中宋" pitchFamily="2" charset="-122"/>
              </a:rPr>
              <a:t>KeyType</a:t>
            </a:r>
            <a:r>
              <a:rPr lang="en-US" altLang="zh-CN" sz="2200" dirty="0">
                <a:ea typeface="华文中宋" pitchFamily="2" charset="-122"/>
              </a:rPr>
              <a:t> key)</a:t>
            </a:r>
          </a:p>
          <a:p>
            <a:pPr eaLnBrk="0" hangingPunct="0">
              <a:lnSpc>
                <a:spcPct val="120000"/>
              </a:lnSpc>
              <a:spcBef>
                <a:spcPct val="0"/>
              </a:spcBef>
            </a:pPr>
            <a:r>
              <a:rPr lang="en-US" altLang="zh-CN" sz="2200" dirty="0">
                <a:ea typeface="华文中宋" pitchFamily="2" charset="-122"/>
              </a:rPr>
              <a:t>{</a:t>
            </a:r>
            <a:br>
              <a:rPr lang="en-US" altLang="zh-CN" sz="2200" dirty="0">
                <a:ea typeface="华文中宋" pitchFamily="2" charset="-122"/>
              </a:rPr>
            </a:br>
            <a:r>
              <a:rPr lang="en-US" altLang="zh-CN" sz="2200" dirty="0">
                <a:ea typeface="华文中宋" pitchFamily="2" charset="-122"/>
              </a:rPr>
              <a:t>  </a:t>
            </a:r>
            <a:r>
              <a:rPr lang="en-US" altLang="zh-CN" sz="2200" dirty="0">
                <a:ea typeface="楷体_GB2312" pitchFamily="49" charset="-122"/>
              </a:rPr>
              <a:t>// </a:t>
            </a:r>
            <a:r>
              <a:rPr lang="zh-CN" altLang="en-US" sz="2200" dirty="0">
                <a:ea typeface="楷体_GB2312" pitchFamily="49" charset="-122"/>
              </a:rPr>
              <a:t>在根指针 </a:t>
            </a:r>
            <a:r>
              <a:rPr lang="en-US" altLang="zh-CN" sz="2200" dirty="0">
                <a:ea typeface="楷体_GB2312" pitchFamily="49" charset="-122"/>
              </a:rPr>
              <a:t>T </a:t>
            </a:r>
            <a:r>
              <a:rPr lang="zh-CN" altLang="en-US" sz="2200" dirty="0">
                <a:ea typeface="楷体_GB2312" pitchFamily="49" charset="-122"/>
              </a:rPr>
              <a:t>所指二叉排序树中递归地查找某关键字等于 </a:t>
            </a:r>
            <a:r>
              <a:rPr lang="en-US" altLang="zh-CN" sz="2200" dirty="0">
                <a:ea typeface="楷体_GB2312" pitchFamily="49" charset="-122"/>
              </a:rPr>
              <a:t>key  </a:t>
            </a:r>
          </a:p>
          <a:p>
            <a:pPr eaLnBrk="0" hangingPunct="0">
              <a:lnSpc>
                <a:spcPct val="120000"/>
              </a:lnSpc>
              <a:spcBef>
                <a:spcPct val="0"/>
              </a:spcBef>
            </a:pPr>
            <a:r>
              <a:rPr lang="en-US" altLang="zh-CN" sz="2200" dirty="0">
                <a:ea typeface="楷体_GB2312" pitchFamily="49" charset="-122"/>
              </a:rPr>
              <a:t>  // </a:t>
            </a:r>
            <a:r>
              <a:rPr lang="zh-CN" altLang="en-US" sz="2200" dirty="0">
                <a:ea typeface="楷体_GB2312" pitchFamily="49" charset="-122"/>
              </a:rPr>
              <a:t>的数据元素。若查找成功，则返回指向该数据元素结点的指 </a:t>
            </a:r>
          </a:p>
          <a:p>
            <a:pPr eaLnBrk="0" hangingPunct="0">
              <a:lnSpc>
                <a:spcPct val="120000"/>
              </a:lnSpc>
              <a:spcBef>
                <a:spcPct val="0"/>
              </a:spcBef>
            </a:pPr>
            <a:r>
              <a:rPr lang="zh-CN" altLang="en-US" sz="2200" dirty="0">
                <a:ea typeface="楷体_GB2312" pitchFamily="49" charset="-122"/>
              </a:rPr>
              <a:t>  </a:t>
            </a:r>
            <a:r>
              <a:rPr lang="en-US" altLang="zh-CN" sz="2200" dirty="0">
                <a:ea typeface="楷体_GB2312" pitchFamily="49" charset="-122"/>
              </a:rPr>
              <a:t>// </a:t>
            </a:r>
            <a:r>
              <a:rPr lang="zh-CN" altLang="en-US" sz="2200" dirty="0">
                <a:ea typeface="楷体_GB2312" pitchFamily="49" charset="-122"/>
              </a:rPr>
              <a:t>针，否则返回空指针。  </a:t>
            </a:r>
            <a:br>
              <a:rPr lang="zh-CN" altLang="en-US" sz="2200" dirty="0">
                <a:ea typeface="楷体_GB2312" pitchFamily="49" charset="-122"/>
              </a:rPr>
            </a:br>
            <a:r>
              <a:rPr lang="zh-CN" altLang="en-US" sz="2200" dirty="0">
                <a:ea typeface="楷体_GB2312" pitchFamily="49" charset="-122"/>
              </a:rPr>
              <a:t> </a:t>
            </a:r>
            <a:r>
              <a:rPr lang="en-US" altLang="zh-CN" sz="2200" dirty="0">
                <a:ea typeface="华文中宋" pitchFamily="2" charset="-122"/>
              </a:rPr>
              <a:t>if ((!T) || key = T-&gt; </a:t>
            </a:r>
            <a:r>
              <a:rPr lang="en-US" altLang="zh-CN" sz="2200" dirty="0" err="1">
                <a:ea typeface="华文中宋" pitchFamily="2" charset="-122"/>
              </a:rPr>
              <a:t>data.key</a:t>
            </a:r>
            <a:r>
              <a:rPr lang="en-US" altLang="zh-CN" sz="2200" dirty="0">
                <a:ea typeface="华文中宋" pitchFamily="2" charset="-122"/>
              </a:rPr>
              <a:t>) return(T);</a:t>
            </a:r>
            <a:br>
              <a:rPr lang="en-US" altLang="zh-CN" sz="2200" dirty="0">
                <a:ea typeface="华文中宋" pitchFamily="2" charset="-122"/>
              </a:rPr>
            </a:br>
            <a:r>
              <a:rPr lang="en-US" altLang="zh-CN" sz="2200" dirty="0">
                <a:ea typeface="华文中宋" pitchFamily="2" charset="-122"/>
              </a:rPr>
              <a:t> else if ( key &lt; T-&gt; </a:t>
            </a:r>
            <a:r>
              <a:rPr lang="en-US" altLang="zh-CN" sz="2200" dirty="0" err="1">
                <a:ea typeface="华文中宋" pitchFamily="2" charset="-122"/>
              </a:rPr>
              <a:t>data.key</a:t>
            </a:r>
            <a:r>
              <a:rPr lang="en-US" altLang="zh-CN" sz="2200" dirty="0">
                <a:ea typeface="华文中宋" pitchFamily="2" charset="-122"/>
              </a:rPr>
              <a:t>)</a:t>
            </a:r>
            <a:br>
              <a:rPr lang="en-US" altLang="zh-CN" sz="2200" dirty="0">
                <a:ea typeface="华文中宋" pitchFamily="2" charset="-122"/>
              </a:rPr>
            </a:br>
            <a:r>
              <a:rPr lang="en-US" altLang="zh-CN" sz="2200" dirty="0">
                <a:ea typeface="华文中宋" pitchFamily="2" charset="-122"/>
              </a:rPr>
              <a:t>               return(</a:t>
            </a:r>
            <a:r>
              <a:rPr lang="en-US" altLang="zh-CN" sz="2200" dirty="0" err="1">
                <a:solidFill>
                  <a:srgbClr val="0000FF"/>
                </a:solidFill>
                <a:ea typeface="华文中宋" pitchFamily="2" charset="-122"/>
              </a:rPr>
              <a:t>SearchBST</a:t>
            </a:r>
            <a:r>
              <a:rPr lang="en-US" altLang="zh-CN" sz="2200" dirty="0">
                <a:ea typeface="华文中宋" pitchFamily="2" charset="-122"/>
              </a:rPr>
              <a:t> (T-&gt; </a:t>
            </a:r>
            <a:r>
              <a:rPr lang="en-US" altLang="zh-CN" sz="2200" dirty="0" err="1">
                <a:ea typeface="华文中宋" pitchFamily="2" charset="-122"/>
              </a:rPr>
              <a:t>lchild</a:t>
            </a:r>
            <a:r>
              <a:rPr lang="en-US" altLang="zh-CN" sz="2200" dirty="0">
                <a:ea typeface="华文中宋" pitchFamily="2" charset="-122"/>
              </a:rPr>
              <a:t>, key)); </a:t>
            </a:r>
          </a:p>
          <a:p>
            <a:pPr eaLnBrk="0" hangingPunct="0">
              <a:lnSpc>
                <a:spcPct val="120000"/>
              </a:lnSpc>
              <a:spcBef>
                <a:spcPct val="0"/>
              </a:spcBef>
            </a:pPr>
            <a:r>
              <a:rPr lang="en-US" altLang="zh-CN" sz="2200" dirty="0">
                <a:ea typeface="华文中宋" pitchFamily="2" charset="-122"/>
              </a:rPr>
              <a:t>                       // </a:t>
            </a:r>
            <a:r>
              <a:rPr lang="zh-CN" altLang="en-US" sz="2200" dirty="0">
                <a:ea typeface="楷体_GB2312" pitchFamily="49" charset="-122"/>
              </a:rPr>
              <a:t>在左子树中继续查找</a:t>
            </a:r>
            <a:r>
              <a:rPr lang="zh-CN" altLang="en-US" sz="2200" dirty="0">
                <a:solidFill>
                  <a:srgbClr val="0000FF"/>
                </a:solidFill>
                <a:ea typeface="华文中宋" pitchFamily="2" charset="-122"/>
              </a:rPr>
              <a:t> </a:t>
            </a:r>
            <a:br>
              <a:rPr lang="zh-CN" altLang="en-US" sz="2200" dirty="0">
                <a:ea typeface="华文中宋" pitchFamily="2" charset="-122"/>
              </a:rPr>
            </a:br>
            <a:r>
              <a:rPr lang="zh-CN" altLang="en-US" sz="2200" dirty="0">
                <a:ea typeface="华文中宋" pitchFamily="2" charset="-122"/>
              </a:rPr>
              <a:t>        </a:t>
            </a:r>
            <a:r>
              <a:rPr lang="en-US" altLang="zh-CN" sz="2200" dirty="0">
                <a:ea typeface="华文中宋" pitchFamily="2" charset="-122"/>
              </a:rPr>
              <a:t>else return(</a:t>
            </a:r>
            <a:r>
              <a:rPr lang="en-US" altLang="zh-CN" sz="2200" dirty="0" err="1">
                <a:solidFill>
                  <a:srgbClr val="0000FF"/>
                </a:solidFill>
                <a:ea typeface="华文中宋" pitchFamily="2" charset="-122"/>
              </a:rPr>
              <a:t>SearchBST</a:t>
            </a:r>
            <a:r>
              <a:rPr lang="en-US" altLang="zh-CN" sz="2200" dirty="0">
                <a:ea typeface="华文中宋" pitchFamily="2" charset="-122"/>
              </a:rPr>
              <a:t> (T-&gt; </a:t>
            </a:r>
            <a:r>
              <a:rPr lang="en-US" altLang="zh-CN" sz="2200" dirty="0" err="1">
                <a:ea typeface="华文中宋" pitchFamily="2" charset="-122"/>
              </a:rPr>
              <a:t>rchild</a:t>
            </a:r>
            <a:r>
              <a:rPr lang="en-US" altLang="zh-CN" sz="2200" dirty="0">
                <a:ea typeface="华文中宋" pitchFamily="2" charset="-122"/>
              </a:rPr>
              <a:t>, key)); </a:t>
            </a:r>
          </a:p>
          <a:p>
            <a:pPr eaLnBrk="0" hangingPunct="0">
              <a:lnSpc>
                <a:spcPct val="120000"/>
              </a:lnSpc>
              <a:spcBef>
                <a:spcPct val="0"/>
              </a:spcBef>
            </a:pPr>
            <a:r>
              <a:rPr lang="en-US" altLang="zh-CN" sz="2200" dirty="0">
                <a:ea typeface="华文中宋" pitchFamily="2" charset="-122"/>
              </a:rPr>
              <a:t>                       //</a:t>
            </a:r>
            <a:r>
              <a:rPr lang="en-US" altLang="zh-CN" sz="2200" dirty="0">
                <a:solidFill>
                  <a:srgbClr val="0000FF"/>
                </a:solidFill>
                <a:ea typeface="华文中宋" pitchFamily="2" charset="-122"/>
              </a:rPr>
              <a:t> </a:t>
            </a:r>
            <a:r>
              <a:rPr lang="zh-CN" altLang="en-US" sz="2200" dirty="0">
                <a:ea typeface="楷体_GB2312" pitchFamily="49" charset="-122"/>
              </a:rPr>
              <a:t>在右子树中继续查找</a:t>
            </a:r>
            <a:br>
              <a:rPr lang="zh-CN" altLang="en-US" sz="2200" dirty="0">
                <a:ea typeface="华文中宋" pitchFamily="2" charset="-122"/>
              </a:rPr>
            </a:br>
            <a:r>
              <a:rPr lang="en-US" altLang="zh-CN" sz="2200" dirty="0">
                <a:ea typeface="华文中宋" pitchFamily="2" charset="-122"/>
              </a:rPr>
              <a:t>} // </a:t>
            </a:r>
            <a:r>
              <a:rPr lang="en-US" altLang="zh-CN" sz="2200" dirty="0" err="1">
                <a:ea typeface="华文中宋" pitchFamily="2" charset="-122"/>
              </a:rPr>
              <a:t>SearchBST</a:t>
            </a:r>
            <a:endParaRPr lang="en-US" altLang="zh-CN" sz="2200" dirty="0">
              <a:ea typeface="华文中宋" pitchFamily="2" charset="-122"/>
            </a:endParaRPr>
          </a:p>
        </p:txBody>
      </p:sp>
    </p:spTree>
  </p:cSld>
  <p:clrMapOvr>
    <a:masterClrMapping/>
  </p:clrMapOvr>
  <p:transition spd="slow">
    <p:strips dir="rd"/>
  </p:transition>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777" name="Text Box 345"/>
          <p:cNvSpPr txBox="1">
            <a:spLocks noChangeArrowheads="1"/>
          </p:cNvSpPr>
          <p:nvPr/>
        </p:nvSpPr>
        <p:spPr bwMode="auto">
          <a:xfrm>
            <a:off x="76200" y="1023736"/>
            <a:ext cx="8888413" cy="1757192"/>
          </a:xfrm>
          <a:prstGeom prst="rect">
            <a:avLst/>
          </a:prstGeom>
          <a:noFill/>
          <a:ln w="25400" cap="sq">
            <a:noFill/>
            <a:miter lim="800000"/>
            <a:headEnd/>
            <a:tailEnd/>
          </a:ln>
          <a:effectLst/>
        </p:spPr>
        <p:txBody>
          <a:bodyPr lIns="91416" tIns="45710" rIns="91416" bIns="45710">
            <a:spAutoFit/>
          </a:bodyPr>
          <a:lstStyle/>
          <a:p>
            <a:pPr>
              <a:lnSpc>
                <a:spcPct val="120000"/>
              </a:lnSpc>
              <a:spcBef>
                <a:spcPct val="0"/>
              </a:spcBef>
            </a:pPr>
            <a:r>
              <a:rPr lang="en-US" altLang="zh-CN" sz="2300" dirty="0">
                <a:ea typeface="楷体_GB2312" pitchFamily="49" charset="-122"/>
              </a:rPr>
              <a:t>    1)</a:t>
            </a:r>
            <a:r>
              <a:rPr lang="zh-CN" altLang="en-US" sz="2300" dirty="0">
                <a:ea typeface="楷体_GB2312" pitchFamily="49" charset="-122"/>
              </a:rPr>
              <a:t>、若二叉排序树为空树，则新插入的结点为根结点； </a:t>
            </a:r>
          </a:p>
          <a:p>
            <a:pPr>
              <a:lnSpc>
                <a:spcPct val="120000"/>
              </a:lnSpc>
              <a:spcBef>
                <a:spcPct val="0"/>
              </a:spcBef>
            </a:pPr>
            <a:r>
              <a:rPr lang="zh-CN" altLang="en-US" sz="2300" dirty="0">
                <a:ea typeface="楷体_GB2312" pitchFamily="49" charset="-122"/>
              </a:rPr>
              <a:t>    </a:t>
            </a:r>
            <a:r>
              <a:rPr lang="en-US" altLang="zh-CN" sz="2300" dirty="0">
                <a:ea typeface="楷体_GB2312" pitchFamily="49" charset="-122"/>
              </a:rPr>
              <a:t>2)</a:t>
            </a:r>
            <a:r>
              <a:rPr lang="zh-CN" altLang="en-US" sz="2300" dirty="0">
                <a:ea typeface="楷体_GB2312" pitchFamily="49" charset="-122"/>
              </a:rPr>
              <a:t>、若二叉排序树非空，则新插入的结点必为一个新的叶子结 </a:t>
            </a:r>
          </a:p>
          <a:p>
            <a:pPr>
              <a:lnSpc>
                <a:spcPct val="120000"/>
              </a:lnSpc>
              <a:spcBef>
                <a:spcPct val="0"/>
              </a:spcBef>
            </a:pPr>
            <a:r>
              <a:rPr lang="zh-CN" altLang="en-US" sz="2300" dirty="0">
                <a:ea typeface="楷体_GB2312" pitchFamily="49" charset="-122"/>
              </a:rPr>
              <a:t>           点，并且是查找不成功时查找路径上访问的最后一个结点 </a:t>
            </a:r>
          </a:p>
          <a:p>
            <a:pPr>
              <a:lnSpc>
                <a:spcPct val="120000"/>
              </a:lnSpc>
              <a:spcBef>
                <a:spcPct val="0"/>
              </a:spcBef>
            </a:pPr>
            <a:r>
              <a:rPr lang="zh-CN" altLang="en-US" sz="2300" dirty="0">
                <a:ea typeface="楷体_GB2312" pitchFamily="49" charset="-122"/>
              </a:rPr>
              <a:t>           的左孩子或右孩子结点。 </a:t>
            </a:r>
          </a:p>
        </p:txBody>
      </p:sp>
      <p:sp>
        <p:nvSpPr>
          <p:cNvPr id="18809" name="Text Box 377"/>
          <p:cNvSpPr txBox="1">
            <a:spLocks noChangeArrowheads="1"/>
          </p:cNvSpPr>
          <p:nvPr/>
        </p:nvSpPr>
        <p:spPr bwMode="auto">
          <a:xfrm>
            <a:off x="76200" y="3221038"/>
            <a:ext cx="892175" cy="457200"/>
          </a:xfrm>
          <a:prstGeom prst="rect">
            <a:avLst/>
          </a:prstGeom>
          <a:noFill/>
          <a:ln w="25400" cap="sq">
            <a:noFill/>
            <a:miter lim="800000"/>
            <a:headEnd/>
            <a:tailEnd/>
          </a:ln>
          <a:effectLst/>
        </p:spPr>
        <p:txBody>
          <a:bodyPr wrap="none" lIns="91416" tIns="45710" rIns="91416" bIns="45710">
            <a:spAutoFit/>
          </a:bodyPr>
          <a:lstStyle/>
          <a:p>
            <a:r>
              <a:rPr lang="zh-CN" altLang="en-US">
                <a:latin typeface="华文中宋" pitchFamily="2" charset="-122"/>
                <a:ea typeface="华文中宋" pitchFamily="2" charset="-122"/>
              </a:rPr>
              <a:t>例： </a:t>
            </a:r>
          </a:p>
        </p:txBody>
      </p:sp>
      <p:sp>
        <p:nvSpPr>
          <p:cNvPr id="18810" name="Text Box 378"/>
          <p:cNvSpPr txBox="1">
            <a:spLocks noChangeArrowheads="1"/>
          </p:cNvSpPr>
          <p:nvPr/>
        </p:nvSpPr>
        <p:spPr bwMode="auto">
          <a:xfrm>
            <a:off x="4737100" y="3733800"/>
            <a:ext cx="1444578" cy="430867"/>
          </a:xfrm>
          <a:prstGeom prst="rect">
            <a:avLst/>
          </a:prstGeom>
          <a:noFill/>
          <a:ln w="25400" cap="sq">
            <a:noFill/>
            <a:miter lim="800000"/>
            <a:headEnd/>
            <a:tailEnd/>
          </a:ln>
          <a:effectLst/>
        </p:spPr>
        <p:txBody>
          <a:bodyPr wrap="none" lIns="91416" tIns="45710" rIns="91416" bIns="45710">
            <a:spAutoFit/>
          </a:bodyPr>
          <a:lstStyle/>
          <a:p>
            <a:r>
              <a:rPr lang="zh-CN" altLang="en-US" sz="2200" dirty="0">
                <a:ea typeface="楷体_GB2312" pitchFamily="49" charset="-122"/>
              </a:rPr>
              <a:t>插入 </a:t>
            </a:r>
            <a:r>
              <a:rPr lang="en-US" altLang="zh-CN" sz="2200" dirty="0">
                <a:ea typeface="楷体_GB2312" pitchFamily="49" charset="-122"/>
              </a:rPr>
              <a:t>40</a:t>
            </a:r>
            <a:r>
              <a:rPr lang="zh-CN" altLang="en-US" sz="2200" dirty="0">
                <a:ea typeface="楷体_GB2312" pitchFamily="49" charset="-122"/>
              </a:rPr>
              <a:t>， </a:t>
            </a:r>
          </a:p>
        </p:txBody>
      </p:sp>
      <p:sp>
        <p:nvSpPr>
          <p:cNvPr id="18811" name="Text Box 379"/>
          <p:cNvSpPr txBox="1">
            <a:spLocks noChangeArrowheads="1"/>
          </p:cNvSpPr>
          <p:nvPr/>
        </p:nvSpPr>
        <p:spPr bwMode="auto">
          <a:xfrm>
            <a:off x="4737100" y="4800600"/>
            <a:ext cx="1444578" cy="430867"/>
          </a:xfrm>
          <a:prstGeom prst="rect">
            <a:avLst/>
          </a:prstGeom>
          <a:noFill/>
          <a:ln w="25400" cap="sq">
            <a:noFill/>
            <a:miter lim="800000"/>
            <a:headEnd/>
            <a:tailEnd/>
          </a:ln>
          <a:effectLst/>
        </p:spPr>
        <p:txBody>
          <a:bodyPr wrap="none" lIns="91416" tIns="45710" rIns="91416" bIns="45710">
            <a:spAutoFit/>
          </a:bodyPr>
          <a:lstStyle/>
          <a:p>
            <a:r>
              <a:rPr lang="zh-CN" altLang="en-US" sz="2200" dirty="0">
                <a:ea typeface="楷体_GB2312" pitchFamily="49" charset="-122"/>
              </a:rPr>
              <a:t>插入 </a:t>
            </a:r>
            <a:r>
              <a:rPr lang="en-US" altLang="zh-CN" sz="2200" dirty="0">
                <a:ea typeface="楷体_GB2312" pitchFamily="49" charset="-122"/>
              </a:rPr>
              <a:t>50</a:t>
            </a:r>
            <a:r>
              <a:rPr lang="zh-CN" altLang="en-US" sz="2200" dirty="0">
                <a:ea typeface="楷体_GB2312" pitchFamily="49" charset="-122"/>
              </a:rPr>
              <a:t>， </a:t>
            </a:r>
          </a:p>
        </p:txBody>
      </p:sp>
      <p:grpSp>
        <p:nvGrpSpPr>
          <p:cNvPr id="2" name="Group 380"/>
          <p:cNvGrpSpPr>
            <a:grpSpLocks/>
          </p:cNvGrpSpPr>
          <p:nvPr/>
        </p:nvGrpSpPr>
        <p:grpSpPr bwMode="auto">
          <a:xfrm>
            <a:off x="1905000" y="4878388"/>
            <a:ext cx="566738" cy="457200"/>
            <a:chOff x="1200" y="3072"/>
            <a:chExt cx="356" cy="288"/>
          </a:xfrm>
        </p:grpSpPr>
        <p:sp>
          <p:nvSpPr>
            <p:cNvPr id="18813" name="Oval 381"/>
            <p:cNvSpPr>
              <a:spLocks noChangeArrowheads="1"/>
            </p:cNvSpPr>
            <p:nvPr/>
          </p:nvSpPr>
          <p:spPr bwMode="auto">
            <a:xfrm>
              <a:off x="1228" y="3120"/>
              <a:ext cx="240" cy="240"/>
            </a:xfrm>
            <a:prstGeom prst="ellipse">
              <a:avLst/>
            </a:prstGeom>
            <a:gradFill rotWithShape="0">
              <a:gsLst>
                <a:gs pos="0">
                  <a:srgbClr val="FFFFCC"/>
                </a:gs>
                <a:gs pos="100000">
                  <a:srgbClr val="FF00FF"/>
                </a:gs>
              </a:gsLst>
              <a:path path="shape">
                <a:fillToRect l="50000" t="50000" r="50000" b="50000"/>
              </a:path>
            </a:gradFill>
            <a:ln w="25400" cap="sq">
              <a:noFill/>
              <a:round/>
              <a:headEnd/>
              <a:tailEnd/>
            </a:ln>
            <a:effectLst/>
          </p:spPr>
          <p:txBody>
            <a:bodyPr wrap="none" lIns="91416" tIns="45710" rIns="91416" bIns="45710">
              <a:spAutoFit/>
            </a:bodyPr>
            <a:lstStyle/>
            <a:p>
              <a:endParaRPr lang="zh-CN" altLang="en-US"/>
            </a:p>
          </p:txBody>
        </p:sp>
        <p:sp>
          <p:nvSpPr>
            <p:cNvPr id="18814" name="Text Box 382"/>
            <p:cNvSpPr txBox="1">
              <a:spLocks noChangeArrowheads="1"/>
            </p:cNvSpPr>
            <p:nvPr/>
          </p:nvSpPr>
          <p:spPr bwMode="auto">
            <a:xfrm>
              <a:off x="1200" y="3072"/>
              <a:ext cx="356" cy="288"/>
            </a:xfrm>
            <a:prstGeom prst="rect">
              <a:avLst/>
            </a:prstGeom>
            <a:noFill/>
            <a:ln w="25400" cap="sq">
              <a:noFill/>
              <a:miter lim="800000"/>
              <a:headEnd/>
              <a:tailEnd/>
            </a:ln>
            <a:effectLst/>
          </p:spPr>
          <p:txBody>
            <a:bodyPr wrap="none" lIns="91416" tIns="45710" rIns="91416" bIns="45710">
              <a:spAutoFit/>
            </a:bodyPr>
            <a:lstStyle/>
            <a:p>
              <a:r>
                <a:rPr lang="en-US" altLang="zh-CN"/>
                <a:t>40 </a:t>
              </a:r>
            </a:p>
          </p:txBody>
        </p:sp>
      </p:grpSp>
      <p:grpSp>
        <p:nvGrpSpPr>
          <p:cNvPr id="3" name="Group 384"/>
          <p:cNvGrpSpPr>
            <a:grpSpLocks/>
          </p:cNvGrpSpPr>
          <p:nvPr/>
        </p:nvGrpSpPr>
        <p:grpSpPr bwMode="auto">
          <a:xfrm>
            <a:off x="2484438" y="4343400"/>
            <a:ext cx="566737" cy="457200"/>
            <a:chOff x="1584" y="2736"/>
            <a:chExt cx="356" cy="288"/>
          </a:xfrm>
        </p:grpSpPr>
        <p:sp>
          <p:nvSpPr>
            <p:cNvPr id="18817" name="Oval 385"/>
            <p:cNvSpPr>
              <a:spLocks noChangeArrowheads="1"/>
            </p:cNvSpPr>
            <p:nvPr/>
          </p:nvSpPr>
          <p:spPr bwMode="auto">
            <a:xfrm>
              <a:off x="1632" y="2784"/>
              <a:ext cx="240" cy="240"/>
            </a:xfrm>
            <a:prstGeom prst="ellipse">
              <a:avLst/>
            </a:prstGeom>
            <a:gradFill rotWithShape="0">
              <a:gsLst>
                <a:gs pos="0">
                  <a:srgbClr val="FFFFCC"/>
                </a:gs>
                <a:gs pos="100000">
                  <a:srgbClr val="FF00FF"/>
                </a:gs>
              </a:gsLst>
              <a:path path="shape">
                <a:fillToRect l="50000" t="50000" r="50000" b="50000"/>
              </a:path>
            </a:gradFill>
            <a:ln w="25400" cap="sq">
              <a:noFill/>
              <a:round/>
              <a:headEnd/>
              <a:tailEnd/>
            </a:ln>
            <a:effectLst/>
          </p:spPr>
          <p:txBody>
            <a:bodyPr wrap="none" lIns="91416" tIns="45710" rIns="91416" bIns="45710">
              <a:spAutoFit/>
            </a:bodyPr>
            <a:lstStyle/>
            <a:p>
              <a:endParaRPr lang="zh-CN" altLang="en-US"/>
            </a:p>
          </p:txBody>
        </p:sp>
        <p:sp>
          <p:nvSpPr>
            <p:cNvPr id="18818" name="Text Box 386"/>
            <p:cNvSpPr txBox="1">
              <a:spLocks noChangeArrowheads="1"/>
            </p:cNvSpPr>
            <p:nvPr/>
          </p:nvSpPr>
          <p:spPr bwMode="auto">
            <a:xfrm>
              <a:off x="1584" y="2736"/>
              <a:ext cx="356" cy="288"/>
            </a:xfrm>
            <a:prstGeom prst="rect">
              <a:avLst/>
            </a:prstGeom>
            <a:noFill/>
            <a:ln w="25400" cap="sq">
              <a:noFill/>
              <a:miter lim="800000"/>
              <a:headEnd/>
              <a:tailEnd/>
            </a:ln>
            <a:effectLst/>
          </p:spPr>
          <p:txBody>
            <a:bodyPr wrap="none" lIns="91416" tIns="45710" rIns="91416" bIns="45710">
              <a:spAutoFit/>
            </a:bodyPr>
            <a:lstStyle/>
            <a:p>
              <a:r>
                <a:rPr lang="en-US" altLang="zh-CN"/>
                <a:t>50 </a:t>
              </a:r>
            </a:p>
          </p:txBody>
        </p:sp>
      </p:grpSp>
      <p:grpSp>
        <p:nvGrpSpPr>
          <p:cNvPr id="4" name="Group 397"/>
          <p:cNvGrpSpPr>
            <a:grpSpLocks/>
          </p:cNvGrpSpPr>
          <p:nvPr/>
        </p:nvGrpSpPr>
        <p:grpSpPr bwMode="auto">
          <a:xfrm>
            <a:off x="423863" y="3259138"/>
            <a:ext cx="3916362" cy="2990850"/>
            <a:chOff x="267" y="2053"/>
            <a:chExt cx="2467" cy="1884"/>
          </a:xfrm>
        </p:grpSpPr>
        <p:cxnSp>
          <p:nvCxnSpPr>
            <p:cNvPr id="18787" name="AutoShape 355"/>
            <p:cNvCxnSpPr>
              <a:cxnSpLocks noChangeShapeType="1"/>
              <a:stCxn id="18782" idx="5"/>
              <a:endCxn id="18793" idx="0"/>
            </p:cNvCxnSpPr>
            <p:nvPr/>
          </p:nvCxnSpPr>
          <p:spPr bwMode="auto">
            <a:xfrm>
              <a:off x="740" y="2653"/>
              <a:ext cx="223" cy="131"/>
            </a:xfrm>
            <a:prstGeom prst="straightConnector1">
              <a:avLst/>
            </a:prstGeom>
            <a:noFill/>
            <a:ln w="9525" cap="sq">
              <a:solidFill>
                <a:schemeClr val="tx1"/>
              </a:solidFill>
              <a:round/>
              <a:headEnd/>
              <a:tailEnd/>
            </a:ln>
            <a:effectLst/>
          </p:spPr>
        </p:cxnSp>
        <p:cxnSp>
          <p:nvCxnSpPr>
            <p:cNvPr id="18779" name="AutoShape 347"/>
            <p:cNvCxnSpPr>
              <a:cxnSpLocks noChangeShapeType="1"/>
              <a:stCxn id="18780" idx="5"/>
              <a:endCxn id="18784" idx="0"/>
            </p:cNvCxnSpPr>
            <p:nvPr/>
          </p:nvCxnSpPr>
          <p:spPr bwMode="auto">
            <a:xfrm>
              <a:off x="1500" y="2269"/>
              <a:ext cx="651" cy="179"/>
            </a:xfrm>
            <a:prstGeom prst="straightConnector1">
              <a:avLst/>
            </a:prstGeom>
            <a:noFill/>
            <a:ln w="9525" cap="sq">
              <a:solidFill>
                <a:schemeClr val="tx1"/>
              </a:solidFill>
              <a:round/>
              <a:headEnd/>
              <a:tailEnd/>
            </a:ln>
            <a:effectLst/>
          </p:spPr>
        </p:cxnSp>
        <p:sp>
          <p:nvSpPr>
            <p:cNvPr id="18780" name="Oval 348"/>
            <p:cNvSpPr>
              <a:spLocks noChangeArrowheads="1"/>
            </p:cNvSpPr>
            <p:nvPr/>
          </p:nvSpPr>
          <p:spPr bwMode="auto">
            <a:xfrm>
              <a:off x="1295" y="2064"/>
              <a:ext cx="241" cy="240"/>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123" tIns="45466" rIns="91123" bIns="45466">
              <a:spAutoFit/>
            </a:bodyPr>
            <a:lstStyle/>
            <a:p>
              <a:endParaRPr lang="zh-CN" altLang="en-US"/>
            </a:p>
          </p:txBody>
        </p:sp>
        <p:sp>
          <p:nvSpPr>
            <p:cNvPr id="18781" name="Text Box 349"/>
            <p:cNvSpPr txBox="1">
              <a:spLocks noChangeArrowheads="1"/>
            </p:cNvSpPr>
            <p:nvPr/>
          </p:nvSpPr>
          <p:spPr bwMode="auto">
            <a:xfrm>
              <a:off x="1247" y="2053"/>
              <a:ext cx="354" cy="288"/>
            </a:xfrm>
            <a:prstGeom prst="rect">
              <a:avLst/>
            </a:prstGeom>
            <a:noFill/>
            <a:ln w="25400" cap="sq">
              <a:noFill/>
              <a:miter lim="800000"/>
              <a:headEnd/>
              <a:tailEnd/>
            </a:ln>
            <a:effectLst/>
          </p:spPr>
          <p:txBody>
            <a:bodyPr wrap="none" lIns="91123" tIns="45466" rIns="91123" bIns="45466">
              <a:spAutoFit/>
            </a:bodyPr>
            <a:lstStyle/>
            <a:p>
              <a:r>
                <a:rPr lang="en-US" altLang="zh-CN"/>
                <a:t>45 </a:t>
              </a:r>
            </a:p>
          </p:txBody>
        </p:sp>
        <p:sp>
          <p:nvSpPr>
            <p:cNvPr id="18782" name="Oval 350"/>
            <p:cNvSpPr>
              <a:spLocks noChangeArrowheads="1"/>
            </p:cNvSpPr>
            <p:nvPr/>
          </p:nvSpPr>
          <p:spPr bwMode="auto">
            <a:xfrm>
              <a:off x="535" y="2448"/>
              <a:ext cx="240" cy="240"/>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123" tIns="45466" rIns="91123" bIns="45466">
              <a:spAutoFit/>
            </a:bodyPr>
            <a:lstStyle/>
            <a:p>
              <a:endParaRPr lang="zh-CN" altLang="en-US"/>
            </a:p>
          </p:txBody>
        </p:sp>
        <p:sp>
          <p:nvSpPr>
            <p:cNvPr id="18783" name="Text Box 351"/>
            <p:cNvSpPr txBox="1">
              <a:spLocks noChangeArrowheads="1"/>
            </p:cNvSpPr>
            <p:nvPr/>
          </p:nvSpPr>
          <p:spPr bwMode="auto">
            <a:xfrm>
              <a:off x="521" y="2416"/>
              <a:ext cx="354" cy="288"/>
            </a:xfrm>
            <a:prstGeom prst="rect">
              <a:avLst/>
            </a:prstGeom>
            <a:noFill/>
            <a:ln w="25400" cap="sq">
              <a:noFill/>
              <a:miter lim="800000"/>
              <a:headEnd/>
              <a:tailEnd/>
            </a:ln>
            <a:effectLst/>
          </p:spPr>
          <p:txBody>
            <a:bodyPr wrap="none" lIns="91123" tIns="45466" rIns="91123" bIns="45466">
              <a:spAutoFit/>
            </a:bodyPr>
            <a:lstStyle/>
            <a:p>
              <a:r>
                <a:rPr lang="en-US" altLang="zh-CN"/>
                <a:t>12 </a:t>
              </a:r>
            </a:p>
          </p:txBody>
        </p:sp>
        <p:sp>
          <p:nvSpPr>
            <p:cNvPr id="18784" name="Oval 352"/>
            <p:cNvSpPr>
              <a:spLocks noChangeArrowheads="1"/>
            </p:cNvSpPr>
            <p:nvPr/>
          </p:nvSpPr>
          <p:spPr bwMode="auto">
            <a:xfrm>
              <a:off x="2031" y="2448"/>
              <a:ext cx="240" cy="240"/>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123" tIns="45466" rIns="91123" bIns="45466">
              <a:spAutoFit/>
            </a:bodyPr>
            <a:lstStyle/>
            <a:p>
              <a:endParaRPr lang="zh-CN" altLang="en-US"/>
            </a:p>
          </p:txBody>
        </p:sp>
        <p:sp>
          <p:nvSpPr>
            <p:cNvPr id="18785" name="Text Box 353"/>
            <p:cNvSpPr txBox="1">
              <a:spLocks noChangeArrowheads="1"/>
            </p:cNvSpPr>
            <p:nvPr/>
          </p:nvSpPr>
          <p:spPr bwMode="auto">
            <a:xfrm>
              <a:off x="2018" y="2416"/>
              <a:ext cx="354" cy="288"/>
            </a:xfrm>
            <a:prstGeom prst="rect">
              <a:avLst/>
            </a:prstGeom>
            <a:noFill/>
            <a:ln w="25400" cap="sq">
              <a:noFill/>
              <a:miter lim="800000"/>
              <a:headEnd/>
              <a:tailEnd/>
            </a:ln>
            <a:effectLst/>
          </p:spPr>
          <p:txBody>
            <a:bodyPr wrap="none" lIns="91123" tIns="45466" rIns="91123" bIns="45466">
              <a:spAutoFit/>
            </a:bodyPr>
            <a:lstStyle/>
            <a:p>
              <a:r>
                <a:rPr lang="en-US" altLang="zh-CN" dirty="0"/>
                <a:t>53 </a:t>
              </a:r>
            </a:p>
          </p:txBody>
        </p:sp>
        <p:cxnSp>
          <p:nvCxnSpPr>
            <p:cNvPr id="18786" name="AutoShape 354"/>
            <p:cNvCxnSpPr>
              <a:cxnSpLocks noChangeShapeType="1"/>
              <a:stCxn id="18782" idx="3"/>
              <a:endCxn id="18791" idx="0"/>
            </p:cNvCxnSpPr>
            <p:nvPr/>
          </p:nvCxnSpPr>
          <p:spPr bwMode="auto">
            <a:xfrm flipH="1">
              <a:off x="387" y="2653"/>
              <a:ext cx="183" cy="131"/>
            </a:xfrm>
            <a:prstGeom prst="straightConnector1">
              <a:avLst/>
            </a:prstGeom>
            <a:noFill/>
            <a:ln w="9525" cap="sq">
              <a:solidFill>
                <a:schemeClr val="tx1"/>
              </a:solidFill>
              <a:round/>
              <a:headEnd/>
              <a:tailEnd/>
            </a:ln>
            <a:effectLst/>
          </p:spPr>
        </p:cxnSp>
        <p:cxnSp>
          <p:nvCxnSpPr>
            <p:cNvPr id="18788" name="AutoShape 356"/>
            <p:cNvCxnSpPr>
              <a:cxnSpLocks noChangeShapeType="1"/>
              <a:stCxn id="18784" idx="5"/>
              <a:endCxn id="18797" idx="0"/>
            </p:cNvCxnSpPr>
            <p:nvPr/>
          </p:nvCxnSpPr>
          <p:spPr bwMode="auto">
            <a:xfrm>
              <a:off x="2236" y="2653"/>
              <a:ext cx="251" cy="131"/>
            </a:xfrm>
            <a:prstGeom prst="straightConnector1">
              <a:avLst/>
            </a:prstGeom>
            <a:noFill/>
            <a:ln w="9525" cap="sq">
              <a:solidFill>
                <a:schemeClr val="tx1"/>
              </a:solidFill>
              <a:round/>
              <a:headEnd/>
              <a:tailEnd/>
            </a:ln>
            <a:effectLst/>
          </p:spPr>
        </p:cxnSp>
        <p:cxnSp>
          <p:nvCxnSpPr>
            <p:cNvPr id="18789" name="AutoShape 357"/>
            <p:cNvCxnSpPr>
              <a:cxnSpLocks noChangeShapeType="1"/>
              <a:stCxn id="18797" idx="3"/>
              <a:endCxn id="18795" idx="0"/>
            </p:cNvCxnSpPr>
            <p:nvPr/>
          </p:nvCxnSpPr>
          <p:spPr bwMode="auto">
            <a:xfrm flipH="1">
              <a:off x="2192" y="2990"/>
              <a:ext cx="210" cy="131"/>
            </a:xfrm>
            <a:prstGeom prst="straightConnector1">
              <a:avLst/>
            </a:prstGeom>
            <a:noFill/>
            <a:ln w="9525" cap="sq">
              <a:solidFill>
                <a:schemeClr val="tx1"/>
              </a:solidFill>
              <a:round/>
              <a:headEnd/>
              <a:tailEnd/>
            </a:ln>
            <a:effectLst/>
          </p:spPr>
        </p:cxnSp>
        <p:grpSp>
          <p:nvGrpSpPr>
            <p:cNvPr id="5" name="Group 358"/>
            <p:cNvGrpSpPr>
              <a:grpSpLocks/>
            </p:cNvGrpSpPr>
            <p:nvPr/>
          </p:nvGrpSpPr>
          <p:grpSpPr bwMode="auto">
            <a:xfrm>
              <a:off x="267" y="2736"/>
              <a:ext cx="258" cy="289"/>
              <a:chOff x="1658" y="1776"/>
              <a:chExt cx="258" cy="288"/>
            </a:xfrm>
          </p:grpSpPr>
          <p:sp>
            <p:nvSpPr>
              <p:cNvPr id="18791" name="Oval 359"/>
              <p:cNvSpPr>
                <a:spLocks noChangeArrowheads="1"/>
              </p:cNvSpPr>
              <p:nvPr/>
            </p:nvSpPr>
            <p:spPr bwMode="auto">
              <a:xfrm>
                <a:off x="1658" y="1824"/>
                <a:ext cx="240" cy="240"/>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123" tIns="45466" rIns="91123" bIns="45466">
                <a:spAutoFit/>
              </a:bodyPr>
              <a:lstStyle/>
              <a:p>
                <a:endParaRPr lang="zh-CN" altLang="en-US"/>
              </a:p>
            </p:txBody>
          </p:sp>
          <p:sp>
            <p:nvSpPr>
              <p:cNvPr id="18792" name="Text Box 360"/>
              <p:cNvSpPr txBox="1">
                <a:spLocks noChangeArrowheads="1"/>
              </p:cNvSpPr>
              <p:nvPr/>
            </p:nvSpPr>
            <p:spPr bwMode="auto">
              <a:xfrm>
                <a:off x="1658" y="1776"/>
                <a:ext cx="258" cy="287"/>
              </a:xfrm>
              <a:prstGeom prst="rect">
                <a:avLst/>
              </a:prstGeom>
              <a:noFill/>
              <a:ln w="25400" cap="sq">
                <a:noFill/>
                <a:miter lim="800000"/>
                <a:headEnd/>
                <a:tailEnd/>
              </a:ln>
              <a:effectLst/>
            </p:spPr>
            <p:txBody>
              <a:bodyPr wrap="none" lIns="91123" tIns="45466" rIns="91123" bIns="45466">
                <a:spAutoFit/>
              </a:bodyPr>
              <a:lstStyle/>
              <a:p>
                <a:r>
                  <a:rPr lang="en-US" altLang="zh-CN"/>
                  <a:t>3 </a:t>
                </a:r>
              </a:p>
            </p:txBody>
          </p:sp>
        </p:grpSp>
        <p:sp>
          <p:nvSpPr>
            <p:cNvPr id="18793" name="Oval 361"/>
            <p:cNvSpPr>
              <a:spLocks noChangeArrowheads="1"/>
            </p:cNvSpPr>
            <p:nvPr/>
          </p:nvSpPr>
          <p:spPr bwMode="auto">
            <a:xfrm>
              <a:off x="843" y="2784"/>
              <a:ext cx="240" cy="241"/>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123" tIns="45466" rIns="91123" bIns="45466">
              <a:spAutoFit/>
            </a:bodyPr>
            <a:lstStyle/>
            <a:p>
              <a:endParaRPr lang="zh-CN" altLang="en-US"/>
            </a:p>
          </p:txBody>
        </p:sp>
        <p:sp>
          <p:nvSpPr>
            <p:cNvPr id="18794" name="Text Box 362"/>
            <p:cNvSpPr txBox="1">
              <a:spLocks noChangeArrowheads="1"/>
            </p:cNvSpPr>
            <p:nvPr/>
          </p:nvSpPr>
          <p:spPr bwMode="auto">
            <a:xfrm>
              <a:off x="815" y="2779"/>
              <a:ext cx="354" cy="288"/>
            </a:xfrm>
            <a:prstGeom prst="rect">
              <a:avLst/>
            </a:prstGeom>
            <a:noFill/>
            <a:ln w="25400" cap="sq">
              <a:noFill/>
              <a:miter lim="800000"/>
              <a:headEnd/>
              <a:tailEnd/>
            </a:ln>
            <a:effectLst/>
          </p:spPr>
          <p:txBody>
            <a:bodyPr wrap="none" lIns="91123" tIns="45466" rIns="91123" bIns="45466">
              <a:spAutoFit/>
            </a:bodyPr>
            <a:lstStyle/>
            <a:p>
              <a:r>
                <a:rPr lang="en-US" altLang="zh-CN"/>
                <a:t>37 </a:t>
              </a:r>
            </a:p>
          </p:txBody>
        </p:sp>
        <p:sp>
          <p:nvSpPr>
            <p:cNvPr id="18795" name="Oval 363"/>
            <p:cNvSpPr>
              <a:spLocks noChangeArrowheads="1"/>
            </p:cNvSpPr>
            <p:nvPr/>
          </p:nvSpPr>
          <p:spPr bwMode="auto">
            <a:xfrm>
              <a:off x="2072" y="3121"/>
              <a:ext cx="240" cy="240"/>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123" tIns="45466" rIns="91123" bIns="45466">
              <a:spAutoFit/>
            </a:bodyPr>
            <a:lstStyle/>
            <a:p>
              <a:endParaRPr lang="zh-CN" altLang="en-US"/>
            </a:p>
          </p:txBody>
        </p:sp>
        <p:sp>
          <p:nvSpPr>
            <p:cNvPr id="18796" name="Text Box 364"/>
            <p:cNvSpPr txBox="1">
              <a:spLocks noChangeArrowheads="1"/>
            </p:cNvSpPr>
            <p:nvPr/>
          </p:nvSpPr>
          <p:spPr bwMode="auto">
            <a:xfrm>
              <a:off x="2044" y="3073"/>
              <a:ext cx="354" cy="288"/>
            </a:xfrm>
            <a:prstGeom prst="rect">
              <a:avLst/>
            </a:prstGeom>
            <a:noFill/>
            <a:ln w="25400" cap="sq">
              <a:noFill/>
              <a:miter lim="800000"/>
              <a:headEnd/>
              <a:tailEnd/>
            </a:ln>
            <a:effectLst/>
          </p:spPr>
          <p:txBody>
            <a:bodyPr wrap="none" lIns="91123" tIns="45466" rIns="91123" bIns="45466">
              <a:spAutoFit/>
            </a:bodyPr>
            <a:lstStyle/>
            <a:p>
              <a:r>
                <a:rPr lang="en-US" altLang="zh-CN"/>
                <a:t>61 </a:t>
              </a:r>
            </a:p>
          </p:txBody>
        </p:sp>
        <p:sp>
          <p:nvSpPr>
            <p:cNvPr id="18797" name="Oval 365"/>
            <p:cNvSpPr>
              <a:spLocks noChangeArrowheads="1"/>
            </p:cNvSpPr>
            <p:nvPr/>
          </p:nvSpPr>
          <p:spPr bwMode="auto">
            <a:xfrm>
              <a:off x="2367" y="2784"/>
              <a:ext cx="240" cy="241"/>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123" tIns="45466" rIns="91123" bIns="45466">
              <a:spAutoFit/>
            </a:bodyPr>
            <a:lstStyle/>
            <a:p>
              <a:endParaRPr lang="zh-CN" altLang="en-US"/>
            </a:p>
          </p:txBody>
        </p:sp>
        <p:sp>
          <p:nvSpPr>
            <p:cNvPr id="18798" name="Text Box 366"/>
            <p:cNvSpPr txBox="1">
              <a:spLocks noChangeArrowheads="1"/>
            </p:cNvSpPr>
            <p:nvPr/>
          </p:nvSpPr>
          <p:spPr bwMode="auto">
            <a:xfrm>
              <a:off x="2332" y="2779"/>
              <a:ext cx="354" cy="288"/>
            </a:xfrm>
            <a:prstGeom prst="rect">
              <a:avLst/>
            </a:prstGeom>
            <a:noFill/>
            <a:ln w="25400" cap="sq">
              <a:noFill/>
              <a:miter lim="800000"/>
              <a:headEnd/>
              <a:tailEnd/>
            </a:ln>
            <a:effectLst/>
          </p:spPr>
          <p:txBody>
            <a:bodyPr wrap="none" lIns="91123" tIns="45466" rIns="91123" bIns="45466">
              <a:spAutoFit/>
            </a:bodyPr>
            <a:lstStyle/>
            <a:p>
              <a:r>
                <a:rPr lang="en-US" altLang="zh-CN"/>
                <a:t>99 </a:t>
              </a:r>
            </a:p>
          </p:txBody>
        </p:sp>
        <p:cxnSp>
          <p:nvCxnSpPr>
            <p:cNvPr id="18799" name="AutoShape 367"/>
            <p:cNvCxnSpPr>
              <a:cxnSpLocks noChangeShapeType="1"/>
              <a:stCxn id="18793" idx="3"/>
              <a:endCxn id="18801" idx="0"/>
            </p:cNvCxnSpPr>
            <p:nvPr/>
          </p:nvCxnSpPr>
          <p:spPr bwMode="auto">
            <a:xfrm flipH="1">
              <a:off x="655" y="2990"/>
              <a:ext cx="223" cy="131"/>
            </a:xfrm>
            <a:prstGeom prst="straightConnector1">
              <a:avLst/>
            </a:prstGeom>
            <a:noFill/>
            <a:ln w="9525" cap="sq">
              <a:solidFill>
                <a:schemeClr val="tx1"/>
              </a:solidFill>
              <a:round/>
              <a:headEnd/>
              <a:tailEnd/>
            </a:ln>
            <a:effectLst/>
          </p:spPr>
        </p:cxnSp>
        <p:cxnSp>
          <p:nvCxnSpPr>
            <p:cNvPr id="18800" name="AutoShape 368"/>
            <p:cNvCxnSpPr>
              <a:cxnSpLocks noChangeShapeType="1"/>
              <a:stCxn id="18795" idx="5"/>
              <a:endCxn id="18803" idx="0"/>
            </p:cNvCxnSpPr>
            <p:nvPr/>
          </p:nvCxnSpPr>
          <p:spPr bwMode="auto">
            <a:xfrm>
              <a:off x="2277" y="3326"/>
              <a:ext cx="251" cy="83"/>
            </a:xfrm>
            <a:prstGeom prst="straightConnector1">
              <a:avLst/>
            </a:prstGeom>
            <a:noFill/>
            <a:ln w="9525" cap="sq">
              <a:solidFill>
                <a:schemeClr val="tx1"/>
              </a:solidFill>
              <a:round/>
              <a:headEnd/>
              <a:tailEnd/>
            </a:ln>
            <a:effectLst/>
          </p:spPr>
        </p:cxnSp>
        <p:sp>
          <p:nvSpPr>
            <p:cNvPr id="18801" name="Oval 369"/>
            <p:cNvSpPr>
              <a:spLocks noChangeArrowheads="1"/>
            </p:cNvSpPr>
            <p:nvPr/>
          </p:nvSpPr>
          <p:spPr bwMode="auto">
            <a:xfrm>
              <a:off x="535" y="3121"/>
              <a:ext cx="240" cy="240"/>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123" tIns="45466" rIns="91123" bIns="45466">
              <a:spAutoFit/>
            </a:bodyPr>
            <a:lstStyle/>
            <a:p>
              <a:endParaRPr lang="zh-CN" altLang="en-US"/>
            </a:p>
          </p:txBody>
        </p:sp>
        <p:sp>
          <p:nvSpPr>
            <p:cNvPr id="18802" name="Text Box 370"/>
            <p:cNvSpPr txBox="1">
              <a:spLocks noChangeArrowheads="1"/>
            </p:cNvSpPr>
            <p:nvPr/>
          </p:nvSpPr>
          <p:spPr bwMode="auto">
            <a:xfrm>
              <a:off x="487" y="3073"/>
              <a:ext cx="354" cy="288"/>
            </a:xfrm>
            <a:prstGeom prst="rect">
              <a:avLst/>
            </a:prstGeom>
            <a:noFill/>
            <a:ln w="25400" cap="sq">
              <a:noFill/>
              <a:miter lim="800000"/>
              <a:headEnd/>
              <a:tailEnd/>
            </a:ln>
            <a:effectLst/>
          </p:spPr>
          <p:txBody>
            <a:bodyPr wrap="none" lIns="91123" tIns="45466" rIns="91123" bIns="45466">
              <a:spAutoFit/>
            </a:bodyPr>
            <a:lstStyle/>
            <a:p>
              <a:r>
                <a:rPr lang="en-US" altLang="zh-CN"/>
                <a:t>24 </a:t>
              </a:r>
            </a:p>
          </p:txBody>
        </p:sp>
        <p:sp>
          <p:nvSpPr>
            <p:cNvPr id="18803" name="Oval 371"/>
            <p:cNvSpPr>
              <a:spLocks noChangeArrowheads="1"/>
            </p:cNvSpPr>
            <p:nvPr/>
          </p:nvSpPr>
          <p:spPr bwMode="auto">
            <a:xfrm>
              <a:off x="2408" y="3409"/>
              <a:ext cx="240" cy="240"/>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123" tIns="45466" rIns="91123" bIns="45466">
              <a:spAutoFit/>
            </a:bodyPr>
            <a:lstStyle/>
            <a:p>
              <a:endParaRPr lang="zh-CN" altLang="en-US"/>
            </a:p>
          </p:txBody>
        </p:sp>
        <p:sp>
          <p:nvSpPr>
            <p:cNvPr id="18804" name="Text Box 372"/>
            <p:cNvSpPr txBox="1">
              <a:spLocks noChangeArrowheads="1"/>
            </p:cNvSpPr>
            <p:nvPr/>
          </p:nvSpPr>
          <p:spPr bwMode="auto">
            <a:xfrm>
              <a:off x="2380" y="3409"/>
              <a:ext cx="354" cy="288"/>
            </a:xfrm>
            <a:prstGeom prst="rect">
              <a:avLst/>
            </a:prstGeom>
            <a:noFill/>
            <a:ln w="25400" cap="sq">
              <a:noFill/>
              <a:miter lim="800000"/>
              <a:headEnd/>
              <a:tailEnd/>
            </a:ln>
            <a:effectLst/>
          </p:spPr>
          <p:txBody>
            <a:bodyPr wrap="none" lIns="91123" tIns="45466" rIns="91123" bIns="45466">
              <a:spAutoFit/>
            </a:bodyPr>
            <a:lstStyle/>
            <a:p>
              <a:r>
                <a:rPr lang="en-US" altLang="zh-CN"/>
                <a:t>90 </a:t>
              </a:r>
            </a:p>
          </p:txBody>
        </p:sp>
        <p:cxnSp>
          <p:nvCxnSpPr>
            <p:cNvPr id="18805" name="AutoShape 373"/>
            <p:cNvCxnSpPr>
              <a:cxnSpLocks noChangeShapeType="1"/>
              <a:stCxn id="18780" idx="3"/>
              <a:endCxn id="18782" idx="0"/>
            </p:cNvCxnSpPr>
            <p:nvPr/>
          </p:nvCxnSpPr>
          <p:spPr bwMode="auto">
            <a:xfrm flipH="1">
              <a:off x="655" y="2269"/>
              <a:ext cx="675" cy="179"/>
            </a:xfrm>
            <a:prstGeom prst="straightConnector1">
              <a:avLst/>
            </a:prstGeom>
            <a:noFill/>
            <a:ln w="6350" cap="sq">
              <a:solidFill>
                <a:schemeClr val="tx1"/>
              </a:solidFill>
              <a:round/>
              <a:headEnd/>
              <a:tailEnd/>
            </a:ln>
            <a:effectLst/>
          </p:spPr>
        </p:cxnSp>
        <p:sp>
          <p:nvSpPr>
            <p:cNvPr id="18806" name="Oval 374"/>
            <p:cNvSpPr>
              <a:spLocks noChangeArrowheads="1"/>
            </p:cNvSpPr>
            <p:nvPr/>
          </p:nvSpPr>
          <p:spPr bwMode="auto">
            <a:xfrm>
              <a:off x="2100" y="3697"/>
              <a:ext cx="240" cy="240"/>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123" tIns="45466" rIns="91123" bIns="45466">
              <a:spAutoFit/>
            </a:bodyPr>
            <a:lstStyle/>
            <a:p>
              <a:endParaRPr lang="zh-CN" altLang="en-US"/>
            </a:p>
          </p:txBody>
        </p:sp>
        <p:sp>
          <p:nvSpPr>
            <p:cNvPr id="18807" name="Text Box 375"/>
            <p:cNvSpPr txBox="1">
              <a:spLocks noChangeArrowheads="1"/>
            </p:cNvSpPr>
            <p:nvPr/>
          </p:nvSpPr>
          <p:spPr bwMode="auto">
            <a:xfrm>
              <a:off x="2072" y="3649"/>
              <a:ext cx="354" cy="288"/>
            </a:xfrm>
            <a:prstGeom prst="rect">
              <a:avLst/>
            </a:prstGeom>
            <a:noFill/>
            <a:ln w="25400" cap="sq">
              <a:noFill/>
              <a:miter lim="800000"/>
              <a:headEnd/>
              <a:tailEnd/>
            </a:ln>
            <a:effectLst/>
          </p:spPr>
          <p:txBody>
            <a:bodyPr wrap="none" lIns="91123" tIns="45466" rIns="91123" bIns="45466">
              <a:spAutoFit/>
            </a:bodyPr>
            <a:lstStyle/>
            <a:p>
              <a:r>
                <a:rPr lang="en-US" altLang="zh-CN"/>
                <a:t>78 </a:t>
              </a:r>
            </a:p>
          </p:txBody>
        </p:sp>
        <p:cxnSp>
          <p:nvCxnSpPr>
            <p:cNvPr id="18808" name="AutoShape 376"/>
            <p:cNvCxnSpPr>
              <a:cxnSpLocks noChangeShapeType="1"/>
              <a:stCxn id="18803" idx="3"/>
              <a:endCxn id="18806" idx="0"/>
            </p:cNvCxnSpPr>
            <p:nvPr/>
          </p:nvCxnSpPr>
          <p:spPr bwMode="auto">
            <a:xfrm flipH="1">
              <a:off x="2220" y="3614"/>
              <a:ext cx="223" cy="83"/>
            </a:xfrm>
            <a:prstGeom prst="straightConnector1">
              <a:avLst/>
            </a:prstGeom>
            <a:noFill/>
            <a:ln w="9525" cap="sq">
              <a:solidFill>
                <a:schemeClr val="tx1"/>
              </a:solidFill>
              <a:round/>
              <a:headEnd/>
              <a:tailEnd/>
            </a:ln>
            <a:effectLst/>
          </p:spPr>
        </p:cxnSp>
      </p:grpSp>
      <p:cxnSp>
        <p:nvCxnSpPr>
          <p:cNvPr id="18815" name="AutoShape 383"/>
          <p:cNvCxnSpPr>
            <a:cxnSpLocks noChangeShapeType="1"/>
            <a:stCxn id="18793" idx="5"/>
            <a:endCxn id="18813" idx="0"/>
          </p:cNvCxnSpPr>
          <p:nvPr/>
        </p:nvCxnSpPr>
        <p:spPr bwMode="auto">
          <a:xfrm>
            <a:off x="1663700" y="4746625"/>
            <a:ext cx="477838" cy="207963"/>
          </a:xfrm>
          <a:prstGeom prst="straightConnector1">
            <a:avLst/>
          </a:prstGeom>
          <a:noFill/>
          <a:ln w="28575" cap="sq">
            <a:solidFill>
              <a:srgbClr val="FFFF00"/>
            </a:solidFill>
            <a:round/>
            <a:headEnd/>
            <a:tailEnd/>
          </a:ln>
          <a:effectLst/>
        </p:spPr>
      </p:cxnSp>
      <p:cxnSp>
        <p:nvCxnSpPr>
          <p:cNvPr id="18819" name="AutoShape 387"/>
          <p:cNvCxnSpPr>
            <a:cxnSpLocks noChangeShapeType="1"/>
            <a:stCxn id="18784" idx="3"/>
            <a:endCxn id="18817" idx="0"/>
          </p:cNvCxnSpPr>
          <p:nvPr/>
        </p:nvCxnSpPr>
        <p:spPr bwMode="auto">
          <a:xfrm flipH="1">
            <a:off x="2752725" y="4211638"/>
            <a:ext cx="527050" cy="207962"/>
          </a:xfrm>
          <a:prstGeom prst="straightConnector1">
            <a:avLst/>
          </a:prstGeom>
          <a:noFill/>
          <a:ln w="28575" cap="sq">
            <a:solidFill>
              <a:srgbClr val="FFFF00"/>
            </a:solidFill>
            <a:round/>
            <a:headEnd/>
            <a:tailEnd/>
          </a:ln>
          <a:effectLst/>
        </p:spPr>
      </p:cxnSp>
      <p:sp>
        <p:nvSpPr>
          <p:cNvPr id="18820" name="Text Box 388"/>
          <p:cNvSpPr txBox="1">
            <a:spLocks noChangeArrowheads="1"/>
          </p:cNvSpPr>
          <p:nvPr/>
        </p:nvSpPr>
        <p:spPr bwMode="auto">
          <a:xfrm>
            <a:off x="1907704" y="139299"/>
            <a:ext cx="4974390" cy="769421"/>
          </a:xfrm>
          <a:prstGeom prst="rect">
            <a:avLst/>
          </a:prstGeom>
          <a:noFill/>
          <a:ln w="25400" cap="sq">
            <a:noFill/>
            <a:miter lim="800000"/>
            <a:headEnd/>
            <a:tailEnd/>
          </a:ln>
          <a:effectLst/>
        </p:spPr>
        <p:txBody>
          <a:bodyPr wrap="none" lIns="91416" tIns="45710" rIns="91416" bIns="45710">
            <a:spAutoFit/>
          </a:bodyPr>
          <a:lstStyle/>
          <a:p>
            <a:pPr>
              <a:buClr>
                <a:srgbClr val="FF3300"/>
              </a:buClr>
            </a:pPr>
            <a:r>
              <a:rPr lang="zh-CN" altLang="en-US" sz="4400" dirty="0">
                <a:solidFill>
                  <a:srgbClr val="0000CC"/>
                </a:solidFill>
                <a:latin typeface="华文行楷" pitchFamily="2" charset="-122"/>
                <a:ea typeface="华文行楷" pitchFamily="2" charset="-122"/>
                <a:cs typeface="+mj-cs"/>
              </a:rPr>
              <a:t>二叉排序树的插入  </a:t>
            </a:r>
          </a:p>
        </p:txBody>
      </p:sp>
      <p:sp>
        <p:nvSpPr>
          <p:cNvPr id="18821" name="Rectangle 389"/>
          <p:cNvSpPr>
            <a:spLocks noChangeArrowheads="1"/>
          </p:cNvSpPr>
          <p:nvPr/>
        </p:nvSpPr>
        <p:spPr bwMode="auto">
          <a:xfrm>
            <a:off x="6121400" y="3733800"/>
            <a:ext cx="2355132" cy="430887"/>
          </a:xfrm>
          <a:prstGeom prst="rect">
            <a:avLst/>
          </a:prstGeom>
          <a:noFill/>
          <a:ln w="25400" cap="sq">
            <a:noFill/>
            <a:miter lim="800000"/>
            <a:headEnd/>
            <a:tailEnd/>
          </a:ln>
          <a:effectLst/>
        </p:spPr>
        <p:txBody>
          <a:bodyPr wrap="none">
            <a:spAutoFit/>
          </a:bodyPr>
          <a:lstStyle/>
          <a:p>
            <a:r>
              <a:rPr lang="zh-CN" altLang="en-US" sz="2200" dirty="0">
                <a:ea typeface="楷体_GB2312" pitchFamily="49" charset="-122"/>
              </a:rPr>
              <a:t>是 </a:t>
            </a:r>
            <a:r>
              <a:rPr lang="en-US" altLang="zh-CN" sz="2200" dirty="0">
                <a:ea typeface="楷体_GB2312" pitchFamily="49" charset="-122"/>
              </a:rPr>
              <a:t>37 </a:t>
            </a:r>
            <a:r>
              <a:rPr lang="zh-CN" altLang="en-US" sz="2200" dirty="0">
                <a:ea typeface="楷体_GB2312" pitchFamily="49" charset="-122"/>
              </a:rPr>
              <a:t>的右孩子。 </a:t>
            </a:r>
          </a:p>
        </p:txBody>
      </p:sp>
      <p:sp>
        <p:nvSpPr>
          <p:cNvPr id="18822" name="Rectangle 390"/>
          <p:cNvSpPr>
            <a:spLocks noChangeArrowheads="1"/>
          </p:cNvSpPr>
          <p:nvPr/>
        </p:nvSpPr>
        <p:spPr bwMode="auto">
          <a:xfrm>
            <a:off x="6121400" y="4800600"/>
            <a:ext cx="2355132" cy="430887"/>
          </a:xfrm>
          <a:prstGeom prst="rect">
            <a:avLst/>
          </a:prstGeom>
          <a:noFill/>
          <a:ln w="25400" cap="sq">
            <a:noFill/>
            <a:miter lim="800000"/>
            <a:headEnd/>
            <a:tailEnd/>
          </a:ln>
          <a:effectLst/>
        </p:spPr>
        <p:txBody>
          <a:bodyPr wrap="none">
            <a:spAutoFit/>
          </a:bodyPr>
          <a:lstStyle/>
          <a:p>
            <a:r>
              <a:rPr lang="zh-CN" altLang="en-US" sz="2200" dirty="0">
                <a:ea typeface="楷体_GB2312" pitchFamily="49" charset="-122"/>
              </a:rPr>
              <a:t>是 </a:t>
            </a:r>
            <a:r>
              <a:rPr lang="en-US" altLang="zh-CN" sz="2200" dirty="0">
                <a:ea typeface="楷体_GB2312" pitchFamily="49" charset="-122"/>
              </a:rPr>
              <a:t>53 </a:t>
            </a:r>
            <a:r>
              <a:rPr lang="zh-CN" altLang="en-US" sz="2200" dirty="0">
                <a:ea typeface="楷体_GB2312" pitchFamily="49" charset="-122"/>
              </a:rPr>
              <a:t>的左孩子。 </a:t>
            </a:r>
          </a:p>
        </p:txBody>
      </p:sp>
      <p:sp>
        <p:nvSpPr>
          <p:cNvPr id="18823" name="Freeform 391"/>
          <p:cNvSpPr>
            <a:spLocks/>
          </p:cNvSpPr>
          <p:nvPr/>
        </p:nvSpPr>
        <p:spPr bwMode="auto">
          <a:xfrm>
            <a:off x="2411413" y="3119438"/>
            <a:ext cx="914400" cy="381000"/>
          </a:xfrm>
          <a:custGeom>
            <a:avLst/>
            <a:gdLst/>
            <a:ahLst/>
            <a:cxnLst>
              <a:cxn ang="0">
                <a:pos x="672" y="0"/>
              </a:cxn>
              <a:cxn ang="0">
                <a:pos x="192" y="240"/>
              </a:cxn>
              <a:cxn ang="0">
                <a:pos x="480" y="240"/>
              </a:cxn>
              <a:cxn ang="0">
                <a:pos x="0" y="480"/>
              </a:cxn>
            </a:cxnLst>
            <a:rect l="0" t="0" r="r" b="b"/>
            <a:pathLst>
              <a:path w="672" h="480">
                <a:moveTo>
                  <a:pt x="672" y="0"/>
                </a:moveTo>
                <a:cubicBezTo>
                  <a:pt x="448" y="100"/>
                  <a:pt x="224" y="200"/>
                  <a:pt x="192" y="240"/>
                </a:cubicBezTo>
                <a:cubicBezTo>
                  <a:pt x="160" y="280"/>
                  <a:pt x="512" y="200"/>
                  <a:pt x="480" y="240"/>
                </a:cubicBezTo>
                <a:cubicBezTo>
                  <a:pt x="448" y="280"/>
                  <a:pt x="224" y="380"/>
                  <a:pt x="0" y="480"/>
                </a:cubicBezTo>
              </a:path>
            </a:pathLst>
          </a:custGeom>
          <a:noFill/>
          <a:ln w="31750">
            <a:solidFill>
              <a:srgbClr val="0000FF"/>
            </a:solidFill>
            <a:round/>
            <a:headEnd/>
            <a:tailEnd type="triangle" w="med" len="lg"/>
          </a:ln>
          <a:effectLst/>
        </p:spPr>
        <p:txBody>
          <a:bodyPr wrap="none" anchor="ctr"/>
          <a:lstStyle/>
          <a:p>
            <a:endParaRPr lang="zh-CN" altLang="en-US"/>
          </a:p>
        </p:txBody>
      </p:sp>
      <p:cxnSp>
        <p:nvCxnSpPr>
          <p:cNvPr id="18824" name="AutoShape 392"/>
          <p:cNvCxnSpPr>
            <a:cxnSpLocks noChangeShapeType="1"/>
            <a:stCxn id="18780" idx="3"/>
            <a:endCxn id="18782" idx="0"/>
          </p:cNvCxnSpPr>
          <p:nvPr/>
        </p:nvCxnSpPr>
        <p:spPr bwMode="auto">
          <a:xfrm flipH="1">
            <a:off x="1039813" y="3602038"/>
            <a:ext cx="1071562" cy="284162"/>
          </a:xfrm>
          <a:prstGeom prst="straightConnector1">
            <a:avLst/>
          </a:prstGeom>
          <a:noFill/>
          <a:ln w="28575" cap="sq">
            <a:solidFill>
              <a:srgbClr val="FFFF00"/>
            </a:solidFill>
            <a:round/>
            <a:headEnd/>
            <a:tailEnd/>
          </a:ln>
          <a:effectLst/>
        </p:spPr>
      </p:cxnSp>
      <p:cxnSp>
        <p:nvCxnSpPr>
          <p:cNvPr id="18825" name="AutoShape 393"/>
          <p:cNvCxnSpPr>
            <a:cxnSpLocks noChangeShapeType="1"/>
            <a:stCxn id="18793" idx="0"/>
            <a:endCxn id="18782" idx="5"/>
          </p:cNvCxnSpPr>
          <p:nvPr/>
        </p:nvCxnSpPr>
        <p:spPr bwMode="auto">
          <a:xfrm flipH="1" flipV="1">
            <a:off x="1174750" y="4211638"/>
            <a:ext cx="354013" cy="207962"/>
          </a:xfrm>
          <a:prstGeom prst="straightConnector1">
            <a:avLst/>
          </a:prstGeom>
          <a:noFill/>
          <a:ln w="28575" cap="sq">
            <a:solidFill>
              <a:srgbClr val="FFFF00"/>
            </a:solidFill>
            <a:round/>
            <a:headEnd/>
            <a:tailEnd/>
          </a:ln>
          <a:effectLst/>
        </p:spPr>
      </p:cxnSp>
      <p:cxnSp>
        <p:nvCxnSpPr>
          <p:cNvPr id="18826" name="AutoShape 394"/>
          <p:cNvCxnSpPr>
            <a:cxnSpLocks noChangeShapeType="1"/>
            <a:stCxn id="18780" idx="5"/>
            <a:endCxn id="18784" idx="0"/>
          </p:cNvCxnSpPr>
          <p:nvPr/>
        </p:nvCxnSpPr>
        <p:spPr bwMode="auto">
          <a:xfrm>
            <a:off x="2382838" y="3602038"/>
            <a:ext cx="1031875" cy="284162"/>
          </a:xfrm>
          <a:prstGeom prst="straightConnector1">
            <a:avLst/>
          </a:prstGeom>
          <a:noFill/>
          <a:ln w="28575" cap="sq">
            <a:solidFill>
              <a:srgbClr val="FFFF00"/>
            </a:solidFill>
            <a:round/>
            <a:headEnd/>
            <a:tailEnd/>
          </a:ln>
          <a:effectLst/>
        </p:spPr>
      </p:cxnSp>
    </p:spTree>
  </p:cSld>
  <p:clrMapOvr>
    <a:masterClrMapping/>
  </p:clrMapOvr>
  <p:transition spd="slow">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820"/>
                                        </p:tgtEl>
                                        <p:attrNameLst>
                                          <p:attrName>style.visibility</p:attrName>
                                        </p:attrNameLst>
                                      </p:cBhvr>
                                      <p:to>
                                        <p:strVal val="visible"/>
                                      </p:to>
                                    </p:set>
                                    <p:animEffect transition="in" filter="wipe(left)">
                                      <p:cBhvr>
                                        <p:cTn id="7" dur="500"/>
                                        <p:tgtEl>
                                          <p:spTgt spid="1882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8777"/>
                                        </p:tgtEl>
                                        <p:attrNameLst>
                                          <p:attrName>style.visibility</p:attrName>
                                        </p:attrNameLst>
                                      </p:cBhvr>
                                      <p:to>
                                        <p:strVal val="visible"/>
                                      </p:to>
                                    </p:set>
                                    <p:animEffect transition="in" filter="blinds(horizontal)">
                                      <p:cBhvr>
                                        <p:cTn id="12" dur="500"/>
                                        <p:tgtEl>
                                          <p:spTgt spid="1877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8809"/>
                                        </p:tgtEl>
                                        <p:attrNameLst>
                                          <p:attrName>style.visibility</p:attrName>
                                        </p:attrNameLst>
                                      </p:cBhvr>
                                      <p:to>
                                        <p:strVal val="visible"/>
                                      </p:to>
                                    </p:set>
                                    <p:animEffect transition="in" filter="wipe(left)">
                                      <p:cBhvr>
                                        <p:cTn id="17" dur="500"/>
                                        <p:tgtEl>
                                          <p:spTgt spid="18809"/>
                                        </p:tgtEl>
                                      </p:cBhvr>
                                    </p:animEffect>
                                  </p:childTnLst>
                                </p:cTn>
                              </p:par>
                            </p:childTnLst>
                          </p:cTn>
                        </p:par>
                        <p:par>
                          <p:cTn id="18" fill="hold">
                            <p:stCondLst>
                              <p:cond delay="500"/>
                            </p:stCondLst>
                            <p:childTnLst>
                              <p:par>
                                <p:cTn id="19" presetID="17" presetClass="entr" presetSubtype="10" fill="hold" nodeType="after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p:cTn id="21" dur="1000" fill="hold"/>
                                        <p:tgtEl>
                                          <p:spTgt spid="4"/>
                                        </p:tgtEl>
                                        <p:attrNameLst>
                                          <p:attrName>ppt_w</p:attrName>
                                        </p:attrNameLst>
                                      </p:cBhvr>
                                      <p:tavLst>
                                        <p:tav tm="0">
                                          <p:val>
                                            <p:fltVal val="0"/>
                                          </p:val>
                                        </p:tav>
                                        <p:tav tm="100000">
                                          <p:val>
                                            <p:strVal val="#ppt_w"/>
                                          </p:val>
                                        </p:tav>
                                      </p:tavLst>
                                    </p:anim>
                                    <p:anim calcmode="lin" valueType="num">
                                      <p:cBhvr>
                                        <p:cTn id="22" dur="1000" fill="hold"/>
                                        <p:tgtEl>
                                          <p:spTgt spid="4"/>
                                        </p:tgtEl>
                                        <p:attrNameLst>
                                          <p:attrName>ppt_h</p:attrName>
                                        </p:attrNameLst>
                                      </p:cBhvr>
                                      <p:tavLst>
                                        <p:tav tm="0">
                                          <p:val>
                                            <p:strVal val="#ppt_h"/>
                                          </p:val>
                                        </p:tav>
                                        <p:tav tm="100000">
                                          <p:val>
                                            <p:strVal val="#ppt_h"/>
                                          </p:val>
                                        </p:tav>
                                      </p:tavLst>
                                    </p:anim>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8810"/>
                                        </p:tgtEl>
                                        <p:attrNameLst>
                                          <p:attrName>style.visibility</p:attrName>
                                        </p:attrNameLst>
                                      </p:cBhvr>
                                      <p:to>
                                        <p:strVal val="visible"/>
                                      </p:to>
                                    </p:set>
                                    <p:animEffect transition="in" filter="wipe(left)">
                                      <p:cBhvr>
                                        <p:cTn id="27" dur="500"/>
                                        <p:tgtEl>
                                          <p:spTgt spid="1881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8823"/>
                                        </p:tgtEl>
                                        <p:attrNameLst>
                                          <p:attrName>style.visibility</p:attrName>
                                        </p:attrNameLst>
                                      </p:cBhvr>
                                      <p:to>
                                        <p:strVal val="visible"/>
                                      </p:to>
                                    </p:set>
                                    <p:animEffect transition="in" filter="wipe(up)">
                                      <p:cBhvr>
                                        <p:cTn id="32" dur="500"/>
                                        <p:tgtEl>
                                          <p:spTgt spid="1882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2" fill="hold" nodeType="clickEffect">
                                  <p:stCondLst>
                                    <p:cond delay="0"/>
                                  </p:stCondLst>
                                  <p:childTnLst>
                                    <p:set>
                                      <p:cBhvr>
                                        <p:cTn id="36" dur="1" fill="hold">
                                          <p:stCondLst>
                                            <p:cond delay="0"/>
                                          </p:stCondLst>
                                        </p:cTn>
                                        <p:tgtEl>
                                          <p:spTgt spid="18824"/>
                                        </p:tgtEl>
                                        <p:attrNameLst>
                                          <p:attrName>style.visibility</p:attrName>
                                        </p:attrNameLst>
                                      </p:cBhvr>
                                      <p:to>
                                        <p:strVal val="visible"/>
                                      </p:to>
                                    </p:set>
                                    <p:animEffect transition="in" filter="wipe(right)">
                                      <p:cBhvr>
                                        <p:cTn id="37" dur="1000"/>
                                        <p:tgtEl>
                                          <p:spTgt spid="1882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8825"/>
                                        </p:tgtEl>
                                        <p:attrNameLst>
                                          <p:attrName>style.visibility</p:attrName>
                                        </p:attrNameLst>
                                      </p:cBhvr>
                                      <p:to>
                                        <p:strVal val="visible"/>
                                      </p:to>
                                    </p:set>
                                    <p:animEffect transition="in" filter="wipe(left)">
                                      <p:cBhvr>
                                        <p:cTn id="42" dur="1000"/>
                                        <p:tgtEl>
                                          <p:spTgt spid="18825"/>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8815"/>
                                        </p:tgtEl>
                                        <p:attrNameLst>
                                          <p:attrName>style.visibility</p:attrName>
                                        </p:attrNameLst>
                                      </p:cBhvr>
                                      <p:to>
                                        <p:strVal val="visible"/>
                                      </p:to>
                                    </p:set>
                                    <p:animEffect transition="in" filter="wipe(left)">
                                      <p:cBhvr>
                                        <p:cTn id="47" dur="1000"/>
                                        <p:tgtEl>
                                          <p:spTgt spid="18815"/>
                                        </p:tgtEl>
                                      </p:cBhvr>
                                    </p:animEffect>
                                  </p:childTnLst>
                                </p:cTn>
                              </p:par>
                            </p:childTnLst>
                          </p:cTn>
                        </p:par>
                        <p:par>
                          <p:cTn id="48" fill="hold">
                            <p:stCondLst>
                              <p:cond delay="1000"/>
                            </p:stCondLst>
                            <p:childTnLst>
                              <p:par>
                                <p:cTn id="49" presetID="9" presetClass="entr" presetSubtype="0" fill="hold" nodeType="afterEffect">
                                  <p:stCondLst>
                                    <p:cond delay="0"/>
                                  </p:stCondLst>
                                  <p:childTnLst>
                                    <p:set>
                                      <p:cBhvr>
                                        <p:cTn id="50" dur="1" fill="hold">
                                          <p:stCondLst>
                                            <p:cond delay="0"/>
                                          </p:stCondLst>
                                        </p:cTn>
                                        <p:tgtEl>
                                          <p:spTgt spid="2"/>
                                        </p:tgtEl>
                                        <p:attrNameLst>
                                          <p:attrName>style.visibility</p:attrName>
                                        </p:attrNameLst>
                                      </p:cBhvr>
                                      <p:to>
                                        <p:strVal val="visible"/>
                                      </p:to>
                                    </p:set>
                                    <p:animEffect transition="in" filter="dissolve">
                                      <p:cBhvr>
                                        <p:cTn id="51" dur="500"/>
                                        <p:tgtEl>
                                          <p:spTgt spid="2"/>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18821"/>
                                        </p:tgtEl>
                                        <p:attrNameLst>
                                          <p:attrName>style.visibility</p:attrName>
                                        </p:attrNameLst>
                                      </p:cBhvr>
                                      <p:to>
                                        <p:strVal val="visible"/>
                                      </p:to>
                                    </p:set>
                                    <p:animEffect transition="in" filter="wipe(left)">
                                      <p:cBhvr>
                                        <p:cTn id="56" dur="500"/>
                                        <p:tgtEl>
                                          <p:spTgt spid="18821"/>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18811"/>
                                        </p:tgtEl>
                                        <p:attrNameLst>
                                          <p:attrName>style.visibility</p:attrName>
                                        </p:attrNameLst>
                                      </p:cBhvr>
                                      <p:to>
                                        <p:strVal val="visible"/>
                                      </p:to>
                                    </p:set>
                                    <p:animEffect transition="in" filter="wipe(left)">
                                      <p:cBhvr>
                                        <p:cTn id="61" dur="500"/>
                                        <p:tgtEl>
                                          <p:spTgt spid="18811"/>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nodeType="clickEffect">
                                  <p:stCondLst>
                                    <p:cond delay="0"/>
                                  </p:stCondLst>
                                  <p:childTnLst>
                                    <p:set>
                                      <p:cBhvr>
                                        <p:cTn id="65" dur="1" fill="hold">
                                          <p:stCondLst>
                                            <p:cond delay="0"/>
                                          </p:stCondLst>
                                        </p:cTn>
                                        <p:tgtEl>
                                          <p:spTgt spid="18826"/>
                                        </p:tgtEl>
                                        <p:attrNameLst>
                                          <p:attrName>style.visibility</p:attrName>
                                        </p:attrNameLst>
                                      </p:cBhvr>
                                      <p:to>
                                        <p:strVal val="visible"/>
                                      </p:to>
                                    </p:set>
                                    <p:animEffect transition="in" filter="wipe(left)">
                                      <p:cBhvr>
                                        <p:cTn id="66" dur="1000"/>
                                        <p:tgtEl>
                                          <p:spTgt spid="18826"/>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2" fill="hold" nodeType="clickEffect">
                                  <p:stCondLst>
                                    <p:cond delay="0"/>
                                  </p:stCondLst>
                                  <p:childTnLst>
                                    <p:set>
                                      <p:cBhvr>
                                        <p:cTn id="70" dur="1" fill="hold">
                                          <p:stCondLst>
                                            <p:cond delay="0"/>
                                          </p:stCondLst>
                                        </p:cTn>
                                        <p:tgtEl>
                                          <p:spTgt spid="18819"/>
                                        </p:tgtEl>
                                        <p:attrNameLst>
                                          <p:attrName>style.visibility</p:attrName>
                                        </p:attrNameLst>
                                      </p:cBhvr>
                                      <p:to>
                                        <p:strVal val="visible"/>
                                      </p:to>
                                    </p:set>
                                    <p:animEffect transition="in" filter="wipe(right)">
                                      <p:cBhvr>
                                        <p:cTn id="71" dur="1000"/>
                                        <p:tgtEl>
                                          <p:spTgt spid="18819"/>
                                        </p:tgtEl>
                                      </p:cBhvr>
                                    </p:animEffect>
                                  </p:childTnLst>
                                </p:cTn>
                              </p:par>
                            </p:childTnLst>
                          </p:cTn>
                        </p:par>
                        <p:par>
                          <p:cTn id="72" fill="hold">
                            <p:stCondLst>
                              <p:cond delay="1000"/>
                            </p:stCondLst>
                            <p:childTnLst>
                              <p:par>
                                <p:cTn id="73" presetID="9" presetClass="entr" presetSubtype="0" fill="hold" nodeType="afterEffect">
                                  <p:stCondLst>
                                    <p:cond delay="0"/>
                                  </p:stCondLst>
                                  <p:childTnLst>
                                    <p:set>
                                      <p:cBhvr>
                                        <p:cTn id="74" dur="1" fill="hold">
                                          <p:stCondLst>
                                            <p:cond delay="0"/>
                                          </p:stCondLst>
                                        </p:cTn>
                                        <p:tgtEl>
                                          <p:spTgt spid="3"/>
                                        </p:tgtEl>
                                        <p:attrNameLst>
                                          <p:attrName>style.visibility</p:attrName>
                                        </p:attrNameLst>
                                      </p:cBhvr>
                                      <p:to>
                                        <p:strVal val="visible"/>
                                      </p:to>
                                    </p:set>
                                    <p:animEffect transition="in" filter="dissolve">
                                      <p:cBhvr>
                                        <p:cTn id="75" dur="500"/>
                                        <p:tgtEl>
                                          <p:spTgt spid="3"/>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grpId="0" nodeType="clickEffect">
                                  <p:stCondLst>
                                    <p:cond delay="0"/>
                                  </p:stCondLst>
                                  <p:childTnLst>
                                    <p:set>
                                      <p:cBhvr>
                                        <p:cTn id="79" dur="1" fill="hold">
                                          <p:stCondLst>
                                            <p:cond delay="0"/>
                                          </p:stCondLst>
                                        </p:cTn>
                                        <p:tgtEl>
                                          <p:spTgt spid="18822"/>
                                        </p:tgtEl>
                                        <p:attrNameLst>
                                          <p:attrName>style.visibility</p:attrName>
                                        </p:attrNameLst>
                                      </p:cBhvr>
                                      <p:to>
                                        <p:strVal val="visible"/>
                                      </p:to>
                                    </p:set>
                                    <p:animEffect transition="in" filter="wipe(left)">
                                      <p:cBhvr>
                                        <p:cTn id="80" dur="500"/>
                                        <p:tgtEl>
                                          <p:spTgt spid="188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77" grpId="0" autoUpdateAnimBg="0"/>
      <p:bldP spid="18809" grpId="0" autoUpdateAnimBg="0"/>
      <p:bldP spid="18810" grpId="0" autoUpdateAnimBg="0"/>
      <p:bldP spid="18811" grpId="0" autoUpdateAnimBg="0"/>
      <p:bldP spid="18820" grpId="0" autoUpdateAnimBg="0"/>
      <p:bldP spid="18821" grpId="0" autoUpdateAnimBg="0"/>
      <p:bldP spid="18822" grpId="0" autoUpdateAnimBg="0"/>
      <p:bldP spid="1882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485" name="Text Box 285"/>
          <p:cNvSpPr txBox="1">
            <a:spLocks noChangeArrowheads="1"/>
          </p:cNvSpPr>
          <p:nvPr/>
        </p:nvSpPr>
        <p:spPr bwMode="auto">
          <a:xfrm>
            <a:off x="134875" y="332656"/>
            <a:ext cx="8829613" cy="6193663"/>
          </a:xfrm>
          <a:prstGeom prst="rect">
            <a:avLst/>
          </a:prstGeom>
          <a:noFill/>
          <a:ln w="9525">
            <a:noFill/>
            <a:miter lim="800000"/>
            <a:headEnd/>
            <a:tailEnd/>
          </a:ln>
          <a:effectLst/>
        </p:spPr>
        <p:txBody>
          <a:bodyPr wrap="none" lIns="91416" tIns="45710" rIns="91416" bIns="45710">
            <a:spAutoFit/>
          </a:bodyPr>
          <a:lstStyle/>
          <a:p>
            <a:pPr eaLnBrk="0" hangingPunct="0">
              <a:lnSpc>
                <a:spcPct val="120000"/>
              </a:lnSpc>
              <a:spcBef>
                <a:spcPct val="0"/>
              </a:spcBef>
            </a:pPr>
            <a:r>
              <a:rPr lang="en-US" altLang="zh-CN" sz="4400" dirty="0">
                <a:solidFill>
                  <a:srgbClr val="0000CC"/>
                </a:solidFill>
                <a:latin typeface="华文行楷" pitchFamily="2" charset="-122"/>
                <a:ea typeface="华文行楷" pitchFamily="2" charset="-122"/>
                <a:cs typeface="+mj-cs"/>
              </a:rPr>
              <a:t>		</a:t>
            </a:r>
            <a:r>
              <a:rPr lang="zh-CN" altLang="en-US" sz="4400" dirty="0">
                <a:solidFill>
                  <a:srgbClr val="0000CC"/>
                </a:solidFill>
                <a:latin typeface="华文行楷" pitchFamily="2" charset="-122"/>
                <a:ea typeface="华文行楷" pitchFamily="2" charset="-122"/>
                <a:cs typeface="+mj-cs"/>
              </a:rPr>
              <a:t>查找算法（修改版）</a:t>
            </a:r>
            <a:br>
              <a:rPr lang="zh-CN" altLang="en-US" dirty="0">
                <a:ea typeface="华文中宋" pitchFamily="2" charset="-122"/>
              </a:rPr>
            </a:br>
            <a:r>
              <a:rPr lang="en-US" altLang="zh-CN" sz="2400" dirty="0">
                <a:ea typeface="华文中宋" pitchFamily="2" charset="-122"/>
              </a:rPr>
              <a:t>Status </a:t>
            </a:r>
            <a:r>
              <a:rPr lang="en-US" altLang="zh-CN" sz="2400" dirty="0" err="1">
                <a:solidFill>
                  <a:srgbClr val="0000FF"/>
                </a:solidFill>
                <a:ea typeface="华文中宋" pitchFamily="2" charset="-122"/>
              </a:rPr>
              <a:t>SearchBST</a:t>
            </a:r>
            <a:r>
              <a:rPr lang="en-US" altLang="zh-CN" sz="2400" dirty="0">
                <a:ea typeface="华文中宋" pitchFamily="2" charset="-122"/>
              </a:rPr>
              <a:t> (</a:t>
            </a:r>
            <a:r>
              <a:rPr lang="en-US" altLang="zh-CN" sz="2400" dirty="0" err="1">
                <a:ea typeface="华文中宋" pitchFamily="2" charset="-122"/>
              </a:rPr>
              <a:t>BiTree</a:t>
            </a:r>
            <a:r>
              <a:rPr lang="en-US" altLang="zh-CN" sz="2400" dirty="0">
                <a:ea typeface="华文中宋" pitchFamily="2" charset="-122"/>
              </a:rPr>
              <a:t> T, </a:t>
            </a:r>
            <a:r>
              <a:rPr lang="en-US" altLang="zh-CN" sz="2400" dirty="0" err="1">
                <a:ea typeface="华文中宋" pitchFamily="2" charset="-122"/>
              </a:rPr>
              <a:t>KeyType</a:t>
            </a:r>
            <a:r>
              <a:rPr lang="en-US" altLang="zh-CN" sz="2400" dirty="0">
                <a:ea typeface="华文中宋" pitchFamily="2" charset="-122"/>
              </a:rPr>
              <a:t> key, </a:t>
            </a:r>
            <a:r>
              <a:rPr lang="en-US" altLang="zh-CN" sz="2400" dirty="0" err="1">
                <a:ea typeface="华文中宋" pitchFamily="2" charset="-122"/>
              </a:rPr>
              <a:t>BiTree</a:t>
            </a:r>
            <a:r>
              <a:rPr lang="en-US" altLang="zh-CN" sz="2400" dirty="0">
                <a:ea typeface="华文中宋" pitchFamily="2" charset="-122"/>
              </a:rPr>
              <a:t> f, </a:t>
            </a:r>
            <a:r>
              <a:rPr lang="en-US" altLang="zh-CN" sz="2400" dirty="0" err="1">
                <a:ea typeface="华文中宋" pitchFamily="2" charset="-122"/>
              </a:rPr>
              <a:t>BiTree</a:t>
            </a:r>
            <a:r>
              <a:rPr lang="en-US" altLang="zh-CN" sz="2400" dirty="0">
                <a:ea typeface="华文中宋" pitchFamily="2" charset="-122"/>
              </a:rPr>
              <a:t> &amp;p )  </a:t>
            </a:r>
          </a:p>
          <a:p>
            <a:pPr eaLnBrk="0" hangingPunct="0">
              <a:lnSpc>
                <a:spcPct val="120000"/>
              </a:lnSpc>
              <a:spcBef>
                <a:spcPct val="0"/>
              </a:spcBef>
            </a:pPr>
            <a:r>
              <a:rPr lang="en-US" altLang="zh-CN" sz="2400" dirty="0">
                <a:ea typeface="华文中宋" pitchFamily="2" charset="-122"/>
              </a:rPr>
              <a:t>{  </a:t>
            </a:r>
            <a:r>
              <a:rPr lang="en-US" altLang="zh-CN" sz="2400" dirty="0">
                <a:ea typeface="楷体_GB2312" pitchFamily="49" charset="-122"/>
              </a:rPr>
              <a:t>// </a:t>
            </a:r>
            <a:r>
              <a:rPr lang="zh-CN" altLang="en-US" sz="2400" dirty="0">
                <a:ea typeface="楷体_GB2312" pitchFamily="49" charset="-122"/>
              </a:rPr>
              <a:t>在根指针 </a:t>
            </a:r>
            <a:r>
              <a:rPr lang="en-US" altLang="zh-CN" sz="2400" dirty="0">
                <a:ea typeface="楷体_GB2312" pitchFamily="49" charset="-122"/>
              </a:rPr>
              <a:t>T </a:t>
            </a:r>
            <a:r>
              <a:rPr lang="zh-CN" altLang="en-US" sz="2400" dirty="0">
                <a:ea typeface="楷体_GB2312" pitchFamily="49" charset="-122"/>
              </a:rPr>
              <a:t>所指二叉排序树中递归地查找其关键字等于 </a:t>
            </a:r>
            <a:r>
              <a:rPr lang="en-US" altLang="zh-CN" sz="2400" dirty="0">
                <a:ea typeface="楷体_GB2312" pitchFamily="49" charset="-122"/>
              </a:rPr>
              <a:t>key </a:t>
            </a:r>
          </a:p>
          <a:p>
            <a:pPr eaLnBrk="0" hangingPunct="0">
              <a:lnSpc>
                <a:spcPct val="120000"/>
              </a:lnSpc>
              <a:spcBef>
                <a:spcPct val="0"/>
              </a:spcBef>
            </a:pPr>
            <a:r>
              <a:rPr lang="en-US" altLang="zh-CN" sz="2400" dirty="0">
                <a:ea typeface="楷体_GB2312" pitchFamily="49" charset="-122"/>
              </a:rPr>
              <a:t>    // </a:t>
            </a:r>
            <a:r>
              <a:rPr lang="zh-CN" altLang="en-US" sz="2400" dirty="0">
                <a:ea typeface="楷体_GB2312" pitchFamily="49" charset="-122"/>
              </a:rPr>
              <a:t>的数据元素，若查找成功，则指针 </a:t>
            </a:r>
            <a:r>
              <a:rPr lang="en-US" altLang="zh-CN" sz="2400" dirty="0">
                <a:ea typeface="楷体_GB2312" pitchFamily="49" charset="-122"/>
              </a:rPr>
              <a:t>p </a:t>
            </a:r>
            <a:r>
              <a:rPr lang="zh-CN" altLang="en-US" sz="2400" dirty="0">
                <a:ea typeface="楷体_GB2312" pitchFamily="49" charset="-122"/>
              </a:rPr>
              <a:t>指向该数据元素结点， </a:t>
            </a:r>
          </a:p>
          <a:p>
            <a:pPr eaLnBrk="0" hangingPunct="0">
              <a:lnSpc>
                <a:spcPct val="120000"/>
              </a:lnSpc>
              <a:spcBef>
                <a:spcPct val="0"/>
              </a:spcBef>
            </a:pPr>
            <a:r>
              <a:rPr lang="zh-CN" altLang="en-US" sz="2400" dirty="0">
                <a:ea typeface="楷体_GB2312" pitchFamily="49" charset="-122"/>
              </a:rPr>
              <a:t>    </a:t>
            </a:r>
            <a:r>
              <a:rPr lang="en-US" altLang="zh-CN" sz="2400" dirty="0">
                <a:ea typeface="楷体_GB2312" pitchFamily="49" charset="-122"/>
              </a:rPr>
              <a:t>// </a:t>
            </a:r>
            <a:r>
              <a:rPr lang="zh-CN" altLang="en-US" sz="2400" dirty="0">
                <a:ea typeface="楷体_GB2312" pitchFamily="49" charset="-122"/>
              </a:rPr>
              <a:t>并返回 </a:t>
            </a:r>
            <a:r>
              <a:rPr lang="en-US" altLang="zh-CN" sz="2400" dirty="0">
                <a:ea typeface="楷体_GB2312" pitchFamily="49" charset="-122"/>
              </a:rPr>
              <a:t>TRUE</a:t>
            </a:r>
            <a:r>
              <a:rPr lang="zh-CN" altLang="en-US" sz="2400" dirty="0">
                <a:ea typeface="楷体_GB2312" pitchFamily="49" charset="-122"/>
              </a:rPr>
              <a:t>，否则指针 </a:t>
            </a:r>
            <a:r>
              <a:rPr lang="en-US" altLang="zh-CN" sz="2400" dirty="0">
                <a:ea typeface="楷体_GB2312" pitchFamily="49" charset="-122"/>
              </a:rPr>
              <a:t>p </a:t>
            </a:r>
            <a:r>
              <a:rPr lang="zh-CN" altLang="en-US" sz="2400" dirty="0">
                <a:ea typeface="楷体_GB2312" pitchFamily="49" charset="-122"/>
              </a:rPr>
              <a:t>指向查找路径上访问的最后一个 </a:t>
            </a:r>
          </a:p>
          <a:p>
            <a:pPr eaLnBrk="0" hangingPunct="0">
              <a:lnSpc>
                <a:spcPct val="120000"/>
              </a:lnSpc>
              <a:spcBef>
                <a:spcPct val="0"/>
              </a:spcBef>
            </a:pPr>
            <a:r>
              <a:rPr lang="zh-CN" altLang="en-US" sz="2400" dirty="0">
                <a:ea typeface="楷体_GB2312" pitchFamily="49" charset="-122"/>
              </a:rPr>
              <a:t>    </a:t>
            </a:r>
            <a:r>
              <a:rPr lang="en-US" altLang="zh-CN" sz="2400" dirty="0">
                <a:ea typeface="楷体_GB2312" pitchFamily="49" charset="-122"/>
              </a:rPr>
              <a:t>// </a:t>
            </a:r>
            <a:r>
              <a:rPr lang="zh-CN" altLang="en-US" sz="2400" dirty="0">
                <a:ea typeface="楷体_GB2312" pitchFamily="49" charset="-122"/>
              </a:rPr>
              <a:t>结点并返回 </a:t>
            </a:r>
            <a:r>
              <a:rPr lang="en-US" altLang="zh-CN" sz="2400" dirty="0">
                <a:ea typeface="楷体_GB2312" pitchFamily="49" charset="-122"/>
              </a:rPr>
              <a:t>FALSE</a:t>
            </a:r>
            <a:r>
              <a:rPr lang="zh-CN" altLang="en-US" sz="2400" dirty="0">
                <a:ea typeface="楷体_GB2312" pitchFamily="49" charset="-122"/>
              </a:rPr>
              <a:t>，指针 </a:t>
            </a:r>
            <a:r>
              <a:rPr lang="en-US" altLang="zh-CN" sz="2400" dirty="0">
                <a:ea typeface="楷体_GB2312" pitchFamily="49" charset="-122"/>
              </a:rPr>
              <a:t>f </a:t>
            </a:r>
            <a:r>
              <a:rPr lang="zh-CN" altLang="en-US" sz="2400" dirty="0">
                <a:ea typeface="楷体_GB2312" pitchFamily="49" charset="-122"/>
              </a:rPr>
              <a:t>指向 </a:t>
            </a:r>
            <a:r>
              <a:rPr lang="en-US" altLang="zh-CN" sz="2400" dirty="0">
                <a:ea typeface="楷体_GB2312" pitchFamily="49" charset="-122"/>
              </a:rPr>
              <a:t>T </a:t>
            </a:r>
            <a:r>
              <a:rPr lang="zh-CN" altLang="en-US" sz="2400" dirty="0">
                <a:ea typeface="楷体_GB2312" pitchFamily="49" charset="-122"/>
              </a:rPr>
              <a:t>的双亲，其初始调用值 </a:t>
            </a:r>
          </a:p>
          <a:p>
            <a:pPr eaLnBrk="0" hangingPunct="0">
              <a:lnSpc>
                <a:spcPct val="120000"/>
              </a:lnSpc>
              <a:spcBef>
                <a:spcPct val="0"/>
              </a:spcBef>
            </a:pPr>
            <a:r>
              <a:rPr lang="zh-CN" altLang="en-US" sz="2400" dirty="0">
                <a:ea typeface="楷体_GB2312" pitchFamily="49" charset="-122"/>
              </a:rPr>
              <a:t>    </a:t>
            </a:r>
            <a:r>
              <a:rPr lang="en-US" altLang="zh-CN" sz="2400" dirty="0">
                <a:ea typeface="楷体_GB2312" pitchFamily="49" charset="-122"/>
              </a:rPr>
              <a:t>// </a:t>
            </a:r>
            <a:r>
              <a:rPr lang="zh-CN" altLang="en-US" sz="2400" dirty="0">
                <a:ea typeface="楷体_GB2312" pitchFamily="49" charset="-122"/>
              </a:rPr>
              <a:t>为</a:t>
            </a:r>
            <a:r>
              <a:rPr lang="en-US" altLang="zh-CN" sz="2400" dirty="0">
                <a:ea typeface="楷体_GB2312" pitchFamily="49" charset="-122"/>
              </a:rPr>
              <a:t>NULL</a:t>
            </a:r>
            <a:r>
              <a:rPr lang="zh-CN" altLang="en-US" sz="2400" dirty="0">
                <a:ea typeface="楷体_GB2312" pitchFamily="49" charset="-122"/>
              </a:rPr>
              <a:t>。</a:t>
            </a:r>
            <a:r>
              <a:rPr lang="zh-CN" altLang="en-US" sz="2400" dirty="0">
                <a:solidFill>
                  <a:srgbClr val="0000FF"/>
                </a:solidFill>
                <a:ea typeface="华文中宋" pitchFamily="2" charset="-122"/>
              </a:rPr>
              <a:t> </a:t>
            </a:r>
            <a:br>
              <a:rPr lang="zh-CN" altLang="en-US" sz="2400" dirty="0">
                <a:ea typeface="华文中宋" pitchFamily="2" charset="-122"/>
              </a:rPr>
            </a:br>
            <a:r>
              <a:rPr lang="zh-CN" altLang="en-US" sz="2400" dirty="0">
                <a:ea typeface="华文中宋" pitchFamily="2" charset="-122"/>
              </a:rPr>
              <a:t> </a:t>
            </a:r>
            <a:r>
              <a:rPr lang="en-US" altLang="zh-CN" sz="2400" dirty="0">
                <a:ea typeface="华文中宋" pitchFamily="2" charset="-122"/>
              </a:rPr>
              <a:t>if (!T) { p = f; return FALSE; }  // </a:t>
            </a:r>
            <a:r>
              <a:rPr lang="zh-CN" altLang="en-US" sz="2400" dirty="0">
                <a:ea typeface="楷体_GB2312" pitchFamily="49" charset="-122"/>
              </a:rPr>
              <a:t>查找不成功</a:t>
            </a:r>
            <a:r>
              <a:rPr lang="zh-CN" altLang="en-US" sz="2400" dirty="0">
                <a:solidFill>
                  <a:srgbClr val="0000FF"/>
                </a:solidFill>
                <a:ea typeface="华文中宋" pitchFamily="2" charset="-122"/>
              </a:rPr>
              <a:t> </a:t>
            </a:r>
            <a:br>
              <a:rPr lang="zh-CN" altLang="en-US" sz="2400" dirty="0">
                <a:ea typeface="华文中宋" pitchFamily="2" charset="-122"/>
              </a:rPr>
            </a:br>
            <a:r>
              <a:rPr lang="zh-CN" altLang="en-US" sz="2400" dirty="0">
                <a:ea typeface="华文中宋" pitchFamily="2" charset="-122"/>
              </a:rPr>
              <a:t> </a:t>
            </a:r>
            <a:r>
              <a:rPr lang="en-US" altLang="zh-CN" sz="2400" dirty="0">
                <a:ea typeface="华文中宋" pitchFamily="2" charset="-122"/>
              </a:rPr>
              <a:t>else if ( key = T-&gt; </a:t>
            </a:r>
            <a:r>
              <a:rPr lang="en-US" altLang="zh-CN" sz="2400" dirty="0" err="1">
                <a:ea typeface="华文中宋" pitchFamily="2" charset="-122"/>
              </a:rPr>
              <a:t>data.key</a:t>
            </a:r>
            <a:r>
              <a:rPr lang="en-US" altLang="zh-CN" sz="2400" dirty="0">
                <a:ea typeface="华文中宋" pitchFamily="2" charset="-122"/>
              </a:rPr>
              <a:t> ) { p = T;  return TRUE; }  // </a:t>
            </a:r>
            <a:r>
              <a:rPr lang="zh-CN" altLang="en-US" sz="2400" dirty="0">
                <a:ea typeface="楷体_GB2312" pitchFamily="49" charset="-122"/>
              </a:rPr>
              <a:t>查找成功 </a:t>
            </a:r>
            <a:br>
              <a:rPr lang="zh-CN" altLang="en-US" sz="2400" dirty="0">
                <a:ea typeface="华文中宋" pitchFamily="2" charset="-122"/>
              </a:rPr>
            </a:br>
            <a:r>
              <a:rPr lang="zh-CN" altLang="en-US" sz="2400" dirty="0">
                <a:ea typeface="华文中宋" pitchFamily="2" charset="-122"/>
              </a:rPr>
              <a:t>        </a:t>
            </a:r>
            <a:r>
              <a:rPr lang="en-US" altLang="zh-CN" sz="2400" dirty="0">
                <a:ea typeface="华文中宋" pitchFamily="2" charset="-122"/>
              </a:rPr>
              <a:t>else if ( key &lt; T-&gt; </a:t>
            </a:r>
            <a:r>
              <a:rPr lang="en-US" altLang="zh-CN" sz="2400" dirty="0" err="1">
                <a:ea typeface="华文中宋" pitchFamily="2" charset="-122"/>
              </a:rPr>
              <a:t>data.key</a:t>
            </a:r>
            <a:r>
              <a:rPr lang="en-US" altLang="zh-CN" sz="2400" dirty="0">
                <a:ea typeface="华文中宋" pitchFamily="2" charset="-122"/>
              </a:rPr>
              <a:t> )</a:t>
            </a:r>
          </a:p>
          <a:p>
            <a:pPr eaLnBrk="0" hangingPunct="0">
              <a:lnSpc>
                <a:spcPct val="120000"/>
              </a:lnSpc>
              <a:spcBef>
                <a:spcPct val="0"/>
              </a:spcBef>
            </a:pPr>
            <a:r>
              <a:rPr lang="en-US" altLang="zh-CN" sz="2400" dirty="0">
                <a:ea typeface="华文中宋" pitchFamily="2" charset="-122"/>
              </a:rPr>
              <a:t>                   </a:t>
            </a:r>
            <a:r>
              <a:rPr lang="en-US" altLang="zh-CN" sz="2400" dirty="0" err="1">
                <a:solidFill>
                  <a:srgbClr val="0000FF"/>
                </a:solidFill>
                <a:ea typeface="华文中宋" pitchFamily="2" charset="-122"/>
              </a:rPr>
              <a:t>SearchBST</a:t>
            </a:r>
            <a:r>
              <a:rPr lang="en-US" altLang="zh-CN" sz="2400" dirty="0">
                <a:ea typeface="华文中宋" pitchFamily="2" charset="-122"/>
              </a:rPr>
              <a:t> (T -&gt; </a:t>
            </a:r>
            <a:r>
              <a:rPr lang="en-US" altLang="zh-CN" sz="2400" dirty="0" err="1">
                <a:ea typeface="华文中宋" pitchFamily="2" charset="-122"/>
              </a:rPr>
              <a:t>lchild</a:t>
            </a:r>
            <a:r>
              <a:rPr lang="en-US" altLang="zh-CN" sz="2400" dirty="0">
                <a:ea typeface="华文中宋" pitchFamily="2" charset="-122"/>
              </a:rPr>
              <a:t>, key, T, p ); // </a:t>
            </a:r>
            <a:r>
              <a:rPr lang="zh-CN" altLang="en-US" sz="2400" dirty="0">
                <a:ea typeface="楷体_GB2312" pitchFamily="49" charset="-122"/>
              </a:rPr>
              <a:t>在左子树中查找</a:t>
            </a:r>
            <a:r>
              <a:rPr lang="zh-CN" altLang="en-US" sz="2400" dirty="0">
                <a:solidFill>
                  <a:srgbClr val="0000FF"/>
                </a:solidFill>
                <a:ea typeface="楷体_GB2312" pitchFamily="49" charset="-122"/>
              </a:rPr>
              <a:t> </a:t>
            </a:r>
          </a:p>
          <a:p>
            <a:pPr eaLnBrk="0" hangingPunct="0">
              <a:lnSpc>
                <a:spcPct val="120000"/>
              </a:lnSpc>
              <a:spcBef>
                <a:spcPct val="0"/>
              </a:spcBef>
            </a:pPr>
            <a:r>
              <a:rPr lang="zh-CN" altLang="en-US" sz="2400" dirty="0">
                <a:ea typeface="华文中宋" pitchFamily="2" charset="-122"/>
              </a:rPr>
              <a:t>               </a:t>
            </a:r>
            <a:r>
              <a:rPr lang="en-US" altLang="zh-CN" sz="2400" dirty="0">
                <a:ea typeface="华文中宋" pitchFamily="2" charset="-122"/>
              </a:rPr>
              <a:t>else </a:t>
            </a:r>
            <a:r>
              <a:rPr lang="en-US" altLang="zh-CN" sz="2400" dirty="0" err="1">
                <a:solidFill>
                  <a:srgbClr val="0000FF"/>
                </a:solidFill>
                <a:ea typeface="华文中宋" pitchFamily="2" charset="-122"/>
              </a:rPr>
              <a:t>SearchBST</a:t>
            </a:r>
            <a:r>
              <a:rPr lang="en-US" altLang="zh-CN" sz="2400" dirty="0">
                <a:ea typeface="华文中宋" pitchFamily="2" charset="-122"/>
              </a:rPr>
              <a:t> (T-&gt; </a:t>
            </a:r>
            <a:r>
              <a:rPr lang="en-US" altLang="zh-CN" sz="2400" dirty="0" err="1">
                <a:ea typeface="华文中宋" pitchFamily="2" charset="-122"/>
              </a:rPr>
              <a:t>rchild</a:t>
            </a:r>
            <a:r>
              <a:rPr lang="en-US" altLang="zh-CN" sz="2400" dirty="0">
                <a:ea typeface="华文中宋" pitchFamily="2" charset="-122"/>
              </a:rPr>
              <a:t>, key, T, p ); //</a:t>
            </a:r>
            <a:r>
              <a:rPr lang="en-US" altLang="zh-CN" sz="2400" dirty="0">
                <a:solidFill>
                  <a:srgbClr val="0000FF"/>
                </a:solidFill>
                <a:ea typeface="华文中宋" pitchFamily="2" charset="-122"/>
              </a:rPr>
              <a:t> </a:t>
            </a:r>
            <a:r>
              <a:rPr lang="zh-CN" altLang="en-US" sz="2400" dirty="0">
                <a:ea typeface="楷体_GB2312" pitchFamily="49" charset="-122"/>
              </a:rPr>
              <a:t>在右子树中查找</a:t>
            </a:r>
            <a:r>
              <a:rPr lang="zh-CN" altLang="en-US" sz="2400" dirty="0">
                <a:solidFill>
                  <a:srgbClr val="0000FF"/>
                </a:solidFill>
                <a:ea typeface="楷体_GB2312" pitchFamily="49" charset="-122"/>
              </a:rPr>
              <a:t> </a:t>
            </a:r>
            <a:br>
              <a:rPr lang="zh-CN" altLang="en-US" sz="2400" dirty="0">
                <a:ea typeface="华文中宋" pitchFamily="2" charset="-122"/>
              </a:rPr>
            </a:br>
            <a:r>
              <a:rPr lang="en-US" altLang="zh-CN" sz="2400" dirty="0">
                <a:ea typeface="华文中宋" pitchFamily="2" charset="-122"/>
              </a:rPr>
              <a:t>} // </a:t>
            </a:r>
            <a:r>
              <a:rPr lang="en-US" altLang="zh-CN" sz="2400" dirty="0" err="1">
                <a:ea typeface="华文中宋" pitchFamily="2" charset="-122"/>
              </a:rPr>
              <a:t>SearchBST</a:t>
            </a:r>
            <a:r>
              <a:rPr lang="en-US" altLang="zh-CN" sz="2400" dirty="0">
                <a:ea typeface="华文中宋" pitchFamily="2" charset="-122"/>
              </a:rPr>
              <a:t> </a:t>
            </a:r>
          </a:p>
        </p:txBody>
      </p:sp>
    </p:spTree>
  </p:cSld>
  <p:clrMapOvr>
    <a:masterClrMapping/>
  </p:clrMapOvr>
  <p:transition spd="slow">
    <p:wipe dir="d"/>
  </p:transition>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875" name="Text Box 419"/>
          <p:cNvSpPr txBox="1">
            <a:spLocks noChangeArrowheads="1"/>
          </p:cNvSpPr>
          <p:nvPr/>
        </p:nvSpPr>
        <p:spPr bwMode="auto">
          <a:xfrm>
            <a:off x="226564" y="332656"/>
            <a:ext cx="8521900" cy="6118578"/>
          </a:xfrm>
          <a:prstGeom prst="rect">
            <a:avLst/>
          </a:prstGeom>
          <a:noFill/>
          <a:ln w="9525">
            <a:noFill/>
            <a:miter lim="800000"/>
            <a:headEnd/>
            <a:tailEnd/>
          </a:ln>
          <a:effectLst/>
        </p:spPr>
        <p:txBody>
          <a:bodyPr wrap="none" lIns="91416" tIns="45710" rIns="91416" bIns="45710">
            <a:spAutoFit/>
          </a:bodyPr>
          <a:lstStyle/>
          <a:p>
            <a:pPr>
              <a:lnSpc>
                <a:spcPct val="110000"/>
              </a:lnSpc>
              <a:spcBef>
                <a:spcPct val="0"/>
              </a:spcBef>
            </a:pPr>
            <a:r>
              <a:rPr lang="en-US" altLang="zh-CN" sz="4400" dirty="0">
                <a:solidFill>
                  <a:srgbClr val="0000CC"/>
                </a:solidFill>
                <a:latin typeface="华文行楷" pitchFamily="2" charset="-122"/>
                <a:ea typeface="华文行楷" pitchFamily="2" charset="-122"/>
                <a:cs typeface="+mj-cs"/>
              </a:rPr>
              <a:t>			</a:t>
            </a:r>
            <a:r>
              <a:rPr lang="zh-CN" altLang="en-US" sz="4400" dirty="0">
                <a:solidFill>
                  <a:srgbClr val="0000CC"/>
                </a:solidFill>
                <a:latin typeface="华文行楷" pitchFamily="2" charset="-122"/>
                <a:ea typeface="华文行楷" pitchFamily="2" charset="-122"/>
                <a:cs typeface="+mj-cs"/>
              </a:rPr>
              <a:t>插入算法</a:t>
            </a:r>
          </a:p>
          <a:p>
            <a:pPr>
              <a:lnSpc>
                <a:spcPct val="110000"/>
              </a:lnSpc>
              <a:spcBef>
                <a:spcPct val="0"/>
              </a:spcBef>
            </a:pPr>
            <a:r>
              <a:rPr lang="en-US" altLang="zh-CN" sz="2400" dirty="0">
                <a:ea typeface="华文中宋" pitchFamily="2" charset="-122"/>
              </a:rPr>
              <a:t>Status Insert BST(</a:t>
            </a:r>
            <a:r>
              <a:rPr lang="en-US" altLang="zh-CN" sz="2400" dirty="0" err="1">
                <a:ea typeface="华文中宋" pitchFamily="2" charset="-122"/>
              </a:rPr>
              <a:t>BiTree</a:t>
            </a:r>
            <a:r>
              <a:rPr lang="en-US" altLang="zh-CN" sz="2400" dirty="0">
                <a:ea typeface="华文中宋" pitchFamily="2" charset="-122"/>
              </a:rPr>
              <a:t> &amp;T, </a:t>
            </a:r>
            <a:r>
              <a:rPr lang="en-US" altLang="zh-CN" sz="2400" dirty="0" err="1">
                <a:ea typeface="华文中宋" pitchFamily="2" charset="-122"/>
              </a:rPr>
              <a:t>ElemType</a:t>
            </a:r>
            <a:r>
              <a:rPr lang="en-US" altLang="zh-CN" sz="2400" dirty="0">
                <a:ea typeface="华文中宋" pitchFamily="2" charset="-122"/>
              </a:rPr>
              <a:t> e ) {</a:t>
            </a:r>
            <a:br>
              <a:rPr lang="en-US" altLang="zh-CN" sz="2400" dirty="0">
                <a:ea typeface="华文中宋" pitchFamily="2" charset="-122"/>
              </a:rPr>
            </a:br>
            <a:r>
              <a:rPr lang="en-US" altLang="zh-CN" sz="2400" dirty="0">
                <a:ea typeface="华文中宋" pitchFamily="2" charset="-122"/>
              </a:rPr>
              <a:t>// </a:t>
            </a:r>
            <a:r>
              <a:rPr lang="zh-CN" altLang="en-US" sz="2400" dirty="0">
                <a:ea typeface="楷体_GB2312" pitchFamily="49" charset="-122"/>
              </a:rPr>
              <a:t>当二叉排序树 </a:t>
            </a:r>
            <a:r>
              <a:rPr lang="en-US" altLang="zh-CN" sz="2400" dirty="0">
                <a:ea typeface="楷体_GB2312" pitchFamily="49" charset="-122"/>
              </a:rPr>
              <a:t>T </a:t>
            </a:r>
            <a:r>
              <a:rPr lang="zh-CN" altLang="en-US" sz="2400" dirty="0">
                <a:ea typeface="楷体_GB2312" pitchFamily="49" charset="-122"/>
              </a:rPr>
              <a:t>中不存在关键字等于 </a:t>
            </a:r>
            <a:r>
              <a:rPr lang="en-US" altLang="zh-CN" sz="2400" dirty="0" err="1">
                <a:ea typeface="楷体_GB2312" pitchFamily="49" charset="-122"/>
              </a:rPr>
              <a:t>e.key</a:t>
            </a:r>
            <a:r>
              <a:rPr lang="en-US" altLang="zh-CN" sz="2400" dirty="0">
                <a:ea typeface="楷体_GB2312" pitchFamily="49" charset="-122"/>
              </a:rPr>
              <a:t> </a:t>
            </a:r>
            <a:r>
              <a:rPr lang="zh-CN" altLang="en-US" sz="2400" dirty="0">
                <a:ea typeface="楷体_GB2312" pitchFamily="49" charset="-122"/>
              </a:rPr>
              <a:t>的数据元素时， </a:t>
            </a:r>
          </a:p>
          <a:p>
            <a:pPr>
              <a:lnSpc>
                <a:spcPct val="110000"/>
              </a:lnSpc>
              <a:spcBef>
                <a:spcPct val="0"/>
              </a:spcBef>
            </a:pPr>
            <a:r>
              <a:rPr lang="en-US" altLang="zh-CN" sz="2400" dirty="0">
                <a:ea typeface="楷体_GB2312" pitchFamily="49" charset="-122"/>
              </a:rPr>
              <a:t>// </a:t>
            </a:r>
            <a:r>
              <a:rPr lang="zh-CN" altLang="en-US" sz="2400" dirty="0">
                <a:ea typeface="楷体_GB2312" pitchFamily="49" charset="-122"/>
              </a:rPr>
              <a:t>插入 </a:t>
            </a:r>
            <a:r>
              <a:rPr lang="en-US" altLang="zh-CN" sz="2400" dirty="0">
                <a:ea typeface="楷体_GB2312" pitchFamily="49" charset="-122"/>
              </a:rPr>
              <a:t>e </a:t>
            </a:r>
            <a:r>
              <a:rPr lang="zh-CN" altLang="en-US" sz="2400" dirty="0">
                <a:ea typeface="楷体_GB2312" pitchFamily="49" charset="-122"/>
              </a:rPr>
              <a:t>并返回 </a:t>
            </a:r>
            <a:r>
              <a:rPr lang="en-US" altLang="zh-CN" sz="2400" dirty="0">
                <a:ea typeface="楷体_GB2312" pitchFamily="49" charset="-122"/>
              </a:rPr>
              <a:t>TRUE</a:t>
            </a:r>
            <a:r>
              <a:rPr lang="zh-CN" altLang="en-US" sz="2400" dirty="0">
                <a:ea typeface="楷体_GB2312" pitchFamily="49" charset="-122"/>
              </a:rPr>
              <a:t>，否则返回 </a:t>
            </a:r>
            <a:r>
              <a:rPr lang="en-US" altLang="zh-CN" sz="2400" dirty="0">
                <a:ea typeface="楷体_GB2312" pitchFamily="49" charset="-122"/>
              </a:rPr>
              <a:t>FALSE</a:t>
            </a:r>
            <a:br>
              <a:rPr lang="en-US" altLang="zh-CN" sz="2400" dirty="0">
                <a:ea typeface="楷体_GB2312" pitchFamily="49" charset="-122"/>
              </a:rPr>
            </a:br>
            <a:r>
              <a:rPr lang="en-US" altLang="zh-CN" sz="2400" dirty="0">
                <a:ea typeface="华文中宋" pitchFamily="2" charset="-122"/>
              </a:rPr>
              <a:t>if (!</a:t>
            </a:r>
            <a:r>
              <a:rPr lang="en-US" altLang="zh-CN" sz="2400" dirty="0" err="1">
                <a:ea typeface="华文中宋" pitchFamily="2" charset="-122"/>
              </a:rPr>
              <a:t>SearchBST</a:t>
            </a:r>
            <a:r>
              <a:rPr lang="en-US" altLang="zh-CN" sz="2400" dirty="0">
                <a:ea typeface="华文中宋" pitchFamily="2" charset="-122"/>
              </a:rPr>
              <a:t> ( T, </a:t>
            </a:r>
            <a:r>
              <a:rPr lang="en-US" altLang="zh-CN" sz="2400" dirty="0" err="1">
                <a:ea typeface="华文中宋" pitchFamily="2" charset="-122"/>
              </a:rPr>
              <a:t>e.key</a:t>
            </a:r>
            <a:r>
              <a:rPr lang="en-US" altLang="zh-CN" sz="2400" dirty="0">
                <a:ea typeface="华文中宋" pitchFamily="2" charset="-122"/>
              </a:rPr>
              <a:t>, NULL, p )) {  // </a:t>
            </a:r>
            <a:r>
              <a:rPr lang="zh-CN" altLang="en-US" sz="2400" dirty="0">
                <a:ea typeface="楷体_GB2312" pitchFamily="49" charset="-122"/>
              </a:rPr>
              <a:t>查找不成功</a:t>
            </a:r>
            <a:br>
              <a:rPr lang="zh-CN" altLang="en-US" sz="2400" dirty="0">
                <a:ea typeface="华文中宋" pitchFamily="2" charset="-122"/>
              </a:rPr>
            </a:br>
            <a:r>
              <a:rPr lang="zh-CN" altLang="en-US" sz="2400" dirty="0">
                <a:ea typeface="华文中宋" pitchFamily="2" charset="-122"/>
              </a:rPr>
              <a:t>   </a:t>
            </a:r>
            <a:r>
              <a:rPr lang="en-US" altLang="zh-CN" sz="2400" dirty="0">
                <a:ea typeface="华文中宋" pitchFamily="2" charset="-122"/>
              </a:rPr>
              <a:t>s = (</a:t>
            </a:r>
            <a:r>
              <a:rPr lang="en-US" altLang="zh-CN" sz="2400" dirty="0" err="1">
                <a:ea typeface="华文中宋" pitchFamily="2" charset="-122"/>
              </a:rPr>
              <a:t>BiTree</a:t>
            </a:r>
            <a:r>
              <a:rPr lang="en-US" altLang="zh-CN" sz="2400" dirty="0">
                <a:ea typeface="华文中宋" pitchFamily="2" charset="-122"/>
              </a:rPr>
              <a:t>) </a:t>
            </a:r>
            <a:r>
              <a:rPr lang="en-US" altLang="zh-CN" sz="2400" dirty="0" err="1">
                <a:ea typeface="华文中宋" pitchFamily="2" charset="-122"/>
              </a:rPr>
              <a:t>malloc</a:t>
            </a:r>
            <a:r>
              <a:rPr lang="en-US" altLang="zh-CN" sz="2400" dirty="0">
                <a:ea typeface="华文中宋" pitchFamily="2" charset="-122"/>
              </a:rPr>
              <a:t> (</a:t>
            </a:r>
            <a:r>
              <a:rPr lang="en-US" altLang="zh-CN" sz="2400" dirty="0" err="1">
                <a:ea typeface="华文中宋" pitchFamily="2" charset="-122"/>
              </a:rPr>
              <a:t>sizeof</a:t>
            </a:r>
            <a:r>
              <a:rPr lang="en-US" altLang="zh-CN" sz="2400" dirty="0">
                <a:ea typeface="华文中宋" pitchFamily="2" charset="-122"/>
              </a:rPr>
              <a:t> (</a:t>
            </a:r>
            <a:r>
              <a:rPr lang="en-US" altLang="zh-CN" sz="2400" dirty="0" err="1">
                <a:ea typeface="华文中宋" pitchFamily="2" charset="-122"/>
              </a:rPr>
              <a:t>BiTNode</a:t>
            </a:r>
            <a:r>
              <a:rPr lang="en-US" altLang="zh-CN" sz="2400" dirty="0">
                <a:ea typeface="华文中宋" pitchFamily="2" charset="-122"/>
              </a:rPr>
              <a:t>));</a:t>
            </a:r>
            <a:br>
              <a:rPr lang="en-US" altLang="zh-CN" sz="2400" dirty="0">
                <a:ea typeface="华文中宋" pitchFamily="2" charset="-122"/>
              </a:rPr>
            </a:br>
            <a:r>
              <a:rPr lang="en-US" altLang="zh-CN" sz="2400" dirty="0">
                <a:ea typeface="华文中宋" pitchFamily="2" charset="-122"/>
              </a:rPr>
              <a:t>   s -&gt; data = e;  s -&gt; </a:t>
            </a:r>
            <a:r>
              <a:rPr lang="en-US" altLang="zh-CN" sz="2400" dirty="0" err="1">
                <a:ea typeface="华文中宋" pitchFamily="2" charset="-122"/>
              </a:rPr>
              <a:t>lchild</a:t>
            </a:r>
            <a:r>
              <a:rPr lang="en-US" altLang="zh-CN" sz="2400" dirty="0">
                <a:ea typeface="华文中宋" pitchFamily="2" charset="-122"/>
              </a:rPr>
              <a:t> = s -&gt; </a:t>
            </a:r>
            <a:r>
              <a:rPr lang="en-US" altLang="zh-CN" sz="2400" dirty="0" err="1">
                <a:ea typeface="华文中宋" pitchFamily="2" charset="-122"/>
              </a:rPr>
              <a:t>rchild</a:t>
            </a:r>
            <a:r>
              <a:rPr lang="en-US" altLang="zh-CN" sz="2400" dirty="0">
                <a:ea typeface="华文中宋" pitchFamily="2" charset="-122"/>
              </a:rPr>
              <a:t> = NULL; </a:t>
            </a:r>
            <a:br>
              <a:rPr lang="en-US" altLang="zh-CN" sz="2400" dirty="0">
                <a:ea typeface="华文中宋" pitchFamily="2" charset="-122"/>
              </a:rPr>
            </a:br>
            <a:r>
              <a:rPr lang="en-US" altLang="zh-CN" sz="2400" dirty="0">
                <a:ea typeface="华文中宋" pitchFamily="2" charset="-122"/>
              </a:rPr>
              <a:t>   if ( !p )   T = s;   // </a:t>
            </a:r>
            <a:r>
              <a:rPr lang="zh-CN" altLang="en-US" sz="2400" dirty="0">
                <a:ea typeface="楷体_GB2312" pitchFamily="49" charset="-122"/>
              </a:rPr>
              <a:t>插入 </a:t>
            </a:r>
            <a:r>
              <a:rPr lang="en-US" altLang="zh-CN" sz="2400" dirty="0">
                <a:ea typeface="楷体_GB2312" pitchFamily="49" charset="-122"/>
              </a:rPr>
              <a:t>s </a:t>
            </a:r>
            <a:r>
              <a:rPr lang="zh-CN" altLang="en-US" sz="2400" dirty="0">
                <a:ea typeface="楷体_GB2312" pitchFamily="49" charset="-122"/>
              </a:rPr>
              <a:t>为新的根结点</a:t>
            </a:r>
            <a:br>
              <a:rPr lang="zh-CN" altLang="en-US" sz="2400" dirty="0">
                <a:ea typeface="华文中宋" pitchFamily="2" charset="-122"/>
              </a:rPr>
            </a:br>
            <a:r>
              <a:rPr lang="zh-CN" altLang="en-US" sz="2400" dirty="0">
                <a:ea typeface="华文中宋" pitchFamily="2" charset="-122"/>
              </a:rPr>
              <a:t>   </a:t>
            </a:r>
            <a:r>
              <a:rPr lang="en-US" altLang="zh-CN" sz="2400" dirty="0">
                <a:ea typeface="华文中宋" pitchFamily="2" charset="-122"/>
              </a:rPr>
              <a:t>else if ( </a:t>
            </a:r>
            <a:r>
              <a:rPr lang="en-US" altLang="zh-CN" sz="2400" dirty="0" err="1">
                <a:ea typeface="华文中宋" pitchFamily="2" charset="-122"/>
              </a:rPr>
              <a:t>e.key</a:t>
            </a:r>
            <a:r>
              <a:rPr lang="en-US" altLang="zh-CN" sz="2400" dirty="0">
                <a:ea typeface="华文中宋" pitchFamily="2" charset="-122"/>
              </a:rPr>
              <a:t> &lt; p -&gt; </a:t>
            </a:r>
            <a:r>
              <a:rPr lang="en-US" altLang="zh-CN" sz="2400" dirty="0" err="1">
                <a:ea typeface="华文中宋" pitchFamily="2" charset="-122"/>
              </a:rPr>
              <a:t>data.key</a:t>
            </a:r>
            <a:r>
              <a:rPr lang="en-US" altLang="zh-CN" sz="2400" dirty="0">
                <a:ea typeface="华文中宋" pitchFamily="2" charset="-122"/>
              </a:rPr>
              <a:t> )  p -&gt; </a:t>
            </a:r>
            <a:r>
              <a:rPr lang="en-US" altLang="zh-CN" sz="2400" dirty="0" err="1">
                <a:ea typeface="华文中宋" pitchFamily="2" charset="-122"/>
              </a:rPr>
              <a:t>lchild</a:t>
            </a:r>
            <a:r>
              <a:rPr lang="en-US" altLang="zh-CN" sz="2400" dirty="0">
                <a:ea typeface="华文中宋" pitchFamily="2" charset="-122"/>
              </a:rPr>
              <a:t> = s;  // </a:t>
            </a:r>
            <a:r>
              <a:rPr lang="zh-CN" altLang="en-US" sz="2400" dirty="0">
                <a:ea typeface="楷体_GB2312" pitchFamily="49" charset="-122"/>
              </a:rPr>
              <a:t>插入 </a:t>
            </a:r>
            <a:r>
              <a:rPr lang="en-US" altLang="zh-CN" sz="2400" dirty="0">
                <a:ea typeface="楷体_GB2312" pitchFamily="49" charset="-122"/>
              </a:rPr>
              <a:t>s </a:t>
            </a:r>
            <a:r>
              <a:rPr lang="zh-CN" altLang="en-US" sz="2400" dirty="0">
                <a:ea typeface="楷体_GB2312" pitchFamily="49" charset="-122"/>
              </a:rPr>
              <a:t>为左孩子</a:t>
            </a:r>
            <a:r>
              <a:rPr lang="zh-CN" altLang="en-US" sz="2400" dirty="0">
                <a:ea typeface="华文中宋" pitchFamily="2" charset="-122"/>
              </a:rPr>
              <a:t> </a:t>
            </a:r>
            <a:br>
              <a:rPr lang="zh-CN" altLang="en-US" sz="2400" dirty="0">
                <a:ea typeface="华文中宋" pitchFamily="2" charset="-122"/>
              </a:rPr>
            </a:br>
            <a:r>
              <a:rPr lang="zh-CN" altLang="en-US" sz="2400" dirty="0">
                <a:ea typeface="华文中宋" pitchFamily="2" charset="-122"/>
              </a:rPr>
              <a:t>          </a:t>
            </a:r>
            <a:r>
              <a:rPr lang="en-US" altLang="zh-CN" sz="2400" dirty="0">
                <a:ea typeface="华文中宋" pitchFamily="2" charset="-122"/>
              </a:rPr>
              <a:t>else  p -&gt; </a:t>
            </a:r>
            <a:r>
              <a:rPr lang="en-US" altLang="zh-CN" sz="2400" dirty="0" err="1">
                <a:ea typeface="华文中宋" pitchFamily="2" charset="-122"/>
              </a:rPr>
              <a:t>rchild</a:t>
            </a:r>
            <a:r>
              <a:rPr lang="en-US" altLang="zh-CN" sz="2400" dirty="0">
                <a:ea typeface="华文中宋" pitchFamily="2" charset="-122"/>
              </a:rPr>
              <a:t> = s;    //</a:t>
            </a:r>
            <a:r>
              <a:rPr lang="en-US" altLang="zh-CN" sz="2400" dirty="0">
                <a:ea typeface="楷体_GB2312" pitchFamily="49" charset="-122"/>
              </a:rPr>
              <a:t> </a:t>
            </a:r>
            <a:r>
              <a:rPr lang="zh-CN" altLang="en-US" sz="2400" dirty="0">
                <a:ea typeface="楷体_GB2312" pitchFamily="49" charset="-122"/>
              </a:rPr>
              <a:t>插入 </a:t>
            </a:r>
            <a:r>
              <a:rPr lang="en-US" altLang="zh-CN" sz="2400" dirty="0">
                <a:ea typeface="楷体_GB2312" pitchFamily="49" charset="-122"/>
              </a:rPr>
              <a:t>s </a:t>
            </a:r>
            <a:r>
              <a:rPr lang="zh-CN" altLang="en-US" sz="2400" dirty="0">
                <a:ea typeface="楷体_GB2312" pitchFamily="49" charset="-122"/>
              </a:rPr>
              <a:t>为右孩子</a:t>
            </a:r>
            <a:r>
              <a:rPr lang="zh-CN" altLang="en-US" sz="2400" dirty="0">
                <a:solidFill>
                  <a:srgbClr val="0000FF"/>
                </a:solidFill>
                <a:ea typeface="楷体_GB2312" pitchFamily="49" charset="-122"/>
              </a:rPr>
              <a:t> </a:t>
            </a:r>
            <a:br>
              <a:rPr lang="zh-CN" altLang="en-US" sz="2400" dirty="0">
                <a:ea typeface="华文中宋" pitchFamily="2" charset="-122"/>
              </a:rPr>
            </a:br>
            <a:r>
              <a:rPr lang="zh-CN" altLang="en-US" sz="2400" dirty="0">
                <a:ea typeface="华文中宋" pitchFamily="2" charset="-122"/>
              </a:rPr>
              <a:t>   </a:t>
            </a:r>
            <a:r>
              <a:rPr lang="en-US" altLang="zh-CN" sz="2400" dirty="0">
                <a:ea typeface="华文中宋" pitchFamily="2" charset="-122"/>
              </a:rPr>
              <a:t>return TRUE;</a:t>
            </a:r>
            <a:br>
              <a:rPr lang="en-US" altLang="zh-CN" sz="2400" dirty="0">
                <a:ea typeface="华文中宋" pitchFamily="2" charset="-122"/>
              </a:rPr>
            </a:br>
            <a:r>
              <a:rPr lang="en-US" altLang="zh-CN" sz="2400" dirty="0">
                <a:ea typeface="华文中宋" pitchFamily="2" charset="-122"/>
              </a:rPr>
              <a:t>   }</a:t>
            </a:r>
            <a:br>
              <a:rPr lang="en-US" altLang="zh-CN" sz="2400" dirty="0">
                <a:ea typeface="华文中宋" pitchFamily="2" charset="-122"/>
              </a:rPr>
            </a:br>
            <a:r>
              <a:rPr lang="en-US" altLang="zh-CN" sz="2400" dirty="0">
                <a:ea typeface="华文中宋" pitchFamily="2" charset="-122"/>
              </a:rPr>
              <a:t>else return FALSE;   // </a:t>
            </a:r>
            <a:r>
              <a:rPr lang="zh-CN" altLang="en-US" sz="2400" dirty="0">
                <a:ea typeface="楷体_GB2312" pitchFamily="49" charset="-122"/>
              </a:rPr>
              <a:t>树中已有关键字相同的结点，不再插入 </a:t>
            </a:r>
            <a:br>
              <a:rPr lang="zh-CN" altLang="en-US" sz="2400" dirty="0">
                <a:ea typeface="华文中宋" pitchFamily="2" charset="-122"/>
              </a:rPr>
            </a:br>
            <a:r>
              <a:rPr lang="en-US" altLang="zh-CN" sz="2400" dirty="0">
                <a:ea typeface="华文中宋" pitchFamily="2" charset="-122"/>
              </a:rPr>
              <a:t>} // Insert BST </a:t>
            </a:r>
          </a:p>
        </p:txBody>
      </p:sp>
    </p:spTree>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936" name="Text Box 456"/>
          <p:cNvSpPr txBox="1">
            <a:spLocks noChangeArrowheads="1"/>
          </p:cNvSpPr>
          <p:nvPr/>
        </p:nvSpPr>
        <p:spPr bwMode="auto">
          <a:xfrm>
            <a:off x="34445" y="1400240"/>
            <a:ext cx="7705907" cy="804624"/>
          </a:xfrm>
          <a:prstGeom prst="rect">
            <a:avLst/>
          </a:prstGeom>
          <a:noFill/>
          <a:ln w="9525">
            <a:noFill/>
            <a:miter lim="800000"/>
            <a:headEnd/>
            <a:tailEnd/>
          </a:ln>
          <a:effectLst/>
        </p:spPr>
        <p:txBody>
          <a:bodyPr wrap="none" lIns="91416" tIns="45710" rIns="91416" bIns="45710" anchor="ctr">
            <a:spAutoFit/>
          </a:bodyPr>
          <a:lstStyle/>
          <a:p>
            <a:pPr>
              <a:spcBef>
                <a:spcPct val="0"/>
              </a:spcBef>
            </a:pPr>
            <a:r>
              <a:rPr lang="zh-CN" altLang="en-US" dirty="0">
                <a:ea typeface="楷体_GB2312" pitchFamily="49" charset="-122"/>
              </a:rPr>
              <a:t>例：</a:t>
            </a:r>
            <a:r>
              <a:rPr lang="zh-CN" altLang="en-US" sz="2200" dirty="0">
                <a:ea typeface="楷体_GB2312" pitchFamily="49" charset="-122"/>
              </a:rPr>
              <a:t>设查找的关键字序列为 </a:t>
            </a:r>
            <a:r>
              <a:rPr lang="en-US" altLang="zh-CN" sz="2200" dirty="0">
                <a:ea typeface="楷体_GB2312" pitchFamily="49" charset="-122"/>
              </a:rPr>
              <a:t>{45, 24, 53, 45, 12, 24, 90}</a:t>
            </a:r>
            <a:r>
              <a:rPr lang="zh-CN" altLang="en-US" sz="2200" dirty="0">
                <a:ea typeface="楷体_GB2312" pitchFamily="49" charset="-122"/>
              </a:rPr>
              <a:t>，可生成 </a:t>
            </a:r>
          </a:p>
          <a:p>
            <a:pPr>
              <a:lnSpc>
                <a:spcPct val="120000"/>
              </a:lnSpc>
              <a:spcBef>
                <a:spcPct val="0"/>
              </a:spcBef>
            </a:pPr>
            <a:r>
              <a:rPr lang="zh-CN" altLang="en-US" sz="2200" dirty="0">
                <a:ea typeface="楷体_GB2312" pitchFamily="49" charset="-122"/>
              </a:rPr>
              <a:t>        二叉排序树如下： </a:t>
            </a:r>
          </a:p>
        </p:txBody>
      </p:sp>
      <p:sp>
        <p:nvSpPr>
          <p:cNvPr id="20937" name="Text Box 457"/>
          <p:cNvSpPr txBox="1">
            <a:spLocks noChangeArrowheads="1"/>
          </p:cNvSpPr>
          <p:nvPr/>
        </p:nvSpPr>
        <p:spPr bwMode="auto">
          <a:xfrm>
            <a:off x="76200" y="3278188"/>
            <a:ext cx="7881938" cy="457200"/>
          </a:xfrm>
          <a:prstGeom prst="rect">
            <a:avLst/>
          </a:prstGeom>
          <a:noFill/>
          <a:ln w="38100">
            <a:noFill/>
            <a:miter lim="800000"/>
            <a:headEnd/>
            <a:tailEnd/>
          </a:ln>
          <a:effectLst/>
        </p:spPr>
        <p:txBody>
          <a:bodyPr wrap="none" lIns="91416" tIns="45710" rIns="91416" bIns="45710" anchor="ctr">
            <a:spAutoFit/>
          </a:bodyPr>
          <a:lstStyle/>
          <a:p>
            <a:pPr>
              <a:spcBef>
                <a:spcPct val="0"/>
              </a:spcBef>
            </a:pPr>
            <a:r>
              <a:rPr lang="en-US" altLang="zh-CN" sz="2400" dirty="0">
                <a:ea typeface="华文中宋" pitchFamily="2" charset="-122"/>
              </a:rPr>
              <a:t>        </a:t>
            </a:r>
            <a:r>
              <a:rPr lang="zh-CN" altLang="en-US" sz="2400" dirty="0">
                <a:solidFill>
                  <a:srgbClr val="0000FF"/>
                </a:solidFill>
                <a:ea typeface="华文中宋" pitchFamily="2" charset="-122"/>
              </a:rPr>
              <a:t>中序遍历</a:t>
            </a:r>
            <a:r>
              <a:rPr lang="zh-CN" altLang="en-US" sz="2400" dirty="0">
                <a:ea typeface="华文中宋" pitchFamily="2" charset="-122"/>
              </a:rPr>
              <a:t>二叉排序树</a:t>
            </a:r>
            <a:r>
              <a:rPr lang="zh-CN" altLang="en-US" sz="2400" dirty="0">
                <a:solidFill>
                  <a:srgbClr val="0000FF"/>
                </a:solidFill>
                <a:ea typeface="华文中宋" pitchFamily="2" charset="-122"/>
              </a:rPr>
              <a:t>可得到</a:t>
            </a:r>
            <a:r>
              <a:rPr lang="zh-CN" altLang="en-US" sz="2400" dirty="0">
                <a:ea typeface="华文中宋" pitchFamily="2" charset="-122"/>
              </a:rPr>
              <a:t>一个关键字的</a:t>
            </a:r>
            <a:r>
              <a:rPr lang="zh-CN" altLang="en-US" sz="2400" dirty="0">
                <a:solidFill>
                  <a:srgbClr val="0000FF"/>
                </a:solidFill>
                <a:ea typeface="华文中宋" pitchFamily="2" charset="-122"/>
              </a:rPr>
              <a:t>有序序列</a:t>
            </a:r>
            <a:r>
              <a:rPr lang="zh-CN" altLang="en-US" sz="2400" dirty="0">
                <a:ea typeface="华文中宋" pitchFamily="2" charset="-122"/>
              </a:rPr>
              <a:t>。 </a:t>
            </a:r>
          </a:p>
        </p:txBody>
      </p:sp>
      <p:sp>
        <p:nvSpPr>
          <p:cNvPr id="20938" name="Text Box 458"/>
          <p:cNvSpPr txBox="1">
            <a:spLocks noChangeArrowheads="1"/>
          </p:cNvSpPr>
          <p:nvPr/>
        </p:nvSpPr>
        <p:spPr bwMode="auto">
          <a:xfrm>
            <a:off x="0" y="620688"/>
            <a:ext cx="8388424" cy="830977"/>
          </a:xfrm>
          <a:prstGeom prst="rect">
            <a:avLst/>
          </a:prstGeom>
          <a:noFill/>
          <a:ln w="25400" cap="sq">
            <a:noFill/>
            <a:miter lim="800000"/>
            <a:headEnd/>
            <a:tailEnd/>
          </a:ln>
          <a:effectLst/>
        </p:spPr>
        <p:txBody>
          <a:bodyPr wrap="square" lIns="91416" tIns="45710" rIns="91416" bIns="45710">
            <a:spAutoFit/>
          </a:bodyPr>
          <a:lstStyle/>
          <a:p>
            <a:r>
              <a:rPr lang="zh-CN" altLang="en-US" sz="2400" dirty="0">
                <a:ea typeface="楷体_GB2312" pitchFamily="49" charset="-122"/>
              </a:rPr>
              <a:t>         从空树出发，经过一系列的查找、插入操作 之后，可生成一棵二叉排序树。 </a:t>
            </a:r>
          </a:p>
        </p:txBody>
      </p:sp>
      <p:sp>
        <p:nvSpPr>
          <p:cNvPr id="20939" name="Oval 459"/>
          <p:cNvSpPr>
            <a:spLocks noChangeArrowheads="1"/>
          </p:cNvSpPr>
          <p:nvPr/>
        </p:nvSpPr>
        <p:spPr bwMode="auto">
          <a:xfrm>
            <a:off x="4114800" y="1828800"/>
            <a:ext cx="396875" cy="420688"/>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416" tIns="45710" rIns="91416" bIns="45710" anchor="ctr"/>
          <a:lstStyle/>
          <a:p>
            <a:pPr algn="ctr">
              <a:spcBef>
                <a:spcPct val="0"/>
              </a:spcBef>
            </a:pPr>
            <a:r>
              <a:rPr lang="en-US" altLang="zh-CN" sz="2000"/>
              <a:t>45</a:t>
            </a:r>
          </a:p>
        </p:txBody>
      </p:sp>
      <p:sp>
        <p:nvSpPr>
          <p:cNvPr id="20940" name="Oval 460"/>
          <p:cNvSpPr>
            <a:spLocks noChangeArrowheads="1"/>
          </p:cNvSpPr>
          <p:nvPr/>
        </p:nvSpPr>
        <p:spPr bwMode="auto">
          <a:xfrm>
            <a:off x="4648200" y="2286000"/>
            <a:ext cx="396875" cy="420688"/>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416" tIns="45710" rIns="91416" bIns="45710" anchor="ctr"/>
          <a:lstStyle/>
          <a:p>
            <a:pPr algn="ctr">
              <a:spcBef>
                <a:spcPct val="0"/>
              </a:spcBef>
            </a:pPr>
            <a:r>
              <a:rPr lang="en-US" altLang="zh-CN" sz="2000"/>
              <a:t>53</a:t>
            </a:r>
          </a:p>
        </p:txBody>
      </p:sp>
      <p:cxnSp>
        <p:nvCxnSpPr>
          <p:cNvPr id="20941" name="AutoShape 461"/>
          <p:cNvCxnSpPr>
            <a:cxnSpLocks noChangeShapeType="1"/>
            <a:stCxn id="20939" idx="5"/>
            <a:endCxn id="20940" idx="1"/>
          </p:cNvCxnSpPr>
          <p:nvPr/>
        </p:nvCxnSpPr>
        <p:spPr bwMode="auto">
          <a:xfrm>
            <a:off x="4452938" y="2187575"/>
            <a:ext cx="254000" cy="160338"/>
          </a:xfrm>
          <a:prstGeom prst="straightConnector1">
            <a:avLst/>
          </a:prstGeom>
          <a:noFill/>
          <a:ln w="12700" cap="sq">
            <a:solidFill>
              <a:schemeClr val="tx1"/>
            </a:solidFill>
            <a:round/>
            <a:headEnd/>
            <a:tailEnd/>
          </a:ln>
          <a:effectLst/>
        </p:spPr>
      </p:cxnSp>
      <p:sp>
        <p:nvSpPr>
          <p:cNvPr id="20942" name="Oval 462"/>
          <p:cNvSpPr>
            <a:spLocks noChangeArrowheads="1"/>
          </p:cNvSpPr>
          <p:nvPr/>
        </p:nvSpPr>
        <p:spPr bwMode="auto">
          <a:xfrm>
            <a:off x="3581400" y="2286000"/>
            <a:ext cx="396875" cy="420688"/>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416" tIns="45710" rIns="91416" bIns="45710" anchor="ctr"/>
          <a:lstStyle/>
          <a:p>
            <a:pPr algn="ctr">
              <a:spcBef>
                <a:spcPct val="0"/>
              </a:spcBef>
            </a:pPr>
            <a:r>
              <a:rPr lang="en-US" altLang="zh-CN" sz="2000"/>
              <a:t>24</a:t>
            </a:r>
          </a:p>
        </p:txBody>
      </p:sp>
      <p:cxnSp>
        <p:nvCxnSpPr>
          <p:cNvPr id="20943" name="AutoShape 463"/>
          <p:cNvCxnSpPr>
            <a:cxnSpLocks noChangeShapeType="1"/>
            <a:stCxn id="20939" idx="3"/>
            <a:endCxn id="20942" idx="7"/>
          </p:cNvCxnSpPr>
          <p:nvPr/>
        </p:nvCxnSpPr>
        <p:spPr bwMode="auto">
          <a:xfrm flipH="1">
            <a:off x="3919538" y="2187575"/>
            <a:ext cx="254000" cy="160338"/>
          </a:xfrm>
          <a:prstGeom prst="straightConnector1">
            <a:avLst/>
          </a:prstGeom>
          <a:noFill/>
          <a:ln w="12700" cap="sq">
            <a:solidFill>
              <a:schemeClr val="tx1"/>
            </a:solidFill>
            <a:round/>
            <a:headEnd/>
            <a:tailEnd/>
          </a:ln>
          <a:effectLst/>
        </p:spPr>
      </p:cxnSp>
      <p:sp>
        <p:nvSpPr>
          <p:cNvPr id="20944" name="Oval 464"/>
          <p:cNvSpPr>
            <a:spLocks noChangeArrowheads="1"/>
          </p:cNvSpPr>
          <p:nvPr/>
        </p:nvSpPr>
        <p:spPr bwMode="auto">
          <a:xfrm>
            <a:off x="5241925" y="2820988"/>
            <a:ext cx="396875" cy="419100"/>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416" tIns="45710" rIns="91416" bIns="45710" anchor="ctr"/>
          <a:lstStyle/>
          <a:p>
            <a:pPr algn="ctr">
              <a:spcBef>
                <a:spcPct val="0"/>
              </a:spcBef>
            </a:pPr>
            <a:r>
              <a:rPr lang="en-US" altLang="zh-CN" sz="2000"/>
              <a:t>90</a:t>
            </a:r>
          </a:p>
        </p:txBody>
      </p:sp>
      <p:cxnSp>
        <p:nvCxnSpPr>
          <p:cNvPr id="20945" name="AutoShape 465"/>
          <p:cNvCxnSpPr>
            <a:cxnSpLocks noChangeShapeType="1"/>
            <a:stCxn id="20940" idx="5"/>
            <a:endCxn id="20944" idx="1"/>
          </p:cNvCxnSpPr>
          <p:nvPr/>
        </p:nvCxnSpPr>
        <p:spPr bwMode="auto">
          <a:xfrm>
            <a:off x="4986338" y="2644775"/>
            <a:ext cx="314325" cy="238125"/>
          </a:xfrm>
          <a:prstGeom prst="straightConnector1">
            <a:avLst/>
          </a:prstGeom>
          <a:noFill/>
          <a:ln w="12700" cap="sq">
            <a:solidFill>
              <a:schemeClr val="tx1"/>
            </a:solidFill>
            <a:round/>
            <a:headEnd/>
            <a:tailEnd/>
          </a:ln>
          <a:effectLst/>
        </p:spPr>
      </p:cxnSp>
      <p:sp>
        <p:nvSpPr>
          <p:cNvPr id="20946" name="Oval 466"/>
          <p:cNvSpPr>
            <a:spLocks noChangeArrowheads="1"/>
          </p:cNvSpPr>
          <p:nvPr/>
        </p:nvSpPr>
        <p:spPr bwMode="auto">
          <a:xfrm>
            <a:off x="2971800" y="2820988"/>
            <a:ext cx="396875" cy="419100"/>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416" tIns="45710" rIns="91416" bIns="45710" anchor="ctr"/>
          <a:lstStyle/>
          <a:p>
            <a:pPr algn="ctr">
              <a:spcBef>
                <a:spcPct val="0"/>
              </a:spcBef>
            </a:pPr>
            <a:r>
              <a:rPr lang="en-US" altLang="zh-CN" sz="2000"/>
              <a:t>12</a:t>
            </a:r>
          </a:p>
        </p:txBody>
      </p:sp>
      <p:cxnSp>
        <p:nvCxnSpPr>
          <p:cNvPr id="20947" name="AutoShape 467"/>
          <p:cNvCxnSpPr>
            <a:cxnSpLocks noChangeShapeType="1"/>
            <a:stCxn id="20942" idx="3"/>
            <a:endCxn id="20946" idx="7"/>
          </p:cNvCxnSpPr>
          <p:nvPr/>
        </p:nvCxnSpPr>
        <p:spPr bwMode="auto">
          <a:xfrm flipH="1">
            <a:off x="3309938" y="2644775"/>
            <a:ext cx="330200" cy="238125"/>
          </a:xfrm>
          <a:prstGeom prst="straightConnector1">
            <a:avLst/>
          </a:prstGeom>
          <a:noFill/>
          <a:ln w="12700" cap="sq">
            <a:solidFill>
              <a:schemeClr val="tx1"/>
            </a:solidFill>
            <a:round/>
            <a:headEnd/>
            <a:tailEnd/>
          </a:ln>
          <a:effectLst/>
        </p:spPr>
      </p:cxnSp>
      <p:sp>
        <p:nvSpPr>
          <p:cNvPr id="20948" name="Text Box 468"/>
          <p:cNvSpPr txBox="1">
            <a:spLocks noChangeArrowheads="1"/>
          </p:cNvSpPr>
          <p:nvPr/>
        </p:nvSpPr>
        <p:spPr bwMode="auto">
          <a:xfrm>
            <a:off x="76200" y="3684588"/>
            <a:ext cx="8912225" cy="968375"/>
          </a:xfrm>
          <a:prstGeom prst="rect">
            <a:avLst/>
          </a:prstGeom>
          <a:noFill/>
          <a:ln w="38100">
            <a:noFill/>
            <a:miter lim="800000"/>
            <a:headEnd/>
            <a:tailEnd/>
          </a:ln>
          <a:effectLst/>
        </p:spPr>
        <p:txBody>
          <a:bodyPr wrap="none" lIns="91416" tIns="45710" rIns="91416" bIns="45710" anchor="ctr">
            <a:spAutoFit/>
          </a:bodyPr>
          <a:lstStyle/>
          <a:p>
            <a:pPr>
              <a:lnSpc>
                <a:spcPct val="120000"/>
              </a:lnSpc>
              <a:spcBef>
                <a:spcPct val="0"/>
              </a:spcBef>
            </a:pPr>
            <a:r>
              <a:rPr lang="en-US" altLang="zh-CN" sz="2400" dirty="0">
                <a:ea typeface="楷体_GB2312" pitchFamily="49" charset="-122"/>
              </a:rPr>
              <a:t>        </a:t>
            </a:r>
            <a:r>
              <a:rPr lang="zh-CN" altLang="en-US" sz="2400" dirty="0">
                <a:ea typeface="楷体_GB2312" pitchFamily="49" charset="-122"/>
              </a:rPr>
              <a:t>一个无序序列可通过构造二叉排序树而变成一个有序序列。  </a:t>
            </a:r>
          </a:p>
          <a:p>
            <a:pPr>
              <a:lnSpc>
                <a:spcPct val="120000"/>
              </a:lnSpc>
              <a:spcBef>
                <a:spcPct val="0"/>
              </a:spcBef>
            </a:pPr>
            <a:r>
              <a:rPr lang="zh-CN" altLang="en-US" sz="2400" dirty="0">
                <a:ea typeface="楷体_GB2312" pitchFamily="49" charset="-122"/>
              </a:rPr>
              <a:t>构造树的过程就是对无序序列进行排序的过程。 </a:t>
            </a:r>
          </a:p>
        </p:txBody>
      </p:sp>
      <p:sp>
        <p:nvSpPr>
          <p:cNvPr id="20949" name="Text Box 469"/>
          <p:cNvSpPr txBox="1">
            <a:spLocks noChangeArrowheads="1"/>
          </p:cNvSpPr>
          <p:nvPr/>
        </p:nvSpPr>
        <p:spPr bwMode="auto">
          <a:xfrm>
            <a:off x="76200" y="4572000"/>
            <a:ext cx="8794750" cy="968375"/>
          </a:xfrm>
          <a:prstGeom prst="rect">
            <a:avLst/>
          </a:prstGeom>
          <a:noFill/>
          <a:ln w="38100">
            <a:noFill/>
            <a:miter lim="800000"/>
            <a:headEnd/>
            <a:tailEnd/>
          </a:ln>
          <a:effectLst/>
        </p:spPr>
        <p:txBody>
          <a:bodyPr wrap="none" lIns="91416" tIns="45710" rIns="91416" bIns="45710" anchor="ctr">
            <a:spAutoFit/>
          </a:bodyPr>
          <a:lstStyle/>
          <a:p>
            <a:pPr>
              <a:lnSpc>
                <a:spcPct val="120000"/>
              </a:lnSpc>
              <a:spcBef>
                <a:spcPct val="0"/>
              </a:spcBef>
            </a:pPr>
            <a:r>
              <a:rPr lang="en-US" altLang="zh-CN" dirty="0">
                <a:ea typeface="华文新魏" pitchFamily="2" charset="-122"/>
              </a:rPr>
              <a:t>        </a:t>
            </a:r>
            <a:r>
              <a:rPr lang="zh-CN" altLang="en-US" sz="2400" dirty="0">
                <a:ea typeface="华文新魏" pitchFamily="2" charset="-122"/>
              </a:rPr>
              <a:t>插入的结点均为叶子结点，故无需移动其他结点。相当于</a:t>
            </a:r>
            <a:r>
              <a:rPr lang="zh-CN" altLang="en-US" sz="2400" dirty="0">
                <a:solidFill>
                  <a:srgbClr val="0000FF"/>
                </a:solidFill>
                <a:ea typeface="华文新魏" pitchFamily="2" charset="-122"/>
              </a:rPr>
              <a:t>在 </a:t>
            </a:r>
          </a:p>
          <a:p>
            <a:pPr>
              <a:lnSpc>
                <a:spcPct val="120000"/>
              </a:lnSpc>
              <a:spcBef>
                <a:spcPct val="0"/>
              </a:spcBef>
            </a:pPr>
            <a:r>
              <a:rPr lang="zh-CN" altLang="en-US" sz="2400" dirty="0">
                <a:solidFill>
                  <a:srgbClr val="0000FF"/>
                </a:solidFill>
                <a:ea typeface="华文新魏" pitchFamily="2" charset="-122"/>
              </a:rPr>
              <a:t>有序序列上插入记录而无需移动其他记录</a:t>
            </a:r>
            <a:r>
              <a:rPr lang="zh-CN" altLang="en-US" sz="2400" dirty="0">
                <a:ea typeface="华文新魏" pitchFamily="2" charset="-122"/>
              </a:rPr>
              <a:t>。 </a:t>
            </a:r>
          </a:p>
        </p:txBody>
      </p:sp>
      <p:sp>
        <p:nvSpPr>
          <p:cNvPr id="20950" name="Text Box 470"/>
          <p:cNvSpPr txBox="1">
            <a:spLocks noChangeArrowheads="1"/>
          </p:cNvSpPr>
          <p:nvPr/>
        </p:nvSpPr>
        <p:spPr bwMode="auto">
          <a:xfrm>
            <a:off x="76200" y="5486400"/>
            <a:ext cx="8791575" cy="969963"/>
          </a:xfrm>
          <a:prstGeom prst="rect">
            <a:avLst/>
          </a:prstGeom>
          <a:noFill/>
          <a:ln w="38100">
            <a:noFill/>
            <a:miter lim="800000"/>
            <a:headEnd/>
            <a:tailEnd/>
          </a:ln>
          <a:effectLst/>
        </p:spPr>
        <p:txBody>
          <a:bodyPr wrap="none" lIns="91416" tIns="45710" rIns="91416" bIns="45710" anchor="ctr">
            <a:spAutoFit/>
          </a:bodyPr>
          <a:lstStyle/>
          <a:p>
            <a:pPr>
              <a:lnSpc>
                <a:spcPct val="120000"/>
              </a:lnSpc>
              <a:spcBef>
                <a:spcPct val="0"/>
              </a:spcBef>
            </a:pPr>
            <a:r>
              <a:rPr lang="en-US" altLang="zh-CN" dirty="0">
                <a:ea typeface="华文中宋" pitchFamily="2" charset="-122"/>
              </a:rPr>
              <a:t>        </a:t>
            </a:r>
            <a:r>
              <a:rPr lang="zh-CN" altLang="en-US" sz="2400" dirty="0">
                <a:ea typeface="华文中宋" pitchFamily="2" charset="-122"/>
              </a:rPr>
              <a:t>二叉排序树既有类似于折半查找的特性，又采用了链表作存 </a:t>
            </a:r>
          </a:p>
          <a:p>
            <a:pPr>
              <a:lnSpc>
                <a:spcPct val="120000"/>
              </a:lnSpc>
              <a:spcBef>
                <a:spcPct val="0"/>
              </a:spcBef>
            </a:pPr>
            <a:r>
              <a:rPr lang="zh-CN" altLang="en-US" sz="2400" dirty="0">
                <a:ea typeface="华文中宋" pitchFamily="2" charset="-122"/>
              </a:rPr>
              <a:t>储结构。 </a:t>
            </a:r>
          </a:p>
        </p:txBody>
      </p:sp>
      <p:sp>
        <p:nvSpPr>
          <p:cNvPr id="17" name="矩形 16"/>
          <p:cNvSpPr/>
          <p:nvPr/>
        </p:nvSpPr>
        <p:spPr>
          <a:xfrm>
            <a:off x="2699792" y="44624"/>
            <a:ext cx="3416320" cy="646331"/>
          </a:xfrm>
          <a:prstGeom prst="rect">
            <a:avLst/>
          </a:prstGeom>
        </p:spPr>
        <p:txBody>
          <a:bodyPr wrap="none">
            <a:spAutoFit/>
          </a:bodyPr>
          <a:lstStyle/>
          <a:p>
            <a:r>
              <a:rPr lang="zh-CN" altLang="en-US" sz="3600" dirty="0">
                <a:solidFill>
                  <a:srgbClr val="0000CC"/>
                </a:solidFill>
                <a:latin typeface="华文行楷" pitchFamily="2" charset="-122"/>
                <a:ea typeface="华文行楷" pitchFamily="2" charset="-122"/>
              </a:rPr>
              <a:t>二叉排序树生成</a:t>
            </a:r>
            <a:endParaRPr lang="zh-CN" altLang="en-US" sz="3600" dirty="0"/>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20936"/>
                                        </p:tgtEl>
                                        <p:attrNameLst>
                                          <p:attrName>style.visibility</p:attrName>
                                        </p:attrNameLst>
                                      </p:cBhvr>
                                      <p:to>
                                        <p:strVal val="visible"/>
                                      </p:to>
                                    </p:set>
                                    <p:animEffect transition="in" filter="blinds(vertical)">
                                      <p:cBhvr>
                                        <p:cTn id="7" dur="500"/>
                                        <p:tgtEl>
                                          <p:spTgt spid="2093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0939"/>
                                        </p:tgtEl>
                                        <p:attrNameLst>
                                          <p:attrName>style.visibility</p:attrName>
                                        </p:attrNameLst>
                                      </p:cBhvr>
                                      <p:to>
                                        <p:strVal val="visible"/>
                                      </p:to>
                                    </p:set>
                                    <p:animEffect transition="in" filter="dissolve">
                                      <p:cBhvr>
                                        <p:cTn id="12" dur="500"/>
                                        <p:tgtEl>
                                          <p:spTgt spid="20939"/>
                                        </p:tgtEl>
                                      </p:cBhvr>
                                    </p:animEffect>
                                  </p:childTnLst>
                                </p:cTn>
                              </p:par>
                            </p:childTnLst>
                          </p:cTn>
                        </p:par>
                      </p:childTnLst>
                    </p:cTn>
                  </p:par>
                  <p:par>
                    <p:cTn id="13" fill="hold">
                      <p:stCondLst>
                        <p:cond delay="indefinite"/>
                      </p:stCondLst>
                      <p:childTnLst>
                        <p:par>
                          <p:cTn id="14" fill="hold">
                            <p:stCondLst>
                              <p:cond delay="0"/>
                            </p:stCondLst>
                            <p:childTnLst>
                              <p:par>
                                <p:cTn id="15" presetID="17" presetClass="entr" presetSubtype="1" fill="hold" nodeType="clickEffect">
                                  <p:stCondLst>
                                    <p:cond delay="0"/>
                                  </p:stCondLst>
                                  <p:childTnLst>
                                    <p:set>
                                      <p:cBhvr>
                                        <p:cTn id="16" dur="1" fill="hold">
                                          <p:stCondLst>
                                            <p:cond delay="0"/>
                                          </p:stCondLst>
                                        </p:cTn>
                                        <p:tgtEl>
                                          <p:spTgt spid="20943"/>
                                        </p:tgtEl>
                                        <p:attrNameLst>
                                          <p:attrName>style.visibility</p:attrName>
                                        </p:attrNameLst>
                                      </p:cBhvr>
                                      <p:to>
                                        <p:strVal val="visible"/>
                                      </p:to>
                                    </p:set>
                                    <p:anim calcmode="lin" valueType="num">
                                      <p:cBhvr>
                                        <p:cTn id="17" dur="500" fill="hold"/>
                                        <p:tgtEl>
                                          <p:spTgt spid="20943"/>
                                        </p:tgtEl>
                                        <p:attrNameLst>
                                          <p:attrName>ppt_x</p:attrName>
                                        </p:attrNameLst>
                                      </p:cBhvr>
                                      <p:tavLst>
                                        <p:tav tm="0">
                                          <p:val>
                                            <p:strVal val="#ppt_x"/>
                                          </p:val>
                                        </p:tav>
                                        <p:tav tm="100000">
                                          <p:val>
                                            <p:strVal val="#ppt_x"/>
                                          </p:val>
                                        </p:tav>
                                      </p:tavLst>
                                    </p:anim>
                                    <p:anim calcmode="lin" valueType="num">
                                      <p:cBhvr>
                                        <p:cTn id="18" dur="500" fill="hold"/>
                                        <p:tgtEl>
                                          <p:spTgt spid="20943"/>
                                        </p:tgtEl>
                                        <p:attrNameLst>
                                          <p:attrName>ppt_y</p:attrName>
                                        </p:attrNameLst>
                                      </p:cBhvr>
                                      <p:tavLst>
                                        <p:tav tm="0">
                                          <p:val>
                                            <p:strVal val="#ppt_y-#ppt_h/2"/>
                                          </p:val>
                                        </p:tav>
                                        <p:tav tm="100000">
                                          <p:val>
                                            <p:strVal val="#ppt_y"/>
                                          </p:val>
                                        </p:tav>
                                      </p:tavLst>
                                    </p:anim>
                                    <p:anim calcmode="lin" valueType="num">
                                      <p:cBhvr>
                                        <p:cTn id="19" dur="500" fill="hold"/>
                                        <p:tgtEl>
                                          <p:spTgt spid="20943"/>
                                        </p:tgtEl>
                                        <p:attrNameLst>
                                          <p:attrName>ppt_w</p:attrName>
                                        </p:attrNameLst>
                                      </p:cBhvr>
                                      <p:tavLst>
                                        <p:tav tm="0">
                                          <p:val>
                                            <p:strVal val="#ppt_w"/>
                                          </p:val>
                                        </p:tav>
                                        <p:tav tm="100000">
                                          <p:val>
                                            <p:strVal val="#ppt_w"/>
                                          </p:val>
                                        </p:tav>
                                      </p:tavLst>
                                    </p:anim>
                                    <p:anim calcmode="lin" valueType="num">
                                      <p:cBhvr>
                                        <p:cTn id="20" dur="500" fill="hold"/>
                                        <p:tgtEl>
                                          <p:spTgt spid="20943"/>
                                        </p:tgtEl>
                                        <p:attrNameLst>
                                          <p:attrName>ppt_h</p:attrName>
                                        </p:attrNameLst>
                                      </p:cBhvr>
                                      <p:tavLst>
                                        <p:tav tm="0">
                                          <p:val>
                                            <p:fltVal val="0"/>
                                          </p:val>
                                        </p:tav>
                                        <p:tav tm="100000">
                                          <p:val>
                                            <p:strVal val="#ppt_h"/>
                                          </p:val>
                                        </p:tav>
                                      </p:tavLst>
                                    </p:anim>
                                  </p:childTnLst>
                                </p:cTn>
                              </p:par>
                            </p:childTnLst>
                          </p:cTn>
                        </p:par>
                        <p:par>
                          <p:cTn id="21" fill="hold">
                            <p:stCondLst>
                              <p:cond delay="500"/>
                            </p:stCondLst>
                            <p:childTnLst>
                              <p:par>
                                <p:cTn id="22" presetID="9" presetClass="entr" presetSubtype="0" fill="hold" grpId="0" nodeType="afterEffect">
                                  <p:stCondLst>
                                    <p:cond delay="0"/>
                                  </p:stCondLst>
                                  <p:childTnLst>
                                    <p:set>
                                      <p:cBhvr>
                                        <p:cTn id="23" dur="1" fill="hold">
                                          <p:stCondLst>
                                            <p:cond delay="0"/>
                                          </p:stCondLst>
                                        </p:cTn>
                                        <p:tgtEl>
                                          <p:spTgt spid="20942"/>
                                        </p:tgtEl>
                                        <p:attrNameLst>
                                          <p:attrName>style.visibility</p:attrName>
                                        </p:attrNameLst>
                                      </p:cBhvr>
                                      <p:to>
                                        <p:strVal val="visible"/>
                                      </p:to>
                                    </p:set>
                                    <p:animEffect transition="in" filter="dissolve">
                                      <p:cBhvr>
                                        <p:cTn id="24" dur="500"/>
                                        <p:tgtEl>
                                          <p:spTgt spid="20942"/>
                                        </p:tgtEl>
                                      </p:cBhvr>
                                    </p:animEffect>
                                  </p:childTnLst>
                                </p:cTn>
                              </p:par>
                            </p:childTnLst>
                          </p:cTn>
                        </p:par>
                      </p:childTnLst>
                    </p:cTn>
                  </p:par>
                  <p:par>
                    <p:cTn id="25" fill="hold">
                      <p:stCondLst>
                        <p:cond delay="indefinite"/>
                      </p:stCondLst>
                      <p:childTnLst>
                        <p:par>
                          <p:cTn id="26" fill="hold">
                            <p:stCondLst>
                              <p:cond delay="0"/>
                            </p:stCondLst>
                            <p:childTnLst>
                              <p:par>
                                <p:cTn id="27" presetID="17" presetClass="entr" presetSubtype="1" fill="hold" nodeType="clickEffect">
                                  <p:stCondLst>
                                    <p:cond delay="0"/>
                                  </p:stCondLst>
                                  <p:childTnLst>
                                    <p:set>
                                      <p:cBhvr>
                                        <p:cTn id="28" dur="1" fill="hold">
                                          <p:stCondLst>
                                            <p:cond delay="0"/>
                                          </p:stCondLst>
                                        </p:cTn>
                                        <p:tgtEl>
                                          <p:spTgt spid="20941"/>
                                        </p:tgtEl>
                                        <p:attrNameLst>
                                          <p:attrName>style.visibility</p:attrName>
                                        </p:attrNameLst>
                                      </p:cBhvr>
                                      <p:to>
                                        <p:strVal val="visible"/>
                                      </p:to>
                                    </p:set>
                                    <p:anim calcmode="lin" valueType="num">
                                      <p:cBhvr>
                                        <p:cTn id="29" dur="500" fill="hold"/>
                                        <p:tgtEl>
                                          <p:spTgt spid="20941"/>
                                        </p:tgtEl>
                                        <p:attrNameLst>
                                          <p:attrName>ppt_x</p:attrName>
                                        </p:attrNameLst>
                                      </p:cBhvr>
                                      <p:tavLst>
                                        <p:tav tm="0">
                                          <p:val>
                                            <p:strVal val="#ppt_x"/>
                                          </p:val>
                                        </p:tav>
                                        <p:tav tm="100000">
                                          <p:val>
                                            <p:strVal val="#ppt_x"/>
                                          </p:val>
                                        </p:tav>
                                      </p:tavLst>
                                    </p:anim>
                                    <p:anim calcmode="lin" valueType="num">
                                      <p:cBhvr>
                                        <p:cTn id="30" dur="500" fill="hold"/>
                                        <p:tgtEl>
                                          <p:spTgt spid="20941"/>
                                        </p:tgtEl>
                                        <p:attrNameLst>
                                          <p:attrName>ppt_y</p:attrName>
                                        </p:attrNameLst>
                                      </p:cBhvr>
                                      <p:tavLst>
                                        <p:tav tm="0">
                                          <p:val>
                                            <p:strVal val="#ppt_y-#ppt_h/2"/>
                                          </p:val>
                                        </p:tav>
                                        <p:tav tm="100000">
                                          <p:val>
                                            <p:strVal val="#ppt_y"/>
                                          </p:val>
                                        </p:tav>
                                      </p:tavLst>
                                    </p:anim>
                                    <p:anim calcmode="lin" valueType="num">
                                      <p:cBhvr>
                                        <p:cTn id="31" dur="500" fill="hold"/>
                                        <p:tgtEl>
                                          <p:spTgt spid="20941"/>
                                        </p:tgtEl>
                                        <p:attrNameLst>
                                          <p:attrName>ppt_w</p:attrName>
                                        </p:attrNameLst>
                                      </p:cBhvr>
                                      <p:tavLst>
                                        <p:tav tm="0">
                                          <p:val>
                                            <p:strVal val="#ppt_w"/>
                                          </p:val>
                                        </p:tav>
                                        <p:tav tm="100000">
                                          <p:val>
                                            <p:strVal val="#ppt_w"/>
                                          </p:val>
                                        </p:tav>
                                      </p:tavLst>
                                    </p:anim>
                                    <p:anim calcmode="lin" valueType="num">
                                      <p:cBhvr>
                                        <p:cTn id="32" dur="500" fill="hold"/>
                                        <p:tgtEl>
                                          <p:spTgt spid="20941"/>
                                        </p:tgtEl>
                                        <p:attrNameLst>
                                          <p:attrName>ppt_h</p:attrName>
                                        </p:attrNameLst>
                                      </p:cBhvr>
                                      <p:tavLst>
                                        <p:tav tm="0">
                                          <p:val>
                                            <p:fltVal val="0"/>
                                          </p:val>
                                        </p:tav>
                                        <p:tav tm="100000">
                                          <p:val>
                                            <p:strVal val="#ppt_h"/>
                                          </p:val>
                                        </p:tav>
                                      </p:tavLst>
                                    </p:anim>
                                  </p:childTnLst>
                                </p:cTn>
                              </p:par>
                            </p:childTnLst>
                          </p:cTn>
                        </p:par>
                        <p:par>
                          <p:cTn id="33" fill="hold">
                            <p:stCondLst>
                              <p:cond delay="500"/>
                            </p:stCondLst>
                            <p:childTnLst>
                              <p:par>
                                <p:cTn id="34" presetID="9" presetClass="entr" presetSubtype="0" fill="hold" grpId="0" nodeType="afterEffect">
                                  <p:stCondLst>
                                    <p:cond delay="0"/>
                                  </p:stCondLst>
                                  <p:childTnLst>
                                    <p:set>
                                      <p:cBhvr>
                                        <p:cTn id="35" dur="1" fill="hold">
                                          <p:stCondLst>
                                            <p:cond delay="0"/>
                                          </p:stCondLst>
                                        </p:cTn>
                                        <p:tgtEl>
                                          <p:spTgt spid="20940"/>
                                        </p:tgtEl>
                                        <p:attrNameLst>
                                          <p:attrName>style.visibility</p:attrName>
                                        </p:attrNameLst>
                                      </p:cBhvr>
                                      <p:to>
                                        <p:strVal val="visible"/>
                                      </p:to>
                                    </p:set>
                                    <p:animEffect transition="in" filter="dissolve">
                                      <p:cBhvr>
                                        <p:cTn id="36" dur="500"/>
                                        <p:tgtEl>
                                          <p:spTgt spid="20940"/>
                                        </p:tgtEl>
                                      </p:cBhvr>
                                    </p:animEffect>
                                  </p:childTnLst>
                                </p:cTn>
                              </p:par>
                            </p:childTnLst>
                          </p:cTn>
                        </p:par>
                      </p:childTnLst>
                    </p:cTn>
                  </p:par>
                  <p:par>
                    <p:cTn id="37" fill="hold">
                      <p:stCondLst>
                        <p:cond delay="indefinite"/>
                      </p:stCondLst>
                      <p:childTnLst>
                        <p:par>
                          <p:cTn id="38" fill="hold">
                            <p:stCondLst>
                              <p:cond delay="0"/>
                            </p:stCondLst>
                            <p:childTnLst>
                              <p:par>
                                <p:cTn id="39" presetID="17" presetClass="entr" presetSubtype="1" fill="hold" nodeType="clickEffect">
                                  <p:stCondLst>
                                    <p:cond delay="0"/>
                                  </p:stCondLst>
                                  <p:childTnLst>
                                    <p:set>
                                      <p:cBhvr>
                                        <p:cTn id="40" dur="1" fill="hold">
                                          <p:stCondLst>
                                            <p:cond delay="0"/>
                                          </p:stCondLst>
                                        </p:cTn>
                                        <p:tgtEl>
                                          <p:spTgt spid="20947"/>
                                        </p:tgtEl>
                                        <p:attrNameLst>
                                          <p:attrName>style.visibility</p:attrName>
                                        </p:attrNameLst>
                                      </p:cBhvr>
                                      <p:to>
                                        <p:strVal val="visible"/>
                                      </p:to>
                                    </p:set>
                                    <p:anim calcmode="lin" valueType="num">
                                      <p:cBhvr>
                                        <p:cTn id="41" dur="500" fill="hold"/>
                                        <p:tgtEl>
                                          <p:spTgt spid="20947"/>
                                        </p:tgtEl>
                                        <p:attrNameLst>
                                          <p:attrName>ppt_x</p:attrName>
                                        </p:attrNameLst>
                                      </p:cBhvr>
                                      <p:tavLst>
                                        <p:tav tm="0">
                                          <p:val>
                                            <p:strVal val="#ppt_x"/>
                                          </p:val>
                                        </p:tav>
                                        <p:tav tm="100000">
                                          <p:val>
                                            <p:strVal val="#ppt_x"/>
                                          </p:val>
                                        </p:tav>
                                      </p:tavLst>
                                    </p:anim>
                                    <p:anim calcmode="lin" valueType="num">
                                      <p:cBhvr>
                                        <p:cTn id="42" dur="500" fill="hold"/>
                                        <p:tgtEl>
                                          <p:spTgt spid="20947"/>
                                        </p:tgtEl>
                                        <p:attrNameLst>
                                          <p:attrName>ppt_y</p:attrName>
                                        </p:attrNameLst>
                                      </p:cBhvr>
                                      <p:tavLst>
                                        <p:tav tm="0">
                                          <p:val>
                                            <p:strVal val="#ppt_y-#ppt_h/2"/>
                                          </p:val>
                                        </p:tav>
                                        <p:tav tm="100000">
                                          <p:val>
                                            <p:strVal val="#ppt_y"/>
                                          </p:val>
                                        </p:tav>
                                      </p:tavLst>
                                    </p:anim>
                                    <p:anim calcmode="lin" valueType="num">
                                      <p:cBhvr>
                                        <p:cTn id="43" dur="500" fill="hold"/>
                                        <p:tgtEl>
                                          <p:spTgt spid="20947"/>
                                        </p:tgtEl>
                                        <p:attrNameLst>
                                          <p:attrName>ppt_w</p:attrName>
                                        </p:attrNameLst>
                                      </p:cBhvr>
                                      <p:tavLst>
                                        <p:tav tm="0">
                                          <p:val>
                                            <p:strVal val="#ppt_w"/>
                                          </p:val>
                                        </p:tav>
                                        <p:tav tm="100000">
                                          <p:val>
                                            <p:strVal val="#ppt_w"/>
                                          </p:val>
                                        </p:tav>
                                      </p:tavLst>
                                    </p:anim>
                                    <p:anim calcmode="lin" valueType="num">
                                      <p:cBhvr>
                                        <p:cTn id="44" dur="500" fill="hold"/>
                                        <p:tgtEl>
                                          <p:spTgt spid="20947"/>
                                        </p:tgtEl>
                                        <p:attrNameLst>
                                          <p:attrName>ppt_h</p:attrName>
                                        </p:attrNameLst>
                                      </p:cBhvr>
                                      <p:tavLst>
                                        <p:tav tm="0">
                                          <p:val>
                                            <p:fltVal val="0"/>
                                          </p:val>
                                        </p:tav>
                                        <p:tav tm="100000">
                                          <p:val>
                                            <p:strVal val="#ppt_h"/>
                                          </p:val>
                                        </p:tav>
                                      </p:tavLst>
                                    </p:anim>
                                  </p:childTnLst>
                                </p:cTn>
                              </p:par>
                            </p:childTnLst>
                          </p:cTn>
                        </p:par>
                        <p:par>
                          <p:cTn id="45" fill="hold">
                            <p:stCondLst>
                              <p:cond delay="500"/>
                            </p:stCondLst>
                            <p:childTnLst>
                              <p:par>
                                <p:cTn id="46" presetID="9" presetClass="entr" presetSubtype="0" fill="hold" grpId="0" nodeType="afterEffect">
                                  <p:stCondLst>
                                    <p:cond delay="0"/>
                                  </p:stCondLst>
                                  <p:childTnLst>
                                    <p:set>
                                      <p:cBhvr>
                                        <p:cTn id="47" dur="1" fill="hold">
                                          <p:stCondLst>
                                            <p:cond delay="0"/>
                                          </p:stCondLst>
                                        </p:cTn>
                                        <p:tgtEl>
                                          <p:spTgt spid="20946"/>
                                        </p:tgtEl>
                                        <p:attrNameLst>
                                          <p:attrName>style.visibility</p:attrName>
                                        </p:attrNameLst>
                                      </p:cBhvr>
                                      <p:to>
                                        <p:strVal val="visible"/>
                                      </p:to>
                                    </p:set>
                                    <p:animEffect transition="in" filter="dissolve">
                                      <p:cBhvr>
                                        <p:cTn id="48" dur="500"/>
                                        <p:tgtEl>
                                          <p:spTgt spid="20946"/>
                                        </p:tgtEl>
                                      </p:cBhvr>
                                    </p:animEffect>
                                  </p:childTnLst>
                                </p:cTn>
                              </p:par>
                            </p:childTnLst>
                          </p:cTn>
                        </p:par>
                      </p:childTnLst>
                    </p:cTn>
                  </p:par>
                  <p:par>
                    <p:cTn id="49" fill="hold">
                      <p:stCondLst>
                        <p:cond delay="indefinite"/>
                      </p:stCondLst>
                      <p:childTnLst>
                        <p:par>
                          <p:cTn id="50" fill="hold">
                            <p:stCondLst>
                              <p:cond delay="0"/>
                            </p:stCondLst>
                            <p:childTnLst>
                              <p:par>
                                <p:cTn id="51" presetID="17" presetClass="entr" presetSubtype="1" fill="hold" nodeType="clickEffect">
                                  <p:stCondLst>
                                    <p:cond delay="0"/>
                                  </p:stCondLst>
                                  <p:childTnLst>
                                    <p:set>
                                      <p:cBhvr>
                                        <p:cTn id="52" dur="1" fill="hold">
                                          <p:stCondLst>
                                            <p:cond delay="0"/>
                                          </p:stCondLst>
                                        </p:cTn>
                                        <p:tgtEl>
                                          <p:spTgt spid="20945"/>
                                        </p:tgtEl>
                                        <p:attrNameLst>
                                          <p:attrName>style.visibility</p:attrName>
                                        </p:attrNameLst>
                                      </p:cBhvr>
                                      <p:to>
                                        <p:strVal val="visible"/>
                                      </p:to>
                                    </p:set>
                                    <p:anim calcmode="lin" valueType="num">
                                      <p:cBhvr>
                                        <p:cTn id="53" dur="500" fill="hold"/>
                                        <p:tgtEl>
                                          <p:spTgt spid="20945"/>
                                        </p:tgtEl>
                                        <p:attrNameLst>
                                          <p:attrName>ppt_x</p:attrName>
                                        </p:attrNameLst>
                                      </p:cBhvr>
                                      <p:tavLst>
                                        <p:tav tm="0">
                                          <p:val>
                                            <p:strVal val="#ppt_x"/>
                                          </p:val>
                                        </p:tav>
                                        <p:tav tm="100000">
                                          <p:val>
                                            <p:strVal val="#ppt_x"/>
                                          </p:val>
                                        </p:tav>
                                      </p:tavLst>
                                    </p:anim>
                                    <p:anim calcmode="lin" valueType="num">
                                      <p:cBhvr>
                                        <p:cTn id="54" dur="500" fill="hold"/>
                                        <p:tgtEl>
                                          <p:spTgt spid="20945"/>
                                        </p:tgtEl>
                                        <p:attrNameLst>
                                          <p:attrName>ppt_y</p:attrName>
                                        </p:attrNameLst>
                                      </p:cBhvr>
                                      <p:tavLst>
                                        <p:tav tm="0">
                                          <p:val>
                                            <p:strVal val="#ppt_y-#ppt_h/2"/>
                                          </p:val>
                                        </p:tav>
                                        <p:tav tm="100000">
                                          <p:val>
                                            <p:strVal val="#ppt_y"/>
                                          </p:val>
                                        </p:tav>
                                      </p:tavLst>
                                    </p:anim>
                                    <p:anim calcmode="lin" valueType="num">
                                      <p:cBhvr>
                                        <p:cTn id="55" dur="500" fill="hold"/>
                                        <p:tgtEl>
                                          <p:spTgt spid="20945"/>
                                        </p:tgtEl>
                                        <p:attrNameLst>
                                          <p:attrName>ppt_w</p:attrName>
                                        </p:attrNameLst>
                                      </p:cBhvr>
                                      <p:tavLst>
                                        <p:tav tm="0">
                                          <p:val>
                                            <p:strVal val="#ppt_w"/>
                                          </p:val>
                                        </p:tav>
                                        <p:tav tm="100000">
                                          <p:val>
                                            <p:strVal val="#ppt_w"/>
                                          </p:val>
                                        </p:tav>
                                      </p:tavLst>
                                    </p:anim>
                                    <p:anim calcmode="lin" valueType="num">
                                      <p:cBhvr>
                                        <p:cTn id="56" dur="500" fill="hold"/>
                                        <p:tgtEl>
                                          <p:spTgt spid="20945"/>
                                        </p:tgtEl>
                                        <p:attrNameLst>
                                          <p:attrName>ppt_h</p:attrName>
                                        </p:attrNameLst>
                                      </p:cBhvr>
                                      <p:tavLst>
                                        <p:tav tm="0">
                                          <p:val>
                                            <p:fltVal val="0"/>
                                          </p:val>
                                        </p:tav>
                                        <p:tav tm="100000">
                                          <p:val>
                                            <p:strVal val="#ppt_h"/>
                                          </p:val>
                                        </p:tav>
                                      </p:tavLst>
                                    </p:anim>
                                  </p:childTnLst>
                                </p:cTn>
                              </p:par>
                            </p:childTnLst>
                          </p:cTn>
                        </p:par>
                        <p:par>
                          <p:cTn id="57" fill="hold">
                            <p:stCondLst>
                              <p:cond delay="500"/>
                            </p:stCondLst>
                            <p:childTnLst>
                              <p:par>
                                <p:cTn id="58" presetID="9" presetClass="entr" presetSubtype="0" fill="hold" grpId="0" nodeType="afterEffect">
                                  <p:stCondLst>
                                    <p:cond delay="0"/>
                                  </p:stCondLst>
                                  <p:childTnLst>
                                    <p:set>
                                      <p:cBhvr>
                                        <p:cTn id="59" dur="1" fill="hold">
                                          <p:stCondLst>
                                            <p:cond delay="0"/>
                                          </p:stCondLst>
                                        </p:cTn>
                                        <p:tgtEl>
                                          <p:spTgt spid="20944"/>
                                        </p:tgtEl>
                                        <p:attrNameLst>
                                          <p:attrName>style.visibility</p:attrName>
                                        </p:attrNameLst>
                                      </p:cBhvr>
                                      <p:to>
                                        <p:strVal val="visible"/>
                                      </p:to>
                                    </p:set>
                                    <p:animEffect transition="in" filter="dissolve">
                                      <p:cBhvr>
                                        <p:cTn id="60" dur="500"/>
                                        <p:tgtEl>
                                          <p:spTgt spid="20944"/>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20937"/>
                                        </p:tgtEl>
                                        <p:attrNameLst>
                                          <p:attrName>style.visibility</p:attrName>
                                        </p:attrNameLst>
                                      </p:cBhvr>
                                      <p:to>
                                        <p:strVal val="visible"/>
                                      </p:to>
                                    </p:set>
                                    <p:animEffect transition="in" filter="wipe(left)">
                                      <p:cBhvr>
                                        <p:cTn id="65" dur="500"/>
                                        <p:tgtEl>
                                          <p:spTgt spid="20937"/>
                                        </p:tgtEl>
                                      </p:cBhvr>
                                    </p:animEffect>
                                  </p:childTnLst>
                                </p:cTn>
                              </p:par>
                            </p:childTnLst>
                          </p:cTn>
                        </p:par>
                      </p:childTnLst>
                    </p:cTn>
                  </p:par>
                  <p:par>
                    <p:cTn id="66" fill="hold">
                      <p:stCondLst>
                        <p:cond delay="indefinite"/>
                      </p:stCondLst>
                      <p:childTnLst>
                        <p:par>
                          <p:cTn id="67" fill="hold">
                            <p:stCondLst>
                              <p:cond delay="0"/>
                            </p:stCondLst>
                            <p:childTnLst>
                              <p:par>
                                <p:cTn id="68" presetID="3" presetClass="entr" presetSubtype="10" fill="hold" grpId="0" nodeType="clickEffect">
                                  <p:stCondLst>
                                    <p:cond delay="0"/>
                                  </p:stCondLst>
                                  <p:childTnLst>
                                    <p:set>
                                      <p:cBhvr>
                                        <p:cTn id="69" dur="1" fill="hold">
                                          <p:stCondLst>
                                            <p:cond delay="0"/>
                                          </p:stCondLst>
                                        </p:cTn>
                                        <p:tgtEl>
                                          <p:spTgt spid="20948"/>
                                        </p:tgtEl>
                                        <p:attrNameLst>
                                          <p:attrName>style.visibility</p:attrName>
                                        </p:attrNameLst>
                                      </p:cBhvr>
                                      <p:to>
                                        <p:strVal val="visible"/>
                                      </p:to>
                                    </p:set>
                                    <p:animEffect transition="in" filter="blinds(horizontal)">
                                      <p:cBhvr>
                                        <p:cTn id="70" dur="500"/>
                                        <p:tgtEl>
                                          <p:spTgt spid="20948"/>
                                        </p:tgtEl>
                                      </p:cBhvr>
                                    </p:animEffect>
                                  </p:childTnLst>
                                </p:cTn>
                              </p:par>
                            </p:childTnLst>
                          </p:cTn>
                        </p:par>
                      </p:childTnLst>
                    </p:cTn>
                  </p:par>
                  <p:par>
                    <p:cTn id="71" fill="hold">
                      <p:stCondLst>
                        <p:cond delay="indefinite"/>
                      </p:stCondLst>
                      <p:childTnLst>
                        <p:par>
                          <p:cTn id="72" fill="hold">
                            <p:stCondLst>
                              <p:cond delay="0"/>
                            </p:stCondLst>
                            <p:childTnLst>
                              <p:par>
                                <p:cTn id="73" presetID="3" presetClass="entr" presetSubtype="5" fill="hold" grpId="0" nodeType="clickEffect">
                                  <p:stCondLst>
                                    <p:cond delay="0"/>
                                  </p:stCondLst>
                                  <p:childTnLst>
                                    <p:set>
                                      <p:cBhvr>
                                        <p:cTn id="74" dur="1" fill="hold">
                                          <p:stCondLst>
                                            <p:cond delay="0"/>
                                          </p:stCondLst>
                                        </p:cTn>
                                        <p:tgtEl>
                                          <p:spTgt spid="20949"/>
                                        </p:tgtEl>
                                        <p:attrNameLst>
                                          <p:attrName>style.visibility</p:attrName>
                                        </p:attrNameLst>
                                      </p:cBhvr>
                                      <p:to>
                                        <p:strVal val="visible"/>
                                      </p:to>
                                    </p:set>
                                    <p:animEffect transition="in" filter="blinds(vertical)">
                                      <p:cBhvr>
                                        <p:cTn id="75" dur="500"/>
                                        <p:tgtEl>
                                          <p:spTgt spid="20949"/>
                                        </p:tgtEl>
                                      </p:cBhvr>
                                    </p:animEffect>
                                  </p:childTnLst>
                                </p:cTn>
                              </p:par>
                            </p:childTnLst>
                          </p:cTn>
                        </p:par>
                      </p:childTnLst>
                    </p:cTn>
                  </p:par>
                  <p:par>
                    <p:cTn id="76" fill="hold">
                      <p:stCondLst>
                        <p:cond delay="indefinite"/>
                      </p:stCondLst>
                      <p:childTnLst>
                        <p:par>
                          <p:cTn id="77" fill="hold">
                            <p:stCondLst>
                              <p:cond delay="0"/>
                            </p:stCondLst>
                            <p:childTnLst>
                              <p:par>
                                <p:cTn id="78" presetID="2" presetClass="entr" presetSubtype="4" fill="hold" grpId="0" nodeType="clickEffect">
                                  <p:stCondLst>
                                    <p:cond delay="0"/>
                                  </p:stCondLst>
                                  <p:childTnLst>
                                    <p:set>
                                      <p:cBhvr>
                                        <p:cTn id="79" dur="1" fill="hold">
                                          <p:stCondLst>
                                            <p:cond delay="0"/>
                                          </p:stCondLst>
                                        </p:cTn>
                                        <p:tgtEl>
                                          <p:spTgt spid="20950"/>
                                        </p:tgtEl>
                                        <p:attrNameLst>
                                          <p:attrName>style.visibility</p:attrName>
                                        </p:attrNameLst>
                                      </p:cBhvr>
                                      <p:to>
                                        <p:strVal val="visible"/>
                                      </p:to>
                                    </p:set>
                                    <p:anim calcmode="lin" valueType="num">
                                      <p:cBhvr additive="base">
                                        <p:cTn id="80" dur="500" fill="hold"/>
                                        <p:tgtEl>
                                          <p:spTgt spid="20950"/>
                                        </p:tgtEl>
                                        <p:attrNameLst>
                                          <p:attrName>ppt_x</p:attrName>
                                        </p:attrNameLst>
                                      </p:cBhvr>
                                      <p:tavLst>
                                        <p:tav tm="0">
                                          <p:val>
                                            <p:strVal val="#ppt_x"/>
                                          </p:val>
                                        </p:tav>
                                        <p:tav tm="100000">
                                          <p:val>
                                            <p:strVal val="#ppt_x"/>
                                          </p:val>
                                        </p:tav>
                                      </p:tavLst>
                                    </p:anim>
                                    <p:anim calcmode="lin" valueType="num">
                                      <p:cBhvr additive="base">
                                        <p:cTn id="81" dur="500" fill="hold"/>
                                        <p:tgtEl>
                                          <p:spTgt spid="209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36" grpId="0" autoUpdateAnimBg="0"/>
      <p:bldP spid="20937" grpId="0" autoUpdateAnimBg="0"/>
      <p:bldP spid="20939" grpId="0" animBg="1" autoUpdateAnimBg="0"/>
      <p:bldP spid="20940" grpId="0" animBg="1" autoUpdateAnimBg="0"/>
      <p:bldP spid="20942" grpId="0" animBg="1" autoUpdateAnimBg="0"/>
      <p:bldP spid="20944" grpId="0" animBg="1" autoUpdateAnimBg="0"/>
      <p:bldP spid="20946" grpId="0" animBg="1" autoUpdateAnimBg="0"/>
      <p:bldP spid="20948" grpId="0" autoUpdateAnimBg="0"/>
      <p:bldP spid="20949" grpId="0" autoUpdateAnimBg="0"/>
      <p:bldP spid="20950"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173" name="Text Box 669"/>
          <p:cNvSpPr txBox="1">
            <a:spLocks noChangeArrowheads="1"/>
          </p:cNvSpPr>
          <p:nvPr/>
        </p:nvSpPr>
        <p:spPr bwMode="auto">
          <a:xfrm>
            <a:off x="2267744" y="67291"/>
            <a:ext cx="4974390" cy="769421"/>
          </a:xfrm>
          <a:prstGeom prst="rect">
            <a:avLst/>
          </a:prstGeom>
          <a:noFill/>
          <a:ln w="25400" cap="sq">
            <a:noFill/>
            <a:miter lim="800000"/>
            <a:headEnd/>
            <a:tailEnd/>
          </a:ln>
          <a:effectLst/>
        </p:spPr>
        <p:txBody>
          <a:bodyPr wrap="none" lIns="91416" tIns="45710" rIns="91416" bIns="45710">
            <a:spAutoFit/>
          </a:bodyPr>
          <a:lstStyle/>
          <a:p>
            <a:pPr>
              <a:buClr>
                <a:srgbClr val="FF3300"/>
              </a:buClr>
            </a:pPr>
            <a:r>
              <a:rPr lang="zh-CN" altLang="en-US" sz="4400" dirty="0">
                <a:solidFill>
                  <a:srgbClr val="0000CC"/>
                </a:solidFill>
                <a:latin typeface="华文行楷" pitchFamily="2" charset="-122"/>
                <a:ea typeface="华文行楷" pitchFamily="2" charset="-122"/>
                <a:cs typeface="+mj-cs"/>
              </a:rPr>
              <a:t>二叉排序树的删除  </a:t>
            </a:r>
          </a:p>
        </p:txBody>
      </p:sp>
      <p:sp>
        <p:nvSpPr>
          <p:cNvPr id="22174" name="Text Box 670"/>
          <p:cNvSpPr txBox="1">
            <a:spLocks noChangeArrowheads="1"/>
          </p:cNvSpPr>
          <p:nvPr/>
        </p:nvSpPr>
        <p:spPr bwMode="auto">
          <a:xfrm>
            <a:off x="76200" y="838200"/>
            <a:ext cx="8807171" cy="472289"/>
          </a:xfrm>
          <a:prstGeom prst="rect">
            <a:avLst/>
          </a:prstGeom>
          <a:noFill/>
          <a:ln w="25400" cap="sq">
            <a:noFill/>
            <a:miter lim="800000"/>
            <a:headEnd/>
            <a:tailEnd/>
          </a:ln>
          <a:effectLst/>
        </p:spPr>
        <p:txBody>
          <a:bodyPr wrap="none" lIns="91416" tIns="45710" rIns="91416" bIns="45710">
            <a:spAutoFit/>
          </a:bodyPr>
          <a:lstStyle/>
          <a:p>
            <a:pPr>
              <a:lnSpc>
                <a:spcPct val="110000"/>
              </a:lnSpc>
              <a:spcBef>
                <a:spcPct val="0"/>
              </a:spcBef>
            </a:pPr>
            <a:r>
              <a:rPr lang="en-US" altLang="zh-CN" sz="2400" dirty="0">
                <a:ea typeface="华文中宋" pitchFamily="2" charset="-122"/>
              </a:rPr>
              <a:t>        </a:t>
            </a:r>
            <a:r>
              <a:rPr lang="zh-CN" altLang="en-US" sz="2400" dirty="0">
                <a:solidFill>
                  <a:srgbClr val="FF3300"/>
                </a:solidFill>
                <a:effectLst>
                  <a:outerShdw blurRad="38100" dist="38100" dir="2700000" algn="tl">
                    <a:srgbClr val="000000"/>
                  </a:outerShdw>
                </a:effectLst>
                <a:ea typeface="华文中宋" pitchFamily="2" charset="-122"/>
              </a:rPr>
              <a:t>要求：</a:t>
            </a:r>
            <a:r>
              <a:rPr lang="zh-CN" altLang="en-US" sz="2400" dirty="0">
                <a:ea typeface="楷体_GB2312" pitchFamily="49" charset="-122"/>
              </a:rPr>
              <a:t>在删除某个结点之后，仍然保持二叉排序树的特性。</a:t>
            </a:r>
            <a:r>
              <a:rPr lang="zh-CN" altLang="en-US" sz="2400" dirty="0">
                <a:ea typeface="华文中宋" pitchFamily="2" charset="-122"/>
              </a:rPr>
              <a:t> </a:t>
            </a:r>
          </a:p>
        </p:txBody>
      </p:sp>
      <p:sp>
        <p:nvSpPr>
          <p:cNvPr id="22175" name="Text Box 671"/>
          <p:cNvSpPr txBox="1">
            <a:spLocks noChangeArrowheads="1"/>
          </p:cNvSpPr>
          <p:nvPr/>
        </p:nvSpPr>
        <p:spPr bwMode="auto">
          <a:xfrm>
            <a:off x="169478" y="1371600"/>
            <a:ext cx="7354850" cy="475110"/>
          </a:xfrm>
          <a:prstGeom prst="rect">
            <a:avLst/>
          </a:prstGeom>
          <a:noFill/>
          <a:ln w="25400" cap="sq">
            <a:noFill/>
            <a:miter lim="800000"/>
            <a:headEnd/>
            <a:tailEnd/>
          </a:ln>
          <a:effectLst/>
        </p:spPr>
        <p:txBody>
          <a:bodyPr wrap="none" lIns="91416" tIns="45710" rIns="91416" bIns="45710">
            <a:spAutoFit/>
          </a:bodyPr>
          <a:lstStyle/>
          <a:p>
            <a:pPr>
              <a:lnSpc>
                <a:spcPct val="110000"/>
              </a:lnSpc>
            </a:pPr>
            <a:r>
              <a:rPr lang="en-US" altLang="zh-CN" dirty="0">
                <a:ea typeface="华文中宋" pitchFamily="2" charset="-122"/>
              </a:rPr>
              <a:t>        </a:t>
            </a:r>
            <a:r>
              <a:rPr lang="zh-CN" altLang="en-US" sz="2400" dirty="0">
                <a:ea typeface="华文中宋" pitchFamily="2" charset="-122"/>
              </a:rPr>
              <a:t>删除二叉排序树中的 </a:t>
            </a:r>
            <a:r>
              <a:rPr lang="zh-CN" altLang="en-US" sz="2400" dirty="0">
                <a:ea typeface="华文中宋" pitchFamily="2" charset="-122"/>
                <a:sym typeface="Symbol" pitchFamily="18" charset="2"/>
              </a:rPr>
              <a:t></a:t>
            </a:r>
            <a:r>
              <a:rPr lang="en-US" altLang="zh-CN" sz="2400" dirty="0">
                <a:ea typeface="华文中宋" pitchFamily="2" charset="-122"/>
              </a:rPr>
              <a:t>p </a:t>
            </a:r>
            <a:r>
              <a:rPr lang="zh-CN" altLang="zh-CN" sz="2400" dirty="0">
                <a:ea typeface="华文中宋" pitchFamily="2" charset="-122"/>
              </a:rPr>
              <a:t>结点，分三种情况讨论：</a:t>
            </a:r>
            <a:r>
              <a:rPr lang="zh-CN" altLang="en-US" sz="2400" dirty="0">
                <a:ea typeface="华文中宋" pitchFamily="2" charset="-122"/>
              </a:rPr>
              <a:t>  </a:t>
            </a:r>
          </a:p>
        </p:txBody>
      </p:sp>
      <p:sp>
        <p:nvSpPr>
          <p:cNvPr id="22176" name="Text Box 672"/>
          <p:cNvSpPr txBox="1">
            <a:spLocks noChangeArrowheads="1"/>
          </p:cNvSpPr>
          <p:nvPr/>
        </p:nvSpPr>
        <p:spPr bwMode="auto">
          <a:xfrm>
            <a:off x="66675" y="1988840"/>
            <a:ext cx="8749463" cy="830977"/>
          </a:xfrm>
          <a:prstGeom prst="rect">
            <a:avLst/>
          </a:prstGeom>
          <a:noFill/>
          <a:ln w="25400" cap="sq">
            <a:noFill/>
            <a:miter lim="800000"/>
            <a:headEnd/>
            <a:tailEnd/>
          </a:ln>
          <a:effectLst/>
        </p:spPr>
        <p:txBody>
          <a:bodyPr wrap="none" lIns="91416" tIns="45710" rIns="91416" bIns="45710">
            <a:spAutoFit/>
          </a:bodyPr>
          <a:lstStyle/>
          <a:p>
            <a:r>
              <a:rPr lang="en-US" altLang="zh-CN" dirty="0">
                <a:ea typeface="华文中宋" pitchFamily="2" charset="-122"/>
              </a:rPr>
              <a:t>         </a:t>
            </a:r>
            <a:r>
              <a:rPr lang="en-US" altLang="zh-CN" sz="2400" dirty="0">
                <a:ea typeface="华文中宋" pitchFamily="2" charset="-122"/>
              </a:rPr>
              <a:t>1)</a:t>
            </a:r>
            <a:r>
              <a:rPr lang="zh-CN" altLang="en-US" sz="2400" dirty="0">
                <a:ea typeface="华文中宋" pitchFamily="2" charset="-122"/>
              </a:rPr>
              <a:t>、</a:t>
            </a:r>
            <a:r>
              <a:rPr lang="zh-CN" altLang="en-US" sz="2400" dirty="0">
                <a:ea typeface="华文中宋" pitchFamily="2" charset="-122"/>
                <a:sym typeface="Symbol" pitchFamily="18" charset="2"/>
              </a:rPr>
              <a:t></a:t>
            </a:r>
            <a:r>
              <a:rPr lang="en-US" altLang="zh-CN" sz="2400" dirty="0">
                <a:ea typeface="华文中宋" pitchFamily="2" charset="-122"/>
              </a:rPr>
              <a:t>p </a:t>
            </a:r>
            <a:r>
              <a:rPr lang="zh-CN" altLang="zh-CN" sz="2400" dirty="0">
                <a:ea typeface="华文中宋" pitchFamily="2" charset="-122"/>
              </a:rPr>
              <a:t>为叶子结点。</a:t>
            </a:r>
            <a:r>
              <a:rPr lang="zh-CN" altLang="zh-CN" sz="2400" dirty="0">
                <a:ea typeface="楷体_GB2312" pitchFamily="49" charset="-122"/>
              </a:rPr>
              <a:t>因删除叶子结点不破坏树的结构，</a:t>
            </a:r>
            <a:r>
              <a:rPr lang="zh-CN" altLang="en-US" sz="2400" dirty="0">
                <a:ea typeface="楷体_GB2312" pitchFamily="49" charset="-122"/>
              </a:rPr>
              <a:t>故</a:t>
            </a:r>
            <a:r>
              <a:rPr lang="zh-CN" altLang="zh-CN" sz="2400" dirty="0">
                <a:ea typeface="楷体_GB2312" pitchFamily="49" charset="-122"/>
              </a:rPr>
              <a:t>只</a:t>
            </a:r>
            <a:r>
              <a:rPr lang="zh-CN" altLang="en-US" sz="2400" dirty="0">
                <a:ea typeface="楷体_GB2312" pitchFamily="49" charset="-122"/>
              </a:rPr>
              <a:t> </a:t>
            </a:r>
          </a:p>
          <a:p>
            <a:r>
              <a:rPr lang="zh-CN" altLang="zh-CN" sz="2400" dirty="0">
                <a:ea typeface="楷体_GB2312" pitchFamily="49" charset="-122"/>
              </a:rPr>
              <a:t>需修改</a:t>
            </a:r>
            <a:r>
              <a:rPr lang="zh-CN" altLang="en-US" sz="2400" dirty="0">
                <a:ea typeface="楷体_GB2312" pitchFamily="49" charset="-122"/>
              </a:rPr>
              <a:t> </a:t>
            </a:r>
            <a:r>
              <a:rPr lang="zh-CN" altLang="en-US" sz="2400" dirty="0">
                <a:ea typeface="楷体_GB2312" pitchFamily="49" charset="-122"/>
                <a:sym typeface="Symbol" pitchFamily="18" charset="2"/>
              </a:rPr>
              <a:t></a:t>
            </a:r>
            <a:r>
              <a:rPr lang="en-US" altLang="zh-CN" sz="2400" dirty="0">
                <a:ea typeface="楷体_GB2312" pitchFamily="49" charset="-122"/>
              </a:rPr>
              <a:t>p </a:t>
            </a:r>
            <a:r>
              <a:rPr lang="zh-CN" altLang="zh-CN" sz="2400" dirty="0">
                <a:ea typeface="楷体_GB2312" pitchFamily="49" charset="-122"/>
              </a:rPr>
              <a:t>双亲</a:t>
            </a:r>
            <a:r>
              <a:rPr lang="zh-CN" altLang="en-US" sz="2400" dirty="0">
                <a:ea typeface="楷体_GB2312" pitchFamily="49" charset="-122"/>
              </a:rPr>
              <a:t> </a:t>
            </a:r>
            <a:r>
              <a:rPr lang="zh-CN" altLang="en-US" sz="2400" dirty="0">
                <a:ea typeface="楷体_GB2312" pitchFamily="49" charset="-122"/>
                <a:sym typeface="Symbol" pitchFamily="18" charset="2"/>
              </a:rPr>
              <a:t></a:t>
            </a:r>
            <a:r>
              <a:rPr lang="en-US" altLang="zh-CN" sz="2400" dirty="0">
                <a:ea typeface="楷体_GB2312" pitchFamily="49" charset="-122"/>
              </a:rPr>
              <a:t>f </a:t>
            </a:r>
            <a:r>
              <a:rPr lang="zh-CN" altLang="zh-CN" sz="2400" dirty="0">
                <a:ea typeface="楷体_GB2312" pitchFamily="49" charset="-122"/>
              </a:rPr>
              <a:t>的指针：</a:t>
            </a:r>
            <a:r>
              <a:rPr lang="en-US" altLang="zh-CN" sz="2400" dirty="0">
                <a:ea typeface="楷体_GB2312" pitchFamily="49" charset="-122"/>
              </a:rPr>
              <a:t>f -&gt; </a:t>
            </a:r>
            <a:r>
              <a:rPr lang="en-US" altLang="zh-CN" sz="2400" dirty="0" err="1">
                <a:ea typeface="楷体_GB2312" pitchFamily="49" charset="-122"/>
              </a:rPr>
              <a:t>lchild</a:t>
            </a:r>
            <a:r>
              <a:rPr lang="en-US" altLang="zh-CN" sz="2400" dirty="0">
                <a:ea typeface="楷体_GB2312" pitchFamily="49" charset="-122"/>
              </a:rPr>
              <a:t>=NULL  </a:t>
            </a:r>
            <a:r>
              <a:rPr lang="zh-CN" altLang="en-US" sz="2400" dirty="0">
                <a:ea typeface="楷体_GB2312" pitchFamily="49" charset="-122"/>
              </a:rPr>
              <a:t>或 </a:t>
            </a:r>
            <a:r>
              <a:rPr lang="en-US" altLang="zh-CN" sz="2400" dirty="0">
                <a:ea typeface="楷体_GB2312" pitchFamily="49" charset="-122"/>
              </a:rPr>
              <a:t>f-&gt;</a:t>
            </a:r>
            <a:r>
              <a:rPr lang="en-US" altLang="zh-CN" sz="2400" dirty="0" err="1">
                <a:ea typeface="楷体_GB2312" pitchFamily="49" charset="-122"/>
              </a:rPr>
              <a:t>rchild</a:t>
            </a:r>
            <a:r>
              <a:rPr lang="en-US" altLang="zh-CN" sz="2400" dirty="0">
                <a:ea typeface="楷体_GB2312" pitchFamily="49" charset="-122"/>
              </a:rPr>
              <a:t>=NULL</a:t>
            </a:r>
            <a:r>
              <a:rPr lang="en-US" altLang="zh-CN" sz="2400" dirty="0">
                <a:ea typeface="华文中宋" pitchFamily="2" charset="-122"/>
              </a:rPr>
              <a:t> </a:t>
            </a:r>
          </a:p>
        </p:txBody>
      </p:sp>
      <p:sp>
        <p:nvSpPr>
          <p:cNvPr id="22177" name="Text Box 673"/>
          <p:cNvSpPr txBox="1">
            <a:spLocks noChangeArrowheads="1"/>
          </p:cNvSpPr>
          <p:nvPr/>
        </p:nvSpPr>
        <p:spPr bwMode="auto">
          <a:xfrm>
            <a:off x="-108520" y="2780928"/>
            <a:ext cx="7042264" cy="830977"/>
          </a:xfrm>
          <a:prstGeom prst="rect">
            <a:avLst/>
          </a:prstGeom>
          <a:noFill/>
          <a:ln w="25400" cap="sq">
            <a:noFill/>
            <a:miter lim="800000"/>
            <a:headEnd/>
            <a:tailEnd/>
          </a:ln>
          <a:effectLst/>
        </p:spPr>
        <p:txBody>
          <a:bodyPr wrap="none" lIns="91416" tIns="45710" rIns="91416" bIns="45710">
            <a:spAutoFit/>
          </a:bodyPr>
          <a:lstStyle/>
          <a:p>
            <a:r>
              <a:rPr lang="en-US" altLang="zh-CN" sz="2400" dirty="0">
                <a:ea typeface="华文中宋" pitchFamily="2" charset="-122"/>
              </a:rPr>
              <a:t>         2)</a:t>
            </a:r>
            <a:r>
              <a:rPr lang="zh-CN" altLang="en-US" sz="2400" dirty="0">
                <a:ea typeface="华文中宋" pitchFamily="2" charset="-122"/>
              </a:rPr>
              <a:t>、</a:t>
            </a:r>
            <a:r>
              <a:rPr lang="zh-CN" altLang="en-US" sz="2400" dirty="0">
                <a:ea typeface="华文中宋" pitchFamily="2" charset="-122"/>
                <a:sym typeface="Symbol" pitchFamily="18" charset="2"/>
              </a:rPr>
              <a:t></a:t>
            </a:r>
            <a:r>
              <a:rPr lang="en-US" altLang="zh-CN" sz="2400" dirty="0">
                <a:ea typeface="华文中宋" pitchFamily="2" charset="-122"/>
              </a:rPr>
              <a:t>p </a:t>
            </a:r>
            <a:r>
              <a:rPr lang="zh-CN" altLang="zh-CN" sz="2400" dirty="0">
                <a:ea typeface="华文中宋" pitchFamily="2" charset="-122"/>
              </a:rPr>
              <a:t>只有左子树或右子树：</a:t>
            </a:r>
            <a:endParaRPr lang="zh-CN" altLang="en-US" sz="2400" dirty="0">
              <a:ea typeface="华文中宋" pitchFamily="2" charset="-122"/>
            </a:endParaRPr>
          </a:p>
          <a:p>
            <a:r>
              <a:rPr lang="zh-CN" altLang="en-US" sz="2400" dirty="0">
                <a:ea typeface="华文中宋" pitchFamily="2" charset="-122"/>
              </a:rPr>
              <a:t>                 </a:t>
            </a:r>
            <a:r>
              <a:rPr lang="zh-CN" altLang="en-US" sz="2400" dirty="0">
                <a:ea typeface="华文中宋" pitchFamily="2" charset="-122"/>
                <a:sym typeface="Symbol" pitchFamily="18" charset="2"/>
              </a:rPr>
              <a:t></a:t>
            </a:r>
            <a:r>
              <a:rPr lang="en-US" altLang="zh-CN" sz="2400" dirty="0">
                <a:ea typeface="华文中宋" pitchFamily="2" charset="-122"/>
              </a:rPr>
              <a:t>p </a:t>
            </a:r>
            <a:r>
              <a:rPr lang="zh-CN" altLang="zh-CN" sz="2400" dirty="0">
                <a:ea typeface="华文中宋" pitchFamily="2" charset="-122"/>
              </a:rPr>
              <a:t>只有左子树，用</a:t>
            </a:r>
            <a:r>
              <a:rPr lang="zh-CN" altLang="en-US" sz="2400" dirty="0">
                <a:ea typeface="华文中宋" pitchFamily="2" charset="-122"/>
              </a:rPr>
              <a:t> </a:t>
            </a:r>
            <a:r>
              <a:rPr lang="zh-CN" altLang="en-US" sz="2400" dirty="0">
                <a:ea typeface="华文中宋" pitchFamily="2" charset="-122"/>
                <a:sym typeface="Symbol" pitchFamily="18" charset="2"/>
              </a:rPr>
              <a:t></a:t>
            </a:r>
            <a:r>
              <a:rPr lang="en-US" altLang="zh-CN" sz="2400" dirty="0">
                <a:ea typeface="华文中宋" pitchFamily="2" charset="-122"/>
              </a:rPr>
              <a:t>p </a:t>
            </a:r>
            <a:r>
              <a:rPr lang="zh-CN" altLang="zh-CN" sz="2400" dirty="0">
                <a:ea typeface="华文中宋" pitchFamily="2" charset="-122"/>
              </a:rPr>
              <a:t>的左孩子代替</a:t>
            </a:r>
            <a:r>
              <a:rPr lang="zh-CN" altLang="en-US" sz="2400" dirty="0">
                <a:ea typeface="华文中宋" pitchFamily="2" charset="-122"/>
              </a:rPr>
              <a:t> </a:t>
            </a:r>
            <a:r>
              <a:rPr lang="zh-CN" altLang="en-US" sz="2400" dirty="0">
                <a:ea typeface="华文中宋" pitchFamily="2" charset="-122"/>
                <a:sym typeface="Symbol" pitchFamily="18" charset="2"/>
              </a:rPr>
              <a:t></a:t>
            </a:r>
            <a:r>
              <a:rPr lang="en-US" altLang="zh-CN" sz="2400" dirty="0">
                <a:ea typeface="华文中宋" pitchFamily="2" charset="-122"/>
              </a:rPr>
              <a:t>p</a:t>
            </a:r>
            <a:r>
              <a:rPr lang="zh-CN" altLang="en-US" sz="2400" dirty="0">
                <a:ea typeface="华文中宋" pitchFamily="2" charset="-122"/>
              </a:rPr>
              <a:t>； </a:t>
            </a:r>
            <a:r>
              <a:rPr lang="zh-CN" altLang="en-US" sz="2400" b="0" dirty="0">
                <a:latin typeface="Arial" pitchFamily="34" charset="0"/>
                <a:ea typeface="隶书" pitchFamily="49" charset="-122"/>
              </a:rPr>
              <a:t> </a:t>
            </a:r>
            <a:endParaRPr lang="zh-CN" altLang="en-US" sz="2400" dirty="0">
              <a:ea typeface="华文中宋" pitchFamily="2" charset="-122"/>
            </a:endParaRPr>
          </a:p>
        </p:txBody>
      </p:sp>
      <p:sp>
        <p:nvSpPr>
          <p:cNvPr id="22178" name="Text Box 674"/>
          <p:cNvSpPr txBox="1">
            <a:spLocks noChangeArrowheads="1"/>
          </p:cNvSpPr>
          <p:nvPr/>
        </p:nvSpPr>
        <p:spPr bwMode="auto">
          <a:xfrm>
            <a:off x="76200" y="5895975"/>
            <a:ext cx="2651125" cy="395288"/>
          </a:xfrm>
          <a:prstGeom prst="rect">
            <a:avLst/>
          </a:prstGeom>
          <a:noFill/>
          <a:ln w="9525">
            <a:noFill/>
            <a:miter lim="800000"/>
            <a:headEnd/>
            <a:tailEnd/>
          </a:ln>
          <a:effectLst/>
        </p:spPr>
        <p:txBody>
          <a:bodyPr wrap="none" lIns="91416" tIns="45710" rIns="91416" bIns="45710" anchor="ctr">
            <a:spAutoFit/>
          </a:bodyPr>
          <a:lstStyle/>
          <a:p>
            <a:pPr>
              <a:spcBef>
                <a:spcPct val="0"/>
              </a:spcBef>
            </a:pPr>
            <a:r>
              <a:rPr lang="zh-CN" altLang="en-US" sz="2000">
                <a:ea typeface="华文中宋" pitchFamily="2" charset="-122"/>
              </a:rPr>
              <a:t>中序遍历：</a:t>
            </a:r>
            <a:r>
              <a:rPr lang="en-US" altLang="zh-CN" sz="2000">
                <a:ea typeface="华文中宋" pitchFamily="2" charset="-122"/>
              </a:rPr>
              <a:t>P</a:t>
            </a:r>
            <a:r>
              <a:rPr lang="en-US" altLang="zh-CN" sz="2000" baseline="-25000">
                <a:ea typeface="华文中宋" pitchFamily="2" charset="-122"/>
              </a:rPr>
              <a:t>L</a:t>
            </a:r>
            <a:r>
              <a:rPr lang="en-US" altLang="zh-CN" sz="2000">
                <a:ea typeface="华文中宋" pitchFamily="2" charset="-122"/>
              </a:rPr>
              <a:t>  </a:t>
            </a:r>
            <a:r>
              <a:rPr lang="en-US" altLang="zh-CN" sz="2000">
                <a:solidFill>
                  <a:srgbClr val="FF3300"/>
                </a:solidFill>
                <a:effectLst>
                  <a:outerShdw blurRad="38100" dist="38100" dir="2700000" algn="tl">
                    <a:srgbClr val="000000"/>
                  </a:outerShdw>
                </a:effectLst>
                <a:ea typeface="华文中宋" pitchFamily="2" charset="-122"/>
              </a:rPr>
              <a:t>P</a:t>
            </a:r>
            <a:r>
              <a:rPr lang="en-US" altLang="zh-CN" sz="2000">
                <a:ea typeface="华文中宋" pitchFamily="2" charset="-122"/>
              </a:rPr>
              <a:t>  S  Q </a:t>
            </a:r>
          </a:p>
        </p:txBody>
      </p:sp>
      <p:sp>
        <p:nvSpPr>
          <p:cNvPr id="22179" name="Text Box 675"/>
          <p:cNvSpPr txBox="1">
            <a:spLocks noChangeArrowheads="1"/>
          </p:cNvSpPr>
          <p:nvPr/>
        </p:nvSpPr>
        <p:spPr bwMode="auto">
          <a:xfrm>
            <a:off x="3046413" y="5502275"/>
            <a:ext cx="1509712" cy="793750"/>
          </a:xfrm>
          <a:prstGeom prst="rect">
            <a:avLst/>
          </a:prstGeom>
          <a:noFill/>
          <a:ln w="9525">
            <a:noFill/>
            <a:miter lim="800000"/>
            <a:headEnd/>
            <a:tailEnd/>
          </a:ln>
          <a:effectLst/>
        </p:spPr>
        <p:txBody>
          <a:bodyPr wrap="none" lIns="91416" tIns="45710" rIns="91416" bIns="45710" anchor="ctr">
            <a:spAutoFit/>
          </a:bodyPr>
          <a:lstStyle/>
          <a:p>
            <a:pPr>
              <a:spcBef>
                <a:spcPct val="0"/>
              </a:spcBef>
            </a:pPr>
            <a:r>
              <a:rPr lang="zh-CN" altLang="en-US" sz="2000">
                <a:ea typeface="华文中宋" pitchFamily="2" charset="-122"/>
              </a:rPr>
              <a:t>中序遍历： </a:t>
            </a:r>
          </a:p>
          <a:p>
            <a:pPr>
              <a:lnSpc>
                <a:spcPct val="130000"/>
              </a:lnSpc>
              <a:spcBef>
                <a:spcPct val="0"/>
              </a:spcBef>
            </a:pPr>
            <a:r>
              <a:rPr lang="zh-CN" altLang="en-US" sz="2000">
                <a:ea typeface="华文中宋" pitchFamily="2" charset="-122"/>
              </a:rPr>
              <a:t> </a:t>
            </a:r>
            <a:r>
              <a:rPr lang="en-US" altLang="zh-CN" sz="2000">
                <a:ea typeface="华文中宋" pitchFamily="2" charset="-122"/>
              </a:rPr>
              <a:t>P</a:t>
            </a:r>
            <a:r>
              <a:rPr lang="en-US" altLang="zh-CN" sz="2000" baseline="-25000">
                <a:ea typeface="华文中宋" pitchFamily="2" charset="-122"/>
              </a:rPr>
              <a:t>L</a:t>
            </a:r>
            <a:r>
              <a:rPr lang="en-US" altLang="zh-CN" sz="2000">
                <a:ea typeface="华文中宋" pitchFamily="2" charset="-122"/>
              </a:rPr>
              <a:t>  S  Q </a:t>
            </a:r>
          </a:p>
        </p:txBody>
      </p:sp>
      <p:sp>
        <p:nvSpPr>
          <p:cNvPr id="22180" name="AutoShape 676"/>
          <p:cNvSpPr>
            <a:spLocks noChangeArrowheads="1"/>
          </p:cNvSpPr>
          <p:nvPr/>
        </p:nvSpPr>
        <p:spPr bwMode="auto">
          <a:xfrm>
            <a:off x="2209800" y="4891088"/>
            <a:ext cx="830263" cy="227012"/>
          </a:xfrm>
          <a:prstGeom prst="rightArrow">
            <a:avLst>
              <a:gd name="adj1" fmla="val 50000"/>
              <a:gd name="adj2" fmla="val 91434"/>
            </a:avLst>
          </a:prstGeom>
          <a:solidFill>
            <a:srgbClr val="0000FF"/>
          </a:solidFill>
          <a:ln w="9525">
            <a:solidFill>
              <a:schemeClr val="tx1"/>
            </a:solidFill>
            <a:miter lim="800000"/>
            <a:headEnd/>
            <a:tailEnd/>
          </a:ln>
          <a:effectLst/>
        </p:spPr>
        <p:txBody>
          <a:bodyPr wrap="none" anchor="ctr"/>
          <a:lstStyle/>
          <a:p>
            <a:endParaRPr lang="zh-CN" altLang="en-US"/>
          </a:p>
        </p:txBody>
      </p:sp>
      <p:grpSp>
        <p:nvGrpSpPr>
          <p:cNvPr id="2" name="Group 677"/>
          <p:cNvGrpSpPr>
            <a:grpSpLocks/>
          </p:cNvGrpSpPr>
          <p:nvPr/>
        </p:nvGrpSpPr>
        <p:grpSpPr bwMode="auto">
          <a:xfrm>
            <a:off x="677863" y="4154488"/>
            <a:ext cx="1373187" cy="1651000"/>
            <a:chOff x="430" y="2617"/>
            <a:chExt cx="866" cy="1040"/>
          </a:xfrm>
        </p:grpSpPr>
        <p:sp>
          <p:nvSpPr>
            <p:cNvPr id="22182" name="Oval 678"/>
            <p:cNvSpPr>
              <a:spLocks noChangeArrowheads="1"/>
            </p:cNvSpPr>
            <p:nvPr/>
          </p:nvSpPr>
          <p:spPr bwMode="auto">
            <a:xfrm>
              <a:off x="884" y="2617"/>
              <a:ext cx="242" cy="252"/>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50" tIns="45677" rIns="91350" bIns="45677" anchor="ctr"/>
            <a:lstStyle/>
            <a:p>
              <a:pPr algn="ctr">
                <a:spcBef>
                  <a:spcPct val="0"/>
                </a:spcBef>
              </a:pPr>
              <a:r>
                <a:rPr lang="en-US" altLang="zh-CN" sz="2000"/>
                <a:t>S</a:t>
              </a:r>
            </a:p>
          </p:txBody>
        </p:sp>
        <p:sp>
          <p:nvSpPr>
            <p:cNvPr id="22183" name="Oval 679"/>
            <p:cNvSpPr>
              <a:spLocks noChangeArrowheads="1"/>
            </p:cNvSpPr>
            <p:nvPr/>
          </p:nvSpPr>
          <p:spPr bwMode="auto">
            <a:xfrm>
              <a:off x="624" y="3033"/>
              <a:ext cx="242" cy="252"/>
            </a:xfrm>
            <a:prstGeom prst="ellipse">
              <a:avLst/>
            </a:prstGeom>
            <a:gradFill rotWithShape="0">
              <a:gsLst>
                <a:gs pos="0">
                  <a:srgbClr val="FF00FF"/>
                </a:gs>
                <a:gs pos="100000">
                  <a:srgbClr val="FFFF00"/>
                </a:gs>
              </a:gsLst>
              <a:path path="shape">
                <a:fillToRect l="50000" t="50000" r="50000" b="50000"/>
              </a:path>
            </a:gradFill>
            <a:ln w="9525">
              <a:noFill/>
              <a:round/>
              <a:headEnd/>
              <a:tailEnd/>
            </a:ln>
            <a:effectLst/>
          </p:spPr>
          <p:txBody>
            <a:bodyPr wrap="none" lIns="91350" tIns="45677" rIns="91350" bIns="45677" anchor="ctr"/>
            <a:lstStyle/>
            <a:p>
              <a:pPr algn="ctr">
                <a:spcBef>
                  <a:spcPct val="0"/>
                </a:spcBef>
              </a:pPr>
              <a:r>
                <a:rPr lang="en-US" altLang="zh-CN" sz="2000">
                  <a:solidFill>
                    <a:srgbClr val="0000FF"/>
                  </a:solidFill>
                </a:rPr>
                <a:t>P</a:t>
              </a:r>
            </a:p>
          </p:txBody>
        </p:sp>
        <p:sp>
          <p:nvSpPr>
            <p:cNvPr id="22184" name="Oval 680"/>
            <p:cNvSpPr>
              <a:spLocks noChangeArrowheads="1"/>
            </p:cNvSpPr>
            <p:nvPr/>
          </p:nvSpPr>
          <p:spPr bwMode="auto">
            <a:xfrm>
              <a:off x="430" y="3405"/>
              <a:ext cx="242" cy="252"/>
            </a:xfrm>
            <a:prstGeom prst="ellipse">
              <a:avLst/>
            </a:prstGeom>
            <a:gradFill rotWithShape="0">
              <a:gsLst>
                <a:gs pos="0">
                  <a:srgbClr val="F8F8F8"/>
                </a:gs>
                <a:gs pos="100000">
                  <a:srgbClr val="FF00FF"/>
                </a:gs>
              </a:gsLst>
              <a:path path="shape">
                <a:fillToRect l="50000" t="50000" r="50000" b="50000"/>
              </a:path>
            </a:gradFill>
            <a:ln w="9525">
              <a:noFill/>
              <a:round/>
              <a:headEnd/>
              <a:tailEnd/>
            </a:ln>
            <a:effectLst/>
          </p:spPr>
          <p:txBody>
            <a:bodyPr wrap="none" lIns="91350" tIns="45677" rIns="91350" bIns="45677" anchor="ctr"/>
            <a:lstStyle/>
            <a:p>
              <a:pPr algn="ctr">
                <a:spcBef>
                  <a:spcPct val="0"/>
                </a:spcBef>
              </a:pPr>
              <a:r>
                <a:rPr lang="en-US" altLang="zh-CN" sz="2000"/>
                <a:t>P</a:t>
              </a:r>
              <a:r>
                <a:rPr lang="en-US" altLang="zh-CN" sz="2000" baseline="-25000"/>
                <a:t>L</a:t>
              </a:r>
            </a:p>
          </p:txBody>
        </p:sp>
        <p:sp>
          <p:nvSpPr>
            <p:cNvPr id="22185" name="Oval 681"/>
            <p:cNvSpPr>
              <a:spLocks noChangeArrowheads="1"/>
            </p:cNvSpPr>
            <p:nvPr/>
          </p:nvSpPr>
          <p:spPr bwMode="auto">
            <a:xfrm>
              <a:off x="1054" y="3033"/>
              <a:ext cx="242" cy="252"/>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50" tIns="45677" rIns="91350" bIns="45677" anchor="ctr"/>
            <a:lstStyle/>
            <a:p>
              <a:pPr algn="ctr">
                <a:spcBef>
                  <a:spcPct val="0"/>
                </a:spcBef>
              </a:pPr>
              <a:r>
                <a:rPr lang="en-US" altLang="zh-CN" sz="2000"/>
                <a:t>Q</a:t>
              </a:r>
            </a:p>
          </p:txBody>
        </p:sp>
        <p:cxnSp>
          <p:nvCxnSpPr>
            <p:cNvPr id="22186" name="AutoShape 682"/>
            <p:cNvCxnSpPr>
              <a:cxnSpLocks noChangeShapeType="1"/>
              <a:stCxn id="22182" idx="3"/>
              <a:endCxn id="22183" idx="0"/>
            </p:cNvCxnSpPr>
            <p:nvPr/>
          </p:nvCxnSpPr>
          <p:spPr bwMode="auto">
            <a:xfrm flipH="1">
              <a:off x="745" y="2832"/>
              <a:ext cx="174" cy="201"/>
            </a:xfrm>
            <a:prstGeom prst="straightConnector1">
              <a:avLst/>
            </a:prstGeom>
            <a:noFill/>
            <a:ln w="9525" cap="sq">
              <a:solidFill>
                <a:schemeClr val="tx1"/>
              </a:solidFill>
              <a:round/>
              <a:headEnd/>
              <a:tailEnd/>
            </a:ln>
            <a:effectLst/>
          </p:spPr>
        </p:cxnSp>
        <p:cxnSp>
          <p:nvCxnSpPr>
            <p:cNvPr id="22187" name="AutoShape 683"/>
            <p:cNvCxnSpPr>
              <a:cxnSpLocks noChangeShapeType="1"/>
              <a:stCxn id="22182" idx="5"/>
              <a:endCxn id="22185" idx="0"/>
            </p:cNvCxnSpPr>
            <p:nvPr/>
          </p:nvCxnSpPr>
          <p:spPr bwMode="auto">
            <a:xfrm>
              <a:off x="1091" y="2832"/>
              <a:ext cx="84" cy="201"/>
            </a:xfrm>
            <a:prstGeom prst="straightConnector1">
              <a:avLst/>
            </a:prstGeom>
            <a:noFill/>
            <a:ln w="9525" cap="sq">
              <a:solidFill>
                <a:schemeClr val="tx1"/>
              </a:solidFill>
              <a:round/>
              <a:headEnd/>
              <a:tailEnd/>
            </a:ln>
            <a:effectLst/>
          </p:spPr>
        </p:cxnSp>
        <p:cxnSp>
          <p:nvCxnSpPr>
            <p:cNvPr id="22188" name="AutoShape 684"/>
            <p:cNvCxnSpPr>
              <a:cxnSpLocks noChangeShapeType="1"/>
              <a:stCxn id="22183" idx="3"/>
              <a:endCxn id="22184" idx="0"/>
            </p:cNvCxnSpPr>
            <p:nvPr/>
          </p:nvCxnSpPr>
          <p:spPr bwMode="auto">
            <a:xfrm flipH="1">
              <a:off x="551" y="3248"/>
              <a:ext cx="108" cy="157"/>
            </a:xfrm>
            <a:prstGeom prst="straightConnector1">
              <a:avLst/>
            </a:prstGeom>
            <a:noFill/>
            <a:ln w="9525" cap="sq">
              <a:solidFill>
                <a:schemeClr val="tx1"/>
              </a:solidFill>
              <a:round/>
              <a:headEnd/>
              <a:tailEnd/>
            </a:ln>
            <a:effectLst/>
          </p:spPr>
        </p:cxnSp>
      </p:grpSp>
      <p:grpSp>
        <p:nvGrpSpPr>
          <p:cNvPr id="3" name="Group 685"/>
          <p:cNvGrpSpPr>
            <a:grpSpLocks/>
          </p:cNvGrpSpPr>
          <p:nvPr/>
        </p:nvGrpSpPr>
        <p:grpSpPr bwMode="auto">
          <a:xfrm>
            <a:off x="3124200" y="4203700"/>
            <a:ext cx="1143000" cy="1069975"/>
            <a:chOff x="1968" y="2647"/>
            <a:chExt cx="720" cy="674"/>
          </a:xfrm>
        </p:grpSpPr>
        <p:sp>
          <p:nvSpPr>
            <p:cNvPr id="22190" name="Oval 686"/>
            <p:cNvSpPr>
              <a:spLocks noChangeArrowheads="1"/>
            </p:cNvSpPr>
            <p:nvPr/>
          </p:nvSpPr>
          <p:spPr bwMode="auto">
            <a:xfrm>
              <a:off x="2198" y="2647"/>
              <a:ext cx="242" cy="252"/>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72" tIns="45682" rIns="91372" bIns="45682" anchor="ctr"/>
            <a:lstStyle/>
            <a:p>
              <a:pPr algn="ctr">
                <a:spcBef>
                  <a:spcPct val="0"/>
                </a:spcBef>
              </a:pPr>
              <a:r>
                <a:rPr lang="en-US" altLang="zh-CN" sz="2000"/>
                <a:t>S</a:t>
              </a:r>
            </a:p>
          </p:txBody>
        </p:sp>
        <p:sp>
          <p:nvSpPr>
            <p:cNvPr id="22191" name="Oval 687"/>
            <p:cNvSpPr>
              <a:spLocks noChangeArrowheads="1"/>
            </p:cNvSpPr>
            <p:nvPr/>
          </p:nvSpPr>
          <p:spPr bwMode="auto">
            <a:xfrm>
              <a:off x="1968" y="3069"/>
              <a:ext cx="242" cy="252"/>
            </a:xfrm>
            <a:prstGeom prst="ellipse">
              <a:avLst/>
            </a:prstGeom>
            <a:gradFill rotWithShape="0">
              <a:gsLst>
                <a:gs pos="0">
                  <a:srgbClr val="F8F8F8"/>
                </a:gs>
                <a:gs pos="100000">
                  <a:srgbClr val="FF00FF"/>
                </a:gs>
              </a:gsLst>
              <a:path path="shape">
                <a:fillToRect l="50000" t="50000" r="50000" b="50000"/>
              </a:path>
            </a:gradFill>
            <a:ln w="9525">
              <a:noFill/>
              <a:round/>
              <a:headEnd/>
              <a:tailEnd/>
            </a:ln>
            <a:effectLst/>
          </p:spPr>
          <p:txBody>
            <a:bodyPr wrap="none" lIns="91372" tIns="45682" rIns="91372" bIns="45682" anchor="ctr"/>
            <a:lstStyle/>
            <a:p>
              <a:pPr algn="ctr">
                <a:spcBef>
                  <a:spcPct val="0"/>
                </a:spcBef>
              </a:pPr>
              <a:r>
                <a:rPr lang="en-US" altLang="zh-CN" sz="2000"/>
                <a:t>P</a:t>
              </a:r>
              <a:r>
                <a:rPr lang="en-US" altLang="zh-CN" sz="2000" baseline="-25000"/>
                <a:t>L</a:t>
              </a:r>
            </a:p>
          </p:txBody>
        </p:sp>
        <p:sp>
          <p:nvSpPr>
            <p:cNvPr id="22192" name="Oval 688"/>
            <p:cNvSpPr>
              <a:spLocks noChangeArrowheads="1"/>
            </p:cNvSpPr>
            <p:nvPr/>
          </p:nvSpPr>
          <p:spPr bwMode="auto">
            <a:xfrm>
              <a:off x="2446" y="3069"/>
              <a:ext cx="242" cy="252"/>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72" tIns="45682" rIns="91372" bIns="45682" anchor="ctr"/>
            <a:lstStyle/>
            <a:p>
              <a:pPr algn="ctr">
                <a:spcBef>
                  <a:spcPct val="0"/>
                </a:spcBef>
              </a:pPr>
              <a:r>
                <a:rPr lang="en-US" altLang="zh-CN" sz="2000"/>
                <a:t>Q</a:t>
              </a:r>
            </a:p>
          </p:txBody>
        </p:sp>
        <p:cxnSp>
          <p:nvCxnSpPr>
            <p:cNvPr id="22193" name="AutoShape 689"/>
            <p:cNvCxnSpPr>
              <a:cxnSpLocks noChangeShapeType="1"/>
              <a:stCxn id="22190" idx="3"/>
              <a:endCxn id="22191" idx="0"/>
            </p:cNvCxnSpPr>
            <p:nvPr/>
          </p:nvCxnSpPr>
          <p:spPr bwMode="auto">
            <a:xfrm flipH="1">
              <a:off x="2089" y="2862"/>
              <a:ext cx="144" cy="207"/>
            </a:xfrm>
            <a:prstGeom prst="straightConnector1">
              <a:avLst/>
            </a:prstGeom>
            <a:noFill/>
            <a:ln w="9525" cap="sq">
              <a:solidFill>
                <a:schemeClr val="tx1"/>
              </a:solidFill>
              <a:round/>
              <a:headEnd/>
              <a:tailEnd/>
            </a:ln>
            <a:effectLst/>
          </p:spPr>
        </p:cxnSp>
        <p:cxnSp>
          <p:nvCxnSpPr>
            <p:cNvPr id="22194" name="AutoShape 690"/>
            <p:cNvCxnSpPr>
              <a:cxnSpLocks noChangeShapeType="1"/>
              <a:stCxn id="22190" idx="5"/>
              <a:endCxn id="22192" idx="0"/>
            </p:cNvCxnSpPr>
            <p:nvPr/>
          </p:nvCxnSpPr>
          <p:spPr bwMode="auto">
            <a:xfrm>
              <a:off x="2405" y="2862"/>
              <a:ext cx="162" cy="207"/>
            </a:xfrm>
            <a:prstGeom prst="straightConnector1">
              <a:avLst/>
            </a:prstGeom>
            <a:noFill/>
            <a:ln w="9525" cap="sq">
              <a:solidFill>
                <a:schemeClr val="tx1"/>
              </a:solidFill>
              <a:round/>
              <a:headEnd/>
              <a:tailEnd/>
            </a:ln>
            <a:effectLst/>
          </p:spPr>
        </p:cxnSp>
      </p:grpSp>
      <p:sp>
        <p:nvSpPr>
          <p:cNvPr id="22195" name="Text Box 691"/>
          <p:cNvSpPr txBox="1">
            <a:spLocks noChangeArrowheads="1"/>
          </p:cNvSpPr>
          <p:nvPr/>
        </p:nvSpPr>
        <p:spPr bwMode="auto">
          <a:xfrm>
            <a:off x="4495800" y="5959475"/>
            <a:ext cx="2651125" cy="395288"/>
          </a:xfrm>
          <a:prstGeom prst="rect">
            <a:avLst/>
          </a:prstGeom>
          <a:noFill/>
          <a:ln w="9525">
            <a:noFill/>
            <a:miter lim="800000"/>
            <a:headEnd/>
            <a:tailEnd/>
          </a:ln>
          <a:effectLst/>
        </p:spPr>
        <p:txBody>
          <a:bodyPr wrap="none" lIns="91416" tIns="45710" rIns="91416" bIns="45710" anchor="ctr">
            <a:spAutoFit/>
          </a:bodyPr>
          <a:lstStyle/>
          <a:p>
            <a:pPr>
              <a:spcBef>
                <a:spcPct val="0"/>
              </a:spcBef>
            </a:pPr>
            <a:r>
              <a:rPr lang="zh-CN" altLang="en-US" sz="2000">
                <a:ea typeface="华文中宋" pitchFamily="2" charset="-122"/>
              </a:rPr>
              <a:t>中序遍历：</a:t>
            </a:r>
            <a:r>
              <a:rPr lang="en-US" altLang="zh-CN" sz="2000">
                <a:ea typeface="华文中宋" pitchFamily="2" charset="-122"/>
              </a:rPr>
              <a:t>Q  S  P</a:t>
            </a:r>
            <a:r>
              <a:rPr lang="en-US" altLang="zh-CN" sz="2000" baseline="-25000">
                <a:ea typeface="华文中宋" pitchFamily="2" charset="-122"/>
              </a:rPr>
              <a:t>L</a:t>
            </a:r>
            <a:r>
              <a:rPr lang="en-US" altLang="zh-CN" sz="2000">
                <a:ea typeface="华文中宋" pitchFamily="2" charset="-122"/>
              </a:rPr>
              <a:t>  </a:t>
            </a:r>
            <a:r>
              <a:rPr lang="en-US" altLang="zh-CN" sz="2000">
                <a:solidFill>
                  <a:srgbClr val="FF3300"/>
                </a:solidFill>
                <a:effectLst>
                  <a:outerShdw blurRad="38100" dist="38100" dir="2700000" algn="tl">
                    <a:srgbClr val="000000"/>
                  </a:outerShdw>
                </a:effectLst>
                <a:ea typeface="华文中宋" pitchFamily="2" charset="-122"/>
              </a:rPr>
              <a:t>P</a:t>
            </a:r>
            <a:r>
              <a:rPr lang="en-US" altLang="zh-CN" sz="2000">
                <a:ea typeface="华文中宋" pitchFamily="2" charset="-122"/>
              </a:rPr>
              <a:t> </a:t>
            </a:r>
          </a:p>
        </p:txBody>
      </p:sp>
      <p:sp>
        <p:nvSpPr>
          <p:cNvPr id="22196" name="Text Box 692"/>
          <p:cNvSpPr txBox="1">
            <a:spLocks noChangeArrowheads="1"/>
          </p:cNvSpPr>
          <p:nvPr/>
        </p:nvSpPr>
        <p:spPr bwMode="auto">
          <a:xfrm>
            <a:off x="7391400" y="5576888"/>
            <a:ext cx="1508125" cy="823912"/>
          </a:xfrm>
          <a:prstGeom prst="rect">
            <a:avLst/>
          </a:prstGeom>
          <a:noFill/>
          <a:ln w="9525">
            <a:noFill/>
            <a:miter lim="800000"/>
            <a:headEnd/>
            <a:tailEnd/>
          </a:ln>
          <a:effectLst/>
        </p:spPr>
        <p:txBody>
          <a:bodyPr wrap="none" lIns="91416" tIns="45710" rIns="91416" bIns="45710" anchor="ctr">
            <a:spAutoFit/>
          </a:bodyPr>
          <a:lstStyle/>
          <a:p>
            <a:pPr>
              <a:spcBef>
                <a:spcPct val="0"/>
              </a:spcBef>
            </a:pPr>
            <a:r>
              <a:rPr lang="zh-CN" altLang="en-US" sz="2000">
                <a:ea typeface="华文中宋" pitchFamily="2" charset="-122"/>
              </a:rPr>
              <a:t>中序遍历： </a:t>
            </a:r>
          </a:p>
          <a:p>
            <a:pPr>
              <a:lnSpc>
                <a:spcPct val="140000"/>
              </a:lnSpc>
              <a:spcBef>
                <a:spcPct val="0"/>
              </a:spcBef>
            </a:pPr>
            <a:r>
              <a:rPr lang="en-US" altLang="zh-CN" sz="2000">
                <a:ea typeface="华文中宋" pitchFamily="2" charset="-122"/>
              </a:rPr>
              <a:t>Q  S  P</a:t>
            </a:r>
            <a:r>
              <a:rPr lang="en-US" altLang="zh-CN" sz="2000" baseline="-25000">
                <a:ea typeface="华文中宋" pitchFamily="2" charset="-122"/>
              </a:rPr>
              <a:t>L</a:t>
            </a:r>
            <a:r>
              <a:rPr lang="en-US" altLang="zh-CN" sz="2000">
                <a:ea typeface="华文中宋" pitchFamily="2" charset="-122"/>
              </a:rPr>
              <a:t> </a:t>
            </a:r>
          </a:p>
        </p:txBody>
      </p:sp>
      <p:sp>
        <p:nvSpPr>
          <p:cNvPr id="22197" name="AutoShape 693"/>
          <p:cNvSpPr>
            <a:spLocks noChangeArrowheads="1"/>
          </p:cNvSpPr>
          <p:nvPr/>
        </p:nvSpPr>
        <p:spPr bwMode="auto">
          <a:xfrm>
            <a:off x="6408738" y="4891088"/>
            <a:ext cx="830262" cy="227012"/>
          </a:xfrm>
          <a:prstGeom prst="rightArrow">
            <a:avLst>
              <a:gd name="adj1" fmla="val 50000"/>
              <a:gd name="adj2" fmla="val 91434"/>
            </a:avLst>
          </a:prstGeom>
          <a:solidFill>
            <a:srgbClr val="0000FF"/>
          </a:solidFill>
          <a:ln w="9525">
            <a:solidFill>
              <a:schemeClr val="tx1"/>
            </a:solidFill>
            <a:miter lim="800000"/>
            <a:headEnd/>
            <a:tailEnd/>
          </a:ln>
          <a:effectLst/>
        </p:spPr>
        <p:txBody>
          <a:bodyPr wrap="none" anchor="ctr"/>
          <a:lstStyle/>
          <a:p>
            <a:endParaRPr lang="zh-CN" altLang="en-US"/>
          </a:p>
        </p:txBody>
      </p:sp>
      <p:grpSp>
        <p:nvGrpSpPr>
          <p:cNvPr id="4" name="Group 694"/>
          <p:cNvGrpSpPr>
            <a:grpSpLocks/>
          </p:cNvGrpSpPr>
          <p:nvPr/>
        </p:nvGrpSpPr>
        <p:grpSpPr bwMode="auto">
          <a:xfrm>
            <a:off x="4953000" y="4154488"/>
            <a:ext cx="1223963" cy="1727200"/>
            <a:chOff x="3120" y="2617"/>
            <a:chExt cx="770" cy="1088"/>
          </a:xfrm>
        </p:grpSpPr>
        <p:sp>
          <p:nvSpPr>
            <p:cNvPr id="22199" name="Oval 695"/>
            <p:cNvSpPr>
              <a:spLocks noChangeArrowheads="1"/>
            </p:cNvSpPr>
            <p:nvPr/>
          </p:nvSpPr>
          <p:spPr bwMode="auto">
            <a:xfrm>
              <a:off x="3382" y="2617"/>
              <a:ext cx="242" cy="252"/>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50" tIns="45677" rIns="91350" bIns="45677" anchor="ctr"/>
            <a:lstStyle/>
            <a:p>
              <a:pPr algn="ctr">
                <a:spcBef>
                  <a:spcPct val="0"/>
                </a:spcBef>
              </a:pPr>
              <a:r>
                <a:rPr lang="en-US" altLang="zh-CN" sz="2000"/>
                <a:t>S</a:t>
              </a:r>
            </a:p>
          </p:txBody>
        </p:sp>
        <p:sp>
          <p:nvSpPr>
            <p:cNvPr id="22200" name="Oval 696"/>
            <p:cNvSpPr>
              <a:spLocks noChangeArrowheads="1"/>
            </p:cNvSpPr>
            <p:nvPr/>
          </p:nvSpPr>
          <p:spPr bwMode="auto">
            <a:xfrm>
              <a:off x="3648" y="3033"/>
              <a:ext cx="242" cy="252"/>
            </a:xfrm>
            <a:prstGeom prst="ellipse">
              <a:avLst/>
            </a:prstGeom>
            <a:gradFill rotWithShape="0">
              <a:gsLst>
                <a:gs pos="0">
                  <a:srgbClr val="FF00FF"/>
                </a:gs>
                <a:gs pos="100000">
                  <a:srgbClr val="FFFF00"/>
                </a:gs>
              </a:gsLst>
              <a:path path="shape">
                <a:fillToRect l="50000" t="50000" r="50000" b="50000"/>
              </a:path>
            </a:gradFill>
            <a:ln w="9525">
              <a:noFill/>
              <a:round/>
              <a:headEnd/>
              <a:tailEnd/>
            </a:ln>
            <a:effectLst/>
          </p:spPr>
          <p:txBody>
            <a:bodyPr wrap="none" lIns="91350" tIns="45677" rIns="91350" bIns="45677" anchor="ctr"/>
            <a:lstStyle/>
            <a:p>
              <a:pPr algn="ctr">
                <a:spcBef>
                  <a:spcPct val="0"/>
                </a:spcBef>
              </a:pPr>
              <a:r>
                <a:rPr lang="en-US" altLang="zh-CN" sz="2000">
                  <a:solidFill>
                    <a:srgbClr val="0000FF"/>
                  </a:solidFill>
                </a:rPr>
                <a:t>P</a:t>
              </a:r>
            </a:p>
          </p:txBody>
        </p:sp>
        <p:sp>
          <p:nvSpPr>
            <p:cNvPr id="22201" name="Oval 697"/>
            <p:cNvSpPr>
              <a:spLocks noChangeArrowheads="1"/>
            </p:cNvSpPr>
            <p:nvPr/>
          </p:nvSpPr>
          <p:spPr bwMode="auto">
            <a:xfrm>
              <a:off x="3408" y="3453"/>
              <a:ext cx="242" cy="252"/>
            </a:xfrm>
            <a:prstGeom prst="ellipse">
              <a:avLst/>
            </a:prstGeom>
            <a:gradFill rotWithShape="0">
              <a:gsLst>
                <a:gs pos="0">
                  <a:srgbClr val="F8F8F8"/>
                </a:gs>
                <a:gs pos="100000">
                  <a:srgbClr val="FF00FF"/>
                </a:gs>
              </a:gsLst>
              <a:path path="shape">
                <a:fillToRect l="50000" t="50000" r="50000" b="50000"/>
              </a:path>
            </a:gradFill>
            <a:ln w="9525">
              <a:noFill/>
              <a:round/>
              <a:headEnd/>
              <a:tailEnd/>
            </a:ln>
            <a:effectLst/>
          </p:spPr>
          <p:txBody>
            <a:bodyPr wrap="none" lIns="91350" tIns="45677" rIns="91350" bIns="45677" anchor="ctr"/>
            <a:lstStyle/>
            <a:p>
              <a:pPr algn="ctr">
                <a:spcBef>
                  <a:spcPct val="0"/>
                </a:spcBef>
              </a:pPr>
              <a:r>
                <a:rPr lang="en-US" altLang="zh-CN" sz="2000"/>
                <a:t>P</a:t>
              </a:r>
              <a:r>
                <a:rPr lang="en-US" altLang="zh-CN" sz="2000" baseline="-25000"/>
                <a:t>L</a:t>
              </a:r>
            </a:p>
          </p:txBody>
        </p:sp>
        <p:sp>
          <p:nvSpPr>
            <p:cNvPr id="22202" name="Oval 698"/>
            <p:cNvSpPr>
              <a:spLocks noChangeArrowheads="1"/>
            </p:cNvSpPr>
            <p:nvPr/>
          </p:nvSpPr>
          <p:spPr bwMode="auto">
            <a:xfrm>
              <a:off x="3120" y="3033"/>
              <a:ext cx="242" cy="252"/>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50" tIns="45677" rIns="91350" bIns="45677" anchor="ctr"/>
            <a:lstStyle/>
            <a:p>
              <a:pPr algn="ctr">
                <a:spcBef>
                  <a:spcPct val="0"/>
                </a:spcBef>
              </a:pPr>
              <a:r>
                <a:rPr lang="en-US" altLang="zh-CN" sz="2000"/>
                <a:t>Q</a:t>
              </a:r>
            </a:p>
          </p:txBody>
        </p:sp>
        <p:cxnSp>
          <p:nvCxnSpPr>
            <p:cNvPr id="22203" name="AutoShape 699"/>
            <p:cNvCxnSpPr>
              <a:cxnSpLocks noChangeShapeType="1"/>
              <a:stCxn id="22199" idx="3"/>
              <a:endCxn id="22202" idx="0"/>
            </p:cNvCxnSpPr>
            <p:nvPr/>
          </p:nvCxnSpPr>
          <p:spPr bwMode="auto">
            <a:xfrm flipH="1">
              <a:off x="3241" y="2832"/>
              <a:ext cx="176" cy="201"/>
            </a:xfrm>
            <a:prstGeom prst="straightConnector1">
              <a:avLst/>
            </a:prstGeom>
            <a:noFill/>
            <a:ln w="9525" cap="sq">
              <a:solidFill>
                <a:schemeClr val="tx1"/>
              </a:solidFill>
              <a:round/>
              <a:headEnd/>
              <a:tailEnd/>
            </a:ln>
            <a:effectLst/>
          </p:spPr>
        </p:cxnSp>
        <p:cxnSp>
          <p:nvCxnSpPr>
            <p:cNvPr id="22204" name="AutoShape 700"/>
            <p:cNvCxnSpPr>
              <a:cxnSpLocks noChangeShapeType="1"/>
              <a:stCxn id="22199" idx="5"/>
              <a:endCxn id="22200" idx="0"/>
            </p:cNvCxnSpPr>
            <p:nvPr/>
          </p:nvCxnSpPr>
          <p:spPr bwMode="auto">
            <a:xfrm>
              <a:off x="3589" y="2832"/>
              <a:ext cx="180" cy="201"/>
            </a:xfrm>
            <a:prstGeom prst="straightConnector1">
              <a:avLst/>
            </a:prstGeom>
            <a:noFill/>
            <a:ln w="9525" cap="sq">
              <a:solidFill>
                <a:schemeClr val="tx1"/>
              </a:solidFill>
              <a:round/>
              <a:headEnd/>
              <a:tailEnd/>
            </a:ln>
            <a:effectLst/>
          </p:spPr>
        </p:cxnSp>
        <p:cxnSp>
          <p:nvCxnSpPr>
            <p:cNvPr id="22205" name="AutoShape 701"/>
            <p:cNvCxnSpPr>
              <a:cxnSpLocks noChangeShapeType="1"/>
              <a:stCxn id="22200" idx="3"/>
              <a:endCxn id="22201" idx="0"/>
            </p:cNvCxnSpPr>
            <p:nvPr/>
          </p:nvCxnSpPr>
          <p:spPr bwMode="auto">
            <a:xfrm flipH="1">
              <a:off x="3529" y="3248"/>
              <a:ext cx="154" cy="205"/>
            </a:xfrm>
            <a:prstGeom prst="straightConnector1">
              <a:avLst/>
            </a:prstGeom>
            <a:noFill/>
            <a:ln w="9525" cap="sq">
              <a:solidFill>
                <a:schemeClr val="tx1"/>
              </a:solidFill>
              <a:round/>
              <a:headEnd/>
              <a:tailEnd/>
            </a:ln>
            <a:effectLst/>
          </p:spPr>
        </p:cxnSp>
      </p:grpSp>
      <p:grpSp>
        <p:nvGrpSpPr>
          <p:cNvPr id="5" name="Group 702"/>
          <p:cNvGrpSpPr>
            <a:grpSpLocks/>
          </p:cNvGrpSpPr>
          <p:nvPr/>
        </p:nvGrpSpPr>
        <p:grpSpPr bwMode="auto">
          <a:xfrm>
            <a:off x="7467600" y="4203700"/>
            <a:ext cx="1143000" cy="1069975"/>
            <a:chOff x="4704" y="2647"/>
            <a:chExt cx="720" cy="674"/>
          </a:xfrm>
        </p:grpSpPr>
        <p:sp>
          <p:nvSpPr>
            <p:cNvPr id="22207" name="Oval 703"/>
            <p:cNvSpPr>
              <a:spLocks noChangeArrowheads="1"/>
            </p:cNvSpPr>
            <p:nvPr/>
          </p:nvSpPr>
          <p:spPr bwMode="auto">
            <a:xfrm>
              <a:off x="4936" y="2647"/>
              <a:ext cx="242" cy="252"/>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72" tIns="45682" rIns="91372" bIns="45682" anchor="ctr"/>
            <a:lstStyle/>
            <a:p>
              <a:pPr algn="ctr">
                <a:spcBef>
                  <a:spcPct val="0"/>
                </a:spcBef>
              </a:pPr>
              <a:r>
                <a:rPr lang="en-US" altLang="zh-CN" sz="2000"/>
                <a:t>S</a:t>
              </a:r>
            </a:p>
          </p:txBody>
        </p:sp>
        <p:sp>
          <p:nvSpPr>
            <p:cNvPr id="22208" name="Oval 704"/>
            <p:cNvSpPr>
              <a:spLocks noChangeArrowheads="1"/>
            </p:cNvSpPr>
            <p:nvPr/>
          </p:nvSpPr>
          <p:spPr bwMode="auto">
            <a:xfrm>
              <a:off x="5182" y="3069"/>
              <a:ext cx="242" cy="252"/>
            </a:xfrm>
            <a:prstGeom prst="ellipse">
              <a:avLst/>
            </a:prstGeom>
            <a:gradFill rotWithShape="0">
              <a:gsLst>
                <a:gs pos="0">
                  <a:srgbClr val="F8F8F8"/>
                </a:gs>
                <a:gs pos="100000">
                  <a:srgbClr val="FF00FF"/>
                </a:gs>
              </a:gsLst>
              <a:path path="shape">
                <a:fillToRect l="50000" t="50000" r="50000" b="50000"/>
              </a:path>
            </a:gradFill>
            <a:ln w="9525">
              <a:noFill/>
              <a:round/>
              <a:headEnd/>
              <a:tailEnd/>
            </a:ln>
            <a:effectLst/>
          </p:spPr>
          <p:txBody>
            <a:bodyPr wrap="none" lIns="91372" tIns="45682" rIns="91372" bIns="45682" anchor="ctr"/>
            <a:lstStyle/>
            <a:p>
              <a:pPr algn="ctr">
                <a:spcBef>
                  <a:spcPct val="0"/>
                </a:spcBef>
              </a:pPr>
              <a:r>
                <a:rPr lang="en-US" altLang="zh-CN" sz="2000"/>
                <a:t>P</a:t>
              </a:r>
              <a:r>
                <a:rPr lang="en-US" altLang="zh-CN" sz="2000" baseline="-25000"/>
                <a:t>L</a:t>
              </a:r>
            </a:p>
          </p:txBody>
        </p:sp>
        <p:sp>
          <p:nvSpPr>
            <p:cNvPr id="22209" name="Oval 705"/>
            <p:cNvSpPr>
              <a:spLocks noChangeArrowheads="1"/>
            </p:cNvSpPr>
            <p:nvPr/>
          </p:nvSpPr>
          <p:spPr bwMode="auto">
            <a:xfrm>
              <a:off x="4704" y="3069"/>
              <a:ext cx="242" cy="252"/>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72" tIns="45682" rIns="91372" bIns="45682" anchor="ctr"/>
            <a:lstStyle/>
            <a:p>
              <a:pPr algn="ctr">
                <a:spcBef>
                  <a:spcPct val="0"/>
                </a:spcBef>
              </a:pPr>
              <a:r>
                <a:rPr lang="en-US" altLang="zh-CN" sz="2000"/>
                <a:t>Q</a:t>
              </a:r>
            </a:p>
          </p:txBody>
        </p:sp>
        <p:cxnSp>
          <p:nvCxnSpPr>
            <p:cNvPr id="22210" name="AutoShape 706"/>
            <p:cNvCxnSpPr>
              <a:cxnSpLocks noChangeShapeType="1"/>
              <a:stCxn id="22207" idx="3"/>
              <a:endCxn id="22209" idx="0"/>
            </p:cNvCxnSpPr>
            <p:nvPr/>
          </p:nvCxnSpPr>
          <p:spPr bwMode="auto">
            <a:xfrm flipH="1">
              <a:off x="4825" y="2862"/>
              <a:ext cx="146" cy="207"/>
            </a:xfrm>
            <a:prstGeom prst="straightConnector1">
              <a:avLst/>
            </a:prstGeom>
            <a:noFill/>
            <a:ln w="9525" cap="sq">
              <a:solidFill>
                <a:schemeClr val="tx1"/>
              </a:solidFill>
              <a:round/>
              <a:headEnd/>
              <a:tailEnd/>
            </a:ln>
            <a:effectLst/>
          </p:spPr>
        </p:cxnSp>
        <p:cxnSp>
          <p:nvCxnSpPr>
            <p:cNvPr id="22211" name="AutoShape 707"/>
            <p:cNvCxnSpPr>
              <a:cxnSpLocks noChangeShapeType="1"/>
              <a:stCxn id="22207" idx="5"/>
              <a:endCxn id="22208" idx="0"/>
            </p:cNvCxnSpPr>
            <p:nvPr/>
          </p:nvCxnSpPr>
          <p:spPr bwMode="auto">
            <a:xfrm>
              <a:off x="5143" y="2862"/>
              <a:ext cx="160" cy="207"/>
            </a:xfrm>
            <a:prstGeom prst="straightConnector1">
              <a:avLst/>
            </a:prstGeom>
            <a:noFill/>
            <a:ln w="9525" cap="sq">
              <a:solidFill>
                <a:schemeClr val="tx1"/>
              </a:solidFill>
              <a:round/>
              <a:headEnd/>
              <a:tailEnd/>
            </a:ln>
            <a:effectLst/>
          </p:spPr>
        </p:cxnSp>
      </p:grpSp>
    </p:spTree>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22174"/>
                                        </p:tgtEl>
                                        <p:attrNameLst>
                                          <p:attrName>style.visibility</p:attrName>
                                        </p:attrNameLst>
                                      </p:cBhvr>
                                      <p:to>
                                        <p:strVal val="visible"/>
                                      </p:to>
                                    </p:set>
                                    <p:anim calcmode="lin" valueType="num">
                                      <p:cBhvr>
                                        <p:cTn id="7" dur="500" fill="hold"/>
                                        <p:tgtEl>
                                          <p:spTgt spid="22174"/>
                                        </p:tgtEl>
                                        <p:attrNameLst>
                                          <p:attrName>ppt_x</p:attrName>
                                        </p:attrNameLst>
                                      </p:cBhvr>
                                      <p:tavLst>
                                        <p:tav tm="0">
                                          <p:val>
                                            <p:strVal val="#ppt_x-#ppt_w/2"/>
                                          </p:val>
                                        </p:tav>
                                        <p:tav tm="100000">
                                          <p:val>
                                            <p:strVal val="#ppt_x"/>
                                          </p:val>
                                        </p:tav>
                                      </p:tavLst>
                                    </p:anim>
                                    <p:anim calcmode="lin" valueType="num">
                                      <p:cBhvr>
                                        <p:cTn id="8" dur="500" fill="hold"/>
                                        <p:tgtEl>
                                          <p:spTgt spid="22174"/>
                                        </p:tgtEl>
                                        <p:attrNameLst>
                                          <p:attrName>ppt_y</p:attrName>
                                        </p:attrNameLst>
                                      </p:cBhvr>
                                      <p:tavLst>
                                        <p:tav tm="0">
                                          <p:val>
                                            <p:strVal val="#ppt_y"/>
                                          </p:val>
                                        </p:tav>
                                        <p:tav tm="100000">
                                          <p:val>
                                            <p:strVal val="#ppt_y"/>
                                          </p:val>
                                        </p:tav>
                                      </p:tavLst>
                                    </p:anim>
                                    <p:anim calcmode="lin" valueType="num">
                                      <p:cBhvr>
                                        <p:cTn id="9" dur="500" fill="hold"/>
                                        <p:tgtEl>
                                          <p:spTgt spid="22174"/>
                                        </p:tgtEl>
                                        <p:attrNameLst>
                                          <p:attrName>ppt_w</p:attrName>
                                        </p:attrNameLst>
                                      </p:cBhvr>
                                      <p:tavLst>
                                        <p:tav tm="0">
                                          <p:val>
                                            <p:fltVal val="0"/>
                                          </p:val>
                                        </p:tav>
                                        <p:tav tm="100000">
                                          <p:val>
                                            <p:strVal val="#ppt_w"/>
                                          </p:val>
                                        </p:tav>
                                      </p:tavLst>
                                    </p:anim>
                                    <p:anim calcmode="lin" valueType="num">
                                      <p:cBhvr>
                                        <p:cTn id="10" dur="500" fill="hold"/>
                                        <p:tgtEl>
                                          <p:spTgt spid="22174"/>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22175"/>
                                        </p:tgtEl>
                                        <p:attrNameLst>
                                          <p:attrName>style.visibility</p:attrName>
                                        </p:attrNameLst>
                                      </p:cBhvr>
                                      <p:to>
                                        <p:strVal val="visible"/>
                                      </p:to>
                                    </p:set>
                                    <p:animEffect transition="in" filter="wipe(left)">
                                      <p:cBhvr>
                                        <p:cTn id="15" dur="500"/>
                                        <p:tgtEl>
                                          <p:spTgt spid="22175"/>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5" fill="hold" grpId="0" nodeType="clickEffect">
                                  <p:stCondLst>
                                    <p:cond delay="0"/>
                                  </p:stCondLst>
                                  <p:childTnLst>
                                    <p:set>
                                      <p:cBhvr>
                                        <p:cTn id="19" dur="1" fill="hold">
                                          <p:stCondLst>
                                            <p:cond delay="0"/>
                                          </p:stCondLst>
                                        </p:cTn>
                                        <p:tgtEl>
                                          <p:spTgt spid="22176"/>
                                        </p:tgtEl>
                                        <p:attrNameLst>
                                          <p:attrName>style.visibility</p:attrName>
                                        </p:attrNameLst>
                                      </p:cBhvr>
                                      <p:to>
                                        <p:strVal val="visible"/>
                                      </p:to>
                                    </p:set>
                                    <p:animEffect transition="in" filter="blinds(vertical)">
                                      <p:cBhvr>
                                        <p:cTn id="20" dur="500"/>
                                        <p:tgtEl>
                                          <p:spTgt spid="22176"/>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22177"/>
                                        </p:tgtEl>
                                        <p:attrNameLst>
                                          <p:attrName>style.visibility</p:attrName>
                                        </p:attrNameLst>
                                      </p:cBhvr>
                                      <p:to>
                                        <p:strVal val="visible"/>
                                      </p:to>
                                    </p:set>
                                    <p:animEffect transition="in" filter="blinds(horizontal)">
                                      <p:cBhvr>
                                        <p:cTn id="25" dur="500"/>
                                        <p:tgtEl>
                                          <p:spTgt spid="22177"/>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wipe(up)">
                                      <p:cBhvr>
                                        <p:cTn id="30" dur="500"/>
                                        <p:tgtEl>
                                          <p:spTgt spid="2"/>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22180"/>
                                        </p:tgtEl>
                                        <p:attrNameLst>
                                          <p:attrName>style.visibility</p:attrName>
                                        </p:attrNameLst>
                                      </p:cBhvr>
                                      <p:to>
                                        <p:strVal val="visible"/>
                                      </p:to>
                                    </p:set>
                                    <p:animEffect transition="in" filter="wipe(left)">
                                      <p:cBhvr>
                                        <p:cTn id="35" dur="500"/>
                                        <p:tgtEl>
                                          <p:spTgt spid="22180"/>
                                        </p:tgtEl>
                                      </p:cBhvr>
                                    </p:animEffect>
                                  </p:childTnLst>
                                </p:cTn>
                              </p:par>
                            </p:childTnLst>
                          </p:cTn>
                        </p:par>
                      </p:childTnLst>
                    </p:cTn>
                  </p:par>
                  <p:par>
                    <p:cTn id="36" fill="hold">
                      <p:stCondLst>
                        <p:cond delay="indefinite"/>
                      </p:stCondLst>
                      <p:childTnLst>
                        <p:par>
                          <p:cTn id="37" fill="hold">
                            <p:stCondLst>
                              <p:cond delay="0"/>
                            </p:stCondLst>
                            <p:childTnLst>
                              <p:par>
                                <p:cTn id="38" presetID="17" presetClass="entr" presetSubtype="1" fill="hold" nodeType="clickEffect">
                                  <p:stCondLst>
                                    <p:cond delay="0"/>
                                  </p:stCondLst>
                                  <p:childTnLst>
                                    <p:set>
                                      <p:cBhvr>
                                        <p:cTn id="39" dur="1" fill="hold">
                                          <p:stCondLst>
                                            <p:cond delay="0"/>
                                          </p:stCondLst>
                                        </p:cTn>
                                        <p:tgtEl>
                                          <p:spTgt spid="3"/>
                                        </p:tgtEl>
                                        <p:attrNameLst>
                                          <p:attrName>style.visibility</p:attrName>
                                        </p:attrNameLst>
                                      </p:cBhvr>
                                      <p:to>
                                        <p:strVal val="visible"/>
                                      </p:to>
                                    </p:set>
                                    <p:anim calcmode="lin" valueType="num">
                                      <p:cBhvr>
                                        <p:cTn id="40" dur="500" fill="hold"/>
                                        <p:tgtEl>
                                          <p:spTgt spid="3"/>
                                        </p:tgtEl>
                                        <p:attrNameLst>
                                          <p:attrName>ppt_x</p:attrName>
                                        </p:attrNameLst>
                                      </p:cBhvr>
                                      <p:tavLst>
                                        <p:tav tm="0">
                                          <p:val>
                                            <p:strVal val="#ppt_x"/>
                                          </p:val>
                                        </p:tav>
                                        <p:tav tm="100000">
                                          <p:val>
                                            <p:strVal val="#ppt_x"/>
                                          </p:val>
                                        </p:tav>
                                      </p:tavLst>
                                    </p:anim>
                                    <p:anim calcmode="lin" valueType="num">
                                      <p:cBhvr>
                                        <p:cTn id="41" dur="500" fill="hold"/>
                                        <p:tgtEl>
                                          <p:spTgt spid="3"/>
                                        </p:tgtEl>
                                        <p:attrNameLst>
                                          <p:attrName>ppt_y</p:attrName>
                                        </p:attrNameLst>
                                      </p:cBhvr>
                                      <p:tavLst>
                                        <p:tav tm="0">
                                          <p:val>
                                            <p:strVal val="#ppt_y-#ppt_h/2"/>
                                          </p:val>
                                        </p:tav>
                                        <p:tav tm="100000">
                                          <p:val>
                                            <p:strVal val="#ppt_y"/>
                                          </p:val>
                                        </p:tav>
                                      </p:tavLst>
                                    </p:anim>
                                    <p:anim calcmode="lin" valueType="num">
                                      <p:cBhvr>
                                        <p:cTn id="42" dur="500" fill="hold"/>
                                        <p:tgtEl>
                                          <p:spTgt spid="3"/>
                                        </p:tgtEl>
                                        <p:attrNameLst>
                                          <p:attrName>ppt_w</p:attrName>
                                        </p:attrNameLst>
                                      </p:cBhvr>
                                      <p:tavLst>
                                        <p:tav tm="0">
                                          <p:val>
                                            <p:strVal val="#ppt_w"/>
                                          </p:val>
                                        </p:tav>
                                        <p:tav tm="100000">
                                          <p:val>
                                            <p:strVal val="#ppt_w"/>
                                          </p:val>
                                        </p:tav>
                                      </p:tavLst>
                                    </p:anim>
                                    <p:anim calcmode="lin" valueType="num">
                                      <p:cBhvr>
                                        <p:cTn id="43" dur="500" fill="hold"/>
                                        <p:tgtEl>
                                          <p:spTgt spid="3"/>
                                        </p:tgtEl>
                                        <p:attrNameLst>
                                          <p:attrName>ppt_h</p:attrName>
                                        </p:attrNameLst>
                                      </p:cBhvr>
                                      <p:tavLst>
                                        <p:tav tm="0">
                                          <p:val>
                                            <p:fltVal val="0"/>
                                          </p:val>
                                        </p:tav>
                                        <p:tav tm="100000">
                                          <p:val>
                                            <p:strVal val="#ppt_h"/>
                                          </p:val>
                                        </p:tav>
                                      </p:tavLst>
                                    </p:anim>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22178"/>
                                        </p:tgtEl>
                                        <p:attrNameLst>
                                          <p:attrName>style.visibility</p:attrName>
                                        </p:attrNameLst>
                                      </p:cBhvr>
                                      <p:to>
                                        <p:strVal val="visible"/>
                                      </p:to>
                                    </p:set>
                                    <p:animEffect transition="in" filter="wipe(left)">
                                      <p:cBhvr>
                                        <p:cTn id="48" dur="500"/>
                                        <p:tgtEl>
                                          <p:spTgt spid="22178"/>
                                        </p:tgtEl>
                                      </p:cBhvr>
                                    </p:animEffect>
                                  </p:childTnLst>
                                </p:cTn>
                              </p:par>
                            </p:childTnLst>
                          </p:cTn>
                        </p:par>
                      </p:childTnLst>
                    </p:cTn>
                  </p:par>
                  <p:par>
                    <p:cTn id="49" fill="hold">
                      <p:stCondLst>
                        <p:cond delay="indefinite"/>
                      </p:stCondLst>
                      <p:childTnLst>
                        <p:par>
                          <p:cTn id="50" fill="hold">
                            <p:stCondLst>
                              <p:cond delay="0"/>
                            </p:stCondLst>
                            <p:childTnLst>
                              <p:par>
                                <p:cTn id="51" presetID="23" presetClass="entr" presetSubtype="16" fill="hold" grpId="0" nodeType="clickEffect">
                                  <p:stCondLst>
                                    <p:cond delay="0"/>
                                  </p:stCondLst>
                                  <p:childTnLst>
                                    <p:set>
                                      <p:cBhvr>
                                        <p:cTn id="52" dur="1" fill="hold">
                                          <p:stCondLst>
                                            <p:cond delay="0"/>
                                          </p:stCondLst>
                                        </p:cTn>
                                        <p:tgtEl>
                                          <p:spTgt spid="22179"/>
                                        </p:tgtEl>
                                        <p:attrNameLst>
                                          <p:attrName>style.visibility</p:attrName>
                                        </p:attrNameLst>
                                      </p:cBhvr>
                                      <p:to>
                                        <p:strVal val="visible"/>
                                      </p:to>
                                    </p:set>
                                    <p:anim calcmode="lin" valueType="num">
                                      <p:cBhvr>
                                        <p:cTn id="53" dur="500" fill="hold"/>
                                        <p:tgtEl>
                                          <p:spTgt spid="22179"/>
                                        </p:tgtEl>
                                        <p:attrNameLst>
                                          <p:attrName>ppt_w</p:attrName>
                                        </p:attrNameLst>
                                      </p:cBhvr>
                                      <p:tavLst>
                                        <p:tav tm="0">
                                          <p:val>
                                            <p:fltVal val="0"/>
                                          </p:val>
                                        </p:tav>
                                        <p:tav tm="100000">
                                          <p:val>
                                            <p:strVal val="#ppt_w"/>
                                          </p:val>
                                        </p:tav>
                                      </p:tavLst>
                                    </p:anim>
                                    <p:anim calcmode="lin" valueType="num">
                                      <p:cBhvr>
                                        <p:cTn id="54" dur="500" fill="hold"/>
                                        <p:tgtEl>
                                          <p:spTgt spid="22179"/>
                                        </p:tgtEl>
                                        <p:attrNameLst>
                                          <p:attrName>ppt_h</p:attrName>
                                        </p:attrNameLst>
                                      </p:cBhvr>
                                      <p:tavLst>
                                        <p:tav tm="0">
                                          <p:val>
                                            <p:fltVal val="0"/>
                                          </p:val>
                                        </p:tav>
                                        <p:tav tm="100000">
                                          <p:val>
                                            <p:strVal val="#ppt_h"/>
                                          </p:val>
                                        </p:tav>
                                      </p:tavLst>
                                    </p:anim>
                                  </p:childTnLst>
                                </p:cTn>
                              </p:par>
                            </p:childTnLst>
                          </p:cTn>
                        </p:par>
                      </p:childTnLst>
                    </p:cTn>
                  </p:par>
                  <p:par>
                    <p:cTn id="55" fill="hold">
                      <p:stCondLst>
                        <p:cond delay="indefinite"/>
                      </p:stCondLst>
                      <p:childTnLst>
                        <p:par>
                          <p:cTn id="56" fill="hold">
                            <p:stCondLst>
                              <p:cond delay="0"/>
                            </p:stCondLst>
                            <p:childTnLst>
                              <p:par>
                                <p:cTn id="57" presetID="17" presetClass="entr" presetSubtype="1" fill="hold" nodeType="clickEffect">
                                  <p:stCondLst>
                                    <p:cond delay="0"/>
                                  </p:stCondLst>
                                  <p:childTnLst>
                                    <p:set>
                                      <p:cBhvr>
                                        <p:cTn id="58" dur="1" fill="hold">
                                          <p:stCondLst>
                                            <p:cond delay="0"/>
                                          </p:stCondLst>
                                        </p:cTn>
                                        <p:tgtEl>
                                          <p:spTgt spid="4"/>
                                        </p:tgtEl>
                                        <p:attrNameLst>
                                          <p:attrName>style.visibility</p:attrName>
                                        </p:attrNameLst>
                                      </p:cBhvr>
                                      <p:to>
                                        <p:strVal val="visible"/>
                                      </p:to>
                                    </p:set>
                                    <p:anim calcmode="lin" valueType="num">
                                      <p:cBhvr>
                                        <p:cTn id="59" dur="500" fill="hold"/>
                                        <p:tgtEl>
                                          <p:spTgt spid="4"/>
                                        </p:tgtEl>
                                        <p:attrNameLst>
                                          <p:attrName>ppt_x</p:attrName>
                                        </p:attrNameLst>
                                      </p:cBhvr>
                                      <p:tavLst>
                                        <p:tav tm="0">
                                          <p:val>
                                            <p:strVal val="#ppt_x"/>
                                          </p:val>
                                        </p:tav>
                                        <p:tav tm="100000">
                                          <p:val>
                                            <p:strVal val="#ppt_x"/>
                                          </p:val>
                                        </p:tav>
                                      </p:tavLst>
                                    </p:anim>
                                    <p:anim calcmode="lin" valueType="num">
                                      <p:cBhvr>
                                        <p:cTn id="60" dur="500" fill="hold"/>
                                        <p:tgtEl>
                                          <p:spTgt spid="4"/>
                                        </p:tgtEl>
                                        <p:attrNameLst>
                                          <p:attrName>ppt_y</p:attrName>
                                        </p:attrNameLst>
                                      </p:cBhvr>
                                      <p:tavLst>
                                        <p:tav tm="0">
                                          <p:val>
                                            <p:strVal val="#ppt_y-#ppt_h/2"/>
                                          </p:val>
                                        </p:tav>
                                        <p:tav tm="100000">
                                          <p:val>
                                            <p:strVal val="#ppt_y"/>
                                          </p:val>
                                        </p:tav>
                                      </p:tavLst>
                                    </p:anim>
                                    <p:anim calcmode="lin" valueType="num">
                                      <p:cBhvr>
                                        <p:cTn id="61" dur="500" fill="hold"/>
                                        <p:tgtEl>
                                          <p:spTgt spid="4"/>
                                        </p:tgtEl>
                                        <p:attrNameLst>
                                          <p:attrName>ppt_w</p:attrName>
                                        </p:attrNameLst>
                                      </p:cBhvr>
                                      <p:tavLst>
                                        <p:tav tm="0">
                                          <p:val>
                                            <p:strVal val="#ppt_w"/>
                                          </p:val>
                                        </p:tav>
                                        <p:tav tm="100000">
                                          <p:val>
                                            <p:strVal val="#ppt_w"/>
                                          </p:val>
                                        </p:tav>
                                      </p:tavLst>
                                    </p:anim>
                                    <p:anim calcmode="lin" valueType="num">
                                      <p:cBhvr>
                                        <p:cTn id="62" dur="500" fill="hold"/>
                                        <p:tgtEl>
                                          <p:spTgt spid="4"/>
                                        </p:tgtEl>
                                        <p:attrNameLst>
                                          <p:attrName>ppt_h</p:attrName>
                                        </p:attrNameLst>
                                      </p:cBhvr>
                                      <p:tavLst>
                                        <p:tav tm="0">
                                          <p:val>
                                            <p:fltVal val="0"/>
                                          </p:val>
                                        </p:tav>
                                        <p:tav tm="100000">
                                          <p:val>
                                            <p:strVal val="#ppt_h"/>
                                          </p:val>
                                        </p:tav>
                                      </p:tavLst>
                                    </p:anim>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22197"/>
                                        </p:tgtEl>
                                        <p:attrNameLst>
                                          <p:attrName>style.visibility</p:attrName>
                                        </p:attrNameLst>
                                      </p:cBhvr>
                                      <p:to>
                                        <p:strVal val="visible"/>
                                      </p:to>
                                    </p:set>
                                    <p:animEffect transition="in" filter="wipe(left)">
                                      <p:cBhvr>
                                        <p:cTn id="67" dur="500"/>
                                        <p:tgtEl>
                                          <p:spTgt spid="22197"/>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1" fill="hold" nodeType="clickEffect">
                                  <p:stCondLst>
                                    <p:cond delay="0"/>
                                  </p:stCondLst>
                                  <p:childTnLst>
                                    <p:set>
                                      <p:cBhvr>
                                        <p:cTn id="71" dur="1" fill="hold">
                                          <p:stCondLst>
                                            <p:cond delay="0"/>
                                          </p:stCondLst>
                                        </p:cTn>
                                        <p:tgtEl>
                                          <p:spTgt spid="5"/>
                                        </p:tgtEl>
                                        <p:attrNameLst>
                                          <p:attrName>style.visibility</p:attrName>
                                        </p:attrNameLst>
                                      </p:cBhvr>
                                      <p:to>
                                        <p:strVal val="visible"/>
                                      </p:to>
                                    </p:set>
                                    <p:animEffect transition="in" filter="wipe(up)">
                                      <p:cBhvr>
                                        <p:cTn id="72" dur="500"/>
                                        <p:tgtEl>
                                          <p:spTgt spid="5"/>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22195"/>
                                        </p:tgtEl>
                                        <p:attrNameLst>
                                          <p:attrName>style.visibility</p:attrName>
                                        </p:attrNameLst>
                                      </p:cBhvr>
                                      <p:to>
                                        <p:strVal val="visible"/>
                                      </p:to>
                                    </p:set>
                                    <p:animEffect transition="in" filter="wipe(left)">
                                      <p:cBhvr>
                                        <p:cTn id="77" dur="500"/>
                                        <p:tgtEl>
                                          <p:spTgt spid="22195"/>
                                        </p:tgtEl>
                                      </p:cBhvr>
                                    </p:animEffect>
                                  </p:childTnLst>
                                </p:cTn>
                              </p:par>
                            </p:childTnLst>
                          </p:cTn>
                        </p:par>
                      </p:childTnLst>
                    </p:cTn>
                  </p:par>
                  <p:par>
                    <p:cTn id="78" fill="hold">
                      <p:stCondLst>
                        <p:cond delay="indefinite"/>
                      </p:stCondLst>
                      <p:childTnLst>
                        <p:par>
                          <p:cTn id="79" fill="hold">
                            <p:stCondLst>
                              <p:cond delay="0"/>
                            </p:stCondLst>
                            <p:childTnLst>
                              <p:par>
                                <p:cTn id="80" presetID="23" presetClass="entr" presetSubtype="16" fill="hold" grpId="0" nodeType="clickEffect">
                                  <p:stCondLst>
                                    <p:cond delay="0"/>
                                  </p:stCondLst>
                                  <p:childTnLst>
                                    <p:set>
                                      <p:cBhvr>
                                        <p:cTn id="81" dur="1" fill="hold">
                                          <p:stCondLst>
                                            <p:cond delay="0"/>
                                          </p:stCondLst>
                                        </p:cTn>
                                        <p:tgtEl>
                                          <p:spTgt spid="22196"/>
                                        </p:tgtEl>
                                        <p:attrNameLst>
                                          <p:attrName>style.visibility</p:attrName>
                                        </p:attrNameLst>
                                      </p:cBhvr>
                                      <p:to>
                                        <p:strVal val="visible"/>
                                      </p:to>
                                    </p:set>
                                    <p:anim calcmode="lin" valueType="num">
                                      <p:cBhvr>
                                        <p:cTn id="82" dur="500" fill="hold"/>
                                        <p:tgtEl>
                                          <p:spTgt spid="22196"/>
                                        </p:tgtEl>
                                        <p:attrNameLst>
                                          <p:attrName>ppt_w</p:attrName>
                                        </p:attrNameLst>
                                      </p:cBhvr>
                                      <p:tavLst>
                                        <p:tav tm="0">
                                          <p:val>
                                            <p:fltVal val="0"/>
                                          </p:val>
                                        </p:tav>
                                        <p:tav tm="100000">
                                          <p:val>
                                            <p:strVal val="#ppt_w"/>
                                          </p:val>
                                        </p:tav>
                                      </p:tavLst>
                                    </p:anim>
                                    <p:anim calcmode="lin" valueType="num">
                                      <p:cBhvr>
                                        <p:cTn id="83" dur="500" fill="hold"/>
                                        <p:tgtEl>
                                          <p:spTgt spid="2219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74" grpId="0" autoUpdateAnimBg="0"/>
      <p:bldP spid="22175" grpId="0" autoUpdateAnimBg="0"/>
      <p:bldP spid="22176" grpId="0" autoUpdateAnimBg="0"/>
      <p:bldP spid="22177" grpId="0" autoUpdateAnimBg="0"/>
      <p:bldP spid="22178" grpId="0" autoUpdateAnimBg="0"/>
      <p:bldP spid="22179" grpId="0" autoUpdateAnimBg="0"/>
      <p:bldP spid="22180" grpId="0" animBg="1"/>
      <p:bldP spid="22195" grpId="0" autoUpdateAnimBg="0"/>
      <p:bldP spid="22196" grpId="0" autoUpdateAnimBg="0"/>
      <p:bldP spid="2219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948" name="Rectangle 420"/>
          <p:cNvSpPr>
            <a:spLocks noChangeArrowheads="1"/>
          </p:cNvSpPr>
          <p:nvPr/>
        </p:nvSpPr>
        <p:spPr bwMode="auto">
          <a:xfrm>
            <a:off x="1681163" y="609600"/>
            <a:ext cx="5861050" cy="457200"/>
          </a:xfrm>
          <a:prstGeom prst="rect">
            <a:avLst/>
          </a:prstGeom>
          <a:noFill/>
          <a:ln w="25400" cap="sq">
            <a:noFill/>
            <a:miter lim="800000"/>
            <a:headEnd/>
            <a:tailEnd/>
          </a:ln>
          <a:effectLst/>
        </p:spPr>
        <p:txBody>
          <a:bodyPr wrap="none" lIns="91416" tIns="45710" rIns="91416" bIns="45710">
            <a:spAutoFit/>
          </a:bodyPr>
          <a:lstStyle/>
          <a:p>
            <a:r>
              <a:rPr lang="en-US" altLang="zh-CN" sz="2400" dirty="0">
                <a:ea typeface="华文中宋" pitchFamily="2" charset="-122"/>
                <a:sym typeface="Symbol" pitchFamily="18" charset="2"/>
              </a:rPr>
              <a:t></a:t>
            </a:r>
            <a:r>
              <a:rPr lang="en-US" altLang="zh-CN" sz="2400" dirty="0">
                <a:ea typeface="华文中宋" pitchFamily="2" charset="-122"/>
              </a:rPr>
              <a:t>p </a:t>
            </a:r>
            <a:r>
              <a:rPr lang="zh-CN" altLang="zh-CN" sz="2400" dirty="0">
                <a:ea typeface="华文中宋" pitchFamily="2" charset="-122"/>
              </a:rPr>
              <a:t>只有右子树，用</a:t>
            </a:r>
            <a:r>
              <a:rPr lang="zh-CN" altLang="en-US" sz="2400" dirty="0">
                <a:ea typeface="华文中宋" pitchFamily="2" charset="-122"/>
              </a:rPr>
              <a:t> </a:t>
            </a:r>
            <a:r>
              <a:rPr lang="zh-CN" altLang="en-US" sz="2400" dirty="0">
                <a:ea typeface="华文中宋" pitchFamily="2" charset="-122"/>
                <a:sym typeface="Symbol" pitchFamily="18" charset="2"/>
              </a:rPr>
              <a:t></a:t>
            </a:r>
            <a:r>
              <a:rPr lang="en-US" altLang="zh-CN" sz="2400" dirty="0">
                <a:ea typeface="华文中宋" pitchFamily="2" charset="-122"/>
              </a:rPr>
              <a:t>p </a:t>
            </a:r>
            <a:r>
              <a:rPr lang="zh-CN" altLang="zh-CN" sz="2400" dirty="0">
                <a:ea typeface="华文中宋" pitchFamily="2" charset="-122"/>
              </a:rPr>
              <a:t>的右孩子代替</a:t>
            </a:r>
            <a:r>
              <a:rPr lang="zh-CN" altLang="en-US" sz="2400" dirty="0">
                <a:ea typeface="华文中宋" pitchFamily="2" charset="-122"/>
              </a:rPr>
              <a:t> </a:t>
            </a:r>
            <a:r>
              <a:rPr lang="zh-CN" altLang="en-US" sz="2400" dirty="0">
                <a:ea typeface="华文中宋" pitchFamily="2" charset="-122"/>
                <a:sym typeface="Symbol" pitchFamily="18" charset="2"/>
              </a:rPr>
              <a:t></a:t>
            </a:r>
            <a:r>
              <a:rPr lang="en-US" altLang="zh-CN" sz="2400" dirty="0">
                <a:ea typeface="华文中宋" pitchFamily="2" charset="-122"/>
              </a:rPr>
              <a:t>p</a:t>
            </a:r>
            <a:r>
              <a:rPr lang="zh-CN" altLang="en-US" sz="2400" dirty="0">
                <a:ea typeface="华文中宋" pitchFamily="2" charset="-122"/>
              </a:rPr>
              <a:t>；  </a:t>
            </a:r>
          </a:p>
        </p:txBody>
      </p:sp>
      <p:sp>
        <p:nvSpPr>
          <p:cNvPr id="22949" name="AutoShape 421"/>
          <p:cNvSpPr>
            <a:spLocks noChangeArrowheads="1"/>
          </p:cNvSpPr>
          <p:nvPr/>
        </p:nvSpPr>
        <p:spPr bwMode="auto">
          <a:xfrm>
            <a:off x="4267200" y="2003425"/>
            <a:ext cx="830263" cy="225425"/>
          </a:xfrm>
          <a:prstGeom prst="rightArrow">
            <a:avLst>
              <a:gd name="adj1" fmla="val 50000"/>
              <a:gd name="adj2" fmla="val 92078"/>
            </a:avLst>
          </a:prstGeom>
          <a:solidFill>
            <a:srgbClr val="0000FF"/>
          </a:solidFill>
          <a:ln w="9525">
            <a:solidFill>
              <a:schemeClr val="tx1"/>
            </a:solidFill>
            <a:miter lim="800000"/>
            <a:headEnd/>
            <a:tailEnd/>
          </a:ln>
          <a:effectLst/>
        </p:spPr>
        <p:txBody>
          <a:bodyPr wrap="none" anchor="ctr"/>
          <a:lstStyle/>
          <a:p>
            <a:endParaRPr lang="zh-CN" altLang="en-US" sz="2400"/>
          </a:p>
        </p:txBody>
      </p:sp>
      <p:grpSp>
        <p:nvGrpSpPr>
          <p:cNvPr id="2" name="Group 422"/>
          <p:cNvGrpSpPr>
            <a:grpSpLocks/>
          </p:cNvGrpSpPr>
          <p:nvPr/>
        </p:nvGrpSpPr>
        <p:grpSpPr bwMode="auto">
          <a:xfrm>
            <a:off x="2514600" y="1266825"/>
            <a:ext cx="1066800" cy="1676400"/>
            <a:chOff x="624" y="624"/>
            <a:chExt cx="672" cy="1056"/>
          </a:xfrm>
        </p:grpSpPr>
        <p:sp>
          <p:nvSpPr>
            <p:cNvPr id="22951" name="Oval 423"/>
            <p:cNvSpPr>
              <a:spLocks noChangeArrowheads="1"/>
            </p:cNvSpPr>
            <p:nvPr/>
          </p:nvSpPr>
          <p:spPr bwMode="auto">
            <a:xfrm>
              <a:off x="884" y="624"/>
              <a:ext cx="242" cy="252"/>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50" tIns="45677" rIns="91350" bIns="45677" anchor="ctr"/>
            <a:lstStyle/>
            <a:p>
              <a:pPr algn="ctr">
                <a:spcBef>
                  <a:spcPct val="0"/>
                </a:spcBef>
              </a:pPr>
              <a:r>
                <a:rPr lang="en-US" altLang="zh-CN" sz="2400"/>
                <a:t>S</a:t>
              </a:r>
            </a:p>
          </p:txBody>
        </p:sp>
        <p:sp>
          <p:nvSpPr>
            <p:cNvPr id="22952" name="Oval 424"/>
            <p:cNvSpPr>
              <a:spLocks noChangeArrowheads="1"/>
            </p:cNvSpPr>
            <p:nvPr/>
          </p:nvSpPr>
          <p:spPr bwMode="auto">
            <a:xfrm>
              <a:off x="624" y="1040"/>
              <a:ext cx="242" cy="252"/>
            </a:xfrm>
            <a:prstGeom prst="ellipse">
              <a:avLst/>
            </a:prstGeom>
            <a:gradFill rotWithShape="0">
              <a:gsLst>
                <a:gs pos="0">
                  <a:srgbClr val="FF00FF"/>
                </a:gs>
                <a:gs pos="100000">
                  <a:srgbClr val="FFFF00"/>
                </a:gs>
              </a:gsLst>
              <a:path path="shape">
                <a:fillToRect l="50000" t="50000" r="50000" b="50000"/>
              </a:path>
            </a:gradFill>
            <a:ln w="9525">
              <a:noFill/>
              <a:round/>
              <a:headEnd/>
              <a:tailEnd/>
            </a:ln>
            <a:effectLst/>
          </p:spPr>
          <p:txBody>
            <a:bodyPr wrap="none" lIns="91350" tIns="45677" rIns="91350" bIns="45677" anchor="ctr"/>
            <a:lstStyle/>
            <a:p>
              <a:pPr algn="ctr">
                <a:spcBef>
                  <a:spcPct val="0"/>
                </a:spcBef>
              </a:pPr>
              <a:r>
                <a:rPr lang="en-US" altLang="zh-CN" sz="2400">
                  <a:solidFill>
                    <a:srgbClr val="0000FF"/>
                  </a:solidFill>
                </a:rPr>
                <a:t>P</a:t>
              </a:r>
            </a:p>
          </p:txBody>
        </p:sp>
        <p:sp>
          <p:nvSpPr>
            <p:cNvPr id="22953" name="Oval 425"/>
            <p:cNvSpPr>
              <a:spLocks noChangeArrowheads="1"/>
            </p:cNvSpPr>
            <p:nvPr/>
          </p:nvSpPr>
          <p:spPr bwMode="auto">
            <a:xfrm>
              <a:off x="814" y="1428"/>
              <a:ext cx="242" cy="252"/>
            </a:xfrm>
            <a:prstGeom prst="ellipse">
              <a:avLst/>
            </a:prstGeom>
            <a:gradFill rotWithShape="0">
              <a:gsLst>
                <a:gs pos="0">
                  <a:srgbClr val="F8F8F8"/>
                </a:gs>
                <a:gs pos="100000">
                  <a:srgbClr val="FF00FF"/>
                </a:gs>
              </a:gsLst>
              <a:path path="shape">
                <a:fillToRect l="50000" t="50000" r="50000" b="50000"/>
              </a:path>
            </a:gradFill>
            <a:ln w="9525">
              <a:noFill/>
              <a:round/>
              <a:headEnd/>
              <a:tailEnd/>
            </a:ln>
            <a:effectLst/>
          </p:spPr>
          <p:txBody>
            <a:bodyPr wrap="none" lIns="91350" tIns="45677" rIns="91350" bIns="45677" anchor="ctr"/>
            <a:lstStyle/>
            <a:p>
              <a:pPr algn="ctr">
                <a:spcBef>
                  <a:spcPct val="0"/>
                </a:spcBef>
              </a:pPr>
              <a:r>
                <a:rPr lang="en-US" altLang="zh-CN" sz="2400"/>
                <a:t>P</a:t>
              </a:r>
              <a:r>
                <a:rPr lang="en-US" altLang="zh-CN" sz="2400" baseline="-25000"/>
                <a:t>R</a:t>
              </a:r>
            </a:p>
          </p:txBody>
        </p:sp>
        <p:sp>
          <p:nvSpPr>
            <p:cNvPr id="22954" name="Oval 426"/>
            <p:cNvSpPr>
              <a:spLocks noChangeArrowheads="1"/>
            </p:cNvSpPr>
            <p:nvPr/>
          </p:nvSpPr>
          <p:spPr bwMode="auto">
            <a:xfrm>
              <a:off x="1054" y="1040"/>
              <a:ext cx="242" cy="252"/>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50" tIns="45677" rIns="91350" bIns="45677" anchor="ctr"/>
            <a:lstStyle/>
            <a:p>
              <a:pPr algn="ctr">
                <a:spcBef>
                  <a:spcPct val="0"/>
                </a:spcBef>
              </a:pPr>
              <a:r>
                <a:rPr lang="en-US" altLang="zh-CN" sz="2400"/>
                <a:t>Q</a:t>
              </a:r>
            </a:p>
          </p:txBody>
        </p:sp>
        <p:cxnSp>
          <p:nvCxnSpPr>
            <p:cNvPr id="22955" name="AutoShape 427"/>
            <p:cNvCxnSpPr>
              <a:cxnSpLocks noChangeShapeType="1"/>
              <a:stCxn id="22951" idx="3"/>
              <a:endCxn id="22952" idx="0"/>
            </p:cNvCxnSpPr>
            <p:nvPr/>
          </p:nvCxnSpPr>
          <p:spPr bwMode="auto">
            <a:xfrm flipH="1">
              <a:off x="745" y="839"/>
              <a:ext cx="174" cy="201"/>
            </a:xfrm>
            <a:prstGeom prst="straightConnector1">
              <a:avLst/>
            </a:prstGeom>
            <a:noFill/>
            <a:ln w="9525" cap="sq">
              <a:solidFill>
                <a:schemeClr val="tx1"/>
              </a:solidFill>
              <a:round/>
              <a:headEnd/>
              <a:tailEnd/>
            </a:ln>
            <a:effectLst/>
          </p:spPr>
        </p:cxnSp>
        <p:cxnSp>
          <p:nvCxnSpPr>
            <p:cNvPr id="22956" name="AutoShape 428"/>
            <p:cNvCxnSpPr>
              <a:cxnSpLocks noChangeShapeType="1"/>
              <a:stCxn id="22951" idx="5"/>
              <a:endCxn id="22954" idx="0"/>
            </p:cNvCxnSpPr>
            <p:nvPr/>
          </p:nvCxnSpPr>
          <p:spPr bwMode="auto">
            <a:xfrm>
              <a:off x="1091" y="839"/>
              <a:ext cx="84" cy="201"/>
            </a:xfrm>
            <a:prstGeom prst="straightConnector1">
              <a:avLst/>
            </a:prstGeom>
            <a:noFill/>
            <a:ln w="9525" cap="sq">
              <a:solidFill>
                <a:schemeClr val="tx1"/>
              </a:solidFill>
              <a:round/>
              <a:headEnd/>
              <a:tailEnd/>
            </a:ln>
            <a:effectLst/>
          </p:spPr>
        </p:cxnSp>
        <p:cxnSp>
          <p:nvCxnSpPr>
            <p:cNvPr id="22957" name="AutoShape 429"/>
            <p:cNvCxnSpPr>
              <a:cxnSpLocks noChangeShapeType="1"/>
              <a:stCxn id="22952" idx="5"/>
              <a:endCxn id="22953" idx="0"/>
            </p:cNvCxnSpPr>
            <p:nvPr/>
          </p:nvCxnSpPr>
          <p:spPr bwMode="auto">
            <a:xfrm>
              <a:off x="831" y="1255"/>
              <a:ext cx="104" cy="173"/>
            </a:xfrm>
            <a:prstGeom prst="straightConnector1">
              <a:avLst/>
            </a:prstGeom>
            <a:noFill/>
            <a:ln w="9525" cap="sq">
              <a:solidFill>
                <a:schemeClr val="tx1"/>
              </a:solidFill>
              <a:round/>
              <a:headEnd/>
              <a:tailEnd/>
            </a:ln>
            <a:effectLst/>
          </p:spPr>
        </p:cxnSp>
      </p:grpSp>
      <p:grpSp>
        <p:nvGrpSpPr>
          <p:cNvPr id="3" name="Group 430"/>
          <p:cNvGrpSpPr>
            <a:grpSpLocks/>
          </p:cNvGrpSpPr>
          <p:nvPr/>
        </p:nvGrpSpPr>
        <p:grpSpPr bwMode="auto">
          <a:xfrm>
            <a:off x="5562600" y="1314450"/>
            <a:ext cx="1143000" cy="1073150"/>
            <a:chOff x="1968" y="2647"/>
            <a:chExt cx="720" cy="674"/>
          </a:xfrm>
        </p:grpSpPr>
        <p:sp>
          <p:nvSpPr>
            <p:cNvPr id="22959" name="Oval 431"/>
            <p:cNvSpPr>
              <a:spLocks noChangeArrowheads="1"/>
            </p:cNvSpPr>
            <p:nvPr/>
          </p:nvSpPr>
          <p:spPr bwMode="auto">
            <a:xfrm>
              <a:off x="2198" y="2647"/>
              <a:ext cx="242" cy="252"/>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72" tIns="45682" rIns="91372" bIns="45682" anchor="ctr"/>
            <a:lstStyle/>
            <a:p>
              <a:pPr algn="ctr">
                <a:spcBef>
                  <a:spcPct val="0"/>
                </a:spcBef>
              </a:pPr>
              <a:r>
                <a:rPr lang="en-US" altLang="zh-CN" sz="2400"/>
                <a:t>S</a:t>
              </a:r>
            </a:p>
          </p:txBody>
        </p:sp>
        <p:sp>
          <p:nvSpPr>
            <p:cNvPr id="22960" name="Oval 432"/>
            <p:cNvSpPr>
              <a:spLocks noChangeArrowheads="1"/>
            </p:cNvSpPr>
            <p:nvPr/>
          </p:nvSpPr>
          <p:spPr bwMode="auto">
            <a:xfrm>
              <a:off x="1968" y="3069"/>
              <a:ext cx="242" cy="252"/>
            </a:xfrm>
            <a:prstGeom prst="ellipse">
              <a:avLst/>
            </a:prstGeom>
            <a:gradFill rotWithShape="0">
              <a:gsLst>
                <a:gs pos="0">
                  <a:srgbClr val="F8F8F8"/>
                </a:gs>
                <a:gs pos="100000">
                  <a:srgbClr val="FF00FF"/>
                </a:gs>
              </a:gsLst>
              <a:path path="shape">
                <a:fillToRect l="50000" t="50000" r="50000" b="50000"/>
              </a:path>
            </a:gradFill>
            <a:ln w="9525">
              <a:noFill/>
              <a:round/>
              <a:headEnd/>
              <a:tailEnd/>
            </a:ln>
            <a:effectLst/>
          </p:spPr>
          <p:txBody>
            <a:bodyPr wrap="none" lIns="91372" tIns="45682" rIns="91372" bIns="45682" anchor="ctr"/>
            <a:lstStyle/>
            <a:p>
              <a:pPr algn="ctr">
                <a:spcBef>
                  <a:spcPct val="0"/>
                </a:spcBef>
              </a:pPr>
              <a:r>
                <a:rPr lang="en-US" altLang="zh-CN" sz="2400"/>
                <a:t>P</a:t>
              </a:r>
              <a:r>
                <a:rPr lang="en-US" altLang="zh-CN" sz="2400" baseline="-25000"/>
                <a:t>R</a:t>
              </a:r>
            </a:p>
          </p:txBody>
        </p:sp>
        <p:sp>
          <p:nvSpPr>
            <p:cNvPr id="22961" name="Oval 433"/>
            <p:cNvSpPr>
              <a:spLocks noChangeArrowheads="1"/>
            </p:cNvSpPr>
            <p:nvPr/>
          </p:nvSpPr>
          <p:spPr bwMode="auto">
            <a:xfrm>
              <a:off x="2446" y="3069"/>
              <a:ext cx="242" cy="252"/>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72" tIns="45682" rIns="91372" bIns="45682" anchor="ctr"/>
            <a:lstStyle/>
            <a:p>
              <a:pPr algn="ctr">
                <a:spcBef>
                  <a:spcPct val="0"/>
                </a:spcBef>
              </a:pPr>
              <a:r>
                <a:rPr lang="en-US" altLang="zh-CN" sz="2400"/>
                <a:t>Q</a:t>
              </a:r>
            </a:p>
          </p:txBody>
        </p:sp>
        <p:cxnSp>
          <p:nvCxnSpPr>
            <p:cNvPr id="22962" name="AutoShape 434"/>
            <p:cNvCxnSpPr>
              <a:cxnSpLocks noChangeShapeType="1"/>
              <a:stCxn id="22959" idx="3"/>
              <a:endCxn id="22960" idx="0"/>
            </p:cNvCxnSpPr>
            <p:nvPr/>
          </p:nvCxnSpPr>
          <p:spPr bwMode="auto">
            <a:xfrm flipH="1">
              <a:off x="2089" y="2862"/>
              <a:ext cx="144" cy="207"/>
            </a:xfrm>
            <a:prstGeom prst="straightConnector1">
              <a:avLst/>
            </a:prstGeom>
            <a:noFill/>
            <a:ln w="9525" cap="sq">
              <a:solidFill>
                <a:schemeClr val="tx1"/>
              </a:solidFill>
              <a:round/>
              <a:headEnd/>
              <a:tailEnd/>
            </a:ln>
            <a:effectLst/>
          </p:spPr>
        </p:cxnSp>
        <p:cxnSp>
          <p:nvCxnSpPr>
            <p:cNvPr id="22963" name="AutoShape 435"/>
            <p:cNvCxnSpPr>
              <a:cxnSpLocks noChangeShapeType="1"/>
              <a:stCxn id="22959" idx="5"/>
              <a:endCxn id="22961" idx="0"/>
            </p:cNvCxnSpPr>
            <p:nvPr/>
          </p:nvCxnSpPr>
          <p:spPr bwMode="auto">
            <a:xfrm>
              <a:off x="2405" y="2862"/>
              <a:ext cx="162" cy="207"/>
            </a:xfrm>
            <a:prstGeom prst="straightConnector1">
              <a:avLst/>
            </a:prstGeom>
            <a:noFill/>
            <a:ln w="9525" cap="sq">
              <a:solidFill>
                <a:schemeClr val="tx1"/>
              </a:solidFill>
              <a:round/>
              <a:headEnd/>
              <a:tailEnd/>
            </a:ln>
            <a:effectLst/>
          </p:spPr>
        </p:cxnSp>
      </p:grpSp>
      <p:sp>
        <p:nvSpPr>
          <p:cNvPr id="22964" name="Text Box 436"/>
          <p:cNvSpPr txBox="1">
            <a:spLocks noChangeArrowheads="1"/>
          </p:cNvSpPr>
          <p:nvPr/>
        </p:nvSpPr>
        <p:spPr bwMode="auto">
          <a:xfrm>
            <a:off x="1752600" y="3049588"/>
            <a:ext cx="2914532" cy="461645"/>
          </a:xfrm>
          <a:prstGeom prst="rect">
            <a:avLst/>
          </a:prstGeom>
          <a:noFill/>
          <a:ln w="9525">
            <a:noFill/>
            <a:miter lim="800000"/>
            <a:headEnd/>
            <a:tailEnd/>
          </a:ln>
          <a:effectLst/>
        </p:spPr>
        <p:txBody>
          <a:bodyPr wrap="none" lIns="91416" tIns="45710" rIns="91416" bIns="45710" anchor="ctr">
            <a:spAutoFit/>
          </a:bodyPr>
          <a:lstStyle/>
          <a:p>
            <a:pPr>
              <a:spcBef>
                <a:spcPct val="0"/>
              </a:spcBef>
            </a:pPr>
            <a:r>
              <a:rPr lang="zh-CN" altLang="en-US" sz="2400">
                <a:ea typeface="华文中宋" pitchFamily="2" charset="-122"/>
              </a:rPr>
              <a:t>中序遍历： </a:t>
            </a:r>
            <a:r>
              <a:rPr lang="en-US" altLang="zh-CN" sz="2400">
                <a:solidFill>
                  <a:srgbClr val="FF3300"/>
                </a:solidFill>
                <a:effectLst>
                  <a:outerShdw blurRad="38100" dist="38100" dir="2700000" algn="tl">
                    <a:srgbClr val="000000"/>
                  </a:outerShdw>
                </a:effectLst>
                <a:ea typeface="华文中宋" pitchFamily="2" charset="-122"/>
              </a:rPr>
              <a:t>P</a:t>
            </a:r>
            <a:r>
              <a:rPr lang="en-US" altLang="zh-CN" sz="2400">
                <a:ea typeface="华文中宋" pitchFamily="2" charset="-122"/>
              </a:rPr>
              <a:t>  P</a:t>
            </a:r>
            <a:r>
              <a:rPr lang="en-US" altLang="zh-CN" sz="2400" baseline="-25000">
                <a:ea typeface="华文中宋" pitchFamily="2" charset="-122"/>
              </a:rPr>
              <a:t>R</a:t>
            </a:r>
            <a:r>
              <a:rPr lang="en-US" altLang="zh-CN" sz="2400">
                <a:ea typeface="华文中宋" pitchFamily="2" charset="-122"/>
              </a:rPr>
              <a:t> S Q </a:t>
            </a:r>
          </a:p>
        </p:txBody>
      </p:sp>
      <p:sp>
        <p:nvSpPr>
          <p:cNvPr id="22965" name="Text Box 437"/>
          <p:cNvSpPr txBox="1">
            <a:spLocks noChangeArrowheads="1"/>
          </p:cNvSpPr>
          <p:nvPr/>
        </p:nvSpPr>
        <p:spPr bwMode="auto">
          <a:xfrm>
            <a:off x="5502275" y="2649538"/>
            <a:ext cx="1792430" cy="902984"/>
          </a:xfrm>
          <a:prstGeom prst="rect">
            <a:avLst/>
          </a:prstGeom>
          <a:noFill/>
          <a:ln w="9525">
            <a:noFill/>
            <a:miter lim="800000"/>
            <a:headEnd/>
            <a:tailEnd/>
          </a:ln>
          <a:effectLst/>
        </p:spPr>
        <p:txBody>
          <a:bodyPr wrap="none" lIns="91416" tIns="45710" rIns="91416" bIns="45710" anchor="ctr">
            <a:spAutoFit/>
          </a:bodyPr>
          <a:lstStyle/>
          <a:p>
            <a:pPr>
              <a:spcBef>
                <a:spcPct val="0"/>
              </a:spcBef>
            </a:pPr>
            <a:r>
              <a:rPr lang="zh-CN" altLang="en-US" sz="2400">
                <a:ea typeface="华文中宋" pitchFamily="2" charset="-122"/>
              </a:rPr>
              <a:t>中序遍历： </a:t>
            </a:r>
          </a:p>
          <a:p>
            <a:pPr>
              <a:lnSpc>
                <a:spcPct val="130000"/>
              </a:lnSpc>
              <a:spcBef>
                <a:spcPct val="0"/>
              </a:spcBef>
            </a:pPr>
            <a:r>
              <a:rPr lang="zh-CN" altLang="en-US" sz="2400">
                <a:ea typeface="华文中宋" pitchFamily="2" charset="-122"/>
              </a:rPr>
              <a:t> </a:t>
            </a:r>
            <a:r>
              <a:rPr lang="en-US" altLang="zh-CN" sz="2400">
                <a:ea typeface="华文中宋" pitchFamily="2" charset="-122"/>
              </a:rPr>
              <a:t>P</a:t>
            </a:r>
            <a:r>
              <a:rPr lang="en-US" altLang="zh-CN" sz="2400" baseline="-25000">
                <a:ea typeface="华文中宋" pitchFamily="2" charset="-122"/>
              </a:rPr>
              <a:t>R</a:t>
            </a:r>
            <a:r>
              <a:rPr lang="en-US" altLang="zh-CN" sz="2400">
                <a:ea typeface="华文中宋" pitchFamily="2" charset="-122"/>
              </a:rPr>
              <a:t>  S  Q </a:t>
            </a:r>
          </a:p>
        </p:txBody>
      </p:sp>
      <p:sp>
        <p:nvSpPr>
          <p:cNvPr id="22966" name="Text Box 438"/>
          <p:cNvSpPr txBox="1">
            <a:spLocks noChangeArrowheads="1"/>
          </p:cNvSpPr>
          <p:nvPr/>
        </p:nvSpPr>
        <p:spPr bwMode="auto">
          <a:xfrm>
            <a:off x="1752600" y="5770563"/>
            <a:ext cx="2961019" cy="461645"/>
          </a:xfrm>
          <a:prstGeom prst="rect">
            <a:avLst/>
          </a:prstGeom>
          <a:noFill/>
          <a:ln w="9525">
            <a:noFill/>
            <a:miter lim="800000"/>
            <a:headEnd/>
            <a:tailEnd/>
          </a:ln>
          <a:effectLst/>
        </p:spPr>
        <p:txBody>
          <a:bodyPr wrap="none" lIns="91416" tIns="45710" rIns="91416" bIns="45710" anchor="ctr">
            <a:spAutoFit/>
          </a:bodyPr>
          <a:lstStyle/>
          <a:p>
            <a:pPr>
              <a:spcBef>
                <a:spcPct val="0"/>
              </a:spcBef>
            </a:pPr>
            <a:r>
              <a:rPr lang="zh-CN" altLang="en-US" sz="2400">
                <a:ea typeface="华文中宋" pitchFamily="2" charset="-122"/>
              </a:rPr>
              <a:t>中序遍历：</a:t>
            </a:r>
            <a:r>
              <a:rPr lang="en-US" altLang="zh-CN" sz="2400">
                <a:ea typeface="华文中宋" pitchFamily="2" charset="-122"/>
              </a:rPr>
              <a:t>Q  S  </a:t>
            </a:r>
            <a:r>
              <a:rPr lang="en-US" altLang="zh-CN" sz="2400">
                <a:solidFill>
                  <a:srgbClr val="FF3300"/>
                </a:solidFill>
                <a:effectLst>
                  <a:outerShdw blurRad="38100" dist="38100" dir="2700000" algn="tl">
                    <a:srgbClr val="000000"/>
                  </a:outerShdw>
                </a:effectLst>
                <a:ea typeface="华文中宋" pitchFamily="2" charset="-122"/>
              </a:rPr>
              <a:t>P</a:t>
            </a:r>
            <a:r>
              <a:rPr lang="en-US" altLang="zh-CN" sz="2400">
                <a:ea typeface="华文中宋" pitchFamily="2" charset="-122"/>
              </a:rPr>
              <a:t>  P</a:t>
            </a:r>
            <a:r>
              <a:rPr lang="en-US" altLang="zh-CN" sz="2400" baseline="-25000">
                <a:ea typeface="华文中宋" pitchFamily="2" charset="-122"/>
              </a:rPr>
              <a:t>R </a:t>
            </a:r>
          </a:p>
        </p:txBody>
      </p:sp>
      <p:sp>
        <p:nvSpPr>
          <p:cNvPr id="22967" name="Text Box 439"/>
          <p:cNvSpPr txBox="1">
            <a:spLocks noChangeArrowheads="1"/>
          </p:cNvSpPr>
          <p:nvPr/>
        </p:nvSpPr>
        <p:spPr bwMode="auto">
          <a:xfrm>
            <a:off x="5654675" y="5257800"/>
            <a:ext cx="1792430" cy="930684"/>
          </a:xfrm>
          <a:prstGeom prst="rect">
            <a:avLst/>
          </a:prstGeom>
          <a:noFill/>
          <a:ln w="9525">
            <a:noFill/>
            <a:miter lim="800000"/>
            <a:headEnd/>
            <a:tailEnd/>
          </a:ln>
          <a:effectLst/>
        </p:spPr>
        <p:txBody>
          <a:bodyPr wrap="none" lIns="91416" tIns="45710" rIns="91416" bIns="45710" anchor="ctr">
            <a:spAutoFit/>
          </a:bodyPr>
          <a:lstStyle/>
          <a:p>
            <a:pPr>
              <a:spcBef>
                <a:spcPct val="0"/>
              </a:spcBef>
            </a:pPr>
            <a:r>
              <a:rPr lang="zh-CN" altLang="en-US" sz="2400">
                <a:ea typeface="华文中宋" pitchFamily="2" charset="-122"/>
              </a:rPr>
              <a:t>中序遍历： </a:t>
            </a:r>
          </a:p>
          <a:p>
            <a:pPr>
              <a:lnSpc>
                <a:spcPct val="140000"/>
              </a:lnSpc>
              <a:spcBef>
                <a:spcPct val="0"/>
              </a:spcBef>
            </a:pPr>
            <a:r>
              <a:rPr lang="en-US" altLang="zh-CN" sz="2400">
                <a:ea typeface="华文中宋" pitchFamily="2" charset="-122"/>
              </a:rPr>
              <a:t>Q  S  P</a:t>
            </a:r>
            <a:r>
              <a:rPr lang="en-US" altLang="zh-CN" sz="2400" baseline="-25000">
                <a:ea typeface="华文中宋" pitchFamily="2" charset="-122"/>
              </a:rPr>
              <a:t>R</a:t>
            </a:r>
            <a:r>
              <a:rPr lang="en-US" altLang="zh-CN" sz="2400">
                <a:ea typeface="华文中宋" pitchFamily="2" charset="-122"/>
              </a:rPr>
              <a:t> </a:t>
            </a:r>
          </a:p>
        </p:txBody>
      </p:sp>
      <p:sp>
        <p:nvSpPr>
          <p:cNvPr id="22968" name="AutoShape 440"/>
          <p:cNvSpPr>
            <a:spLocks noChangeArrowheads="1"/>
          </p:cNvSpPr>
          <p:nvPr/>
        </p:nvSpPr>
        <p:spPr bwMode="auto">
          <a:xfrm>
            <a:off x="4348163" y="4662488"/>
            <a:ext cx="828675" cy="227012"/>
          </a:xfrm>
          <a:prstGeom prst="rightArrow">
            <a:avLst>
              <a:gd name="adj1" fmla="val 50000"/>
              <a:gd name="adj2" fmla="val 91259"/>
            </a:avLst>
          </a:prstGeom>
          <a:solidFill>
            <a:srgbClr val="0000FF"/>
          </a:solidFill>
          <a:ln w="9525">
            <a:solidFill>
              <a:schemeClr val="tx1"/>
            </a:solidFill>
            <a:miter lim="800000"/>
            <a:headEnd/>
            <a:tailEnd/>
          </a:ln>
          <a:effectLst/>
        </p:spPr>
        <p:txBody>
          <a:bodyPr wrap="none" anchor="ctr"/>
          <a:lstStyle/>
          <a:p>
            <a:endParaRPr lang="zh-CN" altLang="en-US" sz="2400"/>
          </a:p>
        </p:txBody>
      </p:sp>
      <p:grpSp>
        <p:nvGrpSpPr>
          <p:cNvPr id="4" name="Group 441"/>
          <p:cNvGrpSpPr>
            <a:grpSpLocks/>
          </p:cNvGrpSpPr>
          <p:nvPr/>
        </p:nvGrpSpPr>
        <p:grpSpPr bwMode="auto">
          <a:xfrm>
            <a:off x="2589213" y="3925888"/>
            <a:ext cx="1601787" cy="1727200"/>
            <a:chOff x="3120" y="576"/>
            <a:chExt cx="1010" cy="1088"/>
          </a:xfrm>
        </p:grpSpPr>
        <p:sp>
          <p:nvSpPr>
            <p:cNvPr id="22970" name="Oval 442"/>
            <p:cNvSpPr>
              <a:spLocks noChangeArrowheads="1"/>
            </p:cNvSpPr>
            <p:nvPr/>
          </p:nvSpPr>
          <p:spPr bwMode="auto">
            <a:xfrm>
              <a:off x="3382" y="576"/>
              <a:ext cx="242" cy="252"/>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50" tIns="45677" rIns="91350" bIns="45677" anchor="ctr"/>
            <a:lstStyle/>
            <a:p>
              <a:pPr algn="ctr">
                <a:spcBef>
                  <a:spcPct val="0"/>
                </a:spcBef>
              </a:pPr>
              <a:r>
                <a:rPr lang="en-US" altLang="zh-CN" sz="2400"/>
                <a:t>S</a:t>
              </a:r>
            </a:p>
          </p:txBody>
        </p:sp>
        <p:sp>
          <p:nvSpPr>
            <p:cNvPr id="22971" name="Oval 443"/>
            <p:cNvSpPr>
              <a:spLocks noChangeArrowheads="1"/>
            </p:cNvSpPr>
            <p:nvPr/>
          </p:nvSpPr>
          <p:spPr bwMode="auto">
            <a:xfrm>
              <a:off x="3648" y="992"/>
              <a:ext cx="242" cy="252"/>
            </a:xfrm>
            <a:prstGeom prst="ellipse">
              <a:avLst/>
            </a:prstGeom>
            <a:gradFill rotWithShape="0">
              <a:gsLst>
                <a:gs pos="0">
                  <a:srgbClr val="FF00FF"/>
                </a:gs>
                <a:gs pos="100000">
                  <a:srgbClr val="FFFF00"/>
                </a:gs>
              </a:gsLst>
              <a:path path="shape">
                <a:fillToRect l="50000" t="50000" r="50000" b="50000"/>
              </a:path>
            </a:gradFill>
            <a:ln w="9525">
              <a:noFill/>
              <a:round/>
              <a:headEnd/>
              <a:tailEnd/>
            </a:ln>
            <a:effectLst/>
          </p:spPr>
          <p:txBody>
            <a:bodyPr wrap="none" lIns="91350" tIns="45677" rIns="91350" bIns="45677" anchor="ctr"/>
            <a:lstStyle/>
            <a:p>
              <a:pPr algn="ctr">
                <a:spcBef>
                  <a:spcPct val="0"/>
                </a:spcBef>
              </a:pPr>
              <a:r>
                <a:rPr lang="en-US" altLang="zh-CN" sz="2400">
                  <a:solidFill>
                    <a:srgbClr val="0000FF"/>
                  </a:solidFill>
                </a:rPr>
                <a:t>P</a:t>
              </a:r>
            </a:p>
          </p:txBody>
        </p:sp>
        <p:sp>
          <p:nvSpPr>
            <p:cNvPr id="22972" name="Oval 444"/>
            <p:cNvSpPr>
              <a:spLocks noChangeArrowheads="1"/>
            </p:cNvSpPr>
            <p:nvPr/>
          </p:nvSpPr>
          <p:spPr bwMode="auto">
            <a:xfrm>
              <a:off x="3888" y="1412"/>
              <a:ext cx="242" cy="252"/>
            </a:xfrm>
            <a:prstGeom prst="ellipse">
              <a:avLst/>
            </a:prstGeom>
            <a:gradFill rotWithShape="0">
              <a:gsLst>
                <a:gs pos="0">
                  <a:srgbClr val="F8F8F8"/>
                </a:gs>
                <a:gs pos="100000">
                  <a:srgbClr val="FF00FF"/>
                </a:gs>
              </a:gsLst>
              <a:path path="shape">
                <a:fillToRect l="50000" t="50000" r="50000" b="50000"/>
              </a:path>
            </a:gradFill>
            <a:ln w="9525">
              <a:noFill/>
              <a:round/>
              <a:headEnd/>
              <a:tailEnd/>
            </a:ln>
            <a:effectLst/>
          </p:spPr>
          <p:txBody>
            <a:bodyPr wrap="none" lIns="91350" tIns="45677" rIns="91350" bIns="45677" anchor="ctr"/>
            <a:lstStyle/>
            <a:p>
              <a:pPr algn="ctr">
                <a:spcBef>
                  <a:spcPct val="0"/>
                </a:spcBef>
              </a:pPr>
              <a:r>
                <a:rPr lang="en-US" altLang="zh-CN" sz="2400"/>
                <a:t>P</a:t>
              </a:r>
              <a:r>
                <a:rPr lang="en-US" altLang="zh-CN" sz="2400" baseline="-25000"/>
                <a:t>R</a:t>
              </a:r>
            </a:p>
          </p:txBody>
        </p:sp>
        <p:sp>
          <p:nvSpPr>
            <p:cNvPr id="22973" name="Oval 445"/>
            <p:cNvSpPr>
              <a:spLocks noChangeArrowheads="1"/>
            </p:cNvSpPr>
            <p:nvPr/>
          </p:nvSpPr>
          <p:spPr bwMode="auto">
            <a:xfrm>
              <a:off x="3120" y="992"/>
              <a:ext cx="242" cy="252"/>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50" tIns="45677" rIns="91350" bIns="45677" anchor="ctr"/>
            <a:lstStyle/>
            <a:p>
              <a:pPr algn="ctr">
                <a:spcBef>
                  <a:spcPct val="0"/>
                </a:spcBef>
              </a:pPr>
              <a:r>
                <a:rPr lang="en-US" altLang="zh-CN" sz="2400"/>
                <a:t>Q</a:t>
              </a:r>
            </a:p>
          </p:txBody>
        </p:sp>
        <p:cxnSp>
          <p:nvCxnSpPr>
            <p:cNvPr id="22974" name="AutoShape 446"/>
            <p:cNvCxnSpPr>
              <a:cxnSpLocks noChangeShapeType="1"/>
              <a:stCxn id="22970" idx="3"/>
              <a:endCxn id="22973" idx="0"/>
            </p:cNvCxnSpPr>
            <p:nvPr/>
          </p:nvCxnSpPr>
          <p:spPr bwMode="auto">
            <a:xfrm flipH="1">
              <a:off x="3241" y="791"/>
              <a:ext cx="176" cy="201"/>
            </a:xfrm>
            <a:prstGeom prst="straightConnector1">
              <a:avLst/>
            </a:prstGeom>
            <a:noFill/>
            <a:ln w="9525" cap="sq">
              <a:solidFill>
                <a:schemeClr val="tx1"/>
              </a:solidFill>
              <a:round/>
              <a:headEnd/>
              <a:tailEnd/>
            </a:ln>
            <a:effectLst/>
          </p:spPr>
        </p:cxnSp>
        <p:cxnSp>
          <p:nvCxnSpPr>
            <p:cNvPr id="22975" name="AutoShape 447"/>
            <p:cNvCxnSpPr>
              <a:cxnSpLocks noChangeShapeType="1"/>
              <a:stCxn id="22970" idx="5"/>
              <a:endCxn id="22971" idx="0"/>
            </p:cNvCxnSpPr>
            <p:nvPr/>
          </p:nvCxnSpPr>
          <p:spPr bwMode="auto">
            <a:xfrm>
              <a:off x="3589" y="791"/>
              <a:ext cx="180" cy="201"/>
            </a:xfrm>
            <a:prstGeom prst="straightConnector1">
              <a:avLst/>
            </a:prstGeom>
            <a:noFill/>
            <a:ln w="9525" cap="sq">
              <a:solidFill>
                <a:schemeClr val="tx1"/>
              </a:solidFill>
              <a:round/>
              <a:headEnd/>
              <a:tailEnd/>
            </a:ln>
            <a:effectLst/>
          </p:spPr>
        </p:cxnSp>
        <p:cxnSp>
          <p:nvCxnSpPr>
            <p:cNvPr id="22976" name="AutoShape 448"/>
            <p:cNvCxnSpPr>
              <a:cxnSpLocks noChangeShapeType="1"/>
              <a:stCxn id="22971" idx="5"/>
              <a:endCxn id="22972" idx="0"/>
            </p:cNvCxnSpPr>
            <p:nvPr/>
          </p:nvCxnSpPr>
          <p:spPr bwMode="auto">
            <a:xfrm>
              <a:off x="3855" y="1207"/>
              <a:ext cx="154" cy="205"/>
            </a:xfrm>
            <a:prstGeom prst="straightConnector1">
              <a:avLst/>
            </a:prstGeom>
            <a:noFill/>
            <a:ln w="9525" cap="sq">
              <a:solidFill>
                <a:schemeClr val="tx1"/>
              </a:solidFill>
              <a:round/>
              <a:headEnd/>
              <a:tailEnd/>
            </a:ln>
            <a:effectLst/>
          </p:spPr>
        </p:cxnSp>
      </p:grpSp>
      <p:grpSp>
        <p:nvGrpSpPr>
          <p:cNvPr id="5" name="Group 449"/>
          <p:cNvGrpSpPr>
            <a:grpSpLocks/>
          </p:cNvGrpSpPr>
          <p:nvPr/>
        </p:nvGrpSpPr>
        <p:grpSpPr bwMode="auto">
          <a:xfrm>
            <a:off x="5638800" y="3975100"/>
            <a:ext cx="1143000" cy="1069975"/>
            <a:chOff x="4704" y="2647"/>
            <a:chExt cx="720" cy="674"/>
          </a:xfrm>
        </p:grpSpPr>
        <p:sp>
          <p:nvSpPr>
            <p:cNvPr id="22978" name="Oval 450"/>
            <p:cNvSpPr>
              <a:spLocks noChangeArrowheads="1"/>
            </p:cNvSpPr>
            <p:nvPr/>
          </p:nvSpPr>
          <p:spPr bwMode="auto">
            <a:xfrm>
              <a:off x="4936" y="2647"/>
              <a:ext cx="242" cy="252"/>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72" tIns="45682" rIns="91372" bIns="45682" anchor="ctr"/>
            <a:lstStyle/>
            <a:p>
              <a:pPr algn="ctr">
                <a:spcBef>
                  <a:spcPct val="0"/>
                </a:spcBef>
              </a:pPr>
              <a:r>
                <a:rPr lang="en-US" altLang="zh-CN" sz="2400"/>
                <a:t>S</a:t>
              </a:r>
            </a:p>
          </p:txBody>
        </p:sp>
        <p:sp>
          <p:nvSpPr>
            <p:cNvPr id="22979" name="Oval 451"/>
            <p:cNvSpPr>
              <a:spLocks noChangeArrowheads="1"/>
            </p:cNvSpPr>
            <p:nvPr/>
          </p:nvSpPr>
          <p:spPr bwMode="auto">
            <a:xfrm>
              <a:off x="5182" y="3069"/>
              <a:ext cx="242" cy="252"/>
            </a:xfrm>
            <a:prstGeom prst="ellipse">
              <a:avLst/>
            </a:prstGeom>
            <a:gradFill rotWithShape="0">
              <a:gsLst>
                <a:gs pos="0">
                  <a:srgbClr val="F8F8F8"/>
                </a:gs>
                <a:gs pos="100000">
                  <a:srgbClr val="FF00FF"/>
                </a:gs>
              </a:gsLst>
              <a:path path="shape">
                <a:fillToRect l="50000" t="50000" r="50000" b="50000"/>
              </a:path>
            </a:gradFill>
            <a:ln w="9525">
              <a:noFill/>
              <a:round/>
              <a:headEnd/>
              <a:tailEnd/>
            </a:ln>
            <a:effectLst/>
          </p:spPr>
          <p:txBody>
            <a:bodyPr wrap="none" lIns="91372" tIns="45682" rIns="91372" bIns="45682" anchor="ctr"/>
            <a:lstStyle/>
            <a:p>
              <a:pPr algn="ctr">
                <a:spcBef>
                  <a:spcPct val="0"/>
                </a:spcBef>
              </a:pPr>
              <a:r>
                <a:rPr lang="en-US" altLang="zh-CN" sz="2400"/>
                <a:t>P</a:t>
              </a:r>
              <a:r>
                <a:rPr lang="en-US" altLang="zh-CN" sz="2400" baseline="-25000"/>
                <a:t>R</a:t>
              </a:r>
            </a:p>
          </p:txBody>
        </p:sp>
        <p:sp>
          <p:nvSpPr>
            <p:cNvPr id="22980" name="Oval 452"/>
            <p:cNvSpPr>
              <a:spLocks noChangeArrowheads="1"/>
            </p:cNvSpPr>
            <p:nvPr/>
          </p:nvSpPr>
          <p:spPr bwMode="auto">
            <a:xfrm>
              <a:off x="4704" y="3069"/>
              <a:ext cx="242" cy="252"/>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72" tIns="45682" rIns="91372" bIns="45682" anchor="ctr"/>
            <a:lstStyle/>
            <a:p>
              <a:pPr algn="ctr">
                <a:spcBef>
                  <a:spcPct val="0"/>
                </a:spcBef>
              </a:pPr>
              <a:r>
                <a:rPr lang="en-US" altLang="zh-CN" sz="2400"/>
                <a:t>Q</a:t>
              </a:r>
            </a:p>
          </p:txBody>
        </p:sp>
        <p:cxnSp>
          <p:nvCxnSpPr>
            <p:cNvPr id="22981" name="AutoShape 453"/>
            <p:cNvCxnSpPr>
              <a:cxnSpLocks noChangeShapeType="1"/>
              <a:stCxn id="22978" idx="3"/>
              <a:endCxn id="22980" idx="0"/>
            </p:cNvCxnSpPr>
            <p:nvPr/>
          </p:nvCxnSpPr>
          <p:spPr bwMode="auto">
            <a:xfrm flipH="1">
              <a:off x="4825" y="2862"/>
              <a:ext cx="146" cy="207"/>
            </a:xfrm>
            <a:prstGeom prst="straightConnector1">
              <a:avLst/>
            </a:prstGeom>
            <a:noFill/>
            <a:ln w="9525" cap="sq">
              <a:solidFill>
                <a:schemeClr val="tx1"/>
              </a:solidFill>
              <a:round/>
              <a:headEnd/>
              <a:tailEnd/>
            </a:ln>
            <a:effectLst/>
          </p:spPr>
        </p:cxnSp>
        <p:cxnSp>
          <p:nvCxnSpPr>
            <p:cNvPr id="22982" name="AutoShape 454"/>
            <p:cNvCxnSpPr>
              <a:cxnSpLocks noChangeShapeType="1"/>
              <a:stCxn id="22978" idx="5"/>
              <a:endCxn id="22979" idx="0"/>
            </p:cNvCxnSpPr>
            <p:nvPr/>
          </p:nvCxnSpPr>
          <p:spPr bwMode="auto">
            <a:xfrm>
              <a:off x="5143" y="2862"/>
              <a:ext cx="160" cy="207"/>
            </a:xfrm>
            <a:prstGeom prst="straightConnector1">
              <a:avLst/>
            </a:prstGeom>
            <a:noFill/>
            <a:ln w="9525" cap="sq">
              <a:solidFill>
                <a:schemeClr val="tx1"/>
              </a:solidFill>
              <a:round/>
              <a:headEnd/>
              <a:tailEnd/>
            </a:ln>
            <a:effectLst/>
          </p:spPr>
        </p:cxnSp>
      </p:grp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100000">
                                          <p:val>
                                            <p:strVal val="#ppt_x"/>
                                          </p:val>
                                        </p:tav>
                                      </p:tavLst>
                                    </p:anim>
                                    <p:anim calcmode="lin" valueType="num">
                                      <p:cBhvr>
                                        <p:cTn id="8" dur="500" fill="hold"/>
                                        <p:tgtEl>
                                          <p:spTgt spid="2"/>
                                        </p:tgtEl>
                                        <p:attrNameLst>
                                          <p:attrName>ppt_y</p:attrName>
                                        </p:attrNameLst>
                                      </p:cBhvr>
                                      <p:tavLst>
                                        <p:tav tm="0">
                                          <p:val>
                                            <p:strVal val="#ppt_y-#ppt_h/2"/>
                                          </p:val>
                                        </p:tav>
                                        <p:tav tm="100000">
                                          <p:val>
                                            <p:strVal val="#ppt_y"/>
                                          </p:val>
                                        </p:tav>
                                      </p:tavLst>
                                    </p:anim>
                                    <p:anim calcmode="lin" valueType="num">
                                      <p:cBhvr>
                                        <p:cTn id="9" dur="500" fill="hold"/>
                                        <p:tgtEl>
                                          <p:spTgt spid="2"/>
                                        </p:tgtEl>
                                        <p:attrNameLst>
                                          <p:attrName>ppt_w</p:attrName>
                                        </p:attrNameLst>
                                      </p:cBhvr>
                                      <p:tavLst>
                                        <p:tav tm="0">
                                          <p:val>
                                            <p:strVal val="#ppt_w"/>
                                          </p:val>
                                        </p:tav>
                                        <p:tav tm="100000">
                                          <p:val>
                                            <p:strVal val="#ppt_w"/>
                                          </p:val>
                                        </p:tav>
                                      </p:tavLst>
                                    </p:anim>
                                    <p:anim calcmode="lin" valueType="num">
                                      <p:cBhvr>
                                        <p:cTn id="10"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22949"/>
                                        </p:tgtEl>
                                        <p:attrNameLst>
                                          <p:attrName>style.visibility</p:attrName>
                                        </p:attrNameLst>
                                      </p:cBhvr>
                                      <p:to>
                                        <p:strVal val="visible"/>
                                      </p:to>
                                    </p:set>
                                    <p:animEffect transition="in" filter="wipe(left)">
                                      <p:cBhvr>
                                        <p:cTn id="15" dur="500"/>
                                        <p:tgtEl>
                                          <p:spTgt spid="22949"/>
                                        </p:tgtEl>
                                      </p:cBhvr>
                                    </p:animEffect>
                                  </p:childTnLst>
                                </p:cTn>
                              </p:par>
                            </p:childTnLst>
                          </p:cTn>
                        </p:par>
                      </p:childTnLst>
                    </p:cTn>
                  </p:par>
                  <p:par>
                    <p:cTn id="16" fill="hold">
                      <p:stCondLst>
                        <p:cond delay="indefinite"/>
                      </p:stCondLst>
                      <p:childTnLst>
                        <p:par>
                          <p:cTn id="17" fill="hold">
                            <p:stCondLst>
                              <p:cond delay="0"/>
                            </p:stCondLst>
                            <p:childTnLst>
                              <p:par>
                                <p:cTn id="18" presetID="17" presetClass="entr" presetSubtype="1"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 calcmode="lin" valueType="num">
                                      <p:cBhvr>
                                        <p:cTn id="20" dur="500" fill="hold"/>
                                        <p:tgtEl>
                                          <p:spTgt spid="3"/>
                                        </p:tgtEl>
                                        <p:attrNameLst>
                                          <p:attrName>ppt_x</p:attrName>
                                        </p:attrNameLst>
                                      </p:cBhvr>
                                      <p:tavLst>
                                        <p:tav tm="0">
                                          <p:val>
                                            <p:strVal val="#ppt_x"/>
                                          </p:val>
                                        </p:tav>
                                        <p:tav tm="100000">
                                          <p:val>
                                            <p:strVal val="#ppt_x"/>
                                          </p:val>
                                        </p:tav>
                                      </p:tavLst>
                                    </p:anim>
                                    <p:anim calcmode="lin" valueType="num">
                                      <p:cBhvr>
                                        <p:cTn id="21" dur="500" fill="hold"/>
                                        <p:tgtEl>
                                          <p:spTgt spid="3"/>
                                        </p:tgtEl>
                                        <p:attrNameLst>
                                          <p:attrName>ppt_y</p:attrName>
                                        </p:attrNameLst>
                                      </p:cBhvr>
                                      <p:tavLst>
                                        <p:tav tm="0">
                                          <p:val>
                                            <p:strVal val="#ppt_y-#ppt_h/2"/>
                                          </p:val>
                                        </p:tav>
                                        <p:tav tm="100000">
                                          <p:val>
                                            <p:strVal val="#ppt_y"/>
                                          </p:val>
                                        </p:tav>
                                      </p:tavLst>
                                    </p:anim>
                                    <p:anim calcmode="lin" valueType="num">
                                      <p:cBhvr>
                                        <p:cTn id="22" dur="500" fill="hold"/>
                                        <p:tgtEl>
                                          <p:spTgt spid="3"/>
                                        </p:tgtEl>
                                        <p:attrNameLst>
                                          <p:attrName>ppt_w</p:attrName>
                                        </p:attrNameLst>
                                      </p:cBhvr>
                                      <p:tavLst>
                                        <p:tav tm="0">
                                          <p:val>
                                            <p:strVal val="#ppt_w"/>
                                          </p:val>
                                        </p:tav>
                                        <p:tav tm="100000">
                                          <p:val>
                                            <p:strVal val="#ppt_w"/>
                                          </p:val>
                                        </p:tav>
                                      </p:tavLst>
                                    </p:anim>
                                    <p:anim calcmode="lin" valueType="num">
                                      <p:cBhvr>
                                        <p:cTn id="23" dur="500" fill="hold"/>
                                        <p:tgtEl>
                                          <p:spTgt spid="3"/>
                                        </p:tgtEl>
                                        <p:attrNameLst>
                                          <p:attrName>ppt_h</p:attrName>
                                        </p:attrNameLst>
                                      </p:cBhvr>
                                      <p:tavLst>
                                        <p:tav tm="0">
                                          <p:val>
                                            <p:fltVal val="0"/>
                                          </p:val>
                                        </p:tav>
                                        <p:tav tm="100000">
                                          <p:val>
                                            <p:strVal val="#ppt_h"/>
                                          </p:val>
                                        </p:tav>
                                      </p:tavLst>
                                    </p:anim>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22964"/>
                                        </p:tgtEl>
                                        <p:attrNameLst>
                                          <p:attrName>style.visibility</p:attrName>
                                        </p:attrNameLst>
                                      </p:cBhvr>
                                      <p:to>
                                        <p:strVal val="visible"/>
                                      </p:to>
                                    </p:set>
                                    <p:animEffect transition="in" filter="wipe(left)">
                                      <p:cBhvr>
                                        <p:cTn id="28" dur="500"/>
                                        <p:tgtEl>
                                          <p:spTgt spid="22964"/>
                                        </p:tgtEl>
                                      </p:cBhvr>
                                    </p:animEffect>
                                  </p:childTnLst>
                                </p:cTn>
                              </p:par>
                            </p:childTnLst>
                          </p:cTn>
                        </p:par>
                      </p:childTnLst>
                    </p:cTn>
                  </p:par>
                  <p:par>
                    <p:cTn id="29" fill="hold">
                      <p:stCondLst>
                        <p:cond delay="indefinite"/>
                      </p:stCondLst>
                      <p:childTnLst>
                        <p:par>
                          <p:cTn id="30" fill="hold">
                            <p:stCondLst>
                              <p:cond delay="0"/>
                            </p:stCondLst>
                            <p:childTnLst>
                              <p:par>
                                <p:cTn id="31" presetID="23" presetClass="entr" presetSubtype="16" fill="hold" grpId="0" nodeType="clickEffect">
                                  <p:stCondLst>
                                    <p:cond delay="0"/>
                                  </p:stCondLst>
                                  <p:childTnLst>
                                    <p:set>
                                      <p:cBhvr>
                                        <p:cTn id="32" dur="1" fill="hold">
                                          <p:stCondLst>
                                            <p:cond delay="0"/>
                                          </p:stCondLst>
                                        </p:cTn>
                                        <p:tgtEl>
                                          <p:spTgt spid="22965"/>
                                        </p:tgtEl>
                                        <p:attrNameLst>
                                          <p:attrName>style.visibility</p:attrName>
                                        </p:attrNameLst>
                                      </p:cBhvr>
                                      <p:to>
                                        <p:strVal val="visible"/>
                                      </p:to>
                                    </p:set>
                                    <p:anim calcmode="lin" valueType="num">
                                      <p:cBhvr>
                                        <p:cTn id="33" dur="500" fill="hold"/>
                                        <p:tgtEl>
                                          <p:spTgt spid="22965"/>
                                        </p:tgtEl>
                                        <p:attrNameLst>
                                          <p:attrName>ppt_w</p:attrName>
                                        </p:attrNameLst>
                                      </p:cBhvr>
                                      <p:tavLst>
                                        <p:tav tm="0">
                                          <p:val>
                                            <p:fltVal val="0"/>
                                          </p:val>
                                        </p:tav>
                                        <p:tav tm="100000">
                                          <p:val>
                                            <p:strVal val="#ppt_w"/>
                                          </p:val>
                                        </p:tav>
                                      </p:tavLst>
                                    </p:anim>
                                    <p:anim calcmode="lin" valueType="num">
                                      <p:cBhvr>
                                        <p:cTn id="34" dur="500" fill="hold"/>
                                        <p:tgtEl>
                                          <p:spTgt spid="22965"/>
                                        </p:tgtEl>
                                        <p:attrNameLst>
                                          <p:attrName>ppt_h</p:attrName>
                                        </p:attrNameLst>
                                      </p:cBhvr>
                                      <p:tavLst>
                                        <p:tav tm="0">
                                          <p:val>
                                            <p:fltVal val="0"/>
                                          </p:val>
                                        </p:tav>
                                        <p:tav tm="100000">
                                          <p:val>
                                            <p:strVal val="#ppt_h"/>
                                          </p:val>
                                        </p:tav>
                                      </p:tavLst>
                                    </p:anim>
                                  </p:childTnLst>
                                </p:cTn>
                              </p:par>
                            </p:childTnLst>
                          </p:cTn>
                        </p:par>
                      </p:childTnLst>
                    </p:cTn>
                  </p:par>
                  <p:par>
                    <p:cTn id="35" fill="hold">
                      <p:stCondLst>
                        <p:cond delay="indefinite"/>
                      </p:stCondLst>
                      <p:childTnLst>
                        <p:par>
                          <p:cTn id="36" fill="hold">
                            <p:stCondLst>
                              <p:cond delay="0"/>
                            </p:stCondLst>
                            <p:childTnLst>
                              <p:par>
                                <p:cTn id="37" presetID="17" presetClass="entr" presetSubtype="1" fill="hold" nodeType="click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p:cTn id="39" dur="500" fill="hold"/>
                                        <p:tgtEl>
                                          <p:spTgt spid="4"/>
                                        </p:tgtEl>
                                        <p:attrNameLst>
                                          <p:attrName>ppt_x</p:attrName>
                                        </p:attrNameLst>
                                      </p:cBhvr>
                                      <p:tavLst>
                                        <p:tav tm="0">
                                          <p:val>
                                            <p:strVal val="#ppt_x"/>
                                          </p:val>
                                        </p:tav>
                                        <p:tav tm="100000">
                                          <p:val>
                                            <p:strVal val="#ppt_x"/>
                                          </p:val>
                                        </p:tav>
                                      </p:tavLst>
                                    </p:anim>
                                    <p:anim calcmode="lin" valueType="num">
                                      <p:cBhvr>
                                        <p:cTn id="40" dur="500" fill="hold"/>
                                        <p:tgtEl>
                                          <p:spTgt spid="4"/>
                                        </p:tgtEl>
                                        <p:attrNameLst>
                                          <p:attrName>ppt_y</p:attrName>
                                        </p:attrNameLst>
                                      </p:cBhvr>
                                      <p:tavLst>
                                        <p:tav tm="0">
                                          <p:val>
                                            <p:strVal val="#ppt_y-#ppt_h/2"/>
                                          </p:val>
                                        </p:tav>
                                        <p:tav tm="100000">
                                          <p:val>
                                            <p:strVal val="#ppt_y"/>
                                          </p:val>
                                        </p:tav>
                                      </p:tavLst>
                                    </p:anim>
                                    <p:anim calcmode="lin" valueType="num">
                                      <p:cBhvr>
                                        <p:cTn id="41" dur="500" fill="hold"/>
                                        <p:tgtEl>
                                          <p:spTgt spid="4"/>
                                        </p:tgtEl>
                                        <p:attrNameLst>
                                          <p:attrName>ppt_w</p:attrName>
                                        </p:attrNameLst>
                                      </p:cBhvr>
                                      <p:tavLst>
                                        <p:tav tm="0">
                                          <p:val>
                                            <p:strVal val="#ppt_w"/>
                                          </p:val>
                                        </p:tav>
                                        <p:tav tm="100000">
                                          <p:val>
                                            <p:strVal val="#ppt_w"/>
                                          </p:val>
                                        </p:tav>
                                      </p:tavLst>
                                    </p:anim>
                                    <p:anim calcmode="lin" valueType="num">
                                      <p:cBhvr>
                                        <p:cTn id="42" dur="500" fill="hold"/>
                                        <p:tgtEl>
                                          <p:spTgt spid="4"/>
                                        </p:tgtEl>
                                        <p:attrNameLst>
                                          <p:attrName>ppt_h</p:attrName>
                                        </p:attrNameLst>
                                      </p:cBhvr>
                                      <p:tavLst>
                                        <p:tav tm="0">
                                          <p:val>
                                            <p:fltVal val="0"/>
                                          </p:val>
                                        </p:tav>
                                        <p:tav tm="100000">
                                          <p:val>
                                            <p:strVal val="#ppt_h"/>
                                          </p:val>
                                        </p:tav>
                                      </p:tavLst>
                                    </p:anim>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2968"/>
                                        </p:tgtEl>
                                        <p:attrNameLst>
                                          <p:attrName>style.visibility</p:attrName>
                                        </p:attrNameLst>
                                      </p:cBhvr>
                                      <p:to>
                                        <p:strVal val="visible"/>
                                      </p:to>
                                    </p:set>
                                    <p:animEffect transition="in" filter="wipe(left)">
                                      <p:cBhvr>
                                        <p:cTn id="47" dur="500"/>
                                        <p:tgtEl>
                                          <p:spTgt spid="22968"/>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nodeType="clickEffect">
                                  <p:stCondLst>
                                    <p:cond delay="0"/>
                                  </p:stCondLst>
                                  <p:childTnLst>
                                    <p:set>
                                      <p:cBhvr>
                                        <p:cTn id="51" dur="1" fill="hold">
                                          <p:stCondLst>
                                            <p:cond delay="0"/>
                                          </p:stCondLst>
                                        </p:cTn>
                                        <p:tgtEl>
                                          <p:spTgt spid="5"/>
                                        </p:tgtEl>
                                        <p:attrNameLst>
                                          <p:attrName>style.visibility</p:attrName>
                                        </p:attrNameLst>
                                      </p:cBhvr>
                                      <p:to>
                                        <p:strVal val="visible"/>
                                      </p:to>
                                    </p:set>
                                    <p:animEffect transition="in" filter="wipe(up)">
                                      <p:cBhvr>
                                        <p:cTn id="52" dur="500"/>
                                        <p:tgtEl>
                                          <p:spTgt spid="5"/>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22966"/>
                                        </p:tgtEl>
                                        <p:attrNameLst>
                                          <p:attrName>style.visibility</p:attrName>
                                        </p:attrNameLst>
                                      </p:cBhvr>
                                      <p:to>
                                        <p:strVal val="visible"/>
                                      </p:to>
                                    </p:set>
                                    <p:animEffect transition="in" filter="wipe(left)">
                                      <p:cBhvr>
                                        <p:cTn id="57" dur="500"/>
                                        <p:tgtEl>
                                          <p:spTgt spid="22966"/>
                                        </p:tgtEl>
                                      </p:cBhvr>
                                    </p:animEffect>
                                  </p:childTnLst>
                                </p:cTn>
                              </p:par>
                            </p:childTnLst>
                          </p:cTn>
                        </p:par>
                      </p:childTnLst>
                    </p:cTn>
                  </p:par>
                  <p:par>
                    <p:cTn id="58" fill="hold">
                      <p:stCondLst>
                        <p:cond delay="indefinite"/>
                      </p:stCondLst>
                      <p:childTnLst>
                        <p:par>
                          <p:cTn id="59" fill="hold">
                            <p:stCondLst>
                              <p:cond delay="0"/>
                            </p:stCondLst>
                            <p:childTnLst>
                              <p:par>
                                <p:cTn id="60" presetID="23" presetClass="entr" presetSubtype="16" fill="hold" grpId="0" nodeType="clickEffect">
                                  <p:stCondLst>
                                    <p:cond delay="0"/>
                                  </p:stCondLst>
                                  <p:childTnLst>
                                    <p:set>
                                      <p:cBhvr>
                                        <p:cTn id="61" dur="1" fill="hold">
                                          <p:stCondLst>
                                            <p:cond delay="0"/>
                                          </p:stCondLst>
                                        </p:cTn>
                                        <p:tgtEl>
                                          <p:spTgt spid="22967"/>
                                        </p:tgtEl>
                                        <p:attrNameLst>
                                          <p:attrName>style.visibility</p:attrName>
                                        </p:attrNameLst>
                                      </p:cBhvr>
                                      <p:to>
                                        <p:strVal val="visible"/>
                                      </p:to>
                                    </p:set>
                                    <p:anim calcmode="lin" valueType="num">
                                      <p:cBhvr>
                                        <p:cTn id="62" dur="500" fill="hold"/>
                                        <p:tgtEl>
                                          <p:spTgt spid="22967"/>
                                        </p:tgtEl>
                                        <p:attrNameLst>
                                          <p:attrName>ppt_w</p:attrName>
                                        </p:attrNameLst>
                                      </p:cBhvr>
                                      <p:tavLst>
                                        <p:tav tm="0">
                                          <p:val>
                                            <p:fltVal val="0"/>
                                          </p:val>
                                        </p:tav>
                                        <p:tav tm="100000">
                                          <p:val>
                                            <p:strVal val="#ppt_w"/>
                                          </p:val>
                                        </p:tav>
                                      </p:tavLst>
                                    </p:anim>
                                    <p:anim calcmode="lin" valueType="num">
                                      <p:cBhvr>
                                        <p:cTn id="63" dur="500" fill="hold"/>
                                        <p:tgtEl>
                                          <p:spTgt spid="2296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49" grpId="0" animBg="1"/>
      <p:bldP spid="22964" grpId="0" autoUpdateAnimBg="0"/>
      <p:bldP spid="22965" grpId="0" autoUpdateAnimBg="0"/>
      <p:bldP spid="22966" grpId="0" autoUpdateAnimBg="0"/>
      <p:bldP spid="22967" grpId="0" autoUpdateAnimBg="0"/>
      <p:bldP spid="22968"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270" name="AutoShape 718"/>
          <p:cNvSpPr>
            <a:spLocks noChangeArrowheads="1"/>
          </p:cNvSpPr>
          <p:nvPr/>
        </p:nvSpPr>
        <p:spPr bwMode="auto">
          <a:xfrm>
            <a:off x="2268538" y="3451225"/>
            <a:ext cx="1295400" cy="193675"/>
          </a:xfrm>
          <a:prstGeom prst="rightArrow">
            <a:avLst>
              <a:gd name="adj1" fmla="val 50000"/>
              <a:gd name="adj2" fmla="val 167213"/>
            </a:avLst>
          </a:prstGeom>
          <a:solidFill>
            <a:srgbClr val="0000FF"/>
          </a:solidFill>
          <a:ln w="9525">
            <a:noFill/>
            <a:miter lim="800000"/>
            <a:headEnd/>
            <a:tailEnd/>
          </a:ln>
          <a:effectLst/>
        </p:spPr>
        <p:txBody>
          <a:bodyPr wrap="none" anchor="ctr"/>
          <a:lstStyle/>
          <a:p>
            <a:endParaRPr lang="zh-CN" altLang="en-US" sz="2400"/>
          </a:p>
        </p:txBody>
      </p:sp>
      <p:sp>
        <p:nvSpPr>
          <p:cNvPr id="24271" name="Text Box 719"/>
          <p:cNvSpPr txBox="1">
            <a:spLocks noChangeArrowheads="1"/>
          </p:cNvSpPr>
          <p:nvPr/>
        </p:nvSpPr>
        <p:spPr bwMode="auto">
          <a:xfrm>
            <a:off x="265113" y="5840413"/>
            <a:ext cx="3794580" cy="461645"/>
          </a:xfrm>
          <a:prstGeom prst="rect">
            <a:avLst/>
          </a:prstGeom>
          <a:noFill/>
          <a:ln w="9525">
            <a:noFill/>
            <a:miter lim="800000"/>
            <a:headEnd/>
            <a:tailEnd/>
          </a:ln>
          <a:effectLst/>
        </p:spPr>
        <p:txBody>
          <a:bodyPr wrap="none" lIns="91416" tIns="45710" rIns="91416" bIns="45710" anchor="ctr">
            <a:spAutoFit/>
          </a:bodyPr>
          <a:lstStyle/>
          <a:p>
            <a:pPr>
              <a:spcBef>
                <a:spcPct val="0"/>
              </a:spcBef>
            </a:pPr>
            <a:r>
              <a:rPr lang="zh-CN" altLang="zh-CN" sz="2400">
                <a:ea typeface="华文中宋" pitchFamily="2" charset="-122"/>
              </a:rPr>
              <a:t>中序：</a:t>
            </a:r>
            <a:r>
              <a:rPr lang="en-US" altLang="zh-CN" sz="2400">
                <a:ea typeface="华文中宋" pitchFamily="2" charset="-122"/>
              </a:rPr>
              <a:t>C</a:t>
            </a:r>
            <a:r>
              <a:rPr lang="en-US" altLang="zh-CN" sz="2400" baseline="-25000">
                <a:ea typeface="华文中宋" pitchFamily="2" charset="-122"/>
              </a:rPr>
              <a:t>L</a:t>
            </a:r>
            <a:r>
              <a:rPr lang="en-US" altLang="zh-CN" sz="2400">
                <a:ea typeface="华文中宋" pitchFamily="2" charset="-122"/>
              </a:rPr>
              <a:t> C …Q</a:t>
            </a:r>
            <a:r>
              <a:rPr lang="en-US" altLang="zh-CN" sz="2400" baseline="-25000">
                <a:ea typeface="华文中宋" pitchFamily="2" charset="-122"/>
              </a:rPr>
              <a:t>L</a:t>
            </a:r>
            <a:r>
              <a:rPr lang="en-US" altLang="zh-CN" sz="2400">
                <a:ea typeface="华文中宋" pitchFamily="2" charset="-122"/>
              </a:rPr>
              <a:t> Q S</a:t>
            </a:r>
            <a:r>
              <a:rPr lang="en-US" altLang="zh-CN" sz="2400" baseline="-25000">
                <a:ea typeface="华文中宋" pitchFamily="2" charset="-122"/>
              </a:rPr>
              <a:t>L</a:t>
            </a:r>
            <a:r>
              <a:rPr lang="en-US" altLang="zh-CN" sz="2400">
                <a:ea typeface="华文中宋" pitchFamily="2" charset="-122"/>
              </a:rPr>
              <a:t> S </a:t>
            </a:r>
            <a:r>
              <a:rPr lang="en-US" altLang="zh-CN" sz="2400">
                <a:solidFill>
                  <a:srgbClr val="FF3300"/>
                </a:solidFill>
                <a:effectLst>
                  <a:outerShdw blurRad="38100" dist="38100" dir="2700000" algn="tl">
                    <a:srgbClr val="000000"/>
                  </a:outerShdw>
                </a:effectLst>
                <a:ea typeface="华文中宋" pitchFamily="2" charset="-122"/>
              </a:rPr>
              <a:t>P</a:t>
            </a:r>
            <a:r>
              <a:rPr lang="en-US" altLang="zh-CN" sz="2400">
                <a:ea typeface="华文中宋" pitchFamily="2" charset="-122"/>
              </a:rPr>
              <a:t> P</a:t>
            </a:r>
            <a:r>
              <a:rPr lang="en-US" altLang="zh-CN" sz="2400" baseline="-25000">
                <a:ea typeface="华文中宋" pitchFamily="2" charset="-122"/>
              </a:rPr>
              <a:t>R</a:t>
            </a:r>
            <a:r>
              <a:rPr lang="en-US" altLang="zh-CN" sz="2400">
                <a:ea typeface="华文中宋" pitchFamily="2" charset="-122"/>
              </a:rPr>
              <a:t> F </a:t>
            </a:r>
          </a:p>
        </p:txBody>
      </p:sp>
      <p:sp>
        <p:nvSpPr>
          <p:cNvPr id="24272" name="Text Box 720"/>
          <p:cNvSpPr txBox="1">
            <a:spLocks noChangeArrowheads="1"/>
          </p:cNvSpPr>
          <p:nvPr/>
        </p:nvSpPr>
        <p:spPr bwMode="auto">
          <a:xfrm>
            <a:off x="4948238" y="5840413"/>
            <a:ext cx="3566954" cy="461645"/>
          </a:xfrm>
          <a:prstGeom prst="rect">
            <a:avLst/>
          </a:prstGeom>
          <a:noFill/>
          <a:ln w="9525">
            <a:noFill/>
            <a:miter lim="800000"/>
            <a:headEnd/>
            <a:tailEnd/>
          </a:ln>
          <a:effectLst/>
        </p:spPr>
        <p:txBody>
          <a:bodyPr wrap="none" lIns="91416" tIns="45710" rIns="91416" bIns="45710" anchor="ctr">
            <a:spAutoFit/>
          </a:bodyPr>
          <a:lstStyle/>
          <a:p>
            <a:pPr>
              <a:spcBef>
                <a:spcPct val="0"/>
              </a:spcBef>
            </a:pPr>
            <a:r>
              <a:rPr lang="zh-CN" altLang="zh-CN" sz="2400">
                <a:ea typeface="华文中宋" pitchFamily="2" charset="-122"/>
              </a:rPr>
              <a:t>中序：</a:t>
            </a:r>
            <a:r>
              <a:rPr lang="en-US" altLang="zh-CN" sz="2400">
                <a:ea typeface="华文中宋" pitchFamily="2" charset="-122"/>
              </a:rPr>
              <a:t>C</a:t>
            </a:r>
            <a:r>
              <a:rPr lang="en-US" altLang="zh-CN" sz="2400" baseline="-25000">
                <a:ea typeface="华文中宋" pitchFamily="2" charset="-122"/>
              </a:rPr>
              <a:t>L</a:t>
            </a:r>
            <a:r>
              <a:rPr lang="en-US" altLang="zh-CN" sz="2400">
                <a:ea typeface="华文中宋" pitchFamily="2" charset="-122"/>
              </a:rPr>
              <a:t> C …Q</a:t>
            </a:r>
            <a:r>
              <a:rPr lang="en-US" altLang="zh-CN" sz="2400" baseline="-25000">
                <a:ea typeface="华文中宋" pitchFamily="2" charset="-122"/>
              </a:rPr>
              <a:t>L</a:t>
            </a:r>
            <a:r>
              <a:rPr lang="en-US" altLang="zh-CN" sz="2400">
                <a:ea typeface="华文中宋" pitchFamily="2" charset="-122"/>
              </a:rPr>
              <a:t> Q S</a:t>
            </a:r>
            <a:r>
              <a:rPr lang="en-US" altLang="zh-CN" sz="2400" baseline="-25000">
                <a:ea typeface="华文中宋" pitchFamily="2" charset="-122"/>
              </a:rPr>
              <a:t>L</a:t>
            </a:r>
            <a:r>
              <a:rPr lang="en-US" altLang="zh-CN" sz="2400">
                <a:ea typeface="华文中宋" pitchFamily="2" charset="-122"/>
              </a:rPr>
              <a:t> S P</a:t>
            </a:r>
            <a:r>
              <a:rPr lang="en-US" altLang="zh-CN" sz="2400" baseline="-25000">
                <a:ea typeface="华文中宋" pitchFamily="2" charset="-122"/>
              </a:rPr>
              <a:t>R</a:t>
            </a:r>
            <a:r>
              <a:rPr lang="en-US" altLang="zh-CN" sz="2400">
                <a:ea typeface="华文中宋" pitchFamily="2" charset="-122"/>
              </a:rPr>
              <a:t> F </a:t>
            </a:r>
          </a:p>
        </p:txBody>
      </p:sp>
      <p:sp>
        <p:nvSpPr>
          <p:cNvPr id="24273" name="Text Box 721"/>
          <p:cNvSpPr txBox="1">
            <a:spLocks noChangeArrowheads="1"/>
          </p:cNvSpPr>
          <p:nvPr/>
        </p:nvSpPr>
        <p:spPr bwMode="auto">
          <a:xfrm>
            <a:off x="76200" y="661988"/>
            <a:ext cx="4033428" cy="364310"/>
          </a:xfrm>
          <a:prstGeom prst="rect">
            <a:avLst/>
          </a:prstGeom>
          <a:noFill/>
          <a:ln w="25400" cap="sq">
            <a:noFill/>
            <a:miter lim="800000"/>
            <a:headEnd/>
            <a:tailEnd/>
          </a:ln>
          <a:effectLst/>
        </p:spPr>
        <p:txBody>
          <a:bodyPr wrap="none" lIns="91416" tIns="45710" rIns="91416" bIns="45710">
            <a:spAutoFit/>
          </a:bodyPr>
          <a:lstStyle/>
          <a:p>
            <a:pPr>
              <a:lnSpc>
                <a:spcPct val="70000"/>
              </a:lnSpc>
            </a:pPr>
            <a:r>
              <a:rPr lang="en-US" altLang="zh-CN" sz="2400" dirty="0">
                <a:ea typeface="华文中宋" pitchFamily="2" charset="-122"/>
              </a:rPr>
              <a:t> 3)</a:t>
            </a:r>
            <a:r>
              <a:rPr lang="zh-CN" altLang="en-US" sz="2400" dirty="0">
                <a:ea typeface="华文中宋" pitchFamily="2" charset="-122"/>
              </a:rPr>
              <a:t>、</a:t>
            </a:r>
            <a:r>
              <a:rPr lang="zh-CN" altLang="en-US" sz="2400" dirty="0">
                <a:ea typeface="华文中宋" pitchFamily="2" charset="-122"/>
                <a:sym typeface="Symbol" pitchFamily="18" charset="2"/>
              </a:rPr>
              <a:t></a:t>
            </a:r>
            <a:r>
              <a:rPr lang="en-US" altLang="zh-CN" sz="2400" dirty="0">
                <a:ea typeface="华文中宋" pitchFamily="2" charset="-122"/>
              </a:rPr>
              <a:t>p </a:t>
            </a:r>
            <a:r>
              <a:rPr lang="zh-CN" altLang="zh-CN" sz="2400" dirty="0">
                <a:ea typeface="华文中宋" pitchFamily="2" charset="-122"/>
              </a:rPr>
              <a:t>左、右子树均非空：</a:t>
            </a:r>
            <a:r>
              <a:rPr lang="zh-CN" altLang="en-US" sz="2400" dirty="0">
                <a:ea typeface="华文中宋" pitchFamily="2" charset="-122"/>
              </a:rPr>
              <a:t> </a:t>
            </a:r>
            <a:endParaRPr lang="zh-CN" altLang="en-US" sz="2400" dirty="0">
              <a:ea typeface="楷体_GB2312" pitchFamily="49" charset="-122"/>
            </a:endParaRPr>
          </a:p>
        </p:txBody>
      </p:sp>
      <p:grpSp>
        <p:nvGrpSpPr>
          <p:cNvPr id="2" name="Group 722"/>
          <p:cNvGrpSpPr>
            <a:grpSpLocks/>
          </p:cNvGrpSpPr>
          <p:nvPr/>
        </p:nvGrpSpPr>
        <p:grpSpPr bwMode="auto">
          <a:xfrm>
            <a:off x="447675" y="1844675"/>
            <a:ext cx="1676400" cy="3733800"/>
            <a:chOff x="1008" y="1248"/>
            <a:chExt cx="1056" cy="2352"/>
          </a:xfrm>
        </p:grpSpPr>
        <p:sp>
          <p:nvSpPr>
            <p:cNvPr id="24275" name="Oval 723"/>
            <p:cNvSpPr>
              <a:spLocks noChangeArrowheads="1"/>
            </p:cNvSpPr>
            <p:nvPr/>
          </p:nvSpPr>
          <p:spPr bwMode="auto">
            <a:xfrm>
              <a:off x="1729" y="1248"/>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400"/>
                <a:t>F</a:t>
              </a:r>
            </a:p>
          </p:txBody>
        </p:sp>
        <p:sp>
          <p:nvSpPr>
            <p:cNvPr id="24276" name="Oval 724"/>
            <p:cNvSpPr>
              <a:spLocks noChangeArrowheads="1"/>
            </p:cNvSpPr>
            <p:nvPr/>
          </p:nvSpPr>
          <p:spPr bwMode="auto">
            <a:xfrm>
              <a:off x="1513" y="1636"/>
              <a:ext cx="291" cy="276"/>
            </a:xfrm>
            <a:prstGeom prst="ellipse">
              <a:avLst/>
            </a:prstGeom>
            <a:gradFill rotWithShape="0">
              <a:gsLst>
                <a:gs pos="0">
                  <a:srgbClr val="FF3300"/>
                </a:gs>
                <a:gs pos="100000">
                  <a:srgbClr val="FFFF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400">
                  <a:solidFill>
                    <a:srgbClr val="0000FF"/>
                  </a:solidFill>
                </a:rPr>
                <a:t>P</a:t>
              </a:r>
            </a:p>
          </p:txBody>
        </p:sp>
        <p:sp>
          <p:nvSpPr>
            <p:cNvPr id="24277" name="Oval 725"/>
            <p:cNvSpPr>
              <a:spLocks noChangeArrowheads="1"/>
            </p:cNvSpPr>
            <p:nvPr/>
          </p:nvSpPr>
          <p:spPr bwMode="auto">
            <a:xfrm>
              <a:off x="1277" y="2029"/>
              <a:ext cx="291" cy="276"/>
            </a:xfrm>
            <a:prstGeom prst="ellipse">
              <a:avLst/>
            </a:prstGeom>
            <a:gradFill rotWithShape="0">
              <a:gsLst>
                <a:gs pos="0">
                  <a:srgbClr val="FF00FF"/>
                </a:gs>
                <a:gs pos="100000">
                  <a:schemeClr val="bg1"/>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400"/>
                <a:t>C</a:t>
              </a:r>
            </a:p>
          </p:txBody>
        </p:sp>
        <p:sp>
          <p:nvSpPr>
            <p:cNvPr id="24278" name="Oval 726"/>
            <p:cNvSpPr>
              <a:spLocks noChangeArrowheads="1"/>
            </p:cNvSpPr>
            <p:nvPr/>
          </p:nvSpPr>
          <p:spPr bwMode="auto">
            <a:xfrm>
              <a:off x="1736" y="2018"/>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400"/>
                <a:t>P</a:t>
              </a:r>
              <a:r>
                <a:rPr lang="en-US" altLang="zh-CN" sz="2400" baseline="-25000"/>
                <a:t>R</a:t>
              </a:r>
            </a:p>
          </p:txBody>
        </p:sp>
        <p:sp>
          <p:nvSpPr>
            <p:cNvPr id="24279" name="Oval 727"/>
            <p:cNvSpPr>
              <a:spLocks noChangeArrowheads="1"/>
            </p:cNvSpPr>
            <p:nvPr/>
          </p:nvSpPr>
          <p:spPr bwMode="auto">
            <a:xfrm>
              <a:off x="1008" y="2468"/>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400"/>
                <a:t>C</a:t>
              </a:r>
              <a:r>
                <a:rPr lang="en-US" altLang="zh-CN" sz="2400" baseline="-25000"/>
                <a:t>L</a:t>
              </a:r>
            </a:p>
          </p:txBody>
        </p:sp>
        <p:sp>
          <p:nvSpPr>
            <p:cNvPr id="24280" name="Oval 728"/>
            <p:cNvSpPr>
              <a:spLocks noChangeArrowheads="1"/>
            </p:cNvSpPr>
            <p:nvPr/>
          </p:nvSpPr>
          <p:spPr bwMode="auto">
            <a:xfrm>
              <a:off x="1533" y="2479"/>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400"/>
                <a:t>Q</a:t>
              </a:r>
            </a:p>
          </p:txBody>
        </p:sp>
        <p:sp>
          <p:nvSpPr>
            <p:cNvPr id="24281" name="Oval 729"/>
            <p:cNvSpPr>
              <a:spLocks noChangeArrowheads="1"/>
            </p:cNvSpPr>
            <p:nvPr/>
          </p:nvSpPr>
          <p:spPr bwMode="auto">
            <a:xfrm>
              <a:off x="1296" y="2892"/>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400"/>
                <a:t>Q</a:t>
              </a:r>
              <a:r>
                <a:rPr lang="en-US" altLang="zh-CN" sz="2400" baseline="-25000"/>
                <a:t>L</a:t>
              </a:r>
            </a:p>
          </p:txBody>
        </p:sp>
        <p:sp>
          <p:nvSpPr>
            <p:cNvPr id="24282" name="Oval 730"/>
            <p:cNvSpPr>
              <a:spLocks noChangeArrowheads="1"/>
            </p:cNvSpPr>
            <p:nvPr/>
          </p:nvSpPr>
          <p:spPr bwMode="auto">
            <a:xfrm>
              <a:off x="1773" y="2880"/>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400">
                  <a:solidFill>
                    <a:srgbClr val="0000FF"/>
                  </a:solidFill>
                </a:rPr>
                <a:t>S</a:t>
              </a:r>
            </a:p>
          </p:txBody>
        </p:sp>
        <p:sp>
          <p:nvSpPr>
            <p:cNvPr id="24283" name="Oval 731"/>
            <p:cNvSpPr>
              <a:spLocks noChangeArrowheads="1"/>
            </p:cNvSpPr>
            <p:nvPr/>
          </p:nvSpPr>
          <p:spPr bwMode="auto">
            <a:xfrm>
              <a:off x="1536" y="3324"/>
              <a:ext cx="291" cy="276"/>
            </a:xfrm>
            <a:prstGeom prst="ellipse">
              <a:avLst/>
            </a:prstGeom>
            <a:gradFill rotWithShape="0">
              <a:gsLst>
                <a:gs pos="0">
                  <a:srgbClr val="F8F8F8"/>
                </a:gs>
                <a:gs pos="100000">
                  <a:srgbClr val="FF00FF"/>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400"/>
                <a:t>S</a:t>
              </a:r>
              <a:r>
                <a:rPr lang="en-US" altLang="zh-CN" sz="2400" baseline="-25000"/>
                <a:t>L</a:t>
              </a:r>
            </a:p>
          </p:txBody>
        </p:sp>
        <p:cxnSp>
          <p:nvCxnSpPr>
            <p:cNvPr id="24284" name="AutoShape 732"/>
            <p:cNvCxnSpPr>
              <a:cxnSpLocks noChangeShapeType="1"/>
              <a:stCxn id="24275" idx="3"/>
              <a:endCxn id="24276" idx="0"/>
            </p:cNvCxnSpPr>
            <p:nvPr/>
          </p:nvCxnSpPr>
          <p:spPr bwMode="auto">
            <a:xfrm flipH="1">
              <a:off x="1659" y="1484"/>
              <a:ext cx="113" cy="152"/>
            </a:xfrm>
            <a:prstGeom prst="straightConnector1">
              <a:avLst/>
            </a:prstGeom>
            <a:noFill/>
            <a:ln w="9525" cap="sq">
              <a:solidFill>
                <a:schemeClr val="tx1"/>
              </a:solidFill>
              <a:round/>
              <a:headEnd/>
              <a:tailEnd/>
            </a:ln>
            <a:effectLst/>
          </p:spPr>
        </p:cxnSp>
        <p:cxnSp>
          <p:nvCxnSpPr>
            <p:cNvPr id="24285" name="AutoShape 733"/>
            <p:cNvCxnSpPr>
              <a:cxnSpLocks noChangeShapeType="1"/>
              <a:stCxn id="24276" idx="3"/>
              <a:endCxn id="24277" idx="0"/>
            </p:cNvCxnSpPr>
            <p:nvPr/>
          </p:nvCxnSpPr>
          <p:spPr bwMode="auto">
            <a:xfrm flipH="1">
              <a:off x="1423" y="1872"/>
              <a:ext cx="133" cy="157"/>
            </a:xfrm>
            <a:prstGeom prst="straightConnector1">
              <a:avLst/>
            </a:prstGeom>
            <a:noFill/>
            <a:ln w="9525" cap="sq">
              <a:solidFill>
                <a:schemeClr val="tx1"/>
              </a:solidFill>
              <a:round/>
              <a:headEnd/>
              <a:tailEnd/>
            </a:ln>
            <a:effectLst/>
          </p:spPr>
        </p:cxnSp>
        <p:cxnSp>
          <p:nvCxnSpPr>
            <p:cNvPr id="24286" name="AutoShape 734"/>
            <p:cNvCxnSpPr>
              <a:cxnSpLocks noChangeShapeType="1"/>
              <a:stCxn id="24276" idx="5"/>
              <a:endCxn id="24278" idx="0"/>
            </p:cNvCxnSpPr>
            <p:nvPr/>
          </p:nvCxnSpPr>
          <p:spPr bwMode="auto">
            <a:xfrm>
              <a:off x="1761" y="1872"/>
              <a:ext cx="121" cy="146"/>
            </a:xfrm>
            <a:prstGeom prst="straightConnector1">
              <a:avLst/>
            </a:prstGeom>
            <a:noFill/>
            <a:ln w="9525" cap="sq">
              <a:solidFill>
                <a:schemeClr val="tx1"/>
              </a:solidFill>
              <a:round/>
              <a:headEnd/>
              <a:tailEnd/>
            </a:ln>
            <a:effectLst/>
          </p:spPr>
        </p:cxnSp>
        <p:cxnSp>
          <p:nvCxnSpPr>
            <p:cNvPr id="24287" name="AutoShape 735"/>
            <p:cNvCxnSpPr>
              <a:cxnSpLocks noChangeShapeType="1"/>
              <a:stCxn id="24277" idx="3"/>
              <a:endCxn id="24279" idx="0"/>
            </p:cNvCxnSpPr>
            <p:nvPr/>
          </p:nvCxnSpPr>
          <p:spPr bwMode="auto">
            <a:xfrm flipH="1">
              <a:off x="1154" y="2265"/>
              <a:ext cx="166" cy="203"/>
            </a:xfrm>
            <a:prstGeom prst="straightConnector1">
              <a:avLst/>
            </a:prstGeom>
            <a:noFill/>
            <a:ln w="9525" cap="sq">
              <a:solidFill>
                <a:schemeClr val="tx1"/>
              </a:solidFill>
              <a:round/>
              <a:headEnd/>
              <a:tailEnd/>
            </a:ln>
            <a:effectLst/>
          </p:spPr>
        </p:cxnSp>
        <p:cxnSp>
          <p:nvCxnSpPr>
            <p:cNvPr id="24288" name="AutoShape 736"/>
            <p:cNvCxnSpPr>
              <a:cxnSpLocks noChangeShapeType="1"/>
              <a:stCxn id="24277" idx="5"/>
              <a:endCxn id="24280" idx="0"/>
            </p:cNvCxnSpPr>
            <p:nvPr/>
          </p:nvCxnSpPr>
          <p:spPr bwMode="auto">
            <a:xfrm>
              <a:off x="1525" y="2265"/>
              <a:ext cx="154" cy="214"/>
            </a:xfrm>
            <a:prstGeom prst="straightConnector1">
              <a:avLst/>
            </a:prstGeom>
            <a:noFill/>
            <a:ln w="9525">
              <a:solidFill>
                <a:schemeClr val="tx1"/>
              </a:solidFill>
              <a:prstDash val="dash"/>
              <a:round/>
              <a:headEnd/>
              <a:tailEnd/>
            </a:ln>
            <a:effectLst/>
          </p:spPr>
        </p:cxnSp>
        <p:cxnSp>
          <p:nvCxnSpPr>
            <p:cNvPr id="24289" name="AutoShape 737"/>
            <p:cNvCxnSpPr>
              <a:cxnSpLocks noChangeShapeType="1"/>
              <a:stCxn id="24282" idx="3"/>
              <a:endCxn id="24283" idx="0"/>
            </p:cNvCxnSpPr>
            <p:nvPr/>
          </p:nvCxnSpPr>
          <p:spPr bwMode="auto">
            <a:xfrm flipH="1">
              <a:off x="1682" y="3116"/>
              <a:ext cx="134" cy="208"/>
            </a:xfrm>
            <a:prstGeom prst="straightConnector1">
              <a:avLst/>
            </a:prstGeom>
            <a:noFill/>
            <a:ln w="9525" cap="sq">
              <a:solidFill>
                <a:schemeClr val="tx1"/>
              </a:solidFill>
              <a:round/>
              <a:headEnd/>
              <a:tailEnd/>
            </a:ln>
            <a:effectLst/>
          </p:spPr>
        </p:cxnSp>
        <p:cxnSp>
          <p:nvCxnSpPr>
            <p:cNvPr id="24290" name="AutoShape 738"/>
            <p:cNvCxnSpPr>
              <a:cxnSpLocks noChangeShapeType="1"/>
              <a:stCxn id="24280" idx="5"/>
              <a:endCxn id="24282" idx="0"/>
            </p:cNvCxnSpPr>
            <p:nvPr/>
          </p:nvCxnSpPr>
          <p:spPr bwMode="auto">
            <a:xfrm>
              <a:off x="1781" y="2715"/>
              <a:ext cx="138" cy="165"/>
            </a:xfrm>
            <a:prstGeom prst="straightConnector1">
              <a:avLst/>
            </a:prstGeom>
            <a:noFill/>
            <a:ln w="9525" cap="sq">
              <a:solidFill>
                <a:schemeClr val="tx1"/>
              </a:solidFill>
              <a:round/>
              <a:headEnd/>
              <a:tailEnd/>
            </a:ln>
            <a:effectLst/>
          </p:spPr>
        </p:cxnSp>
        <p:cxnSp>
          <p:nvCxnSpPr>
            <p:cNvPr id="24291" name="AutoShape 739"/>
            <p:cNvCxnSpPr>
              <a:cxnSpLocks noChangeShapeType="1"/>
              <a:stCxn id="24280" idx="3"/>
              <a:endCxn id="24281" idx="0"/>
            </p:cNvCxnSpPr>
            <p:nvPr/>
          </p:nvCxnSpPr>
          <p:spPr bwMode="auto">
            <a:xfrm flipH="1">
              <a:off x="1442" y="2715"/>
              <a:ext cx="134" cy="177"/>
            </a:xfrm>
            <a:prstGeom prst="straightConnector1">
              <a:avLst/>
            </a:prstGeom>
            <a:noFill/>
            <a:ln w="9525" cap="sq">
              <a:solidFill>
                <a:schemeClr val="tx1"/>
              </a:solidFill>
              <a:round/>
              <a:headEnd/>
              <a:tailEnd/>
            </a:ln>
            <a:effectLst/>
          </p:spPr>
        </p:cxnSp>
      </p:grpSp>
      <p:grpSp>
        <p:nvGrpSpPr>
          <p:cNvPr id="3" name="Group 740"/>
          <p:cNvGrpSpPr>
            <a:grpSpLocks/>
          </p:cNvGrpSpPr>
          <p:nvPr/>
        </p:nvGrpSpPr>
        <p:grpSpPr bwMode="auto">
          <a:xfrm>
            <a:off x="3395663" y="1844675"/>
            <a:ext cx="1681162" cy="3048000"/>
            <a:chOff x="3456" y="1248"/>
            <a:chExt cx="1059" cy="1920"/>
          </a:xfrm>
        </p:grpSpPr>
        <p:sp>
          <p:nvSpPr>
            <p:cNvPr id="24293" name="Oval 741"/>
            <p:cNvSpPr>
              <a:spLocks noChangeArrowheads="1"/>
            </p:cNvSpPr>
            <p:nvPr/>
          </p:nvSpPr>
          <p:spPr bwMode="auto">
            <a:xfrm>
              <a:off x="4177" y="1248"/>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96" tIns="45640" rIns="91196" bIns="45640" anchor="ctr"/>
            <a:lstStyle/>
            <a:p>
              <a:pPr algn="ctr">
                <a:spcBef>
                  <a:spcPct val="0"/>
                </a:spcBef>
              </a:pPr>
              <a:r>
                <a:rPr lang="en-US" altLang="zh-CN" sz="2400"/>
                <a:t>F</a:t>
              </a:r>
            </a:p>
          </p:txBody>
        </p:sp>
        <p:sp>
          <p:nvSpPr>
            <p:cNvPr id="24294" name="Oval 742"/>
            <p:cNvSpPr>
              <a:spLocks noChangeArrowheads="1"/>
            </p:cNvSpPr>
            <p:nvPr/>
          </p:nvSpPr>
          <p:spPr bwMode="auto">
            <a:xfrm>
              <a:off x="3725" y="2029"/>
              <a:ext cx="291" cy="276"/>
            </a:xfrm>
            <a:prstGeom prst="ellipse">
              <a:avLst/>
            </a:prstGeom>
            <a:gradFill rotWithShape="0">
              <a:gsLst>
                <a:gs pos="0">
                  <a:srgbClr val="FF00FF"/>
                </a:gs>
                <a:gs pos="100000">
                  <a:schemeClr val="bg1"/>
                </a:gs>
              </a:gsLst>
              <a:path path="shape">
                <a:fillToRect l="50000" t="50000" r="50000" b="50000"/>
              </a:path>
            </a:gradFill>
            <a:ln w="9525">
              <a:noFill/>
              <a:round/>
              <a:headEnd/>
              <a:tailEnd/>
            </a:ln>
            <a:effectLst/>
          </p:spPr>
          <p:txBody>
            <a:bodyPr wrap="none" lIns="91196" tIns="45640" rIns="91196" bIns="45640" anchor="ctr"/>
            <a:lstStyle/>
            <a:p>
              <a:pPr algn="ctr">
                <a:spcBef>
                  <a:spcPct val="0"/>
                </a:spcBef>
              </a:pPr>
              <a:r>
                <a:rPr lang="en-US" altLang="zh-CN" sz="2400"/>
                <a:t>C</a:t>
              </a:r>
            </a:p>
          </p:txBody>
        </p:sp>
        <p:sp>
          <p:nvSpPr>
            <p:cNvPr id="24295" name="Oval 743"/>
            <p:cNvSpPr>
              <a:spLocks noChangeArrowheads="1"/>
            </p:cNvSpPr>
            <p:nvPr/>
          </p:nvSpPr>
          <p:spPr bwMode="auto">
            <a:xfrm>
              <a:off x="4184" y="2018"/>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96" tIns="45640" rIns="91196" bIns="45640" anchor="ctr"/>
            <a:lstStyle/>
            <a:p>
              <a:pPr algn="ctr">
                <a:spcBef>
                  <a:spcPct val="0"/>
                </a:spcBef>
              </a:pPr>
              <a:r>
                <a:rPr lang="en-US" altLang="zh-CN" sz="2400"/>
                <a:t>P</a:t>
              </a:r>
              <a:r>
                <a:rPr lang="en-US" altLang="zh-CN" sz="2400" baseline="-25000"/>
                <a:t>R</a:t>
              </a:r>
            </a:p>
          </p:txBody>
        </p:sp>
        <p:sp>
          <p:nvSpPr>
            <p:cNvPr id="24296" name="Oval 744"/>
            <p:cNvSpPr>
              <a:spLocks noChangeArrowheads="1"/>
            </p:cNvSpPr>
            <p:nvPr/>
          </p:nvSpPr>
          <p:spPr bwMode="auto">
            <a:xfrm>
              <a:off x="3456" y="2468"/>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96" tIns="45640" rIns="91196" bIns="45640" anchor="ctr"/>
            <a:lstStyle/>
            <a:p>
              <a:pPr algn="ctr">
                <a:spcBef>
                  <a:spcPct val="0"/>
                </a:spcBef>
              </a:pPr>
              <a:r>
                <a:rPr lang="en-US" altLang="zh-CN" sz="2400"/>
                <a:t>C</a:t>
              </a:r>
              <a:r>
                <a:rPr lang="en-US" altLang="zh-CN" sz="2400" baseline="-25000"/>
                <a:t>L</a:t>
              </a:r>
            </a:p>
          </p:txBody>
        </p:sp>
        <p:sp>
          <p:nvSpPr>
            <p:cNvPr id="24297" name="Oval 745"/>
            <p:cNvSpPr>
              <a:spLocks noChangeArrowheads="1"/>
            </p:cNvSpPr>
            <p:nvPr/>
          </p:nvSpPr>
          <p:spPr bwMode="auto">
            <a:xfrm>
              <a:off x="3958" y="2479"/>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96" tIns="45640" rIns="91196" bIns="45640" anchor="ctr"/>
            <a:lstStyle/>
            <a:p>
              <a:pPr algn="ctr">
                <a:spcBef>
                  <a:spcPct val="0"/>
                </a:spcBef>
              </a:pPr>
              <a:r>
                <a:rPr lang="en-US" altLang="zh-CN" sz="2400"/>
                <a:t>Q</a:t>
              </a:r>
            </a:p>
          </p:txBody>
        </p:sp>
        <p:sp>
          <p:nvSpPr>
            <p:cNvPr id="24298" name="Oval 746"/>
            <p:cNvSpPr>
              <a:spLocks noChangeArrowheads="1"/>
            </p:cNvSpPr>
            <p:nvPr/>
          </p:nvSpPr>
          <p:spPr bwMode="auto">
            <a:xfrm>
              <a:off x="3744" y="2892"/>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96" tIns="45640" rIns="91196" bIns="45640" anchor="ctr"/>
            <a:lstStyle/>
            <a:p>
              <a:pPr algn="ctr">
                <a:spcBef>
                  <a:spcPct val="0"/>
                </a:spcBef>
              </a:pPr>
              <a:r>
                <a:rPr lang="en-US" altLang="zh-CN" sz="2400"/>
                <a:t>Q</a:t>
              </a:r>
              <a:r>
                <a:rPr lang="en-US" altLang="zh-CN" sz="2400" baseline="-25000"/>
                <a:t>L</a:t>
              </a:r>
            </a:p>
          </p:txBody>
        </p:sp>
        <p:cxnSp>
          <p:nvCxnSpPr>
            <p:cNvPr id="24299" name="AutoShape 747"/>
            <p:cNvCxnSpPr>
              <a:cxnSpLocks noChangeShapeType="1"/>
              <a:stCxn id="24293" idx="3"/>
              <a:endCxn id="24306" idx="0"/>
            </p:cNvCxnSpPr>
            <p:nvPr/>
          </p:nvCxnSpPr>
          <p:spPr bwMode="auto">
            <a:xfrm flipH="1">
              <a:off x="4130" y="1484"/>
              <a:ext cx="90" cy="148"/>
            </a:xfrm>
            <a:prstGeom prst="straightConnector1">
              <a:avLst/>
            </a:prstGeom>
            <a:noFill/>
            <a:ln w="9525" cap="sq">
              <a:solidFill>
                <a:schemeClr val="tx1"/>
              </a:solidFill>
              <a:round/>
              <a:headEnd/>
              <a:tailEnd/>
            </a:ln>
            <a:effectLst/>
          </p:spPr>
        </p:cxnSp>
        <p:cxnSp>
          <p:nvCxnSpPr>
            <p:cNvPr id="24300" name="AutoShape 748"/>
            <p:cNvCxnSpPr>
              <a:cxnSpLocks noChangeShapeType="1"/>
              <a:stCxn id="24306" idx="3"/>
              <a:endCxn id="24294" idx="0"/>
            </p:cNvCxnSpPr>
            <p:nvPr/>
          </p:nvCxnSpPr>
          <p:spPr bwMode="auto">
            <a:xfrm flipH="1">
              <a:off x="3871" y="1868"/>
              <a:ext cx="156" cy="161"/>
            </a:xfrm>
            <a:prstGeom prst="straightConnector1">
              <a:avLst/>
            </a:prstGeom>
            <a:noFill/>
            <a:ln w="9525" cap="sq">
              <a:solidFill>
                <a:schemeClr val="tx1"/>
              </a:solidFill>
              <a:round/>
              <a:headEnd/>
              <a:tailEnd/>
            </a:ln>
            <a:effectLst/>
          </p:spPr>
        </p:cxnSp>
        <p:cxnSp>
          <p:nvCxnSpPr>
            <p:cNvPr id="24301" name="AutoShape 749"/>
            <p:cNvCxnSpPr>
              <a:cxnSpLocks noChangeShapeType="1"/>
              <a:stCxn id="24306" idx="5"/>
              <a:endCxn id="24295" idx="0"/>
            </p:cNvCxnSpPr>
            <p:nvPr/>
          </p:nvCxnSpPr>
          <p:spPr bwMode="auto">
            <a:xfrm>
              <a:off x="4232" y="1868"/>
              <a:ext cx="98" cy="150"/>
            </a:xfrm>
            <a:prstGeom prst="straightConnector1">
              <a:avLst/>
            </a:prstGeom>
            <a:noFill/>
            <a:ln w="9525" cap="sq">
              <a:solidFill>
                <a:schemeClr val="tx1"/>
              </a:solidFill>
              <a:round/>
              <a:headEnd/>
              <a:tailEnd/>
            </a:ln>
            <a:effectLst/>
          </p:spPr>
        </p:cxnSp>
        <p:cxnSp>
          <p:nvCxnSpPr>
            <p:cNvPr id="24302" name="AutoShape 750"/>
            <p:cNvCxnSpPr>
              <a:cxnSpLocks noChangeShapeType="1"/>
              <a:stCxn id="24294" idx="3"/>
              <a:endCxn id="24296" idx="0"/>
            </p:cNvCxnSpPr>
            <p:nvPr/>
          </p:nvCxnSpPr>
          <p:spPr bwMode="auto">
            <a:xfrm flipH="1">
              <a:off x="3602" y="2265"/>
              <a:ext cx="166" cy="203"/>
            </a:xfrm>
            <a:prstGeom prst="straightConnector1">
              <a:avLst/>
            </a:prstGeom>
            <a:noFill/>
            <a:ln w="9525" cap="sq">
              <a:solidFill>
                <a:schemeClr val="tx1"/>
              </a:solidFill>
              <a:round/>
              <a:headEnd/>
              <a:tailEnd/>
            </a:ln>
            <a:effectLst/>
          </p:spPr>
        </p:cxnSp>
        <p:cxnSp>
          <p:nvCxnSpPr>
            <p:cNvPr id="24303" name="AutoShape 751"/>
            <p:cNvCxnSpPr>
              <a:cxnSpLocks noChangeShapeType="1"/>
              <a:stCxn id="24294" idx="5"/>
              <a:endCxn id="24297" idx="0"/>
            </p:cNvCxnSpPr>
            <p:nvPr/>
          </p:nvCxnSpPr>
          <p:spPr bwMode="auto">
            <a:xfrm>
              <a:off x="3973" y="2265"/>
              <a:ext cx="131" cy="214"/>
            </a:xfrm>
            <a:prstGeom prst="straightConnector1">
              <a:avLst/>
            </a:prstGeom>
            <a:noFill/>
            <a:ln w="9525">
              <a:solidFill>
                <a:schemeClr val="tx1"/>
              </a:solidFill>
              <a:prstDash val="dash"/>
              <a:round/>
              <a:headEnd/>
              <a:tailEnd/>
            </a:ln>
            <a:effectLst/>
          </p:spPr>
        </p:cxnSp>
        <p:cxnSp>
          <p:nvCxnSpPr>
            <p:cNvPr id="24304" name="AutoShape 752"/>
            <p:cNvCxnSpPr>
              <a:cxnSpLocks noChangeShapeType="1"/>
              <a:stCxn id="24297" idx="5"/>
              <a:endCxn id="24307" idx="0"/>
            </p:cNvCxnSpPr>
            <p:nvPr/>
          </p:nvCxnSpPr>
          <p:spPr bwMode="auto">
            <a:xfrm>
              <a:off x="4206" y="2715"/>
              <a:ext cx="164" cy="177"/>
            </a:xfrm>
            <a:prstGeom prst="straightConnector1">
              <a:avLst/>
            </a:prstGeom>
            <a:noFill/>
            <a:ln w="9525" cap="sq">
              <a:solidFill>
                <a:schemeClr val="tx1"/>
              </a:solidFill>
              <a:round/>
              <a:headEnd/>
              <a:tailEnd/>
            </a:ln>
            <a:effectLst/>
          </p:spPr>
        </p:cxnSp>
        <p:cxnSp>
          <p:nvCxnSpPr>
            <p:cNvPr id="24305" name="AutoShape 753"/>
            <p:cNvCxnSpPr>
              <a:cxnSpLocks noChangeShapeType="1"/>
              <a:stCxn id="24297" idx="3"/>
              <a:endCxn id="24298" idx="0"/>
            </p:cNvCxnSpPr>
            <p:nvPr/>
          </p:nvCxnSpPr>
          <p:spPr bwMode="auto">
            <a:xfrm flipH="1">
              <a:off x="3890" y="2715"/>
              <a:ext cx="111" cy="177"/>
            </a:xfrm>
            <a:prstGeom prst="straightConnector1">
              <a:avLst/>
            </a:prstGeom>
            <a:noFill/>
            <a:ln w="9525" cap="sq">
              <a:solidFill>
                <a:schemeClr val="tx1"/>
              </a:solidFill>
              <a:round/>
              <a:headEnd/>
              <a:tailEnd/>
            </a:ln>
            <a:effectLst/>
          </p:spPr>
        </p:cxnSp>
        <p:sp>
          <p:nvSpPr>
            <p:cNvPr id="24306" name="Oval 754"/>
            <p:cNvSpPr>
              <a:spLocks noChangeArrowheads="1"/>
            </p:cNvSpPr>
            <p:nvPr/>
          </p:nvSpPr>
          <p:spPr bwMode="auto">
            <a:xfrm>
              <a:off x="3984" y="1632"/>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96" tIns="45640" rIns="91196" bIns="45640" anchor="ctr"/>
            <a:lstStyle/>
            <a:p>
              <a:pPr algn="ctr">
                <a:spcBef>
                  <a:spcPct val="0"/>
                </a:spcBef>
              </a:pPr>
              <a:r>
                <a:rPr lang="en-US" altLang="zh-CN" sz="2400">
                  <a:solidFill>
                    <a:srgbClr val="0000FF"/>
                  </a:solidFill>
                </a:rPr>
                <a:t>S</a:t>
              </a:r>
            </a:p>
          </p:txBody>
        </p:sp>
        <p:sp>
          <p:nvSpPr>
            <p:cNvPr id="24307" name="Oval 755"/>
            <p:cNvSpPr>
              <a:spLocks noChangeArrowheads="1"/>
            </p:cNvSpPr>
            <p:nvPr/>
          </p:nvSpPr>
          <p:spPr bwMode="auto">
            <a:xfrm>
              <a:off x="4224" y="2892"/>
              <a:ext cx="291" cy="276"/>
            </a:xfrm>
            <a:prstGeom prst="ellipse">
              <a:avLst/>
            </a:prstGeom>
            <a:gradFill rotWithShape="0">
              <a:gsLst>
                <a:gs pos="0">
                  <a:srgbClr val="F8F8F8"/>
                </a:gs>
                <a:gs pos="100000">
                  <a:srgbClr val="FF00FF"/>
                </a:gs>
              </a:gsLst>
              <a:path path="shape">
                <a:fillToRect l="50000" t="50000" r="50000" b="50000"/>
              </a:path>
            </a:gradFill>
            <a:ln w="9525">
              <a:noFill/>
              <a:round/>
              <a:headEnd/>
              <a:tailEnd/>
            </a:ln>
            <a:effectLst/>
          </p:spPr>
          <p:txBody>
            <a:bodyPr wrap="none" lIns="91196" tIns="45640" rIns="91196" bIns="45640" anchor="ctr"/>
            <a:lstStyle/>
            <a:p>
              <a:pPr algn="ctr">
                <a:spcBef>
                  <a:spcPct val="0"/>
                </a:spcBef>
              </a:pPr>
              <a:r>
                <a:rPr lang="en-US" altLang="zh-CN" sz="2400"/>
                <a:t>S</a:t>
              </a:r>
              <a:r>
                <a:rPr lang="en-US" altLang="zh-CN" sz="2400" baseline="-25000"/>
                <a:t>L</a:t>
              </a:r>
            </a:p>
          </p:txBody>
        </p:sp>
      </p:grpSp>
      <p:sp>
        <p:nvSpPr>
          <p:cNvPr id="24343" name="Text Box 791"/>
          <p:cNvSpPr txBox="1">
            <a:spLocks noChangeArrowheads="1"/>
          </p:cNvSpPr>
          <p:nvPr/>
        </p:nvSpPr>
        <p:spPr bwMode="auto">
          <a:xfrm>
            <a:off x="107950" y="1201738"/>
            <a:ext cx="4413339" cy="361489"/>
          </a:xfrm>
          <a:prstGeom prst="rect">
            <a:avLst/>
          </a:prstGeom>
          <a:noFill/>
          <a:ln w="25400" cap="sq">
            <a:noFill/>
            <a:miter lim="800000"/>
            <a:headEnd/>
            <a:tailEnd/>
          </a:ln>
          <a:effectLst/>
        </p:spPr>
        <p:txBody>
          <a:bodyPr wrap="none" lIns="91416" tIns="45710" rIns="91416" bIns="45710">
            <a:spAutoFit/>
          </a:bodyPr>
          <a:lstStyle/>
          <a:p>
            <a:pPr>
              <a:lnSpc>
                <a:spcPct val="70000"/>
              </a:lnSpc>
            </a:pPr>
            <a:r>
              <a:rPr lang="en-US" altLang="zh-CN" sz="2400">
                <a:ea typeface="楷体_GB2312" pitchFamily="49" charset="-122"/>
              </a:rPr>
              <a:t>        </a:t>
            </a:r>
            <a:r>
              <a:rPr lang="zh-CN" altLang="zh-CN" sz="2400">
                <a:ea typeface="楷体_GB2312" pitchFamily="49" charset="-122"/>
              </a:rPr>
              <a:t>用</a:t>
            </a:r>
            <a:r>
              <a:rPr lang="zh-CN" altLang="en-US" sz="2400">
                <a:ea typeface="楷体_GB2312" pitchFamily="49" charset="-122"/>
              </a:rPr>
              <a:t> </a:t>
            </a:r>
            <a:r>
              <a:rPr lang="zh-CN" altLang="en-US" sz="2400">
                <a:ea typeface="楷体_GB2312" pitchFamily="49" charset="-122"/>
                <a:sym typeface="Symbol" pitchFamily="18" charset="2"/>
              </a:rPr>
              <a:t></a:t>
            </a:r>
            <a:r>
              <a:rPr lang="en-US" altLang="zh-CN" sz="2400">
                <a:ea typeface="楷体_GB2312" pitchFamily="49" charset="-122"/>
              </a:rPr>
              <a:t>p </a:t>
            </a:r>
            <a:r>
              <a:rPr lang="zh-CN" altLang="en-US" sz="2400">
                <a:ea typeface="楷体_GB2312" pitchFamily="49" charset="-122"/>
              </a:rPr>
              <a:t>的直接前驱取代 </a:t>
            </a:r>
            <a:r>
              <a:rPr lang="zh-CN" altLang="en-US" sz="2400">
                <a:ea typeface="楷体_GB2312" pitchFamily="49" charset="-122"/>
                <a:sym typeface="Symbol" pitchFamily="18" charset="2"/>
              </a:rPr>
              <a:t></a:t>
            </a:r>
            <a:r>
              <a:rPr lang="en-US" altLang="zh-CN" sz="2400">
                <a:ea typeface="楷体_GB2312" pitchFamily="49" charset="-122"/>
              </a:rPr>
              <a:t>p</a:t>
            </a:r>
            <a:r>
              <a:rPr lang="zh-CN" altLang="en-US" sz="2400">
                <a:ea typeface="楷体_GB2312" pitchFamily="49" charset="-122"/>
              </a:rPr>
              <a:t>。 </a:t>
            </a:r>
          </a:p>
        </p:txBody>
      </p:sp>
      <p:sp>
        <p:nvSpPr>
          <p:cNvPr id="24384" name="AutoShape 832"/>
          <p:cNvSpPr>
            <a:spLocks noChangeArrowheads="1"/>
          </p:cNvSpPr>
          <p:nvPr/>
        </p:nvSpPr>
        <p:spPr bwMode="auto">
          <a:xfrm>
            <a:off x="2195513" y="5092700"/>
            <a:ext cx="4897437" cy="207963"/>
          </a:xfrm>
          <a:prstGeom prst="rightArrow">
            <a:avLst>
              <a:gd name="adj1" fmla="val 50000"/>
              <a:gd name="adj2" fmla="val 588739"/>
            </a:avLst>
          </a:prstGeom>
          <a:solidFill>
            <a:srgbClr val="0000FF"/>
          </a:solidFill>
          <a:ln w="9525">
            <a:noFill/>
            <a:miter lim="800000"/>
            <a:headEnd/>
            <a:tailEnd/>
          </a:ln>
          <a:effectLst/>
        </p:spPr>
        <p:txBody>
          <a:bodyPr wrap="none" anchor="ctr"/>
          <a:lstStyle/>
          <a:p>
            <a:endParaRPr lang="zh-CN" altLang="en-US" sz="2400"/>
          </a:p>
        </p:txBody>
      </p:sp>
      <p:grpSp>
        <p:nvGrpSpPr>
          <p:cNvPr id="4" name="Group 833"/>
          <p:cNvGrpSpPr>
            <a:grpSpLocks/>
          </p:cNvGrpSpPr>
          <p:nvPr/>
        </p:nvGrpSpPr>
        <p:grpSpPr bwMode="auto">
          <a:xfrm>
            <a:off x="6518275" y="1782763"/>
            <a:ext cx="1676400" cy="3733800"/>
            <a:chOff x="2744" y="1253"/>
            <a:chExt cx="1056" cy="2352"/>
          </a:xfrm>
        </p:grpSpPr>
        <p:sp>
          <p:nvSpPr>
            <p:cNvPr id="24386" name="Oval 834"/>
            <p:cNvSpPr>
              <a:spLocks noChangeArrowheads="1"/>
            </p:cNvSpPr>
            <p:nvPr/>
          </p:nvSpPr>
          <p:spPr bwMode="auto">
            <a:xfrm>
              <a:off x="3496" y="1253"/>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400"/>
                <a:t>F</a:t>
              </a:r>
            </a:p>
          </p:txBody>
        </p:sp>
        <p:sp>
          <p:nvSpPr>
            <p:cNvPr id="24387" name="Oval 835"/>
            <p:cNvSpPr>
              <a:spLocks noChangeArrowheads="1"/>
            </p:cNvSpPr>
            <p:nvPr/>
          </p:nvSpPr>
          <p:spPr bwMode="auto">
            <a:xfrm>
              <a:off x="3013" y="2034"/>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400"/>
                <a:t>C</a:t>
              </a:r>
            </a:p>
          </p:txBody>
        </p:sp>
        <p:sp>
          <p:nvSpPr>
            <p:cNvPr id="24388" name="Oval 836"/>
            <p:cNvSpPr>
              <a:spLocks noChangeArrowheads="1"/>
            </p:cNvSpPr>
            <p:nvPr/>
          </p:nvSpPr>
          <p:spPr bwMode="auto">
            <a:xfrm>
              <a:off x="3269" y="1616"/>
              <a:ext cx="291" cy="276"/>
            </a:xfrm>
            <a:prstGeom prst="ellipse">
              <a:avLst/>
            </a:prstGeom>
            <a:gradFill rotWithShape="0">
              <a:gsLst>
                <a:gs pos="0">
                  <a:srgbClr val="FF00FF"/>
                </a:gs>
                <a:gs pos="100000">
                  <a:schemeClr val="bg1"/>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400"/>
                <a:t>P</a:t>
              </a:r>
              <a:r>
                <a:rPr lang="en-US" altLang="zh-CN" sz="2400" baseline="-25000"/>
                <a:t>R</a:t>
              </a:r>
            </a:p>
          </p:txBody>
        </p:sp>
        <p:sp>
          <p:nvSpPr>
            <p:cNvPr id="24389" name="Oval 837"/>
            <p:cNvSpPr>
              <a:spLocks noChangeArrowheads="1"/>
            </p:cNvSpPr>
            <p:nvPr/>
          </p:nvSpPr>
          <p:spPr bwMode="auto">
            <a:xfrm>
              <a:off x="2744" y="2473"/>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400"/>
                <a:t>C</a:t>
              </a:r>
              <a:r>
                <a:rPr lang="en-US" altLang="zh-CN" sz="2400" baseline="-25000"/>
                <a:t>L</a:t>
              </a:r>
            </a:p>
          </p:txBody>
        </p:sp>
        <p:sp>
          <p:nvSpPr>
            <p:cNvPr id="24390" name="Oval 838"/>
            <p:cNvSpPr>
              <a:spLocks noChangeArrowheads="1"/>
            </p:cNvSpPr>
            <p:nvPr/>
          </p:nvSpPr>
          <p:spPr bwMode="auto">
            <a:xfrm>
              <a:off x="3269" y="2484"/>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400"/>
                <a:t>Q</a:t>
              </a:r>
            </a:p>
          </p:txBody>
        </p:sp>
        <p:sp>
          <p:nvSpPr>
            <p:cNvPr id="24391" name="Oval 839"/>
            <p:cNvSpPr>
              <a:spLocks noChangeArrowheads="1"/>
            </p:cNvSpPr>
            <p:nvPr/>
          </p:nvSpPr>
          <p:spPr bwMode="auto">
            <a:xfrm>
              <a:off x="3032" y="2897"/>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400"/>
                <a:t>Q</a:t>
              </a:r>
              <a:r>
                <a:rPr lang="en-US" altLang="zh-CN" sz="2400" baseline="-25000"/>
                <a:t>L</a:t>
              </a:r>
            </a:p>
          </p:txBody>
        </p:sp>
        <p:sp>
          <p:nvSpPr>
            <p:cNvPr id="24392" name="Oval 840"/>
            <p:cNvSpPr>
              <a:spLocks noChangeArrowheads="1"/>
            </p:cNvSpPr>
            <p:nvPr/>
          </p:nvSpPr>
          <p:spPr bwMode="auto">
            <a:xfrm>
              <a:off x="3509" y="2885"/>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400">
                  <a:solidFill>
                    <a:srgbClr val="0000FF"/>
                  </a:solidFill>
                </a:rPr>
                <a:t>S</a:t>
              </a:r>
            </a:p>
          </p:txBody>
        </p:sp>
        <p:sp>
          <p:nvSpPr>
            <p:cNvPr id="24393" name="Oval 841"/>
            <p:cNvSpPr>
              <a:spLocks noChangeArrowheads="1"/>
            </p:cNvSpPr>
            <p:nvPr/>
          </p:nvSpPr>
          <p:spPr bwMode="auto">
            <a:xfrm>
              <a:off x="3272" y="3329"/>
              <a:ext cx="291" cy="276"/>
            </a:xfrm>
            <a:prstGeom prst="ellipse">
              <a:avLst/>
            </a:prstGeom>
            <a:gradFill rotWithShape="0">
              <a:gsLst>
                <a:gs pos="0">
                  <a:srgbClr val="F8F8F8"/>
                </a:gs>
                <a:gs pos="100000">
                  <a:srgbClr val="FF00FF"/>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400"/>
                <a:t>S</a:t>
              </a:r>
              <a:r>
                <a:rPr lang="en-US" altLang="zh-CN" sz="2400" baseline="-25000"/>
                <a:t>L</a:t>
              </a:r>
            </a:p>
          </p:txBody>
        </p:sp>
        <p:cxnSp>
          <p:nvCxnSpPr>
            <p:cNvPr id="24394" name="AutoShape 842"/>
            <p:cNvCxnSpPr>
              <a:cxnSpLocks noChangeShapeType="1"/>
              <a:stCxn id="24386" idx="3"/>
              <a:endCxn id="24388" idx="0"/>
            </p:cNvCxnSpPr>
            <p:nvPr/>
          </p:nvCxnSpPr>
          <p:spPr bwMode="auto">
            <a:xfrm flipH="1">
              <a:off x="3415" y="1489"/>
              <a:ext cx="124" cy="127"/>
            </a:xfrm>
            <a:prstGeom prst="straightConnector1">
              <a:avLst/>
            </a:prstGeom>
            <a:noFill/>
            <a:ln w="9525" cap="sq">
              <a:solidFill>
                <a:schemeClr val="tx1"/>
              </a:solidFill>
              <a:round/>
              <a:headEnd/>
              <a:tailEnd/>
            </a:ln>
            <a:effectLst/>
          </p:spPr>
        </p:cxnSp>
        <p:cxnSp>
          <p:nvCxnSpPr>
            <p:cNvPr id="24395" name="AutoShape 843"/>
            <p:cNvCxnSpPr>
              <a:cxnSpLocks noChangeShapeType="1"/>
              <a:stCxn id="24388" idx="3"/>
              <a:endCxn id="24387" idx="0"/>
            </p:cNvCxnSpPr>
            <p:nvPr/>
          </p:nvCxnSpPr>
          <p:spPr bwMode="auto">
            <a:xfrm flipH="1">
              <a:off x="3159" y="1852"/>
              <a:ext cx="153" cy="182"/>
            </a:xfrm>
            <a:prstGeom prst="straightConnector1">
              <a:avLst/>
            </a:prstGeom>
            <a:noFill/>
            <a:ln w="9525" cap="sq">
              <a:solidFill>
                <a:schemeClr val="tx1"/>
              </a:solidFill>
              <a:round/>
              <a:headEnd/>
              <a:tailEnd/>
            </a:ln>
            <a:effectLst/>
          </p:spPr>
        </p:cxnSp>
        <p:cxnSp>
          <p:nvCxnSpPr>
            <p:cNvPr id="24396" name="AutoShape 844"/>
            <p:cNvCxnSpPr>
              <a:cxnSpLocks noChangeShapeType="1"/>
              <a:stCxn id="24387" idx="3"/>
              <a:endCxn id="24389" idx="0"/>
            </p:cNvCxnSpPr>
            <p:nvPr/>
          </p:nvCxnSpPr>
          <p:spPr bwMode="auto">
            <a:xfrm flipH="1">
              <a:off x="2890" y="2270"/>
              <a:ext cx="166" cy="203"/>
            </a:xfrm>
            <a:prstGeom prst="straightConnector1">
              <a:avLst/>
            </a:prstGeom>
            <a:noFill/>
            <a:ln w="9525" cap="sq">
              <a:solidFill>
                <a:schemeClr val="tx1"/>
              </a:solidFill>
              <a:round/>
              <a:headEnd/>
              <a:tailEnd/>
            </a:ln>
            <a:effectLst/>
          </p:spPr>
        </p:cxnSp>
        <p:cxnSp>
          <p:nvCxnSpPr>
            <p:cNvPr id="24397" name="AutoShape 845"/>
            <p:cNvCxnSpPr>
              <a:cxnSpLocks noChangeShapeType="1"/>
              <a:stCxn id="24387" idx="5"/>
              <a:endCxn id="24390" idx="0"/>
            </p:cNvCxnSpPr>
            <p:nvPr/>
          </p:nvCxnSpPr>
          <p:spPr bwMode="auto">
            <a:xfrm>
              <a:off x="3261" y="2270"/>
              <a:ext cx="154" cy="214"/>
            </a:xfrm>
            <a:prstGeom prst="straightConnector1">
              <a:avLst/>
            </a:prstGeom>
            <a:noFill/>
            <a:ln w="9525">
              <a:solidFill>
                <a:schemeClr val="tx1"/>
              </a:solidFill>
              <a:prstDash val="dash"/>
              <a:round/>
              <a:headEnd/>
              <a:tailEnd/>
            </a:ln>
            <a:effectLst/>
          </p:spPr>
        </p:cxnSp>
        <p:cxnSp>
          <p:nvCxnSpPr>
            <p:cNvPr id="24398" name="AutoShape 846"/>
            <p:cNvCxnSpPr>
              <a:cxnSpLocks noChangeShapeType="1"/>
              <a:stCxn id="24392" idx="3"/>
              <a:endCxn id="24393" idx="0"/>
            </p:cNvCxnSpPr>
            <p:nvPr/>
          </p:nvCxnSpPr>
          <p:spPr bwMode="auto">
            <a:xfrm flipH="1">
              <a:off x="3418" y="3121"/>
              <a:ext cx="134" cy="208"/>
            </a:xfrm>
            <a:prstGeom prst="straightConnector1">
              <a:avLst/>
            </a:prstGeom>
            <a:noFill/>
            <a:ln w="9525" cap="sq">
              <a:solidFill>
                <a:schemeClr val="tx1"/>
              </a:solidFill>
              <a:round/>
              <a:headEnd/>
              <a:tailEnd/>
            </a:ln>
            <a:effectLst/>
          </p:spPr>
        </p:cxnSp>
        <p:cxnSp>
          <p:nvCxnSpPr>
            <p:cNvPr id="24399" name="AutoShape 847"/>
            <p:cNvCxnSpPr>
              <a:cxnSpLocks noChangeShapeType="1"/>
              <a:stCxn id="24390" idx="5"/>
              <a:endCxn id="24392" idx="0"/>
            </p:cNvCxnSpPr>
            <p:nvPr/>
          </p:nvCxnSpPr>
          <p:spPr bwMode="auto">
            <a:xfrm>
              <a:off x="3517" y="2720"/>
              <a:ext cx="138" cy="165"/>
            </a:xfrm>
            <a:prstGeom prst="straightConnector1">
              <a:avLst/>
            </a:prstGeom>
            <a:noFill/>
            <a:ln w="9525" cap="sq">
              <a:solidFill>
                <a:schemeClr val="tx1"/>
              </a:solidFill>
              <a:round/>
              <a:headEnd/>
              <a:tailEnd/>
            </a:ln>
            <a:effectLst/>
          </p:spPr>
        </p:cxnSp>
        <p:cxnSp>
          <p:nvCxnSpPr>
            <p:cNvPr id="24400" name="AutoShape 848"/>
            <p:cNvCxnSpPr>
              <a:cxnSpLocks noChangeShapeType="1"/>
              <a:stCxn id="24390" idx="3"/>
              <a:endCxn id="24391" idx="0"/>
            </p:cNvCxnSpPr>
            <p:nvPr/>
          </p:nvCxnSpPr>
          <p:spPr bwMode="auto">
            <a:xfrm flipH="1">
              <a:off x="3178" y="2720"/>
              <a:ext cx="134" cy="177"/>
            </a:xfrm>
            <a:prstGeom prst="straightConnector1">
              <a:avLst/>
            </a:prstGeom>
            <a:noFill/>
            <a:ln w="9525" cap="sq">
              <a:solidFill>
                <a:schemeClr val="tx1"/>
              </a:solidFill>
              <a:round/>
              <a:headEnd/>
              <a:tailEnd/>
            </a:ln>
            <a:effectLst/>
          </p:spPr>
        </p:cxnSp>
      </p:grpSp>
      <p:sp>
        <p:nvSpPr>
          <p:cNvPr id="24401" name="Text Box 849"/>
          <p:cNvSpPr txBox="1">
            <a:spLocks noChangeArrowheads="1"/>
          </p:cNvSpPr>
          <p:nvPr/>
        </p:nvSpPr>
        <p:spPr bwMode="auto">
          <a:xfrm>
            <a:off x="4464050" y="1209675"/>
            <a:ext cx="4413339" cy="361489"/>
          </a:xfrm>
          <a:prstGeom prst="rect">
            <a:avLst/>
          </a:prstGeom>
          <a:noFill/>
          <a:ln w="25400" cap="sq">
            <a:noFill/>
            <a:miter lim="800000"/>
            <a:headEnd/>
            <a:tailEnd/>
          </a:ln>
          <a:effectLst/>
        </p:spPr>
        <p:txBody>
          <a:bodyPr wrap="none" lIns="91416" tIns="45710" rIns="91416" bIns="45710">
            <a:spAutoFit/>
          </a:bodyPr>
          <a:lstStyle/>
          <a:p>
            <a:pPr>
              <a:lnSpc>
                <a:spcPct val="70000"/>
              </a:lnSpc>
            </a:pPr>
            <a:r>
              <a:rPr lang="en-US" altLang="zh-CN" sz="2400">
                <a:ea typeface="楷体_GB2312" pitchFamily="49" charset="-122"/>
              </a:rPr>
              <a:t>        </a:t>
            </a:r>
            <a:r>
              <a:rPr lang="zh-CN" altLang="zh-CN" sz="2400">
                <a:ea typeface="楷体_GB2312" pitchFamily="49" charset="-122"/>
              </a:rPr>
              <a:t>用</a:t>
            </a:r>
            <a:r>
              <a:rPr lang="zh-CN" altLang="en-US" sz="2400">
                <a:ea typeface="楷体_GB2312" pitchFamily="49" charset="-122"/>
              </a:rPr>
              <a:t> </a:t>
            </a:r>
            <a:r>
              <a:rPr lang="zh-CN" altLang="en-US" sz="2400">
                <a:ea typeface="楷体_GB2312" pitchFamily="49" charset="-122"/>
                <a:sym typeface="Symbol" pitchFamily="18" charset="2"/>
              </a:rPr>
              <a:t></a:t>
            </a:r>
            <a:r>
              <a:rPr lang="en-US" altLang="zh-CN" sz="2400">
                <a:ea typeface="楷体_GB2312" pitchFamily="49" charset="-122"/>
              </a:rPr>
              <a:t>p </a:t>
            </a:r>
            <a:r>
              <a:rPr lang="zh-CN" altLang="en-US" sz="2400">
                <a:ea typeface="楷体_GB2312" pitchFamily="49" charset="-122"/>
              </a:rPr>
              <a:t>的直接后继取代 </a:t>
            </a:r>
            <a:r>
              <a:rPr lang="zh-CN" altLang="en-US" sz="2400">
                <a:ea typeface="楷体_GB2312" pitchFamily="49" charset="-122"/>
                <a:sym typeface="Symbol" pitchFamily="18" charset="2"/>
              </a:rPr>
              <a:t></a:t>
            </a:r>
            <a:r>
              <a:rPr lang="en-US" altLang="zh-CN" sz="2400">
                <a:ea typeface="楷体_GB2312" pitchFamily="49" charset="-122"/>
              </a:rPr>
              <a:t>p</a:t>
            </a:r>
            <a:r>
              <a:rPr lang="zh-CN" altLang="en-US" sz="2400">
                <a:ea typeface="楷体_GB2312" pitchFamily="49" charset="-122"/>
              </a:rPr>
              <a:t>。 </a:t>
            </a:r>
          </a:p>
        </p:txBody>
      </p:sp>
    </p:spTree>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ppt_x</p:attrName>
                                        </p:attrNameLst>
                                      </p:cBhvr>
                                      <p:tavLst>
                                        <p:tav tm="0">
                                          <p:val>
                                            <p:strVal val="#ppt_x-#ppt_w/2"/>
                                          </p:val>
                                        </p:tav>
                                        <p:tav tm="100000">
                                          <p:val>
                                            <p:strVal val="#ppt_x"/>
                                          </p:val>
                                        </p:tav>
                                      </p:tavLst>
                                    </p:anim>
                                    <p:anim calcmode="lin" valueType="num">
                                      <p:cBhvr>
                                        <p:cTn id="8" dur="1000" fill="hold"/>
                                        <p:tgtEl>
                                          <p:spTgt spid="2"/>
                                        </p:tgtEl>
                                        <p:attrNameLst>
                                          <p:attrName>ppt_y</p:attrName>
                                        </p:attrNameLst>
                                      </p:cBhvr>
                                      <p:tavLst>
                                        <p:tav tm="0">
                                          <p:val>
                                            <p:strVal val="#ppt_y"/>
                                          </p:val>
                                        </p:tav>
                                        <p:tav tm="100000">
                                          <p:val>
                                            <p:strVal val="#ppt_y"/>
                                          </p:val>
                                        </p:tav>
                                      </p:tavLst>
                                    </p:anim>
                                    <p:anim calcmode="lin" valueType="num">
                                      <p:cBhvr>
                                        <p:cTn id="9" dur="1000" fill="hold"/>
                                        <p:tgtEl>
                                          <p:spTgt spid="2"/>
                                        </p:tgtEl>
                                        <p:attrNameLst>
                                          <p:attrName>ppt_w</p:attrName>
                                        </p:attrNameLst>
                                      </p:cBhvr>
                                      <p:tavLst>
                                        <p:tav tm="0">
                                          <p:val>
                                            <p:fltVal val="0"/>
                                          </p:val>
                                        </p:tav>
                                        <p:tav tm="100000">
                                          <p:val>
                                            <p:strVal val="#ppt_w"/>
                                          </p:val>
                                        </p:tav>
                                      </p:tavLst>
                                    </p:anim>
                                    <p:anim calcmode="lin" valueType="num">
                                      <p:cBhvr>
                                        <p:cTn id="10" dur="10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24270"/>
                                        </p:tgtEl>
                                        <p:attrNameLst>
                                          <p:attrName>style.visibility</p:attrName>
                                        </p:attrNameLst>
                                      </p:cBhvr>
                                      <p:to>
                                        <p:strVal val="visible"/>
                                      </p:to>
                                    </p:set>
                                    <p:animEffect transition="in" filter="wipe(left)">
                                      <p:cBhvr>
                                        <p:cTn id="15" dur="500"/>
                                        <p:tgtEl>
                                          <p:spTgt spid="24270"/>
                                        </p:tgtEl>
                                      </p:cBhvr>
                                    </p:animEffect>
                                  </p:childTnLst>
                                </p:cTn>
                              </p:par>
                            </p:childTnLst>
                          </p:cTn>
                        </p:par>
                      </p:childTnLst>
                    </p:cTn>
                  </p:par>
                  <p:par>
                    <p:cTn id="16" fill="hold">
                      <p:stCondLst>
                        <p:cond delay="indefinite"/>
                      </p:stCondLst>
                      <p:childTnLst>
                        <p:par>
                          <p:cTn id="17" fill="hold">
                            <p:stCondLst>
                              <p:cond delay="0"/>
                            </p:stCondLst>
                            <p:childTnLst>
                              <p:par>
                                <p:cTn id="18" presetID="17" presetClass="entr" presetSubtype="1"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 calcmode="lin" valueType="num">
                                      <p:cBhvr>
                                        <p:cTn id="20" dur="1000" fill="hold"/>
                                        <p:tgtEl>
                                          <p:spTgt spid="3"/>
                                        </p:tgtEl>
                                        <p:attrNameLst>
                                          <p:attrName>ppt_x</p:attrName>
                                        </p:attrNameLst>
                                      </p:cBhvr>
                                      <p:tavLst>
                                        <p:tav tm="0">
                                          <p:val>
                                            <p:strVal val="#ppt_x"/>
                                          </p:val>
                                        </p:tav>
                                        <p:tav tm="100000">
                                          <p:val>
                                            <p:strVal val="#ppt_x"/>
                                          </p:val>
                                        </p:tav>
                                      </p:tavLst>
                                    </p:anim>
                                    <p:anim calcmode="lin" valueType="num">
                                      <p:cBhvr>
                                        <p:cTn id="21" dur="1000" fill="hold"/>
                                        <p:tgtEl>
                                          <p:spTgt spid="3"/>
                                        </p:tgtEl>
                                        <p:attrNameLst>
                                          <p:attrName>ppt_y</p:attrName>
                                        </p:attrNameLst>
                                      </p:cBhvr>
                                      <p:tavLst>
                                        <p:tav tm="0">
                                          <p:val>
                                            <p:strVal val="#ppt_y-#ppt_h/2"/>
                                          </p:val>
                                        </p:tav>
                                        <p:tav tm="100000">
                                          <p:val>
                                            <p:strVal val="#ppt_y"/>
                                          </p:val>
                                        </p:tav>
                                      </p:tavLst>
                                    </p:anim>
                                    <p:anim calcmode="lin" valueType="num">
                                      <p:cBhvr>
                                        <p:cTn id="22" dur="1000" fill="hold"/>
                                        <p:tgtEl>
                                          <p:spTgt spid="3"/>
                                        </p:tgtEl>
                                        <p:attrNameLst>
                                          <p:attrName>ppt_w</p:attrName>
                                        </p:attrNameLst>
                                      </p:cBhvr>
                                      <p:tavLst>
                                        <p:tav tm="0">
                                          <p:val>
                                            <p:strVal val="#ppt_w"/>
                                          </p:val>
                                        </p:tav>
                                        <p:tav tm="100000">
                                          <p:val>
                                            <p:strVal val="#ppt_w"/>
                                          </p:val>
                                        </p:tav>
                                      </p:tavLst>
                                    </p:anim>
                                    <p:anim calcmode="lin" valueType="num">
                                      <p:cBhvr>
                                        <p:cTn id="23" dur="1000" fill="hold"/>
                                        <p:tgtEl>
                                          <p:spTgt spid="3"/>
                                        </p:tgtEl>
                                        <p:attrNameLst>
                                          <p:attrName>ppt_h</p:attrName>
                                        </p:attrNameLst>
                                      </p:cBhvr>
                                      <p:tavLst>
                                        <p:tav tm="0">
                                          <p:val>
                                            <p:fltVal val="0"/>
                                          </p:val>
                                        </p:tav>
                                        <p:tav tm="100000">
                                          <p:val>
                                            <p:strVal val="#ppt_h"/>
                                          </p:val>
                                        </p:tav>
                                      </p:tavLst>
                                    </p:anim>
                                  </p:childTnLst>
                                </p:cTn>
                              </p:par>
                            </p:childTnLst>
                          </p:cTn>
                        </p:par>
                      </p:childTnLst>
                    </p:cTn>
                  </p:par>
                  <p:par>
                    <p:cTn id="24" fill="hold">
                      <p:stCondLst>
                        <p:cond delay="indefinite"/>
                      </p:stCondLst>
                      <p:childTnLst>
                        <p:par>
                          <p:cTn id="25" fill="hold">
                            <p:stCondLst>
                              <p:cond delay="0"/>
                            </p:stCondLst>
                            <p:childTnLst>
                              <p:par>
                                <p:cTn id="26" presetID="3" presetClass="entr" presetSubtype="5" fill="hold" grpId="0" nodeType="clickEffect">
                                  <p:stCondLst>
                                    <p:cond delay="0"/>
                                  </p:stCondLst>
                                  <p:childTnLst>
                                    <p:set>
                                      <p:cBhvr>
                                        <p:cTn id="27" dur="1" fill="hold">
                                          <p:stCondLst>
                                            <p:cond delay="0"/>
                                          </p:stCondLst>
                                        </p:cTn>
                                        <p:tgtEl>
                                          <p:spTgt spid="24343"/>
                                        </p:tgtEl>
                                        <p:attrNameLst>
                                          <p:attrName>style.visibility</p:attrName>
                                        </p:attrNameLst>
                                      </p:cBhvr>
                                      <p:to>
                                        <p:strVal val="visible"/>
                                      </p:to>
                                    </p:set>
                                    <p:animEffect transition="in" filter="blinds(vertical)">
                                      <p:cBhvr>
                                        <p:cTn id="28" dur="500"/>
                                        <p:tgtEl>
                                          <p:spTgt spid="24343"/>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24271"/>
                                        </p:tgtEl>
                                        <p:attrNameLst>
                                          <p:attrName>style.visibility</p:attrName>
                                        </p:attrNameLst>
                                      </p:cBhvr>
                                      <p:to>
                                        <p:strVal val="visible"/>
                                      </p:to>
                                    </p:set>
                                    <p:animEffect transition="in" filter="wipe(left)">
                                      <p:cBhvr>
                                        <p:cTn id="33" dur="500"/>
                                        <p:tgtEl>
                                          <p:spTgt spid="24271"/>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24272"/>
                                        </p:tgtEl>
                                        <p:attrNameLst>
                                          <p:attrName>style.visibility</p:attrName>
                                        </p:attrNameLst>
                                      </p:cBhvr>
                                      <p:to>
                                        <p:strVal val="visible"/>
                                      </p:to>
                                    </p:set>
                                    <p:animEffect transition="in" filter="wipe(left)">
                                      <p:cBhvr>
                                        <p:cTn id="38" dur="500"/>
                                        <p:tgtEl>
                                          <p:spTgt spid="24272"/>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5" fill="hold" grpId="0" nodeType="clickEffect">
                                  <p:stCondLst>
                                    <p:cond delay="0"/>
                                  </p:stCondLst>
                                  <p:childTnLst>
                                    <p:set>
                                      <p:cBhvr>
                                        <p:cTn id="42" dur="1" fill="hold">
                                          <p:stCondLst>
                                            <p:cond delay="0"/>
                                          </p:stCondLst>
                                        </p:cTn>
                                        <p:tgtEl>
                                          <p:spTgt spid="24401"/>
                                        </p:tgtEl>
                                        <p:attrNameLst>
                                          <p:attrName>style.visibility</p:attrName>
                                        </p:attrNameLst>
                                      </p:cBhvr>
                                      <p:to>
                                        <p:strVal val="visible"/>
                                      </p:to>
                                    </p:set>
                                    <p:animEffect transition="in" filter="blinds(vertical)">
                                      <p:cBhvr>
                                        <p:cTn id="43" dur="500"/>
                                        <p:tgtEl>
                                          <p:spTgt spid="24401"/>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24384"/>
                                        </p:tgtEl>
                                        <p:attrNameLst>
                                          <p:attrName>style.visibility</p:attrName>
                                        </p:attrNameLst>
                                      </p:cBhvr>
                                      <p:to>
                                        <p:strVal val="visible"/>
                                      </p:to>
                                    </p:set>
                                    <p:animEffect transition="in" filter="wipe(left)">
                                      <p:cBhvr>
                                        <p:cTn id="48" dur="500"/>
                                        <p:tgtEl>
                                          <p:spTgt spid="24384"/>
                                        </p:tgtEl>
                                      </p:cBhvr>
                                    </p:animEffect>
                                  </p:childTnLst>
                                </p:cTn>
                              </p:par>
                            </p:childTnLst>
                          </p:cTn>
                        </p:par>
                      </p:childTnLst>
                    </p:cTn>
                  </p:par>
                  <p:par>
                    <p:cTn id="49" fill="hold">
                      <p:stCondLst>
                        <p:cond delay="indefinite"/>
                      </p:stCondLst>
                      <p:childTnLst>
                        <p:par>
                          <p:cTn id="50" fill="hold">
                            <p:stCondLst>
                              <p:cond delay="0"/>
                            </p:stCondLst>
                            <p:childTnLst>
                              <p:par>
                                <p:cTn id="51" presetID="17" presetClass="entr" presetSubtype="10" fill="hold" nodeType="clickEffect">
                                  <p:stCondLst>
                                    <p:cond delay="0"/>
                                  </p:stCondLst>
                                  <p:childTnLst>
                                    <p:set>
                                      <p:cBhvr>
                                        <p:cTn id="52" dur="1" fill="hold">
                                          <p:stCondLst>
                                            <p:cond delay="0"/>
                                          </p:stCondLst>
                                        </p:cTn>
                                        <p:tgtEl>
                                          <p:spTgt spid="4"/>
                                        </p:tgtEl>
                                        <p:attrNameLst>
                                          <p:attrName>style.visibility</p:attrName>
                                        </p:attrNameLst>
                                      </p:cBhvr>
                                      <p:to>
                                        <p:strVal val="visible"/>
                                      </p:to>
                                    </p:set>
                                    <p:anim calcmode="lin" valueType="num">
                                      <p:cBhvr>
                                        <p:cTn id="53" dur="1000" fill="hold"/>
                                        <p:tgtEl>
                                          <p:spTgt spid="4"/>
                                        </p:tgtEl>
                                        <p:attrNameLst>
                                          <p:attrName>ppt_w</p:attrName>
                                        </p:attrNameLst>
                                      </p:cBhvr>
                                      <p:tavLst>
                                        <p:tav tm="0">
                                          <p:val>
                                            <p:fltVal val="0"/>
                                          </p:val>
                                        </p:tav>
                                        <p:tav tm="100000">
                                          <p:val>
                                            <p:strVal val="#ppt_w"/>
                                          </p:val>
                                        </p:tav>
                                      </p:tavLst>
                                    </p:anim>
                                    <p:anim calcmode="lin" valueType="num">
                                      <p:cBhvr>
                                        <p:cTn id="54" dur="10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270" grpId="0" animBg="1"/>
      <p:bldP spid="24271" grpId="0" autoUpdateAnimBg="0"/>
      <p:bldP spid="24272" grpId="0" autoUpdateAnimBg="0"/>
      <p:bldP spid="24343" grpId="0"/>
      <p:bldP spid="24384" grpId="0" animBg="1"/>
      <p:bldP spid="24401"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自选图形 3"/>
          <p:cNvSpPr>
            <a:spLocks noChangeArrowheads="1"/>
          </p:cNvSpPr>
          <p:nvPr/>
        </p:nvSpPr>
        <p:spPr bwMode="ltGray">
          <a:xfrm rot="5400000">
            <a:off x="-2422526" y="1367878"/>
            <a:ext cx="4824413" cy="4770438"/>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rotWithShape="1">
            <a:gsLst>
              <a:gs pos="0">
                <a:schemeClr val="bg2">
                  <a:gamma/>
                  <a:tint val="45490"/>
                  <a:invGamma/>
                </a:schemeClr>
              </a:gs>
              <a:gs pos="50000">
                <a:schemeClr val="bg2"/>
              </a:gs>
              <a:gs pos="100000">
                <a:schemeClr val="bg2">
                  <a:gamma/>
                  <a:tint val="45490"/>
                  <a:invGamma/>
                </a:schemeClr>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defRPr/>
            </a:pPr>
            <a:endParaRPr lang="zh-CN" altLang="en-US">
              <a:latin typeface="Arial" charset="0"/>
              <a:ea typeface="+mn-ea"/>
            </a:endParaRPr>
          </a:p>
        </p:txBody>
      </p:sp>
      <p:sp>
        <p:nvSpPr>
          <p:cNvPr id="5" name="自选图形 4"/>
          <p:cNvSpPr>
            <a:spLocks noChangeArrowheads="1"/>
          </p:cNvSpPr>
          <p:nvPr/>
        </p:nvSpPr>
        <p:spPr bwMode="ltGray">
          <a:xfrm rot="5400000" flipH="1">
            <a:off x="-2016918" y="1803646"/>
            <a:ext cx="4032250" cy="3929063"/>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lnTo>
                  <a:pt x="10744" y="10800"/>
                </a:lnTo>
                <a:close/>
              </a:path>
            </a:pathLst>
          </a:custGeom>
          <a:solidFill>
            <a:schemeClr val="accent1">
              <a:alpha val="36078"/>
            </a:schemeClr>
          </a:solidFill>
          <a:ln w="0" algn="ctr">
            <a:noFill/>
            <a:miter lim="800000"/>
            <a:headEnd/>
            <a:tailEnd/>
          </a:ln>
          <a:effectLst/>
        </p:spPr>
        <p:txBody>
          <a:bodyPr wrap="none" anchor="ctr"/>
          <a:lstStyle/>
          <a:p>
            <a:endParaRPr lang="zh-CN" altLang="en-US"/>
          </a:p>
        </p:txBody>
      </p:sp>
      <p:sp>
        <p:nvSpPr>
          <p:cNvPr id="7" name="自选图形 6"/>
          <p:cNvSpPr>
            <a:spLocks noChangeArrowheads="1"/>
          </p:cNvSpPr>
          <p:nvPr/>
        </p:nvSpPr>
        <p:spPr bwMode="gray">
          <a:xfrm>
            <a:off x="1884214" y="5081240"/>
            <a:ext cx="4775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哈希表</a:t>
            </a:r>
          </a:p>
        </p:txBody>
      </p:sp>
      <p:sp>
        <p:nvSpPr>
          <p:cNvPr id="8" name="自选图形 7"/>
          <p:cNvSpPr>
            <a:spLocks noChangeArrowheads="1"/>
          </p:cNvSpPr>
          <p:nvPr/>
        </p:nvSpPr>
        <p:spPr bwMode="gray">
          <a:xfrm>
            <a:off x="2356520" y="4001120"/>
            <a:ext cx="465455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动态查找表</a:t>
            </a:r>
          </a:p>
        </p:txBody>
      </p:sp>
      <p:sp>
        <p:nvSpPr>
          <p:cNvPr id="9" name="自选图形 8"/>
          <p:cNvSpPr>
            <a:spLocks noChangeArrowheads="1"/>
          </p:cNvSpPr>
          <p:nvPr/>
        </p:nvSpPr>
        <p:spPr bwMode="gray">
          <a:xfrm>
            <a:off x="2356520" y="2848992"/>
            <a:ext cx="4662488"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静态查找表</a:t>
            </a:r>
          </a:p>
        </p:txBody>
      </p:sp>
      <p:sp>
        <p:nvSpPr>
          <p:cNvPr id="10" name="自选图形 9"/>
          <p:cNvSpPr>
            <a:spLocks noChangeArrowheads="1"/>
          </p:cNvSpPr>
          <p:nvPr/>
        </p:nvSpPr>
        <p:spPr bwMode="gray">
          <a:xfrm>
            <a:off x="1765300" y="1713953"/>
            <a:ext cx="4678363"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t>查找表的概念</a:t>
            </a:r>
            <a:endParaRPr lang="zh-CN" altLang="en-US" b="1" dirty="0">
              <a:latin typeface="宋体" pitchFamily="2" charset="-122"/>
              <a:ea typeface="宋体" pitchFamily="2" charset="-122"/>
            </a:endParaRPr>
          </a:p>
        </p:txBody>
      </p:sp>
      <p:grpSp>
        <p:nvGrpSpPr>
          <p:cNvPr id="11" name="组合 10"/>
          <p:cNvGrpSpPr>
            <a:grpSpLocks/>
          </p:cNvGrpSpPr>
          <p:nvPr/>
        </p:nvGrpSpPr>
        <p:grpSpPr bwMode="auto">
          <a:xfrm>
            <a:off x="1447800" y="1802853"/>
            <a:ext cx="381000" cy="381000"/>
            <a:chOff x="2078" y="1680"/>
            <a:chExt cx="1615" cy="1615"/>
          </a:xfrm>
        </p:grpSpPr>
        <p:sp>
          <p:nvSpPr>
            <p:cNvPr id="12" name="椭圆 11"/>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13" name="椭圆 12"/>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14" name="椭圆 13"/>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15" name="椭圆 14"/>
            <p:cNvSpPr>
              <a:spLocks noChangeArrowheads="1"/>
            </p:cNvSpPr>
            <p:nvPr/>
          </p:nvSpPr>
          <p:spPr bwMode="gray">
            <a:xfrm>
              <a:off x="2254" y="1856"/>
              <a:ext cx="1262" cy="1264"/>
            </a:xfrm>
            <a:prstGeom prst="ellipse">
              <a:avLst/>
            </a:prstGeom>
            <a:gradFill rotWithShape="1">
              <a:gsLst>
                <a:gs pos="0">
                  <a:srgbClr val="000000"/>
                </a:gs>
                <a:gs pos="100000">
                  <a:srgbClr val="FFCC00"/>
                </a:gs>
              </a:gsLst>
              <a:lin ang="2700000" scaled="1"/>
            </a:gradFill>
            <a:ln w="38100" algn="ctr">
              <a:noFill/>
              <a:round/>
              <a:headEnd/>
              <a:tailEnd/>
            </a:ln>
            <a:effectLst/>
          </p:spPr>
          <p:txBody>
            <a:bodyPr wrap="none" anchor="ctr">
              <a:spAutoFit/>
            </a:bodyPr>
            <a:lstStyle/>
            <a:p>
              <a:endParaRPr lang="zh-CN" altLang="en-US"/>
            </a:p>
          </p:txBody>
        </p:sp>
        <p:sp>
          <p:nvSpPr>
            <p:cNvPr id="16" name="椭圆 15"/>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17" name="椭圆 16"/>
            <p:cNvSpPr>
              <a:spLocks noChangeArrowheads="1"/>
            </p:cNvSpPr>
            <p:nvPr/>
          </p:nvSpPr>
          <p:spPr bwMode="gray">
            <a:xfrm>
              <a:off x="2337" y="1939"/>
              <a:ext cx="1096" cy="1098"/>
            </a:xfrm>
            <a:prstGeom prst="ellipse">
              <a:avLst/>
            </a:prstGeom>
            <a:gradFill rotWithShape="1">
              <a:gsLst>
                <a:gs pos="0">
                  <a:srgbClr val="FFCC00"/>
                </a:gs>
                <a:gs pos="100000">
                  <a:srgbClr val="7C6300"/>
                </a:gs>
              </a:gsLst>
              <a:lin ang="2700000" scaled="1"/>
            </a:gradFill>
            <a:ln w="38100" algn="ctr">
              <a:noFill/>
              <a:round/>
              <a:headEnd/>
              <a:tailEnd/>
            </a:ln>
            <a:effectLst/>
          </p:spPr>
          <p:txBody>
            <a:bodyPr anchor="ctr">
              <a:spAutoFit/>
            </a:bodyPr>
            <a:lstStyle/>
            <a:p>
              <a:endParaRPr lang="zh-CN" altLang="en-US"/>
            </a:p>
          </p:txBody>
        </p:sp>
      </p:grpSp>
      <p:grpSp>
        <p:nvGrpSpPr>
          <p:cNvPr id="18" name="组合 17"/>
          <p:cNvGrpSpPr>
            <a:grpSpLocks/>
          </p:cNvGrpSpPr>
          <p:nvPr/>
        </p:nvGrpSpPr>
        <p:grpSpPr bwMode="auto">
          <a:xfrm>
            <a:off x="2051720" y="2955355"/>
            <a:ext cx="381000" cy="381000"/>
            <a:chOff x="2078" y="1680"/>
            <a:chExt cx="1615" cy="1615"/>
          </a:xfrm>
        </p:grpSpPr>
        <p:sp>
          <p:nvSpPr>
            <p:cNvPr id="19" name="椭圆 18"/>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0" name="椭圆 19"/>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1" name="椭圆 20"/>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22" name="椭圆 21"/>
            <p:cNvSpPr>
              <a:spLocks noChangeArrowheads="1"/>
            </p:cNvSpPr>
            <p:nvPr/>
          </p:nvSpPr>
          <p:spPr bwMode="gray">
            <a:xfrm>
              <a:off x="2254" y="1856"/>
              <a:ext cx="1262" cy="1264"/>
            </a:xfrm>
            <a:prstGeom prst="ellipse">
              <a:avLst/>
            </a:prstGeom>
            <a:gradFill rotWithShape="1">
              <a:gsLst>
                <a:gs pos="0">
                  <a:srgbClr val="000000"/>
                </a:gs>
                <a:gs pos="100000">
                  <a:srgbClr val="48BE67"/>
                </a:gs>
              </a:gsLst>
              <a:lin ang="2700000" scaled="1"/>
            </a:gradFill>
            <a:ln w="38100" algn="ctr">
              <a:noFill/>
              <a:round/>
              <a:headEnd/>
              <a:tailEnd/>
            </a:ln>
            <a:effectLst/>
          </p:spPr>
          <p:txBody>
            <a:bodyPr wrap="none" anchor="ctr">
              <a:spAutoFit/>
            </a:bodyPr>
            <a:lstStyle/>
            <a:p>
              <a:endParaRPr lang="zh-CN" altLang="en-US"/>
            </a:p>
          </p:txBody>
        </p:sp>
        <p:sp>
          <p:nvSpPr>
            <p:cNvPr id="23" name="椭圆 22"/>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24" name="椭圆 23"/>
            <p:cNvSpPr>
              <a:spLocks noChangeArrowheads="1"/>
            </p:cNvSpPr>
            <p:nvPr/>
          </p:nvSpPr>
          <p:spPr bwMode="gray">
            <a:xfrm>
              <a:off x="2337" y="1939"/>
              <a:ext cx="1096" cy="1098"/>
            </a:xfrm>
            <a:prstGeom prst="ellipse">
              <a:avLst/>
            </a:prstGeom>
            <a:gradFill rotWithShape="1">
              <a:gsLst>
                <a:gs pos="0">
                  <a:srgbClr val="48BE67"/>
                </a:gs>
                <a:gs pos="100000">
                  <a:srgbClr val="235C32"/>
                </a:gs>
              </a:gsLst>
              <a:lin ang="2700000" scaled="1"/>
            </a:gradFill>
            <a:ln w="38100" algn="ctr">
              <a:noFill/>
              <a:round/>
              <a:headEnd/>
              <a:tailEnd/>
            </a:ln>
            <a:effectLst/>
          </p:spPr>
          <p:txBody>
            <a:bodyPr anchor="ctr">
              <a:spAutoFit/>
            </a:bodyPr>
            <a:lstStyle/>
            <a:p>
              <a:endParaRPr lang="zh-CN" altLang="en-US"/>
            </a:p>
          </p:txBody>
        </p:sp>
      </p:grpSp>
      <p:grpSp>
        <p:nvGrpSpPr>
          <p:cNvPr id="25" name="组合 24"/>
          <p:cNvGrpSpPr>
            <a:grpSpLocks/>
          </p:cNvGrpSpPr>
          <p:nvPr/>
        </p:nvGrpSpPr>
        <p:grpSpPr bwMode="auto">
          <a:xfrm>
            <a:off x="2051720" y="4077320"/>
            <a:ext cx="381000" cy="381000"/>
            <a:chOff x="2078" y="1680"/>
            <a:chExt cx="1615" cy="1615"/>
          </a:xfrm>
        </p:grpSpPr>
        <p:sp>
          <p:nvSpPr>
            <p:cNvPr id="26" name="椭圆 25"/>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7" name="椭圆 26"/>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8" name="椭圆 27"/>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29" name="椭圆 28"/>
            <p:cNvSpPr>
              <a:spLocks noChangeArrowheads="1"/>
            </p:cNvSpPr>
            <p:nvPr/>
          </p:nvSpPr>
          <p:spPr bwMode="gray">
            <a:xfrm>
              <a:off x="2254" y="1856"/>
              <a:ext cx="1262" cy="1264"/>
            </a:xfrm>
            <a:prstGeom prst="ellipse">
              <a:avLst/>
            </a:prstGeom>
            <a:gradFill rotWithShape="1">
              <a:gsLst>
                <a:gs pos="0">
                  <a:srgbClr val="21B3E1"/>
                </a:gs>
                <a:gs pos="100000">
                  <a:srgbClr val="0F5368"/>
                </a:gs>
              </a:gsLst>
              <a:lin ang="5400000" scaled="1"/>
            </a:gradFill>
            <a:ln w="38100" algn="ctr">
              <a:noFill/>
              <a:round/>
              <a:headEnd/>
              <a:tailEnd/>
            </a:ln>
            <a:effectLst/>
          </p:spPr>
          <p:txBody>
            <a:bodyPr wrap="none" anchor="ctr">
              <a:spAutoFit/>
            </a:bodyPr>
            <a:lstStyle/>
            <a:p>
              <a:endParaRPr lang="zh-CN" altLang="en-US"/>
            </a:p>
          </p:txBody>
        </p:sp>
        <p:sp>
          <p:nvSpPr>
            <p:cNvPr id="30" name="椭圆 29"/>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31" name="椭圆 30"/>
            <p:cNvSpPr>
              <a:spLocks noChangeArrowheads="1"/>
            </p:cNvSpPr>
            <p:nvPr/>
          </p:nvSpPr>
          <p:spPr bwMode="gray">
            <a:xfrm>
              <a:off x="2337" y="1939"/>
              <a:ext cx="1096" cy="1098"/>
            </a:xfrm>
            <a:prstGeom prst="ellipse">
              <a:avLst/>
            </a:prstGeom>
            <a:gradFill rotWithShape="1">
              <a:gsLst>
                <a:gs pos="0">
                  <a:srgbClr val="21B3E1"/>
                </a:gs>
                <a:gs pos="100000">
                  <a:srgbClr val="10576D"/>
                </a:gs>
              </a:gsLst>
              <a:lin ang="2700000" scaled="1"/>
            </a:gradFill>
            <a:ln w="38100" algn="ctr">
              <a:noFill/>
              <a:round/>
              <a:headEnd/>
              <a:tailEnd/>
            </a:ln>
            <a:effectLst/>
          </p:spPr>
          <p:txBody>
            <a:bodyPr anchor="ctr">
              <a:spAutoFit/>
            </a:bodyPr>
            <a:lstStyle/>
            <a:p>
              <a:endParaRPr lang="zh-CN" altLang="en-US"/>
            </a:p>
          </p:txBody>
        </p:sp>
      </p:grpSp>
      <p:grpSp>
        <p:nvGrpSpPr>
          <p:cNvPr id="32" name="组合 31"/>
          <p:cNvGrpSpPr>
            <a:grpSpLocks/>
          </p:cNvGrpSpPr>
          <p:nvPr/>
        </p:nvGrpSpPr>
        <p:grpSpPr bwMode="auto">
          <a:xfrm>
            <a:off x="1547664" y="5182840"/>
            <a:ext cx="381000" cy="381000"/>
            <a:chOff x="2078" y="1680"/>
            <a:chExt cx="1615" cy="1615"/>
          </a:xfrm>
        </p:grpSpPr>
        <p:sp>
          <p:nvSpPr>
            <p:cNvPr id="33" name="椭圆 32"/>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34" name="椭圆 33"/>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35" name="椭圆 34"/>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36" name="椭圆 35"/>
            <p:cNvSpPr>
              <a:spLocks noChangeArrowheads="1"/>
            </p:cNvSpPr>
            <p:nvPr/>
          </p:nvSpPr>
          <p:spPr bwMode="gray">
            <a:xfrm>
              <a:off x="2254" y="1856"/>
              <a:ext cx="1262" cy="1264"/>
            </a:xfrm>
            <a:prstGeom prst="ellipse">
              <a:avLst/>
            </a:prstGeom>
            <a:gradFill rotWithShape="1">
              <a:gsLst>
                <a:gs pos="0">
                  <a:srgbClr val="000000"/>
                </a:gs>
                <a:gs pos="100000">
                  <a:srgbClr val="8D67E1"/>
                </a:gs>
              </a:gsLst>
              <a:lin ang="2700000" scaled="1"/>
            </a:gradFill>
            <a:ln w="38100" algn="ctr">
              <a:noFill/>
              <a:round/>
              <a:headEnd/>
              <a:tailEnd/>
            </a:ln>
            <a:effectLst/>
          </p:spPr>
          <p:txBody>
            <a:bodyPr wrap="none" anchor="ctr">
              <a:spAutoFit/>
            </a:bodyPr>
            <a:lstStyle/>
            <a:p>
              <a:endParaRPr lang="zh-CN" altLang="en-US"/>
            </a:p>
          </p:txBody>
        </p:sp>
        <p:sp>
          <p:nvSpPr>
            <p:cNvPr id="37" name="椭圆 36"/>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38" name="椭圆 37"/>
            <p:cNvSpPr>
              <a:spLocks noChangeArrowheads="1"/>
            </p:cNvSpPr>
            <p:nvPr/>
          </p:nvSpPr>
          <p:spPr bwMode="gray">
            <a:xfrm>
              <a:off x="2337" y="1939"/>
              <a:ext cx="1096" cy="1098"/>
            </a:xfrm>
            <a:prstGeom prst="ellipse">
              <a:avLst/>
            </a:prstGeom>
            <a:gradFill rotWithShape="1">
              <a:gsLst>
                <a:gs pos="0">
                  <a:srgbClr val="8D67E1"/>
                </a:gs>
                <a:gs pos="100000">
                  <a:srgbClr val="45326D"/>
                </a:gs>
              </a:gsLst>
              <a:lin ang="2700000" scaled="1"/>
            </a:gradFill>
            <a:ln w="38100" algn="ctr">
              <a:noFill/>
              <a:round/>
              <a:headEnd/>
              <a:tailEnd/>
            </a:ln>
            <a:effectLst/>
          </p:spPr>
          <p:txBody>
            <a:bodyPr anchor="ctr">
              <a:spAutoFit/>
            </a:bodyPr>
            <a:lstStyle/>
            <a:p>
              <a:endParaRPr lang="zh-CN" altLang="en-US"/>
            </a:p>
          </p:txBody>
        </p:sp>
      </p:grpSp>
      <p:pic>
        <p:nvPicPr>
          <p:cNvPr id="49" name="图片 22" descr="软件学院.jpg"/>
          <p:cNvPicPr>
            <a:picLocks noChangeAspect="1"/>
          </p:cNvPicPr>
          <p:nvPr/>
        </p:nvPicPr>
        <p:blipFill>
          <a:blip r:embed="rId2" cstate="print"/>
          <a:srcRect/>
          <a:stretch>
            <a:fillRect/>
          </a:stretch>
        </p:blipFill>
        <p:spPr bwMode="auto">
          <a:xfrm>
            <a:off x="4427984" y="116632"/>
            <a:ext cx="4578350" cy="714375"/>
          </a:xfrm>
          <a:prstGeom prst="rect">
            <a:avLst/>
          </a:prstGeom>
          <a:noFill/>
          <a:ln w="9525">
            <a:noFill/>
            <a:miter lim="800000"/>
            <a:headEnd/>
            <a:tailEnd/>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918" name="Rectangle 342"/>
          <p:cNvSpPr>
            <a:spLocks noChangeArrowheads="1"/>
          </p:cNvSpPr>
          <p:nvPr/>
        </p:nvSpPr>
        <p:spPr bwMode="auto">
          <a:xfrm>
            <a:off x="611188" y="836613"/>
            <a:ext cx="3623059" cy="424711"/>
          </a:xfrm>
          <a:prstGeom prst="rect">
            <a:avLst/>
          </a:prstGeom>
          <a:noFill/>
          <a:ln w="25400" cap="sq">
            <a:noFill/>
            <a:miter lim="800000"/>
            <a:headEnd/>
            <a:tailEnd/>
          </a:ln>
          <a:effectLst/>
        </p:spPr>
        <p:txBody>
          <a:bodyPr wrap="none" lIns="91416" tIns="45710" rIns="91416" bIns="45710">
            <a:spAutoFit/>
          </a:bodyPr>
          <a:lstStyle/>
          <a:p>
            <a:pPr>
              <a:lnSpc>
                <a:spcPct val="90000"/>
              </a:lnSpc>
            </a:pPr>
            <a:r>
              <a:rPr lang="zh-CN" altLang="en-US" sz="2400" dirty="0">
                <a:ea typeface="楷体_GB2312" pitchFamily="49" charset="-122"/>
              </a:rPr>
              <a:t> </a:t>
            </a:r>
            <a:r>
              <a:rPr lang="zh-CN" altLang="zh-CN" sz="2400" dirty="0">
                <a:ea typeface="楷体_GB2312" pitchFamily="49" charset="-122"/>
              </a:rPr>
              <a:t>用</a:t>
            </a:r>
            <a:r>
              <a:rPr lang="zh-CN" altLang="en-US" sz="2400" dirty="0">
                <a:ea typeface="楷体_GB2312" pitchFamily="49" charset="-122"/>
              </a:rPr>
              <a:t> </a:t>
            </a:r>
            <a:r>
              <a:rPr lang="zh-CN" altLang="en-US" sz="2400" dirty="0">
                <a:ea typeface="楷体_GB2312" pitchFamily="49" charset="-122"/>
                <a:sym typeface="Symbol" pitchFamily="18" charset="2"/>
              </a:rPr>
              <a:t></a:t>
            </a:r>
            <a:r>
              <a:rPr lang="en-US" altLang="zh-CN" sz="2400" dirty="0">
                <a:ea typeface="楷体_GB2312" pitchFamily="49" charset="-122"/>
              </a:rPr>
              <a:t>p </a:t>
            </a:r>
            <a:r>
              <a:rPr lang="zh-CN" altLang="en-US" sz="2400" dirty="0">
                <a:ea typeface="楷体_GB2312" pitchFamily="49" charset="-122"/>
              </a:rPr>
              <a:t>的左子树</a:t>
            </a:r>
            <a:r>
              <a:rPr lang="zh-CN" altLang="zh-CN" sz="2400" dirty="0">
                <a:ea typeface="楷体_GB2312" pitchFamily="49" charset="-122"/>
              </a:rPr>
              <a:t>取代</a:t>
            </a:r>
            <a:r>
              <a:rPr lang="zh-CN" altLang="en-US" sz="2400" dirty="0">
                <a:ea typeface="楷体_GB2312" pitchFamily="49" charset="-122"/>
              </a:rPr>
              <a:t> </a:t>
            </a:r>
            <a:r>
              <a:rPr lang="zh-CN" altLang="en-US" sz="2400" dirty="0">
                <a:ea typeface="楷体_GB2312" pitchFamily="49" charset="-122"/>
                <a:sym typeface="Symbol" pitchFamily="18" charset="2"/>
              </a:rPr>
              <a:t></a:t>
            </a:r>
            <a:r>
              <a:rPr lang="en-US" altLang="zh-CN" sz="2400" dirty="0">
                <a:ea typeface="楷体_GB2312" pitchFamily="49" charset="-122"/>
              </a:rPr>
              <a:t>p</a:t>
            </a:r>
            <a:r>
              <a:rPr lang="zh-CN" altLang="en-US" sz="2400" dirty="0">
                <a:ea typeface="楷体_GB2312" pitchFamily="49" charset="-122"/>
              </a:rPr>
              <a:t>。 </a:t>
            </a:r>
          </a:p>
        </p:txBody>
      </p:sp>
      <p:sp>
        <p:nvSpPr>
          <p:cNvPr id="24919" name="AutoShape 343"/>
          <p:cNvSpPr>
            <a:spLocks noChangeArrowheads="1"/>
          </p:cNvSpPr>
          <p:nvPr/>
        </p:nvSpPr>
        <p:spPr bwMode="auto">
          <a:xfrm>
            <a:off x="2082800" y="2955925"/>
            <a:ext cx="760413" cy="185738"/>
          </a:xfrm>
          <a:prstGeom prst="rightArrow">
            <a:avLst>
              <a:gd name="adj1" fmla="val 50000"/>
              <a:gd name="adj2" fmla="val 102350"/>
            </a:avLst>
          </a:prstGeom>
          <a:solidFill>
            <a:srgbClr val="0000FF"/>
          </a:solidFill>
          <a:ln w="9525">
            <a:noFill/>
            <a:miter lim="800000"/>
            <a:headEnd/>
            <a:tailEnd/>
          </a:ln>
          <a:effectLst/>
        </p:spPr>
        <p:txBody>
          <a:bodyPr wrap="none" anchor="ctr"/>
          <a:lstStyle/>
          <a:p>
            <a:endParaRPr lang="zh-CN" altLang="en-US"/>
          </a:p>
        </p:txBody>
      </p:sp>
      <p:sp>
        <p:nvSpPr>
          <p:cNvPr id="24920" name="Text Box 344"/>
          <p:cNvSpPr txBox="1">
            <a:spLocks noChangeArrowheads="1"/>
          </p:cNvSpPr>
          <p:nvPr/>
        </p:nvSpPr>
        <p:spPr bwMode="auto">
          <a:xfrm>
            <a:off x="533400" y="5233988"/>
            <a:ext cx="3089275" cy="396875"/>
          </a:xfrm>
          <a:prstGeom prst="rect">
            <a:avLst/>
          </a:prstGeom>
          <a:noFill/>
          <a:ln w="9525">
            <a:noFill/>
            <a:miter lim="800000"/>
            <a:headEnd/>
            <a:tailEnd/>
          </a:ln>
          <a:effectLst/>
        </p:spPr>
        <p:txBody>
          <a:bodyPr wrap="none" lIns="91416" tIns="45710" rIns="91416" bIns="45710" anchor="ctr">
            <a:spAutoFit/>
          </a:bodyPr>
          <a:lstStyle/>
          <a:p>
            <a:pPr>
              <a:spcBef>
                <a:spcPct val="0"/>
              </a:spcBef>
            </a:pPr>
            <a:r>
              <a:rPr lang="zh-CN" altLang="zh-CN" sz="2000">
                <a:ea typeface="华文中宋" pitchFamily="2" charset="-122"/>
              </a:rPr>
              <a:t>中序遍历：</a:t>
            </a:r>
            <a:r>
              <a:rPr lang="en-US" altLang="zh-CN" sz="2000">
                <a:ea typeface="华文中宋" pitchFamily="2" charset="-122"/>
              </a:rPr>
              <a:t>C</a:t>
            </a:r>
            <a:r>
              <a:rPr lang="en-US" altLang="zh-CN" sz="2000" baseline="-25000">
                <a:ea typeface="华文中宋" pitchFamily="2" charset="-122"/>
              </a:rPr>
              <a:t>L</a:t>
            </a:r>
            <a:r>
              <a:rPr lang="en-US" altLang="zh-CN" sz="2000">
                <a:ea typeface="华文中宋" pitchFamily="2" charset="-122"/>
              </a:rPr>
              <a:t>  C  </a:t>
            </a:r>
            <a:r>
              <a:rPr lang="en-US" altLang="zh-CN" sz="2000">
                <a:solidFill>
                  <a:srgbClr val="FF3300"/>
                </a:solidFill>
                <a:effectLst>
                  <a:outerShdw blurRad="38100" dist="38100" dir="2700000" algn="tl">
                    <a:srgbClr val="000000"/>
                  </a:outerShdw>
                </a:effectLst>
                <a:ea typeface="华文中宋" pitchFamily="2" charset="-122"/>
              </a:rPr>
              <a:t>P</a:t>
            </a:r>
            <a:r>
              <a:rPr lang="en-US" altLang="zh-CN" sz="2000">
                <a:ea typeface="华文中宋" pitchFamily="2" charset="-122"/>
              </a:rPr>
              <a:t>  P</a:t>
            </a:r>
            <a:r>
              <a:rPr lang="en-US" altLang="zh-CN" sz="2000" baseline="-25000">
                <a:ea typeface="华文中宋" pitchFamily="2" charset="-122"/>
              </a:rPr>
              <a:t>R</a:t>
            </a:r>
            <a:r>
              <a:rPr lang="en-US" altLang="zh-CN" sz="2000">
                <a:ea typeface="华文中宋" pitchFamily="2" charset="-122"/>
              </a:rPr>
              <a:t>  F </a:t>
            </a:r>
          </a:p>
        </p:txBody>
      </p:sp>
      <p:sp>
        <p:nvSpPr>
          <p:cNvPr id="24921" name="Text Box 345"/>
          <p:cNvSpPr txBox="1">
            <a:spLocks noChangeArrowheads="1"/>
          </p:cNvSpPr>
          <p:nvPr/>
        </p:nvSpPr>
        <p:spPr bwMode="auto">
          <a:xfrm>
            <a:off x="515938" y="5835650"/>
            <a:ext cx="2806700" cy="396875"/>
          </a:xfrm>
          <a:prstGeom prst="rect">
            <a:avLst/>
          </a:prstGeom>
          <a:noFill/>
          <a:ln w="9525">
            <a:noFill/>
            <a:miter lim="800000"/>
            <a:headEnd/>
            <a:tailEnd/>
          </a:ln>
          <a:effectLst/>
        </p:spPr>
        <p:txBody>
          <a:bodyPr wrap="none" lIns="91416" tIns="45710" rIns="91416" bIns="45710" anchor="ctr">
            <a:spAutoFit/>
          </a:bodyPr>
          <a:lstStyle/>
          <a:p>
            <a:pPr>
              <a:spcBef>
                <a:spcPct val="0"/>
              </a:spcBef>
            </a:pPr>
            <a:r>
              <a:rPr lang="zh-CN" altLang="zh-CN" sz="2000">
                <a:ea typeface="华文中宋" pitchFamily="2" charset="-122"/>
              </a:rPr>
              <a:t>中序遍历：</a:t>
            </a:r>
            <a:r>
              <a:rPr lang="en-US" altLang="zh-CN" sz="2000">
                <a:ea typeface="华文中宋" pitchFamily="2" charset="-122"/>
              </a:rPr>
              <a:t>C</a:t>
            </a:r>
            <a:r>
              <a:rPr lang="en-US" altLang="zh-CN" sz="2000" baseline="-25000">
                <a:ea typeface="华文中宋" pitchFamily="2" charset="-122"/>
              </a:rPr>
              <a:t>L</a:t>
            </a:r>
            <a:r>
              <a:rPr lang="en-US" altLang="zh-CN" sz="2000">
                <a:ea typeface="华文中宋" pitchFamily="2" charset="-122"/>
              </a:rPr>
              <a:t>  C  P</a:t>
            </a:r>
            <a:r>
              <a:rPr lang="en-US" altLang="zh-CN" sz="2000" baseline="-25000">
                <a:ea typeface="华文中宋" pitchFamily="2" charset="-122"/>
              </a:rPr>
              <a:t>R</a:t>
            </a:r>
            <a:r>
              <a:rPr lang="en-US" altLang="zh-CN" sz="2000">
                <a:ea typeface="华文中宋" pitchFamily="2" charset="-122"/>
              </a:rPr>
              <a:t>  F </a:t>
            </a:r>
          </a:p>
        </p:txBody>
      </p:sp>
      <p:grpSp>
        <p:nvGrpSpPr>
          <p:cNvPr id="2" name="Group 346"/>
          <p:cNvGrpSpPr>
            <a:grpSpLocks/>
          </p:cNvGrpSpPr>
          <p:nvPr/>
        </p:nvGrpSpPr>
        <p:grpSpPr bwMode="auto">
          <a:xfrm>
            <a:off x="250825" y="2251075"/>
            <a:ext cx="1754188" cy="2436813"/>
            <a:chOff x="1164" y="768"/>
            <a:chExt cx="1105" cy="1536"/>
          </a:xfrm>
        </p:grpSpPr>
        <p:sp>
          <p:nvSpPr>
            <p:cNvPr id="24923" name="Oval 347"/>
            <p:cNvSpPr>
              <a:spLocks noChangeArrowheads="1"/>
            </p:cNvSpPr>
            <p:nvPr/>
          </p:nvSpPr>
          <p:spPr bwMode="auto">
            <a:xfrm>
              <a:off x="1951" y="768"/>
              <a:ext cx="301" cy="28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23" tIns="45660" rIns="91323" bIns="45660" anchor="ctr"/>
            <a:lstStyle/>
            <a:p>
              <a:pPr algn="ctr">
                <a:spcBef>
                  <a:spcPct val="0"/>
                </a:spcBef>
              </a:pPr>
              <a:r>
                <a:rPr lang="en-US" altLang="zh-CN" sz="2000"/>
                <a:t>F</a:t>
              </a:r>
            </a:p>
          </p:txBody>
        </p:sp>
        <p:sp>
          <p:nvSpPr>
            <p:cNvPr id="24924" name="Oval 348"/>
            <p:cNvSpPr>
              <a:spLocks noChangeArrowheads="1"/>
            </p:cNvSpPr>
            <p:nvPr/>
          </p:nvSpPr>
          <p:spPr bwMode="auto">
            <a:xfrm>
              <a:off x="1689" y="1177"/>
              <a:ext cx="301" cy="286"/>
            </a:xfrm>
            <a:prstGeom prst="ellipse">
              <a:avLst/>
            </a:prstGeom>
            <a:gradFill rotWithShape="0">
              <a:gsLst>
                <a:gs pos="0">
                  <a:srgbClr val="FF3300"/>
                </a:gs>
                <a:gs pos="100000">
                  <a:srgbClr val="FFFF00"/>
                </a:gs>
              </a:gsLst>
              <a:path path="shape">
                <a:fillToRect l="50000" t="50000" r="50000" b="50000"/>
              </a:path>
            </a:gradFill>
            <a:ln w="9525">
              <a:noFill/>
              <a:round/>
              <a:headEnd/>
              <a:tailEnd/>
            </a:ln>
            <a:effectLst/>
          </p:spPr>
          <p:txBody>
            <a:bodyPr wrap="none" lIns="91323" tIns="45660" rIns="91323" bIns="45660" anchor="ctr"/>
            <a:lstStyle/>
            <a:p>
              <a:pPr algn="ctr">
                <a:spcBef>
                  <a:spcPct val="0"/>
                </a:spcBef>
              </a:pPr>
              <a:r>
                <a:rPr lang="en-US" altLang="zh-CN" sz="2000"/>
                <a:t>P</a:t>
              </a:r>
            </a:p>
          </p:txBody>
        </p:sp>
        <p:sp>
          <p:nvSpPr>
            <p:cNvPr id="24925" name="Oval 349"/>
            <p:cNvSpPr>
              <a:spLocks noChangeArrowheads="1"/>
            </p:cNvSpPr>
            <p:nvPr/>
          </p:nvSpPr>
          <p:spPr bwMode="auto">
            <a:xfrm>
              <a:off x="1405" y="1618"/>
              <a:ext cx="301" cy="286"/>
            </a:xfrm>
            <a:prstGeom prst="ellipse">
              <a:avLst/>
            </a:prstGeom>
            <a:gradFill rotWithShape="0">
              <a:gsLst>
                <a:gs pos="0">
                  <a:srgbClr val="FF00FF"/>
                </a:gs>
                <a:gs pos="100000">
                  <a:schemeClr val="bg1"/>
                </a:gs>
              </a:gsLst>
              <a:path path="shape">
                <a:fillToRect l="50000" t="50000" r="50000" b="50000"/>
              </a:path>
            </a:gradFill>
            <a:ln w="9525">
              <a:noFill/>
              <a:round/>
              <a:headEnd/>
              <a:tailEnd/>
            </a:ln>
            <a:effectLst/>
          </p:spPr>
          <p:txBody>
            <a:bodyPr wrap="none" lIns="91323" tIns="45660" rIns="91323" bIns="45660" anchor="ctr"/>
            <a:lstStyle/>
            <a:p>
              <a:pPr algn="ctr">
                <a:spcBef>
                  <a:spcPct val="0"/>
                </a:spcBef>
              </a:pPr>
              <a:r>
                <a:rPr lang="en-US" altLang="zh-CN" sz="2000"/>
                <a:t>C</a:t>
              </a:r>
            </a:p>
          </p:txBody>
        </p:sp>
        <p:sp>
          <p:nvSpPr>
            <p:cNvPr id="24926" name="Oval 350"/>
            <p:cNvSpPr>
              <a:spLocks noChangeArrowheads="1"/>
            </p:cNvSpPr>
            <p:nvPr/>
          </p:nvSpPr>
          <p:spPr bwMode="auto">
            <a:xfrm>
              <a:off x="1968" y="1632"/>
              <a:ext cx="301" cy="28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23" tIns="45660" rIns="91323" bIns="45660" anchor="ctr"/>
            <a:lstStyle/>
            <a:p>
              <a:pPr algn="ctr">
                <a:spcBef>
                  <a:spcPct val="0"/>
                </a:spcBef>
              </a:pPr>
              <a:r>
                <a:rPr lang="en-US" altLang="zh-CN" sz="2000"/>
                <a:t>P</a:t>
              </a:r>
              <a:r>
                <a:rPr lang="en-US" altLang="zh-CN" sz="2000" baseline="-25000"/>
                <a:t>R</a:t>
              </a:r>
            </a:p>
          </p:txBody>
        </p:sp>
        <p:sp>
          <p:nvSpPr>
            <p:cNvPr id="24927" name="Oval 351"/>
            <p:cNvSpPr>
              <a:spLocks noChangeArrowheads="1"/>
            </p:cNvSpPr>
            <p:nvPr/>
          </p:nvSpPr>
          <p:spPr bwMode="auto">
            <a:xfrm>
              <a:off x="1164" y="2018"/>
              <a:ext cx="301" cy="28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23" tIns="45660" rIns="91323" bIns="45660" anchor="ctr"/>
            <a:lstStyle/>
            <a:p>
              <a:pPr algn="ctr">
                <a:spcBef>
                  <a:spcPct val="0"/>
                </a:spcBef>
              </a:pPr>
              <a:r>
                <a:rPr lang="en-US" altLang="zh-CN" sz="2000"/>
                <a:t>C</a:t>
              </a:r>
              <a:r>
                <a:rPr lang="en-US" altLang="zh-CN" sz="2000" baseline="-25000"/>
                <a:t>L</a:t>
              </a:r>
            </a:p>
          </p:txBody>
        </p:sp>
        <p:cxnSp>
          <p:nvCxnSpPr>
            <p:cNvPr id="24928" name="AutoShape 352"/>
            <p:cNvCxnSpPr>
              <a:cxnSpLocks noChangeShapeType="1"/>
              <a:stCxn id="24923" idx="3"/>
              <a:endCxn id="24924" idx="0"/>
            </p:cNvCxnSpPr>
            <p:nvPr/>
          </p:nvCxnSpPr>
          <p:spPr bwMode="auto">
            <a:xfrm flipH="1">
              <a:off x="1840" y="1012"/>
              <a:ext cx="155" cy="165"/>
            </a:xfrm>
            <a:prstGeom prst="straightConnector1">
              <a:avLst/>
            </a:prstGeom>
            <a:noFill/>
            <a:ln w="9525" cap="sq">
              <a:solidFill>
                <a:schemeClr val="tx1"/>
              </a:solidFill>
              <a:round/>
              <a:headEnd/>
              <a:tailEnd/>
            </a:ln>
            <a:effectLst/>
          </p:spPr>
        </p:cxnSp>
        <p:cxnSp>
          <p:nvCxnSpPr>
            <p:cNvPr id="24929" name="AutoShape 353"/>
            <p:cNvCxnSpPr>
              <a:cxnSpLocks noChangeShapeType="1"/>
              <a:stCxn id="24924" idx="3"/>
              <a:endCxn id="24925" idx="0"/>
            </p:cNvCxnSpPr>
            <p:nvPr/>
          </p:nvCxnSpPr>
          <p:spPr bwMode="auto">
            <a:xfrm flipH="1">
              <a:off x="1556" y="1421"/>
              <a:ext cx="177" cy="197"/>
            </a:xfrm>
            <a:prstGeom prst="straightConnector1">
              <a:avLst/>
            </a:prstGeom>
            <a:noFill/>
            <a:ln w="9525" cap="sq">
              <a:solidFill>
                <a:schemeClr val="tx1"/>
              </a:solidFill>
              <a:round/>
              <a:headEnd/>
              <a:tailEnd/>
            </a:ln>
            <a:effectLst/>
          </p:spPr>
        </p:cxnSp>
        <p:cxnSp>
          <p:nvCxnSpPr>
            <p:cNvPr id="24930" name="AutoShape 354"/>
            <p:cNvCxnSpPr>
              <a:cxnSpLocks noChangeShapeType="1"/>
              <a:stCxn id="24926" idx="0"/>
              <a:endCxn id="24924" idx="5"/>
            </p:cNvCxnSpPr>
            <p:nvPr/>
          </p:nvCxnSpPr>
          <p:spPr bwMode="auto">
            <a:xfrm flipH="1" flipV="1">
              <a:off x="1946" y="1421"/>
              <a:ext cx="173" cy="211"/>
            </a:xfrm>
            <a:prstGeom prst="straightConnector1">
              <a:avLst/>
            </a:prstGeom>
            <a:noFill/>
            <a:ln w="9525" cap="sq">
              <a:solidFill>
                <a:schemeClr val="tx1"/>
              </a:solidFill>
              <a:round/>
              <a:headEnd/>
              <a:tailEnd/>
            </a:ln>
            <a:effectLst/>
          </p:spPr>
        </p:cxnSp>
        <p:cxnSp>
          <p:nvCxnSpPr>
            <p:cNvPr id="24931" name="AutoShape 355"/>
            <p:cNvCxnSpPr>
              <a:cxnSpLocks noChangeShapeType="1"/>
              <a:stCxn id="24925" idx="3"/>
              <a:endCxn id="24927" idx="0"/>
            </p:cNvCxnSpPr>
            <p:nvPr/>
          </p:nvCxnSpPr>
          <p:spPr bwMode="auto">
            <a:xfrm flipH="1">
              <a:off x="1315" y="1862"/>
              <a:ext cx="134" cy="156"/>
            </a:xfrm>
            <a:prstGeom prst="straightConnector1">
              <a:avLst/>
            </a:prstGeom>
            <a:noFill/>
            <a:ln w="9525" cap="sq">
              <a:solidFill>
                <a:schemeClr val="tx1"/>
              </a:solidFill>
              <a:round/>
              <a:headEnd/>
              <a:tailEnd/>
            </a:ln>
            <a:effectLst/>
          </p:spPr>
        </p:cxnSp>
      </p:grpSp>
      <p:grpSp>
        <p:nvGrpSpPr>
          <p:cNvPr id="3" name="Group 356"/>
          <p:cNvGrpSpPr>
            <a:grpSpLocks/>
          </p:cNvGrpSpPr>
          <p:nvPr/>
        </p:nvGrpSpPr>
        <p:grpSpPr bwMode="auto">
          <a:xfrm>
            <a:off x="2698750" y="2251075"/>
            <a:ext cx="1355725" cy="1824038"/>
            <a:chOff x="3234" y="768"/>
            <a:chExt cx="854" cy="1150"/>
          </a:xfrm>
        </p:grpSpPr>
        <p:sp>
          <p:nvSpPr>
            <p:cNvPr id="24933" name="Oval 357"/>
            <p:cNvSpPr>
              <a:spLocks noChangeArrowheads="1"/>
            </p:cNvSpPr>
            <p:nvPr/>
          </p:nvSpPr>
          <p:spPr bwMode="auto">
            <a:xfrm>
              <a:off x="3770" y="768"/>
              <a:ext cx="301" cy="28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50" tIns="45677" rIns="91350" bIns="45677" anchor="ctr"/>
            <a:lstStyle/>
            <a:p>
              <a:pPr algn="ctr">
                <a:spcBef>
                  <a:spcPct val="0"/>
                </a:spcBef>
              </a:pPr>
              <a:r>
                <a:rPr lang="en-US" altLang="zh-CN" sz="2000"/>
                <a:t>F</a:t>
              </a:r>
            </a:p>
          </p:txBody>
        </p:sp>
        <p:sp>
          <p:nvSpPr>
            <p:cNvPr id="24934" name="Oval 358"/>
            <p:cNvSpPr>
              <a:spLocks noChangeArrowheads="1"/>
            </p:cNvSpPr>
            <p:nvPr/>
          </p:nvSpPr>
          <p:spPr bwMode="auto">
            <a:xfrm>
              <a:off x="3508" y="1177"/>
              <a:ext cx="301" cy="286"/>
            </a:xfrm>
            <a:prstGeom prst="ellipse">
              <a:avLst/>
            </a:prstGeom>
            <a:gradFill rotWithShape="0">
              <a:gsLst>
                <a:gs pos="0">
                  <a:srgbClr val="FF00FF"/>
                </a:gs>
                <a:gs pos="100000">
                  <a:schemeClr val="bg1"/>
                </a:gs>
              </a:gsLst>
              <a:path path="shape">
                <a:fillToRect l="50000" t="50000" r="50000" b="50000"/>
              </a:path>
            </a:gradFill>
            <a:ln w="9525">
              <a:noFill/>
              <a:round/>
              <a:headEnd/>
              <a:tailEnd/>
            </a:ln>
            <a:effectLst/>
          </p:spPr>
          <p:txBody>
            <a:bodyPr wrap="none" lIns="91350" tIns="45677" rIns="91350" bIns="45677" anchor="ctr"/>
            <a:lstStyle/>
            <a:p>
              <a:pPr algn="ctr">
                <a:spcBef>
                  <a:spcPct val="0"/>
                </a:spcBef>
              </a:pPr>
              <a:r>
                <a:rPr lang="en-US" altLang="zh-CN" sz="2000"/>
                <a:t>C</a:t>
              </a:r>
            </a:p>
          </p:txBody>
        </p:sp>
        <p:sp>
          <p:nvSpPr>
            <p:cNvPr id="24935" name="Oval 359"/>
            <p:cNvSpPr>
              <a:spLocks noChangeArrowheads="1"/>
            </p:cNvSpPr>
            <p:nvPr/>
          </p:nvSpPr>
          <p:spPr bwMode="auto">
            <a:xfrm>
              <a:off x="3787" y="1632"/>
              <a:ext cx="301" cy="28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50" tIns="45677" rIns="91350" bIns="45677" anchor="ctr"/>
            <a:lstStyle/>
            <a:p>
              <a:pPr algn="ctr">
                <a:spcBef>
                  <a:spcPct val="0"/>
                </a:spcBef>
              </a:pPr>
              <a:r>
                <a:rPr lang="en-US" altLang="zh-CN" sz="2000"/>
                <a:t>P</a:t>
              </a:r>
              <a:r>
                <a:rPr lang="en-US" altLang="zh-CN" sz="2000" baseline="-25000"/>
                <a:t>R</a:t>
              </a:r>
            </a:p>
          </p:txBody>
        </p:sp>
        <p:sp>
          <p:nvSpPr>
            <p:cNvPr id="24936" name="Oval 360"/>
            <p:cNvSpPr>
              <a:spLocks noChangeArrowheads="1"/>
            </p:cNvSpPr>
            <p:nvPr/>
          </p:nvSpPr>
          <p:spPr bwMode="auto">
            <a:xfrm>
              <a:off x="3234" y="1618"/>
              <a:ext cx="301" cy="28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50" tIns="45677" rIns="91350" bIns="45677" anchor="ctr"/>
            <a:lstStyle/>
            <a:p>
              <a:pPr algn="ctr">
                <a:spcBef>
                  <a:spcPct val="0"/>
                </a:spcBef>
              </a:pPr>
              <a:r>
                <a:rPr lang="en-US" altLang="zh-CN" sz="2000"/>
                <a:t>C</a:t>
              </a:r>
              <a:r>
                <a:rPr lang="en-US" altLang="zh-CN" sz="2000" baseline="-25000"/>
                <a:t>L</a:t>
              </a:r>
            </a:p>
          </p:txBody>
        </p:sp>
        <p:cxnSp>
          <p:nvCxnSpPr>
            <p:cNvPr id="24937" name="AutoShape 361"/>
            <p:cNvCxnSpPr>
              <a:cxnSpLocks noChangeShapeType="1"/>
              <a:stCxn id="24934" idx="0"/>
              <a:endCxn id="24933" idx="3"/>
            </p:cNvCxnSpPr>
            <p:nvPr/>
          </p:nvCxnSpPr>
          <p:spPr bwMode="auto">
            <a:xfrm flipV="1">
              <a:off x="3659" y="1012"/>
              <a:ext cx="155" cy="165"/>
            </a:xfrm>
            <a:prstGeom prst="straightConnector1">
              <a:avLst/>
            </a:prstGeom>
            <a:noFill/>
            <a:ln w="9525" cap="sq">
              <a:solidFill>
                <a:schemeClr val="tx1"/>
              </a:solidFill>
              <a:round/>
              <a:headEnd/>
              <a:tailEnd/>
            </a:ln>
            <a:effectLst/>
          </p:spPr>
        </p:cxnSp>
        <p:cxnSp>
          <p:nvCxnSpPr>
            <p:cNvPr id="24938" name="AutoShape 362"/>
            <p:cNvCxnSpPr>
              <a:cxnSpLocks noChangeShapeType="1"/>
              <a:stCxn id="24936" idx="0"/>
              <a:endCxn id="24934" idx="3"/>
            </p:cNvCxnSpPr>
            <p:nvPr/>
          </p:nvCxnSpPr>
          <p:spPr bwMode="auto">
            <a:xfrm flipV="1">
              <a:off x="3385" y="1421"/>
              <a:ext cx="167" cy="197"/>
            </a:xfrm>
            <a:prstGeom prst="straightConnector1">
              <a:avLst/>
            </a:prstGeom>
            <a:noFill/>
            <a:ln w="9525" cap="sq">
              <a:solidFill>
                <a:schemeClr val="tx1"/>
              </a:solidFill>
              <a:round/>
              <a:headEnd/>
              <a:tailEnd/>
            </a:ln>
            <a:effectLst/>
          </p:spPr>
        </p:cxnSp>
        <p:cxnSp>
          <p:nvCxnSpPr>
            <p:cNvPr id="24939" name="AutoShape 363"/>
            <p:cNvCxnSpPr>
              <a:cxnSpLocks noChangeShapeType="1"/>
              <a:stCxn id="24935" idx="0"/>
              <a:endCxn id="24934" idx="5"/>
            </p:cNvCxnSpPr>
            <p:nvPr/>
          </p:nvCxnSpPr>
          <p:spPr bwMode="auto">
            <a:xfrm flipH="1" flipV="1">
              <a:off x="3765" y="1421"/>
              <a:ext cx="173" cy="211"/>
            </a:xfrm>
            <a:prstGeom prst="straightConnector1">
              <a:avLst/>
            </a:prstGeom>
            <a:noFill/>
            <a:ln w="9525" cap="sq">
              <a:solidFill>
                <a:schemeClr val="tx1"/>
              </a:solidFill>
              <a:round/>
              <a:headEnd/>
              <a:tailEnd/>
            </a:ln>
            <a:effectLst/>
          </p:spPr>
        </p:cxnSp>
      </p:grpSp>
      <p:grpSp>
        <p:nvGrpSpPr>
          <p:cNvPr id="4" name="Group 365"/>
          <p:cNvGrpSpPr>
            <a:grpSpLocks/>
          </p:cNvGrpSpPr>
          <p:nvPr/>
        </p:nvGrpSpPr>
        <p:grpSpPr bwMode="auto">
          <a:xfrm>
            <a:off x="4500563" y="1268413"/>
            <a:ext cx="1676400" cy="3733800"/>
            <a:chOff x="1008" y="1248"/>
            <a:chExt cx="1056" cy="2352"/>
          </a:xfrm>
        </p:grpSpPr>
        <p:sp>
          <p:nvSpPr>
            <p:cNvPr id="24942" name="Oval 366"/>
            <p:cNvSpPr>
              <a:spLocks noChangeArrowheads="1"/>
            </p:cNvSpPr>
            <p:nvPr/>
          </p:nvSpPr>
          <p:spPr bwMode="auto">
            <a:xfrm>
              <a:off x="1729" y="1248"/>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000"/>
                <a:t>F</a:t>
              </a:r>
            </a:p>
          </p:txBody>
        </p:sp>
        <p:sp>
          <p:nvSpPr>
            <p:cNvPr id="24943" name="Oval 367"/>
            <p:cNvSpPr>
              <a:spLocks noChangeArrowheads="1"/>
            </p:cNvSpPr>
            <p:nvPr/>
          </p:nvSpPr>
          <p:spPr bwMode="auto">
            <a:xfrm>
              <a:off x="1513" y="1636"/>
              <a:ext cx="291" cy="276"/>
            </a:xfrm>
            <a:prstGeom prst="ellipse">
              <a:avLst/>
            </a:prstGeom>
            <a:gradFill rotWithShape="0">
              <a:gsLst>
                <a:gs pos="0">
                  <a:srgbClr val="FF3300"/>
                </a:gs>
                <a:gs pos="100000">
                  <a:srgbClr val="FFFF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000">
                  <a:solidFill>
                    <a:srgbClr val="0000FF"/>
                  </a:solidFill>
                </a:rPr>
                <a:t>P</a:t>
              </a:r>
            </a:p>
          </p:txBody>
        </p:sp>
        <p:sp>
          <p:nvSpPr>
            <p:cNvPr id="24944" name="Oval 368"/>
            <p:cNvSpPr>
              <a:spLocks noChangeArrowheads="1"/>
            </p:cNvSpPr>
            <p:nvPr/>
          </p:nvSpPr>
          <p:spPr bwMode="auto">
            <a:xfrm>
              <a:off x="1277" y="2029"/>
              <a:ext cx="291" cy="276"/>
            </a:xfrm>
            <a:prstGeom prst="ellipse">
              <a:avLst/>
            </a:prstGeom>
            <a:gradFill rotWithShape="0">
              <a:gsLst>
                <a:gs pos="0">
                  <a:srgbClr val="FF00FF"/>
                </a:gs>
                <a:gs pos="100000">
                  <a:schemeClr val="bg1"/>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000"/>
                <a:t>C</a:t>
              </a:r>
            </a:p>
          </p:txBody>
        </p:sp>
        <p:sp>
          <p:nvSpPr>
            <p:cNvPr id="24945" name="Oval 369"/>
            <p:cNvSpPr>
              <a:spLocks noChangeArrowheads="1"/>
            </p:cNvSpPr>
            <p:nvPr/>
          </p:nvSpPr>
          <p:spPr bwMode="auto">
            <a:xfrm>
              <a:off x="1736" y="2018"/>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000"/>
                <a:t>P</a:t>
              </a:r>
              <a:r>
                <a:rPr lang="en-US" altLang="zh-CN" sz="2000" baseline="-25000"/>
                <a:t>R</a:t>
              </a:r>
            </a:p>
          </p:txBody>
        </p:sp>
        <p:sp>
          <p:nvSpPr>
            <p:cNvPr id="24946" name="Oval 370"/>
            <p:cNvSpPr>
              <a:spLocks noChangeArrowheads="1"/>
            </p:cNvSpPr>
            <p:nvPr/>
          </p:nvSpPr>
          <p:spPr bwMode="auto">
            <a:xfrm>
              <a:off x="1008" y="2468"/>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000"/>
                <a:t>C</a:t>
              </a:r>
              <a:r>
                <a:rPr lang="en-US" altLang="zh-CN" sz="2000" baseline="-25000"/>
                <a:t>L</a:t>
              </a:r>
            </a:p>
          </p:txBody>
        </p:sp>
        <p:sp>
          <p:nvSpPr>
            <p:cNvPr id="24947" name="Oval 371"/>
            <p:cNvSpPr>
              <a:spLocks noChangeArrowheads="1"/>
            </p:cNvSpPr>
            <p:nvPr/>
          </p:nvSpPr>
          <p:spPr bwMode="auto">
            <a:xfrm>
              <a:off x="1533" y="2479"/>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000"/>
                <a:t>Q</a:t>
              </a:r>
            </a:p>
          </p:txBody>
        </p:sp>
        <p:sp>
          <p:nvSpPr>
            <p:cNvPr id="24948" name="Oval 372"/>
            <p:cNvSpPr>
              <a:spLocks noChangeArrowheads="1"/>
            </p:cNvSpPr>
            <p:nvPr/>
          </p:nvSpPr>
          <p:spPr bwMode="auto">
            <a:xfrm>
              <a:off x="1296" y="2892"/>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000"/>
                <a:t>Q</a:t>
              </a:r>
              <a:r>
                <a:rPr lang="en-US" altLang="zh-CN" sz="2000" baseline="-25000"/>
                <a:t>L</a:t>
              </a:r>
            </a:p>
          </p:txBody>
        </p:sp>
        <p:sp>
          <p:nvSpPr>
            <p:cNvPr id="24949" name="Oval 373"/>
            <p:cNvSpPr>
              <a:spLocks noChangeArrowheads="1"/>
            </p:cNvSpPr>
            <p:nvPr/>
          </p:nvSpPr>
          <p:spPr bwMode="auto">
            <a:xfrm>
              <a:off x="1773" y="2880"/>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000">
                  <a:solidFill>
                    <a:srgbClr val="0000FF"/>
                  </a:solidFill>
                </a:rPr>
                <a:t>S</a:t>
              </a:r>
            </a:p>
          </p:txBody>
        </p:sp>
        <p:sp>
          <p:nvSpPr>
            <p:cNvPr id="24950" name="Oval 374"/>
            <p:cNvSpPr>
              <a:spLocks noChangeArrowheads="1"/>
            </p:cNvSpPr>
            <p:nvPr/>
          </p:nvSpPr>
          <p:spPr bwMode="auto">
            <a:xfrm>
              <a:off x="1536" y="3324"/>
              <a:ext cx="291" cy="276"/>
            </a:xfrm>
            <a:prstGeom prst="ellipse">
              <a:avLst/>
            </a:prstGeom>
            <a:gradFill rotWithShape="0">
              <a:gsLst>
                <a:gs pos="0">
                  <a:srgbClr val="F8F8F8"/>
                </a:gs>
                <a:gs pos="100000">
                  <a:srgbClr val="FF00FF"/>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000"/>
                <a:t>S</a:t>
              </a:r>
              <a:r>
                <a:rPr lang="en-US" altLang="zh-CN" sz="2000" baseline="-25000"/>
                <a:t>L</a:t>
              </a:r>
            </a:p>
          </p:txBody>
        </p:sp>
        <p:cxnSp>
          <p:nvCxnSpPr>
            <p:cNvPr id="24951" name="AutoShape 375"/>
            <p:cNvCxnSpPr>
              <a:cxnSpLocks noChangeShapeType="1"/>
              <a:stCxn id="24942" idx="3"/>
              <a:endCxn id="24943" idx="0"/>
            </p:cNvCxnSpPr>
            <p:nvPr/>
          </p:nvCxnSpPr>
          <p:spPr bwMode="auto">
            <a:xfrm flipH="1">
              <a:off x="1659" y="1484"/>
              <a:ext cx="113" cy="152"/>
            </a:xfrm>
            <a:prstGeom prst="straightConnector1">
              <a:avLst/>
            </a:prstGeom>
            <a:noFill/>
            <a:ln w="9525" cap="sq">
              <a:solidFill>
                <a:schemeClr val="tx1"/>
              </a:solidFill>
              <a:round/>
              <a:headEnd/>
              <a:tailEnd/>
            </a:ln>
            <a:effectLst/>
          </p:spPr>
        </p:cxnSp>
        <p:cxnSp>
          <p:nvCxnSpPr>
            <p:cNvPr id="24952" name="AutoShape 376"/>
            <p:cNvCxnSpPr>
              <a:cxnSpLocks noChangeShapeType="1"/>
              <a:stCxn id="24943" idx="3"/>
              <a:endCxn id="24944" idx="0"/>
            </p:cNvCxnSpPr>
            <p:nvPr/>
          </p:nvCxnSpPr>
          <p:spPr bwMode="auto">
            <a:xfrm flipH="1">
              <a:off x="1423" y="1872"/>
              <a:ext cx="133" cy="157"/>
            </a:xfrm>
            <a:prstGeom prst="straightConnector1">
              <a:avLst/>
            </a:prstGeom>
            <a:noFill/>
            <a:ln w="9525" cap="sq">
              <a:solidFill>
                <a:schemeClr val="tx1"/>
              </a:solidFill>
              <a:round/>
              <a:headEnd/>
              <a:tailEnd/>
            </a:ln>
            <a:effectLst/>
          </p:spPr>
        </p:cxnSp>
        <p:cxnSp>
          <p:nvCxnSpPr>
            <p:cNvPr id="24953" name="AutoShape 377"/>
            <p:cNvCxnSpPr>
              <a:cxnSpLocks noChangeShapeType="1"/>
              <a:stCxn id="24943" idx="5"/>
              <a:endCxn id="24945" idx="0"/>
            </p:cNvCxnSpPr>
            <p:nvPr/>
          </p:nvCxnSpPr>
          <p:spPr bwMode="auto">
            <a:xfrm>
              <a:off x="1761" y="1872"/>
              <a:ext cx="121" cy="146"/>
            </a:xfrm>
            <a:prstGeom prst="straightConnector1">
              <a:avLst/>
            </a:prstGeom>
            <a:noFill/>
            <a:ln w="9525" cap="sq">
              <a:solidFill>
                <a:schemeClr val="tx1"/>
              </a:solidFill>
              <a:round/>
              <a:headEnd/>
              <a:tailEnd/>
            </a:ln>
            <a:effectLst/>
          </p:spPr>
        </p:cxnSp>
        <p:cxnSp>
          <p:nvCxnSpPr>
            <p:cNvPr id="24954" name="AutoShape 378"/>
            <p:cNvCxnSpPr>
              <a:cxnSpLocks noChangeShapeType="1"/>
              <a:stCxn id="24944" idx="3"/>
              <a:endCxn id="24946" idx="0"/>
            </p:cNvCxnSpPr>
            <p:nvPr/>
          </p:nvCxnSpPr>
          <p:spPr bwMode="auto">
            <a:xfrm flipH="1">
              <a:off x="1154" y="2265"/>
              <a:ext cx="166" cy="203"/>
            </a:xfrm>
            <a:prstGeom prst="straightConnector1">
              <a:avLst/>
            </a:prstGeom>
            <a:noFill/>
            <a:ln w="9525" cap="sq">
              <a:solidFill>
                <a:schemeClr val="tx1"/>
              </a:solidFill>
              <a:round/>
              <a:headEnd/>
              <a:tailEnd/>
            </a:ln>
            <a:effectLst/>
          </p:spPr>
        </p:cxnSp>
        <p:cxnSp>
          <p:nvCxnSpPr>
            <p:cNvPr id="24955" name="AutoShape 379"/>
            <p:cNvCxnSpPr>
              <a:cxnSpLocks noChangeShapeType="1"/>
              <a:stCxn id="24944" idx="5"/>
              <a:endCxn id="24947" idx="0"/>
            </p:cNvCxnSpPr>
            <p:nvPr/>
          </p:nvCxnSpPr>
          <p:spPr bwMode="auto">
            <a:xfrm>
              <a:off x="1525" y="2265"/>
              <a:ext cx="154" cy="214"/>
            </a:xfrm>
            <a:prstGeom prst="straightConnector1">
              <a:avLst/>
            </a:prstGeom>
            <a:noFill/>
            <a:ln w="9525">
              <a:solidFill>
                <a:schemeClr val="tx1"/>
              </a:solidFill>
              <a:prstDash val="dash"/>
              <a:round/>
              <a:headEnd/>
              <a:tailEnd/>
            </a:ln>
            <a:effectLst/>
          </p:spPr>
        </p:cxnSp>
        <p:cxnSp>
          <p:nvCxnSpPr>
            <p:cNvPr id="24956" name="AutoShape 380"/>
            <p:cNvCxnSpPr>
              <a:cxnSpLocks noChangeShapeType="1"/>
              <a:stCxn id="24949" idx="3"/>
              <a:endCxn id="24950" idx="0"/>
            </p:cNvCxnSpPr>
            <p:nvPr/>
          </p:nvCxnSpPr>
          <p:spPr bwMode="auto">
            <a:xfrm flipH="1">
              <a:off x="1682" y="3116"/>
              <a:ext cx="134" cy="208"/>
            </a:xfrm>
            <a:prstGeom prst="straightConnector1">
              <a:avLst/>
            </a:prstGeom>
            <a:noFill/>
            <a:ln w="9525" cap="sq">
              <a:solidFill>
                <a:schemeClr val="tx1"/>
              </a:solidFill>
              <a:round/>
              <a:headEnd/>
              <a:tailEnd/>
            </a:ln>
            <a:effectLst/>
          </p:spPr>
        </p:cxnSp>
        <p:cxnSp>
          <p:nvCxnSpPr>
            <p:cNvPr id="24957" name="AutoShape 381"/>
            <p:cNvCxnSpPr>
              <a:cxnSpLocks noChangeShapeType="1"/>
              <a:stCxn id="24947" idx="5"/>
              <a:endCxn id="24949" idx="0"/>
            </p:cNvCxnSpPr>
            <p:nvPr/>
          </p:nvCxnSpPr>
          <p:spPr bwMode="auto">
            <a:xfrm>
              <a:off x="1781" y="2715"/>
              <a:ext cx="138" cy="165"/>
            </a:xfrm>
            <a:prstGeom prst="straightConnector1">
              <a:avLst/>
            </a:prstGeom>
            <a:noFill/>
            <a:ln w="9525" cap="sq">
              <a:solidFill>
                <a:schemeClr val="tx1"/>
              </a:solidFill>
              <a:round/>
              <a:headEnd/>
              <a:tailEnd/>
            </a:ln>
            <a:effectLst/>
          </p:spPr>
        </p:cxnSp>
        <p:cxnSp>
          <p:nvCxnSpPr>
            <p:cNvPr id="24958" name="AutoShape 382"/>
            <p:cNvCxnSpPr>
              <a:cxnSpLocks noChangeShapeType="1"/>
              <a:stCxn id="24947" idx="3"/>
              <a:endCxn id="24948" idx="0"/>
            </p:cNvCxnSpPr>
            <p:nvPr/>
          </p:nvCxnSpPr>
          <p:spPr bwMode="auto">
            <a:xfrm flipH="1">
              <a:off x="1442" y="2715"/>
              <a:ext cx="134" cy="177"/>
            </a:xfrm>
            <a:prstGeom prst="straightConnector1">
              <a:avLst/>
            </a:prstGeom>
            <a:noFill/>
            <a:ln w="9525" cap="sq">
              <a:solidFill>
                <a:schemeClr val="tx1"/>
              </a:solidFill>
              <a:round/>
              <a:headEnd/>
              <a:tailEnd/>
            </a:ln>
            <a:effectLst/>
          </p:spPr>
        </p:cxnSp>
      </p:grpSp>
      <p:sp>
        <p:nvSpPr>
          <p:cNvPr id="24959" name="AutoShape 383"/>
          <p:cNvSpPr>
            <a:spLocks noChangeArrowheads="1"/>
          </p:cNvSpPr>
          <p:nvPr/>
        </p:nvSpPr>
        <p:spPr bwMode="auto">
          <a:xfrm>
            <a:off x="6249988" y="2860675"/>
            <a:ext cx="503237" cy="207963"/>
          </a:xfrm>
          <a:prstGeom prst="rightArrow">
            <a:avLst>
              <a:gd name="adj1" fmla="val 50000"/>
              <a:gd name="adj2" fmla="val 60496"/>
            </a:avLst>
          </a:prstGeom>
          <a:solidFill>
            <a:srgbClr val="0000FF"/>
          </a:solidFill>
          <a:ln w="9525">
            <a:noFill/>
            <a:miter lim="800000"/>
            <a:headEnd/>
            <a:tailEnd/>
          </a:ln>
          <a:effectLst/>
        </p:spPr>
        <p:txBody>
          <a:bodyPr wrap="none" anchor="ctr"/>
          <a:lstStyle/>
          <a:p>
            <a:endParaRPr lang="zh-CN" altLang="en-US"/>
          </a:p>
        </p:txBody>
      </p:sp>
      <p:grpSp>
        <p:nvGrpSpPr>
          <p:cNvPr id="5" name="Group 384"/>
          <p:cNvGrpSpPr>
            <a:grpSpLocks/>
          </p:cNvGrpSpPr>
          <p:nvPr/>
        </p:nvGrpSpPr>
        <p:grpSpPr bwMode="auto">
          <a:xfrm>
            <a:off x="6845300" y="1276350"/>
            <a:ext cx="2087563" cy="3141663"/>
            <a:chOff x="4150" y="1253"/>
            <a:chExt cx="1315" cy="1979"/>
          </a:xfrm>
        </p:grpSpPr>
        <p:sp>
          <p:nvSpPr>
            <p:cNvPr id="24961" name="Oval 385"/>
            <p:cNvSpPr>
              <a:spLocks noChangeArrowheads="1"/>
            </p:cNvSpPr>
            <p:nvPr/>
          </p:nvSpPr>
          <p:spPr bwMode="auto">
            <a:xfrm>
              <a:off x="4657" y="1253"/>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000"/>
                <a:t>F</a:t>
              </a:r>
            </a:p>
          </p:txBody>
        </p:sp>
        <p:sp>
          <p:nvSpPr>
            <p:cNvPr id="24962" name="Oval 386"/>
            <p:cNvSpPr>
              <a:spLocks noChangeArrowheads="1"/>
            </p:cNvSpPr>
            <p:nvPr/>
          </p:nvSpPr>
          <p:spPr bwMode="auto">
            <a:xfrm>
              <a:off x="4419" y="1661"/>
              <a:ext cx="291" cy="276"/>
            </a:xfrm>
            <a:prstGeom prst="ellipse">
              <a:avLst/>
            </a:prstGeom>
            <a:gradFill rotWithShape="0">
              <a:gsLst>
                <a:gs pos="0">
                  <a:srgbClr val="FF00FF"/>
                </a:gs>
                <a:gs pos="100000">
                  <a:schemeClr val="bg1"/>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000"/>
                <a:t>C</a:t>
              </a:r>
            </a:p>
          </p:txBody>
        </p:sp>
        <p:sp>
          <p:nvSpPr>
            <p:cNvPr id="24963" name="Oval 387"/>
            <p:cNvSpPr>
              <a:spLocks noChangeArrowheads="1"/>
            </p:cNvSpPr>
            <p:nvPr/>
          </p:nvSpPr>
          <p:spPr bwMode="auto">
            <a:xfrm>
              <a:off x="5174" y="2941"/>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000"/>
                <a:t>P</a:t>
              </a:r>
              <a:r>
                <a:rPr lang="en-US" altLang="zh-CN" sz="2000" baseline="-25000"/>
                <a:t>R</a:t>
              </a:r>
            </a:p>
          </p:txBody>
        </p:sp>
        <p:sp>
          <p:nvSpPr>
            <p:cNvPr id="24964" name="Oval 388"/>
            <p:cNvSpPr>
              <a:spLocks noChangeArrowheads="1"/>
            </p:cNvSpPr>
            <p:nvPr/>
          </p:nvSpPr>
          <p:spPr bwMode="auto">
            <a:xfrm>
              <a:off x="4150" y="2100"/>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000"/>
                <a:t>C</a:t>
              </a:r>
              <a:r>
                <a:rPr lang="en-US" altLang="zh-CN" sz="2000" baseline="-25000"/>
                <a:t>L</a:t>
              </a:r>
            </a:p>
          </p:txBody>
        </p:sp>
        <p:sp>
          <p:nvSpPr>
            <p:cNvPr id="24965" name="Oval 389"/>
            <p:cNvSpPr>
              <a:spLocks noChangeArrowheads="1"/>
            </p:cNvSpPr>
            <p:nvPr/>
          </p:nvSpPr>
          <p:spPr bwMode="auto">
            <a:xfrm>
              <a:off x="4675" y="2111"/>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000"/>
                <a:t>Q</a:t>
              </a:r>
            </a:p>
          </p:txBody>
        </p:sp>
        <p:sp>
          <p:nvSpPr>
            <p:cNvPr id="24966" name="Oval 390"/>
            <p:cNvSpPr>
              <a:spLocks noChangeArrowheads="1"/>
            </p:cNvSpPr>
            <p:nvPr/>
          </p:nvSpPr>
          <p:spPr bwMode="auto">
            <a:xfrm>
              <a:off x="4438" y="2524"/>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000"/>
                <a:t>Q</a:t>
              </a:r>
              <a:r>
                <a:rPr lang="en-US" altLang="zh-CN" sz="2000" baseline="-25000"/>
                <a:t>L</a:t>
              </a:r>
            </a:p>
          </p:txBody>
        </p:sp>
        <p:sp>
          <p:nvSpPr>
            <p:cNvPr id="24967" name="Oval 391"/>
            <p:cNvSpPr>
              <a:spLocks noChangeArrowheads="1"/>
            </p:cNvSpPr>
            <p:nvPr/>
          </p:nvSpPr>
          <p:spPr bwMode="auto">
            <a:xfrm>
              <a:off x="4915" y="2512"/>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000">
                  <a:solidFill>
                    <a:srgbClr val="0000FF"/>
                  </a:solidFill>
                </a:rPr>
                <a:t>S</a:t>
              </a:r>
            </a:p>
          </p:txBody>
        </p:sp>
        <p:sp>
          <p:nvSpPr>
            <p:cNvPr id="24968" name="Oval 392"/>
            <p:cNvSpPr>
              <a:spLocks noChangeArrowheads="1"/>
            </p:cNvSpPr>
            <p:nvPr/>
          </p:nvSpPr>
          <p:spPr bwMode="auto">
            <a:xfrm>
              <a:off x="4678" y="2956"/>
              <a:ext cx="291" cy="276"/>
            </a:xfrm>
            <a:prstGeom prst="ellipse">
              <a:avLst/>
            </a:prstGeom>
            <a:gradFill rotWithShape="0">
              <a:gsLst>
                <a:gs pos="0">
                  <a:srgbClr val="F8F8F8"/>
                </a:gs>
                <a:gs pos="100000">
                  <a:srgbClr val="FF00FF"/>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000"/>
                <a:t>S</a:t>
              </a:r>
              <a:r>
                <a:rPr lang="en-US" altLang="zh-CN" sz="2000" baseline="-25000"/>
                <a:t>L</a:t>
              </a:r>
            </a:p>
          </p:txBody>
        </p:sp>
        <p:cxnSp>
          <p:nvCxnSpPr>
            <p:cNvPr id="24969" name="AutoShape 393"/>
            <p:cNvCxnSpPr>
              <a:cxnSpLocks noChangeShapeType="1"/>
              <a:stCxn id="24961" idx="3"/>
              <a:endCxn id="24962" idx="0"/>
            </p:cNvCxnSpPr>
            <p:nvPr/>
          </p:nvCxnSpPr>
          <p:spPr bwMode="auto">
            <a:xfrm flipH="1">
              <a:off x="4565" y="1489"/>
              <a:ext cx="135" cy="172"/>
            </a:xfrm>
            <a:prstGeom prst="straightConnector1">
              <a:avLst/>
            </a:prstGeom>
            <a:noFill/>
            <a:ln w="9525" cap="sq">
              <a:solidFill>
                <a:schemeClr val="tx1"/>
              </a:solidFill>
              <a:round/>
              <a:headEnd/>
              <a:tailEnd/>
            </a:ln>
            <a:effectLst/>
          </p:spPr>
        </p:cxnSp>
        <p:cxnSp>
          <p:nvCxnSpPr>
            <p:cNvPr id="24970" name="AutoShape 394"/>
            <p:cNvCxnSpPr>
              <a:cxnSpLocks noChangeShapeType="1"/>
              <a:stCxn id="24967" idx="5"/>
              <a:endCxn id="24963" idx="0"/>
            </p:cNvCxnSpPr>
            <p:nvPr/>
          </p:nvCxnSpPr>
          <p:spPr bwMode="auto">
            <a:xfrm>
              <a:off x="5163" y="2748"/>
              <a:ext cx="157" cy="193"/>
            </a:xfrm>
            <a:prstGeom prst="straightConnector1">
              <a:avLst/>
            </a:prstGeom>
            <a:noFill/>
            <a:ln w="9525" cap="sq">
              <a:solidFill>
                <a:schemeClr val="tx1"/>
              </a:solidFill>
              <a:round/>
              <a:headEnd/>
              <a:tailEnd/>
            </a:ln>
            <a:effectLst/>
          </p:spPr>
        </p:cxnSp>
        <p:cxnSp>
          <p:nvCxnSpPr>
            <p:cNvPr id="24971" name="AutoShape 395"/>
            <p:cNvCxnSpPr>
              <a:cxnSpLocks noChangeShapeType="1"/>
              <a:stCxn id="24962" idx="3"/>
              <a:endCxn id="24964" idx="0"/>
            </p:cNvCxnSpPr>
            <p:nvPr/>
          </p:nvCxnSpPr>
          <p:spPr bwMode="auto">
            <a:xfrm flipH="1">
              <a:off x="4296" y="1897"/>
              <a:ext cx="166" cy="203"/>
            </a:xfrm>
            <a:prstGeom prst="straightConnector1">
              <a:avLst/>
            </a:prstGeom>
            <a:noFill/>
            <a:ln w="9525" cap="sq">
              <a:solidFill>
                <a:schemeClr val="tx1"/>
              </a:solidFill>
              <a:round/>
              <a:headEnd/>
              <a:tailEnd/>
            </a:ln>
            <a:effectLst/>
          </p:spPr>
        </p:cxnSp>
        <p:cxnSp>
          <p:nvCxnSpPr>
            <p:cNvPr id="24972" name="AutoShape 396"/>
            <p:cNvCxnSpPr>
              <a:cxnSpLocks noChangeShapeType="1"/>
              <a:stCxn id="24962" idx="5"/>
              <a:endCxn id="24965" idx="0"/>
            </p:cNvCxnSpPr>
            <p:nvPr/>
          </p:nvCxnSpPr>
          <p:spPr bwMode="auto">
            <a:xfrm>
              <a:off x="4667" y="1897"/>
              <a:ext cx="154" cy="214"/>
            </a:xfrm>
            <a:prstGeom prst="straightConnector1">
              <a:avLst/>
            </a:prstGeom>
            <a:noFill/>
            <a:ln w="9525">
              <a:solidFill>
                <a:schemeClr val="tx1"/>
              </a:solidFill>
              <a:prstDash val="dash"/>
              <a:round/>
              <a:headEnd/>
              <a:tailEnd/>
            </a:ln>
            <a:effectLst/>
          </p:spPr>
        </p:cxnSp>
        <p:cxnSp>
          <p:nvCxnSpPr>
            <p:cNvPr id="24973" name="AutoShape 397"/>
            <p:cNvCxnSpPr>
              <a:cxnSpLocks noChangeShapeType="1"/>
              <a:stCxn id="24967" idx="3"/>
              <a:endCxn id="24968" idx="0"/>
            </p:cNvCxnSpPr>
            <p:nvPr/>
          </p:nvCxnSpPr>
          <p:spPr bwMode="auto">
            <a:xfrm flipH="1">
              <a:off x="4824" y="2748"/>
              <a:ext cx="134" cy="208"/>
            </a:xfrm>
            <a:prstGeom prst="straightConnector1">
              <a:avLst/>
            </a:prstGeom>
            <a:noFill/>
            <a:ln w="9525" cap="sq">
              <a:solidFill>
                <a:schemeClr val="tx1"/>
              </a:solidFill>
              <a:round/>
              <a:headEnd/>
              <a:tailEnd/>
            </a:ln>
            <a:effectLst/>
          </p:spPr>
        </p:cxnSp>
        <p:cxnSp>
          <p:nvCxnSpPr>
            <p:cNvPr id="24974" name="AutoShape 398"/>
            <p:cNvCxnSpPr>
              <a:cxnSpLocks noChangeShapeType="1"/>
              <a:stCxn id="24965" idx="5"/>
              <a:endCxn id="24967" idx="0"/>
            </p:cNvCxnSpPr>
            <p:nvPr/>
          </p:nvCxnSpPr>
          <p:spPr bwMode="auto">
            <a:xfrm>
              <a:off x="4923" y="2347"/>
              <a:ext cx="138" cy="165"/>
            </a:xfrm>
            <a:prstGeom prst="straightConnector1">
              <a:avLst/>
            </a:prstGeom>
            <a:noFill/>
            <a:ln w="9525" cap="sq">
              <a:solidFill>
                <a:schemeClr val="tx1"/>
              </a:solidFill>
              <a:round/>
              <a:headEnd/>
              <a:tailEnd/>
            </a:ln>
            <a:effectLst/>
          </p:spPr>
        </p:cxnSp>
        <p:cxnSp>
          <p:nvCxnSpPr>
            <p:cNvPr id="24975" name="AutoShape 399"/>
            <p:cNvCxnSpPr>
              <a:cxnSpLocks noChangeShapeType="1"/>
              <a:stCxn id="24965" idx="3"/>
              <a:endCxn id="24966" idx="0"/>
            </p:cNvCxnSpPr>
            <p:nvPr/>
          </p:nvCxnSpPr>
          <p:spPr bwMode="auto">
            <a:xfrm flipH="1">
              <a:off x="4584" y="2347"/>
              <a:ext cx="134" cy="177"/>
            </a:xfrm>
            <a:prstGeom prst="straightConnector1">
              <a:avLst/>
            </a:prstGeom>
            <a:noFill/>
            <a:ln w="9525" cap="sq">
              <a:solidFill>
                <a:schemeClr val="tx1"/>
              </a:solidFill>
              <a:round/>
              <a:headEnd/>
              <a:tailEnd/>
            </a:ln>
            <a:effectLst/>
          </p:spPr>
        </p:cxnSp>
      </p:grpSp>
      <p:sp>
        <p:nvSpPr>
          <p:cNvPr id="24977" name="Text Box 401"/>
          <p:cNvSpPr txBox="1">
            <a:spLocks noChangeArrowheads="1"/>
          </p:cNvSpPr>
          <p:nvPr/>
        </p:nvSpPr>
        <p:spPr bwMode="auto">
          <a:xfrm>
            <a:off x="4945063" y="5300663"/>
            <a:ext cx="3730625" cy="396875"/>
          </a:xfrm>
          <a:prstGeom prst="rect">
            <a:avLst/>
          </a:prstGeom>
          <a:noFill/>
          <a:ln w="9525">
            <a:noFill/>
            <a:miter lim="800000"/>
            <a:headEnd/>
            <a:tailEnd/>
          </a:ln>
          <a:effectLst/>
        </p:spPr>
        <p:txBody>
          <a:bodyPr wrap="none" lIns="91416" tIns="45710" rIns="91416" bIns="45710" anchor="ctr">
            <a:spAutoFit/>
          </a:bodyPr>
          <a:lstStyle/>
          <a:p>
            <a:pPr>
              <a:spcBef>
                <a:spcPct val="0"/>
              </a:spcBef>
            </a:pPr>
            <a:r>
              <a:rPr lang="zh-CN" altLang="zh-CN" sz="2000">
                <a:ea typeface="华文中宋" pitchFamily="2" charset="-122"/>
              </a:rPr>
              <a:t>中序：</a:t>
            </a:r>
            <a:r>
              <a:rPr lang="en-US" altLang="zh-CN" sz="2000">
                <a:ea typeface="华文中宋" pitchFamily="2" charset="-122"/>
              </a:rPr>
              <a:t>C</a:t>
            </a:r>
            <a:r>
              <a:rPr lang="en-US" altLang="zh-CN" sz="2000" baseline="-25000">
                <a:ea typeface="华文中宋" pitchFamily="2" charset="-122"/>
              </a:rPr>
              <a:t>L</a:t>
            </a:r>
            <a:r>
              <a:rPr lang="en-US" altLang="zh-CN" sz="2000">
                <a:ea typeface="华文中宋" pitchFamily="2" charset="-122"/>
              </a:rPr>
              <a:t> C …Q</a:t>
            </a:r>
            <a:r>
              <a:rPr lang="en-US" altLang="zh-CN" sz="2000" baseline="-25000">
                <a:ea typeface="华文中宋" pitchFamily="2" charset="-122"/>
              </a:rPr>
              <a:t>L</a:t>
            </a:r>
            <a:r>
              <a:rPr lang="en-US" altLang="zh-CN" sz="2000">
                <a:ea typeface="华文中宋" pitchFamily="2" charset="-122"/>
              </a:rPr>
              <a:t> Q S</a:t>
            </a:r>
            <a:r>
              <a:rPr lang="en-US" altLang="zh-CN" sz="2000" baseline="-25000">
                <a:ea typeface="华文中宋" pitchFamily="2" charset="-122"/>
              </a:rPr>
              <a:t>L</a:t>
            </a:r>
            <a:r>
              <a:rPr lang="en-US" altLang="zh-CN" sz="2000">
                <a:ea typeface="华文中宋" pitchFamily="2" charset="-122"/>
              </a:rPr>
              <a:t> S </a:t>
            </a:r>
            <a:r>
              <a:rPr lang="en-US" altLang="zh-CN" sz="2000">
                <a:solidFill>
                  <a:srgbClr val="FF3300"/>
                </a:solidFill>
                <a:effectLst>
                  <a:outerShdw blurRad="38100" dist="38100" dir="2700000" algn="tl">
                    <a:srgbClr val="000000"/>
                  </a:outerShdw>
                </a:effectLst>
                <a:ea typeface="华文中宋" pitchFamily="2" charset="-122"/>
              </a:rPr>
              <a:t>P</a:t>
            </a:r>
            <a:r>
              <a:rPr lang="en-US" altLang="zh-CN" sz="2000">
                <a:ea typeface="华文中宋" pitchFamily="2" charset="-122"/>
              </a:rPr>
              <a:t> P</a:t>
            </a:r>
            <a:r>
              <a:rPr lang="en-US" altLang="zh-CN" sz="2000" baseline="-25000">
                <a:ea typeface="华文中宋" pitchFamily="2" charset="-122"/>
              </a:rPr>
              <a:t>R</a:t>
            </a:r>
            <a:r>
              <a:rPr lang="en-US" altLang="zh-CN" sz="2000">
                <a:ea typeface="华文中宋" pitchFamily="2" charset="-122"/>
              </a:rPr>
              <a:t> F </a:t>
            </a:r>
          </a:p>
        </p:txBody>
      </p:sp>
      <p:sp>
        <p:nvSpPr>
          <p:cNvPr id="24978" name="Text Box 402"/>
          <p:cNvSpPr txBox="1">
            <a:spLocks noChangeArrowheads="1"/>
          </p:cNvSpPr>
          <p:nvPr/>
        </p:nvSpPr>
        <p:spPr bwMode="auto">
          <a:xfrm>
            <a:off x="4948238" y="5840413"/>
            <a:ext cx="3511550" cy="396875"/>
          </a:xfrm>
          <a:prstGeom prst="rect">
            <a:avLst/>
          </a:prstGeom>
          <a:noFill/>
          <a:ln w="9525">
            <a:noFill/>
            <a:miter lim="800000"/>
            <a:headEnd/>
            <a:tailEnd/>
          </a:ln>
          <a:effectLst/>
        </p:spPr>
        <p:txBody>
          <a:bodyPr wrap="none" lIns="91416" tIns="45710" rIns="91416" bIns="45710" anchor="ctr">
            <a:spAutoFit/>
          </a:bodyPr>
          <a:lstStyle/>
          <a:p>
            <a:pPr>
              <a:spcBef>
                <a:spcPct val="0"/>
              </a:spcBef>
            </a:pPr>
            <a:r>
              <a:rPr lang="zh-CN" altLang="zh-CN" sz="2000">
                <a:ea typeface="华文中宋" pitchFamily="2" charset="-122"/>
              </a:rPr>
              <a:t>中序：</a:t>
            </a:r>
            <a:r>
              <a:rPr lang="en-US" altLang="zh-CN" sz="2000">
                <a:ea typeface="华文中宋" pitchFamily="2" charset="-122"/>
              </a:rPr>
              <a:t>C</a:t>
            </a:r>
            <a:r>
              <a:rPr lang="en-US" altLang="zh-CN" sz="2000" baseline="-25000">
                <a:ea typeface="华文中宋" pitchFamily="2" charset="-122"/>
              </a:rPr>
              <a:t>L</a:t>
            </a:r>
            <a:r>
              <a:rPr lang="en-US" altLang="zh-CN" sz="2000">
                <a:ea typeface="华文中宋" pitchFamily="2" charset="-122"/>
              </a:rPr>
              <a:t> C …Q</a:t>
            </a:r>
            <a:r>
              <a:rPr lang="en-US" altLang="zh-CN" sz="2000" baseline="-25000">
                <a:ea typeface="华文中宋" pitchFamily="2" charset="-122"/>
              </a:rPr>
              <a:t>L</a:t>
            </a:r>
            <a:r>
              <a:rPr lang="en-US" altLang="zh-CN" sz="2000">
                <a:ea typeface="华文中宋" pitchFamily="2" charset="-122"/>
              </a:rPr>
              <a:t> Q S</a:t>
            </a:r>
            <a:r>
              <a:rPr lang="en-US" altLang="zh-CN" sz="2000" baseline="-25000">
                <a:ea typeface="华文中宋" pitchFamily="2" charset="-122"/>
              </a:rPr>
              <a:t>L</a:t>
            </a:r>
            <a:r>
              <a:rPr lang="en-US" altLang="zh-CN" sz="2000">
                <a:ea typeface="华文中宋" pitchFamily="2" charset="-122"/>
              </a:rPr>
              <a:t> S P</a:t>
            </a:r>
            <a:r>
              <a:rPr lang="en-US" altLang="zh-CN" sz="2000" baseline="-25000">
                <a:ea typeface="华文中宋" pitchFamily="2" charset="-122"/>
              </a:rPr>
              <a:t>R</a:t>
            </a:r>
            <a:r>
              <a:rPr lang="en-US" altLang="zh-CN" sz="2000">
                <a:ea typeface="华文中宋" pitchFamily="2" charset="-122"/>
              </a:rPr>
              <a:t> F </a:t>
            </a:r>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100000">
                                          <p:val>
                                            <p:strVal val="#ppt_x"/>
                                          </p:val>
                                        </p:tav>
                                      </p:tavLst>
                                    </p:anim>
                                    <p:anim calcmode="lin" valueType="num">
                                      <p:cBhvr>
                                        <p:cTn id="8" dur="500" fill="hold"/>
                                        <p:tgtEl>
                                          <p:spTgt spid="2"/>
                                        </p:tgtEl>
                                        <p:attrNameLst>
                                          <p:attrName>ppt_y</p:attrName>
                                        </p:attrNameLst>
                                      </p:cBhvr>
                                      <p:tavLst>
                                        <p:tav tm="0">
                                          <p:val>
                                            <p:strVal val="#ppt_y-#ppt_h/2"/>
                                          </p:val>
                                        </p:tav>
                                        <p:tav tm="100000">
                                          <p:val>
                                            <p:strVal val="#ppt_y"/>
                                          </p:val>
                                        </p:tav>
                                      </p:tavLst>
                                    </p:anim>
                                    <p:anim calcmode="lin" valueType="num">
                                      <p:cBhvr>
                                        <p:cTn id="9" dur="500" fill="hold"/>
                                        <p:tgtEl>
                                          <p:spTgt spid="2"/>
                                        </p:tgtEl>
                                        <p:attrNameLst>
                                          <p:attrName>ppt_w</p:attrName>
                                        </p:attrNameLst>
                                      </p:cBhvr>
                                      <p:tavLst>
                                        <p:tav tm="0">
                                          <p:val>
                                            <p:strVal val="#ppt_w"/>
                                          </p:val>
                                        </p:tav>
                                        <p:tav tm="100000">
                                          <p:val>
                                            <p:strVal val="#ppt_w"/>
                                          </p:val>
                                        </p:tav>
                                      </p:tavLst>
                                    </p:anim>
                                    <p:anim calcmode="lin" valueType="num">
                                      <p:cBhvr>
                                        <p:cTn id="10"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24919"/>
                                        </p:tgtEl>
                                        <p:attrNameLst>
                                          <p:attrName>style.visibility</p:attrName>
                                        </p:attrNameLst>
                                      </p:cBhvr>
                                      <p:to>
                                        <p:strVal val="visible"/>
                                      </p:to>
                                    </p:set>
                                    <p:animEffect transition="in" filter="wipe(left)">
                                      <p:cBhvr>
                                        <p:cTn id="15" dur="500"/>
                                        <p:tgtEl>
                                          <p:spTgt spid="24919"/>
                                        </p:tgtEl>
                                      </p:cBhvr>
                                    </p:animEffect>
                                  </p:childTnLst>
                                </p:cTn>
                              </p:par>
                            </p:childTnLst>
                          </p:cTn>
                        </p:par>
                      </p:childTnLst>
                    </p:cTn>
                  </p:par>
                  <p:par>
                    <p:cTn id="16" fill="hold">
                      <p:stCondLst>
                        <p:cond delay="indefinite"/>
                      </p:stCondLst>
                      <p:childTnLst>
                        <p:par>
                          <p:cTn id="17" fill="hold">
                            <p:stCondLst>
                              <p:cond delay="0"/>
                            </p:stCondLst>
                            <p:childTnLst>
                              <p:par>
                                <p:cTn id="18" presetID="17" presetClass="entr" presetSubtype="1"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 calcmode="lin" valueType="num">
                                      <p:cBhvr>
                                        <p:cTn id="20" dur="500" fill="hold"/>
                                        <p:tgtEl>
                                          <p:spTgt spid="3"/>
                                        </p:tgtEl>
                                        <p:attrNameLst>
                                          <p:attrName>ppt_x</p:attrName>
                                        </p:attrNameLst>
                                      </p:cBhvr>
                                      <p:tavLst>
                                        <p:tav tm="0">
                                          <p:val>
                                            <p:strVal val="#ppt_x"/>
                                          </p:val>
                                        </p:tav>
                                        <p:tav tm="100000">
                                          <p:val>
                                            <p:strVal val="#ppt_x"/>
                                          </p:val>
                                        </p:tav>
                                      </p:tavLst>
                                    </p:anim>
                                    <p:anim calcmode="lin" valueType="num">
                                      <p:cBhvr>
                                        <p:cTn id="21" dur="500" fill="hold"/>
                                        <p:tgtEl>
                                          <p:spTgt spid="3"/>
                                        </p:tgtEl>
                                        <p:attrNameLst>
                                          <p:attrName>ppt_y</p:attrName>
                                        </p:attrNameLst>
                                      </p:cBhvr>
                                      <p:tavLst>
                                        <p:tav tm="0">
                                          <p:val>
                                            <p:strVal val="#ppt_y-#ppt_h/2"/>
                                          </p:val>
                                        </p:tav>
                                        <p:tav tm="100000">
                                          <p:val>
                                            <p:strVal val="#ppt_y"/>
                                          </p:val>
                                        </p:tav>
                                      </p:tavLst>
                                    </p:anim>
                                    <p:anim calcmode="lin" valueType="num">
                                      <p:cBhvr>
                                        <p:cTn id="22" dur="500" fill="hold"/>
                                        <p:tgtEl>
                                          <p:spTgt spid="3"/>
                                        </p:tgtEl>
                                        <p:attrNameLst>
                                          <p:attrName>ppt_w</p:attrName>
                                        </p:attrNameLst>
                                      </p:cBhvr>
                                      <p:tavLst>
                                        <p:tav tm="0">
                                          <p:val>
                                            <p:strVal val="#ppt_w"/>
                                          </p:val>
                                        </p:tav>
                                        <p:tav tm="100000">
                                          <p:val>
                                            <p:strVal val="#ppt_w"/>
                                          </p:val>
                                        </p:tav>
                                      </p:tavLst>
                                    </p:anim>
                                    <p:anim calcmode="lin" valueType="num">
                                      <p:cBhvr>
                                        <p:cTn id="23" dur="500" fill="hold"/>
                                        <p:tgtEl>
                                          <p:spTgt spid="3"/>
                                        </p:tgtEl>
                                        <p:attrNameLst>
                                          <p:attrName>ppt_h</p:attrName>
                                        </p:attrNameLst>
                                      </p:cBhvr>
                                      <p:tavLst>
                                        <p:tav tm="0">
                                          <p:val>
                                            <p:fltVal val="0"/>
                                          </p:val>
                                        </p:tav>
                                        <p:tav tm="100000">
                                          <p:val>
                                            <p:strVal val="#ppt_h"/>
                                          </p:val>
                                        </p:tav>
                                      </p:tavLst>
                                    </p:anim>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24920"/>
                                        </p:tgtEl>
                                        <p:attrNameLst>
                                          <p:attrName>style.visibility</p:attrName>
                                        </p:attrNameLst>
                                      </p:cBhvr>
                                      <p:to>
                                        <p:strVal val="visible"/>
                                      </p:to>
                                    </p:set>
                                    <p:animEffect transition="in" filter="wipe(left)">
                                      <p:cBhvr>
                                        <p:cTn id="28" dur="500"/>
                                        <p:tgtEl>
                                          <p:spTgt spid="24920"/>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24921"/>
                                        </p:tgtEl>
                                        <p:attrNameLst>
                                          <p:attrName>style.visibility</p:attrName>
                                        </p:attrNameLst>
                                      </p:cBhvr>
                                      <p:to>
                                        <p:strVal val="visible"/>
                                      </p:to>
                                    </p:set>
                                    <p:animEffect transition="in" filter="wipe(left)">
                                      <p:cBhvr>
                                        <p:cTn id="33" dur="500"/>
                                        <p:tgtEl>
                                          <p:spTgt spid="24921"/>
                                        </p:tgtEl>
                                      </p:cBhvr>
                                    </p:animEffect>
                                  </p:childTnLst>
                                </p:cTn>
                              </p:par>
                            </p:childTnLst>
                          </p:cTn>
                        </p:par>
                      </p:childTnLst>
                    </p:cTn>
                  </p:par>
                  <p:par>
                    <p:cTn id="34" fill="hold">
                      <p:stCondLst>
                        <p:cond delay="indefinite"/>
                      </p:stCondLst>
                      <p:childTnLst>
                        <p:par>
                          <p:cTn id="35" fill="hold">
                            <p:stCondLst>
                              <p:cond delay="0"/>
                            </p:stCondLst>
                            <p:childTnLst>
                              <p:par>
                                <p:cTn id="36" presetID="17" presetClass="entr" presetSubtype="8" fill="hold" nodeType="clickEffect">
                                  <p:stCondLst>
                                    <p:cond delay="0"/>
                                  </p:stCondLst>
                                  <p:childTnLst>
                                    <p:set>
                                      <p:cBhvr>
                                        <p:cTn id="37" dur="1" fill="hold">
                                          <p:stCondLst>
                                            <p:cond delay="0"/>
                                          </p:stCondLst>
                                        </p:cTn>
                                        <p:tgtEl>
                                          <p:spTgt spid="4"/>
                                        </p:tgtEl>
                                        <p:attrNameLst>
                                          <p:attrName>style.visibility</p:attrName>
                                        </p:attrNameLst>
                                      </p:cBhvr>
                                      <p:to>
                                        <p:strVal val="visible"/>
                                      </p:to>
                                    </p:set>
                                    <p:anim calcmode="lin" valueType="num">
                                      <p:cBhvr>
                                        <p:cTn id="38" dur="1000" fill="hold"/>
                                        <p:tgtEl>
                                          <p:spTgt spid="4"/>
                                        </p:tgtEl>
                                        <p:attrNameLst>
                                          <p:attrName>ppt_x</p:attrName>
                                        </p:attrNameLst>
                                      </p:cBhvr>
                                      <p:tavLst>
                                        <p:tav tm="0">
                                          <p:val>
                                            <p:strVal val="#ppt_x-#ppt_w/2"/>
                                          </p:val>
                                        </p:tav>
                                        <p:tav tm="100000">
                                          <p:val>
                                            <p:strVal val="#ppt_x"/>
                                          </p:val>
                                        </p:tav>
                                      </p:tavLst>
                                    </p:anim>
                                    <p:anim calcmode="lin" valueType="num">
                                      <p:cBhvr>
                                        <p:cTn id="39" dur="1000" fill="hold"/>
                                        <p:tgtEl>
                                          <p:spTgt spid="4"/>
                                        </p:tgtEl>
                                        <p:attrNameLst>
                                          <p:attrName>ppt_y</p:attrName>
                                        </p:attrNameLst>
                                      </p:cBhvr>
                                      <p:tavLst>
                                        <p:tav tm="0">
                                          <p:val>
                                            <p:strVal val="#ppt_y"/>
                                          </p:val>
                                        </p:tav>
                                        <p:tav tm="100000">
                                          <p:val>
                                            <p:strVal val="#ppt_y"/>
                                          </p:val>
                                        </p:tav>
                                      </p:tavLst>
                                    </p:anim>
                                    <p:anim calcmode="lin" valueType="num">
                                      <p:cBhvr>
                                        <p:cTn id="40" dur="1000" fill="hold"/>
                                        <p:tgtEl>
                                          <p:spTgt spid="4"/>
                                        </p:tgtEl>
                                        <p:attrNameLst>
                                          <p:attrName>ppt_w</p:attrName>
                                        </p:attrNameLst>
                                      </p:cBhvr>
                                      <p:tavLst>
                                        <p:tav tm="0">
                                          <p:val>
                                            <p:fltVal val="0"/>
                                          </p:val>
                                        </p:tav>
                                        <p:tav tm="100000">
                                          <p:val>
                                            <p:strVal val="#ppt_w"/>
                                          </p:val>
                                        </p:tav>
                                      </p:tavLst>
                                    </p:anim>
                                    <p:anim calcmode="lin" valueType="num">
                                      <p:cBhvr>
                                        <p:cTn id="41" dur="1000" fill="hold"/>
                                        <p:tgtEl>
                                          <p:spTgt spid="4"/>
                                        </p:tgtEl>
                                        <p:attrNameLst>
                                          <p:attrName>ppt_h</p:attrName>
                                        </p:attrNameLst>
                                      </p:cBhvr>
                                      <p:tavLst>
                                        <p:tav tm="0">
                                          <p:val>
                                            <p:strVal val="#ppt_h"/>
                                          </p:val>
                                        </p:tav>
                                        <p:tav tm="100000">
                                          <p:val>
                                            <p:strVal val="#ppt_h"/>
                                          </p:val>
                                        </p:tav>
                                      </p:tavLst>
                                    </p:anim>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24959"/>
                                        </p:tgtEl>
                                        <p:attrNameLst>
                                          <p:attrName>style.visibility</p:attrName>
                                        </p:attrNameLst>
                                      </p:cBhvr>
                                      <p:to>
                                        <p:strVal val="visible"/>
                                      </p:to>
                                    </p:set>
                                    <p:animEffect transition="in" filter="wipe(left)">
                                      <p:cBhvr>
                                        <p:cTn id="46" dur="500"/>
                                        <p:tgtEl>
                                          <p:spTgt spid="24959"/>
                                        </p:tgtEl>
                                      </p:cBhvr>
                                    </p:animEffect>
                                  </p:childTnLst>
                                </p:cTn>
                              </p:par>
                            </p:childTnLst>
                          </p:cTn>
                        </p:par>
                      </p:childTnLst>
                    </p:cTn>
                  </p:par>
                  <p:par>
                    <p:cTn id="47" fill="hold">
                      <p:stCondLst>
                        <p:cond delay="indefinite"/>
                      </p:stCondLst>
                      <p:childTnLst>
                        <p:par>
                          <p:cTn id="48" fill="hold">
                            <p:stCondLst>
                              <p:cond delay="0"/>
                            </p:stCondLst>
                            <p:childTnLst>
                              <p:par>
                                <p:cTn id="49" presetID="17" presetClass="entr" presetSubtype="2" fill="hold" nodeType="clickEffect">
                                  <p:stCondLst>
                                    <p:cond delay="0"/>
                                  </p:stCondLst>
                                  <p:childTnLst>
                                    <p:set>
                                      <p:cBhvr>
                                        <p:cTn id="50" dur="1" fill="hold">
                                          <p:stCondLst>
                                            <p:cond delay="0"/>
                                          </p:stCondLst>
                                        </p:cTn>
                                        <p:tgtEl>
                                          <p:spTgt spid="5"/>
                                        </p:tgtEl>
                                        <p:attrNameLst>
                                          <p:attrName>style.visibility</p:attrName>
                                        </p:attrNameLst>
                                      </p:cBhvr>
                                      <p:to>
                                        <p:strVal val="visible"/>
                                      </p:to>
                                    </p:set>
                                    <p:anim calcmode="lin" valueType="num">
                                      <p:cBhvr>
                                        <p:cTn id="51" dur="1000" fill="hold"/>
                                        <p:tgtEl>
                                          <p:spTgt spid="5"/>
                                        </p:tgtEl>
                                        <p:attrNameLst>
                                          <p:attrName>ppt_x</p:attrName>
                                        </p:attrNameLst>
                                      </p:cBhvr>
                                      <p:tavLst>
                                        <p:tav tm="0">
                                          <p:val>
                                            <p:strVal val="#ppt_x+#ppt_w/2"/>
                                          </p:val>
                                        </p:tav>
                                        <p:tav tm="100000">
                                          <p:val>
                                            <p:strVal val="#ppt_x"/>
                                          </p:val>
                                        </p:tav>
                                      </p:tavLst>
                                    </p:anim>
                                    <p:anim calcmode="lin" valueType="num">
                                      <p:cBhvr>
                                        <p:cTn id="52" dur="1000" fill="hold"/>
                                        <p:tgtEl>
                                          <p:spTgt spid="5"/>
                                        </p:tgtEl>
                                        <p:attrNameLst>
                                          <p:attrName>ppt_y</p:attrName>
                                        </p:attrNameLst>
                                      </p:cBhvr>
                                      <p:tavLst>
                                        <p:tav tm="0">
                                          <p:val>
                                            <p:strVal val="#ppt_y"/>
                                          </p:val>
                                        </p:tav>
                                        <p:tav tm="100000">
                                          <p:val>
                                            <p:strVal val="#ppt_y"/>
                                          </p:val>
                                        </p:tav>
                                      </p:tavLst>
                                    </p:anim>
                                    <p:anim calcmode="lin" valueType="num">
                                      <p:cBhvr>
                                        <p:cTn id="53" dur="1000" fill="hold"/>
                                        <p:tgtEl>
                                          <p:spTgt spid="5"/>
                                        </p:tgtEl>
                                        <p:attrNameLst>
                                          <p:attrName>ppt_w</p:attrName>
                                        </p:attrNameLst>
                                      </p:cBhvr>
                                      <p:tavLst>
                                        <p:tav tm="0">
                                          <p:val>
                                            <p:fltVal val="0"/>
                                          </p:val>
                                        </p:tav>
                                        <p:tav tm="100000">
                                          <p:val>
                                            <p:strVal val="#ppt_w"/>
                                          </p:val>
                                        </p:tav>
                                      </p:tavLst>
                                    </p:anim>
                                    <p:anim calcmode="lin" valueType="num">
                                      <p:cBhvr>
                                        <p:cTn id="54" dur="1000" fill="hold"/>
                                        <p:tgtEl>
                                          <p:spTgt spid="5"/>
                                        </p:tgtEl>
                                        <p:attrNameLst>
                                          <p:attrName>ppt_h</p:attrName>
                                        </p:attrNameLst>
                                      </p:cBhvr>
                                      <p:tavLst>
                                        <p:tav tm="0">
                                          <p:val>
                                            <p:strVal val="#ppt_h"/>
                                          </p:val>
                                        </p:tav>
                                        <p:tav tm="100000">
                                          <p:val>
                                            <p:strVal val="#ppt_h"/>
                                          </p:val>
                                        </p:tav>
                                      </p:tavLst>
                                    </p:anim>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24977"/>
                                        </p:tgtEl>
                                        <p:attrNameLst>
                                          <p:attrName>style.visibility</p:attrName>
                                        </p:attrNameLst>
                                      </p:cBhvr>
                                      <p:to>
                                        <p:strVal val="visible"/>
                                      </p:to>
                                    </p:set>
                                    <p:animEffect transition="in" filter="wipe(left)">
                                      <p:cBhvr>
                                        <p:cTn id="59" dur="500"/>
                                        <p:tgtEl>
                                          <p:spTgt spid="24977"/>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24978"/>
                                        </p:tgtEl>
                                        <p:attrNameLst>
                                          <p:attrName>style.visibility</p:attrName>
                                        </p:attrNameLst>
                                      </p:cBhvr>
                                      <p:to>
                                        <p:strVal val="visible"/>
                                      </p:to>
                                    </p:set>
                                    <p:animEffect transition="in" filter="wipe(left)">
                                      <p:cBhvr>
                                        <p:cTn id="64" dur="500"/>
                                        <p:tgtEl>
                                          <p:spTgt spid="249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919" grpId="0" animBg="1"/>
      <p:bldP spid="24920" grpId="0" autoUpdateAnimBg="0"/>
      <p:bldP spid="24921" grpId="0" autoUpdateAnimBg="0"/>
      <p:bldP spid="24959" grpId="0" animBg="1"/>
      <p:bldP spid="24977" grpId="0" autoUpdateAnimBg="0"/>
      <p:bldP spid="24978"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2100" name="Rectangle 4"/>
          <p:cNvSpPr>
            <a:spLocks noChangeArrowheads="1"/>
          </p:cNvSpPr>
          <p:nvPr/>
        </p:nvSpPr>
        <p:spPr bwMode="auto">
          <a:xfrm>
            <a:off x="1332086" y="116632"/>
            <a:ext cx="6480274" cy="749002"/>
          </a:xfrm>
          <a:prstGeom prst="rect">
            <a:avLst/>
          </a:prstGeom>
          <a:noFill/>
          <a:ln w="9525">
            <a:noFill/>
            <a:miter lim="800000"/>
            <a:headEnd/>
            <a:tailEnd/>
          </a:ln>
          <a:effectLst/>
        </p:spPr>
        <p:txBody>
          <a:bodyPr anchor="ctr"/>
          <a:lstStyle/>
          <a:p>
            <a:pPr>
              <a:spcBef>
                <a:spcPct val="0"/>
              </a:spcBef>
            </a:pPr>
            <a:r>
              <a:rPr lang="zh-CN" altLang="en-US" sz="4400" dirty="0">
                <a:solidFill>
                  <a:srgbClr val="0000CC"/>
                </a:solidFill>
                <a:latin typeface="华文行楷" pitchFamily="2" charset="-122"/>
                <a:ea typeface="华文行楷" pitchFamily="2" charset="-122"/>
                <a:cs typeface="+mj-cs"/>
              </a:rPr>
              <a:t>二叉排序树的查找分析 </a:t>
            </a:r>
          </a:p>
        </p:txBody>
      </p:sp>
      <p:sp>
        <p:nvSpPr>
          <p:cNvPr id="132101" name="Text Box 5"/>
          <p:cNvSpPr txBox="1">
            <a:spLocks noChangeArrowheads="1"/>
          </p:cNvSpPr>
          <p:nvPr/>
        </p:nvSpPr>
        <p:spPr bwMode="auto">
          <a:xfrm>
            <a:off x="107950" y="908720"/>
            <a:ext cx="4895850" cy="2160591"/>
          </a:xfrm>
          <a:prstGeom prst="rect">
            <a:avLst/>
          </a:prstGeom>
          <a:noFill/>
          <a:ln w="38100">
            <a:noFill/>
            <a:miter lim="800000"/>
            <a:headEnd/>
            <a:tailEnd/>
          </a:ln>
          <a:effectLst/>
        </p:spPr>
        <p:txBody>
          <a:bodyPr>
            <a:spAutoFit/>
          </a:bodyPr>
          <a:lstStyle/>
          <a:p>
            <a:pPr marL="571500" indent="-571500">
              <a:lnSpc>
                <a:spcPct val="140000"/>
              </a:lnSpc>
              <a:spcBef>
                <a:spcPct val="0"/>
              </a:spcBef>
            </a:pPr>
            <a:r>
              <a:rPr lang="en-US" altLang="zh-CN" sz="2400" dirty="0">
                <a:ea typeface="楷体_GB2312" pitchFamily="49" charset="-122"/>
              </a:rPr>
              <a:t>        </a:t>
            </a:r>
            <a:r>
              <a:rPr lang="zh-CN" altLang="en-US" sz="2400" dirty="0">
                <a:ea typeface="楷体_GB2312" pitchFamily="49" charset="-122"/>
              </a:rPr>
              <a:t>二叉排序树上查找其关键字 </a:t>
            </a:r>
          </a:p>
          <a:p>
            <a:pPr marL="571500" indent="-571500">
              <a:lnSpc>
                <a:spcPct val="140000"/>
              </a:lnSpc>
              <a:spcBef>
                <a:spcPct val="0"/>
              </a:spcBef>
            </a:pPr>
            <a:r>
              <a:rPr lang="zh-CN" altLang="en-US" sz="2400" dirty="0">
                <a:ea typeface="楷体_GB2312" pitchFamily="49" charset="-122"/>
              </a:rPr>
              <a:t>        等于给定值的结点的过程，</a:t>
            </a:r>
            <a:endParaRPr lang="en-US" altLang="zh-CN" sz="2400" dirty="0">
              <a:ea typeface="楷体_GB2312" pitchFamily="49" charset="-122"/>
            </a:endParaRPr>
          </a:p>
          <a:p>
            <a:pPr marL="571500" indent="-571500">
              <a:lnSpc>
                <a:spcPct val="140000"/>
              </a:lnSpc>
              <a:spcBef>
                <a:spcPct val="0"/>
              </a:spcBef>
            </a:pPr>
            <a:r>
              <a:rPr lang="en-US" altLang="zh-CN" sz="2400" dirty="0">
                <a:ea typeface="楷体_GB2312" pitchFamily="49" charset="-122"/>
              </a:rPr>
              <a:t>	</a:t>
            </a:r>
            <a:r>
              <a:rPr lang="zh-CN" altLang="en-US" sz="2400" dirty="0">
                <a:ea typeface="楷体_GB2312" pitchFamily="49" charset="-122"/>
              </a:rPr>
              <a:t>其实就是走了一条从根到该</a:t>
            </a:r>
            <a:endParaRPr lang="en-US" altLang="zh-CN" sz="2400" dirty="0">
              <a:ea typeface="楷体_GB2312" pitchFamily="49" charset="-122"/>
            </a:endParaRPr>
          </a:p>
          <a:p>
            <a:pPr marL="571500" indent="-571500">
              <a:lnSpc>
                <a:spcPct val="140000"/>
              </a:lnSpc>
              <a:spcBef>
                <a:spcPct val="0"/>
              </a:spcBef>
            </a:pPr>
            <a:r>
              <a:rPr lang="en-US" altLang="zh-CN" sz="2400" dirty="0">
                <a:ea typeface="楷体_GB2312" pitchFamily="49" charset="-122"/>
              </a:rPr>
              <a:t>         </a:t>
            </a:r>
            <a:r>
              <a:rPr lang="zh-CN" altLang="en-US" sz="2400" dirty="0">
                <a:ea typeface="楷体_GB2312" pitchFamily="49" charset="-122"/>
              </a:rPr>
              <a:t>结点的路径。 </a:t>
            </a:r>
          </a:p>
        </p:txBody>
      </p:sp>
      <p:sp>
        <p:nvSpPr>
          <p:cNvPr id="132117" name="Freeform 21"/>
          <p:cNvSpPr>
            <a:spLocks/>
          </p:cNvSpPr>
          <p:nvPr/>
        </p:nvSpPr>
        <p:spPr bwMode="auto">
          <a:xfrm>
            <a:off x="6996113" y="1146175"/>
            <a:ext cx="914400" cy="381000"/>
          </a:xfrm>
          <a:custGeom>
            <a:avLst/>
            <a:gdLst/>
            <a:ahLst/>
            <a:cxnLst>
              <a:cxn ang="0">
                <a:pos x="672" y="0"/>
              </a:cxn>
              <a:cxn ang="0">
                <a:pos x="192" y="240"/>
              </a:cxn>
              <a:cxn ang="0">
                <a:pos x="480" y="240"/>
              </a:cxn>
              <a:cxn ang="0">
                <a:pos x="0" y="480"/>
              </a:cxn>
            </a:cxnLst>
            <a:rect l="0" t="0" r="r" b="b"/>
            <a:pathLst>
              <a:path w="672" h="480">
                <a:moveTo>
                  <a:pt x="672" y="0"/>
                </a:moveTo>
                <a:cubicBezTo>
                  <a:pt x="448" y="100"/>
                  <a:pt x="224" y="200"/>
                  <a:pt x="192" y="240"/>
                </a:cubicBezTo>
                <a:cubicBezTo>
                  <a:pt x="160" y="280"/>
                  <a:pt x="512" y="200"/>
                  <a:pt x="480" y="240"/>
                </a:cubicBezTo>
                <a:cubicBezTo>
                  <a:pt x="448" y="280"/>
                  <a:pt x="224" y="380"/>
                  <a:pt x="0" y="480"/>
                </a:cubicBezTo>
              </a:path>
            </a:pathLst>
          </a:custGeom>
          <a:noFill/>
          <a:ln w="31750">
            <a:solidFill>
              <a:srgbClr val="0000FF"/>
            </a:solidFill>
            <a:round/>
            <a:headEnd/>
            <a:tailEnd type="triangle" w="med" len="lg"/>
          </a:ln>
          <a:effectLst/>
        </p:spPr>
        <p:txBody>
          <a:bodyPr wrap="none" anchor="ctr"/>
          <a:lstStyle/>
          <a:p>
            <a:endParaRPr lang="zh-CN" altLang="en-US"/>
          </a:p>
        </p:txBody>
      </p:sp>
      <p:grpSp>
        <p:nvGrpSpPr>
          <p:cNvPr id="2" name="Group 22"/>
          <p:cNvGrpSpPr>
            <a:grpSpLocks/>
          </p:cNvGrpSpPr>
          <p:nvPr/>
        </p:nvGrpSpPr>
        <p:grpSpPr bwMode="auto">
          <a:xfrm>
            <a:off x="5167313" y="1452563"/>
            <a:ext cx="3581400" cy="3200400"/>
            <a:chOff x="1680" y="1968"/>
            <a:chExt cx="2256" cy="2016"/>
          </a:xfrm>
        </p:grpSpPr>
        <p:sp>
          <p:nvSpPr>
            <p:cNvPr id="132119" name="Oval 23"/>
            <p:cNvSpPr>
              <a:spLocks noChangeArrowheads="1"/>
            </p:cNvSpPr>
            <p:nvPr/>
          </p:nvSpPr>
          <p:spPr bwMode="auto">
            <a:xfrm>
              <a:off x="2016" y="2352"/>
              <a:ext cx="336" cy="288"/>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30</a:t>
              </a:r>
            </a:p>
          </p:txBody>
        </p:sp>
        <p:sp>
          <p:nvSpPr>
            <p:cNvPr id="132120" name="Oval 24"/>
            <p:cNvSpPr>
              <a:spLocks noChangeArrowheads="1"/>
            </p:cNvSpPr>
            <p:nvPr/>
          </p:nvSpPr>
          <p:spPr bwMode="auto">
            <a:xfrm>
              <a:off x="3072" y="2352"/>
              <a:ext cx="336" cy="288"/>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80</a:t>
              </a:r>
            </a:p>
          </p:txBody>
        </p:sp>
        <p:sp>
          <p:nvSpPr>
            <p:cNvPr id="132121" name="Oval 25"/>
            <p:cNvSpPr>
              <a:spLocks noChangeArrowheads="1"/>
            </p:cNvSpPr>
            <p:nvPr/>
          </p:nvSpPr>
          <p:spPr bwMode="auto">
            <a:xfrm>
              <a:off x="1680" y="2778"/>
              <a:ext cx="336" cy="288"/>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20</a:t>
              </a:r>
            </a:p>
          </p:txBody>
        </p:sp>
        <p:sp>
          <p:nvSpPr>
            <p:cNvPr id="132122" name="Oval 26"/>
            <p:cNvSpPr>
              <a:spLocks noChangeArrowheads="1"/>
            </p:cNvSpPr>
            <p:nvPr/>
          </p:nvSpPr>
          <p:spPr bwMode="auto">
            <a:xfrm>
              <a:off x="3504" y="2778"/>
              <a:ext cx="336" cy="288"/>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90</a:t>
              </a:r>
            </a:p>
          </p:txBody>
        </p:sp>
        <p:sp>
          <p:nvSpPr>
            <p:cNvPr id="132123" name="Oval 27"/>
            <p:cNvSpPr>
              <a:spLocks noChangeArrowheads="1"/>
            </p:cNvSpPr>
            <p:nvPr/>
          </p:nvSpPr>
          <p:spPr bwMode="auto">
            <a:xfrm>
              <a:off x="3120" y="3216"/>
              <a:ext cx="336" cy="288"/>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85</a:t>
              </a:r>
            </a:p>
          </p:txBody>
        </p:sp>
        <p:sp>
          <p:nvSpPr>
            <p:cNvPr id="132124" name="Oval 28"/>
            <p:cNvSpPr>
              <a:spLocks noChangeArrowheads="1"/>
            </p:cNvSpPr>
            <p:nvPr/>
          </p:nvSpPr>
          <p:spPr bwMode="auto">
            <a:xfrm>
              <a:off x="2400" y="2784"/>
              <a:ext cx="336" cy="288"/>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40</a:t>
              </a:r>
            </a:p>
          </p:txBody>
        </p:sp>
        <p:sp>
          <p:nvSpPr>
            <p:cNvPr id="132125" name="Oval 29"/>
            <p:cNvSpPr>
              <a:spLocks noChangeArrowheads="1"/>
            </p:cNvSpPr>
            <p:nvPr/>
          </p:nvSpPr>
          <p:spPr bwMode="auto">
            <a:xfrm>
              <a:off x="2064" y="3216"/>
              <a:ext cx="336" cy="288"/>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35</a:t>
              </a:r>
            </a:p>
          </p:txBody>
        </p:sp>
        <p:sp>
          <p:nvSpPr>
            <p:cNvPr id="132126" name="Oval 30"/>
            <p:cNvSpPr>
              <a:spLocks noChangeArrowheads="1"/>
            </p:cNvSpPr>
            <p:nvPr/>
          </p:nvSpPr>
          <p:spPr bwMode="auto">
            <a:xfrm>
              <a:off x="3600" y="3648"/>
              <a:ext cx="336" cy="288"/>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88</a:t>
              </a:r>
            </a:p>
          </p:txBody>
        </p:sp>
        <p:sp>
          <p:nvSpPr>
            <p:cNvPr id="132127" name="Oval 31"/>
            <p:cNvSpPr>
              <a:spLocks noChangeArrowheads="1"/>
            </p:cNvSpPr>
            <p:nvPr/>
          </p:nvSpPr>
          <p:spPr bwMode="auto">
            <a:xfrm>
              <a:off x="1728" y="3696"/>
              <a:ext cx="336" cy="288"/>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32</a:t>
              </a:r>
            </a:p>
          </p:txBody>
        </p:sp>
        <p:sp>
          <p:nvSpPr>
            <p:cNvPr id="132128" name="Oval 32"/>
            <p:cNvSpPr>
              <a:spLocks noChangeArrowheads="1"/>
            </p:cNvSpPr>
            <p:nvPr/>
          </p:nvSpPr>
          <p:spPr bwMode="auto">
            <a:xfrm>
              <a:off x="2544" y="1968"/>
              <a:ext cx="336" cy="288"/>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50</a:t>
              </a:r>
            </a:p>
          </p:txBody>
        </p:sp>
        <p:cxnSp>
          <p:nvCxnSpPr>
            <p:cNvPr id="132129" name="AutoShape 33"/>
            <p:cNvCxnSpPr>
              <a:cxnSpLocks noChangeShapeType="1"/>
              <a:stCxn id="132128" idx="3"/>
              <a:endCxn id="132119" idx="0"/>
            </p:cNvCxnSpPr>
            <p:nvPr/>
          </p:nvCxnSpPr>
          <p:spPr bwMode="auto">
            <a:xfrm flipH="1">
              <a:off x="2184" y="2214"/>
              <a:ext cx="409" cy="138"/>
            </a:xfrm>
            <a:prstGeom prst="straightConnector1">
              <a:avLst/>
            </a:prstGeom>
            <a:noFill/>
            <a:ln w="9525" cap="sq">
              <a:solidFill>
                <a:schemeClr val="tx1"/>
              </a:solidFill>
              <a:round/>
              <a:headEnd/>
              <a:tailEnd/>
            </a:ln>
            <a:effectLst/>
          </p:spPr>
        </p:cxnSp>
        <p:cxnSp>
          <p:nvCxnSpPr>
            <p:cNvPr id="132130" name="AutoShape 34"/>
            <p:cNvCxnSpPr>
              <a:cxnSpLocks noChangeShapeType="1"/>
              <a:stCxn id="132128" idx="5"/>
              <a:endCxn id="132120" idx="0"/>
            </p:cNvCxnSpPr>
            <p:nvPr/>
          </p:nvCxnSpPr>
          <p:spPr bwMode="auto">
            <a:xfrm>
              <a:off x="2831" y="2214"/>
              <a:ext cx="409" cy="138"/>
            </a:xfrm>
            <a:prstGeom prst="straightConnector1">
              <a:avLst/>
            </a:prstGeom>
            <a:noFill/>
            <a:ln w="9525" cap="sq">
              <a:solidFill>
                <a:schemeClr val="tx1"/>
              </a:solidFill>
              <a:round/>
              <a:headEnd/>
              <a:tailEnd/>
            </a:ln>
            <a:effectLst/>
          </p:spPr>
        </p:cxnSp>
        <p:cxnSp>
          <p:nvCxnSpPr>
            <p:cNvPr id="132131" name="AutoShape 35"/>
            <p:cNvCxnSpPr>
              <a:cxnSpLocks noChangeShapeType="1"/>
              <a:stCxn id="132120" idx="5"/>
              <a:endCxn id="132122" idx="0"/>
            </p:cNvCxnSpPr>
            <p:nvPr/>
          </p:nvCxnSpPr>
          <p:spPr bwMode="auto">
            <a:xfrm>
              <a:off x="3359" y="2598"/>
              <a:ext cx="313" cy="180"/>
            </a:xfrm>
            <a:prstGeom prst="straightConnector1">
              <a:avLst/>
            </a:prstGeom>
            <a:noFill/>
            <a:ln w="9525" cap="sq">
              <a:solidFill>
                <a:schemeClr val="tx1"/>
              </a:solidFill>
              <a:round/>
              <a:headEnd/>
              <a:tailEnd/>
            </a:ln>
            <a:effectLst/>
          </p:spPr>
        </p:cxnSp>
        <p:cxnSp>
          <p:nvCxnSpPr>
            <p:cNvPr id="132132" name="AutoShape 36"/>
            <p:cNvCxnSpPr>
              <a:cxnSpLocks noChangeShapeType="1"/>
              <a:stCxn id="132122" idx="3"/>
              <a:endCxn id="132123" idx="0"/>
            </p:cNvCxnSpPr>
            <p:nvPr/>
          </p:nvCxnSpPr>
          <p:spPr bwMode="auto">
            <a:xfrm flipH="1">
              <a:off x="3288" y="3024"/>
              <a:ext cx="265" cy="192"/>
            </a:xfrm>
            <a:prstGeom prst="straightConnector1">
              <a:avLst/>
            </a:prstGeom>
            <a:noFill/>
            <a:ln w="9525" cap="sq">
              <a:solidFill>
                <a:schemeClr val="tx1"/>
              </a:solidFill>
              <a:round/>
              <a:headEnd/>
              <a:tailEnd/>
            </a:ln>
            <a:effectLst/>
          </p:spPr>
        </p:cxnSp>
        <p:cxnSp>
          <p:nvCxnSpPr>
            <p:cNvPr id="132133" name="AutoShape 37"/>
            <p:cNvCxnSpPr>
              <a:cxnSpLocks noChangeShapeType="1"/>
              <a:stCxn id="132123" idx="5"/>
              <a:endCxn id="132126" idx="0"/>
            </p:cNvCxnSpPr>
            <p:nvPr/>
          </p:nvCxnSpPr>
          <p:spPr bwMode="auto">
            <a:xfrm>
              <a:off x="3407" y="3462"/>
              <a:ext cx="361" cy="186"/>
            </a:xfrm>
            <a:prstGeom prst="straightConnector1">
              <a:avLst/>
            </a:prstGeom>
            <a:noFill/>
            <a:ln w="9525" cap="sq">
              <a:solidFill>
                <a:schemeClr val="tx1"/>
              </a:solidFill>
              <a:round/>
              <a:headEnd/>
              <a:tailEnd/>
            </a:ln>
            <a:effectLst/>
          </p:spPr>
        </p:cxnSp>
        <p:cxnSp>
          <p:nvCxnSpPr>
            <p:cNvPr id="132134" name="AutoShape 38"/>
            <p:cNvCxnSpPr>
              <a:cxnSpLocks noChangeShapeType="1"/>
              <a:stCxn id="132119" idx="3"/>
              <a:endCxn id="132121" idx="0"/>
            </p:cNvCxnSpPr>
            <p:nvPr/>
          </p:nvCxnSpPr>
          <p:spPr bwMode="auto">
            <a:xfrm flipH="1">
              <a:off x="1848" y="2598"/>
              <a:ext cx="217" cy="180"/>
            </a:xfrm>
            <a:prstGeom prst="straightConnector1">
              <a:avLst/>
            </a:prstGeom>
            <a:noFill/>
            <a:ln w="9525" cap="sq">
              <a:solidFill>
                <a:schemeClr val="tx1"/>
              </a:solidFill>
              <a:round/>
              <a:headEnd/>
              <a:tailEnd/>
            </a:ln>
            <a:effectLst/>
          </p:spPr>
        </p:cxnSp>
        <p:cxnSp>
          <p:nvCxnSpPr>
            <p:cNvPr id="132135" name="AutoShape 39"/>
            <p:cNvCxnSpPr>
              <a:cxnSpLocks noChangeShapeType="1"/>
              <a:stCxn id="132119" idx="5"/>
              <a:endCxn id="132124" idx="0"/>
            </p:cNvCxnSpPr>
            <p:nvPr/>
          </p:nvCxnSpPr>
          <p:spPr bwMode="auto">
            <a:xfrm>
              <a:off x="2303" y="2598"/>
              <a:ext cx="265" cy="186"/>
            </a:xfrm>
            <a:prstGeom prst="straightConnector1">
              <a:avLst/>
            </a:prstGeom>
            <a:noFill/>
            <a:ln w="9525" cap="sq">
              <a:solidFill>
                <a:schemeClr val="tx1"/>
              </a:solidFill>
              <a:round/>
              <a:headEnd/>
              <a:tailEnd/>
            </a:ln>
            <a:effectLst/>
          </p:spPr>
        </p:cxnSp>
        <p:cxnSp>
          <p:nvCxnSpPr>
            <p:cNvPr id="132136" name="AutoShape 40"/>
            <p:cNvCxnSpPr>
              <a:cxnSpLocks noChangeShapeType="1"/>
              <a:stCxn id="132124" idx="3"/>
              <a:endCxn id="132125" idx="0"/>
            </p:cNvCxnSpPr>
            <p:nvPr/>
          </p:nvCxnSpPr>
          <p:spPr bwMode="auto">
            <a:xfrm flipH="1">
              <a:off x="2232" y="3030"/>
              <a:ext cx="217" cy="186"/>
            </a:xfrm>
            <a:prstGeom prst="straightConnector1">
              <a:avLst/>
            </a:prstGeom>
            <a:noFill/>
            <a:ln w="9525" cap="sq">
              <a:solidFill>
                <a:schemeClr val="tx1"/>
              </a:solidFill>
              <a:round/>
              <a:headEnd/>
              <a:tailEnd/>
            </a:ln>
            <a:effectLst/>
          </p:spPr>
        </p:cxnSp>
        <p:cxnSp>
          <p:nvCxnSpPr>
            <p:cNvPr id="132137" name="AutoShape 41"/>
            <p:cNvCxnSpPr>
              <a:cxnSpLocks noChangeShapeType="1"/>
              <a:stCxn id="132125" idx="3"/>
              <a:endCxn id="132127" idx="0"/>
            </p:cNvCxnSpPr>
            <p:nvPr/>
          </p:nvCxnSpPr>
          <p:spPr bwMode="auto">
            <a:xfrm flipH="1">
              <a:off x="1896" y="3462"/>
              <a:ext cx="217" cy="234"/>
            </a:xfrm>
            <a:prstGeom prst="straightConnector1">
              <a:avLst/>
            </a:prstGeom>
            <a:noFill/>
            <a:ln w="9525" cap="sq">
              <a:solidFill>
                <a:schemeClr val="tx1"/>
              </a:solidFill>
              <a:round/>
              <a:headEnd/>
              <a:tailEnd/>
            </a:ln>
            <a:effectLst/>
          </p:spPr>
        </p:cxnSp>
      </p:grpSp>
      <p:sp>
        <p:nvSpPr>
          <p:cNvPr id="132138" name="Text Box 42"/>
          <p:cNvSpPr txBox="1">
            <a:spLocks noChangeArrowheads="1"/>
          </p:cNvSpPr>
          <p:nvPr/>
        </p:nvSpPr>
        <p:spPr bwMode="auto">
          <a:xfrm>
            <a:off x="5867400" y="5084763"/>
            <a:ext cx="2479675" cy="457200"/>
          </a:xfrm>
          <a:prstGeom prst="rect">
            <a:avLst/>
          </a:prstGeom>
          <a:noFill/>
          <a:ln w="9525">
            <a:noFill/>
            <a:miter lim="800000"/>
            <a:headEnd/>
            <a:tailEnd/>
          </a:ln>
          <a:effectLst/>
        </p:spPr>
        <p:txBody>
          <a:bodyPr wrap="none" lIns="91416" tIns="45710" rIns="91416" bIns="45710">
            <a:spAutoFit/>
          </a:bodyPr>
          <a:lstStyle/>
          <a:p>
            <a:pPr>
              <a:spcBef>
                <a:spcPct val="0"/>
              </a:spcBef>
            </a:pPr>
            <a:r>
              <a:rPr lang="zh-CN" altLang="en-US" sz="2400" dirty="0">
                <a:ea typeface="楷体_GB2312" pitchFamily="49" charset="-122"/>
              </a:rPr>
              <a:t>查找关键字：</a:t>
            </a:r>
            <a:r>
              <a:rPr lang="en-US" altLang="zh-CN" sz="2400" dirty="0">
                <a:ea typeface="楷体_GB2312" pitchFamily="49" charset="-122"/>
              </a:rPr>
              <a:t>35  </a:t>
            </a:r>
          </a:p>
        </p:txBody>
      </p:sp>
      <p:cxnSp>
        <p:nvCxnSpPr>
          <p:cNvPr id="132140" name="AutoShape 44"/>
          <p:cNvCxnSpPr>
            <a:cxnSpLocks noChangeShapeType="1"/>
            <a:endCxn id="132119" idx="0"/>
          </p:cNvCxnSpPr>
          <p:nvPr/>
        </p:nvCxnSpPr>
        <p:spPr bwMode="auto">
          <a:xfrm flipH="1">
            <a:off x="5967413" y="1843088"/>
            <a:ext cx="649287" cy="219075"/>
          </a:xfrm>
          <a:prstGeom prst="straightConnector1">
            <a:avLst/>
          </a:prstGeom>
          <a:noFill/>
          <a:ln w="25400" cap="sq">
            <a:solidFill>
              <a:srgbClr val="0000FF"/>
            </a:solidFill>
            <a:round/>
            <a:headEnd/>
            <a:tailEnd type="triangle" w="med" len="med"/>
          </a:ln>
          <a:effectLst/>
        </p:spPr>
      </p:cxnSp>
      <p:cxnSp>
        <p:nvCxnSpPr>
          <p:cNvPr id="132141" name="AutoShape 45"/>
          <p:cNvCxnSpPr>
            <a:cxnSpLocks noChangeShapeType="1"/>
            <a:stCxn id="132119" idx="5"/>
            <a:endCxn id="132124" idx="0"/>
          </p:cNvCxnSpPr>
          <p:nvPr/>
        </p:nvCxnSpPr>
        <p:spPr bwMode="auto">
          <a:xfrm>
            <a:off x="6156325" y="2452688"/>
            <a:ext cx="420688" cy="295275"/>
          </a:xfrm>
          <a:prstGeom prst="straightConnector1">
            <a:avLst/>
          </a:prstGeom>
          <a:noFill/>
          <a:ln w="25400" cap="sq">
            <a:solidFill>
              <a:srgbClr val="0000FF"/>
            </a:solidFill>
            <a:round/>
            <a:headEnd/>
            <a:tailEnd type="triangle" w="med" len="med"/>
          </a:ln>
          <a:effectLst/>
        </p:spPr>
      </p:cxnSp>
      <p:cxnSp>
        <p:nvCxnSpPr>
          <p:cNvPr id="132142" name="AutoShape 46"/>
          <p:cNvCxnSpPr>
            <a:cxnSpLocks noChangeShapeType="1"/>
            <a:stCxn id="132124" idx="3"/>
            <a:endCxn id="132125" idx="0"/>
          </p:cNvCxnSpPr>
          <p:nvPr/>
        </p:nvCxnSpPr>
        <p:spPr bwMode="auto">
          <a:xfrm flipH="1">
            <a:off x="6043613" y="3138488"/>
            <a:ext cx="344487" cy="295275"/>
          </a:xfrm>
          <a:prstGeom prst="straightConnector1">
            <a:avLst/>
          </a:prstGeom>
          <a:noFill/>
          <a:ln w="25400" cap="sq">
            <a:solidFill>
              <a:srgbClr val="0000FF"/>
            </a:solidFill>
            <a:round/>
            <a:headEnd/>
            <a:tailEnd type="triangle" w="med" len="med"/>
          </a:ln>
          <a:effectLst/>
        </p:spPr>
      </p:cxnSp>
      <p:sp>
        <p:nvSpPr>
          <p:cNvPr id="132143" name="Oval 47"/>
          <p:cNvSpPr>
            <a:spLocks noChangeArrowheads="1"/>
          </p:cNvSpPr>
          <p:nvPr/>
        </p:nvSpPr>
        <p:spPr bwMode="auto">
          <a:xfrm>
            <a:off x="5776913" y="3432175"/>
            <a:ext cx="533400" cy="457200"/>
          </a:xfrm>
          <a:prstGeom prst="ellipse">
            <a:avLst/>
          </a:prstGeom>
          <a:gradFill rotWithShape="0">
            <a:gsLst>
              <a:gs pos="0">
                <a:srgbClr val="FFFFFF"/>
              </a:gs>
              <a:gs pos="100000">
                <a:srgbClr val="FF00FF"/>
              </a:gs>
            </a:gsLst>
            <a:path path="shape">
              <a:fillToRect l="50000" t="50000" r="50000" b="50000"/>
            </a:path>
          </a:gradFill>
          <a:ln w="25400" cap="sq">
            <a:noFill/>
            <a:round/>
            <a:headEnd type="none" w="sm" len="sm"/>
            <a:tailEnd type="none" w="sm" len="sm"/>
          </a:ln>
          <a:effectLst/>
        </p:spPr>
        <p:txBody>
          <a:bodyPr wrap="none" lIns="91416" tIns="45710" rIns="91416" bIns="45710" anchor="ctr"/>
          <a:lstStyle/>
          <a:p>
            <a:pPr algn="ctr">
              <a:spcBef>
                <a:spcPct val="0"/>
              </a:spcBef>
            </a:pPr>
            <a:r>
              <a:rPr lang="en-US" altLang="zh-CN">
                <a:solidFill>
                  <a:srgbClr val="3333FF"/>
                </a:solidFill>
              </a:rPr>
              <a:t>35</a:t>
            </a:r>
            <a:endParaRPr lang="en-US" altLang="zh-CN"/>
          </a:p>
        </p:txBody>
      </p:sp>
      <p:sp>
        <p:nvSpPr>
          <p:cNvPr id="132149" name="Text Box 53"/>
          <p:cNvSpPr txBox="1">
            <a:spLocks noChangeArrowheads="1"/>
          </p:cNvSpPr>
          <p:nvPr/>
        </p:nvSpPr>
        <p:spPr bwMode="auto">
          <a:xfrm>
            <a:off x="757238" y="3068638"/>
            <a:ext cx="2735262" cy="559640"/>
          </a:xfrm>
          <a:prstGeom prst="rect">
            <a:avLst/>
          </a:prstGeom>
          <a:noFill/>
          <a:ln w="38100">
            <a:noFill/>
            <a:miter lim="800000"/>
            <a:headEnd/>
            <a:tailEnd/>
          </a:ln>
          <a:effectLst/>
        </p:spPr>
        <p:txBody>
          <a:bodyPr>
            <a:spAutoFit/>
          </a:bodyPr>
          <a:lstStyle/>
          <a:p>
            <a:pPr marL="571500" indent="-571500">
              <a:lnSpc>
                <a:spcPct val="140000"/>
              </a:lnSpc>
              <a:spcBef>
                <a:spcPct val="0"/>
              </a:spcBef>
            </a:pPr>
            <a:r>
              <a:rPr lang="zh-CN" altLang="en-US" sz="2400" dirty="0">
                <a:ea typeface="华文中宋" pitchFamily="2" charset="-122"/>
              </a:rPr>
              <a:t>比较的关键字次数 </a:t>
            </a:r>
          </a:p>
        </p:txBody>
      </p:sp>
      <p:sp>
        <p:nvSpPr>
          <p:cNvPr id="132150" name="Text Box 54"/>
          <p:cNvSpPr txBox="1">
            <a:spLocks noChangeArrowheads="1"/>
          </p:cNvSpPr>
          <p:nvPr/>
        </p:nvSpPr>
        <p:spPr bwMode="auto">
          <a:xfrm>
            <a:off x="755650" y="3860800"/>
            <a:ext cx="2879725" cy="559640"/>
          </a:xfrm>
          <a:prstGeom prst="rect">
            <a:avLst/>
          </a:prstGeom>
          <a:noFill/>
          <a:ln w="38100">
            <a:noFill/>
            <a:miter lim="800000"/>
            <a:headEnd/>
            <a:tailEnd/>
          </a:ln>
          <a:effectLst/>
        </p:spPr>
        <p:txBody>
          <a:bodyPr>
            <a:spAutoFit/>
          </a:bodyPr>
          <a:lstStyle/>
          <a:p>
            <a:pPr marL="571500" indent="-571500">
              <a:lnSpc>
                <a:spcPct val="140000"/>
              </a:lnSpc>
              <a:spcBef>
                <a:spcPct val="0"/>
              </a:spcBef>
            </a:pPr>
            <a:r>
              <a:rPr lang="zh-CN" altLang="en-US" sz="2400" dirty="0">
                <a:ea typeface="华文中宋" pitchFamily="2" charset="-122"/>
              </a:rPr>
              <a:t>此结点所在层次数 </a:t>
            </a:r>
          </a:p>
        </p:txBody>
      </p:sp>
      <p:sp>
        <p:nvSpPr>
          <p:cNvPr id="132151" name="Text Box 55"/>
          <p:cNvSpPr txBox="1">
            <a:spLocks noChangeArrowheads="1"/>
          </p:cNvSpPr>
          <p:nvPr/>
        </p:nvSpPr>
        <p:spPr bwMode="auto">
          <a:xfrm>
            <a:off x="755650" y="4625975"/>
            <a:ext cx="2592388" cy="559640"/>
          </a:xfrm>
          <a:prstGeom prst="rect">
            <a:avLst/>
          </a:prstGeom>
          <a:noFill/>
          <a:ln w="38100">
            <a:noFill/>
            <a:miter lim="800000"/>
            <a:headEnd/>
            <a:tailEnd/>
          </a:ln>
          <a:effectLst/>
        </p:spPr>
        <p:txBody>
          <a:bodyPr>
            <a:spAutoFit/>
          </a:bodyPr>
          <a:lstStyle/>
          <a:p>
            <a:pPr marL="571500" indent="-571500">
              <a:lnSpc>
                <a:spcPct val="140000"/>
              </a:lnSpc>
              <a:spcBef>
                <a:spcPct val="0"/>
              </a:spcBef>
            </a:pPr>
            <a:r>
              <a:rPr lang="zh-CN" altLang="en-US" sz="2400" dirty="0">
                <a:ea typeface="华文中宋" pitchFamily="2" charset="-122"/>
              </a:rPr>
              <a:t>最多的比较次数 </a:t>
            </a:r>
          </a:p>
        </p:txBody>
      </p:sp>
      <p:sp>
        <p:nvSpPr>
          <p:cNvPr id="132152" name="Text Box 56"/>
          <p:cNvSpPr txBox="1">
            <a:spLocks noChangeArrowheads="1"/>
          </p:cNvSpPr>
          <p:nvPr/>
        </p:nvSpPr>
        <p:spPr bwMode="auto">
          <a:xfrm>
            <a:off x="1189038" y="5418138"/>
            <a:ext cx="1582737" cy="559640"/>
          </a:xfrm>
          <a:prstGeom prst="rect">
            <a:avLst/>
          </a:prstGeom>
          <a:noFill/>
          <a:ln w="38100">
            <a:noFill/>
            <a:miter lim="800000"/>
            <a:headEnd/>
            <a:tailEnd/>
          </a:ln>
          <a:effectLst/>
        </p:spPr>
        <p:txBody>
          <a:bodyPr>
            <a:spAutoFit/>
          </a:bodyPr>
          <a:lstStyle/>
          <a:p>
            <a:pPr marL="571500" indent="-571500">
              <a:lnSpc>
                <a:spcPct val="140000"/>
              </a:lnSpc>
              <a:spcBef>
                <a:spcPct val="0"/>
              </a:spcBef>
            </a:pPr>
            <a:r>
              <a:rPr lang="zh-CN" altLang="en-US" sz="2400" dirty="0">
                <a:ea typeface="华文中宋" pitchFamily="2" charset="-122"/>
              </a:rPr>
              <a:t>树的深度 </a:t>
            </a:r>
          </a:p>
        </p:txBody>
      </p:sp>
      <p:sp>
        <p:nvSpPr>
          <p:cNvPr id="132153" name="Text Box 57"/>
          <p:cNvSpPr txBox="1">
            <a:spLocks noChangeArrowheads="1"/>
          </p:cNvSpPr>
          <p:nvPr/>
        </p:nvSpPr>
        <p:spPr bwMode="auto">
          <a:xfrm rot="-5400000">
            <a:off x="1596231" y="3550444"/>
            <a:ext cx="619125" cy="579438"/>
          </a:xfrm>
          <a:prstGeom prst="rect">
            <a:avLst/>
          </a:prstGeom>
          <a:noFill/>
          <a:ln w="25400" cap="sq">
            <a:noFill/>
            <a:miter lim="800000"/>
            <a:headEnd/>
            <a:tailEnd/>
          </a:ln>
          <a:effectLst/>
        </p:spPr>
        <p:txBody>
          <a:bodyPr wrap="none">
            <a:spAutoFit/>
          </a:bodyPr>
          <a:lstStyle/>
          <a:p>
            <a:r>
              <a:rPr lang="en-US" altLang="zh-CN" sz="3200">
                <a:solidFill>
                  <a:srgbClr val="FF3300"/>
                </a:solidFill>
                <a:effectLst>
                  <a:outerShdw blurRad="38100" dist="38100" dir="2700000" algn="tl">
                    <a:srgbClr val="000000"/>
                  </a:outerShdw>
                </a:effectLst>
              </a:rPr>
              <a:t> = </a:t>
            </a:r>
          </a:p>
        </p:txBody>
      </p:sp>
      <p:sp>
        <p:nvSpPr>
          <p:cNvPr id="132154" name="Text Box 58"/>
          <p:cNvSpPr txBox="1">
            <a:spLocks noChangeArrowheads="1"/>
          </p:cNvSpPr>
          <p:nvPr/>
        </p:nvSpPr>
        <p:spPr bwMode="auto">
          <a:xfrm rot="-5400000">
            <a:off x="1599406" y="5104607"/>
            <a:ext cx="619125" cy="579438"/>
          </a:xfrm>
          <a:prstGeom prst="rect">
            <a:avLst/>
          </a:prstGeom>
          <a:noFill/>
          <a:ln w="25400" cap="sq">
            <a:noFill/>
            <a:miter lim="800000"/>
            <a:headEnd/>
            <a:tailEnd/>
          </a:ln>
          <a:effectLst/>
        </p:spPr>
        <p:txBody>
          <a:bodyPr wrap="none">
            <a:spAutoFit/>
          </a:bodyPr>
          <a:lstStyle/>
          <a:p>
            <a:r>
              <a:rPr lang="en-US" altLang="zh-CN" sz="3200">
                <a:solidFill>
                  <a:srgbClr val="FF3300"/>
                </a:solidFill>
                <a:effectLst>
                  <a:outerShdw blurRad="38100" dist="38100" dir="2700000" algn="tl">
                    <a:srgbClr val="000000"/>
                  </a:outerShdw>
                </a:effectLst>
              </a:rPr>
              <a:t> = </a:t>
            </a:r>
          </a:p>
        </p:txBody>
      </p:sp>
    </p:spTree>
  </p:cSld>
  <p:clrMapOvr>
    <a:masterClrMapping/>
  </p:clrMapOvr>
  <p:transition spd="slow">
    <p:cover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32138"/>
                                        </p:tgtEl>
                                        <p:attrNameLst>
                                          <p:attrName>style.visibility</p:attrName>
                                        </p:attrNameLst>
                                      </p:cBhvr>
                                      <p:to>
                                        <p:strVal val="visible"/>
                                      </p:to>
                                    </p:set>
                                    <p:animEffect transition="in" filter="wipe(left)">
                                      <p:cBhvr>
                                        <p:cTn id="11" dur="500"/>
                                        <p:tgtEl>
                                          <p:spTgt spid="132138"/>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2" fill="hold" grpId="0" nodeType="clickEffect">
                                  <p:stCondLst>
                                    <p:cond delay="0"/>
                                  </p:stCondLst>
                                  <p:childTnLst>
                                    <p:set>
                                      <p:cBhvr>
                                        <p:cTn id="15" dur="1" fill="hold">
                                          <p:stCondLst>
                                            <p:cond delay="0"/>
                                          </p:stCondLst>
                                        </p:cTn>
                                        <p:tgtEl>
                                          <p:spTgt spid="132117"/>
                                        </p:tgtEl>
                                        <p:attrNameLst>
                                          <p:attrName>style.visibility</p:attrName>
                                        </p:attrNameLst>
                                      </p:cBhvr>
                                      <p:to>
                                        <p:strVal val="visible"/>
                                      </p:to>
                                    </p:set>
                                    <p:animEffect transition="in" filter="wipe(right)">
                                      <p:cBhvr>
                                        <p:cTn id="16" dur="1000"/>
                                        <p:tgtEl>
                                          <p:spTgt spid="13211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2" fill="hold" nodeType="clickEffect">
                                  <p:stCondLst>
                                    <p:cond delay="0"/>
                                  </p:stCondLst>
                                  <p:childTnLst>
                                    <p:set>
                                      <p:cBhvr>
                                        <p:cTn id="20" dur="1" fill="hold">
                                          <p:stCondLst>
                                            <p:cond delay="0"/>
                                          </p:stCondLst>
                                        </p:cTn>
                                        <p:tgtEl>
                                          <p:spTgt spid="132140"/>
                                        </p:tgtEl>
                                        <p:attrNameLst>
                                          <p:attrName>style.visibility</p:attrName>
                                        </p:attrNameLst>
                                      </p:cBhvr>
                                      <p:to>
                                        <p:strVal val="visible"/>
                                      </p:to>
                                    </p:set>
                                    <p:animEffect transition="in" filter="wipe(right)">
                                      <p:cBhvr>
                                        <p:cTn id="21" dur="1000"/>
                                        <p:tgtEl>
                                          <p:spTgt spid="132140"/>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132141"/>
                                        </p:tgtEl>
                                        <p:attrNameLst>
                                          <p:attrName>style.visibility</p:attrName>
                                        </p:attrNameLst>
                                      </p:cBhvr>
                                      <p:to>
                                        <p:strVal val="visible"/>
                                      </p:to>
                                    </p:set>
                                    <p:animEffect transition="in" filter="wipe(up)">
                                      <p:cBhvr>
                                        <p:cTn id="26" dur="1000"/>
                                        <p:tgtEl>
                                          <p:spTgt spid="132141"/>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132142"/>
                                        </p:tgtEl>
                                        <p:attrNameLst>
                                          <p:attrName>style.visibility</p:attrName>
                                        </p:attrNameLst>
                                      </p:cBhvr>
                                      <p:to>
                                        <p:strVal val="visible"/>
                                      </p:to>
                                    </p:set>
                                    <p:animEffect transition="in" filter="wipe(up)">
                                      <p:cBhvr>
                                        <p:cTn id="31" dur="1000"/>
                                        <p:tgtEl>
                                          <p:spTgt spid="132142"/>
                                        </p:tgtEl>
                                      </p:cBhvr>
                                    </p:animEffect>
                                  </p:childTnLst>
                                </p:cTn>
                              </p:par>
                            </p:childTnLst>
                          </p:cTn>
                        </p:par>
                        <p:par>
                          <p:cTn id="32" fill="hold">
                            <p:stCondLst>
                              <p:cond delay="1000"/>
                            </p:stCondLst>
                            <p:childTnLst>
                              <p:par>
                                <p:cTn id="33" presetID="23" presetClass="entr" presetSubtype="16" fill="hold" grpId="0" nodeType="afterEffect">
                                  <p:stCondLst>
                                    <p:cond delay="0"/>
                                  </p:stCondLst>
                                  <p:childTnLst>
                                    <p:set>
                                      <p:cBhvr>
                                        <p:cTn id="34" dur="1" fill="hold">
                                          <p:stCondLst>
                                            <p:cond delay="0"/>
                                          </p:stCondLst>
                                        </p:cTn>
                                        <p:tgtEl>
                                          <p:spTgt spid="132143"/>
                                        </p:tgtEl>
                                        <p:attrNameLst>
                                          <p:attrName>style.visibility</p:attrName>
                                        </p:attrNameLst>
                                      </p:cBhvr>
                                      <p:to>
                                        <p:strVal val="visible"/>
                                      </p:to>
                                    </p:set>
                                    <p:anim calcmode="lin" valueType="num">
                                      <p:cBhvr>
                                        <p:cTn id="35" dur="1000" fill="hold"/>
                                        <p:tgtEl>
                                          <p:spTgt spid="132143"/>
                                        </p:tgtEl>
                                        <p:attrNameLst>
                                          <p:attrName>ppt_w</p:attrName>
                                        </p:attrNameLst>
                                      </p:cBhvr>
                                      <p:tavLst>
                                        <p:tav tm="0">
                                          <p:val>
                                            <p:fltVal val="0"/>
                                          </p:val>
                                        </p:tav>
                                        <p:tav tm="100000">
                                          <p:val>
                                            <p:strVal val="#ppt_w"/>
                                          </p:val>
                                        </p:tav>
                                      </p:tavLst>
                                    </p:anim>
                                    <p:anim calcmode="lin" valueType="num">
                                      <p:cBhvr>
                                        <p:cTn id="36" dur="1000" fill="hold"/>
                                        <p:tgtEl>
                                          <p:spTgt spid="132143"/>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33"/>
                                            </p:cond>
                                          </p:stCondLst>
                                          <p:endCondLst>
                                            <p:cond evt="onStopAudio" delay="0">
                                              <p:tgtEl>
                                                <p:sldTgt/>
                                              </p:tgtEl>
                                            </p:cond>
                                          </p:endCondLst>
                                        </p:cTn>
                                        <p:tgtEl>
                                          <p:sndTgt r:embed="rId2" name="CHIMES.WAV"/>
                                        </p:tgtEl>
                                      </p:cMediaNode>
                                    </p:audio>
                                  </p:subTnLst>
                                </p:cTn>
                              </p:par>
                            </p:childTnLst>
                          </p:cTn>
                        </p:par>
                      </p:childTnLst>
                    </p:cTn>
                  </p:par>
                  <p:par>
                    <p:cTn id="37" fill="hold">
                      <p:stCondLst>
                        <p:cond delay="indefinite"/>
                      </p:stCondLst>
                      <p:childTnLst>
                        <p:par>
                          <p:cTn id="38" fill="hold">
                            <p:stCondLst>
                              <p:cond delay="0"/>
                            </p:stCondLst>
                            <p:childTnLst>
                              <p:par>
                                <p:cTn id="39" presetID="3" presetClass="entr" presetSubtype="5" fill="hold" grpId="0" nodeType="clickEffect">
                                  <p:stCondLst>
                                    <p:cond delay="0"/>
                                  </p:stCondLst>
                                  <p:childTnLst>
                                    <p:set>
                                      <p:cBhvr>
                                        <p:cTn id="40" dur="1" fill="hold">
                                          <p:stCondLst>
                                            <p:cond delay="0"/>
                                          </p:stCondLst>
                                        </p:cTn>
                                        <p:tgtEl>
                                          <p:spTgt spid="132101"/>
                                        </p:tgtEl>
                                        <p:attrNameLst>
                                          <p:attrName>style.visibility</p:attrName>
                                        </p:attrNameLst>
                                      </p:cBhvr>
                                      <p:to>
                                        <p:strVal val="visible"/>
                                      </p:to>
                                    </p:set>
                                    <p:animEffect transition="in" filter="blinds(vertical)">
                                      <p:cBhvr>
                                        <p:cTn id="41" dur="1000"/>
                                        <p:tgtEl>
                                          <p:spTgt spid="132101"/>
                                        </p:tgtEl>
                                      </p:cBhvr>
                                    </p:animEffect>
                                  </p:childTnLst>
                                </p:cTn>
                              </p:par>
                            </p:childTnLst>
                          </p:cTn>
                        </p:par>
                      </p:childTnLst>
                    </p:cTn>
                  </p:par>
                  <p:par>
                    <p:cTn id="42" fill="hold">
                      <p:stCondLst>
                        <p:cond delay="indefinite"/>
                      </p:stCondLst>
                      <p:childTnLst>
                        <p:par>
                          <p:cTn id="43" fill="hold">
                            <p:stCondLst>
                              <p:cond delay="0"/>
                            </p:stCondLst>
                            <p:childTnLst>
                              <p:par>
                                <p:cTn id="44" presetID="17" presetClass="entr" presetSubtype="10" fill="hold" grpId="0" nodeType="clickEffect">
                                  <p:stCondLst>
                                    <p:cond delay="0"/>
                                  </p:stCondLst>
                                  <p:childTnLst>
                                    <p:set>
                                      <p:cBhvr>
                                        <p:cTn id="45" dur="1" fill="hold">
                                          <p:stCondLst>
                                            <p:cond delay="0"/>
                                          </p:stCondLst>
                                        </p:cTn>
                                        <p:tgtEl>
                                          <p:spTgt spid="132149">
                                            <p:txEl>
                                              <p:pRg st="0" end="0"/>
                                            </p:txEl>
                                          </p:spTgt>
                                        </p:tgtEl>
                                        <p:attrNameLst>
                                          <p:attrName>style.visibility</p:attrName>
                                        </p:attrNameLst>
                                      </p:cBhvr>
                                      <p:to>
                                        <p:strVal val="visible"/>
                                      </p:to>
                                    </p:set>
                                    <p:anim calcmode="lin" valueType="num">
                                      <p:cBhvr>
                                        <p:cTn id="46" dur="500" fill="hold"/>
                                        <p:tgtEl>
                                          <p:spTgt spid="132149">
                                            <p:txEl>
                                              <p:pRg st="0" end="0"/>
                                            </p:txEl>
                                          </p:spTgt>
                                        </p:tgtEl>
                                        <p:attrNameLst>
                                          <p:attrName>ppt_w</p:attrName>
                                        </p:attrNameLst>
                                      </p:cBhvr>
                                      <p:tavLst>
                                        <p:tav tm="0">
                                          <p:val>
                                            <p:fltVal val="0"/>
                                          </p:val>
                                        </p:tav>
                                        <p:tav tm="100000">
                                          <p:val>
                                            <p:strVal val="#ppt_w"/>
                                          </p:val>
                                        </p:tav>
                                      </p:tavLst>
                                    </p:anim>
                                    <p:anim calcmode="lin" valueType="num">
                                      <p:cBhvr>
                                        <p:cTn id="47" dur="500" fill="hold"/>
                                        <p:tgtEl>
                                          <p:spTgt spid="132149">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48" fill="hold">
                      <p:stCondLst>
                        <p:cond delay="indefinite"/>
                      </p:stCondLst>
                      <p:childTnLst>
                        <p:par>
                          <p:cTn id="49" fill="hold">
                            <p:stCondLst>
                              <p:cond delay="0"/>
                            </p:stCondLst>
                            <p:childTnLst>
                              <p:par>
                                <p:cTn id="50" presetID="17" presetClass="entr" presetSubtype="10" fill="hold" grpId="0" nodeType="clickEffect">
                                  <p:stCondLst>
                                    <p:cond delay="0"/>
                                  </p:stCondLst>
                                  <p:childTnLst>
                                    <p:set>
                                      <p:cBhvr>
                                        <p:cTn id="51" dur="1" fill="hold">
                                          <p:stCondLst>
                                            <p:cond delay="0"/>
                                          </p:stCondLst>
                                        </p:cTn>
                                        <p:tgtEl>
                                          <p:spTgt spid="132150">
                                            <p:txEl>
                                              <p:pRg st="0" end="0"/>
                                            </p:txEl>
                                          </p:spTgt>
                                        </p:tgtEl>
                                        <p:attrNameLst>
                                          <p:attrName>style.visibility</p:attrName>
                                        </p:attrNameLst>
                                      </p:cBhvr>
                                      <p:to>
                                        <p:strVal val="visible"/>
                                      </p:to>
                                    </p:set>
                                    <p:anim calcmode="lin" valueType="num">
                                      <p:cBhvr>
                                        <p:cTn id="52" dur="500" fill="hold"/>
                                        <p:tgtEl>
                                          <p:spTgt spid="132150">
                                            <p:txEl>
                                              <p:pRg st="0" end="0"/>
                                            </p:txEl>
                                          </p:spTgt>
                                        </p:tgtEl>
                                        <p:attrNameLst>
                                          <p:attrName>ppt_w</p:attrName>
                                        </p:attrNameLst>
                                      </p:cBhvr>
                                      <p:tavLst>
                                        <p:tav tm="0">
                                          <p:val>
                                            <p:fltVal val="0"/>
                                          </p:val>
                                        </p:tav>
                                        <p:tav tm="100000">
                                          <p:val>
                                            <p:strVal val="#ppt_w"/>
                                          </p:val>
                                        </p:tav>
                                      </p:tavLst>
                                    </p:anim>
                                    <p:anim calcmode="lin" valueType="num">
                                      <p:cBhvr>
                                        <p:cTn id="53" dur="500" fill="hold"/>
                                        <p:tgtEl>
                                          <p:spTgt spid="132150">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54" fill="hold">
                      <p:stCondLst>
                        <p:cond delay="indefinite"/>
                      </p:stCondLst>
                      <p:childTnLst>
                        <p:par>
                          <p:cTn id="55" fill="hold">
                            <p:stCondLst>
                              <p:cond delay="0"/>
                            </p:stCondLst>
                            <p:childTnLst>
                              <p:par>
                                <p:cTn id="56" presetID="49" presetClass="entr" presetSubtype="0" decel="100000" fill="hold" grpId="0" nodeType="clickEffect">
                                  <p:stCondLst>
                                    <p:cond delay="0"/>
                                  </p:stCondLst>
                                  <p:childTnLst>
                                    <p:set>
                                      <p:cBhvr>
                                        <p:cTn id="57" dur="1" fill="hold">
                                          <p:stCondLst>
                                            <p:cond delay="0"/>
                                          </p:stCondLst>
                                        </p:cTn>
                                        <p:tgtEl>
                                          <p:spTgt spid="132153"/>
                                        </p:tgtEl>
                                        <p:attrNameLst>
                                          <p:attrName>style.visibility</p:attrName>
                                        </p:attrNameLst>
                                      </p:cBhvr>
                                      <p:to>
                                        <p:strVal val="visible"/>
                                      </p:to>
                                    </p:set>
                                    <p:anim calcmode="lin" valueType="num">
                                      <p:cBhvr>
                                        <p:cTn id="58" dur="1000" fill="hold"/>
                                        <p:tgtEl>
                                          <p:spTgt spid="132153"/>
                                        </p:tgtEl>
                                        <p:attrNameLst>
                                          <p:attrName>ppt_w</p:attrName>
                                        </p:attrNameLst>
                                      </p:cBhvr>
                                      <p:tavLst>
                                        <p:tav tm="0">
                                          <p:val>
                                            <p:fltVal val="0"/>
                                          </p:val>
                                        </p:tav>
                                        <p:tav tm="100000">
                                          <p:val>
                                            <p:strVal val="#ppt_w"/>
                                          </p:val>
                                        </p:tav>
                                      </p:tavLst>
                                    </p:anim>
                                    <p:anim calcmode="lin" valueType="num">
                                      <p:cBhvr>
                                        <p:cTn id="59" dur="1000" fill="hold"/>
                                        <p:tgtEl>
                                          <p:spTgt spid="132153"/>
                                        </p:tgtEl>
                                        <p:attrNameLst>
                                          <p:attrName>ppt_h</p:attrName>
                                        </p:attrNameLst>
                                      </p:cBhvr>
                                      <p:tavLst>
                                        <p:tav tm="0">
                                          <p:val>
                                            <p:fltVal val="0"/>
                                          </p:val>
                                        </p:tav>
                                        <p:tav tm="100000">
                                          <p:val>
                                            <p:strVal val="#ppt_h"/>
                                          </p:val>
                                        </p:tav>
                                      </p:tavLst>
                                    </p:anim>
                                    <p:anim calcmode="lin" valueType="num">
                                      <p:cBhvr>
                                        <p:cTn id="60" dur="1000" fill="hold"/>
                                        <p:tgtEl>
                                          <p:spTgt spid="132153"/>
                                        </p:tgtEl>
                                        <p:attrNameLst>
                                          <p:attrName>style.rotation</p:attrName>
                                        </p:attrNameLst>
                                      </p:cBhvr>
                                      <p:tavLst>
                                        <p:tav tm="0">
                                          <p:val>
                                            <p:fltVal val="360"/>
                                          </p:val>
                                        </p:tav>
                                        <p:tav tm="100000">
                                          <p:val>
                                            <p:fltVal val="0"/>
                                          </p:val>
                                        </p:tav>
                                      </p:tavLst>
                                    </p:anim>
                                    <p:animEffect transition="in" filter="fade">
                                      <p:cBhvr>
                                        <p:cTn id="61" dur="1000"/>
                                        <p:tgtEl>
                                          <p:spTgt spid="132153"/>
                                        </p:tgtEl>
                                      </p:cBhvr>
                                    </p:animEffect>
                                  </p:childTnLst>
                                </p:cTn>
                              </p:par>
                            </p:childTnLst>
                          </p:cTn>
                        </p:par>
                      </p:childTnLst>
                    </p:cTn>
                  </p:par>
                  <p:par>
                    <p:cTn id="62" fill="hold">
                      <p:stCondLst>
                        <p:cond delay="indefinite"/>
                      </p:stCondLst>
                      <p:childTnLst>
                        <p:par>
                          <p:cTn id="63" fill="hold">
                            <p:stCondLst>
                              <p:cond delay="0"/>
                            </p:stCondLst>
                            <p:childTnLst>
                              <p:par>
                                <p:cTn id="64" presetID="17" presetClass="entr" presetSubtype="10" fill="hold" grpId="0" nodeType="clickEffect">
                                  <p:stCondLst>
                                    <p:cond delay="0"/>
                                  </p:stCondLst>
                                  <p:childTnLst>
                                    <p:set>
                                      <p:cBhvr>
                                        <p:cTn id="65" dur="1" fill="hold">
                                          <p:stCondLst>
                                            <p:cond delay="0"/>
                                          </p:stCondLst>
                                        </p:cTn>
                                        <p:tgtEl>
                                          <p:spTgt spid="132151">
                                            <p:txEl>
                                              <p:pRg st="0" end="0"/>
                                            </p:txEl>
                                          </p:spTgt>
                                        </p:tgtEl>
                                        <p:attrNameLst>
                                          <p:attrName>style.visibility</p:attrName>
                                        </p:attrNameLst>
                                      </p:cBhvr>
                                      <p:to>
                                        <p:strVal val="visible"/>
                                      </p:to>
                                    </p:set>
                                    <p:anim calcmode="lin" valueType="num">
                                      <p:cBhvr>
                                        <p:cTn id="66" dur="500" fill="hold"/>
                                        <p:tgtEl>
                                          <p:spTgt spid="132151">
                                            <p:txEl>
                                              <p:pRg st="0" end="0"/>
                                            </p:txEl>
                                          </p:spTgt>
                                        </p:tgtEl>
                                        <p:attrNameLst>
                                          <p:attrName>ppt_w</p:attrName>
                                        </p:attrNameLst>
                                      </p:cBhvr>
                                      <p:tavLst>
                                        <p:tav tm="0">
                                          <p:val>
                                            <p:fltVal val="0"/>
                                          </p:val>
                                        </p:tav>
                                        <p:tav tm="100000">
                                          <p:val>
                                            <p:strVal val="#ppt_w"/>
                                          </p:val>
                                        </p:tav>
                                      </p:tavLst>
                                    </p:anim>
                                    <p:anim calcmode="lin" valueType="num">
                                      <p:cBhvr>
                                        <p:cTn id="67" dur="500" fill="hold"/>
                                        <p:tgtEl>
                                          <p:spTgt spid="132151">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68" fill="hold">
                      <p:stCondLst>
                        <p:cond delay="indefinite"/>
                      </p:stCondLst>
                      <p:childTnLst>
                        <p:par>
                          <p:cTn id="69" fill="hold">
                            <p:stCondLst>
                              <p:cond delay="0"/>
                            </p:stCondLst>
                            <p:childTnLst>
                              <p:par>
                                <p:cTn id="70" presetID="17" presetClass="entr" presetSubtype="10" fill="hold" grpId="0" nodeType="clickEffect">
                                  <p:stCondLst>
                                    <p:cond delay="0"/>
                                  </p:stCondLst>
                                  <p:childTnLst>
                                    <p:set>
                                      <p:cBhvr>
                                        <p:cTn id="71" dur="1" fill="hold">
                                          <p:stCondLst>
                                            <p:cond delay="0"/>
                                          </p:stCondLst>
                                        </p:cTn>
                                        <p:tgtEl>
                                          <p:spTgt spid="132152">
                                            <p:txEl>
                                              <p:pRg st="0" end="0"/>
                                            </p:txEl>
                                          </p:spTgt>
                                        </p:tgtEl>
                                        <p:attrNameLst>
                                          <p:attrName>style.visibility</p:attrName>
                                        </p:attrNameLst>
                                      </p:cBhvr>
                                      <p:to>
                                        <p:strVal val="visible"/>
                                      </p:to>
                                    </p:set>
                                    <p:anim calcmode="lin" valueType="num">
                                      <p:cBhvr>
                                        <p:cTn id="72" dur="500" fill="hold"/>
                                        <p:tgtEl>
                                          <p:spTgt spid="132152">
                                            <p:txEl>
                                              <p:pRg st="0" end="0"/>
                                            </p:txEl>
                                          </p:spTgt>
                                        </p:tgtEl>
                                        <p:attrNameLst>
                                          <p:attrName>ppt_w</p:attrName>
                                        </p:attrNameLst>
                                      </p:cBhvr>
                                      <p:tavLst>
                                        <p:tav tm="0">
                                          <p:val>
                                            <p:fltVal val="0"/>
                                          </p:val>
                                        </p:tav>
                                        <p:tav tm="100000">
                                          <p:val>
                                            <p:strVal val="#ppt_w"/>
                                          </p:val>
                                        </p:tav>
                                      </p:tavLst>
                                    </p:anim>
                                    <p:anim calcmode="lin" valueType="num">
                                      <p:cBhvr>
                                        <p:cTn id="73" dur="500" fill="hold"/>
                                        <p:tgtEl>
                                          <p:spTgt spid="132152">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74" fill="hold">
                      <p:stCondLst>
                        <p:cond delay="indefinite"/>
                      </p:stCondLst>
                      <p:childTnLst>
                        <p:par>
                          <p:cTn id="75" fill="hold">
                            <p:stCondLst>
                              <p:cond delay="0"/>
                            </p:stCondLst>
                            <p:childTnLst>
                              <p:par>
                                <p:cTn id="76" presetID="49" presetClass="entr" presetSubtype="0" decel="100000" fill="hold" grpId="0" nodeType="clickEffect">
                                  <p:stCondLst>
                                    <p:cond delay="0"/>
                                  </p:stCondLst>
                                  <p:childTnLst>
                                    <p:set>
                                      <p:cBhvr>
                                        <p:cTn id="77" dur="1" fill="hold">
                                          <p:stCondLst>
                                            <p:cond delay="0"/>
                                          </p:stCondLst>
                                        </p:cTn>
                                        <p:tgtEl>
                                          <p:spTgt spid="132154"/>
                                        </p:tgtEl>
                                        <p:attrNameLst>
                                          <p:attrName>style.visibility</p:attrName>
                                        </p:attrNameLst>
                                      </p:cBhvr>
                                      <p:to>
                                        <p:strVal val="visible"/>
                                      </p:to>
                                    </p:set>
                                    <p:anim calcmode="lin" valueType="num">
                                      <p:cBhvr>
                                        <p:cTn id="78" dur="1000" fill="hold"/>
                                        <p:tgtEl>
                                          <p:spTgt spid="132154"/>
                                        </p:tgtEl>
                                        <p:attrNameLst>
                                          <p:attrName>ppt_w</p:attrName>
                                        </p:attrNameLst>
                                      </p:cBhvr>
                                      <p:tavLst>
                                        <p:tav tm="0">
                                          <p:val>
                                            <p:fltVal val="0"/>
                                          </p:val>
                                        </p:tav>
                                        <p:tav tm="100000">
                                          <p:val>
                                            <p:strVal val="#ppt_w"/>
                                          </p:val>
                                        </p:tav>
                                      </p:tavLst>
                                    </p:anim>
                                    <p:anim calcmode="lin" valueType="num">
                                      <p:cBhvr>
                                        <p:cTn id="79" dur="1000" fill="hold"/>
                                        <p:tgtEl>
                                          <p:spTgt spid="132154"/>
                                        </p:tgtEl>
                                        <p:attrNameLst>
                                          <p:attrName>ppt_h</p:attrName>
                                        </p:attrNameLst>
                                      </p:cBhvr>
                                      <p:tavLst>
                                        <p:tav tm="0">
                                          <p:val>
                                            <p:fltVal val="0"/>
                                          </p:val>
                                        </p:tav>
                                        <p:tav tm="100000">
                                          <p:val>
                                            <p:strVal val="#ppt_h"/>
                                          </p:val>
                                        </p:tav>
                                      </p:tavLst>
                                    </p:anim>
                                    <p:anim calcmode="lin" valueType="num">
                                      <p:cBhvr>
                                        <p:cTn id="80" dur="1000" fill="hold"/>
                                        <p:tgtEl>
                                          <p:spTgt spid="132154"/>
                                        </p:tgtEl>
                                        <p:attrNameLst>
                                          <p:attrName>style.rotation</p:attrName>
                                        </p:attrNameLst>
                                      </p:cBhvr>
                                      <p:tavLst>
                                        <p:tav tm="0">
                                          <p:val>
                                            <p:fltVal val="360"/>
                                          </p:val>
                                        </p:tav>
                                        <p:tav tm="100000">
                                          <p:val>
                                            <p:fltVal val="0"/>
                                          </p:val>
                                        </p:tav>
                                      </p:tavLst>
                                    </p:anim>
                                    <p:animEffect transition="in" filter="fade">
                                      <p:cBhvr>
                                        <p:cTn id="81" dur="1000"/>
                                        <p:tgtEl>
                                          <p:spTgt spid="1321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101" grpId="0"/>
      <p:bldP spid="132117" grpId="0" animBg="1"/>
      <p:bldP spid="132138" grpId="0" autoUpdateAnimBg="0"/>
      <p:bldP spid="132143" grpId="0" animBg="1" autoUpdateAnimBg="0"/>
      <p:bldP spid="132149" grpId="0" build="p" autoUpdateAnimBg="0"/>
      <p:bldP spid="132150" grpId="0" build="p" autoUpdateAnimBg="0"/>
      <p:bldP spid="132151" grpId="0" build="p" autoUpdateAnimBg="0"/>
      <p:bldP spid="132152" grpId="0" build="p" autoUpdateAnimBg="0"/>
      <p:bldP spid="132153" grpId="0"/>
      <p:bldP spid="132154" grpId="0"/>
    </p:bld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4148" name="Rectangle 4"/>
          <p:cNvSpPr>
            <a:spLocks noChangeArrowheads="1"/>
          </p:cNvSpPr>
          <p:nvPr/>
        </p:nvSpPr>
        <p:spPr bwMode="auto">
          <a:xfrm>
            <a:off x="107950" y="4005263"/>
            <a:ext cx="6629400" cy="2355850"/>
          </a:xfrm>
          <a:prstGeom prst="rect">
            <a:avLst/>
          </a:prstGeom>
          <a:noFill/>
          <a:ln w="9525">
            <a:noFill/>
            <a:miter lim="800000"/>
            <a:headEnd/>
            <a:tailEnd/>
          </a:ln>
          <a:effectLst/>
        </p:spPr>
        <p:txBody>
          <a:bodyPr>
            <a:spAutoFit/>
          </a:bodyPr>
          <a:lstStyle/>
          <a:p>
            <a:pPr>
              <a:lnSpc>
                <a:spcPct val="140000"/>
              </a:lnSpc>
              <a:spcBef>
                <a:spcPct val="20000"/>
              </a:spcBef>
            </a:pPr>
            <a:r>
              <a:rPr lang="zh-CN" altLang="en-US" sz="2400" dirty="0">
                <a:ea typeface="华文中宋" pitchFamily="2" charset="-122"/>
                <a:sym typeface="Symbol" pitchFamily="18" charset="2"/>
              </a:rPr>
              <a:t>最坏情况：</a:t>
            </a:r>
            <a:r>
              <a:rPr lang="zh-CN" altLang="en-US" sz="2400" dirty="0">
                <a:ea typeface="楷体_GB2312" pitchFamily="49" charset="-122"/>
                <a:sym typeface="Symbol" pitchFamily="18" charset="2"/>
              </a:rPr>
              <a:t>插入的 </a:t>
            </a:r>
            <a:r>
              <a:rPr lang="en-US" altLang="zh-CN" sz="2400" i="1" dirty="0">
                <a:ea typeface="楷体_GB2312" pitchFamily="49" charset="-122"/>
                <a:sym typeface="Symbol" pitchFamily="18" charset="2"/>
              </a:rPr>
              <a:t>n</a:t>
            </a:r>
            <a:r>
              <a:rPr lang="en-US" altLang="zh-CN" sz="2400" dirty="0">
                <a:ea typeface="楷体_GB2312" pitchFamily="49" charset="-122"/>
                <a:sym typeface="Symbol" pitchFamily="18" charset="2"/>
              </a:rPr>
              <a:t> </a:t>
            </a:r>
            <a:r>
              <a:rPr lang="zh-CN" altLang="en-US" sz="2400" dirty="0">
                <a:ea typeface="楷体_GB2312" pitchFamily="49" charset="-122"/>
                <a:sym typeface="Symbol" pitchFamily="18" charset="2"/>
              </a:rPr>
              <a:t>个元素从一开始就有序， </a:t>
            </a:r>
          </a:p>
          <a:p>
            <a:pPr>
              <a:lnSpc>
                <a:spcPct val="140000"/>
              </a:lnSpc>
              <a:spcBef>
                <a:spcPct val="20000"/>
              </a:spcBef>
            </a:pPr>
            <a:r>
              <a:rPr lang="zh-CN" altLang="en-US" sz="2400" dirty="0">
                <a:ea typeface="楷体_GB2312" pitchFamily="49" charset="-122"/>
                <a:sym typeface="Symbol" pitchFamily="18" charset="2"/>
              </a:rPr>
              <a:t>                     </a:t>
            </a:r>
            <a:r>
              <a:rPr lang="en-US" altLang="zh-CN" sz="2400" dirty="0">
                <a:ea typeface="楷体_GB2312" pitchFamily="49" charset="-122"/>
                <a:sym typeface="Symbol" pitchFamily="18" charset="2"/>
              </a:rPr>
              <a:t>—— </a:t>
            </a:r>
            <a:r>
              <a:rPr lang="zh-CN" altLang="en-US" sz="2400" dirty="0">
                <a:ea typeface="楷体_GB2312" pitchFamily="49" charset="-122"/>
                <a:sym typeface="Symbol" pitchFamily="18" charset="2"/>
              </a:rPr>
              <a:t>变成单支树的形态！ </a:t>
            </a:r>
          </a:p>
          <a:p>
            <a:pPr>
              <a:lnSpc>
                <a:spcPct val="140000"/>
              </a:lnSpc>
              <a:spcBef>
                <a:spcPct val="20000"/>
              </a:spcBef>
            </a:pPr>
            <a:r>
              <a:rPr lang="zh-CN" altLang="en-US" sz="2400" dirty="0">
                <a:ea typeface="楷体_GB2312" pitchFamily="49" charset="-122"/>
                <a:sym typeface="Symbol" pitchFamily="18" charset="2"/>
              </a:rPr>
              <a:t>                    此时树的深度为 </a:t>
            </a:r>
            <a:r>
              <a:rPr lang="en-US" altLang="zh-CN" sz="2400" i="1" dirty="0">
                <a:ea typeface="楷体_GB2312" pitchFamily="49" charset="-122"/>
                <a:sym typeface="Symbol" pitchFamily="18" charset="2"/>
              </a:rPr>
              <a:t>n</a:t>
            </a:r>
            <a:r>
              <a:rPr lang="en-US" altLang="zh-CN" sz="2400" dirty="0">
                <a:ea typeface="楷体_GB2312" pitchFamily="49" charset="-122"/>
                <a:sym typeface="Symbol" pitchFamily="18" charset="2"/>
              </a:rPr>
              <a:t>;   ASL = (</a:t>
            </a:r>
            <a:r>
              <a:rPr lang="en-US" altLang="zh-CN" sz="2400" i="1" dirty="0">
                <a:ea typeface="楷体_GB2312" pitchFamily="49" charset="-122"/>
                <a:sym typeface="Symbol" pitchFamily="18" charset="2"/>
              </a:rPr>
              <a:t>n </a:t>
            </a:r>
            <a:r>
              <a:rPr lang="en-US" altLang="zh-CN" sz="2400" dirty="0">
                <a:ea typeface="楷体_GB2312" pitchFamily="49" charset="-122"/>
                <a:sym typeface="Symbol" pitchFamily="18" charset="2"/>
              </a:rPr>
              <a:t>+ 1) / 2   </a:t>
            </a:r>
          </a:p>
          <a:p>
            <a:pPr>
              <a:lnSpc>
                <a:spcPct val="140000"/>
              </a:lnSpc>
              <a:spcBef>
                <a:spcPct val="20000"/>
              </a:spcBef>
            </a:pPr>
            <a:r>
              <a:rPr lang="en-US" altLang="zh-CN" sz="2400" dirty="0">
                <a:ea typeface="楷体_GB2312" pitchFamily="49" charset="-122"/>
                <a:sym typeface="Symbol" pitchFamily="18" charset="2"/>
              </a:rPr>
              <a:t>                    </a:t>
            </a:r>
            <a:r>
              <a:rPr lang="zh-CN" altLang="en-US" sz="2400" dirty="0">
                <a:ea typeface="楷体_GB2312" pitchFamily="49" charset="-122"/>
                <a:sym typeface="Symbol" pitchFamily="18" charset="2"/>
              </a:rPr>
              <a:t>查找效率与顺序查找情况相同</a:t>
            </a:r>
            <a:r>
              <a:rPr lang="zh-CN" altLang="en-US" sz="2400" dirty="0">
                <a:ea typeface="华文中宋" pitchFamily="2" charset="-122"/>
                <a:sym typeface="Symbol" pitchFamily="18" charset="2"/>
              </a:rPr>
              <a:t>。 </a:t>
            </a:r>
          </a:p>
        </p:txBody>
      </p:sp>
      <p:sp>
        <p:nvSpPr>
          <p:cNvPr id="134149" name="AutoShape 5"/>
          <p:cNvSpPr>
            <a:spLocks noChangeArrowheads="1"/>
          </p:cNvSpPr>
          <p:nvPr/>
        </p:nvSpPr>
        <p:spPr bwMode="auto">
          <a:xfrm>
            <a:off x="35496" y="116632"/>
            <a:ext cx="9046067" cy="768437"/>
          </a:xfrm>
          <a:prstGeom prst="roundRect">
            <a:avLst>
              <a:gd name="adj" fmla="val 16667"/>
            </a:avLst>
          </a:prstGeom>
          <a:solidFill>
            <a:schemeClr val="bg1"/>
          </a:solidFill>
          <a:ln w="25400" cap="sq">
            <a:noFill/>
            <a:round/>
            <a:headEnd/>
            <a:tailEnd/>
          </a:ln>
          <a:effectLst>
            <a:outerShdw dist="107763" dir="2700000" algn="ctr" rotWithShape="0">
              <a:schemeClr val="bg2">
                <a:alpha val="50000"/>
              </a:schemeClr>
            </a:outerShdw>
          </a:effectLst>
        </p:spPr>
        <p:txBody>
          <a:bodyPr wrap="none" anchor="ctr">
            <a:spAutoFit/>
          </a:bodyPr>
          <a:lstStyle/>
          <a:p>
            <a:pPr algn="ctr">
              <a:lnSpc>
                <a:spcPct val="140000"/>
              </a:lnSpc>
            </a:pPr>
            <a:r>
              <a:rPr lang="en-US" altLang="zh-CN" dirty="0">
                <a:ea typeface="华文中宋" pitchFamily="2" charset="-122"/>
              </a:rPr>
              <a:t> </a:t>
            </a:r>
            <a:r>
              <a:rPr lang="zh-CN" altLang="en-US" sz="2600" dirty="0">
                <a:ea typeface="华文中宋" pitchFamily="2" charset="-122"/>
              </a:rPr>
              <a:t>含有 </a:t>
            </a:r>
            <a:r>
              <a:rPr lang="en-US" altLang="zh-CN" sz="2600" i="1" dirty="0">
                <a:ea typeface="华文中宋" pitchFamily="2" charset="-122"/>
              </a:rPr>
              <a:t>n</a:t>
            </a:r>
            <a:r>
              <a:rPr lang="en-US" altLang="zh-CN" sz="2600" dirty="0">
                <a:ea typeface="华文中宋" pitchFamily="2" charset="-122"/>
              </a:rPr>
              <a:t> </a:t>
            </a:r>
            <a:r>
              <a:rPr lang="zh-CN" altLang="en-US" sz="2600" dirty="0">
                <a:ea typeface="华文中宋" pitchFamily="2" charset="-122"/>
              </a:rPr>
              <a:t>个结点的二叉排序树的</a:t>
            </a:r>
            <a:r>
              <a:rPr lang="zh-CN" altLang="en-US" sz="2600" dirty="0">
                <a:solidFill>
                  <a:srgbClr val="0000FF"/>
                </a:solidFill>
                <a:ea typeface="华文中宋" pitchFamily="2" charset="-122"/>
              </a:rPr>
              <a:t>平均查找长度</a:t>
            </a:r>
            <a:r>
              <a:rPr lang="zh-CN" altLang="en-US" sz="2600" dirty="0">
                <a:ea typeface="华文中宋" pitchFamily="2" charset="-122"/>
              </a:rPr>
              <a:t>和树的</a:t>
            </a:r>
            <a:r>
              <a:rPr lang="zh-CN" altLang="en-US" sz="2600" dirty="0">
                <a:solidFill>
                  <a:srgbClr val="0000FF"/>
                </a:solidFill>
                <a:ea typeface="华文中宋" pitchFamily="2" charset="-122"/>
              </a:rPr>
              <a:t>形态</a:t>
            </a:r>
            <a:r>
              <a:rPr lang="zh-CN" altLang="en-US" sz="2600" dirty="0">
                <a:ea typeface="华文中宋" pitchFamily="2" charset="-122"/>
              </a:rPr>
              <a:t>有关  </a:t>
            </a:r>
          </a:p>
          <a:p>
            <a:pPr algn="ctr">
              <a:lnSpc>
                <a:spcPct val="0"/>
              </a:lnSpc>
            </a:pPr>
            <a:endParaRPr lang="en-US" altLang="zh-CN" sz="1200" dirty="0">
              <a:ea typeface="华文中宋" pitchFamily="2" charset="-122"/>
            </a:endParaRPr>
          </a:p>
        </p:txBody>
      </p:sp>
      <p:sp>
        <p:nvSpPr>
          <p:cNvPr id="134150" name="Rectangle 6"/>
          <p:cNvSpPr>
            <a:spLocks noChangeArrowheads="1"/>
          </p:cNvSpPr>
          <p:nvPr/>
        </p:nvSpPr>
        <p:spPr bwMode="auto">
          <a:xfrm>
            <a:off x="107950" y="1412776"/>
            <a:ext cx="6048375" cy="2376487"/>
          </a:xfrm>
          <a:prstGeom prst="rect">
            <a:avLst/>
          </a:prstGeom>
          <a:noFill/>
          <a:ln w="9525">
            <a:noFill/>
            <a:miter lim="800000"/>
            <a:headEnd/>
            <a:tailEnd/>
          </a:ln>
          <a:effectLst/>
        </p:spPr>
        <p:txBody>
          <a:bodyPr anchor="ctr"/>
          <a:lstStyle/>
          <a:p>
            <a:pPr>
              <a:lnSpc>
                <a:spcPct val="170000"/>
              </a:lnSpc>
              <a:spcBef>
                <a:spcPct val="0"/>
              </a:spcBef>
            </a:pPr>
            <a:r>
              <a:rPr lang="zh-CN" altLang="en-US" sz="2400" dirty="0">
                <a:ea typeface="华文中宋" pitchFamily="2" charset="-122"/>
                <a:sym typeface="Symbol" pitchFamily="18" charset="2"/>
              </a:rPr>
              <a:t>最好情况： </a:t>
            </a:r>
            <a:r>
              <a:rPr lang="en-US" altLang="zh-CN" sz="2400" dirty="0">
                <a:sym typeface="Symbol" pitchFamily="18" charset="2"/>
              </a:rPr>
              <a:t>ASL=log </a:t>
            </a:r>
            <a:r>
              <a:rPr lang="en-US" altLang="zh-CN" sz="2400" baseline="-25000" dirty="0">
                <a:sym typeface="Symbol" pitchFamily="18" charset="2"/>
              </a:rPr>
              <a:t>2</a:t>
            </a:r>
            <a:r>
              <a:rPr lang="en-US" altLang="zh-CN" sz="2400" dirty="0">
                <a:sym typeface="Symbol" pitchFamily="18" charset="2"/>
              </a:rPr>
              <a:t>(</a:t>
            </a:r>
            <a:r>
              <a:rPr lang="en-US" altLang="zh-CN" sz="2400" i="1" dirty="0">
                <a:sym typeface="Symbol" pitchFamily="18" charset="2"/>
              </a:rPr>
              <a:t>n </a:t>
            </a:r>
            <a:r>
              <a:rPr lang="en-US" altLang="zh-CN" sz="2400" dirty="0">
                <a:sym typeface="Symbol" pitchFamily="18" charset="2"/>
              </a:rPr>
              <a:t>+ 1) – 1;    </a:t>
            </a:r>
            <a:br>
              <a:rPr lang="en-US" altLang="zh-CN" sz="2400" dirty="0">
                <a:sym typeface="Symbol" pitchFamily="18" charset="2"/>
              </a:rPr>
            </a:br>
            <a:r>
              <a:rPr lang="en-US" altLang="zh-CN" sz="2400" dirty="0">
                <a:sym typeface="Symbol" pitchFamily="18" charset="2"/>
              </a:rPr>
              <a:t>                    </a:t>
            </a:r>
            <a:r>
              <a:rPr lang="zh-CN" altLang="en-US" sz="2400" dirty="0">
                <a:ea typeface="楷体_GB2312" pitchFamily="49" charset="-122"/>
                <a:sym typeface="Symbol" pitchFamily="18" charset="2"/>
              </a:rPr>
              <a:t>树的深度为：</a:t>
            </a:r>
            <a:r>
              <a:rPr lang="zh-CN" altLang="en-US" sz="2400" dirty="0">
                <a:sym typeface="Symbol" pitchFamily="18" charset="2"/>
              </a:rPr>
              <a:t></a:t>
            </a:r>
            <a:r>
              <a:rPr lang="en-US" altLang="zh-CN" sz="2400" dirty="0">
                <a:sym typeface="Symbol" pitchFamily="18" charset="2"/>
              </a:rPr>
              <a:t>log </a:t>
            </a:r>
            <a:r>
              <a:rPr lang="en-US" altLang="zh-CN" sz="2400" baseline="-25000" dirty="0">
                <a:sym typeface="Symbol" pitchFamily="18" charset="2"/>
              </a:rPr>
              <a:t>2</a:t>
            </a:r>
            <a:r>
              <a:rPr lang="en-US" altLang="zh-CN" sz="2400" i="1" dirty="0">
                <a:sym typeface="Symbol" pitchFamily="18" charset="2"/>
              </a:rPr>
              <a:t>n</a:t>
            </a:r>
            <a:r>
              <a:rPr lang="en-US" altLang="zh-CN" sz="2400" dirty="0">
                <a:sym typeface="Symbol" pitchFamily="18" charset="2"/>
              </a:rPr>
              <a:t>  + 1;   </a:t>
            </a:r>
            <a:br>
              <a:rPr lang="en-US" altLang="zh-CN" sz="2400" dirty="0">
                <a:sym typeface="Symbol" pitchFamily="18" charset="2"/>
              </a:rPr>
            </a:br>
            <a:r>
              <a:rPr lang="en-US" altLang="zh-CN" sz="2400" dirty="0">
                <a:sym typeface="Symbol" pitchFamily="18" charset="2"/>
              </a:rPr>
              <a:t>                    </a:t>
            </a:r>
            <a:r>
              <a:rPr lang="zh-CN" altLang="en-US" sz="2400" dirty="0">
                <a:ea typeface="楷体_GB2312" pitchFamily="49" charset="-122"/>
                <a:sym typeface="Symbol" pitchFamily="18" charset="2"/>
              </a:rPr>
              <a:t>与折半查找中的判定树相同。 </a:t>
            </a:r>
            <a:br>
              <a:rPr lang="zh-CN" altLang="en-US" sz="2400" dirty="0">
                <a:ea typeface="楷体_GB2312" pitchFamily="49" charset="-122"/>
                <a:sym typeface="Symbol" pitchFamily="18" charset="2"/>
              </a:rPr>
            </a:br>
            <a:r>
              <a:rPr lang="zh-CN" altLang="en-US" sz="2400" dirty="0">
                <a:ea typeface="楷体_GB2312" pitchFamily="49" charset="-122"/>
                <a:sym typeface="Symbol" pitchFamily="18" charset="2"/>
              </a:rPr>
              <a:t>                    （形态比较均衡）。  </a:t>
            </a:r>
          </a:p>
        </p:txBody>
      </p:sp>
      <p:grpSp>
        <p:nvGrpSpPr>
          <p:cNvPr id="2" name="Group 19"/>
          <p:cNvGrpSpPr>
            <a:grpSpLocks/>
          </p:cNvGrpSpPr>
          <p:nvPr/>
        </p:nvGrpSpPr>
        <p:grpSpPr bwMode="auto">
          <a:xfrm>
            <a:off x="6538913" y="1773238"/>
            <a:ext cx="2354262" cy="1522412"/>
            <a:chOff x="4119" y="1298"/>
            <a:chExt cx="1483" cy="959"/>
          </a:xfrm>
        </p:grpSpPr>
        <p:sp>
          <p:nvSpPr>
            <p:cNvPr id="134152" name="Oval 8"/>
            <p:cNvSpPr>
              <a:spLocks noChangeArrowheads="1"/>
            </p:cNvSpPr>
            <p:nvPr/>
          </p:nvSpPr>
          <p:spPr bwMode="auto">
            <a:xfrm>
              <a:off x="4695" y="1298"/>
              <a:ext cx="301" cy="28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23" tIns="45660" rIns="91323" bIns="45660" anchor="ctr"/>
            <a:lstStyle/>
            <a:p>
              <a:pPr algn="ctr">
                <a:lnSpc>
                  <a:spcPct val="90000"/>
                </a:lnSpc>
                <a:spcBef>
                  <a:spcPct val="0"/>
                </a:spcBef>
              </a:pPr>
              <a:r>
                <a:rPr lang="en-US" altLang="zh-CN" sz="2000"/>
                <a:t>45</a:t>
              </a:r>
            </a:p>
          </p:txBody>
        </p:sp>
        <p:sp>
          <p:nvSpPr>
            <p:cNvPr id="134153" name="Oval 9"/>
            <p:cNvSpPr>
              <a:spLocks noChangeArrowheads="1"/>
            </p:cNvSpPr>
            <p:nvPr/>
          </p:nvSpPr>
          <p:spPr bwMode="auto">
            <a:xfrm>
              <a:off x="4377" y="1609"/>
              <a:ext cx="301" cy="28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23" tIns="45660" rIns="91323" bIns="45660" anchor="ctr"/>
            <a:lstStyle/>
            <a:p>
              <a:pPr algn="ctr">
                <a:lnSpc>
                  <a:spcPct val="90000"/>
                </a:lnSpc>
                <a:spcBef>
                  <a:spcPct val="0"/>
                </a:spcBef>
              </a:pPr>
              <a:r>
                <a:rPr lang="en-US" altLang="zh-CN" sz="2000"/>
                <a:t>24</a:t>
              </a:r>
            </a:p>
          </p:txBody>
        </p:sp>
        <p:sp>
          <p:nvSpPr>
            <p:cNvPr id="134154" name="Oval 10"/>
            <p:cNvSpPr>
              <a:spLocks noChangeArrowheads="1"/>
            </p:cNvSpPr>
            <p:nvPr/>
          </p:nvSpPr>
          <p:spPr bwMode="auto">
            <a:xfrm>
              <a:off x="4119" y="1965"/>
              <a:ext cx="301" cy="28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23" tIns="45660" rIns="91323" bIns="45660" anchor="ctr"/>
            <a:lstStyle/>
            <a:p>
              <a:pPr algn="ctr">
                <a:lnSpc>
                  <a:spcPct val="90000"/>
                </a:lnSpc>
                <a:spcBef>
                  <a:spcPct val="0"/>
                </a:spcBef>
              </a:pPr>
              <a:r>
                <a:rPr lang="en-US" altLang="zh-CN" sz="2000"/>
                <a:t>12</a:t>
              </a:r>
            </a:p>
          </p:txBody>
        </p:sp>
        <p:sp>
          <p:nvSpPr>
            <p:cNvPr id="134155" name="Oval 11"/>
            <p:cNvSpPr>
              <a:spLocks noChangeArrowheads="1"/>
            </p:cNvSpPr>
            <p:nvPr/>
          </p:nvSpPr>
          <p:spPr bwMode="auto">
            <a:xfrm>
              <a:off x="4650" y="1971"/>
              <a:ext cx="301" cy="28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23" tIns="45660" rIns="91323" bIns="45660" anchor="ctr"/>
            <a:lstStyle/>
            <a:p>
              <a:pPr algn="ctr">
                <a:lnSpc>
                  <a:spcPct val="90000"/>
                </a:lnSpc>
                <a:spcBef>
                  <a:spcPct val="0"/>
                </a:spcBef>
              </a:pPr>
              <a:r>
                <a:rPr lang="en-US" altLang="zh-CN" sz="2000"/>
                <a:t>37</a:t>
              </a:r>
              <a:endParaRPr lang="en-US" altLang="zh-CN" sz="2000" baseline="-25000"/>
            </a:p>
          </p:txBody>
        </p:sp>
        <p:sp>
          <p:nvSpPr>
            <p:cNvPr id="134156" name="Oval 12"/>
            <p:cNvSpPr>
              <a:spLocks noChangeArrowheads="1"/>
            </p:cNvSpPr>
            <p:nvPr/>
          </p:nvSpPr>
          <p:spPr bwMode="auto">
            <a:xfrm>
              <a:off x="5012" y="1609"/>
              <a:ext cx="301" cy="28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23" tIns="45660" rIns="91323" bIns="45660" anchor="ctr"/>
            <a:lstStyle/>
            <a:p>
              <a:pPr algn="ctr">
                <a:lnSpc>
                  <a:spcPct val="90000"/>
                </a:lnSpc>
                <a:spcBef>
                  <a:spcPct val="0"/>
                </a:spcBef>
              </a:pPr>
              <a:r>
                <a:rPr lang="en-US" altLang="zh-CN" sz="2000"/>
                <a:t>53</a:t>
              </a:r>
              <a:endParaRPr lang="en-US" altLang="zh-CN" sz="2000" baseline="-25000"/>
            </a:p>
          </p:txBody>
        </p:sp>
        <p:cxnSp>
          <p:nvCxnSpPr>
            <p:cNvPr id="134157" name="AutoShape 13"/>
            <p:cNvCxnSpPr>
              <a:cxnSpLocks noChangeShapeType="1"/>
              <a:stCxn id="134152" idx="3"/>
              <a:endCxn id="134153" idx="0"/>
            </p:cNvCxnSpPr>
            <p:nvPr/>
          </p:nvCxnSpPr>
          <p:spPr bwMode="auto">
            <a:xfrm flipH="1">
              <a:off x="4528" y="1542"/>
              <a:ext cx="211" cy="67"/>
            </a:xfrm>
            <a:prstGeom prst="straightConnector1">
              <a:avLst/>
            </a:prstGeom>
            <a:noFill/>
            <a:ln w="9525" cap="sq">
              <a:solidFill>
                <a:schemeClr val="tx1"/>
              </a:solidFill>
              <a:round/>
              <a:headEnd/>
              <a:tailEnd/>
            </a:ln>
            <a:effectLst/>
          </p:spPr>
        </p:cxnSp>
        <p:cxnSp>
          <p:nvCxnSpPr>
            <p:cNvPr id="134158" name="AutoShape 14"/>
            <p:cNvCxnSpPr>
              <a:cxnSpLocks noChangeShapeType="1"/>
              <a:stCxn id="134153" idx="3"/>
              <a:endCxn id="134154" idx="0"/>
            </p:cNvCxnSpPr>
            <p:nvPr/>
          </p:nvCxnSpPr>
          <p:spPr bwMode="auto">
            <a:xfrm flipH="1">
              <a:off x="4270" y="1853"/>
              <a:ext cx="151" cy="112"/>
            </a:xfrm>
            <a:prstGeom prst="straightConnector1">
              <a:avLst/>
            </a:prstGeom>
            <a:noFill/>
            <a:ln w="9525" cap="sq">
              <a:solidFill>
                <a:schemeClr val="tx1"/>
              </a:solidFill>
              <a:round/>
              <a:headEnd/>
              <a:tailEnd/>
            </a:ln>
            <a:effectLst/>
          </p:spPr>
        </p:cxnSp>
        <p:cxnSp>
          <p:nvCxnSpPr>
            <p:cNvPr id="134159" name="AutoShape 15"/>
            <p:cNvCxnSpPr>
              <a:cxnSpLocks noChangeShapeType="1"/>
              <a:stCxn id="134155" idx="0"/>
              <a:endCxn id="134153" idx="5"/>
            </p:cNvCxnSpPr>
            <p:nvPr/>
          </p:nvCxnSpPr>
          <p:spPr bwMode="auto">
            <a:xfrm flipH="1" flipV="1">
              <a:off x="4634" y="1853"/>
              <a:ext cx="167" cy="118"/>
            </a:xfrm>
            <a:prstGeom prst="straightConnector1">
              <a:avLst/>
            </a:prstGeom>
            <a:noFill/>
            <a:ln w="9525" cap="sq">
              <a:solidFill>
                <a:schemeClr val="tx1"/>
              </a:solidFill>
              <a:round/>
              <a:headEnd/>
              <a:tailEnd/>
            </a:ln>
            <a:effectLst/>
          </p:spPr>
        </p:cxnSp>
        <p:cxnSp>
          <p:nvCxnSpPr>
            <p:cNvPr id="134160" name="AutoShape 16"/>
            <p:cNvCxnSpPr>
              <a:cxnSpLocks noChangeShapeType="1"/>
              <a:stCxn id="134152" idx="5"/>
              <a:endCxn id="134156" idx="0"/>
            </p:cNvCxnSpPr>
            <p:nvPr/>
          </p:nvCxnSpPr>
          <p:spPr bwMode="auto">
            <a:xfrm>
              <a:off x="4952" y="1542"/>
              <a:ext cx="211" cy="67"/>
            </a:xfrm>
            <a:prstGeom prst="straightConnector1">
              <a:avLst/>
            </a:prstGeom>
            <a:noFill/>
            <a:ln w="9525" cap="sq">
              <a:solidFill>
                <a:schemeClr val="tx1"/>
              </a:solidFill>
              <a:round/>
              <a:headEnd/>
              <a:tailEnd/>
            </a:ln>
            <a:effectLst/>
          </p:spPr>
        </p:cxnSp>
        <p:sp>
          <p:nvSpPr>
            <p:cNvPr id="134161" name="Oval 17"/>
            <p:cNvSpPr>
              <a:spLocks noChangeArrowheads="1"/>
            </p:cNvSpPr>
            <p:nvPr/>
          </p:nvSpPr>
          <p:spPr bwMode="auto">
            <a:xfrm>
              <a:off x="5301" y="1957"/>
              <a:ext cx="301" cy="28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23" tIns="45660" rIns="91323" bIns="45660" anchor="ctr"/>
            <a:lstStyle/>
            <a:p>
              <a:pPr algn="ctr">
                <a:lnSpc>
                  <a:spcPct val="90000"/>
                </a:lnSpc>
                <a:spcBef>
                  <a:spcPct val="0"/>
                </a:spcBef>
              </a:pPr>
              <a:r>
                <a:rPr lang="en-US" altLang="zh-CN" sz="2000"/>
                <a:t>93</a:t>
              </a:r>
              <a:endParaRPr lang="en-US" altLang="zh-CN" sz="2000" baseline="-25000"/>
            </a:p>
          </p:txBody>
        </p:sp>
        <p:cxnSp>
          <p:nvCxnSpPr>
            <p:cNvPr id="134162" name="AutoShape 18"/>
            <p:cNvCxnSpPr>
              <a:cxnSpLocks noChangeShapeType="1"/>
              <a:stCxn id="134156" idx="5"/>
              <a:endCxn id="134161" idx="0"/>
            </p:cNvCxnSpPr>
            <p:nvPr/>
          </p:nvCxnSpPr>
          <p:spPr bwMode="auto">
            <a:xfrm>
              <a:off x="5269" y="1853"/>
              <a:ext cx="183" cy="104"/>
            </a:xfrm>
            <a:prstGeom prst="straightConnector1">
              <a:avLst/>
            </a:prstGeom>
            <a:noFill/>
            <a:ln w="9525" cap="sq">
              <a:solidFill>
                <a:schemeClr val="tx1"/>
              </a:solidFill>
              <a:round/>
              <a:headEnd/>
              <a:tailEnd/>
            </a:ln>
            <a:effectLst/>
          </p:spPr>
        </p:cxnSp>
      </p:grpSp>
      <p:grpSp>
        <p:nvGrpSpPr>
          <p:cNvPr id="3" name="Group 20"/>
          <p:cNvGrpSpPr>
            <a:grpSpLocks/>
          </p:cNvGrpSpPr>
          <p:nvPr/>
        </p:nvGrpSpPr>
        <p:grpSpPr bwMode="auto">
          <a:xfrm>
            <a:off x="6300788" y="3573463"/>
            <a:ext cx="2709862" cy="2673350"/>
            <a:chOff x="3651" y="1888"/>
            <a:chExt cx="1707" cy="1684"/>
          </a:xfrm>
        </p:grpSpPr>
        <p:sp>
          <p:nvSpPr>
            <p:cNvPr id="134165" name="Oval 21"/>
            <p:cNvSpPr>
              <a:spLocks noChangeArrowheads="1"/>
            </p:cNvSpPr>
            <p:nvPr/>
          </p:nvSpPr>
          <p:spPr bwMode="auto">
            <a:xfrm>
              <a:off x="4513" y="2711"/>
              <a:ext cx="301" cy="28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23" tIns="45660" rIns="91323" bIns="45660" anchor="ctr"/>
            <a:lstStyle/>
            <a:p>
              <a:pPr algn="ctr">
                <a:lnSpc>
                  <a:spcPct val="90000"/>
                </a:lnSpc>
                <a:spcBef>
                  <a:spcPct val="0"/>
                </a:spcBef>
              </a:pPr>
              <a:r>
                <a:rPr lang="en-US" altLang="zh-CN" sz="2000">
                  <a:solidFill>
                    <a:srgbClr val="0000FF"/>
                  </a:solidFill>
                </a:rPr>
                <a:t>45</a:t>
              </a:r>
            </a:p>
          </p:txBody>
        </p:sp>
        <p:sp>
          <p:nvSpPr>
            <p:cNvPr id="134166" name="Oval 22"/>
            <p:cNvSpPr>
              <a:spLocks noChangeArrowheads="1"/>
            </p:cNvSpPr>
            <p:nvPr/>
          </p:nvSpPr>
          <p:spPr bwMode="auto">
            <a:xfrm>
              <a:off x="3954" y="2166"/>
              <a:ext cx="301" cy="28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23" tIns="45660" rIns="91323" bIns="45660" anchor="ctr"/>
            <a:lstStyle/>
            <a:p>
              <a:pPr algn="ctr">
                <a:lnSpc>
                  <a:spcPct val="90000"/>
                </a:lnSpc>
                <a:spcBef>
                  <a:spcPct val="0"/>
                </a:spcBef>
              </a:pPr>
              <a:r>
                <a:rPr lang="en-US" altLang="zh-CN" sz="2000">
                  <a:solidFill>
                    <a:srgbClr val="0000FF"/>
                  </a:solidFill>
                </a:rPr>
                <a:t>24</a:t>
              </a:r>
            </a:p>
          </p:txBody>
        </p:sp>
        <p:sp>
          <p:nvSpPr>
            <p:cNvPr id="134167" name="Oval 23"/>
            <p:cNvSpPr>
              <a:spLocks noChangeArrowheads="1"/>
            </p:cNvSpPr>
            <p:nvPr/>
          </p:nvSpPr>
          <p:spPr bwMode="auto">
            <a:xfrm>
              <a:off x="3651" y="1888"/>
              <a:ext cx="301" cy="28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23" tIns="45660" rIns="91323" bIns="45660" anchor="ctr"/>
            <a:lstStyle/>
            <a:p>
              <a:pPr algn="ctr">
                <a:lnSpc>
                  <a:spcPct val="90000"/>
                </a:lnSpc>
                <a:spcBef>
                  <a:spcPct val="0"/>
                </a:spcBef>
              </a:pPr>
              <a:r>
                <a:rPr lang="en-US" altLang="zh-CN" sz="2000">
                  <a:solidFill>
                    <a:srgbClr val="0000FF"/>
                  </a:solidFill>
                </a:rPr>
                <a:t>12</a:t>
              </a:r>
            </a:p>
          </p:txBody>
        </p:sp>
        <p:sp>
          <p:nvSpPr>
            <p:cNvPr id="134168" name="Oval 24"/>
            <p:cNvSpPr>
              <a:spLocks noChangeArrowheads="1"/>
            </p:cNvSpPr>
            <p:nvPr/>
          </p:nvSpPr>
          <p:spPr bwMode="auto">
            <a:xfrm>
              <a:off x="4227" y="2438"/>
              <a:ext cx="301" cy="28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23" tIns="45660" rIns="91323" bIns="45660" anchor="ctr"/>
            <a:lstStyle/>
            <a:p>
              <a:pPr algn="ctr">
                <a:lnSpc>
                  <a:spcPct val="90000"/>
                </a:lnSpc>
                <a:spcBef>
                  <a:spcPct val="0"/>
                </a:spcBef>
              </a:pPr>
              <a:r>
                <a:rPr lang="en-US" altLang="zh-CN" sz="2000">
                  <a:solidFill>
                    <a:srgbClr val="0000FF"/>
                  </a:solidFill>
                </a:rPr>
                <a:t>37</a:t>
              </a:r>
              <a:endParaRPr lang="en-US" altLang="zh-CN" sz="2000" baseline="-25000">
                <a:solidFill>
                  <a:srgbClr val="0000FF"/>
                </a:solidFill>
              </a:endParaRPr>
            </a:p>
          </p:txBody>
        </p:sp>
        <p:sp>
          <p:nvSpPr>
            <p:cNvPr id="134169" name="Oval 25"/>
            <p:cNvSpPr>
              <a:spLocks noChangeArrowheads="1"/>
            </p:cNvSpPr>
            <p:nvPr/>
          </p:nvSpPr>
          <p:spPr bwMode="auto">
            <a:xfrm>
              <a:off x="4785" y="2983"/>
              <a:ext cx="301" cy="28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23" tIns="45660" rIns="91323" bIns="45660" anchor="ctr"/>
            <a:lstStyle/>
            <a:p>
              <a:pPr algn="ctr">
                <a:lnSpc>
                  <a:spcPct val="90000"/>
                </a:lnSpc>
                <a:spcBef>
                  <a:spcPct val="0"/>
                </a:spcBef>
              </a:pPr>
              <a:r>
                <a:rPr lang="en-US" altLang="zh-CN" sz="2000">
                  <a:solidFill>
                    <a:srgbClr val="0000FF"/>
                  </a:solidFill>
                </a:rPr>
                <a:t>53</a:t>
              </a:r>
              <a:endParaRPr lang="en-US" altLang="zh-CN" sz="2000" baseline="-25000">
                <a:solidFill>
                  <a:srgbClr val="0000FF"/>
                </a:solidFill>
              </a:endParaRPr>
            </a:p>
          </p:txBody>
        </p:sp>
        <p:cxnSp>
          <p:nvCxnSpPr>
            <p:cNvPr id="134170" name="AutoShape 26"/>
            <p:cNvCxnSpPr>
              <a:cxnSpLocks noChangeShapeType="1"/>
              <a:stCxn id="134165" idx="0"/>
              <a:endCxn id="134168" idx="5"/>
            </p:cNvCxnSpPr>
            <p:nvPr/>
          </p:nvCxnSpPr>
          <p:spPr bwMode="auto">
            <a:xfrm flipH="1" flipV="1">
              <a:off x="4484" y="2682"/>
              <a:ext cx="180" cy="29"/>
            </a:xfrm>
            <a:prstGeom prst="straightConnector1">
              <a:avLst/>
            </a:prstGeom>
            <a:noFill/>
            <a:ln w="9525" cap="sq">
              <a:solidFill>
                <a:schemeClr val="tx1"/>
              </a:solidFill>
              <a:round/>
              <a:headEnd/>
              <a:tailEnd/>
            </a:ln>
            <a:effectLst/>
          </p:spPr>
        </p:cxnSp>
        <p:cxnSp>
          <p:nvCxnSpPr>
            <p:cNvPr id="134171" name="AutoShape 27"/>
            <p:cNvCxnSpPr>
              <a:cxnSpLocks noChangeShapeType="1"/>
              <a:stCxn id="134166" idx="0"/>
              <a:endCxn id="134167" idx="5"/>
            </p:cNvCxnSpPr>
            <p:nvPr/>
          </p:nvCxnSpPr>
          <p:spPr bwMode="auto">
            <a:xfrm flipH="1" flipV="1">
              <a:off x="3908" y="2132"/>
              <a:ext cx="197" cy="34"/>
            </a:xfrm>
            <a:prstGeom prst="straightConnector1">
              <a:avLst/>
            </a:prstGeom>
            <a:noFill/>
            <a:ln w="9525" cap="sq">
              <a:solidFill>
                <a:schemeClr val="tx1"/>
              </a:solidFill>
              <a:round/>
              <a:headEnd/>
              <a:tailEnd/>
            </a:ln>
            <a:effectLst/>
          </p:spPr>
        </p:cxnSp>
        <p:cxnSp>
          <p:nvCxnSpPr>
            <p:cNvPr id="134172" name="AutoShape 28"/>
            <p:cNvCxnSpPr>
              <a:cxnSpLocks noChangeShapeType="1"/>
              <a:stCxn id="134168" idx="0"/>
              <a:endCxn id="134166" idx="5"/>
            </p:cNvCxnSpPr>
            <p:nvPr/>
          </p:nvCxnSpPr>
          <p:spPr bwMode="auto">
            <a:xfrm flipH="1" flipV="1">
              <a:off x="4211" y="2410"/>
              <a:ext cx="167" cy="28"/>
            </a:xfrm>
            <a:prstGeom prst="straightConnector1">
              <a:avLst/>
            </a:prstGeom>
            <a:noFill/>
            <a:ln w="9525" cap="sq">
              <a:solidFill>
                <a:schemeClr val="tx1"/>
              </a:solidFill>
              <a:round/>
              <a:headEnd/>
              <a:tailEnd/>
            </a:ln>
            <a:effectLst/>
          </p:spPr>
        </p:cxnSp>
        <p:cxnSp>
          <p:nvCxnSpPr>
            <p:cNvPr id="134173" name="AutoShape 29"/>
            <p:cNvCxnSpPr>
              <a:cxnSpLocks noChangeShapeType="1"/>
              <a:stCxn id="134165" idx="5"/>
              <a:endCxn id="134169" idx="0"/>
            </p:cNvCxnSpPr>
            <p:nvPr/>
          </p:nvCxnSpPr>
          <p:spPr bwMode="auto">
            <a:xfrm>
              <a:off x="4770" y="2955"/>
              <a:ext cx="166" cy="28"/>
            </a:xfrm>
            <a:prstGeom prst="straightConnector1">
              <a:avLst/>
            </a:prstGeom>
            <a:noFill/>
            <a:ln w="9525" cap="sq">
              <a:solidFill>
                <a:schemeClr val="tx1"/>
              </a:solidFill>
              <a:round/>
              <a:headEnd/>
              <a:tailEnd/>
            </a:ln>
            <a:effectLst/>
          </p:spPr>
        </p:cxnSp>
        <p:sp>
          <p:nvSpPr>
            <p:cNvPr id="134174" name="Oval 30"/>
            <p:cNvSpPr>
              <a:spLocks noChangeArrowheads="1"/>
            </p:cNvSpPr>
            <p:nvPr/>
          </p:nvSpPr>
          <p:spPr bwMode="auto">
            <a:xfrm>
              <a:off x="5057" y="3286"/>
              <a:ext cx="301" cy="28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23" tIns="45660" rIns="91323" bIns="45660" anchor="ctr"/>
            <a:lstStyle/>
            <a:p>
              <a:pPr algn="ctr">
                <a:lnSpc>
                  <a:spcPct val="90000"/>
                </a:lnSpc>
                <a:spcBef>
                  <a:spcPct val="0"/>
                </a:spcBef>
              </a:pPr>
              <a:r>
                <a:rPr lang="en-US" altLang="zh-CN" sz="2000">
                  <a:solidFill>
                    <a:srgbClr val="0000FF"/>
                  </a:solidFill>
                </a:rPr>
                <a:t>93</a:t>
              </a:r>
              <a:endParaRPr lang="en-US" altLang="zh-CN" sz="2000" baseline="-25000">
                <a:solidFill>
                  <a:srgbClr val="0000FF"/>
                </a:solidFill>
              </a:endParaRPr>
            </a:p>
          </p:txBody>
        </p:sp>
        <p:cxnSp>
          <p:nvCxnSpPr>
            <p:cNvPr id="134175" name="AutoShape 31"/>
            <p:cNvCxnSpPr>
              <a:cxnSpLocks noChangeShapeType="1"/>
              <a:stCxn id="134169" idx="5"/>
              <a:endCxn id="134174" idx="0"/>
            </p:cNvCxnSpPr>
            <p:nvPr/>
          </p:nvCxnSpPr>
          <p:spPr bwMode="auto">
            <a:xfrm>
              <a:off x="5042" y="3227"/>
              <a:ext cx="166" cy="59"/>
            </a:xfrm>
            <a:prstGeom prst="straightConnector1">
              <a:avLst/>
            </a:prstGeom>
            <a:noFill/>
            <a:ln w="9525" cap="sq">
              <a:solidFill>
                <a:schemeClr val="tx1"/>
              </a:solidFill>
              <a:round/>
              <a:headEnd/>
              <a:tailEnd/>
            </a:ln>
            <a:effectLst/>
          </p:spPr>
        </p:cxnSp>
      </p:grpSp>
      <p:sp>
        <p:nvSpPr>
          <p:cNvPr id="29" name="TextBox 28"/>
          <p:cNvSpPr txBox="1"/>
          <p:nvPr/>
        </p:nvSpPr>
        <p:spPr>
          <a:xfrm>
            <a:off x="107504" y="879103"/>
            <a:ext cx="8892480" cy="461665"/>
          </a:xfrm>
          <a:prstGeom prst="rect">
            <a:avLst/>
          </a:prstGeom>
          <a:noFill/>
        </p:spPr>
        <p:txBody>
          <a:bodyPr wrap="square" rtlCol="0">
            <a:spAutoFit/>
          </a:bodyPr>
          <a:lstStyle/>
          <a:p>
            <a:r>
              <a:rPr lang="en-US" altLang="zh-CN" sz="2400" dirty="0"/>
              <a:t>n</a:t>
            </a:r>
            <a:r>
              <a:rPr lang="zh-CN" altLang="en-US" sz="2400" dirty="0"/>
              <a:t>个结点的二叉判断树是唯一的，因此，其平均查处长度也是定值。</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ppt_x</p:attrName>
                                        </p:attrNameLst>
                                      </p:cBhvr>
                                      <p:tavLst>
                                        <p:tav tm="0">
                                          <p:val>
                                            <p:strVal val="#ppt_x"/>
                                          </p:val>
                                        </p:tav>
                                        <p:tav tm="100000">
                                          <p:val>
                                            <p:strVal val="#ppt_x"/>
                                          </p:val>
                                        </p:tav>
                                      </p:tavLst>
                                    </p:anim>
                                    <p:anim calcmode="lin" valueType="num">
                                      <p:cBhvr>
                                        <p:cTn id="8" dur="1000" fill="hold"/>
                                        <p:tgtEl>
                                          <p:spTgt spid="2"/>
                                        </p:tgtEl>
                                        <p:attrNameLst>
                                          <p:attrName>ppt_y</p:attrName>
                                        </p:attrNameLst>
                                      </p:cBhvr>
                                      <p:tavLst>
                                        <p:tav tm="0">
                                          <p:val>
                                            <p:strVal val="#ppt_y-#ppt_h/2"/>
                                          </p:val>
                                        </p:tav>
                                        <p:tav tm="100000">
                                          <p:val>
                                            <p:strVal val="#ppt_y"/>
                                          </p:val>
                                        </p:tav>
                                      </p:tavLst>
                                    </p:anim>
                                    <p:anim calcmode="lin" valueType="num">
                                      <p:cBhvr>
                                        <p:cTn id="9" dur="1000" fill="hold"/>
                                        <p:tgtEl>
                                          <p:spTgt spid="2"/>
                                        </p:tgtEl>
                                        <p:attrNameLst>
                                          <p:attrName>ppt_w</p:attrName>
                                        </p:attrNameLst>
                                      </p:cBhvr>
                                      <p:tavLst>
                                        <p:tav tm="0">
                                          <p:val>
                                            <p:strVal val="#ppt_w"/>
                                          </p:val>
                                        </p:tav>
                                        <p:tav tm="100000">
                                          <p:val>
                                            <p:strVal val="#ppt_w"/>
                                          </p:val>
                                        </p:tav>
                                      </p:tavLst>
                                    </p:anim>
                                    <p:anim calcmode="lin" valueType="num">
                                      <p:cBhvr>
                                        <p:cTn id="10" dur="1000" fill="hold"/>
                                        <p:tgtEl>
                                          <p:spTgt spid="2"/>
                                        </p:tgtEl>
                                        <p:attrNameLst>
                                          <p:attrName>ppt_h</p:attrName>
                                        </p:attrNameLst>
                                      </p:cBhvr>
                                      <p:tavLst>
                                        <p:tav tm="0">
                                          <p:val>
                                            <p:fltVal val="0"/>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7" presetClass="entr" presetSubtype="8" fill="hold" grpId="0" nodeType="clickEffect">
                                  <p:stCondLst>
                                    <p:cond delay="0"/>
                                  </p:stCondLst>
                                  <p:childTnLst>
                                    <p:set>
                                      <p:cBhvr>
                                        <p:cTn id="14" dur="1" fill="hold">
                                          <p:stCondLst>
                                            <p:cond delay="0"/>
                                          </p:stCondLst>
                                        </p:cTn>
                                        <p:tgtEl>
                                          <p:spTgt spid="134150"/>
                                        </p:tgtEl>
                                        <p:attrNameLst>
                                          <p:attrName>style.visibility</p:attrName>
                                        </p:attrNameLst>
                                      </p:cBhvr>
                                      <p:to>
                                        <p:strVal val="visible"/>
                                      </p:to>
                                    </p:set>
                                    <p:anim calcmode="lin" valueType="num">
                                      <p:cBhvr>
                                        <p:cTn id="15" dur="1000" fill="hold"/>
                                        <p:tgtEl>
                                          <p:spTgt spid="134150"/>
                                        </p:tgtEl>
                                        <p:attrNameLst>
                                          <p:attrName>ppt_x</p:attrName>
                                        </p:attrNameLst>
                                      </p:cBhvr>
                                      <p:tavLst>
                                        <p:tav tm="0">
                                          <p:val>
                                            <p:strVal val="#ppt_x-#ppt_w/2"/>
                                          </p:val>
                                        </p:tav>
                                        <p:tav tm="100000">
                                          <p:val>
                                            <p:strVal val="#ppt_x"/>
                                          </p:val>
                                        </p:tav>
                                      </p:tavLst>
                                    </p:anim>
                                    <p:anim calcmode="lin" valueType="num">
                                      <p:cBhvr>
                                        <p:cTn id="16" dur="1000" fill="hold"/>
                                        <p:tgtEl>
                                          <p:spTgt spid="134150"/>
                                        </p:tgtEl>
                                        <p:attrNameLst>
                                          <p:attrName>ppt_y</p:attrName>
                                        </p:attrNameLst>
                                      </p:cBhvr>
                                      <p:tavLst>
                                        <p:tav tm="0">
                                          <p:val>
                                            <p:strVal val="#ppt_y"/>
                                          </p:val>
                                        </p:tav>
                                        <p:tav tm="100000">
                                          <p:val>
                                            <p:strVal val="#ppt_y"/>
                                          </p:val>
                                        </p:tav>
                                      </p:tavLst>
                                    </p:anim>
                                    <p:anim calcmode="lin" valueType="num">
                                      <p:cBhvr>
                                        <p:cTn id="17" dur="1000" fill="hold"/>
                                        <p:tgtEl>
                                          <p:spTgt spid="134150"/>
                                        </p:tgtEl>
                                        <p:attrNameLst>
                                          <p:attrName>ppt_w</p:attrName>
                                        </p:attrNameLst>
                                      </p:cBhvr>
                                      <p:tavLst>
                                        <p:tav tm="0">
                                          <p:val>
                                            <p:fltVal val="0"/>
                                          </p:val>
                                        </p:tav>
                                        <p:tav tm="100000">
                                          <p:val>
                                            <p:strVal val="#ppt_w"/>
                                          </p:val>
                                        </p:tav>
                                      </p:tavLst>
                                    </p:anim>
                                    <p:anim calcmode="lin" valueType="num">
                                      <p:cBhvr>
                                        <p:cTn id="18" dur="1000" fill="hold"/>
                                        <p:tgtEl>
                                          <p:spTgt spid="134150"/>
                                        </p:tgtEl>
                                        <p:attrNameLst>
                                          <p:attrName>ppt_h</p:attrName>
                                        </p:attrNameLst>
                                      </p:cBhvr>
                                      <p:tavLst>
                                        <p:tav tm="0">
                                          <p:val>
                                            <p:strVal val="#ppt_h"/>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17" presetClass="entr" presetSubtype="1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p:cTn id="23" dur="1000" fill="hold"/>
                                        <p:tgtEl>
                                          <p:spTgt spid="3"/>
                                        </p:tgtEl>
                                        <p:attrNameLst>
                                          <p:attrName>ppt_w</p:attrName>
                                        </p:attrNameLst>
                                      </p:cBhvr>
                                      <p:tavLst>
                                        <p:tav tm="0">
                                          <p:val>
                                            <p:fltVal val="0"/>
                                          </p:val>
                                        </p:tav>
                                        <p:tav tm="100000">
                                          <p:val>
                                            <p:strVal val="#ppt_w"/>
                                          </p:val>
                                        </p:tav>
                                      </p:tavLst>
                                    </p:anim>
                                    <p:anim calcmode="lin" valueType="num">
                                      <p:cBhvr>
                                        <p:cTn id="24" dur="1000" fill="hold"/>
                                        <p:tgtEl>
                                          <p:spTgt spid="3"/>
                                        </p:tgtEl>
                                        <p:attrNameLst>
                                          <p:attrName>ppt_h</p:attrName>
                                        </p:attrNameLst>
                                      </p:cBhvr>
                                      <p:tavLst>
                                        <p:tav tm="0">
                                          <p:val>
                                            <p:strVal val="#ppt_h"/>
                                          </p:val>
                                        </p:tav>
                                        <p:tav tm="100000">
                                          <p:val>
                                            <p:strVal val="#ppt_h"/>
                                          </p:val>
                                        </p:tav>
                                      </p:tavLst>
                                    </p:anim>
                                  </p:childTnLst>
                                </p:cTn>
                              </p:par>
                            </p:childTnLst>
                          </p:cTn>
                        </p:par>
                      </p:childTnLst>
                    </p:cTn>
                  </p:par>
                  <p:par>
                    <p:cTn id="25" fill="hold">
                      <p:stCondLst>
                        <p:cond delay="indefinite"/>
                      </p:stCondLst>
                      <p:childTnLst>
                        <p:par>
                          <p:cTn id="26" fill="hold">
                            <p:stCondLst>
                              <p:cond delay="0"/>
                            </p:stCondLst>
                            <p:childTnLst>
                              <p:par>
                                <p:cTn id="27" presetID="17" presetClass="entr" presetSubtype="8" fill="hold" grpId="0" nodeType="clickEffect">
                                  <p:stCondLst>
                                    <p:cond delay="0"/>
                                  </p:stCondLst>
                                  <p:childTnLst>
                                    <p:set>
                                      <p:cBhvr>
                                        <p:cTn id="28" dur="1" fill="hold">
                                          <p:stCondLst>
                                            <p:cond delay="0"/>
                                          </p:stCondLst>
                                        </p:cTn>
                                        <p:tgtEl>
                                          <p:spTgt spid="134148"/>
                                        </p:tgtEl>
                                        <p:attrNameLst>
                                          <p:attrName>style.visibility</p:attrName>
                                        </p:attrNameLst>
                                      </p:cBhvr>
                                      <p:to>
                                        <p:strVal val="visible"/>
                                      </p:to>
                                    </p:set>
                                    <p:anim calcmode="lin" valueType="num">
                                      <p:cBhvr>
                                        <p:cTn id="29" dur="1000" fill="hold"/>
                                        <p:tgtEl>
                                          <p:spTgt spid="134148"/>
                                        </p:tgtEl>
                                        <p:attrNameLst>
                                          <p:attrName>ppt_x</p:attrName>
                                        </p:attrNameLst>
                                      </p:cBhvr>
                                      <p:tavLst>
                                        <p:tav tm="0">
                                          <p:val>
                                            <p:strVal val="#ppt_x-#ppt_w/2"/>
                                          </p:val>
                                        </p:tav>
                                        <p:tav tm="100000">
                                          <p:val>
                                            <p:strVal val="#ppt_x"/>
                                          </p:val>
                                        </p:tav>
                                      </p:tavLst>
                                    </p:anim>
                                    <p:anim calcmode="lin" valueType="num">
                                      <p:cBhvr>
                                        <p:cTn id="30" dur="1000" fill="hold"/>
                                        <p:tgtEl>
                                          <p:spTgt spid="134148"/>
                                        </p:tgtEl>
                                        <p:attrNameLst>
                                          <p:attrName>ppt_y</p:attrName>
                                        </p:attrNameLst>
                                      </p:cBhvr>
                                      <p:tavLst>
                                        <p:tav tm="0">
                                          <p:val>
                                            <p:strVal val="#ppt_y"/>
                                          </p:val>
                                        </p:tav>
                                        <p:tav tm="100000">
                                          <p:val>
                                            <p:strVal val="#ppt_y"/>
                                          </p:val>
                                        </p:tav>
                                      </p:tavLst>
                                    </p:anim>
                                    <p:anim calcmode="lin" valueType="num">
                                      <p:cBhvr>
                                        <p:cTn id="31" dur="1000" fill="hold"/>
                                        <p:tgtEl>
                                          <p:spTgt spid="134148"/>
                                        </p:tgtEl>
                                        <p:attrNameLst>
                                          <p:attrName>ppt_w</p:attrName>
                                        </p:attrNameLst>
                                      </p:cBhvr>
                                      <p:tavLst>
                                        <p:tav tm="0">
                                          <p:val>
                                            <p:fltVal val="0"/>
                                          </p:val>
                                        </p:tav>
                                        <p:tav tm="100000">
                                          <p:val>
                                            <p:strVal val="#ppt_w"/>
                                          </p:val>
                                        </p:tav>
                                      </p:tavLst>
                                    </p:anim>
                                    <p:anim calcmode="lin" valueType="num">
                                      <p:cBhvr>
                                        <p:cTn id="32" dur="1000" fill="hold"/>
                                        <p:tgtEl>
                                          <p:spTgt spid="13414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48" grpId="0"/>
      <p:bldP spid="134150" grpId="0"/>
    </p:bld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4868" name="Rectangle 4"/>
          <p:cNvSpPr>
            <a:spLocks noChangeArrowheads="1"/>
          </p:cNvSpPr>
          <p:nvPr/>
        </p:nvSpPr>
        <p:spPr bwMode="auto">
          <a:xfrm>
            <a:off x="467990" y="35913"/>
            <a:ext cx="8712522" cy="584775"/>
          </a:xfrm>
          <a:prstGeom prst="rect">
            <a:avLst/>
          </a:prstGeom>
          <a:noFill/>
          <a:ln w="9525">
            <a:noFill/>
            <a:miter lim="800000"/>
            <a:headEnd/>
            <a:tailEnd/>
          </a:ln>
          <a:effectLst/>
        </p:spPr>
        <p:txBody>
          <a:bodyPr wrap="square">
            <a:spAutoFit/>
          </a:bodyPr>
          <a:lstStyle/>
          <a:p>
            <a:r>
              <a:rPr lang="zh-CN" altLang="en-US" sz="3200" dirty="0">
                <a:solidFill>
                  <a:srgbClr val="0000CC"/>
                </a:solidFill>
                <a:latin typeface="华文行楷" pitchFamily="2" charset="-122"/>
                <a:ea typeface="华文行楷" pitchFamily="2" charset="-122"/>
                <a:cs typeface="+mj-cs"/>
                <a:sym typeface="Symbol" pitchFamily="18" charset="2"/>
              </a:rPr>
              <a:t>有 </a:t>
            </a:r>
            <a:r>
              <a:rPr lang="en-US" altLang="zh-CN" sz="3200" dirty="0">
                <a:solidFill>
                  <a:srgbClr val="0000CC"/>
                </a:solidFill>
                <a:latin typeface="华文行楷" pitchFamily="2" charset="-122"/>
                <a:ea typeface="华文行楷" pitchFamily="2" charset="-122"/>
                <a:cs typeface="+mj-cs"/>
                <a:sym typeface="Symbol" pitchFamily="18" charset="2"/>
              </a:rPr>
              <a:t>n </a:t>
            </a:r>
            <a:r>
              <a:rPr lang="zh-CN" altLang="en-US" sz="3200" dirty="0">
                <a:solidFill>
                  <a:srgbClr val="0000CC"/>
                </a:solidFill>
                <a:latin typeface="华文行楷" pitchFamily="2" charset="-122"/>
                <a:ea typeface="华文行楷" pitchFamily="2" charset="-122"/>
                <a:cs typeface="+mj-cs"/>
                <a:sym typeface="Symbol" pitchFamily="18" charset="2"/>
              </a:rPr>
              <a:t>个关键字的二叉排序树的平均查找长度  </a:t>
            </a:r>
          </a:p>
        </p:txBody>
      </p:sp>
      <p:sp>
        <p:nvSpPr>
          <p:cNvPr id="164870" name="Text Box 6"/>
          <p:cNvSpPr txBox="1">
            <a:spLocks noChangeArrowheads="1"/>
          </p:cNvSpPr>
          <p:nvPr/>
        </p:nvSpPr>
        <p:spPr bwMode="auto">
          <a:xfrm>
            <a:off x="107950" y="548680"/>
            <a:ext cx="8677375" cy="1589538"/>
          </a:xfrm>
          <a:prstGeom prst="rect">
            <a:avLst/>
          </a:prstGeom>
          <a:noFill/>
          <a:ln w="25400" cap="sq">
            <a:noFill/>
            <a:miter lim="800000"/>
            <a:headEnd/>
            <a:tailEnd/>
          </a:ln>
          <a:effectLst/>
        </p:spPr>
        <p:txBody>
          <a:bodyPr wrap="none">
            <a:spAutoFit/>
          </a:bodyPr>
          <a:lstStyle/>
          <a:p>
            <a:pPr>
              <a:lnSpc>
                <a:spcPct val="140000"/>
              </a:lnSpc>
            </a:pPr>
            <a:r>
              <a:rPr lang="en-US" altLang="zh-CN" dirty="0">
                <a:ea typeface="楷体_GB2312" pitchFamily="49" charset="-122"/>
              </a:rPr>
              <a:t>        </a:t>
            </a:r>
            <a:r>
              <a:rPr lang="zh-CN" altLang="en-US" sz="2400" dirty="0">
                <a:ea typeface="楷体_GB2312" pitchFamily="49" charset="-122"/>
              </a:rPr>
              <a:t>不失一般性，假设某个序列中有 </a:t>
            </a:r>
            <a:r>
              <a:rPr lang="en-US" altLang="zh-CN" sz="2400" i="1" dirty="0" err="1">
                <a:ea typeface="楷体_GB2312" pitchFamily="49" charset="-122"/>
              </a:rPr>
              <a:t>i</a:t>
            </a:r>
            <a:r>
              <a:rPr lang="zh-CN" altLang="en-US" sz="2400" dirty="0">
                <a:ea typeface="楷体_GB2312" pitchFamily="49" charset="-122"/>
              </a:rPr>
              <a:t>个关键字小于第一个关键 </a:t>
            </a:r>
          </a:p>
          <a:p>
            <a:pPr>
              <a:lnSpc>
                <a:spcPct val="140000"/>
              </a:lnSpc>
            </a:pPr>
            <a:r>
              <a:rPr lang="zh-CN" altLang="en-US" sz="2400" dirty="0">
                <a:ea typeface="楷体_GB2312" pitchFamily="49" charset="-122"/>
              </a:rPr>
              <a:t>字，即有 </a:t>
            </a:r>
            <a:r>
              <a:rPr lang="en-US" altLang="zh-CN" sz="2400" i="1" dirty="0">
                <a:ea typeface="楷体_GB2312" pitchFamily="49" charset="-122"/>
              </a:rPr>
              <a:t>n </a:t>
            </a:r>
            <a:r>
              <a:rPr lang="en-US" altLang="zh-CN" sz="2400" dirty="0">
                <a:ea typeface="楷体_GB2312" pitchFamily="49" charset="-122"/>
              </a:rPr>
              <a:t>– </a:t>
            </a:r>
            <a:r>
              <a:rPr lang="en-US" altLang="zh-CN" sz="2400" i="1" dirty="0" err="1">
                <a:ea typeface="楷体_GB2312" pitchFamily="49" charset="-122"/>
              </a:rPr>
              <a:t>i</a:t>
            </a:r>
            <a:r>
              <a:rPr lang="en-US" altLang="zh-CN" sz="2400" dirty="0">
                <a:ea typeface="楷体_GB2312" pitchFamily="49" charset="-122"/>
              </a:rPr>
              <a:t>– 1 </a:t>
            </a:r>
            <a:r>
              <a:rPr lang="zh-CN" altLang="en-US" sz="2400" dirty="0">
                <a:ea typeface="楷体_GB2312" pitchFamily="49" charset="-122"/>
              </a:rPr>
              <a:t>个关键字大于第一个关键字，由它构造的二叉 </a:t>
            </a:r>
          </a:p>
          <a:p>
            <a:pPr>
              <a:lnSpc>
                <a:spcPct val="140000"/>
              </a:lnSpc>
            </a:pPr>
            <a:r>
              <a:rPr lang="zh-CN" altLang="en-US" sz="2400" dirty="0">
                <a:ea typeface="楷体_GB2312" pitchFamily="49" charset="-122"/>
              </a:rPr>
              <a:t>排序树如下所示： </a:t>
            </a:r>
          </a:p>
        </p:txBody>
      </p:sp>
      <p:sp>
        <p:nvSpPr>
          <p:cNvPr id="164875" name="Oval 11"/>
          <p:cNvSpPr>
            <a:spLocks noChangeArrowheads="1"/>
          </p:cNvSpPr>
          <p:nvPr/>
        </p:nvSpPr>
        <p:spPr bwMode="auto">
          <a:xfrm>
            <a:off x="4067175" y="1857364"/>
            <a:ext cx="685800" cy="533400"/>
          </a:xfrm>
          <a:prstGeom prst="ellipse">
            <a:avLst/>
          </a:prstGeom>
          <a:gradFill rotWithShape="1">
            <a:gsLst>
              <a:gs pos="0">
                <a:srgbClr val="FFFFCC"/>
              </a:gs>
              <a:gs pos="100000">
                <a:srgbClr val="FF3300"/>
              </a:gs>
            </a:gsLst>
            <a:path path="shape">
              <a:fillToRect l="50000" t="50000" r="50000" b="50000"/>
            </a:path>
          </a:gradFill>
          <a:ln w="9525">
            <a:noFill/>
            <a:round/>
            <a:headEnd/>
            <a:tailEnd/>
          </a:ln>
          <a:effectLst/>
        </p:spPr>
        <p:txBody>
          <a:bodyPr wrap="none" anchor="ctr"/>
          <a:lstStyle/>
          <a:p>
            <a:endParaRPr lang="zh-CN" altLang="en-US"/>
          </a:p>
        </p:txBody>
      </p:sp>
      <p:sp>
        <p:nvSpPr>
          <p:cNvPr id="164876" name="Oval 12"/>
          <p:cNvSpPr>
            <a:spLocks noChangeArrowheads="1"/>
          </p:cNvSpPr>
          <p:nvPr/>
        </p:nvSpPr>
        <p:spPr bwMode="auto">
          <a:xfrm>
            <a:off x="5181600" y="3076564"/>
            <a:ext cx="1295400" cy="609600"/>
          </a:xfrm>
          <a:prstGeom prst="ellipse">
            <a:avLst/>
          </a:prstGeom>
          <a:gradFill rotWithShape="1">
            <a:gsLst>
              <a:gs pos="0">
                <a:srgbClr val="FFFFCC"/>
              </a:gs>
              <a:gs pos="100000">
                <a:srgbClr val="FF3300"/>
              </a:gs>
            </a:gsLst>
            <a:path path="shape">
              <a:fillToRect l="50000" t="50000" r="50000" b="50000"/>
            </a:path>
          </a:gradFill>
          <a:ln w="9525">
            <a:noFill/>
            <a:round/>
            <a:headEnd/>
            <a:tailEnd/>
          </a:ln>
          <a:effectLst/>
        </p:spPr>
        <p:txBody>
          <a:bodyPr wrap="none" anchor="ctr"/>
          <a:lstStyle/>
          <a:p>
            <a:pPr algn="ctr">
              <a:spcBef>
                <a:spcPct val="0"/>
              </a:spcBef>
            </a:pPr>
            <a:r>
              <a:rPr lang="en-US" altLang="zh-CN" sz="2800" i="1" dirty="0"/>
              <a:t>n</a:t>
            </a:r>
            <a:r>
              <a:rPr lang="en-US" altLang="zh-CN" sz="2800" dirty="0"/>
              <a:t>-</a:t>
            </a:r>
            <a:r>
              <a:rPr lang="en-US" altLang="zh-CN" sz="2800" i="1" dirty="0"/>
              <a:t>i</a:t>
            </a:r>
            <a:r>
              <a:rPr lang="en-US" altLang="zh-CN" sz="2800" dirty="0"/>
              <a:t>-1</a:t>
            </a:r>
            <a:endParaRPr lang="en-US" altLang="zh-CN" sz="2800" b="0" dirty="0"/>
          </a:p>
        </p:txBody>
      </p:sp>
      <p:sp>
        <p:nvSpPr>
          <p:cNvPr id="164878" name="Oval 14"/>
          <p:cNvSpPr>
            <a:spLocks noChangeArrowheads="1"/>
          </p:cNvSpPr>
          <p:nvPr/>
        </p:nvSpPr>
        <p:spPr bwMode="auto">
          <a:xfrm>
            <a:off x="2362200" y="3076564"/>
            <a:ext cx="1295400" cy="609600"/>
          </a:xfrm>
          <a:prstGeom prst="ellipse">
            <a:avLst/>
          </a:prstGeom>
          <a:gradFill rotWithShape="1">
            <a:gsLst>
              <a:gs pos="0">
                <a:srgbClr val="FFFFCC"/>
              </a:gs>
              <a:gs pos="100000">
                <a:srgbClr val="FF3300"/>
              </a:gs>
            </a:gsLst>
            <a:path path="shape">
              <a:fillToRect l="50000" t="50000" r="50000" b="50000"/>
            </a:path>
          </a:gradFill>
          <a:ln w="9525">
            <a:noFill/>
            <a:round/>
            <a:headEnd/>
            <a:tailEnd/>
          </a:ln>
          <a:effectLst/>
        </p:spPr>
        <p:txBody>
          <a:bodyPr wrap="none" anchor="ctr"/>
          <a:lstStyle/>
          <a:p>
            <a:pPr algn="ctr">
              <a:spcBef>
                <a:spcPct val="0"/>
              </a:spcBef>
            </a:pPr>
            <a:r>
              <a:rPr lang="en-US" altLang="zh-CN" sz="2800" i="1" dirty="0"/>
              <a:t>i</a:t>
            </a:r>
          </a:p>
        </p:txBody>
      </p:sp>
      <p:sp>
        <p:nvSpPr>
          <p:cNvPr id="164880" name="Text Box 16"/>
          <p:cNvSpPr txBox="1">
            <a:spLocks noChangeArrowheads="1"/>
          </p:cNvSpPr>
          <p:nvPr/>
        </p:nvSpPr>
        <p:spPr bwMode="auto">
          <a:xfrm>
            <a:off x="687599" y="4000504"/>
            <a:ext cx="7080785" cy="461665"/>
          </a:xfrm>
          <a:prstGeom prst="rect">
            <a:avLst/>
          </a:prstGeom>
          <a:noFill/>
          <a:ln w="25400" cap="sq">
            <a:noFill/>
            <a:miter lim="800000"/>
            <a:headEnd/>
            <a:tailEnd/>
          </a:ln>
          <a:effectLst/>
        </p:spPr>
        <p:txBody>
          <a:bodyPr wrap="none">
            <a:spAutoFit/>
          </a:bodyPr>
          <a:lstStyle/>
          <a:p>
            <a:r>
              <a:rPr lang="zh-CN" altLang="en-US" sz="2400" dirty="0">
                <a:ea typeface="楷体_GB2312" pitchFamily="49" charset="-122"/>
              </a:rPr>
              <a:t>其平均查找长度是 </a:t>
            </a:r>
            <a:r>
              <a:rPr lang="en-US" altLang="zh-CN" sz="2400" i="1" dirty="0">
                <a:ea typeface="楷体_GB2312" pitchFamily="49" charset="-122"/>
              </a:rPr>
              <a:t>n</a:t>
            </a:r>
            <a:r>
              <a:rPr lang="en-US" altLang="zh-CN" sz="2400" dirty="0">
                <a:ea typeface="楷体_GB2312" pitchFamily="49" charset="-122"/>
              </a:rPr>
              <a:t> </a:t>
            </a:r>
            <a:r>
              <a:rPr lang="zh-CN" altLang="en-US" sz="2400" dirty="0">
                <a:ea typeface="楷体_GB2312" pitchFamily="49" charset="-122"/>
              </a:rPr>
              <a:t>和 </a:t>
            </a:r>
            <a:r>
              <a:rPr lang="en-US" altLang="zh-CN" sz="2400" i="1" dirty="0" err="1">
                <a:ea typeface="楷体_GB2312" pitchFamily="49" charset="-122"/>
              </a:rPr>
              <a:t>i</a:t>
            </a:r>
            <a:r>
              <a:rPr lang="zh-CN" altLang="en-US" sz="2400" dirty="0">
                <a:ea typeface="楷体_GB2312" pitchFamily="49" charset="-122"/>
              </a:rPr>
              <a:t>的函数：   </a:t>
            </a:r>
            <a:r>
              <a:rPr lang="en-US" altLang="zh-CN" sz="2400" i="1" dirty="0">
                <a:ea typeface="楷体_GB2312" pitchFamily="49" charset="-122"/>
              </a:rPr>
              <a:t>P</a:t>
            </a:r>
            <a:r>
              <a:rPr lang="en-US" altLang="zh-CN" sz="2400" dirty="0">
                <a:ea typeface="楷体_GB2312" pitchFamily="49" charset="-122"/>
              </a:rPr>
              <a:t>(</a:t>
            </a:r>
            <a:r>
              <a:rPr lang="en-US" altLang="zh-CN" sz="2400" i="1" dirty="0">
                <a:ea typeface="楷体_GB2312" pitchFamily="49" charset="-122"/>
              </a:rPr>
              <a:t>n</a:t>
            </a:r>
            <a:r>
              <a:rPr lang="en-US" altLang="zh-CN" sz="2400" dirty="0">
                <a:ea typeface="楷体_GB2312" pitchFamily="49" charset="-122"/>
              </a:rPr>
              <a:t>, </a:t>
            </a:r>
            <a:r>
              <a:rPr lang="en-US" altLang="zh-CN" sz="2400" i="1" dirty="0">
                <a:ea typeface="楷体_GB2312" pitchFamily="49" charset="-122"/>
              </a:rPr>
              <a:t>i</a:t>
            </a:r>
            <a:r>
              <a:rPr lang="en-US" altLang="zh-CN" sz="2400" dirty="0">
                <a:ea typeface="楷体_GB2312" pitchFamily="49" charset="-122"/>
              </a:rPr>
              <a:t>) (0≤</a:t>
            </a:r>
            <a:r>
              <a:rPr lang="en-US" altLang="zh-CN" sz="2400" i="1" dirty="0">
                <a:ea typeface="楷体_GB2312" pitchFamily="49" charset="-122"/>
              </a:rPr>
              <a:t>i</a:t>
            </a:r>
            <a:r>
              <a:rPr lang="en-US" altLang="zh-CN" sz="2400" dirty="0">
                <a:ea typeface="楷体_GB2312" pitchFamily="49" charset="-122"/>
              </a:rPr>
              <a:t>≤</a:t>
            </a:r>
            <a:r>
              <a:rPr lang="en-US" altLang="zh-CN" sz="2400" i="1" dirty="0">
                <a:ea typeface="楷体_GB2312" pitchFamily="49" charset="-122"/>
              </a:rPr>
              <a:t>n </a:t>
            </a:r>
            <a:r>
              <a:rPr lang="en-US" altLang="zh-CN" sz="2400" dirty="0">
                <a:ea typeface="楷体_GB2312" pitchFamily="49" charset="-122"/>
              </a:rPr>
              <a:t>– 1)  </a:t>
            </a:r>
          </a:p>
        </p:txBody>
      </p:sp>
      <p:cxnSp>
        <p:nvCxnSpPr>
          <p:cNvPr id="164881" name="AutoShape 17"/>
          <p:cNvCxnSpPr>
            <a:cxnSpLocks noChangeShapeType="1"/>
            <a:stCxn id="164875" idx="3"/>
            <a:endCxn id="164878" idx="0"/>
          </p:cNvCxnSpPr>
          <p:nvPr/>
        </p:nvCxnSpPr>
        <p:spPr bwMode="auto">
          <a:xfrm flipH="1">
            <a:off x="3009900" y="2312976"/>
            <a:ext cx="1157288" cy="763588"/>
          </a:xfrm>
          <a:prstGeom prst="straightConnector1">
            <a:avLst/>
          </a:prstGeom>
          <a:noFill/>
          <a:ln w="25400" cap="sq">
            <a:solidFill>
              <a:schemeClr val="tx1"/>
            </a:solidFill>
            <a:round/>
            <a:headEnd/>
            <a:tailEnd/>
          </a:ln>
          <a:effectLst/>
        </p:spPr>
      </p:cxnSp>
      <p:cxnSp>
        <p:nvCxnSpPr>
          <p:cNvPr id="164882" name="AutoShape 18"/>
          <p:cNvCxnSpPr>
            <a:cxnSpLocks noChangeShapeType="1"/>
            <a:stCxn id="164875" idx="5"/>
            <a:endCxn id="164876" idx="0"/>
          </p:cNvCxnSpPr>
          <p:nvPr/>
        </p:nvCxnSpPr>
        <p:spPr bwMode="auto">
          <a:xfrm>
            <a:off x="4652963" y="2312976"/>
            <a:ext cx="1176337" cy="763588"/>
          </a:xfrm>
          <a:prstGeom prst="straightConnector1">
            <a:avLst/>
          </a:prstGeom>
          <a:noFill/>
          <a:ln w="25400" cap="sq">
            <a:solidFill>
              <a:schemeClr val="tx1"/>
            </a:solidFill>
            <a:round/>
            <a:headEnd/>
            <a:tailEnd/>
          </a:ln>
          <a:effectLst/>
        </p:spPr>
      </p:cxnSp>
      <p:graphicFrame>
        <p:nvGraphicFramePr>
          <p:cNvPr id="155649" name="Object 1"/>
          <p:cNvGraphicFramePr>
            <a:graphicFrameLocks noChangeAspect="1"/>
          </p:cNvGraphicFramePr>
          <p:nvPr/>
        </p:nvGraphicFramePr>
        <p:xfrm>
          <a:off x="571472" y="4532324"/>
          <a:ext cx="7684844" cy="611188"/>
        </p:xfrm>
        <a:graphic>
          <a:graphicData uri="http://schemas.openxmlformats.org/presentationml/2006/ole">
            <mc:AlternateContent xmlns:mc="http://schemas.openxmlformats.org/markup-compatibility/2006">
              <mc:Choice xmlns:v="urn:schemas-microsoft-com:vml" Requires="v">
                <p:oleObj spid="_x0000_s295956" name="公式" r:id="rId3" imgW="3073320" imgH="393480" progId="Equation.3">
                  <p:embed/>
                </p:oleObj>
              </mc:Choice>
              <mc:Fallback>
                <p:oleObj name="公式" r:id="rId3" imgW="3073320" imgH="39348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472" y="4532324"/>
                        <a:ext cx="7684844" cy="611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5651" name="Object 3"/>
          <p:cNvGraphicFramePr>
            <a:graphicFrameLocks noChangeAspect="1"/>
          </p:cNvGraphicFramePr>
          <p:nvPr/>
        </p:nvGraphicFramePr>
        <p:xfrm>
          <a:off x="642910" y="5357826"/>
          <a:ext cx="7143800" cy="857256"/>
        </p:xfrm>
        <a:graphic>
          <a:graphicData uri="http://schemas.openxmlformats.org/presentationml/2006/ole">
            <mc:AlternateContent xmlns:mc="http://schemas.openxmlformats.org/markup-compatibility/2006">
              <mc:Choice xmlns:v="urn:schemas-microsoft-com:vml" Requires="v">
                <p:oleObj spid="_x0000_s295957" name="公式" r:id="rId5" imgW="2387520" imgH="431640" progId="Equation.3">
                  <p:embed/>
                </p:oleObj>
              </mc:Choice>
              <mc:Fallback>
                <p:oleObj name="公式" r:id="rId5" imgW="2387520" imgH="43164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2910" y="5357826"/>
                        <a:ext cx="7143800" cy="857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spd="slow">
    <p:cover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8" fill="hold" grpId="0" nodeType="afterEffect">
                                  <p:stCondLst>
                                    <p:cond delay="0"/>
                                  </p:stCondLst>
                                  <p:childTnLst>
                                    <p:set>
                                      <p:cBhvr>
                                        <p:cTn id="6" dur="1" fill="hold">
                                          <p:stCondLst>
                                            <p:cond delay="0"/>
                                          </p:stCondLst>
                                        </p:cTn>
                                        <p:tgtEl>
                                          <p:spTgt spid="164868">
                                            <p:txEl>
                                              <p:pRg st="0" end="0"/>
                                            </p:txEl>
                                          </p:spTgt>
                                        </p:tgtEl>
                                        <p:attrNameLst>
                                          <p:attrName>style.visibility</p:attrName>
                                        </p:attrNameLst>
                                      </p:cBhvr>
                                      <p:to>
                                        <p:strVal val="visible"/>
                                      </p:to>
                                    </p:set>
                                    <p:anim calcmode="lin" valueType="num">
                                      <p:cBhvr>
                                        <p:cTn id="7" dur="1000" fill="hold"/>
                                        <p:tgtEl>
                                          <p:spTgt spid="164868">
                                            <p:txEl>
                                              <p:pRg st="0" end="0"/>
                                            </p:txEl>
                                          </p:spTgt>
                                        </p:tgtEl>
                                        <p:attrNameLst>
                                          <p:attrName>ppt_x</p:attrName>
                                        </p:attrNameLst>
                                      </p:cBhvr>
                                      <p:tavLst>
                                        <p:tav tm="0">
                                          <p:val>
                                            <p:strVal val="#ppt_x-#ppt_w/2"/>
                                          </p:val>
                                        </p:tav>
                                        <p:tav tm="100000">
                                          <p:val>
                                            <p:strVal val="#ppt_x"/>
                                          </p:val>
                                        </p:tav>
                                      </p:tavLst>
                                    </p:anim>
                                    <p:anim calcmode="lin" valueType="num">
                                      <p:cBhvr>
                                        <p:cTn id="8" dur="1000" fill="hold"/>
                                        <p:tgtEl>
                                          <p:spTgt spid="164868">
                                            <p:txEl>
                                              <p:pRg st="0" end="0"/>
                                            </p:txEl>
                                          </p:spTgt>
                                        </p:tgtEl>
                                        <p:attrNameLst>
                                          <p:attrName>ppt_y</p:attrName>
                                        </p:attrNameLst>
                                      </p:cBhvr>
                                      <p:tavLst>
                                        <p:tav tm="0">
                                          <p:val>
                                            <p:strVal val="#ppt_y"/>
                                          </p:val>
                                        </p:tav>
                                        <p:tav tm="100000">
                                          <p:val>
                                            <p:strVal val="#ppt_y"/>
                                          </p:val>
                                        </p:tav>
                                      </p:tavLst>
                                    </p:anim>
                                    <p:anim calcmode="lin" valueType="num">
                                      <p:cBhvr>
                                        <p:cTn id="9" dur="1000" fill="hold"/>
                                        <p:tgtEl>
                                          <p:spTgt spid="164868">
                                            <p:txEl>
                                              <p:pRg st="0" end="0"/>
                                            </p:txEl>
                                          </p:spTgt>
                                        </p:tgtEl>
                                        <p:attrNameLst>
                                          <p:attrName>ppt_w</p:attrName>
                                        </p:attrNameLst>
                                      </p:cBhvr>
                                      <p:tavLst>
                                        <p:tav tm="0">
                                          <p:val>
                                            <p:fltVal val="0"/>
                                          </p:val>
                                        </p:tav>
                                        <p:tav tm="100000">
                                          <p:val>
                                            <p:strVal val="#ppt_w"/>
                                          </p:val>
                                        </p:tav>
                                      </p:tavLst>
                                    </p:anim>
                                    <p:anim calcmode="lin" valueType="num">
                                      <p:cBhvr>
                                        <p:cTn id="10" dur="1000" fill="hold"/>
                                        <p:tgtEl>
                                          <p:spTgt spid="164868">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3" presetClass="entr" presetSubtype="5" fill="hold" grpId="0" nodeType="clickEffect">
                                  <p:stCondLst>
                                    <p:cond delay="0"/>
                                  </p:stCondLst>
                                  <p:childTnLst>
                                    <p:set>
                                      <p:cBhvr>
                                        <p:cTn id="14" dur="1" fill="hold">
                                          <p:stCondLst>
                                            <p:cond delay="0"/>
                                          </p:stCondLst>
                                        </p:cTn>
                                        <p:tgtEl>
                                          <p:spTgt spid="164870"/>
                                        </p:tgtEl>
                                        <p:attrNameLst>
                                          <p:attrName>style.visibility</p:attrName>
                                        </p:attrNameLst>
                                      </p:cBhvr>
                                      <p:to>
                                        <p:strVal val="visible"/>
                                      </p:to>
                                    </p:set>
                                    <p:animEffect transition="in" filter="blinds(vertical)">
                                      <p:cBhvr>
                                        <p:cTn id="15" dur="1000"/>
                                        <p:tgtEl>
                                          <p:spTgt spid="164870"/>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164875"/>
                                        </p:tgtEl>
                                        <p:attrNameLst>
                                          <p:attrName>style.visibility</p:attrName>
                                        </p:attrNameLst>
                                      </p:cBhvr>
                                      <p:to>
                                        <p:strVal val="visible"/>
                                      </p:to>
                                    </p:set>
                                    <p:animEffect transition="in" filter="wipe(up)">
                                      <p:cBhvr>
                                        <p:cTn id="20" dur="500"/>
                                        <p:tgtEl>
                                          <p:spTgt spid="164875"/>
                                        </p:tgtEl>
                                      </p:cBhvr>
                                    </p:animEffect>
                                  </p:childTnLst>
                                </p:cTn>
                              </p:par>
                            </p:childTnLst>
                          </p:cTn>
                        </p:par>
                        <p:par>
                          <p:cTn id="21" fill="hold">
                            <p:stCondLst>
                              <p:cond delay="500"/>
                            </p:stCondLst>
                            <p:childTnLst>
                              <p:par>
                                <p:cTn id="22" presetID="22" presetClass="entr" presetSubtype="2" fill="hold" nodeType="afterEffect">
                                  <p:stCondLst>
                                    <p:cond delay="0"/>
                                  </p:stCondLst>
                                  <p:childTnLst>
                                    <p:set>
                                      <p:cBhvr>
                                        <p:cTn id="23" dur="1" fill="hold">
                                          <p:stCondLst>
                                            <p:cond delay="0"/>
                                          </p:stCondLst>
                                        </p:cTn>
                                        <p:tgtEl>
                                          <p:spTgt spid="164881"/>
                                        </p:tgtEl>
                                        <p:attrNameLst>
                                          <p:attrName>style.visibility</p:attrName>
                                        </p:attrNameLst>
                                      </p:cBhvr>
                                      <p:to>
                                        <p:strVal val="visible"/>
                                      </p:to>
                                    </p:set>
                                    <p:animEffect transition="in" filter="wipe(right)">
                                      <p:cBhvr>
                                        <p:cTn id="24" dur="500"/>
                                        <p:tgtEl>
                                          <p:spTgt spid="164881"/>
                                        </p:tgtEl>
                                      </p:cBhvr>
                                    </p:animEffect>
                                  </p:childTnLst>
                                </p:cTn>
                              </p:par>
                            </p:childTnLst>
                          </p:cTn>
                        </p:par>
                        <p:par>
                          <p:cTn id="25" fill="hold">
                            <p:stCondLst>
                              <p:cond delay="1000"/>
                            </p:stCondLst>
                            <p:childTnLst>
                              <p:par>
                                <p:cTn id="26" presetID="22" presetClass="entr" presetSubtype="1" fill="hold" grpId="0" nodeType="afterEffect">
                                  <p:stCondLst>
                                    <p:cond delay="0"/>
                                  </p:stCondLst>
                                  <p:childTnLst>
                                    <p:set>
                                      <p:cBhvr>
                                        <p:cTn id="27" dur="1" fill="hold">
                                          <p:stCondLst>
                                            <p:cond delay="0"/>
                                          </p:stCondLst>
                                        </p:cTn>
                                        <p:tgtEl>
                                          <p:spTgt spid="164878"/>
                                        </p:tgtEl>
                                        <p:attrNameLst>
                                          <p:attrName>style.visibility</p:attrName>
                                        </p:attrNameLst>
                                      </p:cBhvr>
                                      <p:to>
                                        <p:strVal val="visible"/>
                                      </p:to>
                                    </p:set>
                                    <p:animEffect transition="in" filter="wipe(up)">
                                      <p:cBhvr>
                                        <p:cTn id="28" dur="500"/>
                                        <p:tgtEl>
                                          <p:spTgt spid="164878"/>
                                        </p:tgtEl>
                                      </p:cBhvr>
                                    </p:animEffect>
                                  </p:childTnLst>
                                </p:cTn>
                              </p:par>
                            </p:childTnLst>
                          </p:cTn>
                        </p:par>
                        <p:par>
                          <p:cTn id="29" fill="hold">
                            <p:stCondLst>
                              <p:cond delay="1500"/>
                            </p:stCondLst>
                            <p:childTnLst>
                              <p:par>
                                <p:cTn id="30" presetID="22" presetClass="entr" presetSubtype="8" fill="hold" nodeType="afterEffect">
                                  <p:stCondLst>
                                    <p:cond delay="0"/>
                                  </p:stCondLst>
                                  <p:childTnLst>
                                    <p:set>
                                      <p:cBhvr>
                                        <p:cTn id="31" dur="1" fill="hold">
                                          <p:stCondLst>
                                            <p:cond delay="0"/>
                                          </p:stCondLst>
                                        </p:cTn>
                                        <p:tgtEl>
                                          <p:spTgt spid="164882"/>
                                        </p:tgtEl>
                                        <p:attrNameLst>
                                          <p:attrName>style.visibility</p:attrName>
                                        </p:attrNameLst>
                                      </p:cBhvr>
                                      <p:to>
                                        <p:strVal val="visible"/>
                                      </p:to>
                                    </p:set>
                                    <p:animEffect transition="in" filter="wipe(left)">
                                      <p:cBhvr>
                                        <p:cTn id="32" dur="500"/>
                                        <p:tgtEl>
                                          <p:spTgt spid="164882"/>
                                        </p:tgtEl>
                                      </p:cBhvr>
                                    </p:animEffect>
                                  </p:childTnLst>
                                </p:cTn>
                              </p:par>
                            </p:childTnLst>
                          </p:cTn>
                        </p:par>
                        <p:par>
                          <p:cTn id="33" fill="hold">
                            <p:stCondLst>
                              <p:cond delay="2000"/>
                            </p:stCondLst>
                            <p:childTnLst>
                              <p:par>
                                <p:cTn id="34" presetID="22" presetClass="entr" presetSubtype="1" fill="hold" grpId="0" nodeType="afterEffect">
                                  <p:stCondLst>
                                    <p:cond delay="0"/>
                                  </p:stCondLst>
                                  <p:childTnLst>
                                    <p:set>
                                      <p:cBhvr>
                                        <p:cTn id="35" dur="1" fill="hold">
                                          <p:stCondLst>
                                            <p:cond delay="0"/>
                                          </p:stCondLst>
                                        </p:cTn>
                                        <p:tgtEl>
                                          <p:spTgt spid="164876"/>
                                        </p:tgtEl>
                                        <p:attrNameLst>
                                          <p:attrName>style.visibility</p:attrName>
                                        </p:attrNameLst>
                                      </p:cBhvr>
                                      <p:to>
                                        <p:strVal val="visible"/>
                                      </p:to>
                                    </p:set>
                                    <p:animEffect transition="in" filter="wipe(up)">
                                      <p:cBhvr>
                                        <p:cTn id="36" dur="500"/>
                                        <p:tgtEl>
                                          <p:spTgt spid="164876"/>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164880"/>
                                        </p:tgtEl>
                                        <p:attrNameLst>
                                          <p:attrName>style.visibility</p:attrName>
                                        </p:attrNameLst>
                                      </p:cBhvr>
                                      <p:to>
                                        <p:strVal val="visible"/>
                                      </p:to>
                                    </p:set>
                                    <p:animEffect transition="in" filter="wipe(left)">
                                      <p:cBhvr>
                                        <p:cTn id="41" dur="500"/>
                                        <p:tgtEl>
                                          <p:spTgt spid="164880"/>
                                        </p:tgtEl>
                                      </p:cBhvr>
                                    </p:animEffect>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nodeType="clickEffect">
                                  <p:stCondLst>
                                    <p:cond delay="0"/>
                                  </p:stCondLst>
                                  <p:childTnLst>
                                    <p:set>
                                      <p:cBhvr>
                                        <p:cTn id="45" dur="1" fill="hold">
                                          <p:stCondLst>
                                            <p:cond delay="0"/>
                                          </p:stCondLst>
                                        </p:cTn>
                                        <p:tgtEl>
                                          <p:spTgt spid="155649"/>
                                        </p:tgtEl>
                                        <p:attrNameLst>
                                          <p:attrName>style.visibility</p:attrName>
                                        </p:attrNameLst>
                                      </p:cBhvr>
                                      <p:to>
                                        <p:strVal val="visible"/>
                                      </p:to>
                                    </p:set>
                                    <p:anim calcmode="lin" valueType="num">
                                      <p:cBhvr additive="base">
                                        <p:cTn id="46" dur="500" fill="hold"/>
                                        <p:tgtEl>
                                          <p:spTgt spid="155649"/>
                                        </p:tgtEl>
                                        <p:attrNameLst>
                                          <p:attrName>ppt_x</p:attrName>
                                        </p:attrNameLst>
                                      </p:cBhvr>
                                      <p:tavLst>
                                        <p:tav tm="0">
                                          <p:val>
                                            <p:strVal val="#ppt_x"/>
                                          </p:val>
                                        </p:tav>
                                        <p:tav tm="100000">
                                          <p:val>
                                            <p:strVal val="#ppt_x"/>
                                          </p:val>
                                        </p:tav>
                                      </p:tavLst>
                                    </p:anim>
                                    <p:anim calcmode="lin" valueType="num">
                                      <p:cBhvr additive="base">
                                        <p:cTn id="47" dur="500" fill="hold"/>
                                        <p:tgtEl>
                                          <p:spTgt spid="155649"/>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nodeType="clickEffect">
                                  <p:stCondLst>
                                    <p:cond delay="0"/>
                                  </p:stCondLst>
                                  <p:childTnLst>
                                    <p:set>
                                      <p:cBhvr>
                                        <p:cTn id="51" dur="1" fill="hold">
                                          <p:stCondLst>
                                            <p:cond delay="0"/>
                                          </p:stCondLst>
                                        </p:cTn>
                                        <p:tgtEl>
                                          <p:spTgt spid="155651"/>
                                        </p:tgtEl>
                                        <p:attrNameLst>
                                          <p:attrName>style.visibility</p:attrName>
                                        </p:attrNameLst>
                                      </p:cBhvr>
                                      <p:to>
                                        <p:strVal val="visible"/>
                                      </p:to>
                                    </p:set>
                                    <p:anim calcmode="lin" valueType="num">
                                      <p:cBhvr additive="base">
                                        <p:cTn id="52" dur="500" fill="hold"/>
                                        <p:tgtEl>
                                          <p:spTgt spid="155651"/>
                                        </p:tgtEl>
                                        <p:attrNameLst>
                                          <p:attrName>ppt_x</p:attrName>
                                        </p:attrNameLst>
                                      </p:cBhvr>
                                      <p:tavLst>
                                        <p:tav tm="0">
                                          <p:val>
                                            <p:strVal val="#ppt_x"/>
                                          </p:val>
                                        </p:tav>
                                        <p:tav tm="100000">
                                          <p:val>
                                            <p:strVal val="#ppt_x"/>
                                          </p:val>
                                        </p:tav>
                                      </p:tavLst>
                                    </p:anim>
                                    <p:anim calcmode="lin" valueType="num">
                                      <p:cBhvr additive="base">
                                        <p:cTn id="53" dur="500" fill="hold"/>
                                        <p:tgtEl>
                                          <p:spTgt spid="1556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868" grpId="0" build="p" autoUpdateAnimBg="0"/>
      <p:bldP spid="164870" grpId="0"/>
      <p:bldP spid="164875" grpId="0" animBg="1"/>
      <p:bldP spid="164876" grpId="0" animBg="1" autoUpdateAnimBg="0"/>
      <p:bldP spid="164878" grpId="0" animBg="1" autoUpdateAnimBg="0"/>
      <p:bldP spid="164880" grpId="0"/>
    </p:bld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5172" name="Rectangle 4"/>
          <p:cNvSpPr>
            <a:spLocks noChangeArrowheads="1"/>
          </p:cNvSpPr>
          <p:nvPr/>
        </p:nvSpPr>
        <p:spPr bwMode="auto">
          <a:xfrm>
            <a:off x="107950" y="260648"/>
            <a:ext cx="9288586" cy="584775"/>
          </a:xfrm>
          <a:prstGeom prst="rect">
            <a:avLst/>
          </a:prstGeom>
          <a:noFill/>
          <a:ln w="9525">
            <a:noFill/>
            <a:miter lim="800000"/>
            <a:headEnd/>
            <a:tailEnd/>
          </a:ln>
          <a:effectLst/>
        </p:spPr>
        <p:txBody>
          <a:bodyPr wrap="square">
            <a:spAutoFit/>
          </a:bodyPr>
          <a:lstStyle/>
          <a:p>
            <a:r>
              <a:rPr lang="zh-CN" altLang="en-US" sz="3200" dirty="0">
                <a:solidFill>
                  <a:srgbClr val="0000CC"/>
                </a:solidFill>
                <a:latin typeface="华文行楷" pitchFamily="2" charset="-122"/>
                <a:ea typeface="华文行楷" pitchFamily="2" charset="-122"/>
                <a:cs typeface="+mj-cs"/>
                <a:sym typeface="Symbol" pitchFamily="18" charset="2"/>
              </a:rPr>
              <a:t>有 </a:t>
            </a:r>
            <a:r>
              <a:rPr lang="en-US" altLang="zh-CN" sz="3200" dirty="0">
                <a:solidFill>
                  <a:srgbClr val="0000CC"/>
                </a:solidFill>
                <a:latin typeface="华文行楷" pitchFamily="2" charset="-122"/>
                <a:ea typeface="华文行楷" pitchFamily="2" charset="-122"/>
                <a:cs typeface="+mj-cs"/>
                <a:sym typeface="Symbol" pitchFamily="18" charset="2"/>
              </a:rPr>
              <a:t>n </a:t>
            </a:r>
            <a:r>
              <a:rPr lang="zh-CN" altLang="en-US" sz="3200" dirty="0">
                <a:solidFill>
                  <a:srgbClr val="0000CC"/>
                </a:solidFill>
                <a:latin typeface="华文行楷" pitchFamily="2" charset="-122"/>
                <a:ea typeface="华文行楷" pitchFamily="2" charset="-122"/>
                <a:cs typeface="+mj-cs"/>
                <a:sym typeface="Symbol" pitchFamily="18" charset="2"/>
              </a:rPr>
              <a:t>个关键字的二叉排序树的平均查找长度  </a:t>
            </a:r>
          </a:p>
        </p:txBody>
      </p:sp>
      <p:sp>
        <p:nvSpPr>
          <p:cNvPr id="135174" name="Rectangle 6"/>
          <p:cNvSpPr>
            <a:spLocks noChangeArrowheads="1"/>
          </p:cNvSpPr>
          <p:nvPr/>
        </p:nvSpPr>
        <p:spPr bwMode="auto">
          <a:xfrm>
            <a:off x="-108520" y="1052736"/>
            <a:ext cx="8856663" cy="457200"/>
          </a:xfrm>
          <a:prstGeom prst="rect">
            <a:avLst/>
          </a:prstGeom>
          <a:noFill/>
          <a:ln w="9525">
            <a:noFill/>
            <a:miter lim="800000"/>
            <a:headEnd/>
            <a:tailEnd/>
          </a:ln>
          <a:effectLst/>
        </p:spPr>
        <p:txBody>
          <a:bodyPr>
            <a:spAutoFit/>
          </a:bodyPr>
          <a:lstStyle/>
          <a:p>
            <a:r>
              <a:rPr lang="en-US" altLang="zh-CN" dirty="0">
                <a:ea typeface="楷体_GB2312" pitchFamily="49" charset="-122"/>
                <a:sym typeface="Symbol" pitchFamily="18" charset="2"/>
              </a:rPr>
              <a:t>        </a:t>
            </a:r>
            <a:r>
              <a:rPr lang="zh-CN" altLang="en-US" sz="2400" dirty="0">
                <a:ea typeface="楷体_GB2312" pitchFamily="49" charset="-122"/>
                <a:sym typeface="Symbol" pitchFamily="18" charset="2"/>
              </a:rPr>
              <a:t>设每种树态出现概率相同，查找每个关键字也是等概率的， </a:t>
            </a:r>
          </a:p>
        </p:txBody>
      </p:sp>
      <p:sp>
        <p:nvSpPr>
          <p:cNvPr id="135175" name="Rectangle 7"/>
          <p:cNvSpPr>
            <a:spLocks noChangeArrowheads="1"/>
          </p:cNvSpPr>
          <p:nvPr/>
        </p:nvSpPr>
        <p:spPr bwMode="auto">
          <a:xfrm>
            <a:off x="539552" y="2047875"/>
            <a:ext cx="2951163" cy="457200"/>
          </a:xfrm>
          <a:prstGeom prst="rect">
            <a:avLst/>
          </a:prstGeom>
          <a:noFill/>
          <a:ln w="9525">
            <a:noFill/>
            <a:miter lim="800000"/>
            <a:headEnd/>
            <a:tailEnd/>
          </a:ln>
          <a:effectLst/>
        </p:spPr>
        <p:txBody>
          <a:bodyPr>
            <a:spAutoFit/>
          </a:bodyPr>
          <a:lstStyle/>
          <a:p>
            <a:r>
              <a:rPr lang="zh-CN" altLang="en-US" sz="2400" dirty="0">
                <a:ea typeface="楷体_GB2312" pitchFamily="49" charset="-122"/>
                <a:sym typeface="Symbol" pitchFamily="18" charset="2"/>
              </a:rPr>
              <a:t>则二叉排序树的  </a:t>
            </a:r>
            <a:r>
              <a:rPr lang="zh-CN" altLang="en-US" sz="2400" i="1" dirty="0">
                <a:sym typeface="Symbol" pitchFamily="18" charset="2"/>
              </a:rPr>
              <a:t> </a:t>
            </a:r>
            <a:r>
              <a:rPr lang="zh-CN" altLang="en-US" sz="2400" dirty="0">
                <a:sym typeface="Symbol" pitchFamily="18" charset="2"/>
              </a:rPr>
              <a:t>  </a:t>
            </a:r>
            <a:endParaRPr lang="zh-CN" altLang="en-US" sz="2400" dirty="0">
              <a:solidFill>
                <a:srgbClr val="9900FF"/>
              </a:solidFill>
              <a:ea typeface="楷体_GB2312" pitchFamily="49" charset="-122"/>
              <a:sym typeface="Symbol" pitchFamily="18" charset="2"/>
            </a:endParaRPr>
          </a:p>
        </p:txBody>
      </p:sp>
      <p:graphicFrame>
        <p:nvGraphicFramePr>
          <p:cNvPr id="135176" name="Object 8"/>
          <p:cNvGraphicFramePr>
            <a:graphicFrameLocks noChangeAspect="1"/>
          </p:cNvGraphicFramePr>
          <p:nvPr>
            <p:extLst>
              <p:ext uri="{D42A27DB-BD31-4B8C-83A1-F6EECF244321}">
                <p14:modId xmlns:p14="http://schemas.microsoft.com/office/powerpoint/2010/main" val="2967255158"/>
              </p:ext>
            </p:extLst>
          </p:nvPr>
        </p:nvGraphicFramePr>
        <p:xfrm>
          <a:off x="3275856" y="1809750"/>
          <a:ext cx="2849563" cy="885825"/>
        </p:xfrm>
        <a:graphic>
          <a:graphicData uri="http://schemas.openxmlformats.org/presentationml/2006/ole">
            <mc:AlternateContent xmlns:mc="http://schemas.openxmlformats.org/markup-compatibility/2006">
              <mc:Choice xmlns:v="urn:schemas-microsoft-com:vml" Requires="v">
                <p:oleObj spid="_x0000_s294923" name="公式" r:id="rId3" imgW="1307880" imgH="406080" progId="Equation.3">
                  <p:embed/>
                </p:oleObj>
              </mc:Choice>
              <mc:Fallback>
                <p:oleObj name="公式" r:id="rId3" imgW="1307880" imgH="40608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5856" y="1809750"/>
                        <a:ext cx="2849563" cy="885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5177" name="Text Box 9"/>
          <p:cNvSpPr txBox="1">
            <a:spLocks noChangeArrowheads="1"/>
          </p:cNvSpPr>
          <p:nvPr/>
        </p:nvSpPr>
        <p:spPr bwMode="auto">
          <a:xfrm>
            <a:off x="107950" y="2860675"/>
            <a:ext cx="8467383" cy="1137106"/>
          </a:xfrm>
          <a:prstGeom prst="rect">
            <a:avLst/>
          </a:prstGeom>
          <a:noFill/>
          <a:ln w="25400" cap="sq">
            <a:noFill/>
            <a:miter lim="800000"/>
            <a:headEnd/>
            <a:tailEnd/>
          </a:ln>
          <a:effectLst/>
        </p:spPr>
        <p:txBody>
          <a:bodyPr wrap="none">
            <a:spAutoFit/>
          </a:bodyPr>
          <a:lstStyle/>
          <a:p>
            <a:pPr>
              <a:lnSpc>
                <a:spcPct val="150000"/>
              </a:lnSpc>
            </a:pPr>
            <a:r>
              <a:rPr lang="en-US" altLang="zh-CN" dirty="0">
                <a:ea typeface="楷体_GB2312" pitchFamily="49" charset="-122"/>
              </a:rPr>
              <a:t>        </a:t>
            </a:r>
            <a:r>
              <a:rPr lang="zh-CN" altLang="en-US" sz="2400" dirty="0">
                <a:ea typeface="楷体_GB2312" pitchFamily="49" charset="-122"/>
              </a:rPr>
              <a:t>由此可见，在</a:t>
            </a:r>
            <a:r>
              <a:rPr lang="zh-CN" altLang="en-US" sz="2400" dirty="0">
                <a:solidFill>
                  <a:srgbClr val="0000FF"/>
                </a:solidFill>
                <a:ea typeface="楷体_GB2312" pitchFamily="49" charset="-122"/>
              </a:rPr>
              <a:t>随机</a:t>
            </a:r>
            <a:r>
              <a:rPr lang="zh-CN" altLang="en-US" sz="2400" dirty="0">
                <a:ea typeface="楷体_GB2312" pitchFamily="49" charset="-122"/>
              </a:rPr>
              <a:t>的情况下，二叉排序树的 </a:t>
            </a:r>
            <a:r>
              <a:rPr lang="en-US" altLang="zh-CN" sz="2400" i="1" dirty="0">
                <a:ea typeface="楷体_GB2312" pitchFamily="49" charset="-122"/>
              </a:rPr>
              <a:t>ASL</a:t>
            </a:r>
            <a:r>
              <a:rPr lang="en-US" altLang="zh-CN" sz="2400" dirty="0">
                <a:ea typeface="楷体_GB2312" pitchFamily="49" charset="-122"/>
              </a:rPr>
              <a:t> </a:t>
            </a:r>
            <a:r>
              <a:rPr lang="zh-CN" altLang="en-US" sz="2400" dirty="0">
                <a:ea typeface="楷体_GB2312" pitchFamily="49" charset="-122"/>
              </a:rPr>
              <a:t>和 </a:t>
            </a:r>
            <a:r>
              <a:rPr lang="en-US" altLang="zh-CN" sz="2400" dirty="0">
                <a:ea typeface="楷体_GB2312" pitchFamily="49" charset="-122"/>
              </a:rPr>
              <a:t>log </a:t>
            </a:r>
            <a:r>
              <a:rPr lang="en-US" altLang="zh-CN" sz="2400" i="1" dirty="0">
                <a:ea typeface="楷体_GB2312" pitchFamily="49" charset="-122"/>
              </a:rPr>
              <a:t>n</a:t>
            </a:r>
            <a:r>
              <a:rPr lang="en-US" altLang="zh-CN" sz="2400" dirty="0">
                <a:ea typeface="楷体_GB2312" pitchFamily="49" charset="-122"/>
              </a:rPr>
              <a:t> </a:t>
            </a:r>
            <a:r>
              <a:rPr lang="zh-CN" altLang="en-US" sz="2400" dirty="0">
                <a:ea typeface="楷体_GB2312" pitchFamily="49" charset="-122"/>
              </a:rPr>
              <a:t>是 </a:t>
            </a:r>
          </a:p>
          <a:p>
            <a:pPr>
              <a:lnSpc>
                <a:spcPct val="150000"/>
              </a:lnSpc>
            </a:pPr>
            <a:r>
              <a:rPr lang="zh-CN" altLang="en-US" sz="2400" dirty="0">
                <a:solidFill>
                  <a:srgbClr val="0000FF"/>
                </a:solidFill>
                <a:ea typeface="楷体_GB2312" pitchFamily="49" charset="-122"/>
              </a:rPr>
              <a:t>等数量级</a:t>
            </a:r>
            <a:r>
              <a:rPr lang="zh-CN" altLang="en-US" sz="2400" dirty="0">
                <a:ea typeface="楷体_GB2312" pitchFamily="49" charset="-122"/>
              </a:rPr>
              <a:t>的。 </a:t>
            </a:r>
          </a:p>
        </p:txBody>
      </p:sp>
      <p:sp>
        <p:nvSpPr>
          <p:cNvPr id="135178" name="Rectangle 10"/>
          <p:cNvSpPr>
            <a:spLocks noChangeArrowheads="1"/>
          </p:cNvSpPr>
          <p:nvPr/>
        </p:nvSpPr>
        <p:spPr bwMode="auto">
          <a:xfrm>
            <a:off x="107950" y="4051300"/>
            <a:ext cx="7848600" cy="457200"/>
          </a:xfrm>
          <a:prstGeom prst="rect">
            <a:avLst/>
          </a:prstGeom>
          <a:noFill/>
          <a:ln w="9525">
            <a:noFill/>
            <a:miter lim="800000"/>
            <a:headEnd/>
            <a:tailEnd/>
          </a:ln>
          <a:effectLst/>
        </p:spPr>
        <p:txBody>
          <a:bodyPr>
            <a:spAutoFit/>
          </a:bodyPr>
          <a:lstStyle/>
          <a:p>
            <a:pPr>
              <a:spcBef>
                <a:spcPct val="0"/>
              </a:spcBef>
            </a:pPr>
            <a:r>
              <a:rPr lang="zh-CN" altLang="en-US" sz="2400" dirty="0">
                <a:solidFill>
                  <a:srgbClr val="FF3300"/>
                </a:solidFill>
                <a:effectLst>
                  <a:outerShdw blurRad="38100" dist="38100" dir="2700000" algn="tl">
                    <a:srgbClr val="000000"/>
                  </a:outerShdw>
                </a:effectLst>
                <a:ea typeface="华文中宋" pitchFamily="2" charset="-122"/>
                <a:sym typeface="Symbol" pitchFamily="18" charset="2"/>
              </a:rPr>
              <a:t>问题：</a:t>
            </a:r>
            <a:r>
              <a:rPr lang="zh-CN" altLang="en-US" sz="2400" dirty="0">
                <a:solidFill>
                  <a:schemeClr val="tx2"/>
                </a:solidFill>
                <a:ea typeface="楷体_GB2312" pitchFamily="49" charset="-122"/>
                <a:sym typeface="Symbol" pitchFamily="18" charset="2"/>
              </a:rPr>
              <a:t>如何提高</a:t>
            </a:r>
            <a:r>
              <a:rPr lang="zh-CN" altLang="en-US" sz="2400" dirty="0">
                <a:ea typeface="楷体_GB2312" pitchFamily="49" charset="-122"/>
                <a:sym typeface="Symbol" pitchFamily="18" charset="2"/>
              </a:rPr>
              <a:t>形态不均衡的</a:t>
            </a:r>
            <a:r>
              <a:rPr lang="zh-CN" altLang="en-US" sz="2400" dirty="0">
                <a:solidFill>
                  <a:schemeClr val="tx2"/>
                </a:solidFill>
                <a:ea typeface="楷体_GB2312" pitchFamily="49" charset="-122"/>
                <a:sym typeface="Symbol" pitchFamily="18" charset="2"/>
              </a:rPr>
              <a:t>二叉排序树的查找效率？ </a:t>
            </a:r>
          </a:p>
        </p:txBody>
      </p:sp>
      <p:sp>
        <p:nvSpPr>
          <p:cNvPr id="135179" name="Rectangle 11"/>
          <p:cNvSpPr>
            <a:spLocks noChangeArrowheads="1"/>
          </p:cNvSpPr>
          <p:nvPr/>
        </p:nvSpPr>
        <p:spPr bwMode="auto">
          <a:xfrm>
            <a:off x="3492500" y="5505450"/>
            <a:ext cx="2192338" cy="731838"/>
          </a:xfrm>
          <a:prstGeom prst="rect">
            <a:avLst/>
          </a:prstGeom>
          <a:noFill/>
          <a:ln w="9525">
            <a:noFill/>
            <a:miter lim="800000"/>
            <a:headEnd/>
            <a:tailEnd/>
          </a:ln>
          <a:effectLst/>
        </p:spPr>
        <p:txBody>
          <a:bodyPr>
            <a:spAutoFit/>
          </a:bodyPr>
          <a:lstStyle/>
          <a:p>
            <a:pPr>
              <a:lnSpc>
                <a:spcPct val="140000"/>
              </a:lnSpc>
              <a:spcBef>
                <a:spcPct val="20000"/>
              </a:spcBef>
            </a:pPr>
            <a:r>
              <a:rPr lang="zh-CN" altLang="en-US" sz="3000">
                <a:solidFill>
                  <a:srgbClr val="FF3300"/>
                </a:solidFill>
                <a:effectLst>
                  <a:outerShdw blurRad="38100" dist="38100" dir="2700000" algn="tl">
                    <a:srgbClr val="000000"/>
                  </a:outerShdw>
                </a:effectLst>
                <a:ea typeface="华文中宋" pitchFamily="2" charset="-122"/>
                <a:sym typeface="Symbol" pitchFamily="18" charset="2"/>
              </a:rPr>
              <a:t>平衡二叉树 </a:t>
            </a:r>
          </a:p>
        </p:txBody>
      </p:sp>
      <p:sp>
        <p:nvSpPr>
          <p:cNvPr id="135181" name="Rectangle 13"/>
          <p:cNvSpPr>
            <a:spLocks noChangeArrowheads="1"/>
          </p:cNvSpPr>
          <p:nvPr/>
        </p:nvSpPr>
        <p:spPr bwMode="auto">
          <a:xfrm>
            <a:off x="107950" y="4754563"/>
            <a:ext cx="8785225" cy="457200"/>
          </a:xfrm>
          <a:prstGeom prst="rect">
            <a:avLst/>
          </a:prstGeom>
          <a:noFill/>
          <a:ln w="9525">
            <a:noFill/>
            <a:miter lim="800000"/>
            <a:headEnd/>
            <a:tailEnd/>
          </a:ln>
          <a:effectLst/>
        </p:spPr>
        <p:txBody>
          <a:bodyPr>
            <a:spAutoFit/>
          </a:bodyPr>
          <a:lstStyle/>
          <a:p>
            <a:pPr>
              <a:spcBef>
                <a:spcPct val="0"/>
              </a:spcBef>
            </a:pPr>
            <a:r>
              <a:rPr lang="zh-CN" altLang="en-US" sz="2400" dirty="0">
                <a:solidFill>
                  <a:srgbClr val="FF3300"/>
                </a:solidFill>
                <a:effectLst>
                  <a:outerShdw blurRad="38100" dist="38100" dir="2700000" algn="tl">
                    <a:srgbClr val="000000"/>
                  </a:outerShdw>
                </a:effectLst>
                <a:ea typeface="华文中宋" pitchFamily="2" charset="-122"/>
                <a:sym typeface="Symbol" pitchFamily="18" charset="2"/>
              </a:rPr>
              <a:t>解决办法：</a:t>
            </a:r>
            <a:r>
              <a:rPr lang="zh-CN" altLang="en-US" sz="2400" dirty="0">
                <a:ea typeface="楷体_GB2312" pitchFamily="49" charset="-122"/>
                <a:sym typeface="Symbol" pitchFamily="18" charset="2"/>
              </a:rPr>
              <a:t>做“</a:t>
            </a:r>
            <a:r>
              <a:rPr lang="zh-CN" altLang="en-US" sz="2400" dirty="0">
                <a:solidFill>
                  <a:srgbClr val="0000FF"/>
                </a:solidFill>
                <a:ea typeface="楷体_GB2312" pitchFamily="49" charset="-122"/>
                <a:sym typeface="Symbol" pitchFamily="18" charset="2"/>
              </a:rPr>
              <a:t>平衡化</a:t>
            </a:r>
            <a:r>
              <a:rPr lang="zh-CN" altLang="en-US" sz="2400" dirty="0">
                <a:ea typeface="楷体_GB2312" pitchFamily="49" charset="-122"/>
                <a:sym typeface="Symbol" pitchFamily="18" charset="2"/>
              </a:rPr>
              <a:t>”处理，即尽量让二叉树的形状均衡</a:t>
            </a:r>
            <a:r>
              <a:rPr lang="zh-CN" altLang="en-US" dirty="0">
                <a:ea typeface="楷体_GB2312" pitchFamily="49" charset="-122"/>
                <a:sym typeface="Symbol" pitchFamily="18" charset="2"/>
              </a:rPr>
              <a:t>！ </a:t>
            </a:r>
          </a:p>
        </p:txBody>
      </p:sp>
      <p:sp>
        <p:nvSpPr>
          <p:cNvPr id="135182" name="AutoShape 14"/>
          <p:cNvSpPr>
            <a:spLocks noChangeArrowheads="1"/>
          </p:cNvSpPr>
          <p:nvPr/>
        </p:nvSpPr>
        <p:spPr bwMode="auto">
          <a:xfrm flipV="1">
            <a:off x="2533650" y="5289550"/>
            <a:ext cx="814388" cy="866775"/>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rgbClr val="FFFF00"/>
          </a:solidFill>
          <a:ln w="9525" cap="sq">
            <a:solidFill>
              <a:schemeClr val="tx1"/>
            </a:solidFill>
            <a:miter lim="800000"/>
            <a:headEnd/>
            <a:tailEnd/>
          </a:ln>
          <a:effectLst/>
        </p:spPr>
        <p:txBody>
          <a:bodyPr wrap="none" anchor="ctr">
            <a:spAutoFit/>
          </a:bodyPr>
          <a:lstStyle/>
          <a:p>
            <a:endParaRPr lang="zh-CN" altLang="en-US"/>
          </a:p>
        </p:txBody>
      </p:sp>
    </p:spTree>
  </p:cSld>
  <p:clrMapOvr>
    <a:masterClrMapping/>
  </p:clrMapOvr>
  <p:transition spd="slow">
    <p:cover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8" fill="hold" grpId="0" nodeType="afterEffect">
                                  <p:stCondLst>
                                    <p:cond delay="0"/>
                                  </p:stCondLst>
                                  <p:childTnLst>
                                    <p:set>
                                      <p:cBhvr>
                                        <p:cTn id="6" dur="1" fill="hold">
                                          <p:stCondLst>
                                            <p:cond delay="0"/>
                                          </p:stCondLst>
                                        </p:cTn>
                                        <p:tgtEl>
                                          <p:spTgt spid="135172">
                                            <p:txEl>
                                              <p:pRg st="0" end="0"/>
                                            </p:txEl>
                                          </p:spTgt>
                                        </p:tgtEl>
                                        <p:attrNameLst>
                                          <p:attrName>style.visibility</p:attrName>
                                        </p:attrNameLst>
                                      </p:cBhvr>
                                      <p:to>
                                        <p:strVal val="visible"/>
                                      </p:to>
                                    </p:set>
                                    <p:anim calcmode="lin" valueType="num">
                                      <p:cBhvr>
                                        <p:cTn id="7" dur="1000" fill="hold"/>
                                        <p:tgtEl>
                                          <p:spTgt spid="135172">
                                            <p:txEl>
                                              <p:pRg st="0" end="0"/>
                                            </p:txEl>
                                          </p:spTgt>
                                        </p:tgtEl>
                                        <p:attrNameLst>
                                          <p:attrName>ppt_x</p:attrName>
                                        </p:attrNameLst>
                                      </p:cBhvr>
                                      <p:tavLst>
                                        <p:tav tm="0">
                                          <p:val>
                                            <p:strVal val="#ppt_x-#ppt_w/2"/>
                                          </p:val>
                                        </p:tav>
                                        <p:tav tm="100000">
                                          <p:val>
                                            <p:strVal val="#ppt_x"/>
                                          </p:val>
                                        </p:tav>
                                      </p:tavLst>
                                    </p:anim>
                                    <p:anim calcmode="lin" valueType="num">
                                      <p:cBhvr>
                                        <p:cTn id="8" dur="1000" fill="hold"/>
                                        <p:tgtEl>
                                          <p:spTgt spid="135172">
                                            <p:txEl>
                                              <p:pRg st="0" end="0"/>
                                            </p:txEl>
                                          </p:spTgt>
                                        </p:tgtEl>
                                        <p:attrNameLst>
                                          <p:attrName>ppt_y</p:attrName>
                                        </p:attrNameLst>
                                      </p:cBhvr>
                                      <p:tavLst>
                                        <p:tav tm="0">
                                          <p:val>
                                            <p:strVal val="#ppt_y"/>
                                          </p:val>
                                        </p:tav>
                                        <p:tav tm="100000">
                                          <p:val>
                                            <p:strVal val="#ppt_y"/>
                                          </p:val>
                                        </p:tav>
                                      </p:tavLst>
                                    </p:anim>
                                    <p:anim calcmode="lin" valueType="num">
                                      <p:cBhvr>
                                        <p:cTn id="9" dur="1000" fill="hold"/>
                                        <p:tgtEl>
                                          <p:spTgt spid="135172">
                                            <p:txEl>
                                              <p:pRg st="0" end="0"/>
                                            </p:txEl>
                                          </p:spTgt>
                                        </p:tgtEl>
                                        <p:attrNameLst>
                                          <p:attrName>ppt_w</p:attrName>
                                        </p:attrNameLst>
                                      </p:cBhvr>
                                      <p:tavLst>
                                        <p:tav tm="0">
                                          <p:val>
                                            <p:fltVal val="0"/>
                                          </p:val>
                                        </p:tav>
                                        <p:tav tm="100000">
                                          <p:val>
                                            <p:strVal val="#ppt_w"/>
                                          </p:val>
                                        </p:tav>
                                      </p:tavLst>
                                    </p:anim>
                                    <p:anim calcmode="lin" valueType="num">
                                      <p:cBhvr>
                                        <p:cTn id="10" dur="1000" fill="hold"/>
                                        <p:tgtEl>
                                          <p:spTgt spid="135172">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7" presetClass="entr" presetSubtype="10" fill="hold" grpId="0" nodeType="clickEffect">
                                  <p:stCondLst>
                                    <p:cond delay="0"/>
                                  </p:stCondLst>
                                  <p:childTnLst>
                                    <p:set>
                                      <p:cBhvr>
                                        <p:cTn id="14" dur="1" fill="hold">
                                          <p:stCondLst>
                                            <p:cond delay="0"/>
                                          </p:stCondLst>
                                        </p:cTn>
                                        <p:tgtEl>
                                          <p:spTgt spid="135174">
                                            <p:txEl>
                                              <p:pRg st="0" end="0"/>
                                            </p:txEl>
                                          </p:spTgt>
                                        </p:tgtEl>
                                        <p:attrNameLst>
                                          <p:attrName>style.visibility</p:attrName>
                                        </p:attrNameLst>
                                      </p:cBhvr>
                                      <p:to>
                                        <p:strVal val="visible"/>
                                      </p:to>
                                    </p:set>
                                    <p:anim calcmode="lin" valueType="num">
                                      <p:cBhvr>
                                        <p:cTn id="15" dur="1000" fill="hold"/>
                                        <p:tgtEl>
                                          <p:spTgt spid="135174">
                                            <p:txEl>
                                              <p:pRg st="0" end="0"/>
                                            </p:txEl>
                                          </p:spTgt>
                                        </p:tgtEl>
                                        <p:attrNameLst>
                                          <p:attrName>ppt_w</p:attrName>
                                        </p:attrNameLst>
                                      </p:cBhvr>
                                      <p:tavLst>
                                        <p:tav tm="0">
                                          <p:val>
                                            <p:fltVal val="0"/>
                                          </p:val>
                                        </p:tav>
                                        <p:tav tm="100000">
                                          <p:val>
                                            <p:strVal val="#ppt_w"/>
                                          </p:val>
                                        </p:tav>
                                      </p:tavLst>
                                    </p:anim>
                                    <p:anim calcmode="lin" valueType="num">
                                      <p:cBhvr>
                                        <p:cTn id="16" dur="1000" fill="hold"/>
                                        <p:tgtEl>
                                          <p:spTgt spid="135174">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35175">
                                            <p:txEl>
                                              <p:pRg st="0" end="0"/>
                                            </p:txEl>
                                          </p:spTgt>
                                        </p:tgtEl>
                                        <p:attrNameLst>
                                          <p:attrName>style.visibility</p:attrName>
                                        </p:attrNameLst>
                                      </p:cBhvr>
                                      <p:to>
                                        <p:strVal val="visible"/>
                                      </p:to>
                                    </p:set>
                                    <p:animEffect transition="in" filter="wipe(left)">
                                      <p:cBhvr>
                                        <p:cTn id="21" dur="1000"/>
                                        <p:tgtEl>
                                          <p:spTgt spid="135175">
                                            <p:txEl>
                                              <p:pRg st="0" end="0"/>
                                            </p:txEl>
                                          </p:spTgt>
                                        </p:tgtEl>
                                      </p:cBhvr>
                                    </p:animEffect>
                                  </p:childTnLst>
                                </p:cTn>
                              </p:par>
                            </p:childTnLst>
                          </p:cTn>
                        </p:par>
                        <p:par>
                          <p:cTn id="22" fill="hold">
                            <p:stCondLst>
                              <p:cond delay="1000"/>
                            </p:stCondLst>
                            <p:childTnLst>
                              <p:par>
                                <p:cTn id="23" presetID="22" presetClass="entr" presetSubtype="8" fill="hold" nodeType="afterEffect">
                                  <p:stCondLst>
                                    <p:cond delay="0"/>
                                  </p:stCondLst>
                                  <p:childTnLst>
                                    <p:set>
                                      <p:cBhvr>
                                        <p:cTn id="24" dur="1" fill="hold">
                                          <p:stCondLst>
                                            <p:cond delay="0"/>
                                          </p:stCondLst>
                                        </p:cTn>
                                        <p:tgtEl>
                                          <p:spTgt spid="135176"/>
                                        </p:tgtEl>
                                        <p:attrNameLst>
                                          <p:attrName>style.visibility</p:attrName>
                                        </p:attrNameLst>
                                      </p:cBhvr>
                                      <p:to>
                                        <p:strVal val="visible"/>
                                      </p:to>
                                    </p:set>
                                    <p:animEffect transition="in" filter="wipe(left)">
                                      <p:cBhvr>
                                        <p:cTn id="25" dur="1000"/>
                                        <p:tgtEl>
                                          <p:spTgt spid="135176"/>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5" fill="hold" grpId="0" nodeType="clickEffect">
                                  <p:stCondLst>
                                    <p:cond delay="0"/>
                                  </p:stCondLst>
                                  <p:childTnLst>
                                    <p:set>
                                      <p:cBhvr>
                                        <p:cTn id="29" dur="1" fill="hold">
                                          <p:stCondLst>
                                            <p:cond delay="0"/>
                                          </p:stCondLst>
                                        </p:cTn>
                                        <p:tgtEl>
                                          <p:spTgt spid="135177"/>
                                        </p:tgtEl>
                                        <p:attrNameLst>
                                          <p:attrName>style.visibility</p:attrName>
                                        </p:attrNameLst>
                                      </p:cBhvr>
                                      <p:to>
                                        <p:strVal val="visible"/>
                                      </p:to>
                                    </p:set>
                                    <p:animEffect transition="in" filter="blinds(vertical)">
                                      <p:cBhvr>
                                        <p:cTn id="30" dur="1000"/>
                                        <p:tgtEl>
                                          <p:spTgt spid="135177"/>
                                        </p:tgtEl>
                                      </p:cBhvr>
                                    </p:animEffect>
                                  </p:childTnLst>
                                </p:cTn>
                              </p:par>
                            </p:childTnLst>
                          </p:cTn>
                        </p:par>
                      </p:childTnLst>
                    </p:cTn>
                  </p:par>
                  <p:par>
                    <p:cTn id="31" fill="hold">
                      <p:stCondLst>
                        <p:cond delay="indefinite"/>
                      </p:stCondLst>
                      <p:childTnLst>
                        <p:par>
                          <p:cTn id="32" fill="hold">
                            <p:stCondLst>
                              <p:cond delay="0"/>
                            </p:stCondLst>
                            <p:childTnLst>
                              <p:par>
                                <p:cTn id="33" presetID="17" presetClass="entr" presetSubtype="8" fill="hold" grpId="0" nodeType="clickEffect">
                                  <p:stCondLst>
                                    <p:cond delay="0"/>
                                  </p:stCondLst>
                                  <p:childTnLst>
                                    <p:set>
                                      <p:cBhvr>
                                        <p:cTn id="34" dur="1" fill="hold">
                                          <p:stCondLst>
                                            <p:cond delay="0"/>
                                          </p:stCondLst>
                                        </p:cTn>
                                        <p:tgtEl>
                                          <p:spTgt spid="135178">
                                            <p:txEl>
                                              <p:pRg st="0" end="0"/>
                                            </p:txEl>
                                          </p:spTgt>
                                        </p:tgtEl>
                                        <p:attrNameLst>
                                          <p:attrName>style.visibility</p:attrName>
                                        </p:attrNameLst>
                                      </p:cBhvr>
                                      <p:to>
                                        <p:strVal val="visible"/>
                                      </p:to>
                                    </p:set>
                                    <p:anim calcmode="lin" valueType="num">
                                      <p:cBhvr>
                                        <p:cTn id="35" dur="1000" fill="hold"/>
                                        <p:tgtEl>
                                          <p:spTgt spid="135178">
                                            <p:txEl>
                                              <p:pRg st="0" end="0"/>
                                            </p:txEl>
                                          </p:spTgt>
                                        </p:tgtEl>
                                        <p:attrNameLst>
                                          <p:attrName>ppt_x</p:attrName>
                                        </p:attrNameLst>
                                      </p:cBhvr>
                                      <p:tavLst>
                                        <p:tav tm="0">
                                          <p:val>
                                            <p:strVal val="#ppt_x-#ppt_w/2"/>
                                          </p:val>
                                        </p:tav>
                                        <p:tav tm="100000">
                                          <p:val>
                                            <p:strVal val="#ppt_x"/>
                                          </p:val>
                                        </p:tav>
                                      </p:tavLst>
                                    </p:anim>
                                    <p:anim calcmode="lin" valueType="num">
                                      <p:cBhvr>
                                        <p:cTn id="36" dur="1000" fill="hold"/>
                                        <p:tgtEl>
                                          <p:spTgt spid="135178">
                                            <p:txEl>
                                              <p:pRg st="0" end="0"/>
                                            </p:txEl>
                                          </p:spTgt>
                                        </p:tgtEl>
                                        <p:attrNameLst>
                                          <p:attrName>ppt_y</p:attrName>
                                        </p:attrNameLst>
                                      </p:cBhvr>
                                      <p:tavLst>
                                        <p:tav tm="0">
                                          <p:val>
                                            <p:strVal val="#ppt_y"/>
                                          </p:val>
                                        </p:tav>
                                        <p:tav tm="100000">
                                          <p:val>
                                            <p:strVal val="#ppt_y"/>
                                          </p:val>
                                        </p:tav>
                                      </p:tavLst>
                                    </p:anim>
                                    <p:anim calcmode="lin" valueType="num">
                                      <p:cBhvr>
                                        <p:cTn id="37" dur="1000" fill="hold"/>
                                        <p:tgtEl>
                                          <p:spTgt spid="135178">
                                            <p:txEl>
                                              <p:pRg st="0" end="0"/>
                                            </p:txEl>
                                          </p:spTgt>
                                        </p:tgtEl>
                                        <p:attrNameLst>
                                          <p:attrName>ppt_w</p:attrName>
                                        </p:attrNameLst>
                                      </p:cBhvr>
                                      <p:tavLst>
                                        <p:tav tm="0">
                                          <p:val>
                                            <p:fltVal val="0"/>
                                          </p:val>
                                        </p:tav>
                                        <p:tav tm="100000">
                                          <p:val>
                                            <p:strVal val="#ppt_w"/>
                                          </p:val>
                                        </p:tav>
                                      </p:tavLst>
                                    </p:anim>
                                    <p:anim calcmode="lin" valueType="num">
                                      <p:cBhvr>
                                        <p:cTn id="38" dur="1000" fill="hold"/>
                                        <p:tgtEl>
                                          <p:spTgt spid="135178">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135181">
                                            <p:txEl>
                                              <p:pRg st="0" end="0"/>
                                            </p:txEl>
                                          </p:spTgt>
                                        </p:tgtEl>
                                        <p:attrNameLst>
                                          <p:attrName>style.visibility</p:attrName>
                                        </p:attrNameLst>
                                      </p:cBhvr>
                                      <p:to>
                                        <p:strVal val="visible"/>
                                      </p:to>
                                    </p:set>
                                    <p:animEffect transition="in" filter="wipe(left)">
                                      <p:cBhvr>
                                        <p:cTn id="43" dur="1000"/>
                                        <p:tgtEl>
                                          <p:spTgt spid="135181">
                                            <p:txEl>
                                              <p:pRg st="0" end="0"/>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8" presetClass="entr" presetSubtype="6" fill="hold" grpId="0" nodeType="clickEffect">
                                  <p:stCondLst>
                                    <p:cond delay="0"/>
                                  </p:stCondLst>
                                  <p:childTnLst>
                                    <p:set>
                                      <p:cBhvr>
                                        <p:cTn id="47" dur="1" fill="hold">
                                          <p:stCondLst>
                                            <p:cond delay="0"/>
                                          </p:stCondLst>
                                        </p:cTn>
                                        <p:tgtEl>
                                          <p:spTgt spid="135182"/>
                                        </p:tgtEl>
                                        <p:attrNameLst>
                                          <p:attrName>style.visibility</p:attrName>
                                        </p:attrNameLst>
                                      </p:cBhvr>
                                      <p:to>
                                        <p:strVal val="visible"/>
                                      </p:to>
                                    </p:set>
                                    <p:animEffect transition="in" filter="strips(downRight)">
                                      <p:cBhvr>
                                        <p:cTn id="48" dur="1000"/>
                                        <p:tgtEl>
                                          <p:spTgt spid="135182"/>
                                        </p:tgtEl>
                                      </p:cBhvr>
                                    </p:animEffect>
                                  </p:childTnLst>
                                </p:cTn>
                              </p:par>
                            </p:childTnLst>
                          </p:cTn>
                        </p:par>
                        <p:par>
                          <p:cTn id="49" fill="hold">
                            <p:stCondLst>
                              <p:cond delay="1000"/>
                            </p:stCondLst>
                            <p:childTnLst>
                              <p:par>
                                <p:cTn id="50" presetID="15" presetClass="entr" presetSubtype="0" fill="hold" grpId="0" nodeType="afterEffect">
                                  <p:stCondLst>
                                    <p:cond delay="0"/>
                                  </p:stCondLst>
                                  <p:childTnLst>
                                    <p:set>
                                      <p:cBhvr>
                                        <p:cTn id="51" dur="1" fill="hold">
                                          <p:stCondLst>
                                            <p:cond delay="0"/>
                                          </p:stCondLst>
                                        </p:cTn>
                                        <p:tgtEl>
                                          <p:spTgt spid="135179"/>
                                        </p:tgtEl>
                                        <p:attrNameLst>
                                          <p:attrName>style.visibility</p:attrName>
                                        </p:attrNameLst>
                                      </p:cBhvr>
                                      <p:to>
                                        <p:strVal val="visible"/>
                                      </p:to>
                                    </p:set>
                                    <p:anim calcmode="lin" valueType="num">
                                      <p:cBhvr>
                                        <p:cTn id="52" dur="2000" fill="hold"/>
                                        <p:tgtEl>
                                          <p:spTgt spid="135179"/>
                                        </p:tgtEl>
                                        <p:attrNameLst>
                                          <p:attrName>ppt_w</p:attrName>
                                        </p:attrNameLst>
                                      </p:cBhvr>
                                      <p:tavLst>
                                        <p:tav tm="0">
                                          <p:val>
                                            <p:fltVal val="0"/>
                                          </p:val>
                                        </p:tav>
                                        <p:tav tm="100000">
                                          <p:val>
                                            <p:strVal val="#ppt_w"/>
                                          </p:val>
                                        </p:tav>
                                      </p:tavLst>
                                    </p:anim>
                                    <p:anim calcmode="lin" valueType="num">
                                      <p:cBhvr>
                                        <p:cTn id="53" dur="2000" fill="hold"/>
                                        <p:tgtEl>
                                          <p:spTgt spid="135179"/>
                                        </p:tgtEl>
                                        <p:attrNameLst>
                                          <p:attrName>ppt_h</p:attrName>
                                        </p:attrNameLst>
                                      </p:cBhvr>
                                      <p:tavLst>
                                        <p:tav tm="0">
                                          <p:val>
                                            <p:fltVal val="0"/>
                                          </p:val>
                                        </p:tav>
                                        <p:tav tm="100000">
                                          <p:val>
                                            <p:strVal val="#ppt_h"/>
                                          </p:val>
                                        </p:tav>
                                      </p:tavLst>
                                    </p:anim>
                                    <p:anim calcmode="lin" valueType="num">
                                      <p:cBhvr>
                                        <p:cTn id="54" dur="2000" fill="hold"/>
                                        <p:tgtEl>
                                          <p:spTgt spid="135179"/>
                                        </p:tgtEl>
                                        <p:attrNameLst>
                                          <p:attrName>ppt_x</p:attrName>
                                        </p:attrNameLst>
                                      </p:cBhvr>
                                      <p:tavLst>
                                        <p:tav tm="0" fmla="#ppt_x+(cos(-2*pi*(1-$))*-#ppt_x-sin(-2*pi*(1-$))*(1-#ppt_y))*(1-$)">
                                          <p:val>
                                            <p:fltVal val="0"/>
                                          </p:val>
                                        </p:tav>
                                        <p:tav tm="100000">
                                          <p:val>
                                            <p:fltVal val="1"/>
                                          </p:val>
                                        </p:tav>
                                      </p:tavLst>
                                    </p:anim>
                                    <p:anim calcmode="lin" valueType="num">
                                      <p:cBhvr>
                                        <p:cTn id="55" dur="2000" fill="hold"/>
                                        <p:tgtEl>
                                          <p:spTgt spid="135179"/>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172" grpId="0" build="p" autoUpdateAnimBg="0"/>
      <p:bldP spid="135174" grpId="0" build="p" autoUpdateAnimBg="0"/>
      <p:bldP spid="135175" grpId="0" build="p" autoUpdateAnimBg="0"/>
      <p:bldP spid="135177" grpId="0"/>
      <p:bldP spid="135178" grpId="0" build="p" autoUpdateAnimBg="0"/>
      <p:bldP spid="135179" grpId="0" autoUpdateAnimBg="0"/>
      <p:bldP spid="135181" grpId="0" build="p" autoUpdateAnimBg="0"/>
      <p:bldP spid="135182"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6196" name="Rectangle 4"/>
          <p:cNvSpPr>
            <a:spLocks noChangeArrowheads="1"/>
          </p:cNvSpPr>
          <p:nvPr/>
        </p:nvSpPr>
        <p:spPr bwMode="auto">
          <a:xfrm>
            <a:off x="2628230" y="159296"/>
            <a:ext cx="4608066" cy="533400"/>
          </a:xfrm>
          <a:prstGeom prst="rect">
            <a:avLst/>
          </a:prstGeom>
          <a:noFill/>
          <a:ln w="9525">
            <a:noFill/>
            <a:miter lim="800000"/>
            <a:headEnd/>
            <a:tailEnd/>
          </a:ln>
          <a:effectLst/>
        </p:spPr>
        <p:txBody>
          <a:bodyPr anchor="ctr"/>
          <a:lstStyle/>
          <a:p>
            <a:pPr>
              <a:spcBef>
                <a:spcPct val="0"/>
              </a:spcBef>
            </a:pPr>
            <a:r>
              <a:rPr lang="zh-CN" altLang="en-US" sz="4400" dirty="0">
                <a:solidFill>
                  <a:srgbClr val="0000CC"/>
                </a:solidFill>
                <a:latin typeface="华文行楷" pitchFamily="2" charset="-122"/>
                <a:ea typeface="华文行楷" pitchFamily="2" charset="-122"/>
                <a:cs typeface="+mj-cs"/>
              </a:rPr>
              <a:t>平衡二叉树 </a:t>
            </a:r>
          </a:p>
        </p:txBody>
      </p:sp>
      <p:sp>
        <p:nvSpPr>
          <p:cNvPr id="136197" name="Rectangle 5"/>
          <p:cNvSpPr>
            <a:spLocks noChangeArrowheads="1"/>
          </p:cNvSpPr>
          <p:nvPr/>
        </p:nvSpPr>
        <p:spPr bwMode="auto">
          <a:xfrm>
            <a:off x="-36512" y="908720"/>
            <a:ext cx="8640763" cy="457200"/>
          </a:xfrm>
          <a:prstGeom prst="rect">
            <a:avLst/>
          </a:prstGeom>
          <a:noFill/>
          <a:ln w="38100">
            <a:noFill/>
            <a:miter lim="800000"/>
            <a:headEnd/>
            <a:tailEnd/>
          </a:ln>
          <a:effectLst/>
        </p:spPr>
        <p:txBody>
          <a:bodyPr>
            <a:spAutoFit/>
          </a:bodyPr>
          <a:lstStyle/>
          <a:p>
            <a:pPr>
              <a:spcBef>
                <a:spcPct val="0"/>
              </a:spcBef>
            </a:pPr>
            <a:r>
              <a:rPr lang="en-US" altLang="zh-CN" dirty="0">
                <a:ea typeface="楷体_GB2312" pitchFamily="49" charset="-122"/>
              </a:rPr>
              <a:t>        </a:t>
            </a:r>
            <a:r>
              <a:rPr lang="zh-CN" altLang="en-US" sz="2400" dirty="0">
                <a:ea typeface="华文中宋" pitchFamily="2" charset="-122"/>
              </a:rPr>
              <a:t>平衡二叉树</a:t>
            </a:r>
            <a:r>
              <a:rPr lang="zh-CN" altLang="en-US" sz="2400" dirty="0">
                <a:ea typeface="楷体_GB2312" pitchFamily="49" charset="-122"/>
              </a:rPr>
              <a:t>又称 </a:t>
            </a:r>
            <a:r>
              <a:rPr lang="en-US" altLang="zh-CN" sz="2400" dirty="0">
                <a:ea typeface="楷体_GB2312" pitchFamily="49" charset="-122"/>
              </a:rPr>
              <a:t>AVL </a:t>
            </a:r>
            <a:r>
              <a:rPr lang="zh-CN" altLang="en-US" sz="2400" dirty="0">
                <a:ea typeface="楷体_GB2312" pitchFamily="49" charset="-122"/>
              </a:rPr>
              <a:t>树，它是具有如下性质的二叉树： </a:t>
            </a:r>
          </a:p>
        </p:txBody>
      </p:sp>
      <p:sp>
        <p:nvSpPr>
          <p:cNvPr id="136198" name="Rectangle 6"/>
          <p:cNvSpPr>
            <a:spLocks noChangeArrowheads="1"/>
          </p:cNvSpPr>
          <p:nvPr/>
        </p:nvSpPr>
        <p:spPr bwMode="auto">
          <a:xfrm>
            <a:off x="35496" y="2420888"/>
            <a:ext cx="8856663" cy="1348061"/>
          </a:xfrm>
          <a:prstGeom prst="rect">
            <a:avLst/>
          </a:prstGeom>
          <a:noFill/>
          <a:ln w="38100">
            <a:noFill/>
            <a:miter lim="800000"/>
            <a:headEnd/>
            <a:tailEnd/>
          </a:ln>
          <a:effectLst/>
        </p:spPr>
        <p:txBody>
          <a:bodyPr>
            <a:spAutoFit/>
          </a:bodyPr>
          <a:lstStyle/>
          <a:p>
            <a:pPr>
              <a:spcBef>
                <a:spcPct val="20000"/>
              </a:spcBef>
              <a:buClr>
                <a:schemeClr val="accent1"/>
              </a:buClr>
              <a:buSzPct val="80000"/>
              <a:buFont typeface="Wingdings" pitchFamily="2" charset="2"/>
              <a:buNone/>
            </a:pPr>
            <a:r>
              <a:rPr lang="en-US" altLang="zh-CN" sz="2400" dirty="0">
                <a:ea typeface="楷体_GB2312" pitchFamily="49" charset="-122"/>
              </a:rPr>
              <a:t>        </a:t>
            </a:r>
            <a:r>
              <a:rPr lang="zh-CN" altLang="en-US" sz="2400" dirty="0">
                <a:ea typeface="楷体_GB2312" pitchFamily="49" charset="-122"/>
              </a:rPr>
              <a:t>为了方便起见，给每个结点附加一个</a:t>
            </a:r>
            <a:r>
              <a:rPr lang="zh-CN" altLang="en-US" sz="2400" dirty="0">
                <a:solidFill>
                  <a:srgbClr val="0000FF"/>
                </a:solidFill>
                <a:ea typeface="楷体_GB2312" pitchFamily="49" charset="-122"/>
              </a:rPr>
              <a:t>数字 </a:t>
            </a:r>
            <a:r>
              <a:rPr lang="en-US" altLang="zh-CN" sz="2400" dirty="0">
                <a:solidFill>
                  <a:srgbClr val="0000FF"/>
                </a:solidFill>
                <a:ea typeface="楷体_GB2312" pitchFamily="49" charset="-122"/>
              </a:rPr>
              <a:t>= </a:t>
            </a:r>
            <a:r>
              <a:rPr lang="zh-CN" altLang="en-US" sz="2400" dirty="0">
                <a:solidFill>
                  <a:srgbClr val="0000FF"/>
                </a:solidFill>
                <a:ea typeface="楷体_GB2312" pitchFamily="49" charset="-122"/>
              </a:rPr>
              <a:t>该结点左子树与 </a:t>
            </a:r>
          </a:p>
          <a:p>
            <a:pPr>
              <a:spcBef>
                <a:spcPct val="20000"/>
              </a:spcBef>
              <a:buClr>
                <a:schemeClr val="accent1"/>
              </a:buClr>
              <a:buSzPct val="80000"/>
              <a:buFont typeface="Wingdings" pitchFamily="2" charset="2"/>
              <a:buNone/>
            </a:pPr>
            <a:r>
              <a:rPr lang="zh-CN" altLang="en-US" sz="2400" dirty="0">
                <a:solidFill>
                  <a:srgbClr val="0000FF"/>
                </a:solidFill>
                <a:ea typeface="楷体_GB2312" pitchFamily="49" charset="-122"/>
              </a:rPr>
              <a:t>右子树的深度差</a:t>
            </a:r>
            <a:r>
              <a:rPr lang="zh-CN" altLang="en-US" sz="2400" dirty="0">
                <a:ea typeface="楷体_GB2312" pitchFamily="49" charset="-122"/>
              </a:rPr>
              <a:t>。这个数字称为结点的</a:t>
            </a:r>
            <a:r>
              <a:rPr lang="zh-CN" altLang="en-US" sz="2400" dirty="0">
                <a:solidFill>
                  <a:srgbClr val="FF3300"/>
                </a:solidFill>
                <a:effectLst>
                  <a:outerShdw blurRad="38100" dist="38100" dir="2700000" algn="tl">
                    <a:srgbClr val="000000"/>
                  </a:outerShdw>
                </a:effectLst>
                <a:ea typeface="华文中宋" pitchFamily="2" charset="-122"/>
              </a:rPr>
              <a:t>平衡因子</a:t>
            </a:r>
            <a:r>
              <a:rPr lang="zh-CN" altLang="en-US" sz="2400" dirty="0">
                <a:ea typeface="楷体_GB2312" pitchFamily="49" charset="-122"/>
              </a:rPr>
              <a:t>。这样，可以得 </a:t>
            </a:r>
          </a:p>
          <a:p>
            <a:pPr>
              <a:spcBef>
                <a:spcPct val="20000"/>
              </a:spcBef>
              <a:buClr>
                <a:schemeClr val="accent1"/>
              </a:buClr>
              <a:buSzPct val="80000"/>
              <a:buFont typeface="Wingdings" pitchFamily="2" charset="2"/>
              <a:buNone/>
            </a:pPr>
            <a:r>
              <a:rPr lang="zh-CN" altLang="en-US" sz="2400" dirty="0">
                <a:ea typeface="楷体_GB2312" pitchFamily="49" charset="-122"/>
              </a:rPr>
              <a:t>到 </a:t>
            </a:r>
            <a:r>
              <a:rPr lang="en-US" altLang="zh-CN" sz="2400" dirty="0">
                <a:ea typeface="楷体_GB2312" pitchFamily="49" charset="-122"/>
              </a:rPr>
              <a:t>AVL </a:t>
            </a:r>
            <a:r>
              <a:rPr lang="zh-CN" altLang="en-US" sz="2400" dirty="0">
                <a:ea typeface="楷体_GB2312" pitchFamily="49" charset="-122"/>
              </a:rPr>
              <a:t>树的其它性质（可以证明）： </a:t>
            </a:r>
          </a:p>
        </p:txBody>
      </p:sp>
      <p:sp>
        <p:nvSpPr>
          <p:cNvPr id="136201" name="Text Box 9"/>
          <p:cNvSpPr txBox="1">
            <a:spLocks noChangeArrowheads="1"/>
          </p:cNvSpPr>
          <p:nvPr/>
        </p:nvSpPr>
        <p:spPr bwMode="auto">
          <a:xfrm>
            <a:off x="107950" y="1412776"/>
            <a:ext cx="7696200" cy="968375"/>
          </a:xfrm>
          <a:prstGeom prst="rect">
            <a:avLst/>
          </a:prstGeom>
          <a:noFill/>
          <a:ln w="9525">
            <a:noFill/>
            <a:miter lim="800000"/>
            <a:headEnd/>
            <a:tailEnd/>
          </a:ln>
          <a:effectLst/>
        </p:spPr>
        <p:txBody>
          <a:bodyPr>
            <a:spAutoFit/>
          </a:bodyPr>
          <a:lstStyle/>
          <a:p>
            <a:pPr>
              <a:lnSpc>
                <a:spcPct val="110000"/>
              </a:lnSpc>
              <a:spcBef>
                <a:spcPct val="20000"/>
              </a:spcBef>
              <a:buClr>
                <a:srgbClr val="FF3300"/>
              </a:buClr>
              <a:buFont typeface="Wingdings" pitchFamily="2" charset="2"/>
              <a:buChar char="Ø"/>
            </a:pPr>
            <a:r>
              <a:rPr lang="en-US" altLang="zh-CN" sz="2400" dirty="0">
                <a:ea typeface="华文新魏" pitchFamily="2" charset="-122"/>
              </a:rPr>
              <a:t>  </a:t>
            </a:r>
            <a:r>
              <a:rPr lang="zh-CN" altLang="en-US" sz="2400" dirty="0">
                <a:ea typeface="华文新魏" pitchFamily="2" charset="-122"/>
              </a:rPr>
              <a:t>左、右子树是平衡二叉树；</a:t>
            </a:r>
          </a:p>
          <a:p>
            <a:pPr>
              <a:lnSpc>
                <a:spcPct val="110000"/>
              </a:lnSpc>
              <a:spcBef>
                <a:spcPct val="20000"/>
              </a:spcBef>
              <a:buClr>
                <a:srgbClr val="FF3300"/>
              </a:buClr>
              <a:buFont typeface="Wingdings" pitchFamily="2" charset="2"/>
              <a:buChar char="Ø"/>
            </a:pPr>
            <a:r>
              <a:rPr lang="zh-CN" altLang="en-US" sz="2400" dirty="0">
                <a:ea typeface="华文新魏" pitchFamily="2" charset="-122"/>
              </a:rPr>
              <a:t>  所有结点的左、右子树深度之差的绝对值≤ </a:t>
            </a:r>
            <a:r>
              <a:rPr lang="en-US" altLang="zh-CN" sz="2400" dirty="0">
                <a:ea typeface="华文新魏" pitchFamily="2" charset="-122"/>
              </a:rPr>
              <a:t>1</a:t>
            </a:r>
            <a:r>
              <a:rPr lang="zh-CN" altLang="en-US" sz="2400" dirty="0">
                <a:ea typeface="华文新魏" pitchFamily="2" charset="-122"/>
              </a:rPr>
              <a:t>。 </a:t>
            </a:r>
            <a:endParaRPr lang="zh-CN" altLang="en-US" sz="2400" dirty="0">
              <a:effectLst>
                <a:outerShdw blurRad="38100" dist="38100" dir="2700000" algn="tl">
                  <a:srgbClr val="FFFFFF"/>
                </a:outerShdw>
              </a:effectLst>
              <a:ea typeface="华文新魏" pitchFamily="2" charset="-122"/>
            </a:endParaRPr>
          </a:p>
        </p:txBody>
      </p:sp>
      <p:sp>
        <p:nvSpPr>
          <p:cNvPr id="136202" name="Rectangle 10"/>
          <p:cNvSpPr>
            <a:spLocks noChangeArrowheads="1"/>
          </p:cNvSpPr>
          <p:nvPr/>
        </p:nvSpPr>
        <p:spPr bwMode="auto">
          <a:xfrm>
            <a:off x="107950" y="3933056"/>
            <a:ext cx="8856663" cy="1011237"/>
          </a:xfrm>
          <a:prstGeom prst="rect">
            <a:avLst/>
          </a:prstGeom>
          <a:noFill/>
          <a:ln w="9525">
            <a:noFill/>
            <a:miter lim="800000"/>
            <a:headEnd/>
            <a:tailEnd/>
          </a:ln>
        </p:spPr>
        <p:txBody>
          <a:bodyPr/>
          <a:lstStyle/>
          <a:p>
            <a:pPr marL="342900" indent="-342900">
              <a:spcBef>
                <a:spcPct val="20000"/>
              </a:spcBef>
              <a:buClr>
                <a:srgbClr val="FF3300"/>
              </a:buClr>
              <a:buSzPct val="80000"/>
              <a:buFont typeface="Wingdings" pitchFamily="2" charset="2"/>
              <a:buChar char="Ø"/>
            </a:pPr>
            <a:r>
              <a:rPr lang="zh-CN" altLang="en-US" sz="2400" dirty="0">
                <a:ea typeface="楷体_GB2312" pitchFamily="49" charset="-122"/>
              </a:rPr>
              <a:t>任一结点的平衡因子只能取：</a:t>
            </a:r>
            <a:r>
              <a:rPr lang="en-US" altLang="zh-CN" sz="2400" dirty="0">
                <a:solidFill>
                  <a:srgbClr val="0000FF"/>
                </a:solidFill>
                <a:ea typeface="楷体_GB2312" pitchFamily="49" charset="-122"/>
              </a:rPr>
              <a:t>-1</a:t>
            </a:r>
            <a:r>
              <a:rPr lang="zh-CN" altLang="en-US" sz="2400" dirty="0">
                <a:ea typeface="楷体_GB2312" pitchFamily="49" charset="-122"/>
              </a:rPr>
              <a:t>、</a:t>
            </a:r>
            <a:r>
              <a:rPr lang="en-US" altLang="zh-CN" sz="2400" dirty="0">
                <a:solidFill>
                  <a:srgbClr val="0000FF"/>
                </a:solidFill>
                <a:ea typeface="楷体_GB2312" pitchFamily="49" charset="-122"/>
              </a:rPr>
              <a:t>0</a:t>
            </a:r>
            <a:r>
              <a:rPr lang="en-US" altLang="zh-CN" sz="2400" dirty="0">
                <a:solidFill>
                  <a:srgbClr val="FF3300"/>
                </a:solidFill>
                <a:ea typeface="楷体_GB2312" pitchFamily="49" charset="-122"/>
              </a:rPr>
              <a:t> </a:t>
            </a:r>
            <a:r>
              <a:rPr lang="zh-CN" altLang="en-US" sz="2400" dirty="0">
                <a:ea typeface="楷体_GB2312" pitchFamily="49" charset="-122"/>
              </a:rPr>
              <a:t>或</a:t>
            </a:r>
            <a:r>
              <a:rPr lang="zh-CN" altLang="en-US" sz="2400" dirty="0">
                <a:solidFill>
                  <a:srgbClr val="0000FF"/>
                </a:solidFill>
                <a:ea typeface="楷体_GB2312" pitchFamily="49" charset="-122"/>
              </a:rPr>
              <a:t> </a:t>
            </a:r>
            <a:r>
              <a:rPr lang="en-US" altLang="zh-CN" sz="2400" dirty="0">
                <a:solidFill>
                  <a:srgbClr val="0000FF"/>
                </a:solidFill>
                <a:ea typeface="楷体_GB2312" pitchFamily="49" charset="-122"/>
              </a:rPr>
              <a:t>1</a:t>
            </a:r>
            <a:r>
              <a:rPr lang="zh-CN" altLang="en-US" sz="2400" dirty="0">
                <a:ea typeface="楷体_GB2312" pitchFamily="49" charset="-122"/>
              </a:rPr>
              <a:t>；如果树中任意一个</a:t>
            </a:r>
          </a:p>
          <a:p>
            <a:pPr marL="342900" indent="-342900">
              <a:spcBef>
                <a:spcPct val="20000"/>
              </a:spcBef>
              <a:buClr>
                <a:srgbClr val="FF3300"/>
              </a:buClr>
              <a:buSzPct val="80000"/>
              <a:buFont typeface="Wingdings" pitchFamily="2" charset="2"/>
              <a:buNone/>
            </a:pPr>
            <a:r>
              <a:rPr lang="zh-CN" altLang="en-US" sz="2400" dirty="0">
                <a:ea typeface="楷体_GB2312" pitchFamily="49" charset="-122"/>
              </a:rPr>
              <a:t>     结点的平衡因子的绝对值大于 </a:t>
            </a:r>
            <a:r>
              <a:rPr lang="en-US" altLang="zh-CN" sz="2400" dirty="0">
                <a:solidFill>
                  <a:srgbClr val="0000FF"/>
                </a:solidFill>
                <a:ea typeface="楷体_GB2312" pitchFamily="49" charset="-122"/>
              </a:rPr>
              <a:t>1</a:t>
            </a:r>
            <a:r>
              <a:rPr lang="zh-CN" altLang="en-US" sz="2400" dirty="0">
                <a:ea typeface="楷体_GB2312" pitchFamily="49" charset="-122"/>
              </a:rPr>
              <a:t>，则这棵二叉树就失去平衡。 </a:t>
            </a:r>
          </a:p>
        </p:txBody>
      </p:sp>
      <p:sp>
        <p:nvSpPr>
          <p:cNvPr id="136203" name="Rectangle 11"/>
          <p:cNvSpPr>
            <a:spLocks noChangeArrowheads="1"/>
          </p:cNvSpPr>
          <p:nvPr/>
        </p:nvSpPr>
        <p:spPr bwMode="auto">
          <a:xfrm>
            <a:off x="103736" y="4869160"/>
            <a:ext cx="8856663" cy="1274195"/>
          </a:xfrm>
          <a:prstGeom prst="rect">
            <a:avLst/>
          </a:prstGeom>
          <a:noFill/>
          <a:ln w="9525">
            <a:noFill/>
            <a:miter lim="800000"/>
            <a:headEnd/>
            <a:tailEnd/>
          </a:ln>
          <a:effectLst/>
        </p:spPr>
        <p:txBody>
          <a:bodyPr>
            <a:spAutoFit/>
          </a:bodyPr>
          <a:lstStyle/>
          <a:p>
            <a:pPr marL="381000" indent="-381000">
              <a:spcBef>
                <a:spcPct val="20000"/>
              </a:spcBef>
              <a:buClr>
                <a:srgbClr val="FF3300"/>
              </a:buClr>
              <a:buSzPct val="80000"/>
              <a:buFont typeface="Wingdings" pitchFamily="2" charset="2"/>
              <a:buChar char="Ø"/>
            </a:pPr>
            <a:r>
              <a:rPr lang="zh-CN" altLang="en-US" sz="2400" dirty="0">
                <a:ea typeface="楷体_GB2312" pitchFamily="49" charset="-122"/>
              </a:rPr>
              <a:t>对于一棵有 </a:t>
            </a:r>
            <a:r>
              <a:rPr lang="en-US" altLang="zh-CN" sz="2400" i="1" dirty="0">
                <a:ea typeface="楷体_GB2312" pitchFamily="49" charset="-122"/>
              </a:rPr>
              <a:t>n </a:t>
            </a:r>
            <a:r>
              <a:rPr lang="zh-CN" altLang="en-US" sz="2400" dirty="0">
                <a:ea typeface="楷体_GB2312" pitchFamily="49" charset="-122"/>
              </a:rPr>
              <a:t>个结点的 </a:t>
            </a:r>
            <a:r>
              <a:rPr lang="en-US" altLang="zh-CN" sz="2400" dirty="0">
                <a:ea typeface="楷体_GB2312" pitchFamily="49" charset="-122"/>
              </a:rPr>
              <a:t>AVL</a:t>
            </a:r>
            <a:r>
              <a:rPr lang="en-US" altLang="zh-CN" sz="2400" i="1" dirty="0">
                <a:ea typeface="楷体_GB2312" pitchFamily="49" charset="-122"/>
              </a:rPr>
              <a:t> </a:t>
            </a:r>
            <a:r>
              <a:rPr lang="zh-CN" altLang="en-US" sz="2400" dirty="0">
                <a:ea typeface="楷体_GB2312" pitchFamily="49" charset="-122"/>
              </a:rPr>
              <a:t>树，其</a:t>
            </a:r>
            <a:r>
              <a:rPr lang="zh-CN" altLang="en-US" sz="2400" dirty="0">
                <a:solidFill>
                  <a:srgbClr val="0000FF"/>
                </a:solidFill>
                <a:ea typeface="楷体_GB2312" pitchFamily="49" charset="-122"/>
              </a:rPr>
              <a:t>深度</a:t>
            </a:r>
            <a:r>
              <a:rPr lang="zh-CN" altLang="en-US" sz="2400" dirty="0">
                <a:ea typeface="楷体_GB2312" pitchFamily="49" charset="-122"/>
              </a:rPr>
              <a:t>和 </a:t>
            </a:r>
            <a:r>
              <a:rPr lang="en-US" altLang="zh-CN" sz="2400" dirty="0">
                <a:solidFill>
                  <a:srgbClr val="0000FF"/>
                </a:solidFill>
                <a:ea typeface="楷体_GB2312" pitchFamily="49" charset="-122"/>
              </a:rPr>
              <a:t>log </a:t>
            </a:r>
            <a:r>
              <a:rPr lang="en-US" altLang="zh-CN" sz="2400" i="1" dirty="0">
                <a:solidFill>
                  <a:srgbClr val="0000FF"/>
                </a:solidFill>
                <a:ea typeface="楷体_GB2312" pitchFamily="49" charset="-122"/>
              </a:rPr>
              <a:t>n</a:t>
            </a:r>
            <a:r>
              <a:rPr lang="en-US" altLang="zh-CN" sz="2400" i="1" dirty="0">
                <a:ea typeface="楷体_GB2312" pitchFamily="49" charset="-122"/>
              </a:rPr>
              <a:t> </a:t>
            </a:r>
            <a:r>
              <a:rPr lang="zh-CN" altLang="en-US" sz="2400" dirty="0">
                <a:ea typeface="楷体_GB2312" pitchFamily="49" charset="-122"/>
              </a:rPr>
              <a:t>同数量级， </a:t>
            </a:r>
          </a:p>
          <a:p>
            <a:pPr marL="381000" indent="-381000">
              <a:spcBef>
                <a:spcPct val="20000"/>
              </a:spcBef>
              <a:buClr>
                <a:srgbClr val="FF3300"/>
              </a:buClr>
              <a:buSzPct val="80000"/>
              <a:buFont typeface="Wingdings" pitchFamily="2" charset="2"/>
              <a:buNone/>
            </a:pPr>
            <a:r>
              <a:rPr lang="zh-CN" altLang="en-US" sz="2400" i="1" dirty="0">
                <a:ea typeface="楷体_GB2312" pitchFamily="49" charset="-122"/>
              </a:rPr>
              <a:t>     </a:t>
            </a:r>
            <a:r>
              <a:rPr lang="en-US" altLang="zh-CN" sz="2400" i="1" dirty="0">
                <a:solidFill>
                  <a:srgbClr val="0000FF"/>
                </a:solidFill>
                <a:ea typeface="楷体_GB2312" pitchFamily="49" charset="-122"/>
              </a:rPr>
              <a:t>ASL</a:t>
            </a:r>
            <a:r>
              <a:rPr lang="en-US" altLang="zh-CN" sz="2400" i="1" dirty="0">
                <a:ea typeface="楷体_GB2312" pitchFamily="49" charset="-122"/>
              </a:rPr>
              <a:t> </a:t>
            </a:r>
            <a:r>
              <a:rPr lang="zh-CN" altLang="en-US" sz="2400" dirty="0">
                <a:ea typeface="楷体_GB2312" pitchFamily="49" charset="-122"/>
              </a:rPr>
              <a:t>也和 </a:t>
            </a:r>
            <a:r>
              <a:rPr lang="en-US" altLang="zh-CN" sz="2400" dirty="0">
                <a:solidFill>
                  <a:srgbClr val="0000FF"/>
                </a:solidFill>
                <a:ea typeface="楷体_GB2312" pitchFamily="49" charset="-122"/>
              </a:rPr>
              <a:t>log </a:t>
            </a:r>
            <a:r>
              <a:rPr lang="en-US" altLang="zh-CN" sz="2400" i="1" dirty="0">
                <a:solidFill>
                  <a:srgbClr val="0000FF"/>
                </a:solidFill>
                <a:ea typeface="楷体_GB2312" pitchFamily="49" charset="-122"/>
              </a:rPr>
              <a:t>n</a:t>
            </a:r>
            <a:r>
              <a:rPr lang="en-US" altLang="zh-CN" sz="2400" i="1" dirty="0">
                <a:ea typeface="楷体_GB2312" pitchFamily="49" charset="-122"/>
              </a:rPr>
              <a:t> </a:t>
            </a:r>
            <a:r>
              <a:rPr lang="zh-CN" altLang="en-US" sz="2400" dirty="0">
                <a:ea typeface="楷体_GB2312" pitchFamily="49" charset="-122"/>
              </a:rPr>
              <a:t>同数量级。因此，在平衡二叉树上查找时间复杂度为</a:t>
            </a:r>
            <a:r>
              <a:rPr lang="en-US" altLang="zh-CN" sz="2400" dirty="0">
                <a:ea typeface="楷体_GB2312" pitchFamily="49" charset="-122"/>
              </a:rPr>
              <a:t>O(log n)</a:t>
            </a:r>
            <a:r>
              <a:rPr lang="zh-CN" altLang="en-US" sz="2400" dirty="0">
                <a:ea typeface="楷体_GB2312" pitchFamily="49" charset="-122"/>
              </a:rPr>
              <a:t>。</a:t>
            </a:r>
          </a:p>
        </p:txBody>
      </p:sp>
      <p:sp>
        <p:nvSpPr>
          <p:cNvPr id="9" name="矩形 8"/>
          <p:cNvSpPr/>
          <p:nvPr/>
        </p:nvSpPr>
        <p:spPr>
          <a:xfrm>
            <a:off x="2339752" y="5688632"/>
            <a:ext cx="6480720" cy="10527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rgbClr val="FF0000"/>
                </a:solidFill>
              </a:rPr>
              <a:t>需要注意的是：我们以后讨论的平衡二叉树都是建立在二叉排序树基础之上的</a:t>
            </a:r>
          </a:p>
        </p:txBody>
      </p:sp>
    </p:spTree>
  </p:cSld>
  <p:clrMapOvr>
    <a:overrideClrMapping bg1="lt1" tx1="dk1" bg2="lt2" tx2="dk2" accent1="accent1" accent2="accent2" accent3="accent3" accent4="accent4" accent5="accent5" accent6="accent6" hlink="hlink" folHlink="folHlink"/>
  </p:clrMapOvr>
  <p:transition spd="slow">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6197"/>
                                        </p:tgtEl>
                                        <p:attrNameLst>
                                          <p:attrName>style.visibility</p:attrName>
                                        </p:attrNameLst>
                                      </p:cBhvr>
                                      <p:to>
                                        <p:strVal val="visible"/>
                                      </p:to>
                                    </p:set>
                                    <p:animEffect transition="in" filter="wipe(left)">
                                      <p:cBhvr>
                                        <p:cTn id="7" dur="1000"/>
                                        <p:tgtEl>
                                          <p:spTgt spid="136197"/>
                                        </p:tgtEl>
                                      </p:cBhvr>
                                    </p:animEffect>
                                  </p:childTnLst>
                                </p:cTn>
                              </p:par>
                            </p:childTnLst>
                          </p:cTn>
                        </p:par>
                        <p:par>
                          <p:cTn id="8" fill="hold">
                            <p:stCondLst>
                              <p:cond delay="1000"/>
                            </p:stCondLst>
                            <p:childTnLst>
                              <p:par>
                                <p:cTn id="9" presetID="17" presetClass="entr" presetSubtype="8" fill="hold" grpId="0" nodeType="afterEffect">
                                  <p:stCondLst>
                                    <p:cond delay="0"/>
                                  </p:stCondLst>
                                  <p:childTnLst>
                                    <p:set>
                                      <p:cBhvr>
                                        <p:cTn id="10" dur="1" fill="hold">
                                          <p:stCondLst>
                                            <p:cond delay="0"/>
                                          </p:stCondLst>
                                        </p:cTn>
                                        <p:tgtEl>
                                          <p:spTgt spid="136201"/>
                                        </p:tgtEl>
                                        <p:attrNameLst>
                                          <p:attrName>style.visibility</p:attrName>
                                        </p:attrNameLst>
                                      </p:cBhvr>
                                      <p:to>
                                        <p:strVal val="visible"/>
                                      </p:to>
                                    </p:set>
                                    <p:anim calcmode="lin" valueType="num">
                                      <p:cBhvr>
                                        <p:cTn id="11" dur="1000" fill="hold"/>
                                        <p:tgtEl>
                                          <p:spTgt spid="136201"/>
                                        </p:tgtEl>
                                        <p:attrNameLst>
                                          <p:attrName>ppt_x</p:attrName>
                                        </p:attrNameLst>
                                      </p:cBhvr>
                                      <p:tavLst>
                                        <p:tav tm="0">
                                          <p:val>
                                            <p:strVal val="#ppt_x-#ppt_w/2"/>
                                          </p:val>
                                        </p:tav>
                                        <p:tav tm="100000">
                                          <p:val>
                                            <p:strVal val="#ppt_x"/>
                                          </p:val>
                                        </p:tav>
                                      </p:tavLst>
                                    </p:anim>
                                    <p:anim calcmode="lin" valueType="num">
                                      <p:cBhvr>
                                        <p:cTn id="12" dur="1000" fill="hold"/>
                                        <p:tgtEl>
                                          <p:spTgt spid="136201"/>
                                        </p:tgtEl>
                                        <p:attrNameLst>
                                          <p:attrName>ppt_y</p:attrName>
                                        </p:attrNameLst>
                                      </p:cBhvr>
                                      <p:tavLst>
                                        <p:tav tm="0">
                                          <p:val>
                                            <p:strVal val="#ppt_y"/>
                                          </p:val>
                                        </p:tav>
                                        <p:tav tm="100000">
                                          <p:val>
                                            <p:strVal val="#ppt_y"/>
                                          </p:val>
                                        </p:tav>
                                      </p:tavLst>
                                    </p:anim>
                                    <p:anim calcmode="lin" valueType="num">
                                      <p:cBhvr>
                                        <p:cTn id="13" dur="1000" fill="hold"/>
                                        <p:tgtEl>
                                          <p:spTgt spid="136201"/>
                                        </p:tgtEl>
                                        <p:attrNameLst>
                                          <p:attrName>ppt_w</p:attrName>
                                        </p:attrNameLst>
                                      </p:cBhvr>
                                      <p:tavLst>
                                        <p:tav tm="0">
                                          <p:val>
                                            <p:fltVal val="0"/>
                                          </p:val>
                                        </p:tav>
                                        <p:tav tm="100000">
                                          <p:val>
                                            <p:strVal val="#ppt_w"/>
                                          </p:val>
                                        </p:tav>
                                      </p:tavLst>
                                    </p:anim>
                                    <p:anim calcmode="lin" valueType="num">
                                      <p:cBhvr>
                                        <p:cTn id="14" dur="1000" fill="hold"/>
                                        <p:tgtEl>
                                          <p:spTgt spid="136201"/>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3" presetClass="entr" presetSubtype="5" fill="hold" grpId="0" nodeType="clickEffect">
                                  <p:stCondLst>
                                    <p:cond delay="0"/>
                                  </p:stCondLst>
                                  <p:childTnLst>
                                    <p:set>
                                      <p:cBhvr>
                                        <p:cTn id="18" dur="1" fill="hold">
                                          <p:stCondLst>
                                            <p:cond delay="0"/>
                                          </p:stCondLst>
                                        </p:cTn>
                                        <p:tgtEl>
                                          <p:spTgt spid="136198"/>
                                        </p:tgtEl>
                                        <p:attrNameLst>
                                          <p:attrName>style.visibility</p:attrName>
                                        </p:attrNameLst>
                                      </p:cBhvr>
                                      <p:to>
                                        <p:strVal val="visible"/>
                                      </p:to>
                                    </p:set>
                                    <p:animEffect transition="in" filter="blinds(vertical)">
                                      <p:cBhvr>
                                        <p:cTn id="19" dur="1000"/>
                                        <p:tgtEl>
                                          <p:spTgt spid="136198"/>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136202"/>
                                        </p:tgtEl>
                                        <p:attrNameLst>
                                          <p:attrName>style.visibility</p:attrName>
                                        </p:attrNameLst>
                                      </p:cBhvr>
                                      <p:to>
                                        <p:strVal val="visible"/>
                                      </p:to>
                                    </p:set>
                                    <p:animEffect transition="in" filter="blinds(horizontal)">
                                      <p:cBhvr>
                                        <p:cTn id="24" dur="1000"/>
                                        <p:tgtEl>
                                          <p:spTgt spid="136202"/>
                                        </p:tgtEl>
                                      </p:cBhvr>
                                    </p:animEffect>
                                  </p:childTnLst>
                                </p:cTn>
                              </p:par>
                            </p:childTnLst>
                          </p:cTn>
                        </p:par>
                      </p:childTnLst>
                    </p:cTn>
                  </p:par>
                  <p:par>
                    <p:cTn id="25" fill="hold">
                      <p:stCondLst>
                        <p:cond delay="indefinite"/>
                      </p:stCondLst>
                      <p:childTnLst>
                        <p:par>
                          <p:cTn id="26" fill="hold">
                            <p:stCondLst>
                              <p:cond delay="0"/>
                            </p:stCondLst>
                            <p:childTnLst>
                              <p:par>
                                <p:cTn id="27" presetID="12" presetClass="entr" presetSubtype="4" fill="hold" grpId="0" nodeType="clickEffect">
                                  <p:stCondLst>
                                    <p:cond delay="0"/>
                                  </p:stCondLst>
                                  <p:childTnLst>
                                    <p:set>
                                      <p:cBhvr>
                                        <p:cTn id="28" dur="1" fill="hold">
                                          <p:stCondLst>
                                            <p:cond delay="0"/>
                                          </p:stCondLst>
                                        </p:cTn>
                                        <p:tgtEl>
                                          <p:spTgt spid="136203"/>
                                        </p:tgtEl>
                                        <p:attrNameLst>
                                          <p:attrName>style.visibility</p:attrName>
                                        </p:attrNameLst>
                                      </p:cBhvr>
                                      <p:to>
                                        <p:strVal val="visible"/>
                                      </p:to>
                                    </p:set>
                                    <p:animEffect transition="in" filter="slide(fromBottom)">
                                      <p:cBhvr>
                                        <p:cTn id="29" dur="1000"/>
                                        <p:tgtEl>
                                          <p:spTgt spid="136203"/>
                                        </p:tgtEl>
                                      </p:cBhvr>
                                    </p:animEffect>
                                  </p:childTnLst>
                                </p:cTn>
                              </p:par>
                            </p:childTnLst>
                          </p:cTn>
                        </p:par>
                      </p:childTnLst>
                    </p:cTn>
                  </p:par>
                  <p:par>
                    <p:cTn id="30" fill="hold">
                      <p:stCondLst>
                        <p:cond delay="indefinite"/>
                      </p:stCondLst>
                      <p:childTnLst>
                        <p:par>
                          <p:cTn id="31" fill="hold">
                            <p:stCondLst>
                              <p:cond delay="0"/>
                            </p:stCondLst>
                            <p:childTnLst>
                              <p:par>
                                <p:cTn id="32" presetID="26" presetClass="entr" presetSubtype="0" fill="hold" grpId="0" nodeType="click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wipe(down)">
                                      <p:cBhvr>
                                        <p:cTn id="34" dur="580">
                                          <p:stCondLst>
                                            <p:cond delay="0"/>
                                          </p:stCondLst>
                                        </p:cTn>
                                        <p:tgtEl>
                                          <p:spTgt spid="9"/>
                                        </p:tgtEl>
                                      </p:cBhvr>
                                    </p:animEffect>
                                    <p:anim calcmode="lin" valueType="num">
                                      <p:cBhvr>
                                        <p:cTn id="35"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36"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37"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38"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39"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40" dur="26">
                                          <p:stCondLst>
                                            <p:cond delay="650"/>
                                          </p:stCondLst>
                                        </p:cTn>
                                        <p:tgtEl>
                                          <p:spTgt spid="9"/>
                                        </p:tgtEl>
                                      </p:cBhvr>
                                      <p:to x="100000" y="60000"/>
                                    </p:animScale>
                                    <p:animScale>
                                      <p:cBhvr>
                                        <p:cTn id="41" dur="166" decel="50000">
                                          <p:stCondLst>
                                            <p:cond delay="676"/>
                                          </p:stCondLst>
                                        </p:cTn>
                                        <p:tgtEl>
                                          <p:spTgt spid="9"/>
                                        </p:tgtEl>
                                      </p:cBhvr>
                                      <p:to x="100000" y="100000"/>
                                    </p:animScale>
                                    <p:animScale>
                                      <p:cBhvr>
                                        <p:cTn id="42" dur="26">
                                          <p:stCondLst>
                                            <p:cond delay="1312"/>
                                          </p:stCondLst>
                                        </p:cTn>
                                        <p:tgtEl>
                                          <p:spTgt spid="9"/>
                                        </p:tgtEl>
                                      </p:cBhvr>
                                      <p:to x="100000" y="80000"/>
                                    </p:animScale>
                                    <p:animScale>
                                      <p:cBhvr>
                                        <p:cTn id="43" dur="166" decel="50000">
                                          <p:stCondLst>
                                            <p:cond delay="1338"/>
                                          </p:stCondLst>
                                        </p:cTn>
                                        <p:tgtEl>
                                          <p:spTgt spid="9"/>
                                        </p:tgtEl>
                                      </p:cBhvr>
                                      <p:to x="100000" y="100000"/>
                                    </p:animScale>
                                    <p:animScale>
                                      <p:cBhvr>
                                        <p:cTn id="44" dur="26">
                                          <p:stCondLst>
                                            <p:cond delay="1642"/>
                                          </p:stCondLst>
                                        </p:cTn>
                                        <p:tgtEl>
                                          <p:spTgt spid="9"/>
                                        </p:tgtEl>
                                      </p:cBhvr>
                                      <p:to x="100000" y="90000"/>
                                    </p:animScale>
                                    <p:animScale>
                                      <p:cBhvr>
                                        <p:cTn id="45" dur="166" decel="50000">
                                          <p:stCondLst>
                                            <p:cond delay="1668"/>
                                          </p:stCondLst>
                                        </p:cTn>
                                        <p:tgtEl>
                                          <p:spTgt spid="9"/>
                                        </p:tgtEl>
                                      </p:cBhvr>
                                      <p:to x="100000" y="100000"/>
                                    </p:animScale>
                                    <p:animScale>
                                      <p:cBhvr>
                                        <p:cTn id="46" dur="26">
                                          <p:stCondLst>
                                            <p:cond delay="1808"/>
                                          </p:stCondLst>
                                        </p:cTn>
                                        <p:tgtEl>
                                          <p:spTgt spid="9"/>
                                        </p:tgtEl>
                                      </p:cBhvr>
                                      <p:to x="100000" y="95000"/>
                                    </p:animScale>
                                    <p:animScale>
                                      <p:cBhvr>
                                        <p:cTn id="47" dur="166" decel="50000">
                                          <p:stCondLst>
                                            <p:cond delay="1834"/>
                                          </p:stCondLst>
                                        </p:cTn>
                                        <p:tgtEl>
                                          <p:spTgt spid="9"/>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197" grpId="0" autoUpdateAnimBg="0"/>
      <p:bldP spid="136198" grpId="0" autoUpdateAnimBg="0"/>
      <p:bldP spid="136201" grpId="0" autoUpdateAnimBg="0"/>
      <p:bldP spid="136202" grpId="0"/>
      <p:bldP spid="136203" grpId="0"/>
      <p:bldP spid="9"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7247" name="Text Box 31"/>
          <p:cNvSpPr txBox="1">
            <a:spLocks noChangeArrowheads="1"/>
          </p:cNvSpPr>
          <p:nvPr/>
        </p:nvSpPr>
        <p:spPr bwMode="auto">
          <a:xfrm>
            <a:off x="5570538" y="5256213"/>
            <a:ext cx="2097087" cy="457200"/>
          </a:xfrm>
          <a:prstGeom prst="rect">
            <a:avLst/>
          </a:prstGeom>
          <a:noFill/>
          <a:ln w="38100">
            <a:noFill/>
            <a:miter lim="800000"/>
            <a:headEnd/>
            <a:tailEnd/>
          </a:ln>
          <a:effectLst/>
        </p:spPr>
        <p:txBody>
          <a:bodyPr>
            <a:spAutoFit/>
          </a:bodyPr>
          <a:lstStyle/>
          <a:p>
            <a:r>
              <a:rPr lang="zh-CN" altLang="en-US">
                <a:latin typeface="楷体_GB2312" pitchFamily="49" charset="-122"/>
                <a:ea typeface="楷体_GB2312" pitchFamily="49" charset="-122"/>
              </a:rPr>
              <a:t>非平衡二叉树 </a:t>
            </a:r>
          </a:p>
        </p:txBody>
      </p:sp>
      <p:sp>
        <p:nvSpPr>
          <p:cNvPr id="137248" name="Rectangle 32"/>
          <p:cNvSpPr>
            <a:spLocks noChangeArrowheads="1"/>
          </p:cNvSpPr>
          <p:nvPr/>
        </p:nvSpPr>
        <p:spPr bwMode="auto">
          <a:xfrm>
            <a:off x="107950" y="836613"/>
            <a:ext cx="5184775" cy="457200"/>
          </a:xfrm>
          <a:prstGeom prst="rect">
            <a:avLst/>
          </a:prstGeom>
          <a:noFill/>
          <a:ln w="38100">
            <a:noFill/>
            <a:miter lim="800000"/>
            <a:headEnd/>
            <a:tailEnd/>
          </a:ln>
          <a:effectLst/>
        </p:spPr>
        <p:txBody>
          <a:bodyPr>
            <a:spAutoFit/>
          </a:bodyPr>
          <a:lstStyle/>
          <a:p>
            <a:pPr>
              <a:spcBef>
                <a:spcPct val="0"/>
              </a:spcBef>
            </a:pPr>
            <a:r>
              <a:rPr lang="zh-CN" altLang="en-US">
                <a:ea typeface="华文中宋" pitchFamily="2" charset="-122"/>
              </a:rPr>
              <a:t>例：</a:t>
            </a:r>
            <a:r>
              <a:rPr lang="zh-CN" altLang="en-US">
                <a:ea typeface="楷体_GB2312" pitchFamily="49" charset="-122"/>
              </a:rPr>
              <a:t>判断下列二叉树是否 </a:t>
            </a:r>
            <a:r>
              <a:rPr lang="en-US" altLang="zh-CN">
                <a:ea typeface="楷体_GB2312" pitchFamily="49" charset="-122"/>
              </a:rPr>
              <a:t>AVL </a:t>
            </a:r>
            <a:r>
              <a:rPr lang="zh-CN" altLang="en-US">
                <a:ea typeface="楷体_GB2312" pitchFamily="49" charset="-122"/>
              </a:rPr>
              <a:t>树？ </a:t>
            </a:r>
            <a:endParaRPr lang="zh-CN" altLang="en-US">
              <a:effectLst>
                <a:outerShdw blurRad="38100" dist="38100" dir="2700000" algn="tl">
                  <a:srgbClr val="FFFFFF"/>
                </a:outerShdw>
              </a:effectLst>
              <a:ea typeface="楷体_GB2312" pitchFamily="49" charset="-122"/>
            </a:endParaRPr>
          </a:p>
        </p:txBody>
      </p:sp>
      <p:grpSp>
        <p:nvGrpSpPr>
          <p:cNvPr id="2" name="Group 73"/>
          <p:cNvGrpSpPr>
            <a:grpSpLocks/>
          </p:cNvGrpSpPr>
          <p:nvPr/>
        </p:nvGrpSpPr>
        <p:grpSpPr bwMode="auto">
          <a:xfrm>
            <a:off x="1187450" y="1873250"/>
            <a:ext cx="2519363" cy="2960688"/>
            <a:chOff x="748" y="1102"/>
            <a:chExt cx="1587" cy="1865"/>
          </a:xfrm>
        </p:grpSpPr>
        <p:sp>
          <p:nvSpPr>
            <p:cNvPr id="137222" name="Oval 6"/>
            <p:cNvSpPr>
              <a:spLocks noChangeArrowheads="1"/>
            </p:cNvSpPr>
            <p:nvPr/>
          </p:nvSpPr>
          <p:spPr bwMode="auto">
            <a:xfrm>
              <a:off x="2016" y="2099"/>
              <a:ext cx="319" cy="323"/>
            </a:xfrm>
            <a:prstGeom prst="ellipse">
              <a:avLst/>
            </a:prstGeom>
            <a:gradFill rotWithShape="1">
              <a:gsLst>
                <a:gs pos="0">
                  <a:srgbClr val="FFFFFF"/>
                </a:gs>
                <a:gs pos="100000">
                  <a:srgbClr val="FF3300"/>
                </a:gs>
              </a:gsLst>
              <a:path path="shape">
                <a:fillToRect l="50000" t="50000" r="50000" b="50000"/>
              </a:path>
            </a:gradFill>
            <a:ln w="38100">
              <a:noFill/>
              <a:round/>
              <a:headEnd/>
              <a:tailEnd/>
            </a:ln>
            <a:effectLst/>
          </p:spPr>
          <p:txBody>
            <a:bodyPr wrap="none" anchor="ctr"/>
            <a:lstStyle/>
            <a:p>
              <a:pPr algn="ctr">
                <a:lnSpc>
                  <a:spcPct val="80000"/>
                </a:lnSpc>
                <a:spcBef>
                  <a:spcPct val="0"/>
                </a:spcBef>
              </a:pPr>
              <a:r>
                <a:rPr lang="en-US" altLang="zh-CN">
                  <a:ea typeface="黑体" pitchFamily="2" charset="-122"/>
                </a:rPr>
                <a:t>1</a:t>
              </a:r>
            </a:p>
          </p:txBody>
        </p:sp>
        <p:sp>
          <p:nvSpPr>
            <p:cNvPr id="137225" name="Oval 9"/>
            <p:cNvSpPr>
              <a:spLocks noChangeArrowheads="1"/>
            </p:cNvSpPr>
            <p:nvPr/>
          </p:nvSpPr>
          <p:spPr bwMode="auto">
            <a:xfrm>
              <a:off x="1698" y="1555"/>
              <a:ext cx="317" cy="323"/>
            </a:xfrm>
            <a:prstGeom prst="ellipse">
              <a:avLst/>
            </a:prstGeom>
            <a:gradFill rotWithShape="1">
              <a:gsLst>
                <a:gs pos="0">
                  <a:srgbClr val="FFFFFF"/>
                </a:gs>
                <a:gs pos="100000">
                  <a:srgbClr val="FF3300"/>
                </a:gs>
              </a:gsLst>
              <a:path path="shape">
                <a:fillToRect l="50000" t="50000" r="50000" b="50000"/>
              </a:path>
            </a:gradFill>
            <a:ln w="38100">
              <a:noFill/>
              <a:round/>
              <a:headEnd/>
              <a:tailEnd/>
            </a:ln>
            <a:effectLst/>
          </p:spPr>
          <p:txBody>
            <a:bodyPr wrap="none" anchor="ctr"/>
            <a:lstStyle/>
            <a:p>
              <a:pPr algn="ctr">
                <a:lnSpc>
                  <a:spcPct val="80000"/>
                </a:lnSpc>
                <a:spcBef>
                  <a:spcPct val="0"/>
                </a:spcBef>
              </a:pPr>
              <a:r>
                <a:rPr lang="en-US" altLang="zh-CN">
                  <a:ea typeface="黑体" pitchFamily="2" charset="-122"/>
                </a:rPr>
                <a:t>-1</a:t>
              </a:r>
            </a:p>
          </p:txBody>
        </p:sp>
        <p:cxnSp>
          <p:nvCxnSpPr>
            <p:cNvPr id="137264" name="AutoShape 48"/>
            <p:cNvCxnSpPr>
              <a:cxnSpLocks noChangeShapeType="1"/>
              <a:stCxn id="137272" idx="3"/>
              <a:endCxn id="137273" idx="0"/>
            </p:cNvCxnSpPr>
            <p:nvPr/>
          </p:nvCxnSpPr>
          <p:spPr bwMode="auto">
            <a:xfrm flipH="1">
              <a:off x="1225" y="1378"/>
              <a:ext cx="205" cy="177"/>
            </a:xfrm>
            <a:prstGeom prst="straightConnector1">
              <a:avLst/>
            </a:prstGeom>
            <a:noFill/>
            <a:ln w="25400" cap="sq">
              <a:solidFill>
                <a:schemeClr val="tx1"/>
              </a:solidFill>
              <a:round/>
              <a:headEnd/>
              <a:tailEnd/>
            </a:ln>
            <a:effectLst/>
          </p:spPr>
        </p:cxnSp>
        <p:cxnSp>
          <p:nvCxnSpPr>
            <p:cNvPr id="137265" name="AutoShape 49"/>
            <p:cNvCxnSpPr>
              <a:cxnSpLocks noChangeShapeType="1"/>
              <a:stCxn id="137273" idx="3"/>
              <a:endCxn id="137274" idx="0"/>
            </p:cNvCxnSpPr>
            <p:nvPr/>
          </p:nvCxnSpPr>
          <p:spPr bwMode="auto">
            <a:xfrm flipH="1">
              <a:off x="908" y="1831"/>
              <a:ext cx="204" cy="268"/>
            </a:xfrm>
            <a:prstGeom prst="straightConnector1">
              <a:avLst/>
            </a:prstGeom>
            <a:noFill/>
            <a:ln w="25400" cap="sq">
              <a:solidFill>
                <a:schemeClr val="tx1"/>
              </a:solidFill>
              <a:round/>
              <a:headEnd/>
              <a:tailEnd/>
            </a:ln>
            <a:effectLst/>
          </p:spPr>
        </p:cxnSp>
        <p:cxnSp>
          <p:nvCxnSpPr>
            <p:cNvPr id="137266" name="AutoShape 50"/>
            <p:cNvCxnSpPr>
              <a:cxnSpLocks noChangeShapeType="1"/>
              <a:stCxn id="137272" idx="5"/>
              <a:endCxn id="137225" idx="0"/>
            </p:cNvCxnSpPr>
            <p:nvPr/>
          </p:nvCxnSpPr>
          <p:spPr bwMode="auto">
            <a:xfrm>
              <a:off x="1655" y="1378"/>
              <a:ext cx="202" cy="177"/>
            </a:xfrm>
            <a:prstGeom prst="straightConnector1">
              <a:avLst/>
            </a:prstGeom>
            <a:noFill/>
            <a:ln w="25400" cap="sq">
              <a:solidFill>
                <a:schemeClr val="tx1"/>
              </a:solidFill>
              <a:round/>
              <a:headEnd/>
              <a:tailEnd/>
            </a:ln>
            <a:effectLst/>
          </p:spPr>
        </p:cxnSp>
        <p:cxnSp>
          <p:nvCxnSpPr>
            <p:cNvPr id="137267" name="AutoShape 51"/>
            <p:cNvCxnSpPr>
              <a:cxnSpLocks noChangeShapeType="1"/>
              <a:stCxn id="137225" idx="5"/>
              <a:endCxn id="137222" idx="0"/>
            </p:cNvCxnSpPr>
            <p:nvPr/>
          </p:nvCxnSpPr>
          <p:spPr bwMode="auto">
            <a:xfrm>
              <a:off x="1969" y="1831"/>
              <a:ext cx="207" cy="268"/>
            </a:xfrm>
            <a:prstGeom prst="straightConnector1">
              <a:avLst/>
            </a:prstGeom>
            <a:noFill/>
            <a:ln w="25400" cap="sq">
              <a:solidFill>
                <a:schemeClr val="tx1"/>
              </a:solidFill>
              <a:round/>
              <a:headEnd/>
              <a:tailEnd/>
            </a:ln>
            <a:effectLst/>
          </p:spPr>
        </p:cxnSp>
        <p:cxnSp>
          <p:nvCxnSpPr>
            <p:cNvPr id="137268" name="AutoShape 52"/>
            <p:cNvCxnSpPr>
              <a:cxnSpLocks noChangeShapeType="1"/>
              <a:stCxn id="137225" idx="3"/>
              <a:endCxn id="137271" idx="0"/>
            </p:cNvCxnSpPr>
            <p:nvPr/>
          </p:nvCxnSpPr>
          <p:spPr bwMode="auto">
            <a:xfrm flipH="1">
              <a:off x="1541" y="1831"/>
              <a:ext cx="203" cy="268"/>
            </a:xfrm>
            <a:prstGeom prst="straightConnector1">
              <a:avLst/>
            </a:prstGeom>
            <a:noFill/>
            <a:ln w="25400" cap="sq">
              <a:solidFill>
                <a:schemeClr val="tx1"/>
              </a:solidFill>
              <a:round/>
              <a:headEnd/>
              <a:tailEnd/>
            </a:ln>
            <a:effectLst/>
          </p:spPr>
        </p:cxnSp>
        <p:cxnSp>
          <p:nvCxnSpPr>
            <p:cNvPr id="137269" name="AutoShape 53"/>
            <p:cNvCxnSpPr>
              <a:cxnSpLocks noChangeShapeType="1"/>
              <a:stCxn id="137222" idx="3"/>
              <a:endCxn id="137270" idx="0"/>
            </p:cNvCxnSpPr>
            <p:nvPr/>
          </p:nvCxnSpPr>
          <p:spPr bwMode="auto">
            <a:xfrm flipH="1">
              <a:off x="1904" y="2375"/>
              <a:ext cx="159" cy="269"/>
            </a:xfrm>
            <a:prstGeom prst="straightConnector1">
              <a:avLst/>
            </a:prstGeom>
            <a:noFill/>
            <a:ln w="25400" cap="sq">
              <a:solidFill>
                <a:schemeClr val="tx1"/>
              </a:solidFill>
              <a:round/>
              <a:headEnd/>
              <a:tailEnd/>
            </a:ln>
            <a:effectLst/>
          </p:spPr>
        </p:cxnSp>
        <p:sp>
          <p:nvSpPr>
            <p:cNvPr id="137270" name="Oval 54"/>
            <p:cNvSpPr>
              <a:spLocks noChangeArrowheads="1"/>
            </p:cNvSpPr>
            <p:nvPr/>
          </p:nvSpPr>
          <p:spPr bwMode="auto">
            <a:xfrm>
              <a:off x="1744" y="2644"/>
              <a:ext cx="319" cy="323"/>
            </a:xfrm>
            <a:prstGeom prst="ellipse">
              <a:avLst/>
            </a:prstGeom>
            <a:gradFill rotWithShape="1">
              <a:gsLst>
                <a:gs pos="0">
                  <a:srgbClr val="FFFFFF"/>
                </a:gs>
                <a:gs pos="100000">
                  <a:srgbClr val="FF3300"/>
                </a:gs>
              </a:gsLst>
              <a:path path="shape">
                <a:fillToRect l="50000" t="50000" r="50000" b="50000"/>
              </a:path>
            </a:gradFill>
            <a:ln w="38100">
              <a:noFill/>
              <a:round/>
              <a:headEnd/>
              <a:tailEnd/>
            </a:ln>
            <a:effectLst/>
          </p:spPr>
          <p:txBody>
            <a:bodyPr wrap="none" anchor="ctr"/>
            <a:lstStyle/>
            <a:p>
              <a:pPr algn="ctr">
                <a:lnSpc>
                  <a:spcPct val="80000"/>
                </a:lnSpc>
                <a:spcBef>
                  <a:spcPct val="0"/>
                </a:spcBef>
              </a:pPr>
              <a:r>
                <a:rPr lang="en-US" altLang="zh-CN">
                  <a:ea typeface="黑体" pitchFamily="2" charset="-122"/>
                </a:rPr>
                <a:t>0</a:t>
              </a:r>
            </a:p>
          </p:txBody>
        </p:sp>
        <p:sp>
          <p:nvSpPr>
            <p:cNvPr id="137271" name="Oval 55"/>
            <p:cNvSpPr>
              <a:spLocks noChangeArrowheads="1"/>
            </p:cNvSpPr>
            <p:nvPr/>
          </p:nvSpPr>
          <p:spPr bwMode="auto">
            <a:xfrm>
              <a:off x="1381" y="2099"/>
              <a:ext cx="319" cy="323"/>
            </a:xfrm>
            <a:prstGeom prst="ellipse">
              <a:avLst/>
            </a:prstGeom>
            <a:gradFill rotWithShape="1">
              <a:gsLst>
                <a:gs pos="0">
                  <a:srgbClr val="FFFFFF"/>
                </a:gs>
                <a:gs pos="100000">
                  <a:srgbClr val="FF3300"/>
                </a:gs>
              </a:gsLst>
              <a:path path="shape">
                <a:fillToRect l="50000" t="50000" r="50000" b="50000"/>
              </a:path>
            </a:gradFill>
            <a:ln w="38100">
              <a:noFill/>
              <a:round/>
              <a:headEnd/>
              <a:tailEnd/>
            </a:ln>
            <a:effectLst/>
          </p:spPr>
          <p:txBody>
            <a:bodyPr wrap="none" anchor="ctr"/>
            <a:lstStyle/>
            <a:p>
              <a:pPr algn="ctr">
                <a:lnSpc>
                  <a:spcPct val="80000"/>
                </a:lnSpc>
                <a:spcBef>
                  <a:spcPct val="0"/>
                </a:spcBef>
              </a:pPr>
              <a:r>
                <a:rPr lang="en-US" altLang="zh-CN">
                  <a:ea typeface="黑体" pitchFamily="2" charset="-122"/>
                </a:rPr>
                <a:t>0</a:t>
              </a:r>
            </a:p>
          </p:txBody>
        </p:sp>
        <p:sp>
          <p:nvSpPr>
            <p:cNvPr id="137272" name="Oval 56"/>
            <p:cNvSpPr>
              <a:spLocks noChangeArrowheads="1"/>
            </p:cNvSpPr>
            <p:nvPr/>
          </p:nvSpPr>
          <p:spPr bwMode="auto">
            <a:xfrm>
              <a:off x="1383" y="1102"/>
              <a:ext cx="319" cy="323"/>
            </a:xfrm>
            <a:prstGeom prst="ellipse">
              <a:avLst/>
            </a:prstGeom>
            <a:gradFill rotWithShape="1">
              <a:gsLst>
                <a:gs pos="0">
                  <a:srgbClr val="FFFFFF"/>
                </a:gs>
                <a:gs pos="100000">
                  <a:srgbClr val="FF3300"/>
                </a:gs>
              </a:gsLst>
              <a:path path="shape">
                <a:fillToRect l="50000" t="50000" r="50000" b="50000"/>
              </a:path>
            </a:gradFill>
            <a:ln w="38100">
              <a:noFill/>
              <a:round/>
              <a:headEnd/>
              <a:tailEnd/>
            </a:ln>
            <a:effectLst/>
          </p:spPr>
          <p:txBody>
            <a:bodyPr wrap="none" anchor="ctr"/>
            <a:lstStyle/>
            <a:p>
              <a:pPr algn="ctr">
                <a:lnSpc>
                  <a:spcPct val="80000"/>
                </a:lnSpc>
                <a:spcBef>
                  <a:spcPct val="0"/>
                </a:spcBef>
              </a:pPr>
              <a:r>
                <a:rPr lang="en-US" altLang="zh-CN">
                  <a:ea typeface="黑体" pitchFamily="2" charset="-122"/>
                </a:rPr>
                <a:t>-1</a:t>
              </a:r>
            </a:p>
          </p:txBody>
        </p:sp>
        <p:sp>
          <p:nvSpPr>
            <p:cNvPr id="137273" name="Oval 57"/>
            <p:cNvSpPr>
              <a:spLocks noChangeArrowheads="1"/>
            </p:cNvSpPr>
            <p:nvPr/>
          </p:nvSpPr>
          <p:spPr bwMode="auto">
            <a:xfrm>
              <a:off x="1065" y="1555"/>
              <a:ext cx="319" cy="323"/>
            </a:xfrm>
            <a:prstGeom prst="ellipse">
              <a:avLst/>
            </a:prstGeom>
            <a:gradFill rotWithShape="1">
              <a:gsLst>
                <a:gs pos="0">
                  <a:srgbClr val="FFFFFF"/>
                </a:gs>
                <a:gs pos="100000">
                  <a:srgbClr val="FF3300"/>
                </a:gs>
              </a:gsLst>
              <a:path path="shape">
                <a:fillToRect l="50000" t="50000" r="50000" b="50000"/>
              </a:path>
            </a:gradFill>
            <a:ln w="38100">
              <a:noFill/>
              <a:round/>
              <a:headEnd/>
              <a:tailEnd/>
            </a:ln>
            <a:effectLst/>
          </p:spPr>
          <p:txBody>
            <a:bodyPr wrap="none" anchor="ctr"/>
            <a:lstStyle/>
            <a:p>
              <a:pPr algn="ctr">
                <a:lnSpc>
                  <a:spcPct val="80000"/>
                </a:lnSpc>
                <a:spcBef>
                  <a:spcPct val="0"/>
                </a:spcBef>
              </a:pPr>
              <a:r>
                <a:rPr lang="en-US" altLang="zh-CN">
                  <a:ea typeface="黑体" pitchFamily="2" charset="-122"/>
                </a:rPr>
                <a:t>1</a:t>
              </a:r>
            </a:p>
          </p:txBody>
        </p:sp>
        <p:sp>
          <p:nvSpPr>
            <p:cNvPr id="137274" name="Oval 58"/>
            <p:cNvSpPr>
              <a:spLocks noChangeArrowheads="1"/>
            </p:cNvSpPr>
            <p:nvPr/>
          </p:nvSpPr>
          <p:spPr bwMode="auto">
            <a:xfrm>
              <a:off x="748" y="2099"/>
              <a:ext cx="319" cy="323"/>
            </a:xfrm>
            <a:prstGeom prst="ellipse">
              <a:avLst/>
            </a:prstGeom>
            <a:gradFill rotWithShape="1">
              <a:gsLst>
                <a:gs pos="0">
                  <a:srgbClr val="FFFFFF"/>
                </a:gs>
                <a:gs pos="100000">
                  <a:srgbClr val="FF3300"/>
                </a:gs>
              </a:gsLst>
              <a:path path="shape">
                <a:fillToRect l="50000" t="50000" r="50000" b="50000"/>
              </a:path>
            </a:gradFill>
            <a:ln w="38100">
              <a:noFill/>
              <a:round/>
              <a:headEnd/>
              <a:tailEnd/>
            </a:ln>
            <a:effectLst/>
          </p:spPr>
          <p:txBody>
            <a:bodyPr wrap="none" anchor="ctr"/>
            <a:lstStyle/>
            <a:p>
              <a:pPr algn="ctr">
                <a:lnSpc>
                  <a:spcPct val="80000"/>
                </a:lnSpc>
                <a:spcBef>
                  <a:spcPct val="0"/>
                </a:spcBef>
              </a:pPr>
              <a:r>
                <a:rPr lang="en-US" altLang="zh-CN">
                  <a:ea typeface="黑体" pitchFamily="2" charset="-122"/>
                </a:rPr>
                <a:t>0</a:t>
              </a:r>
            </a:p>
          </p:txBody>
        </p:sp>
      </p:grpSp>
      <p:sp>
        <p:nvSpPr>
          <p:cNvPr id="137275" name="Text Box 59"/>
          <p:cNvSpPr txBox="1">
            <a:spLocks noChangeArrowheads="1"/>
          </p:cNvSpPr>
          <p:nvPr/>
        </p:nvSpPr>
        <p:spPr bwMode="auto">
          <a:xfrm>
            <a:off x="1547813" y="5232400"/>
            <a:ext cx="1728787" cy="457200"/>
          </a:xfrm>
          <a:prstGeom prst="rect">
            <a:avLst/>
          </a:prstGeom>
          <a:noFill/>
          <a:ln w="38100">
            <a:noFill/>
            <a:miter lim="800000"/>
            <a:headEnd/>
            <a:tailEnd/>
          </a:ln>
          <a:effectLst/>
        </p:spPr>
        <p:txBody>
          <a:bodyPr>
            <a:spAutoFit/>
          </a:bodyPr>
          <a:lstStyle/>
          <a:p>
            <a:r>
              <a:rPr lang="zh-CN" altLang="en-US">
                <a:latin typeface="楷体_GB2312" pitchFamily="49" charset="-122"/>
                <a:ea typeface="楷体_GB2312" pitchFamily="49" charset="-122"/>
              </a:rPr>
              <a:t>平衡二叉树 </a:t>
            </a:r>
          </a:p>
        </p:txBody>
      </p:sp>
      <p:grpSp>
        <p:nvGrpSpPr>
          <p:cNvPr id="3" name="Group 74"/>
          <p:cNvGrpSpPr>
            <a:grpSpLocks/>
          </p:cNvGrpSpPr>
          <p:nvPr/>
        </p:nvGrpSpPr>
        <p:grpSpPr bwMode="auto">
          <a:xfrm>
            <a:off x="5364163" y="1887538"/>
            <a:ext cx="2011362" cy="2960687"/>
            <a:chOff x="3379" y="1111"/>
            <a:chExt cx="1267" cy="1865"/>
          </a:xfrm>
        </p:grpSpPr>
        <p:sp>
          <p:nvSpPr>
            <p:cNvPr id="137277" name="Oval 61"/>
            <p:cNvSpPr>
              <a:spLocks noChangeArrowheads="1"/>
            </p:cNvSpPr>
            <p:nvPr/>
          </p:nvSpPr>
          <p:spPr bwMode="auto">
            <a:xfrm>
              <a:off x="4329" y="1564"/>
              <a:ext cx="317" cy="323"/>
            </a:xfrm>
            <a:prstGeom prst="ellipse">
              <a:avLst/>
            </a:prstGeom>
            <a:gradFill rotWithShape="1">
              <a:gsLst>
                <a:gs pos="0">
                  <a:schemeClr val="bg1"/>
                </a:gs>
                <a:gs pos="100000">
                  <a:srgbClr val="FF00FF"/>
                </a:gs>
              </a:gsLst>
              <a:path path="shape">
                <a:fillToRect l="50000" t="50000" r="50000" b="50000"/>
              </a:path>
            </a:gradFill>
            <a:ln w="38100">
              <a:noFill/>
              <a:round/>
              <a:headEnd/>
              <a:tailEnd/>
            </a:ln>
            <a:effectLst/>
          </p:spPr>
          <p:txBody>
            <a:bodyPr wrap="none" anchor="ctr"/>
            <a:lstStyle/>
            <a:p>
              <a:pPr algn="ctr">
                <a:lnSpc>
                  <a:spcPct val="80000"/>
                </a:lnSpc>
                <a:spcBef>
                  <a:spcPct val="0"/>
                </a:spcBef>
              </a:pPr>
              <a:r>
                <a:rPr lang="en-US" altLang="zh-CN">
                  <a:ea typeface="黑体" pitchFamily="2" charset="-122"/>
                </a:rPr>
                <a:t>0</a:t>
              </a:r>
            </a:p>
          </p:txBody>
        </p:sp>
        <p:cxnSp>
          <p:nvCxnSpPr>
            <p:cNvPr id="137278" name="AutoShape 62"/>
            <p:cNvCxnSpPr>
              <a:cxnSpLocks noChangeShapeType="1"/>
              <a:stCxn id="137286" idx="3"/>
              <a:endCxn id="137287" idx="0"/>
            </p:cNvCxnSpPr>
            <p:nvPr/>
          </p:nvCxnSpPr>
          <p:spPr bwMode="auto">
            <a:xfrm flipH="1">
              <a:off x="3856" y="1387"/>
              <a:ext cx="205" cy="177"/>
            </a:xfrm>
            <a:prstGeom prst="straightConnector1">
              <a:avLst/>
            </a:prstGeom>
            <a:noFill/>
            <a:ln w="25400" cap="sq">
              <a:solidFill>
                <a:schemeClr val="tx1"/>
              </a:solidFill>
              <a:round/>
              <a:headEnd/>
              <a:tailEnd/>
            </a:ln>
            <a:effectLst/>
          </p:spPr>
        </p:cxnSp>
        <p:cxnSp>
          <p:nvCxnSpPr>
            <p:cNvPr id="137279" name="AutoShape 63"/>
            <p:cNvCxnSpPr>
              <a:cxnSpLocks noChangeShapeType="1"/>
              <a:stCxn id="137287" idx="3"/>
              <a:endCxn id="137288" idx="0"/>
            </p:cNvCxnSpPr>
            <p:nvPr/>
          </p:nvCxnSpPr>
          <p:spPr bwMode="auto">
            <a:xfrm flipH="1">
              <a:off x="3539" y="1840"/>
              <a:ext cx="204" cy="268"/>
            </a:xfrm>
            <a:prstGeom prst="straightConnector1">
              <a:avLst/>
            </a:prstGeom>
            <a:noFill/>
            <a:ln w="25400" cap="sq">
              <a:solidFill>
                <a:schemeClr val="tx1"/>
              </a:solidFill>
              <a:round/>
              <a:headEnd/>
              <a:tailEnd/>
            </a:ln>
            <a:effectLst/>
          </p:spPr>
        </p:cxnSp>
        <p:cxnSp>
          <p:nvCxnSpPr>
            <p:cNvPr id="137280" name="AutoShape 64"/>
            <p:cNvCxnSpPr>
              <a:cxnSpLocks noChangeShapeType="1"/>
              <a:stCxn id="137286" idx="5"/>
              <a:endCxn id="137277" idx="0"/>
            </p:cNvCxnSpPr>
            <p:nvPr/>
          </p:nvCxnSpPr>
          <p:spPr bwMode="auto">
            <a:xfrm>
              <a:off x="4286" y="1387"/>
              <a:ext cx="202" cy="177"/>
            </a:xfrm>
            <a:prstGeom prst="straightConnector1">
              <a:avLst/>
            </a:prstGeom>
            <a:noFill/>
            <a:ln w="25400" cap="sq">
              <a:solidFill>
                <a:schemeClr val="tx1"/>
              </a:solidFill>
              <a:round/>
              <a:headEnd/>
              <a:tailEnd/>
            </a:ln>
            <a:effectLst/>
          </p:spPr>
        </p:cxnSp>
        <p:cxnSp>
          <p:nvCxnSpPr>
            <p:cNvPr id="137282" name="AutoShape 66"/>
            <p:cNvCxnSpPr>
              <a:cxnSpLocks noChangeShapeType="1"/>
              <a:stCxn id="137287" idx="5"/>
              <a:endCxn id="137285" idx="0"/>
            </p:cNvCxnSpPr>
            <p:nvPr/>
          </p:nvCxnSpPr>
          <p:spPr bwMode="auto">
            <a:xfrm>
              <a:off x="3968" y="1840"/>
              <a:ext cx="204" cy="268"/>
            </a:xfrm>
            <a:prstGeom prst="straightConnector1">
              <a:avLst/>
            </a:prstGeom>
            <a:noFill/>
            <a:ln w="25400" cap="sq">
              <a:solidFill>
                <a:schemeClr val="tx1"/>
              </a:solidFill>
              <a:round/>
              <a:headEnd/>
              <a:tailEnd/>
            </a:ln>
            <a:effectLst/>
          </p:spPr>
        </p:cxnSp>
        <p:cxnSp>
          <p:nvCxnSpPr>
            <p:cNvPr id="137283" name="AutoShape 67"/>
            <p:cNvCxnSpPr>
              <a:cxnSpLocks noChangeShapeType="1"/>
              <a:stCxn id="137285" idx="3"/>
              <a:endCxn id="137284" idx="0"/>
            </p:cNvCxnSpPr>
            <p:nvPr/>
          </p:nvCxnSpPr>
          <p:spPr bwMode="auto">
            <a:xfrm flipH="1">
              <a:off x="3901" y="2384"/>
              <a:ext cx="158" cy="269"/>
            </a:xfrm>
            <a:prstGeom prst="straightConnector1">
              <a:avLst/>
            </a:prstGeom>
            <a:noFill/>
            <a:ln w="25400" cap="sq">
              <a:solidFill>
                <a:schemeClr val="tx1"/>
              </a:solidFill>
              <a:round/>
              <a:headEnd/>
              <a:tailEnd/>
            </a:ln>
            <a:effectLst/>
          </p:spPr>
        </p:cxnSp>
        <p:sp>
          <p:nvSpPr>
            <p:cNvPr id="137284" name="Oval 68"/>
            <p:cNvSpPr>
              <a:spLocks noChangeArrowheads="1"/>
            </p:cNvSpPr>
            <p:nvPr/>
          </p:nvSpPr>
          <p:spPr bwMode="auto">
            <a:xfrm>
              <a:off x="3741" y="2653"/>
              <a:ext cx="319" cy="323"/>
            </a:xfrm>
            <a:prstGeom prst="ellipse">
              <a:avLst/>
            </a:prstGeom>
            <a:gradFill rotWithShape="1">
              <a:gsLst>
                <a:gs pos="0">
                  <a:schemeClr val="bg1"/>
                </a:gs>
                <a:gs pos="100000">
                  <a:srgbClr val="FF00FF"/>
                </a:gs>
              </a:gsLst>
              <a:path path="shape">
                <a:fillToRect l="50000" t="50000" r="50000" b="50000"/>
              </a:path>
            </a:gradFill>
            <a:ln w="38100">
              <a:noFill/>
              <a:round/>
              <a:headEnd/>
              <a:tailEnd/>
            </a:ln>
            <a:effectLst/>
          </p:spPr>
          <p:txBody>
            <a:bodyPr wrap="none" anchor="ctr"/>
            <a:lstStyle/>
            <a:p>
              <a:pPr algn="ctr">
                <a:lnSpc>
                  <a:spcPct val="80000"/>
                </a:lnSpc>
                <a:spcBef>
                  <a:spcPct val="0"/>
                </a:spcBef>
              </a:pPr>
              <a:r>
                <a:rPr lang="en-US" altLang="zh-CN">
                  <a:ea typeface="黑体" pitchFamily="2" charset="-122"/>
                </a:rPr>
                <a:t>0</a:t>
              </a:r>
            </a:p>
          </p:txBody>
        </p:sp>
        <p:sp>
          <p:nvSpPr>
            <p:cNvPr id="137285" name="Oval 69"/>
            <p:cNvSpPr>
              <a:spLocks noChangeArrowheads="1"/>
            </p:cNvSpPr>
            <p:nvPr/>
          </p:nvSpPr>
          <p:spPr bwMode="auto">
            <a:xfrm>
              <a:off x="4012" y="2108"/>
              <a:ext cx="319" cy="323"/>
            </a:xfrm>
            <a:prstGeom prst="ellipse">
              <a:avLst/>
            </a:prstGeom>
            <a:gradFill rotWithShape="1">
              <a:gsLst>
                <a:gs pos="0">
                  <a:schemeClr val="bg1"/>
                </a:gs>
                <a:gs pos="100000">
                  <a:srgbClr val="FF00FF"/>
                </a:gs>
              </a:gsLst>
              <a:path path="shape">
                <a:fillToRect l="50000" t="50000" r="50000" b="50000"/>
              </a:path>
            </a:gradFill>
            <a:ln w="38100">
              <a:noFill/>
              <a:round/>
              <a:headEnd/>
              <a:tailEnd/>
            </a:ln>
            <a:effectLst/>
          </p:spPr>
          <p:txBody>
            <a:bodyPr wrap="none" anchor="ctr"/>
            <a:lstStyle/>
            <a:p>
              <a:pPr algn="ctr">
                <a:lnSpc>
                  <a:spcPct val="80000"/>
                </a:lnSpc>
                <a:spcBef>
                  <a:spcPct val="0"/>
                </a:spcBef>
              </a:pPr>
              <a:r>
                <a:rPr lang="en-US" altLang="zh-CN">
                  <a:ea typeface="黑体" pitchFamily="2" charset="-122"/>
                </a:rPr>
                <a:t>1</a:t>
              </a:r>
            </a:p>
          </p:txBody>
        </p:sp>
        <p:sp>
          <p:nvSpPr>
            <p:cNvPr id="137286" name="Oval 70"/>
            <p:cNvSpPr>
              <a:spLocks noChangeArrowheads="1"/>
            </p:cNvSpPr>
            <p:nvPr/>
          </p:nvSpPr>
          <p:spPr bwMode="auto">
            <a:xfrm>
              <a:off x="4014" y="1111"/>
              <a:ext cx="319" cy="323"/>
            </a:xfrm>
            <a:prstGeom prst="ellipse">
              <a:avLst/>
            </a:prstGeom>
            <a:gradFill rotWithShape="1">
              <a:gsLst>
                <a:gs pos="0">
                  <a:schemeClr val="bg1"/>
                </a:gs>
                <a:gs pos="100000">
                  <a:srgbClr val="FF00FF"/>
                </a:gs>
              </a:gsLst>
              <a:path path="shape">
                <a:fillToRect l="50000" t="50000" r="50000" b="50000"/>
              </a:path>
            </a:gradFill>
            <a:ln w="38100">
              <a:noFill/>
              <a:round/>
              <a:headEnd/>
              <a:tailEnd/>
            </a:ln>
            <a:effectLst/>
          </p:spPr>
          <p:txBody>
            <a:bodyPr wrap="none" anchor="ctr"/>
            <a:lstStyle/>
            <a:p>
              <a:pPr algn="ctr">
                <a:lnSpc>
                  <a:spcPct val="80000"/>
                </a:lnSpc>
                <a:spcBef>
                  <a:spcPct val="0"/>
                </a:spcBef>
              </a:pPr>
              <a:r>
                <a:rPr lang="en-US" altLang="zh-CN">
                  <a:ea typeface="黑体" pitchFamily="2" charset="-122"/>
                </a:rPr>
                <a:t>2</a:t>
              </a:r>
            </a:p>
          </p:txBody>
        </p:sp>
        <p:sp>
          <p:nvSpPr>
            <p:cNvPr id="137287" name="Oval 71"/>
            <p:cNvSpPr>
              <a:spLocks noChangeArrowheads="1"/>
            </p:cNvSpPr>
            <p:nvPr/>
          </p:nvSpPr>
          <p:spPr bwMode="auto">
            <a:xfrm>
              <a:off x="3696" y="1564"/>
              <a:ext cx="319" cy="323"/>
            </a:xfrm>
            <a:prstGeom prst="ellipse">
              <a:avLst/>
            </a:prstGeom>
            <a:gradFill rotWithShape="1">
              <a:gsLst>
                <a:gs pos="0">
                  <a:schemeClr val="bg1"/>
                </a:gs>
                <a:gs pos="100000">
                  <a:srgbClr val="FF00FF"/>
                </a:gs>
              </a:gsLst>
              <a:path path="shape">
                <a:fillToRect l="50000" t="50000" r="50000" b="50000"/>
              </a:path>
            </a:gradFill>
            <a:ln w="38100">
              <a:noFill/>
              <a:round/>
              <a:headEnd/>
              <a:tailEnd/>
            </a:ln>
            <a:effectLst/>
          </p:spPr>
          <p:txBody>
            <a:bodyPr wrap="none" anchor="ctr"/>
            <a:lstStyle/>
            <a:p>
              <a:pPr algn="ctr">
                <a:lnSpc>
                  <a:spcPct val="80000"/>
                </a:lnSpc>
                <a:spcBef>
                  <a:spcPct val="0"/>
                </a:spcBef>
              </a:pPr>
              <a:r>
                <a:rPr lang="en-US" altLang="zh-CN">
                  <a:ea typeface="黑体" pitchFamily="2" charset="-122"/>
                </a:rPr>
                <a:t>-1</a:t>
              </a:r>
            </a:p>
          </p:txBody>
        </p:sp>
        <p:sp>
          <p:nvSpPr>
            <p:cNvPr id="137288" name="Oval 72"/>
            <p:cNvSpPr>
              <a:spLocks noChangeArrowheads="1"/>
            </p:cNvSpPr>
            <p:nvPr/>
          </p:nvSpPr>
          <p:spPr bwMode="auto">
            <a:xfrm>
              <a:off x="3379" y="2108"/>
              <a:ext cx="319" cy="323"/>
            </a:xfrm>
            <a:prstGeom prst="ellipse">
              <a:avLst/>
            </a:prstGeom>
            <a:gradFill rotWithShape="1">
              <a:gsLst>
                <a:gs pos="0">
                  <a:schemeClr val="bg1"/>
                </a:gs>
                <a:gs pos="100000">
                  <a:srgbClr val="FF00FF"/>
                </a:gs>
              </a:gsLst>
              <a:path path="shape">
                <a:fillToRect l="50000" t="50000" r="50000" b="50000"/>
              </a:path>
            </a:gradFill>
            <a:ln w="38100">
              <a:noFill/>
              <a:round/>
              <a:headEnd/>
              <a:tailEnd/>
            </a:ln>
            <a:effectLst/>
          </p:spPr>
          <p:txBody>
            <a:bodyPr wrap="none" anchor="ctr"/>
            <a:lstStyle/>
            <a:p>
              <a:pPr algn="ctr">
                <a:lnSpc>
                  <a:spcPct val="80000"/>
                </a:lnSpc>
                <a:spcBef>
                  <a:spcPct val="0"/>
                </a:spcBef>
              </a:pPr>
              <a:r>
                <a:rPr lang="en-US" altLang="zh-CN">
                  <a:ea typeface="黑体" pitchFamily="2" charset="-122"/>
                </a:rPr>
                <a:t>0</a:t>
              </a:r>
            </a:p>
          </p:txBody>
        </p:sp>
      </p:grpSp>
    </p:spTree>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Left)">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10" fill="hold" grpId="0" nodeType="clickEffect">
                                  <p:stCondLst>
                                    <p:cond delay="0"/>
                                  </p:stCondLst>
                                  <p:childTnLst>
                                    <p:set>
                                      <p:cBhvr>
                                        <p:cTn id="11" dur="1" fill="hold">
                                          <p:stCondLst>
                                            <p:cond delay="0"/>
                                          </p:stCondLst>
                                        </p:cTn>
                                        <p:tgtEl>
                                          <p:spTgt spid="137275"/>
                                        </p:tgtEl>
                                        <p:attrNameLst>
                                          <p:attrName>style.visibility</p:attrName>
                                        </p:attrNameLst>
                                      </p:cBhvr>
                                      <p:to>
                                        <p:strVal val="visible"/>
                                      </p:to>
                                    </p:set>
                                    <p:anim calcmode="lin" valueType="num">
                                      <p:cBhvr>
                                        <p:cTn id="12" dur="500" fill="hold"/>
                                        <p:tgtEl>
                                          <p:spTgt spid="137275"/>
                                        </p:tgtEl>
                                        <p:attrNameLst>
                                          <p:attrName>ppt_w</p:attrName>
                                        </p:attrNameLst>
                                      </p:cBhvr>
                                      <p:tavLst>
                                        <p:tav tm="0">
                                          <p:val>
                                            <p:fltVal val="0"/>
                                          </p:val>
                                        </p:tav>
                                        <p:tav tm="100000">
                                          <p:val>
                                            <p:strVal val="#ppt_w"/>
                                          </p:val>
                                        </p:tav>
                                      </p:tavLst>
                                    </p:anim>
                                    <p:anim calcmode="lin" valueType="num">
                                      <p:cBhvr>
                                        <p:cTn id="13" dur="500" fill="hold"/>
                                        <p:tgtEl>
                                          <p:spTgt spid="137275"/>
                                        </p:tgtEl>
                                        <p:attrNameLst>
                                          <p:attrName>ppt_h</p:attrName>
                                        </p:attrNameLst>
                                      </p:cBhvr>
                                      <p:tavLst>
                                        <p:tav tm="0">
                                          <p:val>
                                            <p:strVal val="#ppt_h"/>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12" presetClass="entr" presetSubtype="2"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slide(fromRight)">
                                      <p:cBhvr>
                                        <p:cTn id="18" dur="1000"/>
                                        <p:tgtEl>
                                          <p:spTgt spid="3"/>
                                        </p:tgtEl>
                                      </p:cBhvr>
                                    </p:animEffect>
                                  </p:childTnLst>
                                </p:cTn>
                              </p:par>
                            </p:childTnLst>
                          </p:cTn>
                        </p:par>
                      </p:childTnLst>
                    </p:cTn>
                  </p:par>
                  <p:par>
                    <p:cTn id="19" fill="hold">
                      <p:stCondLst>
                        <p:cond delay="indefinite"/>
                      </p:stCondLst>
                      <p:childTnLst>
                        <p:par>
                          <p:cTn id="20" fill="hold">
                            <p:stCondLst>
                              <p:cond delay="0"/>
                            </p:stCondLst>
                            <p:childTnLst>
                              <p:par>
                                <p:cTn id="21" presetID="17" presetClass="entr" presetSubtype="10" fill="hold" grpId="0" nodeType="clickEffect">
                                  <p:stCondLst>
                                    <p:cond delay="0"/>
                                  </p:stCondLst>
                                  <p:childTnLst>
                                    <p:set>
                                      <p:cBhvr>
                                        <p:cTn id="22" dur="1" fill="hold">
                                          <p:stCondLst>
                                            <p:cond delay="0"/>
                                          </p:stCondLst>
                                        </p:cTn>
                                        <p:tgtEl>
                                          <p:spTgt spid="137247"/>
                                        </p:tgtEl>
                                        <p:attrNameLst>
                                          <p:attrName>style.visibility</p:attrName>
                                        </p:attrNameLst>
                                      </p:cBhvr>
                                      <p:to>
                                        <p:strVal val="visible"/>
                                      </p:to>
                                    </p:set>
                                    <p:anim calcmode="lin" valueType="num">
                                      <p:cBhvr>
                                        <p:cTn id="23" dur="500" fill="hold"/>
                                        <p:tgtEl>
                                          <p:spTgt spid="137247"/>
                                        </p:tgtEl>
                                        <p:attrNameLst>
                                          <p:attrName>ppt_w</p:attrName>
                                        </p:attrNameLst>
                                      </p:cBhvr>
                                      <p:tavLst>
                                        <p:tav tm="0">
                                          <p:val>
                                            <p:fltVal val="0"/>
                                          </p:val>
                                        </p:tav>
                                        <p:tav tm="100000">
                                          <p:val>
                                            <p:strVal val="#ppt_w"/>
                                          </p:val>
                                        </p:tav>
                                      </p:tavLst>
                                    </p:anim>
                                    <p:anim calcmode="lin" valueType="num">
                                      <p:cBhvr>
                                        <p:cTn id="24" dur="500" fill="hold"/>
                                        <p:tgtEl>
                                          <p:spTgt spid="13724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47" grpId="0" autoUpdateAnimBg="0"/>
      <p:bldP spid="137275"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8244" name="Rectangle 4"/>
          <p:cNvSpPr>
            <a:spLocks noChangeArrowheads="1"/>
          </p:cNvSpPr>
          <p:nvPr/>
        </p:nvSpPr>
        <p:spPr bwMode="auto">
          <a:xfrm>
            <a:off x="457200" y="617538"/>
            <a:ext cx="8218488" cy="2086725"/>
          </a:xfrm>
          <a:prstGeom prst="rect">
            <a:avLst/>
          </a:prstGeom>
          <a:noFill/>
          <a:ln w="38100">
            <a:noFill/>
            <a:miter lim="800000"/>
            <a:headEnd/>
            <a:tailEnd/>
          </a:ln>
          <a:effectLst/>
        </p:spPr>
        <p:txBody>
          <a:bodyPr>
            <a:spAutoFit/>
          </a:bodyPr>
          <a:lstStyle/>
          <a:p>
            <a:pPr>
              <a:lnSpc>
                <a:spcPct val="180000"/>
              </a:lnSpc>
              <a:spcBef>
                <a:spcPct val="0"/>
              </a:spcBef>
            </a:pPr>
            <a:r>
              <a:rPr lang="en-US" altLang="zh-CN" dirty="0">
                <a:ea typeface="楷体_GB2312" pitchFamily="49" charset="-122"/>
              </a:rPr>
              <a:t>        </a:t>
            </a:r>
            <a:r>
              <a:rPr lang="zh-CN" altLang="en-US" sz="2400" dirty="0">
                <a:ea typeface="楷体_GB2312" pitchFamily="49" charset="-122"/>
              </a:rPr>
              <a:t>如果在一棵 </a:t>
            </a:r>
            <a:r>
              <a:rPr lang="en-US" altLang="zh-CN" sz="2400" dirty="0">
                <a:ea typeface="楷体_GB2312" pitchFamily="49" charset="-122"/>
              </a:rPr>
              <a:t>AVL </a:t>
            </a:r>
            <a:r>
              <a:rPr lang="zh-CN" altLang="en-US" sz="2400" dirty="0">
                <a:ea typeface="楷体_GB2312" pitchFamily="49" charset="-122"/>
              </a:rPr>
              <a:t>树中插入一个新结点后造成失衡，则 </a:t>
            </a:r>
          </a:p>
          <a:p>
            <a:pPr>
              <a:lnSpc>
                <a:spcPct val="180000"/>
              </a:lnSpc>
              <a:spcBef>
                <a:spcPct val="0"/>
              </a:spcBef>
            </a:pPr>
            <a:r>
              <a:rPr lang="zh-CN" altLang="en-US" sz="2400" dirty="0">
                <a:ea typeface="楷体_GB2312" pitchFamily="49" charset="-122"/>
              </a:rPr>
              <a:t>必须</a:t>
            </a:r>
            <a:r>
              <a:rPr lang="zh-CN" altLang="en-US" sz="2400" dirty="0">
                <a:solidFill>
                  <a:srgbClr val="FF3300"/>
                </a:solidFill>
                <a:effectLst>
                  <a:outerShdw blurRad="38100" dist="38100" dir="2700000" algn="tl">
                    <a:srgbClr val="000000"/>
                  </a:outerShdw>
                </a:effectLst>
                <a:ea typeface="楷体_GB2312" pitchFamily="49" charset="-122"/>
              </a:rPr>
              <a:t>重新调整树的结构</a:t>
            </a:r>
            <a:r>
              <a:rPr lang="zh-CN" altLang="en-US" sz="2400" dirty="0">
                <a:ea typeface="楷体_GB2312" pitchFamily="49" charset="-122"/>
              </a:rPr>
              <a:t>，使之恢复平衡。 </a:t>
            </a:r>
          </a:p>
          <a:p>
            <a:pPr>
              <a:lnSpc>
                <a:spcPct val="180000"/>
              </a:lnSpc>
              <a:spcBef>
                <a:spcPct val="0"/>
              </a:spcBef>
            </a:pPr>
            <a:r>
              <a:rPr lang="zh-CN" altLang="en-US" sz="2400" dirty="0">
                <a:ea typeface="楷体_GB2312" pitchFamily="49" charset="-122"/>
              </a:rPr>
              <a:t>       我们称此调整平衡的过程为</a:t>
            </a:r>
            <a:r>
              <a:rPr lang="zh-CN" altLang="en-US" sz="2400" dirty="0">
                <a:solidFill>
                  <a:srgbClr val="FF3300"/>
                </a:solidFill>
                <a:effectLst>
                  <a:outerShdw blurRad="38100" dist="38100" dir="2700000" algn="tl">
                    <a:srgbClr val="000000"/>
                  </a:outerShdw>
                </a:effectLst>
                <a:ea typeface="楷体_GB2312" pitchFamily="49" charset="-122"/>
              </a:rPr>
              <a:t>平衡旋转</a:t>
            </a:r>
            <a:r>
              <a:rPr lang="zh-CN" altLang="en-US" sz="2400" dirty="0">
                <a:ea typeface="楷体_GB2312" pitchFamily="49" charset="-122"/>
              </a:rPr>
              <a:t>。 </a:t>
            </a:r>
          </a:p>
        </p:txBody>
      </p:sp>
      <p:sp>
        <p:nvSpPr>
          <p:cNvPr id="138247" name="Rectangle 7"/>
          <p:cNvSpPr>
            <a:spLocks noChangeArrowheads="1"/>
          </p:cNvSpPr>
          <p:nvPr/>
        </p:nvSpPr>
        <p:spPr bwMode="auto">
          <a:xfrm>
            <a:off x="1403350" y="4195763"/>
            <a:ext cx="2520950" cy="954107"/>
          </a:xfrm>
          <a:prstGeom prst="rect">
            <a:avLst/>
          </a:prstGeom>
          <a:noFill/>
          <a:ln w="9525">
            <a:noFill/>
            <a:miter lim="800000"/>
            <a:headEnd/>
            <a:tailEnd/>
          </a:ln>
          <a:effectLst/>
        </p:spPr>
        <p:txBody>
          <a:bodyPr>
            <a:spAutoFit/>
          </a:bodyPr>
          <a:lstStyle/>
          <a:p>
            <a:r>
              <a:rPr lang="zh-CN" altLang="en-US" sz="2800" dirty="0">
                <a:latin typeface="楷体_GB2312" pitchFamily="49" charset="-122"/>
                <a:ea typeface="楷体_GB2312" pitchFamily="49" charset="-122"/>
              </a:rPr>
              <a:t>平衡旋转的类别 </a:t>
            </a:r>
          </a:p>
        </p:txBody>
      </p:sp>
      <p:sp>
        <p:nvSpPr>
          <p:cNvPr id="138248" name="Rectangle 8"/>
          <p:cNvSpPr>
            <a:spLocks noChangeArrowheads="1"/>
          </p:cNvSpPr>
          <p:nvPr/>
        </p:nvSpPr>
        <p:spPr bwMode="auto">
          <a:xfrm>
            <a:off x="4464050" y="2967819"/>
            <a:ext cx="2195513" cy="2765437"/>
          </a:xfrm>
          <a:prstGeom prst="rect">
            <a:avLst/>
          </a:prstGeom>
          <a:noFill/>
          <a:ln w="9525">
            <a:noFill/>
            <a:miter lim="800000"/>
            <a:headEnd/>
            <a:tailEnd/>
          </a:ln>
          <a:effectLst/>
        </p:spPr>
        <p:txBody>
          <a:bodyPr>
            <a:spAutoFit/>
          </a:bodyPr>
          <a:lstStyle/>
          <a:p>
            <a:pPr>
              <a:lnSpc>
                <a:spcPct val="160000"/>
              </a:lnSpc>
            </a:pPr>
            <a:r>
              <a:rPr lang="en-US" altLang="zh-CN" sz="2800" dirty="0">
                <a:ea typeface="楷体_GB2312" pitchFamily="49" charset="-122"/>
              </a:rPr>
              <a:t>LL </a:t>
            </a:r>
            <a:r>
              <a:rPr lang="zh-CN" altLang="en-US" sz="2800" dirty="0">
                <a:ea typeface="楷体_GB2312" pitchFamily="49" charset="-122"/>
              </a:rPr>
              <a:t>平衡旋转 </a:t>
            </a:r>
          </a:p>
          <a:p>
            <a:pPr>
              <a:lnSpc>
                <a:spcPct val="160000"/>
              </a:lnSpc>
            </a:pPr>
            <a:r>
              <a:rPr lang="en-US" altLang="zh-CN" sz="2800" dirty="0">
                <a:ea typeface="楷体_GB2312" pitchFamily="49" charset="-122"/>
              </a:rPr>
              <a:t>RR </a:t>
            </a:r>
            <a:r>
              <a:rPr lang="zh-CN" altLang="en-US" sz="2800" dirty="0">
                <a:ea typeface="楷体_GB2312" pitchFamily="49" charset="-122"/>
              </a:rPr>
              <a:t>平衡旋转 </a:t>
            </a:r>
          </a:p>
          <a:p>
            <a:pPr>
              <a:lnSpc>
                <a:spcPct val="160000"/>
              </a:lnSpc>
            </a:pPr>
            <a:r>
              <a:rPr lang="en-US" altLang="zh-CN" sz="2800" dirty="0">
                <a:ea typeface="楷体_GB2312" pitchFamily="49" charset="-122"/>
              </a:rPr>
              <a:t>LR </a:t>
            </a:r>
            <a:r>
              <a:rPr lang="zh-CN" altLang="en-US" sz="2800" dirty="0">
                <a:ea typeface="楷体_GB2312" pitchFamily="49" charset="-122"/>
              </a:rPr>
              <a:t>平衡旋转 </a:t>
            </a:r>
          </a:p>
          <a:p>
            <a:pPr>
              <a:lnSpc>
                <a:spcPct val="160000"/>
              </a:lnSpc>
            </a:pPr>
            <a:r>
              <a:rPr lang="en-US" altLang="zh-CN" sz="2800" dirty="0">
                <a:ea typeface="楷体_GB2312" pitchFamily="49" charset="-122"/>
              </a:rPr>
              <a:t>RL </a:t>
            </a:r>
            <a:r>
              <a:rPr lang="zh-CN" altLang="en-US" sz="2800" dirty="0">
                <a:ea typeface="楷体_GB2312" pitchFamily="49" charset="-122"/>
              </a:rPr>
              <a:t>平衡旋转 </a:t>
            </a:r>
          </a:p>
        </p:txBody>
      </p:sp>
      <p:sp>
        <p:nvSpPr>
          <p:cNvPr id="138249" name="AutoShape 9"/>
          <p:cNvSpPr>
            <a:spLocks/>
          </p:cNvSpPr>
          <p:nvPr/>
        </p:nvSpPr>
        <p:spPr bwMode="auto">
          <a:xfrm>
            <a:off x="3924300" y="3213100"/>
            <a:ext cx="360363" cy="2447925"/>
          </a:xfrm>
          <a:prstGeom prst="leftBrace">
            <a:avLst>
              <a:gd name="adj1" fmla="val 56608"/>
              <a:gd name="adj2" fmla="val 50000"/>
            </a:avLst>
          </a:prstGeom>
          <a:noFill/>
          <a:ln w="12700" cap="sq">
            <a:solidFill>
              <a:schemeClr val="tx1"/>
            </a:solidFill>
            <a:round/>
            <a:headEnd/>
            <a:tailEnd/>
          </a:ln>
          <a:effectLst/>
        </p:spPr>
        <p:txBody>
          <a:bodyPr anchor="ctr">
            <a:spAutoFit/>
          </a:bodyPr>
          <a:lstStyle/>
          <a:p>
            <a:endParaRPr lang="zh-CN" altLang="en-US"/>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138244"/>
                                        </p:tgtEl>
                                        <p:attrNameLst>
                                          <p:attrName>style.visibility</p:attrName>
                                        </p:attrNameLst>
                                      </p:cBhvr>
                                      <p:to>
                                        <p:strVal val="visible"/>
                                      </p:to>
                                    </p:set>
                                    <p:anim calcmode="lin" valueType="num">
                                      <p:cBhvr>
                                        <p:cTn id="7" dur="500" fill="hold"/>
                                        <p:tgtEl>
                                          <p:spTgt spid="138244"/>
                                        </p:tgtEl>
                                        <p:attrNameLst>
                                          <p:attrName>ppt_w</p:attrName>
                                        </p:attrNameLst>
                                      </p:cBhvr>
                                      <p:tavLst>
                                        <p:tav tm="0">
                                          <p:val>
                                            <p:fltVal val="0"/>
                                          </p:val>
                                        </p:tav>
                                        <p:tav tm="100000">
                                          <p:val>
                                            <p:strVal val="#ppt_w"/>
                                          </p:val>
                                        </p:tav>
                                      </p:tavLst>
                                    </p:anim>
                                    <p:anim calcmode="lin" valueType="num">
                                      <p:cBhvr>
                                        <p:cTn id="8" dur="500" fill="hold"/>
                                        <p:tgtEl>
                                          <p:spTgt spid="138244"/>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138247">
                                            <p:txEl>
                                              <p:pRg st="0" end="0"/>
                                            </p:txEl>
                                          </p:spTgt>
                                        </p:tgtEl>
                                        <p:attrNameLst>
                                          <p:attrName>style.visibility</p:attrName>
                                        </p:attrNameLst>
                                      </p:cBhvr>
                                      <p:to>
                                        <p:strVal val="visible"/>
                                      </p:to>
                                    </p:set>
                                    <p:animEffect transition="in" filter="wipe(left)">
                                      <p:cBhvr>
                                        <p:cTn id="13" dur="1000"/>
                                        <p:tgtEl>
                                          <p:spTgt spid="138247">
                                            <p:txEl>
                                              <p:pRg st="0" end="0"/>
                                            </p:txEl>
                                          </p:spTgt>
                                        </p:tgtEl>
                                      </p:cBhvr>
                                    </p:animEffect>
                                  </p:childTnLst>
                                </p:cTn>
                              </p:par>
                            </p:childTnLst>
                          </p:cTn>
                        </p:par>
                        <p:par>
                          <p:cTn id="14" fill="hold">
                            <p:stCondLst>
                              <p:cond delay="1000"/>
                            </p:stCondLst>
                            <p:childTnLst>
                              <p:par>
                                <p:cTn id="15" presetID="16" presetClass="entr" presetSubtype="42" fill="hold" grpId="0" nodeType="afterEffect">
                                  <p:stCondLst>
                                    <p:cond delay="0"/>
                                  </p:stCondLst>
                                  <p:childTnLst>
                                    <p:set>
                                      <p:cBhvr>
                                        <p:cTn id="16" dur="1" fill="hold">
                                          <p:stCondLst>
                                            <p:cond delay="0"/>
                                          </p:stCondLst>
                                        </p:cTn>
                                        <p:tgtEl>
                                          <p:spTgt spid="138249"/>
                                        </p:tgtEl>
                                        <p:attrNameLst>
                                          <p:attrName>style.visibility</p:attrName>
                                        </p:attrNameLst>
                                      </p:cBhvr>
                                      <p:to>
                                        <p:strVal val="visible"/>
                                      </p:to>
                                    </p:set>
                                    <p:animEffect transition="in" filter="barn(outHorizontal)">
                                      <p:cBhvr>
                                        <p:cTn id="17" dur="1000"/>
                                        <p:tgtEl>
                                          <p:spTgt spid="138249"/>
                                        </p:tgtEl>
                                      </p:cBhvr>
                                    </p:animEffect>
                                  </p:childTnLst>
                                </p:cTn>
                              </p:par>
                            </p:childTnLst>
                          </p:cTn>
                        </p:par>
                        <p:par>
                          <p:cTn id="18" fill="hold">
                            <p:stCondLst>
                              <p:cond delay="2000"/>
                            </p:stCondLst>
                            <p:childTnLst>
                              <p:par>
                                <p:cTn id="19" presetID="22" presetClass="entr" presetSubtype="8" fill="hold" grpId="0" nodeType="afterEffect">
                                  <p:stCondLst>
                                    <p:cond delay="0"/>
                                  </p:stCondLst>
                                  <p:childTnLst>
                                    <p:set>
                                      <p:cBhvr>
                                        <p:cTn id="20" dur="1" fill="hold">
                                          <p:stCondLst>
                                            <p:cond delay="0"/>
                                          </p:stCondLst>
                                        </p:cTn>
                                        <p:tgtEl>
                                          <p:spTgt spid="138248">
                                            <p:txEl>
                                              <p:pRg st="0" end="0"/>
                                            </p:txEl>
                                          </p:spTgt>
                                        </p:tgtEl>
                                        <p:attrNameLst>
                                          <p:attrName>style.visibility</p:attrName>
                                        </p:attrNameLst>
                                      </p:cBhvr>
                                      <p:to>
                                        <p:strVal val="visible"/>
                                      </p:to>
                                    </p:set>
                                    <p:animEffect transition="in" filter="wipe(left)">
                                      <p:cBhvr>
                                        <p:cTn id="21" dur="1000"/>
                                        <p:tgtEl>
                                          <p:spTgt spid="138248">
                                            <p:txEl>
                                              <p:pRg st="0" end="0"/>
                                            </p:txEl>
                                          </p:spTgt>
                                        </p:tgtEl>
                                      </p:cBhvr>
                                    </p:animEffect>
                                  </p:childTnLst>
                                </p:cTn>
                              </p:par>
                            </p:childTnLst>
                          </p:cTn>
                        </p:par>
                        <p:par>
                          <p:cTn id="22" fill="hold">
                            <p:stCondLst>
                              <p:cond delay="3000"/>
                            </p:stCondLst>
                            <p:childTnLst>
                              <p:par>
                                <p:cTn id="23" presetID="22" presetClass="entr" presetSubtype="8" fill="hold" grpId="0" nodeType="afterEffect">
                                  <p:stCondLst>
                                    <p:cond delay="0"/>
                                  </p:stCondLst>
                                  <p:childTnLst>
                                    <p:set>
                                      <p:cBhvr>
                                        <p:cTn id="24" dur="1" fill="hold">
                                          <p:stCondLst>
                                            <p:cond delay="0"/>
                                          </p:stCondLst>
                                        </p:cTn>
                                        <p:tgtEl>
                                          <p:spTgt spid="138248">
                                            <p:txEl>
                                              <p:pRg st="1" end="1"/>
                                            </p:txEl>
                                          </p:spTgt>
                                        </p:tgtEl>
                                        <p:attrNameLst>
                                          <p:attrName>style.visibility</p:attrName>
                                        </p:attrNameLst>
                                      </p:cBhvr>
                                      <p:to>
                                        <p:strVal val="visible"/>
                                      </p:to>
                                    </p:set>
                                    <p:animEffect transition="in" filter="wipe(left)">
                                      <p:cBhvr>
                                        <p:cTn id="25" dur="1000"/>
                                        <p:tgtEl>
                                          <p:spTgt spid="138248">
                                            <p:txEl>
                                              <p:pRg st="1" end="1"/>
                                            </p:txEl>
                                          </p:spTgt>
                                        </p:tgtEl>
                                      </p:cBhvr>
                                    </p:animEffect>
                                  </p:childTnLst>
                                </p:cTn>
                              </p:par>
                            </p:childTnLst>
                          </p:cTn>
                        </p:par>
                        <p:par>
                          <p:cTn id="26" fill="hold">
                            <p:stCondLst>
                              <p:cond delay="4000"/>
                            </p:stCondLst>
                            <p:childTnLst>
                              <p:par>
                                <p:cTn id="27" presetID="22" presetClass="entr" presetSubtype="8" fill="hold" grpId="0" nodeType="afterEffect">
                                  <p:stCondLst>
                                    <p:cond delay="0"/>
                                  </p:stCondLst>
                                  <p:childTnLst>
                                    <p:set>
                                      <p:cBhvr>
                                        <p:cTn id="28" dur="1" fill="hold">
                                          <p:stCondLst>
                                            <p:cond delay="0"/>
                                          </p:stCondLst>
                                        </p:cTn>
                                        <p:tgtEl>
                                          <p:spTgt spid="138248">
                                            <p:txEl>
                                              <p:pRg st="2" end="2"/>
                                            </p:txEl>
                                          </p:spTgt>
                                        </p:tgtEl>
                                        <p:attrNameLst>
                                          <p:attrName>style.visibility</p:attrName>
                                        </p:attrNameLst>
                                      </p:cBhvr>
                                      <p:to>
                                        <p:strVal val="visible"/>
                                      </p:to>
                                    </p:set>
                                    <p:animEffect transition="in" filter="wipe(left)">
                                      <p:cBhvr>
                                        <p:cTn id="29" dur="1000"/>
                                        <p:tgtEl>
                                          <p:spTgt spid="138248">
                                            <p:txEl>
                                              <p:pRg st="2" end="2"/>
                                            </p:txEl>
                                          </p:spTgt>
                                        </p:tgtEl>
                                      </p:cBhvr>
                                    </p:animEffect>
                                  </p:childTnLst>
                                </p:cTn>
                              </p:par>
                            </p:childTnLst>
                          </p:cTn>
                        </p:par>
                        <p:par>
                          <p:cTn id="30" fill="hold">
                            <p:stCondLst>
                              <p:cond delay="5000"/>
                            </p:stCondLst>
                            <p:childTnLst>
                              <p:par>
                                <p:cTn id="31" presetID="22" presetClass="entr" presetSubtype="8" fill="hold" grpId="0" nodeType="afterEffect">
                                  <p:stCondLst>
                                    <p:cond delay="0"/>
                                  </p:stCondLst>
                                  <p:childTnLst>
                                    <p:set>
                                      <p:cBhvr>
                                        <p:cTn id="32" dur="1" fill="hold">
                                          <p:stCondLst>
                                            <p:cond delay="0"/>
                                          </p:stCondLst>
                                        </p:cTn>
                                        <p:tgtEl>
                                          <p:spTgt spid="138248">
                                            <p:txEl>
                                              <p:pRg st="3" end="3"/>
                                            </p:txEl>
                                          </p:spTgt>
                                        </p:tgtEl>
                                        <p:attrNameLst>
                                          <p:attrName>style.visibility</p:attrName>
                                        </p:attrNameLst>
                                      </p:cBhvr>
                                      <p:to>
                                        <p:strVal val="visible"/>
                                      </p:to>
                                    </p:set>
                                    <p:animEffect transition="in" filter="wipe(left)">
                                      <p:cBhvr>
                                        <p:cTn id="33" dur="1000"/>
                                        <p:tgtEl>
                                          <p:spTgt spid="13824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4" grpId="0" autoUpdateAnimBg="0"/>
      <p:bldP spid="138247" grpId="0" build="p" autoUpdateAnimBg="0"/>
      <p:bldP spid="138248" grpId="0" build="p" autoUpdateAnimBg="0"/>
      <p:bldP spid="138249"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9336" name="Rectangle 72"/>
          <p:cNvSpPr>
            <a:spLocks noChangeArrowheads="1"/>
          </p:cNvSpPr>
          <p:nvPr/>
        </p:nvSpPr>
        <p:spPr bwMode="auto">
          <a:xfrm>
            <a:off x="6732588" y="4437063"/>
            <a:ext cx="1943100" cy="1655762"/>
          </a:xfrm>
          <a:prstGeom prst="rect">
            <a:avLst/>
          </a:prstGeom>
          <a:solidFill>
            <a:srgbClr val="FFFFCC"/>
          </a:solidFill>
          <a:ln w="25400" cap="sq">
            <a:noFill/>
            <a:miter lim="800000"/>
            <a:headEnd/>
            <a:tailEnd/>
          </a:ln>
          <a:effectLst/>
        </p:spPr>
        <p:txBody>
          <a:bodyPr wrap="none" anchor="ctr">
            <a:spAutoFit/>
          </a:bodyPr>
          <a:lstStyle/>
          <a:p>
            <a:endParaRPr lang="zh-CN" altLang="en-US"/>
          </a:p>
        </p:txBody>
      </p:sp>
      <p:sp>
        <p:nvSpPr>
          <p:cNvPr id="139335" name="Rectangle 71"/>
          <p:cNvSpPr>
            <a:spLocks noChangeArrowheads="1"/>
          </p:cNvSpPr>
          <p:nvPr/>
        </p:nvSpPr>
        <p:spPr bwMode="auto">
          <a:xfrm>
            <a:off x="6084888" y="1557338"/>
            <a:ext cx="1943100" cy="1655762"/>
          </a:xfrm>
          <a:prstGeom prst="rect">
            <a:avLst/>
          </a:prstGeom>
          <a:solidFill>
            <a:srgbClr val="FFFFCC"/>
          </a:solidFill>
          <a:ln w="25400" cap="sq">
            <a:noFill/>
            <a:miter lim="800000"/>
            <a:headEnd/>
            <a:tailEnd/>
          </a:ln>
          <a:effectLst/>
        </p:spPr>
        <p:txBody>
          <a:bodyPr wrap="none" anchor="ctr">
            <a:spAutoFit/>
          </a:bodyPr>
          <a:lstStyle/>
          <a:p>
            <a:endParaRPr lang="zh-CN" altLang="en-US"/>
          </a:p>
        </p:txBody>
      </p:sp>
      <p:sp>
        <p:nvSpPr>
          <p:cNvPr id="139268" name="Rectangle 4"/>
          <p:cNvSpPr>
            <a:spLocks noChangeArrowheads="1"/>
          </p:cNvSpPr>
          <p:nvPr/>
        </p:nvSpPr>
        <p:spPr bwMode="auto">
          <a:xfrm>
            <a:off x="468313" y="1125538"/>
            <a:ext cx="5040312" cy="2136775"/>
          </a:xfrm>
          <a:prstGeom prst="rect">
            <a:avLst/>
          </a:prstGeom>
          <a:noFill/>
          <a:ln w="9525">
            <a:noFill/>
            <a:miter lim="800000"/>
            <a:headEnd/>
            <a:tailEnd/>
          </a:ln>
          <a:effectLst/>
        </p:spPr>
        <p:txBody>
          <a:bodyPr>
            <a:spAutoFit/>
          </a:bodyPr>
          <a:lstStyle/>
          <a:p>
            <a:pPr>
              <a:lnSpc>
                <a:spcPct val="140000"/>
              </a:lnSpc>
              <a:spcBef>
                <a:spcPct val="0"/>
              </a:spcBef>
            </a:pPr>
            <a:r>
              <a:rPr lang="zh-CN" altLang="en-US" sz="2400" dirty="0">
                <a:ea typeface="楷体_GB2312" pitchFamily="49" charset="-122"/>
              </a:rPr>
              <a:t>若在 </a:t>
            </a:r>
            <a:r>
              <a:rPr lang="en-US" altLang="zh-CN" sz="2400" dirty="0">
                <a:ea typeface="楷体_GB2312" pitchFamily="49" charset="-122"/>
              </a:rPr>
              <a:t>C </a:t>
            </a:r>
            <a:r>
              <a:rPr lang="zh-CN" altLang="en-US" sz="2400" dirty="0">
                <a:ea typeface="楷体_GB2312" pitchFamily="49" charset="-122"/>
              </a:rPr>
              <a:t>的</a:t>
            </a:r>
            <a:r>
              <a:rPr lang="zh-CN" altLang="en-US" sz="2400" dirty="0">
                <a:solidFill>
                  <a:srgbClr val="0000FF"/>
                </a:solidFill>
                <a:ea typeface="楷体_GB2312" pitchFamily="49" charset="-122"/>
              </a:rPr>
              <a:t>左子树的左子树上插入</a:t>
            </a:r>
            <a:r>
              <a:rPr lang="zh-CN" altLang="en-US" sz="2400" dirty="0">
                <a:solidFill>
                  <a:srgbClr val="9900FF"/>
                </a:solidFill>
                <a:ea typeface="楷体_GB2312" pitchFamily="49" charset="-122"/>
              </a:rPr>
              <a:t> </a:t>
            </a:r>
          </a:p>
          <a:p>
            <a:pPr>
              <a:lnSpc>
                <a:spcPct val="140000"/>
              </a:lnSpc>
              <a:spcBef>
                <a:spcPct val="0"/>
              </a:spcBef>
            </a:pPr>
            <a:r>
              <a:rPr lang="zh-CN" altLang="en-US" sz="2400" dirty="0">
                <a:ea typeface="楷体_GB2312" pitchFamily="49" charset="-122"/>
              </a:rPr>
              <a:t>结点，使 </a:t>
            </a:r>
            <a:r>
              <a:rPr lang="en-US" altLang="zh-CN" sz="2400" dirty="0">
                <a:ea typeface="楷体_GB2312" pitchFamily="49" charset="-122"/>
              </a:rPr>
              <a:t>C </a:t>
            </a:r>
            <a:r>
              <a:rPr lang="zh-CN" altLang="en-US" sz="2400" dirty="0">
                <a:ea typeface="楷体_GB2312" pitchFamily="49" charset="-122"/>
              </a:rPr>
              <a:t>的平衡因子从 </a:t>
            </a:r>
            <a:r>
              <a:rPr lang="en-US" altLang="zh-CN" sz="2400" dirty="0">
                <a:ea typeface="楷体_GB2312" pitchFamily="49" charset="-122"/>
              </a:rPr>
              <a:t>1 </a:t>
            </a:r>
            <a:r>
              <a:rPr lang="zh-CN" altLang="en-US" sz="2400" dirty="0">
                <a:ea typeface="楷体_GB2312" pitchFamily="49" charset="-122"/>
              </a:rPr>
              <a:t>增加 </a:t>
            </a:r>
          </a:p>
          <a:p>
            <a:pPr>
              <a:lnSpc>
                <a:spcPct val="140000"/>
              </a:lnSpc>
              <a:spcBef>
                <a:spcPct val="0"/>
              </a:spcBef>
            </a:pPr>
            <a:r>
              <a:rPr lang="zh-CN" altLang="en-US" sz="2400" dirty="0">
                <a:ea typeface="楷体_GB2312" pitchFamily="49" charset="-122"/>
              </a:rPr>
              <a:t>至 </a:t>
            </a:r>
            <a:r>
              <a:rPr lang="en-US" altLang="zh-CN" sz="2400" dirty="0">
                <a:ea typeface="楷体_GB2312" pitchFamily="49" charset="-122"/>
              </a:rPr>
              <a:t>2</a:t>
            </a:r>
            <a:r>
              <a:rPr lang="zh-CN" altLang="en-US" sz="2400" dirty="0">
                <a:ea typeface="楷体_GB2312" pitchFamily="49" charset="-122"/>
              </a:rPr>
              <a:t>， 需要进行一次</a:t>
            </a:r>
            <a:r>
              <a:rPr lang="zh-CN" altLang="en-US" sz="2400" dirty="0">
                <a:solidFill>
                  <a:srgbClr val="0000FF"/>
                </a:solidFill>
                <a:ea typeface="楷体_GB2312" pitchFamily="49" charset="-122"/>
              </a:rPr>
              <a:t>顺时针旋转</a:t>
            </a:r>
            <a:r>
              <a:rPr lang="zh-CN" altLang="en-US" sz="2400" dirty="0">
                <a:ea typeface="楷体_GB2312" pitchFamily="49" charset="-122"/>
              </a:rPr>
              <a:t>。 </a:t>
            </a:r>
          </a:p>
          <a:p>
            <a:pPr algn="ctr">
              <a:lnSpc>
                <a:spcPct val="140000"/>
              </a:lnSpc>
              <a:spcBef>
                <a:spcPct val="0"/>
              </a:spcBef>
            </a:pPr>
            <a:r>
              <a:rPr lang="en-US" altLang="zh-CN" sz="2400" dirty="0">
                <a:solidFill>
                  <a:srgbClr val="0000FF"/>
                </a:solidFill>
                <a:ea typeface="楷体_GB2312" pitchFamily="49" charset="-122"/>
              </a:rPr>
              <a:t>(</a:t>
            </a:r>
            <a:r>
              <a:rPr lang="zh-CN" altLang="en-US" sz="2400" dirty="0">
                <a:solidFill>
                  <a:srgbClr val="0000FF"/>
                </a:solidFill>
                <a:ea typeface="楷体_GB2312" pitchFamily="49" charset="-122"/>
              </a:rPr>
              <a:t>以 </a:t>
            </a:r>
            <a:r>
              <a:rPr lang="en-US" altLang="zh-CN" sz="2400" dirty="0">
                <a:solidFill>
                  <a:srgbClr val="0000FF"/>
                </a:solidFill>
                <a:ea typeface="楷体_GB2312" pitchFamily="49" charset="-122"/>
              </a:rPr>
              <a:t>B </a:t>
            </a:r>
            <a:r>
              <a:rPr lang="zh-CN" altLang="en-US" sz="2400" dirty="0">
                <a:solidFill>
                  <a:srgbClr val="0000FF"/>
                </a:solidFill>
                <a:ea typeface="楷体_GB2312" pitchFamily="49" charset="-122"/>
              </a:rPr>
              <a:t>为旋转轴）</a:t>
            </a:r>
            <a:r>
              <a:rPr lang="zh-CN" altLang="en-US" sz="2400" dirty="0">
                <a:solidFill>
                  <a:srgbClr val="FF33CC"/>
                </a:solidFill>
                <a:ea typeface="楷体_GB2312" pitchFamily="49" charset="-122"/>
              </a:rPr>
              <a:t> </a:t>
            </a:r>
          </a:p>
        </p:txBody>
      </p:sp>
      <p:sp>
        <p:nvSpPr>
          <p:cNvPr id="139278" name="Oval 14"/>
          <p:cNvSpPr>
            <a:spLocks noChangeArrowheads="1"/>
          </p:cNvSpPr>
          <p:nvPr/>
        </p:nvSpPr>
        <p:spPr bwMode="auto">
          <a:xfrm>
            <a:off x="6300788" y="2466975"/>
            <a:ext cx="457200" cy="457200"/>
          </a:xfrm>
          <a:prstGeom prst="ellipse">
            <a:avLst/>
          </a:prstGeom>
          <a:gradFill rotWithShape="1">
            <a:gsLst>
              <a:gs pos="0">
                <a:srgbClr val="F8F8F8"/>
              </a:gs>
              <a:gs pos="100000">
                <a:srgbClr val="FF00FF"/>
              </a:gs>
            </a:gsLst>
            <a:path path="shape">
              <a:fillToRect l="50000" t="50000" r="50000" b="50000"/>
            </a:path>
          </a:gradFill>
          <a:ln w="38100">
            <a:noFill/>
            <a:round/>
            <a:headEnd/>
            <a:tailEnd/>
          </a:ln>
          <a:effectLst/>
        </p:spPr>
        <p:txBody>
          <a:bodyPr wrap="none" anchor="ctr"/>
          <a:lstStyle/>
          <a:p>
            <a:pPr algn="ctr">
              <a:spcBef>
                <a:spcPct val="0"/>
              </a:spcBef>
            </a:pPr>
            <a:r>
              <a:rPr lang="en-US" altLang="zh-CN"/>
              <a:t>A</a:t>
            </a:r>
          </a:p>
        </p:txBody>
      </p:sp>
      <p:sp>
        <p:nvSpPr>
          <p:cNvPr id="139281" name="Rectangle 17"/>
          <p:cNvSpPr>
            <a:spLocks noChangeArrowheads="1"/>
          </p:cNvSpPr>
          <p:nvPr/>
        </p:nvSpPr>
        <p:spPr bwMode="auto">
          <a:xfrm>
            <a:off x="468313" y="4029075"/>
            <a:ext cx="5040312" cy="2106602"/>
          </a:xfrm>
          <a:prstGeom prst="rect">
            <a:avLst/>
          </a:prstGeom>
          <a:noFill/>
          <a:ln w="9525">
            <a:noFill/>
            <a:miter lim="800000"/>
            <a:headEnd/>
            <a:tailEnd/>
          </a:ln>
          <a:effectLst/>
        </p:spPr>
        <p:txBody>
          <a:bodyPr>
            <a:spAutoFit/>
          </a:bodyPr>
          <a:lstStyle/>
          <a:p>
            <a:pPr>
              <a:lnSpc>
                <a:spcPct val="140000"/>
              </a:lnSpc>
              <a:spcBef>
                <a:spcPct val="0"/>
              </a:spcBef>
            </a:pPr>
            <a:r>
              <a:rPr lang="zh-CN" altLang="en-US" sz="2400" dirty="0">
                <a:ea typeface="楷体_GB2312" pitchFamily="49" charset="-122"/>
              </a:rPr>
              <a:t>若在 </a:t>
            </a:r>
            <a:r>
              <a:rPr lang="en-US" altLang="zh-CN" sz="2400" dirty="0">
                <a:ea typeface="楷体_GB2312" pitchFamily="49" charset="-122"/>
              </a:rPr>
              <a:t>A </a:t>
            </a:r>
            <a:r>
              <a:rPr lang="zh-CN" altLang="en-US" sz="2400" dirty="0">
                <a:ea typeface="楷体_GB2312" pitchFamily="49" charset="-122"/>
              </a:rPr>
              <a:t>的</a:t>
            </a:r>
            <a:r>
              <a:rPr lang="zh-CN" altLang="en-US" sz="2400" dirty="0">
                <a:solidFill>
                  <a:srgbClr val="0000FF"/>
                </a:solidFill>
                <a:ea typeface="楷体_GB2312" pitchFamily="49" charset="-122"/>
              </a:rPr>
              <a:t>右子树的右子树上插入</a:t>
            </a:r>
            <a:r>
              <a:rPr lang="zh-CN" altLang="en-US" sz="2400" dirty="0">
                <a:solidFill>
                  <a:srgbClr val="9900FF"/>
                </a:solidFill>
                <a:ea typeface="楷体_GB2312" pitchFamily="49" charset="-122"/>
              </a:rPr>
              <a:t> </a:t>
            </a:r>
          </a:p>
          <a:p>
            <a:pPr>
              <a:lnSpc>
                <a:spcPct val="140000"/>
              </a:lnSpc>
              <a:spcBef>
                <a:spcPct val="0"/>
              </a:spcBef>
            </a:pPr>
            <a:r>
              <a:rPr lang="zh-CN" altLang="en-US" sz="2400" dirty="0">
                <a:ea typeface="楷体_GB2312" pitchFamily="49" charset="-122"/>
              </a:rPr>
              <a:t>结点，使 </a:t>
            </a:r>
            <a:r>
              <a:rPr lang="en-US" altLang="zh-CN" sz="2400" dirty="0">
                <a:ea typeface="楷体_GB2312" pitchFamily="49" charset="-122"/>
              </a:rPr>
              <a:t>A </a:t>
            </a:r>
            <a:r>
              <a:rPr lang="zh-CN" altLang="en-US" sz="2400" dirty="0">
                <a:ea typeface="楷体_GB2312" pitchFamily="49" charset="-122"/>
              </a:rPr>
              <a:t>的平衡因子从 </a:t>
            </a:r>
            <a:r>
              <a:rPr lang="en-US" altLang="zh-CN" sz="2400" dirty="0">
                <a:ea typeface="楷体_GB2312" pitchFamily="49" charset="-122"/>
              </a:rPr>
              <a:t>-1 </a:t>
            </a:r>
            <a:r>
              <a:rPr lang="zh-CN" altLang="en-US" sz="2400" dirty="0">
                <a:ea typeface="楷体_GB2312" pitchFamily="49" charset="-122"/>
              </a:rPr>
              <a:t>改变</a:t>
            </a:r>
          </a:p>
          <a:p>
            <a:pPr>
              <a:lnSpc>
                <a:spcPct val="140000"/>
              </a:lnSpc>
              <a:spcBef>
                <a:spcPct val="0"/>
              </a:spcBef>
            </a:pPr>
            <a:r>
              <a:rPr lang="zh-CN" altLang="en-US" sz="2400" dirty="0">
                <a:ea typeface="楷体_GB2312" pitchFamily="49" charset="-122"/>
              </a:rPr>
              <a:t>为 </a:t>
            </a:r>
            <a:r>
              <a:rPr lang="en-US" altLang="zh-CN" sz="2400" dirty="0">
                <a:ea typeface="楷体_GB2312" pitchFamily="49" charset="-122"/>
              </a:rPr>
              <a:t>-2</a:t>
            </a:r>
            <a:r>
              <a:rPr lang="zh-CN" altLang="en-US" sz="2400" dirty="0">
                <a:ea typeface="楷体_GB2312" pitchFamily="49" charset="-122"/>
              </a:rPr>
              <a:t>，需要进行一次</a:t>
            </a:r>
            <a:r>
              <a:rPr lang="zh-CN" altLang="en-US" sz="2400" dirty="0">
                <a:solidFill>
                  <a:srgbClr val="0000FF"/>
                </a:solidFill>
                <a:ea typeface="楷体_GB2312" pitchFamily="49" charset="-122"/>
              </a:rPr>
              <a:t>逆时针旋转</a:t>
            </a:r>
            <a:r>
              <a:rPr lang="zh-CN" altLang="en-US" sz="2400" dirty="0">
                <a:ea typeface="楷体_GB2312" pitchFamily="49" charset="-122"/>
              </a:rPr>
              <a:t>。</a:t>
            </a:r>
          </a:p>
          <a:p>
            <a:pPr algn="ctr">
              <a:lnSpc>
                <a:spcPct val="140000"/>
              </a:lnSpc>
              <a:spcBef>
                <a:spcPct val="0"/>
              </a:spcBef>
            </a:pPr>
            <a:r>
              <a:rPr lang="en-US" altLang="zh-CN" sz="2400" dirty="0">
                <a:solidFill>
                  <a:srgbClr val="0000FF"/>
                </a:solidFill>
                <a:ea typeface="楷体_GB2312" pitchFamily="49" charset="-122"/>
              </a:rPr>
              <a:t>(</a:t>
            </a:r>
            <a:r>
              <a:rPr lang="zh-CN" altLang="en-US" sz="2400" dirty="0">
                <a:solidFill>
                  <a:srgbClr val="0000FF"/>
                </a:solidFill>
                <a:ea typeface="楷体_GB2312" pitchFamily="49" charset="-122"/>
              </a:rPr>
              <a:t>以 </a:t>
            </a:r>
            <a:r>
              <a:rPr lang="en-US" altLang="zh-CN" sz="2400" dirty="0">
                <a:solidFill>
                  <a:srgbClr val="0000FF"/>
                </a:solidFill>
                <a:ea typeface="楷体_GB2312" pitchFamily="49" charset="-122"/>
              </a:rPr>
              <a:t>B </a:t>
            </a:r>
            <a:r>
              <a:rPr lang="zh-CN" altLang="en-US" sz="2400" dirty="0">
                <a:solidFill>
                  <a:srgbClr val="0000FF"/>
                </a:solidFill>
                <a:ea typeface="楷体_GB2312" pitchFamily="49" charset="-122"/>
              </a:rPr>
              <a:t>为旋转轴）</a:t>
            </a:r>
          </a:p>
        </p:txBody>
      </p:sp>
      <p:sp>
        <p:nvSpPr>
          <p:cNvPr id="139282" name="Rectangle 18"/>
          <p:cNvSpPr>
            <a:spLocks noChangeArrowheads="1"/>
          </p:cNvSpPr>
          <p:nvPr/>
        </p:nvSpPr>
        <p:spPr bwMode="auto">
          <a:xfrm>
            <a:off x="107950" y="3432175"/>
            <a:ext cx="2708275" cy="457200"/>
          </a:xfrm>
          <a:prstGeom prst="rect">
            <a:avLst/>
          </a:prstGeom>
          <a:noFill/>
          <a:ln w="38100">
            <a:noFill/>
            <a:miter lim="800000"/>
            <a:headEnd/>
            <a:tailEnd/>
          </a:ln>
          <a:effectLst/>
        </p:spPr>
        <p:txBody>
          <a:bodyPr wrap="none">
            <a:spAutoFit/>
          </a:bodyPr>
          <a:lstStyle/>
          <a:p>
            <a:pPr>
              <a:spcBef>
                <a:spcPct val="0"/>
              </a:spcBef>
            </a:pPr>
            <a:r>
              <a:rPr lang="en-US" altLang="zh-CN">
                <a:ea typeface="华文中宋" pitchFamily="2" charset="-122"/>
              </a:rPr>
              <a:t>2)  RR </a:t>
            </a:r>
            <a:r>
              <a:rPr lang="zh-CN" altLang="en-US">
                <a:ea typeface="华文中宋" pitchFamily="2" charset="-122"/>
              </a:rPr>
              <a:t>平衡旋转： </a:t>
            </a:r>
          </a:p>
        </p:txBody>
      </p:sp>
      <p:sp>
        <p:nvSpPr>
          <p:cNvPr id="139286" name="Oval 22"/>
          <p:cNvSpPr>
            <a:spLocks noChangeArrowheads="1"/>
          </p:cNvSpPr>
          <p:nvPr/>
        </p:nvSpPr>
        <p:spPr bwMode="auto">
          <a:xfrm>
            <a:off x="8147050" y="5419725"/>
            <a:ext cx="457200" cy="457200"/>
          </a:xfrm>
          <a:prstGeom prst="ellipse">
            <a:avLst/>
          </a:prstGeom>
          <a:gradFill rotWithShape="1">
            <a:gsLst>
              <a:gs pos="0">
                <a:srgbClr val="FFFFFF"/>
              </a:gs>
              <a:gs pos="100000">
                <a:srgbClr val="FF00FF"/>
              </a:gs>
            </a:gsLst>
            <a:path path="shape">
              <a:fillToRect l="50000" t="50000" r="50000" b="50000"/>
            </a:path>
          </a:gradFill>
          <a:ln w="38100">
            <a:noFill/>
            <a:round/>
            <a:headEnd/>
            <a:tailEnd/>
          </a:ln>
          <a:effectLst/>
        </p:spPr>
        <p:txBody>
          <a:bodyPr wrap="none" anchor="ctr"/>
          <a:lstStyle/>
          <a:p>
            <a:pPr algn="ctr">
              <a:spcBef>
                <a:spcPct val="0"/>
              </a:spcBef>
            </a:pPr>
            <a:r>
              <a:rPr lang="en-US" altLang="zh-CN"/>
              <a:t>C</a:t>
            </a:r>
          </a:p>
        </p:txBody>
      </p:sp>
      <p:sp>
        <p:nvSpPr>
          <p:cNvPr id="139296" name="Rectangle 32"/>
          <p:cNvSpPr>
            <a:spLocks noChangeArrowheads="1"/>
          </p:cNvSpPr>
          <p:nvPr/>
        </p:nvSpPr>
        <p:spPr bwMode="auto">
          <a:xfrm>
            <a:off x="107950" y="577850"/>
            <a:ext cx="2879725" cy="474663"/>
          </a:xfrm>
          <a:prstGeom prst="rect">
            <a:avLst/>
          </a:prstGeom>
          <a:noFill/>
          <a:ln w="9525">
            <a:noFill/>
            <a:miter lim="800000"/>
            <a:headEnd/>
            <a:tailEnd/>
          </a:ln>
          <a:effectLst/>
        </p:spPr>
        <p:txBody>
          <a:bodyPr anchor="ctr"/>
          <a:lstStyle/>
          <a:p>
            <a:pPr>
              <a:spcBef>
                <a:spcPct val="0"/>
              </a:spcBef>
            </a:pPr>
            <a:r>
              <a:rPr lang="en-US" altLang="zh-CN">
                <a:ea typeface="华文中宋" pitchFamily="2" charset="-122"/>
              </a:rPr>
              <a:t>1)  LL </a:t>
            </a:r>
            <a:r>
              <a:rPr lang="zh-CN" altLang="en-US">
                <a:ea typeface="华文中宋" pitchFamily="2" charset="-122"/>
              </a:rPr>
              <a:t>平衡旋转： </a:t>
            </a:r>
          </a:p>
        </p:txBody>
      </p:sp>
      <p:grpSp>
        <p:nvGrpSpPr>
          <p:cNvPr id="2" name="Group 44"/>
          <p:cNvGrpSpPr>
            <a:grpSpLocks/>
          </p:cNvGrpSpPr>
          <p:nvPr/>
        </p:nvGrpSpPr>
        <p:grpSpPr bwMode="auto">
          <a:xfrm>
            <a:off x="6851650" y="890588"/>
            <a:ext cx="1073150" cy="1211262"/>
            <a:chOff x="4316" y="561"/>
            <a:chExt cx="676" cy="763"/>
          </a:xfrm>
        </p:grpSpPr>
        <p:sp>
          <p:nvSpPr>
            <p:cNvPr id="139270" name="Oval 6"/>
            <p:cNvSpPr>
              <a:spLocks noChangeArrowheads="1"/>
            </p:cNvSpPr>
            <p:nvPr/>
          </p:nvSpPr>
          <p:spPr bwMode="auto">
            <a:xfrm>
              <a:off x="4704" y="561"/>
              <a:ext cx="288" cy="288"/>
            </a:xfrm>
            <a:prstGeom prst="ellipse">
              <a:avLst/>
            </a:prstGeom>
            <a:gradFill rotWithShape="1">
              <a:gsLst>
                <a:gs pos="0">
                  <a:schemeClr val="bg1"/>
                </a:gs>
                <a:gs pos="100000">
                  <a:srgbClr val="FF3300"/>
                </a:gs>
              </a:gsLst>
              <a:path path="shape">
                <a:fillToRect l="50000" t="50000" r="50000" b="50000"/>
              </a:path>
            </a:gradFill>
            <a:ln w="38100">
              <a:noFill/>
              <a:round/>
              <a:headEnd/>
              <a:tailEnd/>
            </a:ln>
            <a:effectLst/>
          </p:spPr>
          <p:txBody>
            <a:bodyPr wrap="none" anchor="ctr"/>
            <a:lstStyle/>
            <a:p>
              <a:pPr algn="ctr">
                <a:spcBef>
                  <a:spcPct val="0"/>
                </a:spcBef>
              </a:pPr>
              <a:r>
                <a:rPr lang="en-US" altLang="zh-CN"/>
                <a:t>C</a:t>
              </a:r>
            </a:p>
          </p:txBody>
        </p:sp>
        <p:sp>
          <p:nvSpPr>
            <p:cNvPr id="139277" name="Oval 13"/>
            <p:cNvSpPr>
              <a:spLocks noChangeArrowheads="1"/>
            </p:cNvSpPr>
            <p:nvPr/>
          </p:nvSpPr>
          <p:spPr bwMode="auto">
            <a:xfrm>
              <a:off x="4316" y="1036"/>
              <a:ext cx="288" cy="288"/>
            </a:xfrm>
            <a:prstGeom prst="ellipse">
              <a:avLst/>
            </a:prstGeom>
            <a:gradFill rotWithShape="1">
              <a:gsLst>
                <a:gs pos="0">
                  <a:schemeClr val="bg1"/>
                </a:gs>
                <a:gs pos="100000">
                  <a:srgbClr val="FF3300"/>
                </a:gs>
              </a:gsLst>
              <a:path path="shape">
                <a:fillToRect l="50000" t="50000" r="50000" b="50000"/>
              </a:path>
            </a:gradFill>
            <a:ln w="38100">
              <a:noFill/>
              <a:round/>
              <a:headEnd/>
              <a:tailEnd/>
            </a:ln>
            <a:effectLst/>
          </p:spPr>
          <p:txBody>
            <a:bodyPr wrap="none" anchor="ctr"/>
            <a:lstStyle/>
            <a:p>
              <a:pPr algn="ctr">
                <a:spcBef>
                  <a:spcPct val="0"/>
                </a:spcBef>
              </a:pPr>
              <a:r>
                <a:rPr lang="en-US" altLang="zh-CN"/>
                <a:t>B</a:t>
              </a:r>
            </a:p>
          </p:txBody>
        </p:sp>
        <p:cxnSp>
          <p:nvCxnSpPr>
            <p:cNvPr id="139305" name="AutoShape 41"/>
            <p:cNvCxnSpPr>
              <a:cxnSpLocks noChangeShapeType="1"/>
              <a:stCxn id="139270" idx="3"/>
              <a:endCxn id="139277" idx="0"/>
            </p:cNvCxnSpPr>
            <p:nvPr/>
          </p:nvCxnSpPr>
          <p:spPr bwMode="auto">
            <a:xfrm flipH="1">
              <a:off x="4460" y="807"/>
              <a:ext cx="286" cy="229"/>
            </a:xfrm>
            <a:prstGeom prst="straightConnector1">
              <a:avLst/>
            </a:prstGeom>
            <a:noFill/>
            <a:ln w="25400" cap="sq">
              <a:solidFill>
                <a:schemeClr val="tx1"/>
              </a:solidFill>
              <a:round/>
              <a:headEnd/>
              <a:tailEnd/>
            </a:ln>
            <a:effectLst/>
          </p:spPr>
        </p:cxnSp>
      </p:grpSp>
      <p:grpSp>
        <p:nvGrpSpPr>
          <p:cNvPr id="3" name="Group 55"/>
          <p:cNvGrpSpPr>
            <a:grpSpLocks/>
          </p:cNvGrpSpPr>
          <p:nvPr/>
        </p:nvGrpSpPr>
        <p:grpSpPr bwMode="auto">
          <a:xfrm>
            <a:off x="7242175" y="2035175"/>
            <a:ext cx="682625" cy="889000"/>
            <a:chOff x="4562" y="1282"/>
            <a:chExt cx="430" cy="560"/>
          </a:xfrm>
        </p:grpSpPr>
        <p:sp>
          <p:nvSpPr>
            <p:cNvPr id="139276" name="Oval 12"/>
            <p:cNvSpPr>
              <a:spLocks noChangeArrowheads="1"/>
            </p:cNvSpPr>
            <p:nvPr/>
          </p:nvSpPr>
          <p:spPr bwMode="auto">
            <a:xfrm>
              <a:off x="4704" y="1554"/>
              <a:ext cx="288" cy="288"/>
            </a:xfrm>
            <a:prstGeom prst="ellipse">
              <a:avLst/>
            </a:prstGeom>
            <a:gradFill rotWithShape="1">
              <a:gsLst>
                <a:gs pos="0">
                  <a:schemeClr val="bg1"/>
                </a:gs>
                <a:gs pos="100000">
                  <a:srgbClr val="FF3300"/>
                </a:gs>
              </a:gsLst>
              <a:path path="shape">
                <a:fillToRect l="50000" t="50000" r="50000" b="50000"/>
              </a:path>
            </a:gradFill>
            <a:ln w="38100">
              <a:noFill/>
              <a:round/>
              <a:headEnd/>
              <a:tailEnd/>
            </a:ln>
            <a:effectLst/>
          </p:spPr>
          <p:txBody>
            <a:bodyPr wrap="none" anchor="ctr"/>
            <a:lstStyle/>
            <a:p>
              <a:pPr algn="ctr">
                <a:spcBef>
                  <a:spcPct val="0"/>
                </a:spcBef>
              </a:pPr>
              <a:r>
                <a:rPr lang="en-US" altLang="zh-CN"/>
                <a:t>C</a:t>
              </a:r>
            </a:p>
          </p:txBody>
        </p:sp>
        <p:cxnSp>
          <p:nvCxnSpPr>
            <p:cNvPr id="139306" name="AutoShape 42"/>
            <p:cNvCxnSpPr>
              <a:cxnSpLocks noChangeShapeType="1"/>
              <a:stCxn id="139277" idx="5"/>
              <a:endCxn id="139276" idx="0"/>
            </p:cNvCxnSpPr>
            <p:nvPr/>
          </p:nvCxnSpPr>
          <p:spPr bwMode="auto">
            <a:xfrm>
              <a:off x="4562" y="1282"/>
              <a:ext cx="286" cy="272"/>
            </a:xfrm>
            <a:prstGeom prst="straightConnector1">
              <a:avLst/>
            </a:prstGeom>
            <a:noFill/>
            <a:ln w="25400" cap="sq">
              <a:solidFill>
                <a:schemeClr val="tx1"/>
              </a:solidFill>
              <a:round/>
              <a:headEnd/>
              <a:tailEnd/>
            </a:ln>
            <a:effectLst/>
          </p:spPr>
        </p:cxnSp>
      </p:grpSp>
      <p:cxnSp>
        <p:nvCxnSpPr>
          <p:cNvPr id="139307" name="AutoShape 43"/>
          <p:cNvCxnSpPr>
            <a:cxnSpLocks noChangeShapeType="1"/>
            <a:stCxn id="139277" idx="3"/>
            <a:endCxn id="139278" idx="0"/>
          </p:cNvCxnSpPr>
          <p:nvPr/>
        </p:nvCxnSpPr>
        <p:spPr bwMode="auto">
          <a:xfrm flipH="1">
            <a:off x="6529388" y="2035175"/>
            <a:ext cx="388937" cy="431800"/>
          </a:xfrm>
          <a:prstGeom prst="straightConnector1">
            <a:avLst/>
          </a:prstGeom>
          <a:noFill/>
          <a:ln w="25400" cap="sq">
            <a:solidFill>
              <a:schemeClr val="tx1"/>
            </a:solidFill>
            <a:round/>
            <a:headEnd/>
            <a:tailEnd/>
          </a:ln>
          <a:effectLst/>
        </p:spPr>
      </p:cxnSp>
      <p:sp>
        <p:nvSpPr>
          <p:cNvPr id="139320" name="Oval 56"/>
          <p:cNvSpPr>
            <a:spLocks noChangeArrowheads="1"/>
          </p:cNvSpPr>
          <p:nvPr/>
        </p:nvSpPr>
        <p:spPr bwMode="auto">
          <a:xfrm>
            <a:off x="7380288" y="836613"/>
            <a:ext cx="647700" cy="576262"/>
          </a:xfrm>
          <a:prstGeom prst="ellipse">
            <a:avLst/>
          </a:prstGeom>
          <a:solidFill>
            <a:srgbClr val="000000">
              <a:alpha val="50000"/>
            </a:srgbClr>
          </a:solidFill>
          <a:ln w="25400" cap="sq">
            <a:noFill/>
            <a:round/>
            <a:headEnd/>
            <a:tailEnd/>
          </a:ln>
          <a:effectLst/>
        </p:spPr>
        <p:txBody>
          <a:bodyPr anchor="ctr">
            <a:spAutoFit/>
          </a:bodyPr>
          <a:lstStyle/>
          <a:p>
            <a:endParaRPr lang="zh-CN" altLang="en-US"/>
          </a:p>
        </p:txBody>
      </p:sp>
      <p:grpSp>
        <p:nvGrpSpPr>
          <p:cNvPr id="4" name="Group 61"/>
          <p:cNvGrpSpPr>
            <a:grpSpLocks/>
          </p:cNvGrpSpPr>
          <p:nvPr/>
        </p:nvGrpSpPr>
        <p:grpSpPr bwMode="auto">
          <a:xfrm rot="-296096">
            <a:off x="7947025" y="1198563"/>
            <a:ext cx="585788" cy="1366837"/>
            <a:chOff x="4967" y="755"/>
            <a:chExt cx="369" cy="861"/>
          </a:xfrm>
        </p:grpSpPr>
        <p:sp>
          <p:nvSpPr>
            <p:cNvPr id="139323" name="Freeform 59"/>
            <p:cNvSpPr>
              <a:spLocks/>
            </p:cNvSpPr>
            <p:nvPr/>
          </p:nvSpPr>
          <p:spPr bwMode="auto">
            <a:xfrm>
              <a:off x="5062" y="755"/>
              <a:ext cx="274" cy="770"/>
            </a:xfrm>
            <a:custGeom>
              <a:avLst/>
              <a:gdLst/>
              <a:ahLst/>
              <a:cxnLst>
                <a:cxn ang="0">
                  <a:pos x="41" y="0"/>
                </a:cxn>
                <a:cxn ang="0">
                  <a:pos x="267" y="408"/>
                </a:cxn>
                <a:cxn ang="0">
                  <a:pos x="0" y="770"/>
                </a:cxn>
              </a:cxnLst>
              <a:rect l="0" t="0" r="r" b="b"/>
              <a:pathLst>
                <a:path w="274" h="770">
                  <a:moveTo>
                    <a:pt x="41" y="0"/>
                  </a:moveTo>
                  <a:cubicBezTo>
                    <a:pt x="154" y="132"/>
                    <a:pt x="274" y="280"/>
                    <a:pt x="267" y="408"/>
                  </a:cubicBezTo>
                  <a:cubicBezTo>
                    <a:pt x="260" y="536"/>
                    <a:pt x="56" y="695"/>
                    <a:pt x="0" y="770"/>
                  </a:cubicBezTo>
                </a:path>
              </a:pathLst>
            </a:custGeom>
            <a:noFill/>
            <a:ln w="25400" cap="sq" cmpd="sng">
              <a:solidFill>
                <a:srgbClr val="0000FF"/>
              </a:solidFill>
              <a:prstDash val="solid"/>
              <a:round/>
              <a:headEnd/>
              <a:tailEnd/>
            </a:ln>
            <a:effectLst/>
          </p:spPr>
          <p:txBody>
            <a:bodyPr>
              <a:spAutoFit/>
            </a:bodyPr>
            <a:lstStyle/>
            <a:p>
              <a:endParaRPr lang="zh-CN" altLang="en-US"/>
            </a:p>
          </p:txBody>
        </p:sp>
        <p:sp>
          <p:nvSpPr>
            <p:cNvPr id="139324" name="Line 60"/>
            <p:cNvSpPr>
              <a:spLocks noChangeShapeType="1"/>
            </p:cNvSpPr>
            <p:nvPr/>
          </p:nvSpPr>
          <p:spPr bwMode="auto">
            <a:xfrm flipH="1">
              <a:off x="4967" y="1525"/>
              <a:ext cx="90" cy="91"/>
            </a:xfrm>
            <a:prstGeom prst="line">
              <a:avLst/>
            </a:prstGeom>
            <a:noFill/>
            <a:ln w="25400" cap="sq">
              <a:solidFill>
                <a:srgbClr val="0000FF"/>
              </a:solidFill>
              <a:round/>
              <a:headEnd/>
              <a:tailEnd type="triangle" w="med" len="med"/>
            </a:ln>
            <a:effectLst/>
          </p:spPr>
          <p:txBody>
            <a:bodyPr>
              <a:spAutoFit/>
            </a:bodyPr>
            <a:lstStyle/>
            <a:p>
              <a:endParaRPr lang="zh-CN" altLang="en-US"/>
            </a:p>
          </p:txBody>
        </p:sp>
      </p:grpSp>
      <p:grpSp>
        <p:nvGrpSpPr>
          <p:cNvPr id="5" name="Group 70"/>
          <p:cNvGrpSpPr>
            <a:grpSpLocks/>
          </p:cNvGrpSpPr>
          <p:nvPr/>
        </p:nvGrpSpPr>
        <p:grpSpPr bwMode="auto">
          <a:xfrm>
            <a:off x="6832600" y="3709988"/>
            <a:ext cx="1135063" cy="1303337"/>
            <a:chOff x="4304" y="2337"/>
            <a:chExt cx="715" cy="821"/>
          </a:xfrm>
        </p:grpSpPr>
        <p:sp>
          <p:nvSpPr>
            <p:cNvPr id="139284" name="Oval 20"/>
            <p:cNvSpPr>
              <a:spLocks noChangeArrowheads="1"/>
            </p:cNvSpPr>
            <p:nvPr/>
          </p:nvSpPr>
          <p:spPr bwMode="auto">
            <a:xfrm>
              <a:off x="4304" y="2337"/>
              <a:ext cx="288" cy="288"/>
            </a:xfrm>
            <a:prstGeom prst="ellipse">
              <a:avLst/>
            </a:prstGeom>
            <a:gradFill rotWithShape="1">
              <a:gsLst>
                <a:gs pos="0">
                  <a:schemeClr val="bg1"/>
                </a:gs>
                <a:gs pos="100000">
                  <a:srgbClr val="FF3300"/>
                </a:gs>
              </a:gsLst>
              <a:path path="shape">
                <a:fillToRect l="50000" t="50000" r="50000" b="50000"/>
              </a:path>
            </a:gradFill>
            <a:ln w="38100">
              <a:noFill/>
              <a:round/>
              <a:headEnd/>
              <a:tailEnd/>
            </a:ln>
            <a:effectLst/>
          </p:spPr>
          <p:txBody>
            <a:bodyPr wrap="none" anchor="ctr"/>
            <a:lstStyle/>
            <a:p>
              <a:pPr algn="ctr">
                <a:spcBef>
                  <a:spcPct val="0"/>
                </a:spcBef>
              </a:pPr>
              <a:r>
                <a:rPr lang="en-US" altLang="zh-CN"/>
                <a:t>A</a:t>
              </a:r>
            </a:p>
          </p:txBody>
        </p:sp>
        <p:sp>
          <p:nvSpPr>
            <p:cNvPr id="139285" name="Oval 21"/>
            <p:cNvSpPr>
              <a:spLocks noChangeArrowheads="1"/>
            </p:cNvSpPr>
            <p:nvPr/>
          </p:nvSpPr>
          <p:spPr bwMode="auto">
            <a:xfrm>
              <a:off x="4731" y="2870"/>
              <a:ext cx="288" cy="288"/>
            </a:xfrm>
            <a:prstGeom prst="ellipse">
              <a:avLst/>
            </a:prstGeom>
            <a:gradFill rotWithShape="1">
              <a:gsLst>
                <a:gs pos="0">
                  <a:schemeClr val="bg1"/>
                </a:gs>
                <a:gs pos="100000">
                  <a:srgbClr val="FF3300"/>
                </a:gs>
              </a:gsLst>
              <a:path path="shape">
                <a:fillToRect l="50000" t="50000" r="50000" b="50000"/>
              </a:path>
            </a:gradFill>
            <a:ln w="38100">
              <a:noFill/>
              <a:round/>
              <a:headEnd/>
              <a:tailEnd/>
            </a:ln>
            <a:effectLst/>
          </p:spPr>
          <p:txBody>
            <a:bodyPr wrap="none" anchor="ctr"/>
            <a:lstStyle/>
            <a:p>
              <a:pPr algn="ctr">
                <a:spcBef>
                  <a:spcPct val="0"/>
                </a:spcBef>
              </a:pPr>
              <a:r>
                <a:rPr lang="en-US" altLang="zh-CN"/>
                <a:t>B</a:t>
              </a:r>
            </a:p>
          </p:txBody>
        </p:sp>
        <p:cxnSp>
          <p:nvCxnSpPr>
            <p:cNvPr id="139326" name="AutoShape 62"/>
            <p:cNvCxnSpPr>
              <a:cxnSpLocks noChangeShapeType="1"/>
              <a:stCxn id="139284" idx="5"/>
              <a:endCxn id="139285" idx="0"/>
            </p:cNvCxnSpPr>
            <p:nvPr/>
          </p:nvCxnSpPr>
          <p:spPr bwMode="auto">
            <a:xfrm>
              <a:off x="4550" y="2583"/>
              <a:ext cx="325" cy="287"/>
            </a:xfrm>
            <a:prstGeom prst="straightConnector1">
              <a:avLst/>
            </a:prstGeom>
            <a:noFill/>
            <a:ln w="25400" cap="sq">
              <a:solidFill>
                <a:schemeClr val="tx1"/>
              </a:solidFill>
              <a:round/>
              <a:headEnd/>
              <a:tailEnd/>
            </a:ln>
            <a:effectLst/>
          </p:spPr>
        </p:cxnSp>
      </p:grpSp>
      <p:cxnSp>
        <p:nvCxnSpPr>
          <p:cNvPr id="139327" name="AutoShape 63"/>
          <p:cNvCxnSpPr>
            <a:cxnSpLocks noChangeShapeType="1"/>
            <a:stCxn id="139285" idx="5"/>
            <a:endCxn id="139286" idx="0"/>
          </p:cNvCxnSpPr>
          <p:nvPr/>
        </p:nvCxnSpPr>
        <p:spPr bwMode="auto">
          <a:xfrm>
            <a:off x="7900988" y="4946650"/>
            <a:ext cx="474662" cy="473075"/>
          </a:xfrm>
          <a:prstGeom prst="straightConnector1">
            <a:avLst/>
          </a:prstGeom>
          <a:noFill/>
          <a:ln w="25400" cap="sq">
            <a:solidFill>
              <a:schemeClr val="tx1"/>
            </a:solidFill>
            <a:round/>
            <a:headEnd/>
            <a:tailEnd/>
          </a:ln>
          <a:effectLst/>
        </p:spPr>
      </p:cxnSp>
      <p:sp>
        <p:nvSpPr>
          <p:cNvPr id="139328" name="Oval 64"/>
          <p:cNvSpPr>
            <a:spLocks noChangeArrowheads="1"/>
          </p:cNvSpPr>
          <p:nvPr/>
        </p:nvSpPr>
        <p:spPr bwMode="auto">
          <a:xfrm>
            <a:off x="6851650" y="5373688"/>
            <a:ext cx="457200" cy="457200"/>
          </a:xfrm>
          <a:prstGeom prst="ellipse">
            <a:avLst/>
          </a:prstGeom>
          <a:gradFill rotWithShape="1">
            <a:gsLst>
              <a:gs pos="0">
                <a:schemeClr val="bg1"/>
              </a:gs>
              <a:gs pos="100000">
                <a:srgbClr val="FF3300"/>
              </a:gs>
            </a:gsLst>
            <a:path path="shape">
              <a:fillToRect l="50000" t="50000" r="50000" b="50000"/>
            </a:path>
          </a:gradFill>
          <a:ln w="38100">
            <a:noFill/>
            <a:round/>
            <a:headEnd/>
            <a:tailEnd/>
          </a:ln>
          <a:effectLst/>
        </p:spPr>
        <p:txBody>
          <a:bodyPr wrap="none" anchor="ctr"/>
          <a:lstStyle/>
          <a:p>
            <a:pPr algn="ctr">
              <a:spcBef>
                <a:spcPct val="0"/>
              </a:spcBef>
            </a:pPr>
            <a:r>
              <a:rPr lang="en-US" altLang="zh-CN"/>
              <a:t>A</a:t>
            </a:r>
          </a:p>
        </p:txBody>
      </p:sp>
      <p:cxnSp>
        <p:nvCxnSpPr>
          <p:cNvPr id="139329" name="AutoShape 65"/>
          <p:cNvCxnSpPr>
            <a:cxnSpLocks noChangeShapeType="1"/>
            <a:stCxn id="139285" idx="3"/>
            <a:endCxn id="139328" idx="0"/>
          </p:cNvCxnSpPr>
          <p:nvPr/>
        </p:nvCxnSpPr>
        <p:spPr bwMode="auto">
          <a:xfrm flipH="1">
            <a:off x="7080250" y="4946650"/>
            <a:ext cx="496888" cy="427038"/>
          </a:xfrm>
          <a:prstGeom prst="straightConnector1">
            <a:avLst/>
          </a:prstGeom>
          <a:noFill/>
          <a:ln w="25400" cap="sq">
            <a:solidFill>
              <a:schemeClr val="tx1"/>
            </a:solidFill>
            <a:round/>
            <a:headEnd/>
            <a:tailEnd/>
          </a:ln>
          <a:effectLst/>
        </p:spPr>
      </p:cxnSp>
      <p:sp>
        <p:nvSpPr>
          <p:cNvPr id="139330" name="Oval 66"/>
          <p:cNvSpPr>
            <a:spLocks noChangeArrowheads="1"/>
          </p:cNvSpPr>
          <p:nvPr/>
        </p:nvSpPr>
        <p:spPr bwMode="auto">
          <a:xfrm>
            <a:off x="6732588" y="3644900"/>
            <a:ext cx="647700" cy="576263"/>
          </a:xfrm>
          <a:prstGeom prst="ellipse">
            <a:avLst/>
          </a:prstGeom>
          <a:solidFill>
            <a:srgbClr val="000000">
              <a:alpha val="50000"/>
            </a:srgbClr>
          </a:solidFill>
          <a:ln w="25400" cap="sq">
            <a:noFill/>
            <a:round/>
            <a:headEnd/>
            <a:tailEnd/>
          </a:ln>
          <a:effectLst/>
        </p:spPr>
        <p:txBody>
          <a:bodyPr anchor="ctr">
            <a:spAutoFit/>
          </a:bodyPr>
          <a:lstStyle/>
          <a:p>
            <a:endParaRPr lang="zh-CN" altLang="en-US"/>
          </a:p>
        </p:txBody>
      </p:sp>
      <p:grpSp>
        <p:nvGrpSpPr>
          <p:cNvPr id="6" name="Group 67"/>
          <p:cNvGrpSpPr>
            <a:grpSpLocks/>
          </p:cNvGrpSpPr>
          <p:nvPr/>
        </p:nvGrpSpPr>
        <p:grpSpPr bwMode="auto">
          <a:xfrm rot="296096" flipH="1">
            <a:off x="6227763" y="4078288"/>
            <a:ext cx="585787" cy="1366837"/>
            <a:chOff x="4967" y="755"/>
            <a:chExt cx="369" cy="861"/>
          </a:xfrm>
        </p:grpSpPr>
        <p:sp>
          <p:nvSpPr>
            <p:cNvPr id="139332" name="Freeform 68"/>
            <p:cNvSpPr>
              <a:spLocks/>
            </p:cNvSpPr>
            <p:nvPr/>
          </p:nvSpPr>
          <p:spPr bwMode="auto">
            <a:xfrm>
              <a:off x="5062" y="755"/>
              <a:ext cx="274" cy="770"/>
            </a:xfrm>
            <a:custGeom>
              <a:avLst/>
              <a:gdLst/>
              <a:ahLst/>
              <a:cxnLst>
                <a:cxn ang="0">
                  <a:pos x="41" y="0"/>
                </a:cxn>
                <a:cxn ang="0">
                  <a:pos x="267" y="408"/>
                </a:cxn>
                <a:cxn ang="0">
                  <a:pos x="0" y="770"/>
                </a:cxn>
              </a:cxnLst>
              <a:rect l="0" t="0" r="r" b="b"/>
              <a:pathLst>
                <a:path w="274" h="770">
                  <a:moveTo>
                    <a:pt x="41" y="0"/>
                  </a:moveTo>
                  <a:cubicBezTo>
                    <a:pt x="154" y="132"/>
                    <a:pt x="274" y="280"/>
                    <a:pt x="267" y="408"/>
                  </a:cubicBezTo>
                  <a:cubicBezTo>
                    <a:pt x="260" y="536"/>
                    <a:pt x="56" y="695"/>
                    <a:pt x="0" y="770"/>
                  </a:cubicBezTo>
                </a:path>
              </a:pathLst>
            </a:custGeom>
            <a:noFill/>
            <a:ln w="25400" cap="sq" cmpd="sng">
              <a:solidFill>
                <a:srgbClr val="0000FF"/>
              </a:solidFill>
              <a:prstDash val="solid"/>
              <a:round/>
              <a:headEnd/>
              <a:tailEnd/>
            </a:ln>
            <a:effectLst/>
          </p:spPr>
          <p:txBody>
            <a:bodyPr>
              <a:spAutoFit/>
            </a:bodyPr>
            <a:lstStyle/>
            <a:p>
              <a:endParaRPr lang="zh-CN" altLang="en-US"/>
            </a:p>
          </p:txBody>
        </p:sp>
        <p:sp>
          <p:nvSpPr>
            <p:cNvPr id="139333" name="Line 69"/>
            <p:cNvSpPr>
              <a:spLocks noChangeShapeType="1"/>
            </p:cNvSpPr>
            <p:nvPr/>
          </p:nvSpPr>
          <p:spPr bwMode="auto">
            <a:xfrm flipH="1">
              <a:off x="4967" y="1525"/>
              <a:ext cx="90" cy="91"/>
            </a:xfrm>
            <a:prstGeom prst="line">
              <a:avLst/>
            </a:prstGeom>
            <a:noFill/>
            <a:ln w="25400" cap="sq">
              <a:solidFill>
                <a:srgbClr val="0000FF"/>
              </a:solidFill>
              <a:round/>
              <a:headEnd/>
              <a:tailEnd type="triangle" w="med" len="med"/>
            </a:ln>
            <a:effectLst/>
          </p:spPr>
          <p:txBody>
            <a:bodyPr>
              <a:spAutoFit/>
            </a:bodyPr>
            <a:lstStyle/>
            <a:p>
              <a:endParaRPr lang="zh-CN" altLang="en-US"/>
            </a:p>
          </p:txBody>
        </p:sp>
      </p:gr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nodeType="clickEffect">
                                  <p:stCondLst>
                                    <p:cond delay="0"/>
                                  </p:stCondLst>
                                  <p:childTnLst>
                                    <p:set>
                                      <p:cBhvr>
                                        <p:cTn id="6" dur="1" fill="hold">
                                          <p:stCondLst>
                                            <p:cond delay="0"/>
                                          </p:stCondLst>
                                        </p:cTn>
                                        <p:tgtEl>
                                          <p:spTgt spid="139307"/>
                                        </p:tgtEl>
                                        <p:attrNameLst>
                                          <p:attrName>style.visibility</p:attrName>
                                        </p:attrNameLst>
                                      </p:cBhvr>
                                      <p:to>
                                        <p:strVal val="visible"/>
                                      </p:to>
                                    </p:set>
                                    <p:anim calcmode="lin" valueType="num">
                                      <p:cBhvr>
                                        <p:cTn id="7" dur="1000" fill="hold"/>
                                        <p:tgtEl>
                                          <p:spTgt spid="139307"/>
                                        </p:tgtEl>
                                        <p:attrNameLst>
                                          <p:attrName>ppt_x</p:attrName>
                                        </p:attrNameLst>
                                      </p:cBhvr>
                                      <p:tavLst>
                                        <p:tav tm="0">
                                          <p:val>
                                            <p:strVal val="#ppt_x"/>
                                          </p:val>
                                        </p:tav>
                                        <p:tav tm="100000">
                                          <p:val>
                                            <p:strVal val="#ppt_x"/>
                                          </p:val>
                                        </p:tav>
                                      </p:tavLst>
                                    </p:anim>
                                    <p:anim calcmode="lin" valueType="num">
                                      <p:cBhvr>
                                        <p:cTn id="8" dur="1000" fill="hold"/>
                                        <p:tgtEl>
                                          <p:spTgt spid="139307"/>
                                        </p:tgtEl>
                                        <p:attrNameLst>
                                          <p:attrName>ppt_y</p:attrName>
                                        </p:attrNameLst>
                                      </p:cBhvr>
                                      <p:tavLst>
                                        <p:tav tm="0">
                                          <p:val>
                                            <p:strVal val="#ppt_y-#ppt_h/2"/>
                                          </p:val>
                                        </p:tav>
                                        <p:tav tm="100000">
                                          <p:val>
                                            <p:strVal val="#ppt_y"/>
                                          </p:val>
                                        </p:tav>
                                      </p:tavLst>
                                    </p:anim>
                                    <p:anim calcmode="lin" valueType="num">
                                      <p:cBhvr>
                                        <p:cTn id="9" dur="1000" fill="hold"/>
                                        <p:tgtEl>
                                          <p:spTgt spid="139307"/>
                                        </p:tgtEl>
                                        <p:attrNameLst>
                                          <p:attrName>ppt_w</p:attrName>
                                        </p:attrNameLst>
                                      </p:cBhvr>
                                      <p:tavLst>
                                        <p:tav tm="0">
                                          <p:val>
                                            <p:strVal val="#ppt_w"/>
                                          </p:val>
                                        </p:tav>
                                        <p:tav tm="100000">
                                          <p:val>
                                            <p:strVal val="#ppt_w"/>
                                          </p:val>
                                        </p:tav>
                                      </p:tavLst>
                                    </p:anim>
                                    <p:anim calcmode="lin" valueType="num">
                                      <p:cBhvr>
                                        <p:cTn id="10" dur="1000" fill="hold"/>
                                        <p:tgtEl>
                                          <p:spTgt spid="139307"/>
                                        </p:tgtEl>
                                        <p:attrNameLst>
                                          <p:attrName>ppt_h</p:attrName>
                                        </p:attrNameLst>
                                      </p:cBhvr>
                                      <p:tavLst>
                                        <p:tav tm="0">
                                          <p:val>
                                            <p:fltVal val="0"/>
                                          </p:val>
                                        </p:tav>
                                        <p:tav tm="100000">
                                          <p:val>
                                            <p:strVal val="#ppt_h"/>
                                          </p:val>
                                        </p:tav>
                                      </p:tavLst>
                                    </p:anim>
                                  </p:childTnLst>
                                </p:cTn>
                              </p:par>
                            </p:childTnLst>
                          </p:cTn>
                        </p:par>
                        <p:par>
                          <p:cTn id="11" fill="hold">
                            <p:stCondLst>
                              <p:cond delay="1000"/>
                            </p:stCondLst>
                            <p:childTnLst>
                              <p:par>
                                <p:cTn id="12" presetID="10" presetClass="entr" presetSubtype="0" fill="hold" grpId="0" nodeType="afterEffect">
                                  <p:stCondLst>
                                    <p:cond delay="0"/>
                                  </p:stCondLst>
                                  <p:childTnLst>
                                    <p:set>
                                      <p:cBhvr>
                                        <p:cTn id="13" dur="1" fill="hold">
                                          <p:stCondLst>
                                            <p:cond delay="0"/>
                                          </p:stCondLst>
                                        </p:cTn>
                                        <p:tgtEl>
                                          <p:spTgt spid="139278"/>
                                        </p:tgtEl>
                                        <p:attrNameLst>
                                          <p:attrName>style.visibility</p:attrName>
                                        </p:attrNameLst>
                                      </p:cBhvr>
                                      <p:to>
                                        <p:strVal val="visible"/>
                                      </p:to>
                                    </p:set>
                                    <p:animEffect transition="in" filter="fade">
                                      <p:cBhvr>
                                        <p:cTn id="14" dur="2000"/>
                                        <p:tgtEl>
                                          <p:spTgt spid="139278"/>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0" fill="hold" grpId="0" nodeType="clickEffect">
                                  <p:stCondLst>
                                    <p:cond delay="0"/>
                                  </p:stCondLst>
                                  <p:childTnLst>
                                    <p:set>
                                      <p:cBhvr>
                                        <p:cTn id="18" dur="1" fill="hold">
                                          <p:stCondLst>
                                            <p:cond delay="0"/>
                                          </p:stCondLst>
                                        </p:cTn>
                                        <p:tgtEl>
                                          <p:spTgt spid="139268"/>
                                        </p:tgtEl>
                                        <p:attrNameLst>
                                          <p:attrName>style.visibility</p:attrName>
                                        </p:attrNameLst>
                                      </p:cBhvr>
                                      <p:to>
                                        <p:strVal val="visible"/>
                                      </p:to>
                                    </p:set>
                                    <p:anim calcmode="lin" valueType="num">
                                      <p:cBhvr>
                                        <p:cTn id="19" dur="1000" fill="hold"/>
                                        <p:tgtEl>
                                          <p:spTgt spid="139268"/>
                                        </p:tgtEl>
                                        <p:attrNameLst>
                                          <p:attrName>ppt_w</p:attrName>
                                        </p:attrNameLst>
                                      </p:cBhvr>
                                      <p:tavLst>
                                        <p:tav tm="0">
                                          <p:val>
                                            <p:fltVal val="0"/>
                                          </p:val>
                                        </p:tav>
                                        <p:tav tm="100000">
                                          <p:val>
                                            <p:strVal val="#ppt_w"/>
                                          </p:val>
                                        </p:tav>
                                      </p:tavLst>
                                    </p:anim>
                                    <p:anim calcmode="lin" valueType="num">
                                      <p:cBhvr>
                                        <p:cTn id="20" dur="1000" fill="hold"/>
                                        <p:tgtEl>
                                          <p:spTgt spid="139268"/>
                                        </p:tgtEl>
                                        <p:attrNameLst>
                                          <p:attrName>ppt_h</p:attrName>
                                        </p:attrNameLst>
                                      </p:cBhvr>
                                      <p:tavLst>
                                        <p:tav tm="0">
                                          <p:val>
                                            <p:fltVal val="0"/>
                                          </p:val>
                                        </p:tav>
                                        <p:tav tm="100000">
                                          <p:val>
                                            <p:strVal val="#ppt_h"/>
                                          </p:val>
                                        </p:tav>
                                      </p:tavLst>
                                    </p:anim>
                                    <p:animEffect transition="in" filter="fade">
                                      <p:cBhvr>
                                        <p:cTn id="21" dur="1000"/>
                                        <p:tgtEl>
                                          <p:spTgt spid="139268"/>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139320"/>
                                        </p:tgtEl>
                                        <p:attrNameLst>
                                          <p:attrName>style.visibility</p:attrName>
                                        </p:attrNameLst>
                                      </p:cBhvr>
                                      <p:to>
                                        <p:strVal val="visible"/>
                                      </p:to>
                                    </p:set>
                                    <p:animEffect transition="in" filter="wipe(up)">
                                      <p:cBhvr>
                                        <p:cTn id="26" dur="500"/>
                                        <p:tgtEl>
                                          <p:spTgt spid="139320"/>
                                        </p:tgtEl>
                                      </p:cBhvr>
                                    </p:animEffect>
                                  </p:childTnLst>
                                </p:cTn>
                              </p:par>
                            </p:childTnLst>
                          </p:cTn>
                        </p:par>
                        <p:par>
                          <p:cTn id="27" fill="hold">
                            <p:stCondLst>
                              <p:cond delay="500"/>
                            </p:stCondLst>
                            <p:childTnLst>
                              <p:par>
                                <p:cTn id="28" presetID="22" presetClass="entr" presetSubtype="1" fill="hold" nodeType="after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wipe(up)">
                                      <p:cBhvr>
                                        <p:cTn id="30" dur="1000"/>
                                        <p:tgtEl>
                                          <p:spTgt spid="4"/>
                                        </p:tgtEl>
                                      </p:cBhvr>
                                    </p:animEffect>
                                  </p:childTnLst>
                                </p:cTn>
                              </p:par>
                            </p:childTnLst>
                          </p:cTn>
                        </p:par>
                        <p:par>
                          <p:cTn id="31" fill="hold">
                            <p:stCondLst>
                              <p:cond delay="1500"/>
                            </p:stCondLst>
                            <p:childTnLst>
                              <p:par>
                                <p:cTn id="32" presetID="22" presetClass="entr" presetSubtype="1" fill="hold" nodeType="afterEffect">
                                  <p:stCondLst>
                                    <p:cond delay="0"/>
                                  </p:stCondLst>
                                  <p:childTnLst>
                                    <p:set>
                                      <p:cBhvr>
                                        <p:cTn id="33" dur="1" fill="hold">
                                          <p:stCondLst>
                                            <p:cond delay="0"/>
                                          </p:stCondLst>
                                        </p:cTn>
                                        <p:tgtEl>
                                          <p:spTgt spid="3"/>
                                        </p:tgtEl>
                                        <p:attrNameLst>
                                          <p:attrName>style.visibility</p:attrName>
                                        </p:attrNameLst>
                                      </p:cBhvr>
                                      <p:to>
                                        <p:strVal val="visible"/>
                                      </p:to>
                                    </p:set>
                                    <p:animEffect transition="in" filter="wipe(up)">
                                      <p:cBhvr>
                                        <p:cTn id="34" dur="500"/>
                                        <p:tgtEl>
                                          <p:spTgt spid="3"/>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39335"/>
                                        </p:tgtEl>
                                        <p:attrNameLst>
                                          <p:attrName>style.visibility</p:attrName>
                                        </p:attrNameLst>
                                      </p:cBhvr>
                                      <p:to>
                                        <p:strVal val="visible"/>
                                      </p:to>
                                    </p:set>
                                    <p:animEffect transition="in" filter="fade">
                                      <p:cBhvr>
                                        <p:cTn id="39" dur="2000"/>
                                        <p:tgtEl>
                                          <p:spTgt spid="139335"/>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139282"/>
                                        </p:tgtEl>
                                        <p:attrNameLst>
                                          <p:attrName>style.visibility</p:attrName>
                                        </p:attrNameLst>
                                      </p:cBhvr>
                                      <p:to>
                                        <p:strVal val="visible"/>
                                      </p:to>
                                    </p:set>
                                    <p:animEffect transition="in" filter="wipe(left)">
                                      <p:cBhvr>
                                        <p:cTn id="44" dur="1000"/>
                                        <p:tgtEl>
                                          <p:spTgt spid="139282"/>
                                        </p:tgtEl>
                                      </p:cBhvr>
                                    </p:animEffect>
                                  </p:childTnLst>
                                </p:cTn>
                              </p:par>
                            </p:childTnLst>
                          </p:cTn>
                        </p:par>
                        <p:par>
                          <p:cTn id="45" fill="hold">
                            <p:stCondLst>
                              <p:cond delay="1000"/>
                            </p:stCondLst>
                            <p:childTnLst>
                              <p:par>
                                <p:cTn id="46" presetID="17" presetClass="entr" presetSubtype="1" fill="hold" nodeType="afterEffect">
                                  <p:stCondLst>
                                    <p:cond delay="0"/>
                                  </p:stCondLst>
                                  <p:childTnLst>
                                    <p:set>
                                      <p:cBhvr>
                                        <p:cTn id="47" dur="1" fill="hold">
                                          <p:stCondLst>
                                            <p:cond delay="0"/>
                                          </p:stCondLst>
                                        </p:cTn>
                                        <p:tgtEl>
                                          <p:spTgt spid="5"/>
                                        </p:tgtEl>
                                        <p:attrNameLst>
                                          <p:attrName>style.visibility</p:attrName>
                                        </p:attrNameLst>
                                      </p:cBhvr>
                                      <p:to>
                                        <p:strVal val="visible"/>
                                      </p:to>
                                    </p:set>
                                    <p:anim calcmode="lin" valueType="num">
                                      <p:cBhvr>
                                        <p:cTn id="48" dur="1000" fill="hold"/>
                                        <p:tgtEl>
                                          <p:spTgt spid="5"/>
                                        </p:tgtEl>
                                        <p:attrNameLst>
                                          <p:attrName>ppt_x</p:attrName>
                                        </p:attrNameLst>
                                      </p:cBhvr>
                                      <p:tavLst>
                                        <p:tav tm="0">
                                          <p:val>
                                            <p:strVal val="#ppt_x"/>
                                          </p:val>
                                        </p:tav>
                                        <p:tav tm="100000">
                                          <p:val>
                                            <p:strVal val="#ppt_x"/>
                                          </p:val>
                                        </p:tav>
                                      </p:tavLst>
                                    </p:anim>
                                    <p:anim calcmode="lin" valueType="num">
                                      <p:cBhvr>
                                        <p:cTn id="49" dur="1000" fill="hold"/>
                                        <p:tgtEl>
                                          <p:spTgt spid="5"/>
                                        </p:tgtEl>
                                        <p:attrNameLst>
                                          <p:attrName>ppt_y</p:attrName>
                                        </p:attrNameLst>
                                      </p:cBhvr>
                                      <p:tavLst>
                                        <p:tav tm="0">
                                          <p:val>
                                            <p:strVal val="#ppt_y-#ppt_h/2"/>
                                          </p:val>
                                        </p:tav>
                                        <p:tav tm="100000">
                                          <p:val>
                                            <p:strVal val="#ppt_y"/>
                                          </p:val>
                                        </p:tav>
                                      </p:tavLst>
                                    </p:anim>
                                    <p:anim calcmode="lin" valueType="num">
                                      <p:cBhvr>
                                        <p:cTn id="50" dur="1000" fill="hold"/>
                                        <p:tgtEl>
                                          <p:spTgt spid="5"/>
                                        </p:tgtEl>
                                        <p:attrNameLst>
                                          <p:attrName>ppt_w</p:attrName>
                                        </p:attrNameLst>
                                      </p:cBhvr>
                                      <p:tavLst>
                                        <p:tav tm="0">
                                          <p:val>
                                            <p:strVal val="#ppt_w"/>
                                          </p:val>
                                        </p:tav>
                                        <p:tav tm="100000">
                                          <p:val>
                                            <p:strVal val="#ppt_w"/>
                                          </p:val>
                                        </p:tav>
                                      </p:tavLst>
                                    </p:anim>
                                    <p:anim calcmode="lin" valueType="num">
                                      <p:cBhvr>
                                        <p:cTn id="51" dur="1000" fill="hold"/>
                                        <p:tgtEl>
                                          <p:spTgt spid="5"/>
                                        </p:tgtEl>
                                        <p:attrNameLst>
                                          <p:attrName>ppt_h</p:attrName>
                                        </p:attrNameLst>
                                      </p:cBhvr>
                                      <p:tavLst>
                                        <p:tav tm="0">
                                          <p:val>
                                            <p:fltVal val="0"/>
                                          </p:val>
                                        </p:tav>
                                        <p:tav tm="100000">
                                          <p:val>
                                            <p:strVal val="#ppt_h"/>
                                          </p:val>
                                        </p:tav>
                                      </p:tavLst>
                                    </p:anim>
                                  </p:childTnLst>
                                </p:cTn>
                              </p:par>
                            </p:childTnLst>
                          </p:cTn>
                        </p:par>
                      </p:childTnLst>
                    </p:cTn>
                  </p:par>
                  <p:par>
                    <p:cTn id="52" fill="hold">
                      <p:stCondLst>
                        <p:cond delay="indefinite"/>
                      </p:stCondLst>
                      <p:childTnLst>
                        <p:par>
                          <p:cTn id="53" fill="hold">
                            <p:stCondLst>
                              <p:cond delay="0"/>
                            </p:stCondLst>
                            <p:childTnLst>
                              <p:par>
                                <p:cTn id="54" presetID="17" presetClass="entr" presetSubtype="1" fill="hold" nodeType="clickEffect">
                                  <p:stCondLst>
                                    <p:cond delay="0"/>
                                  </p:stCondLst>
                                  <p:childTnLst>
                                    <p:set>
                                      <p:cBhvr>
                                        <p:cTn id="55" dur="1" fill="hold">
                                          <p:stCondLst>
                                            <p:cond delay="0"/>
                                          </p:stCondLst>
                                        </p:cTn>
                                        <p:tgtEl>
                                          <p:spTgt spid="139327"/>
                                        </p:tgtEl>
                                        <p:attrNameLst>
                                          <p:attrName>style.visibility</p:attrName>
                                        </p:attrNameLst>
                                      </p:cBhvr>
                                      <p:to>
                                        <p:strVal val="visible"/>
                                      </p:to>
                                    </p:set>
                                    <p:anim calcmode="lin" valueType="num">
                                      <p:cBhvr>
                                        <p:cTn id="56" dur="500" fill="hold"/>
                                        <p:tgtEl>
                                          <p:spTgt spid="139327"/>
                                        </p:tgtEl>
                                        <p:attrNameLst>
                                          <p:attrName>ppt_x</p:attrName>
                                        </p:attrNameLst>
                                      </p:cBhvr>
                                      <p:tavLst>
                                        <p:tav tm="0">
                                          <p:val>
                                            <p:strVal val="#ppt_x"/>
                                          </p:val>
                                        </p:tav>
                                        <p:tav tm="100000">
                                          <p:val>
                                            <p:strVal val="#ppt_x"/>
                                          </p:val>
                                        </p:tav>
                                      </p:tavLst>
                                    </p:anim>
                                    <p:anim calcmode="lin" valueType="num">
                                      <p:cBhvr>
                                        <p:cTn id="57" dur="500" fill="hold"/>
                                        <p:tgtEl>
                                          <p:spTgt spid="139327"/>
                                        </p:tgtEl>
                                        <p:attrNameLst>
                                          <p:attrName>ppt_y</p:attrName>
                                        </p:attrNameLst>
                                      </p:cBhvr>
                                      <p:tavLst>
                                        <p:tav tm="0">
                                          <p:val>
                                            <p:strVal val="#ppt_y-#ppt_h/2"/>
                                          </p:val>
                                        </p:tav>
                                        <p:tav tm="100000">
                                          <p:val>
                                            <p:strVal val="#ppt_y"/>
                                          </p:val>
                                        </p:tav>
                                      </p:tavLst>
                                    </p:anim>
                                    <p:anim calcmode="lin" valueType="num">
                                      <p:cBhvr>
                                        <p:cTn id="58" dur="500" fill="hold"/>
                                        <p:tgtEl>
                                          <p:spTgt spid="139327"/>
                                        </p:tgtEl>
                                        <p:attrNameLst>
                                          <p:attrName>ppt_w</p:attrName>
                                        </p:attrNameLst>
                                      </p:cBhvr>
                                      <p:tavLst>
                                        <p:tav tm="0">
                                          <p:val>
                                            <p:strVal val="#ppt_w"/>
                                          </p:val>
                                        </p:tav>
                                        <p:tav tm="100000">
                                          <p:val>
                                            <p:strVal val="#ppt_w"/>
                                          </p:val>
                                        </p:tav>
                                      </p:tavLst>
                                    </p:anim>
                                    <p:anim calcmode="lin" valueType="num">
                                      <p:cBhvr>
                                        <p:cTn id="59" dur="500" fill="hold"/>
                                        <p:tgtEl>
                                          <p:spTgt spid="139327"/>
                                        </p:tgtEl>
                                        <p:attrNameLst>
                                          <p:attrName>ppt_h</p:attrName>
                                        </p:attrNameLst>
                                      </p:cBhvr>
                                      <p:tavLst>
                                        <p:tav tm="0">
                                          <p:val>
                                            <p:fltVal val="0"/>
                                          </p:val>
                                        </p:tav>
                                        <p:tav tm="100000">
                                          <p:val>
                                            <p:strVal val="#ppt_h"/>
                                          </p:val>
                                        </p:tav>
                                      </p:tavLst>
                                    </p:anim>
                                  </p:childTnLst>
                                </p:cTn>
                              </p:par>
                            </p:childTnLst>
                          </p:cTn>
                        </p:par>
                        <p:par>
                          <p:cTn id="60" fill="hold">
                            <p:stCondLst>
                              <p:cond delay="500"/>
                            </p:stCondLst>
                            <p:childTnLst>
                              <p:par>
                                <p:cTn id="61" presetID="10" presetClass="entr" presetSubtype="0" fill="hold" grpId="0" nodeType="afterEffect">
                                  <p:stCondLst>
                                    <p:cond delay="0"/>
                                  </p:stCondLst>
                                  <p:childTnLst>
                                    <p:set>
                                      <p:cBhvr>
                                        <p:cTn id="62" dur="1" fill="hold">
                                          <p:stCondLst>
                                            <p:cond delay="0"/>
                                          </p:stCondLst>
                                        </p:cTn>
                                        <p:tgtEl>
                                          <p:spTgt spid="139286"/>
                                        </p:tgtEl>
                                        <p:attrNameLst>
                                          <p:attrName>style.visibility</p:attrName>
                                        </p:attrNameLst>
                                      </p:cBhvr>
                                      <p:to>
                                        <p:strVal val="visible"/>
                                      </p:to>
                                    </p:set>
                                    <p:animEffect transition="in" filter="fade">
                                      <p:cBhvr>
                                        <p:cTn id="63" dur="2000"/>
                                        <p:tgtEl>
                                          <p:spTgt spid="139286"/>
                                        </p:tgtEl>
                                      </p:cBhvr>
                                    </p:animEffect>
                                  </p:childTnLst>
                                </p:cTn>
                              </p:par>
                            </p:childTnLst>
                          </p:cTn>
                        </p:par>
                      </p:childTnLst>
                    </p:cTn>
                  </p:par>
                  <p:par>
                    <p:cTn id="64" fill="hold">
                      <p:stCondLst>
                        <p:cond delay="indefinite"/>
                      </p:stCondLst>
                      <p:childTnLst>
                        <p:par>
                          <p:cTn id="65" fill="hold">
                            <p:stCondLst>
                              <p:cond delay="0"/>
                            </p:stCondLst>
                            <p:childTnLst>
                              <p:par>
                                <p:cTn id="66" presetID="53" presetClass="entr" presetSubtype="0" fill="hold" grpId="0" nodeType="clickEffect">
                                  <p:stCondLst>
                                    <p:cond delay="0"/>
                                  </p:stCondLst>
                                  <p:childTnLst>
                                    <p:set>
                                      <p:cBhvr>
                                        <p:cTn id="67" dur="1" fill="hold">
                                          <p:stCondLst>
                                            <p:cond delay="0"/>
                                          </p:stCondLst>
                                        </p:cTn>
                                        <p:tgtEl>
                                          <p:spTgt spid="139281"/>
                                        </p:tgtEl>
                                        <p:attrNameLst>
                                          <p:attrName>style.visibility</p:attrName>
                                        </p:attrNameLst>
                                      </p:cBhvr>
                                      <p:to>
                                        <p:strVal val="visible"/>
                                      </p:to>
                                    </p:set>
                                    <p:anim calcmode="lin" valueType="num">
                                      <p:cBhvr>
                                        <p:cTn id="68" dur="1000" fill="hold"/>
                                        <p:tgtEl>
                                          <p:spTgt spid="139281"/>
                                        </p:tgtEl>
                                        <p:attrNameLst>
                                          <p:attrName>ppt_w</p:attrName>
                                        </p:attrNameLst>
                                      </p:cBhvr>
                                      <p:tavLst>
                                        <p:tav tm="0">
                                          <p:val>
                                            <p:fltVal val="0"/>
                                          </p:val>
                                        </p:tav>
                                        <p:tav tm="100000">
                                          <p:val>
                                            <p:strVal val="#ppt_w"/>
                                          </p:val>
                                        </p:tav>
                                      </p:tavLst>
                                    </p:anim>
                                    <p:anim calcmode="lin" valueType="num">
                                      <p:cBhvr>
                                        <p:cTn id="69" dur="1000" fill="hold"/>
                                        <p:tgtEl>
                                          <p:spTgt spid="139281"/>
                                        </p:tgtEl>
                                        <p:attrNameLst>
                                          <p:attrName>ppt_h</p:attrName>
                                        </p:attrNameLst>
                                      </p:cBhvr>
                                      <p:tavLst>
                                        <p:tav tm="0">
                                          <p:val>
                                            <p:fltVal val="0"/>
                                          </p:val>
                                        </p:tav>
                                        <p:tav tm="100000">
                                          <p:val>
                                            <p:strVal val="#ppt_h"/>
                                          </p:val>
                                        </p:tav>
                                      </p:tavLst>
                                    </p:anim>
                                    <p:animEffect transition="in" filter="fade">
                                      <p:cBhvr>
                                        <p:cTn id="70" dur="1000"/>
                                        <p:tgtEl>
                                          <p:spTgt spid="139281"/>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1" fill="hold" grpId="0" nodeType="clickEffect">
                                  <p:stCondLst>
                                    <p:cond delay="0"/>
                                  </p:stCondLst>
                                  <p:childTnLst>
                                    <p:set>
                                      <p:cBhvr>
                                        <p:cTn id="74" dur="1" fill="hold">
                                          <p:stCondLst>
                                            <p:cond delay="0"/>
                                          </p:stCondLst>
                                        </p:cTn>
                                        <p:tgtEl>
                                          <p:spTgt spid="139330"/>
                                        </p:tgtEl>
                                        <p:attrNameLst>
                                          <p:attrName>style.visibility</p:attrName>
                                        </p:attrNameLst>
                                      </p:cBhvr>
                                      <p:to>
                                        <p:strVal val="visible"/>
                                      </p:to>
                                    </p:set>
                                    <p:animEffect transition="in" filter="wipe(up)">
                                      <p:cBhvr>
                                        <p:cTn id="75" dur="500"/>
                                        <p:tgtEl>
                                          <p:spTgt spid="139330"/>
                                        </p:tgtEl>
                                      </p:cBhvr>
                                    </p:animEffect>
                                  </p:childTnLst>
                                </p:cTn>
                              </p:par>
                            </p:childTnLst>
                          </p:cTn>
                        </p:par>
                        <p:par>
                          <p:cTn id="76" fill="hold">
                            <p:stCondLst>
                              <p:cond delay="500"/>
                            </p:stCondLst>
                            <p:childTnLst>
                              <p:par>
                                <p:cTn id="77" presetID="22" presetClass="entr" presetSubtype="1" fill="hold" nodeType="afterEffect">
                                  <p:stCondLst>
                                    <p:cond delay="0"/>
                                  </p:stCondLst>
                                  <p:childTnLst>
                                    <p:set>
                                      <p:cBhvr>
                                        <p:cTn id="78" dur="1" fill="hold">
                                          <p:stCondLst>
                                            <p:cond delay="0"/>
                                          </p:stCondLst>
                                        </p:cTn>
                                        <p:tgtEl>
                                          <p:spTgt spid="6"/>
                                        </p:tgtEl>
                                        <p:attrNameLst>
                                          <p:attrName>style.visibility</p:attrName>
                                        </p:attrNameLst>
                                      </p:cBhvr>
                                      <p:to>
                                        <p:strVal val="visible"/>
                                      </p:to>
                                    </p:set>
                                    <p:animEffect transition="in" filter="wipe(up)">
                                      <p:cBhvr>
                                        <p:cTn id="79" dur="1000"/>
                                        <p:tgtEl>
                                          <p:spTgt spid="6"/>
                                        </p:tgtEl>
                                      </p:cBhvr>
                                    </p:animEffect>
                                  </p:childTnLst>
                                </p:cTn>
                              </p:par>
                            </p:childTnLst>
                          </p:cTn>
                        </p:par>
                      </p:childTnLst>
                    </p:cTn>
                  </p:par>
                  <p:par>
                    <p:cTn id="80" fill="hold">
                      <p:stCondLst>
                        <p:cond delay="indefinite"/>
                      </p:stCondLst>
                      <p:childTnLst>
                        <p:par>
                          <p:cTn id="81" fill="hold">
                            <p:stCondLst>
                              <p:cond delay="0"/>
                            </p:stCondLst>
                            <p:childTnLst>
                              <p:par>
                                <p:cTn id="82" presetID="17" presetClass="entr" presetSubtype="1" fill="hold" nodeType="clickEffect">
                                  <p:stCondLst>
                                    <p:cond delay="0"/>
                                  </p:stCondLst>
                                  <p:childTnLst>
                                    <p:set>
                                      <p:cBhvr>
                                        <p:cTn id="83" dur="1" fill="hold">
                                          <p:stCondLst>
                                            <p:cond delay="0"/>
                                          </p:stCondLst>
                                        </p:cTn>
                                        <p:tgtEl>
                                          <p:spTgt spid="139329"/>
                                        </p:tgtEl>
                                        <p:attrNameLst>
                                          <p:attrName>style.visibility</p:attrName>
                                        </p:attrNameLst>
                                      </p:cBhvr>
                                      <p:to>
                                        <p:strVal val="visible"/>
                                      </p:to>
                                    </p:set>
                                    <p:anim calcmode="lin" valueType="num">
                                      <p:cBhvr>
                                        <p:cTn id="84" dur="500" fill="hold"/>
                                        <p:tgtEl>
                                          <p:spTgt spid="139329"/>
                                        </p:tgtEl>
                                        <p:attrNameLst>
                                          <p:attrName>ppt_x</p:attrName>
                                        </p:attrNameLst>
                                      </p:cBhvr>
                                      <p:tavLst>
                                        <p:tav tm="0">
                                          <p:val>
                                            <p:strVal val="#ppt_x"/>
                                          </p:val>
                                        </p:tav>
                                        <p:tav tm="100000">
                                          <p:val>
                                            <p:strVal val="#ppt_x"/>
                                          </p:val>
                                        </p:tav>
                                      </p:tavLst>
                                    </p:anim>
                                    <p:anim calcmode="lin" valueType="num">
                                      <p:cBhvr>
                                        <p:cTn id="85" dur="500" fill="hold"/>
                                        <p:tgtEl>
                                          <p:spTgt spid="139329"/>
                                        </p:tgtEl>
                                        <p:attrNameLst>
                                          <p:attrName>ppt_y</p:attrName>
                                        </p:attrNameLst>
                                      </p:cBhvr>
                                      <p:tavLst>
                                        <p:tav tm="0">
                                          <p:val>
                                            <p:strVal val="#ppt_y-#ppt_h/2"/>
                                          </p:val>
                                        </p:tav>
                                        <p:tav tm="100000">
                                          <p:val>
                                            <p:strVal val="#ppt_y"/>
                                          </p:val>
                                        </p:tav>
                                      </p:tavLst>
                                    </p:anim>
                                    <p:anim calcmode="lin" valueType="num">
                                      <p:cBhvr>
                                        <p:cTn id="86" dur="500" fill="hold"/>
                                        <p:tgtEl>
                                          <p:spTgt spid="139329"/>
                                        </p:tgtEl>
                                        <p:attrNameLst>
                                          <p:attrName>ppt_w</p:attrName>
                                        </p:attrNameLst>
                                      </p:cBhvr>
                                      <p:tavLst>
                                        <p:tav tm="0">
                                          <p:val>
                                            <p:strVal val="#ppt_w"/>
                                          </p:val>
                                        </p:tav>
                                        <p:tav tm="100000">
                                          <p:val>
                                            <p:strVal val="#ppt_w"/>
                                          </p:val>
                                        </p:tav>
                                      </p:tavLst>
                                    </p:anim>
                                    <p:anim calcmode="lin" valueType="num">
                                      <p:cBhvr>
                                        <p:cTn id="87" dur="500" fill="hold"/>
                                        <p:tgtEl>
                                          <p:spTgt spid="139329"/>
                                        </p:tgtEl>
                                        <p:attrNameLst>
                                          <p:attrName>ppt_h</p:attrName>
                                        </p:attrNameLst>
                                      </p:cBhvr>
                                      <p:tavLst>
                                        <p:tav tm="0">
                                          <p:val>
                                            <p:fltVal val="0"/>
                                          </p:val>
                                        </p:tav>
                                        <p:tav tm="100000">
                                          <p:val>
                                            <p:strVal val="#ppt_h"/>
                                          </p:val>
                                        </p:tav>
                                      </p:tavLst>
                                    </p:anim>
                                  </p:childTnLst>
                                </p:cTn>
                              </p:par>
                            </p:childTnLst>
                          </p:cTn>
                        </p:par>
                        <p:par>
                          <p:cTn id="88" fill="hold">
                            <p:stCondLst>
                              <p:cond delay="500"/>
                            </p:stCondLst>
                            <p:childTnLst>
                              <p:par>
                                <p:cTn id="89" presetID="10" presetClass="entr" presetSubtype="0" fill="hold" grpId="0" nodeType="afterEffect">
                                  <p:stCondLst>
                                    <p:cond delay="0"/>
                                  </p:stCondLst>
                                  <p:childTnLst>
                                    <p:set>
                                      <p:cBhvr>
                                        <p:cTn id="90" dur="1" fill="hold">
                                          <p:stCondLst>
                                            <p:cond delay="0"/>
                                          </p:stCondLst>
                                        </p:cTn>
                                        <p:tgtEl>
                                          <p:spTgt spid="139328"/>
                                        </p:tgtEl>
                                        <p:attrNameLst>
                                          <p:attrName>style.visibility</p:attrName>
                                        </p:attrNameLst>
                                      </p:cBhvr>
                                      <p:to>
                                        <p:strVal val="visible"/>
                                      </p:to>
                                    </p:set>
                                    <p:animEffect transition="in" filter="fade">
                                      <p:cBhvr>
                                        <p:cTn id="91" dur="2000"/>
                                        <p:tgtEl>
                                          <p:spTgt spid="139328"/>
                                        </p:tgtEl>
                                      </p:cBhvr>
                                    </p:animEffec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grpId="0" nodeType="clickEffect">
                                  <p:stCondLst>
                                    <p:cond delay="0"/>
                                  </p:stCondLst>
                                  <p:childTnLst>
                                    <p:set>
                                      <p:cBhvr>
                                        <p:cTn id="95" dur="1" fill="hold">
                                          <p:stCondLst>
                                            <p:cond delay="0"/>
                                          </p:stCondLst>
                                        </p:cTn>
                                        <p:tgtEl>
                                          <p:spTgt spid="139336"/>
                                        </p:tgtEl>
                                        <p:attrNameLst>
                                          <p:attrName>style.visibility</p:attrName>
                                        </p:attrNameLst>
                                      </p:cBhvr>
                                      <p:to>
                                        <p:strVal val="visible"/>
                                      </p:to>
                                    </p:set>
                                    <p:animEffect transition="in" filter="fade">
                                      <p:cBhvr>
                                        <p:cTn id="96" dur="2000"/>
                                        <p:tgtEl>
                                          <p:spTgt spid="1393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336" grpId="0" animBg="1"/>
      <p:bldP spid="139335" grpId="0" animBg="1"/>
      <p:bldP spid="139268" grpId="0"/>
      <p:bldP spid="139278" grpId="0" animBg="1"/>
      <p:bldP spid="139281" grpId="0"/>
      <p:bldP spid="139282" grpId="0"/>
      <p:bldP spid="139286" grpId="0" animBg="1"/>
      <p:bldP spid="139320" grpId="0" animBg="1"/>
      <p:bldP spid="139328" grpId="0" animBg="1"/>
      <p:bldP spid="139330"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Text Box 2"/>
          <p:cNvSpPr txBox="1">
            <a:spLocks noChangeArrowheads="1"/>
          </p:cNvSpPr>
          <p:nvPr/>
        </p:nvSpPr>
        <p:spPr bwMode="auto">
          <a:xfrm>
            <a:off x="250825" y="115888"/>
            <a:ext cx="8458200" cy="566737"/>
          </a:xfrm>
          <a:prstGeom prst="rect">
            <a:avLst/>
          </a:prstGeom>
          <a:noFill/>
          <a:ln w="9525">
            <a:noFill/>
            <a:miter lim="800000"/>
            <a:headEnd/>
            <a:tailEnd/>
          </a:ln>
          <a:effectLst/>
        </p:spPr>
        <p:txBody>
          <a:bodyPr>
            <a:spAutoFit/>
          </a:bodyPr>
          <a:lstStyle/>
          <a:p>
            <a:pPr algn="just">
              <a:lnSpc>
                <a:spcPct val="130000"/>
              </a:lnSpc>
              <a:spcBef>
                <a:spcPct val="50000"/>
              </a:spcBef>
            </a:pPr>
            <a:r>
              <a:rPr kumimoji="1" lang="zh-CN" altLang="en-US" sz="2400" b="1">
                <a:latin typeface="Times New Roman" pitchFamily="18" charset="0"/>
              </a:rPr>
              <a:t>以</a:t>
            </a:r>
            <a:r>
              <a:rPr kumimoji="1" lang="en-US" altLang="zh-CN" sz="2400" b="1">
                <a:latin typeface="Times New Roman" pitchFamily="18" charset="0"/>
              </a:rPr>
              <a:t>B</a:t>
            </a:r>
            <a:r>
              <a:rPr kumimoji="1" lang="zh-CN" altLang="en-US" sz="2400" b="1">
                <a:latin typeface="Times New Roman" pitchFamily="18" charset="0"/>
              </a:rPr>
              <a:t>为轴，对</a:t>
            </a:r>
            <a:r>
              <a:rPr kumimoji="1" lang="en-US" altLang="zh-CN" sz="2400" b="1">
                <a:latin typeface="Times New Roman" pitchFamily="18" charset="0"/>
              </a:rPr>
              <a:t>A</a:t>
            </a:r>
            <a:r>
              <a:rPr kumimoji="1" lang="zh-CN" altLang="en-US" sz="2400" b="1">
                <a:latin typeface="Times New Roman" pitchFamily="18" charset="0"/>
              </a:rPr>
              <a:t>做了一次</a:t>
            </a:r>
            <a:r>
              <a:rPr kumimoji="1" lang="zh-CN" altLang="en-US" sz="2400" b="1">
                <a:solidFill>
                  <a:srgbClr val="FF3300"/>
                </a:solidFill>
                <a:latin typeface="Times New Roman" pitchFamily="18" charset="0"/>
              </a:rPr>
              <a:t>单向右旋平衡旋转</a:t>
            </a:r>
            <a:r>
              <a:rPr kumimoji="1" lang="zh-CN" altLang="en-US" sz="2400" b="1">
                <a:latin typeface="Times New Roman" pitchFamily="18" charset="0"/>
              </a:rPr>
              <a:t>。</a:t>
            </a:r>
            <a:r>
              <a:rPr kumimoji="1" lang="zh-CN" altLang="en-US" sz="2400">
                <a:latin typeface="Times New Roman" pitchFamily="18" charset="0"/>
              </a:rPr>
              <a:t> </a:t>
            </a:r>
          </a:p>
        </p:txBody>
      </p:sp>
      <p:graphicFrame>
        <p:nvGraphicFramePr>
          <p:cNvPr id="247812" name="Object 4"/>
          <p:cNvGraphicFramePr>
            <a:graphicFrameLocks noChangeAspect="1"/>
          </p:cNvGraphicFramePr>
          <p:nvPr/>
        </p:nvGraphicFramePr>
        <p:xfrm>
          <a:off x="0" y="620713"/>
          <a:ext cx="9144000" cy="2851150"/>
        </p:xfrm>
        <a:graphic>
          <a:graphicData uri="http://schemas.openxmlformats.org/presentationml/2006/ole">
            <mc:AlternateContent xmlns:mc="http://schemas.openxmlformats.org/markup-compatibility/2006">
              <mc:Choice xmlns:v="urn:schemas-microsoft-com:vml" Requires="v">
                <p:oleObj spid="_x0000_s384022" name="VISIO" r:id="rId4" imgW="4478040" imgH="1397160" progId="Visio.Drawing.11">
                  <p:embed/>
                </p:oleObj>
              </mc:Choice>
              <mc:Fallback>
                <p:oleObj name="VISIO" r:id="rId4" imgW="4478040" imgH="1397160" progId="Visio.Drawing.11">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620713"/>
                        <a:ext cx="9144000" cy="285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7813" name="Rectangle 5"/>
          <p:cNvSpPr>
            <a:spLocks noChangeArrowheads="1"/>
          </p:cNvSpPr>
          <p:nvPr/>
        </p:nvSpPr>
        <p:spPr bwMode="auto">
          <a:xfrm>
            <a:off x="219075" y="3390900"/>
            <a:ext cx="6262688" cy="566738"/>
          </a:xfrm>
          <a:prstGeom prst="rect">
            <a:avLst/>
          </a:prstGeom>
          <a:noFill/>
          <a:ln w="25400" cap="sq">
            <a:noFill/>
            <a:miter lim="800000"/>
            <a:headEnd/>
            <a:tailEnd/>
          </a:ln>
          <a:effectLst/>
        </p:spPr>
        <p:txBody>
          <a:bodyPr wrap="none">
            <a:spAutoFit/>
          </a:bodyPr>
          <a:lstStyle/>
          <a:p>
            <a:pPr>
              <a:lnSpc>
                <a:spcPct val="130000"/>
              </a:lnSpc>
              <a:spcBef>
                <a:spcPct val="50000"/>
              </a:spcBef>
            </a:pPr>
            <a:r>
              <a:rPr kumimoji="1" lang="zh-CN" altLang="en-US" sz="2400" b="1">
                <a:latin typeface="Times New Roman" pitchFamily="18" charset="0"/>
              </a:rPr>
              <a:t>以</a:t>
            </a:r>
            <a:r>
              <a:rPr kumimoji="1" lang="en-US" altLang="zh-CN" sz="2400" b="1">
                <a:latin typeface="Times New Roman" pitchFamily="18" charset="0"/>
              </a:rPr>
              <a:t>B</a:t>
            </a:r>
            <a:r>
              <a:rPr kumimoji="1" lang="zh-CN" altLang="en-US" sz="2400" b="1">
                <a:latin typeface="Times New Roman" pitchFamily="18" charset="0"/>
              </a:rPr>
              <a:t>为轴， 对</a:t>
            </a:r>
            <a:r>
              <a:rPr kumimoji="1" lang="en-US" altLang="zh-CN" sz="2400" b="1">
                <a:latin typeface="Times New Roman" pitchFamily="18" charset="0"/>
              </a:rPr>
              <a:t>A</a:t>
            </a:r>
            <a:r>
              <a:rPr kumimoji="1" lang="zh-CN" altLang="en-US" sz="2400" b="1">
                <a:latin typeface="Times New Roman" pitchFamily="18" charset="0"/>
              </a:rPr>
              <a:t>做了一次</a:t>
            </a:r>
            <a:r>
              <a:rPr kumimoji="1" lang="zh-CN" altLang="en-US" sz="2400" b="1">
                <a:solidFill>
                  <a:srgbClr val="FF3300"/>
                </a:solidFill>
                <a:latin typeface="Times New Roman" pitchFamily="18" charset="0"/>
              </a:rPr>
              <a:t>单向左旋平衡旋转。</a:t>
            </a:r>
            <a:r>
              <a:rPr kumimoji="1" lang="zh-CN" altLang="en-US"/>
              <a:t> </a:t>
            </a:r>
          </a:p>
        </p:txBody>
      </p:sp>
      <p:graphicFrame>
        <p:nvGraphicFramePr>
          <p:cNvPr id="247814" name="Object 6"/>
          <p:cNvGraphicFramePr>
            <a:graphicFrameLocks noChangeAspect="1"/>
          </p:cNvGraphicFramePr>
          <p:nvPr/>
        </p:nvGraphicFramePr>
        <p:xfrm>
          <a:off x="152400" y="3878262"/>
          <a:ext cx="8991600" cy="2979738"/>
        </p:xfrm>
        <a:graphic>
          <a:graphicData uri="http://schemas.openxmlformats.org/presentationml/2006/ole">
            <mc:AlternateContent xmlns:mc="http://schemas.openxmlformats.org/markup-compatibility/2006">
              <mc:Choice xmlns:v="urn:schemas-microsoft-com:vml" Requires="v">
                <p:oleObj spid="_x0000_s384023" name="VISIO" r:id="rId6" imgW="4001040" imgH="1325160" progId="Visio.Drawing.11">
                  <p:embed/>
                </p:oleObj>
              </mc:Choice>
              <mc:Fallback>
                <p:oleObj name="VISIO" r:id="rId6" imgW="4001040" imgH="1325160" progId="Visio.Drawing.11">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2400" y="3878262"/>
                        <a:ext cx="8991600" cy="297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自选图形 3"/>
          <p:cNvSpPr>
            <a:spLocks noChangeArrowheads="1"/>
          </p:cNvSpPr>
          <p:nvPr/>
        </p:nvSpPr>
        <p:spPr bwMode="ltGray">
          <a:xfrm rot="5400000">
            <a:off x="-2422526" y="1367878"/>
            <a:ext cx="4824413" cy="4770438"/>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rotWithShape="1">
            <a:gsLst>
              <a:gs pos="0">
                <a:schemeClr val="bg2">
                  <a:gamma/>
                  <a:tint val="45490"/>
                  <a:invGamma/>
                </a:schemeClr>
              </a:gs>
              <a:gs pos="50000">
                <a:schemeClr val="bg2"/>
              </a:gs>
              <a:gs pos="100000">
                <a:schemeClr val="bg2">
                  <a:gamma/>
                  <a:tint val="45490"/>
                  <a:invGamma/>
                </a:schemeClr>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defRPr/>
            </a:pPr>
            <a:endParaRPr lang="zh-CN" altLang="en-US">
              <a:latin typeface="Arial" charset="0"/>
              <a:ea typeface="+mn-ea"/>
            </a:endParaRPr>
          </a:p>
        </p:txBody>
      </p:sp>
      <p:sp>
        <p:nvSpPr>
          <p:cNvPr id="5" name="自选图形 4"/>
          <p:cNvSpPr>
            <a:spLocks noChangeArrowheads="1"/>
          </p:cNvSpPr>
          <p:nvPr/>
        </p:nvSpPr>
        <p:spPr bwMode="ltGray">
          <a:xfrm rot="5400000" flipH="1">
            <a:off x="-2016918" y="1803646"/>
            <a:ext cx="4032250" cy="3929063"/>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lnTo>
                  <a:pt x="10744" y="10800"/>
                </a:lnTo>
                <a:close/>
              </a:path>
            </a:pathLst>
          </a:custGeom>
          <a:solidFill>
            <a:schemeClr val="accent1">
              <a:alpha val="36078"/>
            </a:schemeClr>
          </a:solidFill>
          <a:ln w="0" algn="ctr">
            <a:noFill/>
            <a:miter lim="800000"/>
            <a:headEnd/>
            <a:tailEnd/>
          </a:ln>
          <a:effectLst/>
        </p:spPr>
        <p:txBody>
          <a:bodyPr wrap="none" anchor="ctr"/>
          <a:lstStyle/>
          <a:p>
            <a:endParaRPr lang="zh-CN" altLang="en-US"/>
          </a:p>
        </p:txBody>
      </p:sp>
      <p:sp>
        <p:nvSpPr>
          <p:cNvPr id="7" name="自选图形 6"/>
          <p:cNvSpPr>
            <a:spLocks noChangeArrowheads="1"/>
          </p:cNvSpPr>
          <p:nvPr/>
        </p:nvSpPr>
        <p:spPr bwMode="gray">
          <a:xfrm>
            <a:off x="1884214" y="5081240"/>
            <a:ext cx="4775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哈希表</a:t>
            </a:r>
          </a:p>
        </p:txBody>
      </p:sp>
      <p:sp>
        <p:nvSpPr>
          <p:cNvPr id="8" name="自选图形 7"/>
          <p:cNvSpPr>
            <a:spLocks noChangeArrowheads="1"/>
          </p:cNvSpPr>
          <p:nvPr/>
        </p:nvSpPr>
        <p:spPr bwMode="gray">
          <a:xfrm>
            <a:off x="2356520" y="4001120"/>
            <a:ext cx="465455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动态查找表</a:t>
            </a:r>
          </a:p>
        </p:txBody>
      </p:sp>
      <p:sp>
        <p:nvSpPr>
          <p:cNvPr id="9" name="自选图形 8"/>
          <p:cNvSpPr>
            <a:spLocks noChangeArrowheads="1"/>
          </p:cNvSpPr>
          <p:nvPr/>
        </p:nvSpPr>
        <p:spPr bwMode="gray">
          <a:xfrm>
            <a:off x="2356520" y="2848992"/>
            <a:ext cx="4662488"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静态查找表</a:t>
            </a:r>
          </a:p>
        </p:txBody>
      </p:sp>
      <p:sp>
        <p:nvSpPr>
          <p:cNvPr id="10" name="自选图形 9"/>
          <p:cNvSpPr>
            <a:spLocks noChangeArrowheads="1"/>
          </p:cNvSpPr>
          <p:nvPr/>
        </p:nvSpPr>
        <p:spPr bwMode="gray">
          <a:xfrm>
            <a:off x="1765300" y="1713953"/>
            <a:ext cx="4678363"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t>查找表的概念</a:t>
            </a:r>
            <a:endParaRPr lang="zh-CN" altLang="en-US" b="1" dirty="0">
              <a:latin typeface="宋体" pitchFamily="2" charset="-122"/>
              <a:ea typeface="宋体" pitchFamily="2" charset="-122"/>
            </a:endParaRPr>
          </a:p>
        </p:txBody>
      </p:sp>
      <p:grpSp>
        <p:nvGrpSpPr>
          <p:cNvPr id="2" name="组合 10"/>
          <p:cNvGrpSpPr>
            <a:grpSpLocks/>
          </p:cNvGrpSpPr>
          <p:nvPr/>
        </p:nvGrpSpPr>
        <p:grpSpPr bwMode="auto">
          <a:xfrm>
            <a:off x="1447800" y="1802853"/>
            <a:ext cx="381000" cy="381000"/>
            <a:chOff x="2078" y="1680"/>
            <a:chExt cx="1615" cy="1615"/>
          </a:xfrm>
        </p:grpSpPr>
        <p:sp>
          <p:nvSpPr>
            <p:cNvPr id="12" name="椭圆 11"/>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13" name="椭圆 12"/>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14" name="椭圆 13"/>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15" name="椭圆 14"/>
            <p:cNvSpPr>
              <a:spLocks noChangeArrowheads="1"/>
            </p:cNvSpPr>
            <p:nvPr/>
          </p:nvSpPr>
          <p:spPr bwMode="gray">
            <a:xfrm>
              <a:off x="2254" y="1856"/>
              <a:ext cx="1262" cy="1264"/>
            </a:xfrm>
            <a:prstGeom prst="ellipse">
              <a:avLst/>
            </a:prstGeom>
            <a:gradFill rotWithShape="1">
              <a:gsLst>
                <a:gs pos="0">
                  <a:srgbClr val="000000"/>
                </a:gs>
                <a:gs pos="100000">
                  <a:srgbClr val="FFCC00"/>
                </a:gs>
              </a:gsLst>
              <a:lin ang="2700000" scaled="1"/>
            </a:gradFill>
            <a:ln w="38100" algn="ctr">
              <a:noFill/>
              <a:round/>
              <a:headEnd/>
              <a:tailEnd/>
            </a:ln>
            <a:effectLst/>
          </p:spPr>
          <p:txBody>
            <a:bodyPr wrap="none" anchor="ctr">
              <a:spAutoFit/>
            </a:bodyPr>
            <a:lstStyle/>
            <a:p>
              <a:endParaRPr lang="zh-CN" altLang="en-US"/>
            </a:p>
          </p:txBody>
        </p:sp>
        <p:sp>
          <p:nvSpPr>
            <p:cNvPr id="16" name="椭圆 15"/>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17" name="椭圆 16"/>
            <p:cNvSpPr>
              <a:spLocks noChangeArrowheads="1"/>
            </p:cNvSpPr>
            <p:nvPr/>
          </p:nvSpPr>
          <p:spPr bwMode="gray">
            <a:xfrm>
              <a:off x="2337" y="1939"/>
              <a:ext cx="1096" cy="1098"/>
            </a:xfrm>
            <a:prstGeom prst="ellipse">
              <a:avLst/>
            </a:prstGeom>
            <a:gradFill rotWithShape="1">
              <a:gsLst>
                <a:gs pos="0">
                  <a:srgbClr val="FFCC00"/>
                </a:gs>
                <a:gs pos="100000">
                  <a:srgbClr val="7C6300"/>
                </a:gs>
              </a:gsLst>
              <a:lin ang="2700000" scaled="1"/>
            </a:gradFill>
            <a:ln w="38100" algn="ctr">
              <a:noFill/>
              <a:round/>
              <a:headEnd/>
              <a:tailEnd/>
            </a:ln>
            <a:effectLst/>
          </p:spPr>
          <p:txBody>
            <a:bodyPr anchor="ctr">
              <a:spAutoFit/>
            </a:bodyPr>
            <a:lstStyle/>
            <a:p>
              <a:endParaRPr lang="zh-CN" altLang="en-US"/>
            </a:p>
          </p:txBody>
        </p:sp>
      </p:grpSp>
      <p:grpSp>
        <p:nvGrpSpPr>
          <p:cNvPr id="3" name="组合 17"/>
          <p:cNvGrpSpPr>
            <a:grpSpLocks/>
          </p:cNvGrpSpPr>
          <p:nvPr/>
        </p:nvGrpSpPr>
        <p:grpSpPr bwMode="auto">
          <a:xfrm>
            <a:off x="2051720" y="2955355"/>
            <a:ext cx="381000" cy="381000"/>
            <a:chOff x="2078" y="1680"/>
            <a:chExt cx="1615" cy="1615"/>
          </a:xfrm>
        </p:grpSpPr>
        <p:sp>
          <p:nvSpPr>
            <p:cNvPr id="19" name="椭圆 18"/>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0" name="椭圆 19"/>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1" name="椭圆 20"/>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22" name="椭圆 21"/>
            <p:cNvSpPr>
              <a:spLocks noChangeArrowheads="1"/>
            </p:cNvSpPr>
            <p:nvPr/>
          </p:nvSpPr>
          <p:spPr bwMode="gray">
            <a:xfrm>
              <a:off x="2254" y="1856"/>
              <a:ext cx="1262" cy="1264"/>
            </a:xfrm>
            <a:prstGeom prst="ellipse">
              <a:avLst/>
            </a:prstGeom>
            <a:gradFill rotWithShape="1">
              <a:gsLst>
                <a:gs pos="0">
                  <a:srgbClr val="000000"/>
                </a:gs>
                <a:gs pos="100000">
                  <a:srgbClr val="48BE67"/>
                </a:gs>
              </a:gsLst>
              <a:lin ang="2700000" scaled="1"/>
            </a:gradFill>
            <a:ln w="38100" algn="ctr">
              <a:noFill/>
              <a:round/>
              <a:headEnd/>
              <a:tailEnd/>
            </a:ln>
            <a:effectLst/>
          </p:spPr>
          <p:txBody>
            <a:bodyPr wrap="none" anchor="ctr">
              <a:spAutoFit/>
            </a:bodyPr>
            <a:lstStyle/>
            <a:p>
              <a:endParaRPr lang="zh-CN" altLang="en-US"/>
            </a:p>
          </p:txBody>
        </p:sp>
        <p:sp>
          <p:nvSpPr>
            <p:cNvPr id="23" name="椭圆 22"/>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24" name="椭圆 23"/>
            <p:cNvSpPr>
              <a:spLocks noChangeArrowheads="1"/>
            </p:cNvSpPr>
            <p:nvPr/>
          </p:nvSpPr>
          <p:spPr bwMode="gray">
            <a:xfrm>
              <a:off x="2337" y="1939"/>
              <a:ext cx="1096" cy="1098"/>
            </a:xfrm>
            <a:prstGeom prst="ellipse">
              <a:avLst/>
            </a:prstGeom>
            <a:gradFill rotWithShape="1">
              <a:gsLst>
                <a:gs pos="0">
                  <a:srgbClr val="48BE67"/>
                </a:gs>
                <a:gs pos="100000">
                  <a:srgbClr val="235C32"/>
                </a:gs>
              </a:gsLst>
              <a:lin ang="2700000" scaled="1"/>
            </a:gradFill>
            <a:ln w="38100" algn="ctr">
              <a:noFill/>
              <a:round/>
              <a:headEnd/>
              <a:tailEnd/>
            </a:ln>
            <a:effectLst/>
          </p:spPr>
          <p:txBody>
            <a:bodyPr anchor="ctr">
              <a:spAutoFit/>
            </a:bodyPr>
            <a:lstStyle/>
            <a:p>
              <a:endParaRPr lang="zh-CN" altLang="en-US"/>
            </a:p>
          </p:txBody>
        </p:sp>
      </p:grpSp>
      <p:grpSp>
        <p:nvGrpSpPr>
          <p:cNvPr id="6" name="组合 24"/>
          <p:cNvGrpSpPr>
            <a:grpSpLocks/>
          </p:cNvGrpSpPr>
          <p:nvPr/>
        </p:nvGrpSpPr>
        <p:grpSpPr bwMode="auto">
          <a:xfrm>
            <a:off x="2051720" y="4077320"/>
            <a:ext cx="381000" cy="381000"/>
            <a:chOff x="2078" y="1680"/>
            <a:chExt cx="1615" cy="1615"/>
          </a:xfrm>
        </p:grpSpPr>
        <p:sp>
          <p:nvSpPr>
            <p:cNvPr id="26" name="椭圆 25"/>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7" name="椭圆 26"/>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8" name="椭圆 27"/>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29" name="椭圆 28"/>
            <p:cNvSpPr>
              <a:spLocks noChangeArrowheads="1"/>
            </p:cNvSpPr>
            <p:nvPr/>
          </p:nvSpPr>
          <p:spPr bwMode="gray">
            <a:xfrm>
              <a:off x="2254" y="1856"/>
              <a:ext cx="1262" cy="1264"/>
            </a:xfrm>
            <a:prstGeom prst="ellipse">
              <a:avLst/>
            </a:prstGeom>
            <a:gradFill rotWithShape="1">
              <a:gsLst>
                <a:gs pos="0">
                  <a:srgbClr val="21B3E1"/>
                </a:gs>
                <a:gs pos="100000">
                  <a:srgbClr val="0F5368"/>
                </a:gs>
              </a:gsLst>
              <a:lin ang="5400000" scaled="1"/>
            </a:gradFill>
            <a:ln w="38100" algn="ctr">
              <a:noFill/>
              <a:round/>
              <a:headEnd/>
              <a:tailEnd/>
            </a:ln>
            <a:effectLst/>
          </p:spPr>
          <p:txBody>
            <a:bodyPr wrap="none" anchor="ctr">
              <a:spAutoFit/>
            </a:bodyPr>
            <a:lstStyle/>
            <a:p>
              <a:endParaRPr lang="zh-CN" altLang="en-US"/>
            </a:p>
          </p:txBody>
        </p:sp>
        <p:sp>
          <p:nvSpPr>
            <p:cNvPr id="30" name="椭圆 29"/>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31" name="椭圆 30"/>
            <p:cNvSpPr>
              <a:spLocks noChangeArrowheads="1"/>
            </p:cNvSpPr>
            <p:nvPr/>
          </p:nvSpPr>
          <p:spPr bwMode="gray">
            <a:xfrm>
              <a:off x="2337" y="1939"/>
              <a:ext cx="1096" cy="1098"/>
            </a:xfrm>
            <a:prstGeom prst="ellipse">
              <a:avLst/>
            </a:prstGeom>
            <a:gradFill rotWithShape="1">
              <a:gsLst>
                <a:gs pos="0">
                  <a:srgbClr val="21B3E1"/>
                </a:gs>
                <a:gs pos="100000">
                  <a:srgbClr val="10576D"/>
                </a:gs>
              </a:gsLst>
              <a:lin ang="2700000" scaled="1"/>
            </a:gradFill>
            <a:ln w="38100" algn="ctr">
              <a:noFill/>
              <a:round/>
              <a:headEnd/>
              <a:tailEnd/>
            </a:ln>
            <a:effectLst/>
          </p:spPr>
          <p:txBody>
            <a:bodyPr anchor="ctr">
              <a:spAutoFit/>
            </a:bodyPr>
            <a:lstStyle/>
            <a:p>
              <a:endParaRPr lang="zh-CN" altLang="en-US"/>
            </a:p>
          </p:txBody>
        </p:sp>
      </p:grpSp>
      <p:grpSp>
        <p:nvGrpSpPr>
          <p:cNvPr id="11" name="组合 31"/>
          <p:cNvGrpSpPr>
            <a:grpSpLocks/>
          </p:cNvGrpSpPr>
          <p:nvPr/>
        </p:nvGrpSpPr>
        <p:grpSpPr bwMode="auto">
          <a:xfrm>
            <a:off x="1547664" y="5182840"/>
            <a:ext cx="381000" cy="381000"/>
            <a:chOff x="2078" y="1680"/>
            <a:chExt cx="1615" cy="1615"/>
          </a:xfrm>
        </p:grpSpPr>
        <p:sp>
          <p:nvSpPr>
            <p:cNvPr id="33" name="椭圆 32"/>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34" name="椭圆 33"/>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35" name="椭圆 34"/>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36" name="椭圆 35"/>
            <p:cNvSpPr>
              <a:spLocks noChangeArrowheads="1"/>
            </p:cNvSpPr>
            <p:nvPr/>
          </p:nvSpPr>
          <p:spPr bwMode="gray">
            <a:xfrm>
              <a:off x="2254" y="1856"/>
              <a:ext cx="1262" cy="1264"/>
            </a:xfrm>
            <a:prstGeom prst="ellipse">
              <a:avLst/>
            </a:prstGeom>
            <a:gradFill rotWithShape="1">
              <a:gsLst>
                <a:gs pos="0">
                  <a:srgbClr val="000000"/>
                </a:gs>
                <a:gs pos="100000">
                  <a:srgbClr val="8D67E1"/>
                </a:gs>
              </a:gsLst>
              <a:lin ang="2700000" scaled="1"/>
            </a:gradFill>
            <a:ln w="38100" algn="ctr">
              <a:noFill/>
              <a:round/>
              <a:headEnd/>
              <a:tailEnd/>
            </a:ln>
            <a:effectLst/>
          </p:spPr>
          <p:txBody>
            <a:bodyPr wrap="none" anchor="ctr">
              <a:spAutoFit/>
            </a:bodyPr>
            <a:lstStyle/>
            <a:p>
              <a:endParaRPr lang="zh-CN" altLang="en-US"/>
            </a:p>
          </p:txBody>
        </p:sp>
        <p:sp>
          <p:nvSpPr>
            <p:cNvPr id="37" name="椭圆 36"/>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38" name="椭圆 37"/>
            <p:cNvSpPr>
              <a:spLocks noChangeArrowheads="1"/>
            </p:cNvSpPr>
            <p:nvPr/>
          </p:nvSpPr>
          <p:spPr bwMode="gray">
            <a:xfrm>
              <a:off x="2337" y="1939"/>
              <a:ext cx="1096" cy="1098"/>
            </a:xfrm>
            <a:prstGeom prst="ellipse">
              <a:avLst/>
            </a:prstGeom>
            <a:gradFill rotWithShape="1">
              <a:gsLst>
                <a:gs pos="0">
                  <a:srgbClr val="8D67E1"/>
                </a:gs>
                <a:gs pos="100000">
                  <a:srgbClr val="45326D"/>
                </a:gs>
              </a:gsLst>
              <a:lin ang="2700000" scaled="1"/>
            </a:gradFill>
            <a:ln w="38100" algn="ctr">
              <a:noFill/>
              <a:round/>
              <a:headEnd/>
              <a:tailEnd/>
            </a:ln>
            <a:effectLst/>
          </p:spPr>
          <p:txBody>
            <a:bodyPr anchor="ctr">
              <a:spAutoFit/>
            </a:bodyPr>
            <a:lstStyle/>
            <a:p>
              <a:endParaRPr lang="zh-CN" altLang="en-US"/>
            </a:p>
          </p:txBody>
        </p:sp>
      </p:grpSp>
      <p:pic>
        <p:nvPicPr>
          <p:cNvPr id="49" name="图片 22" descr="软件学院.jpg"/>
          <p:cNvPicPr>
            <a:picLocks noChangeAspect="1"/>
          </p:cNvPicPr>
          <p:nvPr/>
        </p:nvPicPr>
        <p:blipFill>
          <a:blip r:embed="rId2" cstate="print"/>
          <a:srcRect/>
          <a:stretch>
            <a:fillRect/>
          </a:stretch>
        </p:blipFill>
        <p:spPr bwMode="auto">
          <a:xfrm>
            <a:off x="4427984" y="116632"/>
            <a:ext cx="4578350" cy="714375"/>
          </a:xfrm>
          <a:prstGeom prst="rect">
            <a:avLst/>
          </a:prstGeom>
          <a:noFill/>
          <a:ln w="9525">
            <a:noFill/>
            <a:miter lim="800000"/>
            <a:headEnd/>
            <a:tailEnd/>
          </a:ln>
        </p:spPr>
      </p:pic>
      <p:sp>
        <p:nvSpPr>
          <p:cNvPr id="39" name="自选图形 45"/>
          <p:cNvSpPr>
            <a:spLocks noChangeArrowheads="1"/>
          </p:cNvSpPr>
          <p:nvPr/>
        </p:nvSpPr>
        <p:spPr bwMode="gray">
          <a:xfrm>
            <a:off x="6516216" y="1755601"/>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40" name="自选图形 46"/>
          <p:cNvSpPr>
            <a:spLocks noChangeArrowheads="1"/>
          </p:cNvSpPr>
          <p:nvPr/>
        </p:nvSpPr>
        <p:spPr bwMode="gray">
          <a:xfrm>
            <a:off x="6948016" y="1755601"/>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41" name="自选图形 47"/>
          <p:cNvSpPr>
            <a:spLocks noChangeArrowheads="1"/>
          </p:cNvSpPr>
          <p:nvPr/>
        </p:nvSpPr>
        <p:spPr bwMode="gray">
          <a:xfrm>
            <a:off x="7379816" y="1755601"/>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40399" name="Rectangle 111"/>
          <p:cNvSpPr>
            <a:spLocks noChangeArrowheads="1"/>
          </p:cNvSpPr>
          <p:nvPr/>
        </p:nvSpPr>
        <p:spPr bwMode="auto">
          <a:xfrm>
            <a:off x="7054850" y="4545013"/>
            <a:ext cx="612775" cy="901700"/>
          </a:xfrm>
          <a:prstGeom prst="rect">
            <a:avLst/>
          </a:prstGeom>
          <a:ln w="25400" cap="sq">
            <a:noFill/>
            <a:miter lim="800000"/>
            <a:headEnd/>
            <a:tailEnd/>
          </a:ln>
          <a:effectLst/>
        </p:spPr>
        <p:txBody>
          <a:bodyPr anchor="ctr">
            <a:spAutoFit/>
          </a:bodyPr>
          <a:lstStyle/>
          <a:p>
            <a:endParaRPr lang="zh-CN" altLang="en-US"/>
          </a:p>
        </p:txBody>
      </p:sp>
      <p:sp>
        <p:nvSpPr>
          <p:cNvPr id="140390" name="Oval 102"/>
          <p:cNvSpPr>
            <a:spLocks noChangeArrowheads="1"/>
          </p:cNvSpPr>
          <p:nvPr/>
        </p:nvSpPr>
        <p:spPr bwMode="auto">
          <a:xfrm>
            <a:off x="8101013" y="5013325"/>
            <a:ext cx="457200" cy="457200"/>
          </a:xfrm>
          <a:prstGeom prst="ellipse">
            <a:avLst/>
          </a:prstGeom>
          <a:gradFill rotWithShape="1">
            <a:gsLst>
              <a:gs pos="0">
                <a:schemeClr val="bg1"/>
              </a:gs>
              <a:gs pos="100000">
                <a:srgbClr val="FF3300"/>
              </a:gs>
            </a:gsLst>
            <a:path path="shape">
              <a:fillToRect l="50000" t="50000" r="50000" b="50000"/>
            </a:path>
          </a:gradFill>
          <a:ln w="38100">
            <a:noFill/>
            <a:round/>
            <a:headEnd/>
            <a:tailEnd/>
          </a:ln>
          <a:effectLst/>
        </p:spPr>
        <p:txBody>
          <a:bodyPr wrap="none" anchor="ctr"/>
          <a:lstStyle/>
          <a:p>
            <a:pPr algn="ctr"/>
            <a:r>
              <a:rPr kumimoji="1" lang="en-US" altLang="zh-CN" sz="2400" b="1">
                <a:latin typeface="Times New Roman" pitchFamily="18" charset="0"/>
              </a:rPr>
              <a:t>C</a:t>
            </a:r>
          </a:p>
        </p:txBody>
      </p:sp>
      <p:sp>
        <p:nvSpPr>
          <p:cNvPr id="140292" name="Rectangle 4"/>
          <p:cNvSpPr>
            <a:spLocks noChangeArrowheads="1"/>
          </p:cNvSpPr>
          <p:nvPr/>
        </p:nvSpPr>
        <p:spPr bwMode="auto">
          <a:xfrm>
            <a:off x="234950" y="3573463"/>
            <a:ext cx="4724400" cy="2100262"/>
          </a:xfrm>
          <a:prstGeom prst="rect">
            <a:avLst/>
          </a:prstGeom>
          <a:noFill/>
          <a:ln w="9525">
            <a:noFill/>
            <a:miter lim="800000"/>
            <a:headEnd/>
            <a:tailEnd/>
          </a:ln>
          <a:effectLst/>
        </p:spPr>
        <p:txBody>
          <a:bodyPr>
            <a:spAutoFit/>
          </a:bodyPr>
          <a:lstStyle/>
          <a:p>
            <a:pPr>
              <a:lnSpc>
                <a:spcPct val="110000"/>
              </a:lnSpc>
            </a:pPr>
            <a:r>
              <a:rPr kumimoji="1" lang="zh-CN" altLang="en-US" sz="2400" b="1">
                <a:latin typeface="Times New Roman" pitchFamily="18" charset="0"/>
                <a:ea typeface="楷体_GB2312" pitchFamily="49" charset="-122"/>
              </a:rPr>
              <a:t>若在 </a:t>
            </a:r>
            <a:r>
              <a:rPr kumimoji="1" lang="en-US" altLang="zh-CN" sz="2400" b="1">
                <a:latin typeface="Times New Roman" pitchFamily="18" charset="0"/>
                <a:ea typeface="楷体_GB2312" pitchFamily="49" charset="-122"/>
              </a:rPr>
              <a:t>A </a:t>
            </a:r>
            <a:r>
              <a:rPr kumimoji="1" lang="zh-CN" altLang="en-US" sz="2400" b="1">
                <a:latin typeface="Times New Roman" pitchFamily="18" charset="0"/>
                <a:ea typeface="楷体_GB2312" pitchFamily="49" charset="-122"/>
              </a:rPr>
              <a:t>的</a:t>
            </a:r>
            <a:r>
              <a:rPr kumimoji="1" lang="zh-CN" altLang="en-US" sz="2400" b="1">
                <a:solidFill>
                  <a:srgbClr val="0000FF"/>
                </a:solidFill>
                <a:latin typeface="Times New Roman" pitchFamily="18" charset="0"/>
                <a:ea typeface="楷体_GB2312" pitchFamily="49" charset="-122"/>
              </a:rPr>
              <a:t>右子树的左子树上插入 </a:t>
            </a:r>
          </a:p>
          <a:p>
            <a:pPr>
              <a:lnSpc>
                <a:spcPct val="110000"/>
              </a:lnSpc>
            </a:pPr>
            <a:r>
              <a:rPr kumimoji="1" lang="zh-CN" altLang="en-US" sz="2400" b="1">
                <a:latin typeface="Times New Roman" pitchFamily="18" charset="0"/>
                <a:ea typeface="楷体_GB2312" pitchFamily="49" charset="-122"/>
              </a:rPr>
              <a:t>结点，使 </a:t>
            </a:r>
            <a:r>
              <a:rPr kumimoji="1" lang="en-US" altLang="zh-CN" sz="2400" b="1">
                <a:latin typeface="Times New Roman" pitchFamily="18" charset="0"/>
                <a:ea typeface="楷体_GB2312" pitchFamily="49" charset="-122"/>
              </a:rPr>
              <a:t>A </a:t>
            </a:r>
            <a:r>
              <a:rPr kumimoji="1" lang="zh-CN" altLang="en-US" sz="2400" b="1">
                <a:latin typeface="Times New Roman" pitchFamily="18" charset="0"/>
                <a:ea typeface="楷体_GB2312" pitchFamily="49" charset="-122"/>
              </a:rPr>
              <a:t>的平衡因子从 </a:t>
            </a:r>
            <a:r>
              <a:rPr kumimoji="1" lang="en-US" altLang="zh-CN" sz="2400" b="1">
                <a:latin typeface="Times New Roman" pitchFamily="18" charset="0"/>
                <a:ea typeface="楷体_GB2312" pitchFamily="49" charset="-122"/>
              </a:rPr>
              <a:t>-1 </a:t>
            </a:r>
            <a:r>
              <a:rPr kumimoji="1" lang="zh-CN" altLang="en-US" sz="2400" b="1">
                <a:latin typeface="Times New Roman" pitchFamily="18" charset="0"/>
                <a:ea typeface="楷体_GB2312" pitchFamily="49" charset="-122"/>
              </a:rPr>
              <a:t>改变 </a:t>
            </a:r>
          </a:p>
          <a:p>
            <a:pPr>
              <a:lnSpc>
                <a:spcPct val="110000"/>
              </a:lnSpc>
            </a:pPr>
            <a:r>
              <a:rPr kumimoji="1" lang="zh-CN" altLang="en-US" sz="2400" b="1">
                <a:latin typeface="Times New Roman" pitchFamily="18" charset="0"/>
                <a:ea typeface="楷体_GB2312" pitchFamily="49" charset="-122"/>
              </a:rPr>
              <a:t>为 </a:t>
            </a:r>
            <a:r>
              <a:rPr kumimoji="1" lang="en-US" altLang="zh-CN" sz="2400" b="1">
                <a:latin typeface="Times New Roman" pitchFamily="18" charset="0"/>
                <a:ea typeface="楷体_GB2312" pitchFamily="49" charset="-122"/>
              </a:rPr>
              <a:t>-2</a:t>
            </a:r>
            <a:r>
              <a:rPr kumimoji="1" lang="zh-CN" altLang="en-US" sz="2400" b="1">
                <a:latin typeface="Times New Roman" pitchFamily="18" charset="0"/>
                <a:ea typeface="楷体_GB2312" pitchFamily="49" charset="-122"/>
              </a:rPr>
              <a:t>，需要</a:t>
            </a:r>
            <a:r>
              <a:rPr kumimoji="1" lang="zh-CN" altLang="en-US" sz="2400" b="1">
                <a:solidFill>
                  <a:srgbClr val="0000FF"/>
                </a:solidFill>
                <a:latin typeface="Times New Roman" pitchFamily="18" charset="0"/>
                <a:ea typeface="楷体_GB2312" pitchFamily="49" charset="-122"/>
              </a:rPr>
              <a:t>先进行顺时针旋转，再逆时针旋转。</a:t>
            </a:r>
          </a:p>
          <a:p>
            <a:pPr algn="ctr">
              <a:lnSpc>
                <a:spcPct val="110000"/>
              </a:lnSpc>
            </a:pPr>
            <a:r>
              <a:rPr kumimoji="1" lang="en-US" altLang="zh-CN" sz="2400" b="1">
                <a:solidFill>
                  <a:srgbClr val="0000FF"/>
                </a:solidFill>
                <a:latin typeface="Times New Roman" pitchFamily="18" charset="0"/>
                <a:ea typeface="楷体_GB2312" pitchFamily="49" charset="-122"/>
              </a:rPr>
              <a:t>(</a:t>
            </a:r>
            <a:r>
              <a:rPr kumimoji="1" lang="zh-CN" altLang="en-US" sz="2400" b="1">
                <a:solidFill>
                  <a:srgbClr val="0000FF"/>
                </a:solidFill>
                <a:latin typeface="Times New Roman" pitchFamily="18" charset="0"/>
                <a:ea typeface="楷体_GB2312" pitchFamily="49" charset="-122"/>
              </a:rPr>
              <a:t>以插入的结点 </a:t>
            </a:r>
            <a:r>
              <a:rPr kumimoji="1" lang="en-US" altLang="zh-CN" sz="2400" b="1">
                <a:solidFill>
                  <a:srgbClr val="0000FF"/>
                </a:solidFill>
                <a:latin typeface="Times New Roman" pitchFamily="18" charset="0"/>
                <a:ea typeface="楷体_GB2312" pitchFamily="49" charset="-122"/>
              </a:rPr>
              <a:t>B </a:t>
            </a:r>
            <a:r>
              <a:rPr kumimoji="1" lang="zh-CN" altLang="en-US" sz="2400" b="1">
                <a:solidFill>
                  <a:srgbClr val="0000FF"/>
                </a:solidFill>
                <a:latin typeface="Times New Roman" pitchFamily="18" charset="0"/>
                <a:ea typeface="楷体_GB2312" pitchFamily="49" charset="-122"/>
              </a:rPr>
              <a:t>为旋转轴） </a:t>
            </a:r>
          </a:p>
        </p:txBody>
      </p:sp>
      <p:sp>
        <p:nvSpPr>
          <p:cNvPr id="140293" name="Rectangle 5"/>
          <p:cNvSpPr>
            <a:spLocks noChangeArrowheads="1"/>
          </p:cNvSpPr>
          <p:nvPr/>
        </p:nvSpPr>
        <p:spPr bwMode="auto">
          <a:xfrm>
            <a:off x="107950" y="3044825"/>
            <a:ext cx="2690813" cy="457200"/>
          </a:xfrm>
          <a:prstGeom prst="rect">
            <a:avLst/>
          </a:prstGeom>
          <a:noFill/>
          <a:ln w="38100">
            <a:noFill/>
            <a:miter lim="800000"/>
            <a:headEnd/>
            <a:tailEnd/>
          </a:ln>
          <a:effectLst/>
        </p:spPr>
        <p:txBody>
          <a:bodyPr wrap="none">
            <a:spAutoFit/>
          </a:bodyPr>
          <a:lstStyle/>
          <a:p>
            <a:r>
              <a:rPr kumimoji="1" lang="en-US" altLang="zh-CN" sz="2400" b="1">
                <a:latin typeface="Times New Roman" pitchFamily="18" charset="0"/>
                <a:ea typeface="华文中宋" pitchFamily="2" charset="-122"/>
              </a:rPr>
              <a:t>4)  RL </a:t>
            </a:r>
            <a:r>
              <a:rPr kumimoji="1" lang="zh-CN" altLang="en-US" sz="2400" b="1">
                <a:latin typeface="Times New Roman" pitchFamily="18" charset="0"/>
                <a:ea typeface="华文中宋" pitchFamily="2" charset="-122"/>
              </a:rPr>
              <a:t>平衡旋转： </a:t>
            </a:r>
          </a:p>
        </p:txBody>
      </p:sp>
      <p:sp>
        <p:nvSpPr>
          <p:cNvPr id="140297" name="Oval 9"/>
          <p:cNvSpPr>
            <a:spLocks noChangeArrowheads="1"/>
          </p:cNvSpPr>
          <p:nvPr/>
        </p:nvSpPr>
        <p:spPr bwMode="auto">
          <a:xfrm>
            <a:off x="7043738" y="4941888"/>
            <a:ext cx="457200" cy="457200"/>
          </a:xfrm>
          <a:prstGeom prst="ellipse">
            <a:avLst/>
          </a:prstGeom>
          <a:gradFill rotWithShape="1">
            <a:gsLst>
              <a:gs pos="0">
                <a:srgbClr val="FFFFFF"/>
              </a:gs>
              <a:gs pos="100000">
                <a:srgbClr val="FF00FF"/>
              </a:gs>
            </a:gsLst>
            <a:path path="shape">
              <a:fillToRect l="50000" t="50000" r="50000" b="50000"/>
            </a:path>
          </a:gradFill>
          <a:ln w="38100">
            <a:noFill/>
            <a:round/>
            <a:headEnd/>
            <a:tailEnd/>
          </a:ln>
          <a:effectLst/>
        </p:spPr>
        <p:txBody>
          <a:bodyPr wrap="none" anchor="ctr"/>
          <a:lstStyle/>
          <a:p>
            <a:pPr algn="ctr"/>
            <a:r>
              <a:rPr kumimoji="1" lang="en-US" altLang="zh-CN" sz="2400" b="1">
                <a:latin typeface="Times New Roman" pitchFamily="18" charset="0"/>
              </a:rPr>
              <a:t>B</a:t>
            </a:r>
          </a:p>
        </p:txBody>
      </p:sp>
      <p:sp>
        <p:nvSpPr>
          <p:cNvPr id="140313" name="Rectangle 25"/>
          <p:cNvSpPr>
            <a:spLocks noChangeArrowheads="1"/>
          </p:cNvSpPr>
          <p:nvPr/>
        </p:nvSpPr>
        <p:spPr bwMode="auto">
          <a:xfrm>
            <a:off x="450850" y="892175"/>
            <a:ext cx="4913313" cy="2100263"/>
          </a:xfrm>
          <a:prstGeom prst="rect">
            <a:avLst/>
          </a:prstGeom>
          <a:noFill/>
          <a:ln w="9525">
            <a:noFill/>
            <a:miter lim="800000"/>
            <a:headEnd/>
            <a:tailEnd/>
          </a:ln>
          <a:effectLst/>
        </p:spPr>
        <p:txBody>
          <a:bodyPr>
            <a:spAutoFit/>
          </a:bodyPr>
          <a:lstStyle/>
          <a:p>
            <a:pPr>
              <a:lnSpc>
                <a:spcPct val="110000"/>
              </a:lnSpc>
            </a:pPr>
            <a:r>
              <a:rPr kumimoji="1" lang="zh-CN" altLang="en-US" sz="2400" b="1">
                <a:latin typeface="Times New Roman" pitchFamily="18" charset="0"/>
                <a:ea typeface="楷体_GB2312" pitchFamily="49" charset="-122"/>
              </a:rPr>
              <a:t>若在 </a:t>
            </a:r>
            <a:r>
              <a:rPr kumimoji="1" lang="en-US" altLang="zh-CN" sz="2400" b="1">
                <a:latin typeface="Times New Roman" pitchFamily="18" charset="0"/>
                <a:ea typeface="楷体_GB2312" pitchFamily="49" charset="-122"/>
              </a:rPr>
              <a:t>C </a:t>
            </a:r>
            <a:r>
              <a:rPr kumimoji="1" lang="zh-CN" altLang="en-US" sz="2400" b="1">
                <a:latin typeface="Times New Roman" pitchFamily="18" charset="0"/>
                <a:ea typeface="楷体_GB2312" pitchFamily="49" charset="-122"/>
              </a:rPr>
              <a:t>的</a:t>
            </a:r>
            <a:r>
              <a:rPr kumimoji="1" lang="zh-CN" altLang="en-US" sz="2400" b="1">
                <a:solidFill>
                  <a:srgbClr val="0000FF"/>
                </a:solidFill>
                <a:latin typeface="Times New Roman" pitchFamily="18" charset="0"/>
                <a:ea typeface="楷体_GB2312" pitchFamily="49" charset="-122"/>
              </a:rPr>
              <a:t>左子树的右子树上插入</a:t>
            </a:r>
            <a:r>
              <a:rPr kumimoji="1" lang="zh-CN" altLang="en-US" sz="2400" b="1">
                <a:solidFill>
                  <a:srgbClr val="9900FF"/>
                </a:solidFill>
                <a:latin typeface="Times New Roman" pitchFamily="18" charset="0"/>
                <a:ea typeface="楷体_GB2312" pitchFamily="49" charset="-122"/>
              </a:rPr>
              <a:t> </a:t>
            </a:r>
          </a:p>
          <a:p>
            <a:pPr>
              <a:lnSpc>
                <a:spcPct val="110000"/>
              </a:lnSpc>
            </a:pPr>
            <a:r>
              <a:rPr kumimoji="1" lang="zh-CN" altLang="en-US" sz="2400" b="1">
                <a:latin typeface="Times New Roman" pitchFamily="18" charset="0"/>
                <a:ea typeface="楷体_GB2312" pitchFamily="49" charset="-122"/>
              </a:rPr>
              <a:t>结点，使 </a:t>
            </a:r>
            <a:r>
              <a:rPr kumimoji="1" lang="en-US" altLang="zh-CN" sz="2400" b="1">
                <a:latin typeface="Times New Roman" pitchFamily="18" charset="0"/>
                <a:ea typeface="楷体_GB2312" pitchFamily="49" charset="-122"/>
              </a:rPr>
              <a:t>C </a:t>
            </a:r>
            <a:r>
              <a:rPr kumimoji="1" lang="zh-CN" altLang="en-US" sz="2400" b="1">
                <a:latin typeface="Times New Roman" pitchFamily="18" charset="0"/>
                <a:ea typeface="楷体_GB2312" pitchFamily="49" charset="-122"/>
              </a:rPr>
              <a:t>的平衡因子从 </a:t>
            </a:r>
            <a:r>
              <a:rPr kumimoji="1" lang="en-US" altLang="zh-CN" sz="2400" b="1">
                <a:latin typeface="Times New Roman" pitchFamily="18" charset="0"/>
                <a:ea typeface="楷体_GB2312" pitchFamily="49" charset="-122"/>
              </a:rPr>
              <a:t>1 </a:t>
            </a:r>
            <a:r>
              <a:rPr kumimoji="1" lang="zh-CN" altLang="en-US" sz="2400" b="1">
                <a:latin typeface="Times New Roman" pitchFamily="18" charset="0"/>
                <a:ea typeface="楷体_GB2312" pitchFamily="49" charset="-122"/>
              </a:rPr>
              <a:t>增加 </a:t>
            </a:r>
          </a:p>
          <a:p>
            <a:pPr>
              <a:lnSpc>
                <a:spcPct val="110000"/>
              </a:lnSpc>
            </a:pPr>
            <a:r>
              <a:rPr kumimoji="1" lang="zh-CN" altLang="en-US" sz="2400" b="1">
                <a:latin typeface="Times New Roman" pitchFamily="18" charset="0"/>
                <a:ea typeface="楷体_GB2312" pitchFamily="49" charset="-122"/>
              </a:rPr>
              <a:t>至 </a:t>
            </a:r>
            <a:r>
              <a:rPr kumimoji="1" lang="en-US" altLang="zh-CN" sz="2400" b="1">
                <a:latin typeface="Times New Roman" pitchFamily="18" charset="0"/>
                <a:ea typeface="楷体_GB2312" pitchFamily="49" charset="-122"/>
              </a:rPr>
              <a:t>2</a:t>
            </a:r>
            <a:r>
              <a:rPr kumimoji="1" lang="zh-CN" altLang="en-US" sz="2400" b="1">
                <a:latin typeface="Times New Roman" pitchFamily="18" charset="0"/>
                <a:ea typeface="楷体_GB2312" pitchFamily="49" charset="-122"/>
              </a:rPr>
              <a:t>， 需要</a:t>
            </a:r>
            <a:r>
              <a:rPr kumimoji="1" lang="zh-CN" altLang="en-US" sz="2400" b="1">
                <a:solidFill>
                  <a:srgbClr val="0000FF"/>
                </a:solidFill>
                <a:latin typeface="Times New Roman" pitchFamily="18" charset="0"/>
                <a:ea typeface="楷体_GB2312" pitchFamily="49" charset="-122"/>
              </a:rPr>
              <a:t>先进行逆时针旋转，  </a:t>
            </a:r>
          </a:p>
          <a:p>
            <a:pPr>
              <a:lnSpc>
                <a:spcPct val="110000"/>
              </a:lnSpc>
            </a:pPr>
            <a:r>
              <a:rPr kumimoji="1" lang="zh-CN" altLang="en-US" sz="2400" b="1">
                <a:solidFill>
                  <a:srgbClr val="0000FF"/>
                </a:solidFill>
                <a:latin typeface="Times New Roman" pitchFamily="18" charset="0"/>
                <a:ea typeface="楷体_GB2312" pitchFamily="49" charset="-122"/>
              </a:rPr>
              <a:t>再顺时针旋转。</a:t>
            </a:r>
            <a:r>
              <a:rPr kumimoji="1" lang="zh-CN" altLang="en-US" sz="2400" b="1">
                <a:solidFill>
                  <a:srgbClr val="9900FF"/>
                </a:solidFill>
                <a:latin typeface="Times New Roman" pitchFamily="18" charset="0"/>
                <a:ea typeface="楷体_GB2312" pitchFamily="49" charset="-122"/>
              </a:rPr>
              <a:t> </a:t>
            </a:r>
          </a:p>
          <a:p>
            <a:pPr algn="ctr">
              <a:lnSpc>
                <a:spcPct val="110000"/>
              </a:lnSpc>
            </a:pPr>
            <a:r>
              <a:rPr kumimoji="1" lang="en-US" altLang="zh-CN" sz="2400" b="1">
                <a:solidFill>
                  <a:srgbClr val="0000FF"/>
                </a:solidFill>
                <a:latin typeface="Times New Roman" pitchFamily="18" charset="0"/>
                <a:ea typeface="楷体_GB2312" pitchFamily="49" charset="-122"/>
              </a:rPr>
              <a:t>(</a:t>
            </a:r>
            <a:r>
              <a:rPr kumimoji="1" lang="zh-CN" altLang="en-US" sz="2400" b="1">
                <a:solidFill>
                  <a:srgbClr val="0000FF"/>
                </a:solidFill>
                <a:latin typeface="Times New Roman" pitchFamily="18" charset="0"/>
                <a:ea typeface="楷体_GB2312" pitchFamily="49" charset="-122"/>
              </a:rPr>
              <a:t>以插入的结点 </a:t>
            </a:r>
            <a:r>
              <a:rPr kumimoji="1" lang="en-US" altLang="zh-CN" sz="2400" b="1">
                <a:solidFill>
                  <a:srgbClr val="0000FF"/>
                </a:solidFill>
                <a:latin typeface="Times New Roman" pitchFamily="18" charset="0"/>
                <a:ea typeface="楷体_GB2312" pitchFamily="49" charset="-122"/>
              </a:rPr>
              <a:t>B </a:t>
            </a:r>
            <a:r>
              <a:rPr kumimoji="1" lang="zh-CN" altLang="en-US" sz="2400" b="1">
                <a:solidFill>
                  <a:srgbClr val="0000FF"/>
                </a:solidFill>
                <a:latin typeface="Times New Roman" pitchFamily="18" charset="0"/>
                <a:ea typeface="楷体_GB2312" pitchFamily="49" charset="-122"/>
              </a:rPr>
              <a:t>为旋转轴） </a:t>
            </a:r>
          </a:p>
        </p:txBody>
      </p:sp>
      <p:sp>
        <p:nvSpPr>
          <p:cNvPr id="140323" name="Oval 35"/>
          <p:cNvSpPr>
            <a:spLocks noChangeArrowheads="1"/>
          </p:cNvSpPr>
          <p:nvPr/>
        </p:nvSpPr>
        <p:spPr bwMode="auto">
          <a:xfrm>
            <a:off x="7969250" y="2298700"/>
            <a:ext cx="457200" cy="457200"/>
          </a:xfrm>
          <a:prstGeom prst="ellipse">
            <a:avLst/>
          </a:prstGeom>
          <a:gradFill rotWithShape="1">
            <a:gsLst>
              <a:gs pos="0">
                <a:srgbClr val="FFFFFF"/>
              </a:gs>
              <a:gs pos="100000">
                <a:srgbClr val="FF00FF"/>
              </a:gs>
            </a:gsLst>
            <a:path path="shape">
              <a:fillToRect l="50000" t="50000" r="50000" b="50000"/>
            </a:path>
          </a:gradFill>
          <a:ln w="38100">
            <a:solidFill>
              <a:srgbClr val="FF00FF"/>
            </a:solidFill>
            <a:round/>
            <a:headEnd/>
            <a:tailEnd/>
          </a:ln>
          <a:effectLst/>
        </p:spPr>
        <p:txBody>
          <a:bodyPr wrap="none" anchor="ctr"/>
          <a:lstStyle/>
          <a:p>
            <a:pPr algn="ctr"/>
            <a:r>
              <a:rPr kumimoji="1" lang="en-US" altLang="zh-CN" sz="2400" b="1">
                <a:latin typeface="Times New Roman" pitchFamily="18" charset="0"/>
              </a:rPr>
              <a:t>B</a:t>
            </a:r>
          </a:p>
        </p:txBody>
      </p:sp>
      <p:sp>
        <p:nvSpPr>
          <p:cNvPr id="140332" name="Rectangle 44"/>
          <p:cNvSpPr>
            <a:spLocks noChangeArrowheads="1"/>
          </p:cNvSpPr>
          <p:nvPr/>
        </p:nvSpPr>
        <p:spPr bwMode="auto">
          <a:xfrm>
            <a:off x="107950" y="476250"/>
            <a:ext cx="3024188" cy="492125"/>
          </a:xfrm>
          <a:prstGeom prst="rect">
            <a:avLst/>
          </a:prstGeom>
          <a:noFill/>
          <a:ln w="9525">
            <a:noFill/>
            <a:miter lim="800000"/>
            <a:headEnd/>
            <a:tailEnd/>
          </a:ln>
          <a:effectLst/>
        </p:spPr>
        <p:txBody>
          <a:bodyPr anchor="ctr"/>
          <a:lstStyle/>
          <a:p>
            <a:r>
              <a:rPr lang="en-US" altLang="zh-CN" sz="2600" b="1">
                <a:ea typeface="华文中宋" pitchFamily="2" charset="-122"/>
              </a:rPr>
              <a:t>3)  LR </a:t>
            </a:r>
            <a:r>
              <a:rPr lang="zh-CN" altLang="en-US" sz="2600" b="1">
                <a:ea typeface="华文中宋" pitchFamily="2" charset="-122"/>
              </a:rPr>
              <a:t>平衡旋转： </a:t>
            </a:r>
          </a:p>
        </p:txBody>
      </p:sp>
      <p:sp>
        <p:nvSpPr>
          <p:cNvPr id="140342" name="AutoShape 54"/>
          <p:cNvSpPr>
            <a:spLocks noChangeArrowheads="1"/>
          </p:cNvSpPr>
          <p:nvPr/>
        </p:nvSpPr>
        <p:spPr bwMode="auto">
          <a:xfrm>
            <a:off x="1763713" y="5884863"/>
            <a:ext cx="5297487" cy="496887"/>
          </a:xfrm>
          <a:prstGeom prst="roundRect">
            <a:avLst>
              <a:gd name="adj" fmla="val 16667"/>
            </a:avLst>
          </a:prstGeom>
          <a:solidFill>
            <a:srgbClr val="00FFFF"/>
          </a:solidFill>
          <a:ln w="25400" cap="sq">
            <a:noFill/>
            <a:round/>
            <a:headEnd/>
            <a:tailEnd/>
          </a:ln>
          <a:effectLst>
            <a:outerShdw dist="107763" dir="2700000" algn="ctr" rotWithShape="0">
              <a:schemeClr val="bg2">
                <a:alpha val="50000"/>
              </a:schemeClr>
            </a:outerShdw>
          </a:effectLst>
        </p:spPr>
        <p:txBody>
          <a:bodyPr wrap="none" anchor="ctr">
            <a:spAutoFit/>
          </a:bodyPr>
          <a:lstStyle/>
          <a:p>
            <a:pPr algn="ctr">
              <a:spcBef>
                <a:spcPct val="50000"/>
              </a:spcBef>
            </a:pPr>
            <a:r>
              <a:rPr kumimoji="1" lang="en-US" altLang="zh-CN" sz="2400" b="1">
                <a:latin typeface="华文中宋" pitchFamily="2" charset="-122"/>
                <a:ea typeface="华文中宋" pitchFamily="2" charset="-122"/>
              </a:rPr>
              <a:t> </a:t>
            </a:r>
            <a:r>
              <a:rPr kumimoji="1" lang="zh-CN" altLang="en-US" sz="2400" b="1">
                <a:latin typeface="华文中宋" pitchFamily="2" charset="-122"/>
                <a:ea typeface="华文中宋" pitchFamily="2" charset="-122"/>
              </a:rPr>
              <a:t>调整必须保证二叉排序树的特性不变 </a:t>
            </a:r>
          </a:p>
        </p:txBody>
      </p:sp>
      <p:grpSp>
        <p:nvGrpSpPr>
          <p:cNvPr id="2" name="Group 59"/>
          <p:cNvGrpSpPr>
            <a:grpSpLocks/>
          </p:cNvGrpSpPr>
          <p:nvPr/>
        </p:nvGrpSpPr>
        <p:grpSpPr bwMode="auto">
          <a:xfrm>
            <a:off x="7427913" y="814388"/>
            <a:ext cx="960437" cy="1174750"/>
            <a:chOff x="4316" y="604"/>
            <a:chExt cx="605" cy="740"/>
          </a:xfrm>
        </p:grpSpPr>
        <p:sp>
          <p:nvSpPr>
            <p:cNvPr id="140321" name="Oval 33"/>
            <p:cNvSpPr>
              <a:spLocks noChangeArrowheads="1"/>
            </p:cNvSpPr>
            <p:nvPr/>
          </p:nvSpPr>
          <p:spPr bwMode="auto">
            <a:xfrm>
              <a:off x="4633" y="604"/>
              <a:ext cx="288" cy="288"/>
            </a:xfrm>
            <a:prstGeom prst="ellipse">
              <a:avLst/>
            </a:prstGeom>
            <a:gradFill rotWithShape="1">
              <a:gsLst>
                <a:gs pos="0">
                  <a:schemeClr val="bg1"/>
                </a:gs>
                <a:gs pos="100000">
                  <a:srgbClr val="FF3300"/>
                </a:gs>
              </a:gsLst>
              <a:path path="shape">
                <a:fillToRect l="50000" t="50000" r="50000" b="50000"/>
              </a:path>
            </a:gradFill>
            <a:ln w="38100">
              <a:noFill/>
              <a:round/>
              <a:headEnd/>
              <a:tailEnd/>
            </a:ln>
            <a:effectLst/>
          </p:spPr>
          <p:txBody>
            <a:bodyPr wrap="none" anchor="ctr"/>
            <a:lstStyle/>
            <a:p>
              <a:pPr algn="ctr"/>
              <a:r>
                <a:rPr kumimoji="1" lang="en-US" altLang="zh-CN" sz="2400" b="1">
                  <a:latin typeface="Times New Roman" pitchFamily="18" charset="0"/>
                </a:rPr>
                <a:t>C</a:t>
              </a:r>
            </a:p>
          </p:txBody>
        </p:sp>
        <p:sp>
          <p:nvSpPr>
            <p:cNvPr id="140322" name="Oval 34"/>
            <p:cNvSpPr>
              <a:spLocks noChangeArrowheads="1"/>
            </p:cNvSpPr>
            <p:nvPr/>
          </p:nvSpPr>
          <p:spPr bwMode="auto">
            <a:xfrm>
              <a:off x="4316" y="1056"/>
              <a:ext cx="288" cy="288"/>
            </a:xfrm>
            <a:prstGeom prst="ellipse">
              <a:avLst/>
            </a:prstGeom>
            <a:gradFill rotWithShape="1">
              <a:gsLst>
                <a:gs pos="0">
                  <a:schemeClr val="bg1"/>
                </a:gs>
                <a:gs pos="100000">
                  <a:srgbClr val="FF3300"/>
                </a:gs>
              </a:gsLst>
              <a:path path="shape">
                <a:fillToRect l="50000" t="50000" r="50000" b="50000"/>
              </a:path>
            </a:gradFill>
            <a:ln w="38100">
              <a:noFill/>
              <a:round/>
              <a:headEnd/>
              <a:tailEnd/>
            </a:ln>
            <a:effectLst/>
          </p:spPr>
          <p:txBody>
            <a:bodyPr wrap="none" anchor="ctr"/>
            <a:lstStyle/>
            <a:p>
              <a:pPr algn="ctr"/>
              <a:r>
                <a:rPr kumimoji="1" lang="en-US" altLang="zh-CN" sz="2400" b="1">
                  <a:latin typeface="Times New Roman" pitchFamily="18" charset="0"/>
                </a:rPr>
                <a:t>A</a:t>
              </a:r>
            </a:p>
          </p:txBody>
        </p:sp>
        <p:cxnSp>
          <p:nvCxnSpPr>
            <p:cNvPr id="140343" name="AutoShape 55"/>
            <p:cNvCxnSpPr>
              <a:cxnSpLocks noChangeShapeType="1"/>
              <a:stCxn id="140321" idx="3"/>
              <a:endCxn id="140322" idx="0"/>
            </p:cNvCxnSpPr>
            <p:nvPr/>
          </p:nvCxnSpPr>
          <p:spPr bwMode="auto">
            <a:xfrm flipH="1">
              <a:off x="4460" y="850"/>
              <a:ext cx="215" cy="206"/>
            </a:xfrm>
            <a:prstGeom prst="straightConnector1">
              <a:avLst/>
            </a:prstGeom>
            <a:noFill/>
            <a:ln w="25400" cap="sq">
              <a:solidFill>
                <a:schemeClr val="tx1"/>
              </a:solidFill>
              <a:round/>
              <a:headEnd/>
              <a:tailEnd/>
            </a:ln>
            <a:effectLst/>
          </p:spPr>
        </p:cxnSp>
      </p:grpSp>
      <p:cxnSp>
        <p:nvCxnSpPr>
          <p:cNvPr id="140344" name="AutoShape 56"/>
          <p:cNvCxnSpPr>
            <a:cxnSpLocks noChangeShapeType="1"/>
            <a:stCxn id="140322" idx="5"/>
            <a:endCxn id="140323" idx="0"/>
          </p:cNvCxnSpPr>
          <p:nvPr/>
        </p:nvCxnSpPr>
        <p:spPr bwMode="auto">
          <a:xfrm>
            <a:off x="7818438" y="1922463"/>
            <a:ext cx="379412" cy="357187"/>
          </a:xfrm>
          <a:prstGeom prst="straightConnector1">
            <a:avLst/>
          </a:prstGeom>
          <a:noFill/>
          <a:ln w="25400" cap="sq">
            <a:solidFill>
              <a:schemeClr val="tx1"/>
            </a:solidFill>
            <a:round/>
            <a:headEnd/>
            <a:tailEnd/>
          </a:ln>
          <a:effectLst/>
        </p:spPr>
      </p:cxnSp>
      <p:sp>
        <p:nvSpPr>
          <p:cNvPr id="140345" name="Oval 57"/>
          <p:cNvSpPr>
            <a:spLocks noChangeArrowheads="1"/>
          </p:cNvSpPr>
          <p:nvPr/>
        </p:nvSpPr>
        <p:spPr bwMode="auto">
          <a:xfrm>
            <a:off x="6923088" y="2324100"/>
            <a:ext cx="457200" cy="457200"/>
          </a:xfrm>
          <a:prstGeom prst="ellipse">
            <a:avLst/>
          </a:prstGeom>
          <a:gradFill rotWithShape="1">
            <a:gsLst>
              <a:gs pos="0">
                <a:schemeClr val="bg1"/>
              </a:gs>
              <a:gs pos="100000">
                <a:srgbClr val="FF3300"/>
              </a:gs>
            </a:gsLst>
            <a:path path="shape">
              <a:fillToRect l="50000" t="50000" r="50000" b="50000"/>
            </a:path>
          </a:gradFill>
          <a:ln w="38100">
            <a:noFill/>
            <a:round/>
            <a:headEnd/>
            <a:tailEnd/>
          </a:ln>
          <a:effectLst/>
        </p:spPr>
        <p:txBody>
          <a:bodyPr wrap="none" anchor="ctr"/>
          <a:lstStyle/>
          <a:p>
            <a:pPr algn="ctr"/>
            <a:r>
              <a:rPr kumimoji="1" lang="en-US" altLang="zh-CN" sz="2400" b="1">
                <a:latin typeface="Times New Roman" pitchFamily="18" charset="0"/>
              </a:rPr>
              <a:t>A</a:t>
            </a:r>
          </a:p>
        </p:txBody>
      </p:sp>
      <p:grpSp>
        <p:nvGrpSpPr>
          <p:cNvPr id="3" name="Group 60"/>
          <p:cNvGrpSpPr>
            <a:grpSpLocks/>
          </p:cNvGrpSpPr>
          <p:nvPr/>
        </p:nvGrpSpPr>
        <p:grpSpPr bwMode="auto">
          <a:xfrm rot="2074985" flipH="1">
            <a:off x="6845300" y="1428750"/>
            <a:ext cx="390525" cy="993775"/>
            <a:chOff x="4967" y="755"/>
            <a:chExt cx="369" cy="861"/>
          </a:xfrm>
        </p:grpSpPr>
        <p:sp>
          <p:nvSpPr>
            <p:cNvPr id="140349" name="Freeform 61"/>
            <p:cNvSpPr>
              <a:spLocks/>
            </p:cNvSpPr>
            <p:nvPr/>
          </p:nvSpPr>
          <p:spPr bwMode="auto">
            <a:xfrm>
              <a:off x="5062" y="755"/>
              <a:ext cx="274" cy="770"/>
            </a:xfrm>
            <a:custGeom>
              <a:avLst/>
              <a:gdLst/>
              <a:ahLst/>
              <a:cxnLst>
                <a:cxn ang="0">
                  <a:pos x="41" y="0"/>
                </a:cxn>
                <a:cxn ang="0">
                  <a:pos x="267" y="408"/>
                </a:cxn>
                <a:cxn ang="0">
                  <a:pos x="0" y="770"/>
                </a:cxn>
              </a:cxnLst>
              <a:rect l="0" t="0" r="r" b="b"/>
              <a:pathLst>
                <a:path w="274" h="770">
                  <a:moveTo>
                    <a:pt x="41" y="0"/>
                  </a:moveTo>
                  <a:cubicBezTo>
                    <a:pt x="154" y="132"/>
                    <a:pt x="274" y="280"/>
                    <a:pt x="267" y="408"/>
                  </a:cubicBezTo>
                  <a:cubicBezTo>
                    <a:pt x="260" y="536"/>
                    <a:pt x="56" y="695"/>
                    <a:pt x="0" y="770"/>
                  </a:cubicBezTo>
                </a:path>
              </a:pathLst>
            </a:custGeom>
            <a:noFill/>
            <a:ln w="25400" cap="sq" cmpd="sng">
              <a:solidFill>
                <a:srgbClr val="0000FF"/>
              </a:solidFill>
              <a:prstDash val="solid"/>
              <a:round/>
              <a:headEnd/>
              <a:tailEnd/>
            </a:ln>
            <a:effectLst/>
          </p:spPr>
          <p:txBody>
            <a:bodyPr>
              <a:spAutoFit/>
            </a:bodyPr>
            <a:lstStyle/>
            <a:p>
              <a:endParaRPr lang="zh-CN" altLang="en-US"/>
            </a:p>
          </p:txBody>
        </p:sp>
        <p:sp>
          <p:nvSpPr>
            <p:cNvPr id="140350" name="Line 62"/>
            <p:cNvSpPr>
              <a:spLocks noChangeShapeType="1"/>
            </p:cNvSpPr>
            <p:nvPr/>
          </p:nvSpPr>
          <p:spPr bwMode="auto">
            <a:xfrm flipH="1">
              <a:off x="4967" y="1525"/>
              <a:ext cx="90" cy="91"/>
            </a:xfrm>
            <a:prstGeom prst="line">
              <a:avLst/>
            </a:prstGeom>
            <a:noFill/>
            <a:ln w="25400" cap="sq">
              <a:solidFill>
                <a:srgbClr val="0000FF"/>
              </a:solidFill>
              <a:round/>
              <a:headEnd/>
              <a:tailEnd type="triangle" w="med" len="med"/>
            </a:ln>
            <a:effectLst/>
          </p:spPr>
          <p:txBody>
            <a:bodyPr>
              <a:spAutoFit/>
            </a:bodyPr>
            <a:lstStyle/>
            <a:p>
              <a:endParaRPr lang="zh-CN" altLang="en-US"/>
            </a:p>
          </p:txBody>
        </p:sp>
      </p:grpSp>
      <p:cxnSp>
        <p:nvCxnSpPr>
          <p:cNvPr id="140351" name="AutoShape 63"/>
          <p:cNvCxnSpPr>
            <a:cxnSpLocks noChangeShapeType="1"/>
            <a:stCxn id="140346" idx="3"/>
            <a:endCxn id="140345" idx="0"/>
          </p:cNvCxnSpPr>
          <p:nvPr/>
        </p:nvCxnSpPr>
        <p:spPr bwMode="auto">
          <a:xfrm flipH="1">
            <a:off x="7151688" y="1868488"/>
            <a:ext cx="342900" cy="455612"/>
          </a:xfrm>
          <a:prstGeom prst="straightConnector1">
            <a:avLst/>
          </a:prstGeom>
          <a:noFill/>
          <a:ln w="25400" cap="sq">
            <a:solidFill>
              <a:schemeClr val="tx1"/>
            </a:solidFill>
            <a:round/>
            <a:headEnd/>
            <a:tailEnd/>
          </a:ln>
          <a:effectLst/>
        </p:spPr>
      </p:cxnSp>
      <p:sp useBgFill="1">
        <p:nvSpPr>
          <p:cNvPr id="140352" name="Oval 64"/>
          <p:cNvSpPr>
            <a:spLocks noChangeArrowheads="1"/>
          </p:cNvSpPr>
          <p:nvPr/>
        </p:nvSpPr>
        <p:spPr bwMode="auto">
          <a:xfrm>
            <a:off x="7431088" y="1533525"/>
            <a:ext cx="457200" cy="457200"/>
          </a:xfrm>
          <a:prstGeom prst="ellipse">
            <a:avLst/>
          </a:prstGeom>
          <a:ln w="38100">
            <a:noFill/>
            <a:round/>
            <a:headEnd/>
            <a:tailEnd/>
          </a:ln>
          <a:effectLst/>
        </p:spPr>
        <p:txBody>
          <a:bodyPr wrap="none" anchor="ctr"/>
          <a:lstStyle/>
          <a:p>
            <a:pPr algn="ctr"/>
            <a:endParaRPr kumimoji="1" lang="zh-CN" altLang="zh-CN" sz="2400" b="1">
              <a:latin typeface="Times New Roman" pitchFamily="18" charset="0"/>
            </a:endParaRPr>
          </a:p>
        </p:txBody>
      </p:sp>
      <p:grpSp>
        <p:nvGrpSpPr>
          <p:cNvPr id="4" name="Group 66"/>
          <p:cNvGrpSpPr>
            <a:grpSpLocks/>
          </p:cNvGrpSpPr>
          <p:nvPr/>
        </p:nvGrpSpPr>
        <p:grpSpPr bwMode="auto">
          <a:xfrm rot="8949604" flipH="1">
            <a:off x="8172450" y="1414463"/>
            <a:ext cx="390525" cy="993775"/>
            <a:chOff x="4967" y="755"/>
            <a:chExt cx="369" cy="861"/>
          </a:xfrm>
        </p:grpSpPr>
        <p:sp>
          <p:nvSpPr>
            <p:cNvPr id="140355" name="Freeform 67"/>
            <p:cNvSpPr>
              <a:spLocks/>
            </p:cNvSpPr>
            <p:nvPr/>
          </p:nvSpPr>
          <p:spPr bwMode="auto">
            <a:xfrm>
              <a:off x="5062" y="755"/>
              <a:ext cx="274" cy="770"/>
            </a:xfrm>
            <a:custGeom>
              <a:avLst/>
              <a:gdLst/>
              <a:ahLst/>
              <a:cxnLst>
                <a:cxn ang="0">
                  <a:pos x="41" y="0"/>
                </a:cxn>
                <a:cxn ang="0">
                  <a:pos x="267" y="408"/>
                </a:cxn>
                <a:cxn ang="0">
                  <a:pos x="0" y="770"/>
                </a:cxn>
              </a:cxnLst>
              <a:rect l="0" t="0" r="r" b="b"/>
              <a:pathLst>
                <a:path w="274" h="770">
                  <a:moveTo>
                    <a:pt x="41" y="0"/>
                  </a:moveTo>
                  <a:cubicBezTo>
                    <a:pt x="154" y="132"/>
                    <a:pt x="274" y="280"/>
                    <a:pt x="267" y="408"/>
                  </a:cubicBezTo>
                  <a:cubicBezTo>
                    <a:pt x="260" y="536"/>
                    <a:pt x="56" y="695"/>
                    <a:pt x="0" y="770"/>
                  </a:cubicBezTo>
                </a:path>
              </a:pathLst>
            </a:custGeom>
            <a:noFill/>
            <a:ln w="25400" cap="sq" cmpd="sng">
              <a:solidFill>
                <a:srgbClr val="0000FF"/>
              </a:solidFill>
              <a:prstDash val="solid"/>
              <a:round/>
              <a:headEnd/>
              <a:tailEnd/>
            </a:ln>
            <a:effectLst/>
          </p:spPr>
          <p:txBody>
            <a:bodyPr>
              <a:spAutoFit/>
            </a:bodyPr>
            <a:lstStyle/>
            <a:p>
              <a:endParaRPr lang="zh-CN" altLang="en-US"/>
            </a:p>
          </p:txBody>
        </p:sp>
        <p:sp>
          <p:nvSpPr>
            <p:cNvPr id="140356" name="Line 68"/>
            <p:cNvSpPr>
              <a:spLocks noChangeShapeType="1"/>
            </p:cNvSpPr>
            <p:nvPr/>
          </p:nvSpPr>
          <p:spPr bwMode="auto">
            <a:xfrm flipH="1">
              <a:off x="4967" y="1525"/>
              <a:ext cx="90" cy="91"/>
            </a:xfrm>
            <a:prstGeom prst="line">
              <a:avLst/>
            </a:prstGeom>
            <a:noFill/>
            <a:ln w="25400" cap="sq">
              <a:solidFill>
                <a:srgbClr val="0000FF"/>
              </a:solidFill>
              <a:round/>
              <a:headEnd/>
              <a:tailEnd type="triangle" w="med" len="med"/>
            </a:ln>
            <a:effectLst/>
          </p:spPr>
          <p:txBody>
            <a:bodyPr>
              <a:spAutoFit/>
            </a:bodyPr>
            <a:lstStyle/>
            <a:p>
              <a:endParaRPr lang="zh-CN" altLang="en-US"/>
            </a:p>
          </p:txBody>
        </p:sp>
      </p:grpSp>
      <p:sp useBgFill="1">
        <p:nvSpPr>
          <p:cNvPr id="140357" name="Rectangle 69"/>
          <p:cNvSpPr>
            <a:spLocks noChangeArrowheads="1"/>
          </p:cNvSpPr>
          <p:nvPr/>
        </p:nvSpPr>
        <p:spPr bwMode="auto">
          <a:xfrm>
            <a:off x="7812088" y="1917700"/>
            <a:ext cx="360362" cy="360363"/>
          </a:xfrm>
          <a:prstGeom prst="rect">
            <a:avLst/>
          </a:prstGeom>
          <a:ln w="25400" cap="sq">
            <a:noFill/>
            <a:miter lim="800000"/>
            <a:headEnd/>
            <a:tailEnd/>
          </a:ln>
          <a:effectLst/>
        </p:spPr>
        <p:txBody>
          <a:bodyPr wrap="none" anchor="ctr">
            <a:spAutoFit/>
          </a:bodyPr>
          <a:lstStyle/>
          <a:p>
            <a:endParaRPr lang="zh-CN" altLang="en-US"/>
          </a:p>
        </p:txBody>
      </p:sp>
      <p:sp>
        <p:nvSpPr>
          <p:cNvPr id="140359" name="Oval 71"/>
          <p:cNvSpPr>
            <a:spLocks noChangeArrowheads="1"/>
          </p:cNvSpPr>
          <p:nvPr/>
        </p:nvSpPr>
        <p:spPr bwMode="auto">
          <a:xfrm>
            <a:off x="7850188" y="765175"/>
            <a:ext cx="647700" cy="576263"/>
          </a:xfrm>
          <a:prstGeom prst="ellipse">
            <a:avLst/>
          </a:prstGeom>
          <a:solidFill>
            <a:srgbClr val="000000">
              <a:alpha val="50000"/>
            </a:srgbClr>
          </a:solidFill>
          <a:ln w="25400" cap="sq">
            <a:noFill/>
            <a:round/>
            <a:headEnd/>
            <a:tailEnd/>
          </a:ln>
          <a:effectLst/>
        </p:spPr>
        <p:txBody>
          <a:bodyPr anchor="ctr">
            <a:spAutoFit/>
          </a:bodyPr>
          <a:lstStyle/>
          <a:p>
            <a:endParaRPr lang="zh-CN" altLang="en-US"/>
          </a:p>
        </p:txBody>
      </p:sp>
      <p:grpSp>
        <p:nvGrpSpPr>
          <p:cNvPr id="5" name="Group 75"/>
          <p:cNvGrpSpPr>
            <a:grpSpLocks/>
          </p:cNvGrpSpPr>
          <p:nvPr/>
        </p:nvGrpSpPr>
        <p:grpSpPr bwMode="auto">
          <a:xfrm rot="-296096">
            <a:off x="8450263" y="1055688"/>
            <a:ext cx="585787" cy="1366837"/>
            <a:chOff x="4967" y="755"/>
            <a:chExt cx="369" cy="861"/>
          </a:xfrm>
        </p:grpSpPr>
        <p:sp>
          <p:nvSpPr>
            <p:cNvPr id="140364" name="Freeform 76"/>
            <p:cNvSpPr>
              <a:spLocks/>
            </p:cNvSpPr>
            <p:nvPr/>
          </p:nvSpPr>
          <p:spPr bwMode="auto">
            <a:xfrm>
              <a:off x="5062" y="755"/>
              <a:ext cx="274" cy="770"/>
            </a:xfrm>
            <a:custGeom>
              <a:avLst/>
              <a:gdLst/>
              <a:ahLst/>
              <a:cxnLst>
                <a:cxn ang="0">
                  <a:pos x="41" y="0"/>
                </a:cxn>
                <a:cxn ang="0">
                  <a:pos x="267" y="408"/>
                </a:cxn>
                <a:cxn ang="0">
                  <a:pos x="0" y="770"/>
                </a:cxn>
              </a:cxnLst>
              <a:rect l="0" t="0" r="r" b="b"/>
              <a:pathLst>
                <a:path w="274" h="770">
                  <a:moveTo>
                    <a:pt x="41" y="0"/>
                  </a:moveTo>
                  <a:cubicBezTo>
                    <a:pt x="154" y="132"/>
                    <a:pt x="274" y="280"/>
                    <a:pt x="267" y="408"/>
                  </a:cubicBezTo>
                  <a:cubicBezTo>
                    <a:pt x="260" y="536"/>
                    <a:pt x="56" y="695"/>
                    <a:pt x="0" y="770"/>
                  </a:cubicBezTo>
                </a:path>
              </a:pathLst>
            </a:custGeom>
            <a:noFill/>
            <a:ln w="25400" cap="sq" cmpd="sng">
              <a:solidFill>
                <a:srgbClr val="FFFF00"/>
              </a:solidFill>
              <a:prstDash val="solid"/>
              <a:round/>
              <a:headEnd/>
              <a:tailEnd/>
            </a:ln>
            <a:effectLst/>
          </p:spPr>
          <p:txBody>
            <a:bodyPr>
              <a:spAutoFit/>
            </a:bodyPr>
            <a:lstStyle/>
            <a:p>
              <a:endParaRPr lang="zh-CN" altLang="en-US"/>
            </a:p>
          </p:txBody>
        </p:sp>
        <p:sp>
          <p:nvSpPr>
            <p:cNvPr id="140365" name="Line 77"/>
            <p:cNvSpPr>
              <a:spLocks noChangeShapeType="1"/>
            </p:cNvSpPr>
            <p:nvPr/>
          </p:nvSpPr>
          <p:spPr bwMode="auto">
            <a:xfrm flipH="1">
              <a:off x="4967" y="1525"/>
              <a:ext cx="90" cy="91"/>
            </a:xfrm>
            <a:prstGeom prst="line">
              <a:avLst/>
            </a:prstGeom>
            <a:noFill/>
            <a:ln w="25400" cap="sq">
              <a:solidFill>
                <a:srgbClr val="FFFF00"/>
              </a:solidFill>
              <a:round/>
              <a:headEnd/>
              <a:tailEnd type="triangle" w="med" len="med"/>
            </a:ln>
            <a:effectLst/>
          </p:spPr>
          <p:txBody>
            <a:bodyPr>
              <a:spAutoFit/>
            </a:bodyPr>
            <a:lstStyle/>
            <a:p>
              <a:endParaRPr lang="zh-CN" altLang="en-US"/>
            </a:p>
          </p:txBody>
        </p:sp>
      </p:grpSp>
      <p:cxnSp>
        <p:nvCxnSpPr>
          <p:cNvPr id="140367" name="AutoShape 79"/>
          <p:cNvCxnSpPr>
            <a:cxnSpLocks noChangeShapeType="1"/>
          </p:cNvCxnSpPr>
          <p:nvPr/>
        </p:nvCxnSpPr>
        <p:spPr bwMode="auto">
          <a:xfrm>
            <a:off x="7824788" y="1844675"/>
            <a:ext cx="412750" cy="407988"/>
          </a:xfrm>
          <a:prstGeom prst="straightConnector1">
            <a:avLst/>
          </a:prstGeom>
          <a:noFill/>
          <a:ln w="25400" cap="sq">
            <a:solidFill>
              <a:schemeClr val="tx1"/>
            </a:solidFill>
            <a:round/>
            <a:headEnd/>
            <a:tailEnd/>
          </a:ln>
          <a:effectLst/>
        </p:spPr>
      </p:cxnSp>
      <p:sp>
        <p:nvSpPr>
          <p:cNvPr id="140368" name="Rectangle 80"/>
          <p:cNvSpPr>
            <a:spLocks noChangeArrowheads="1"/>
          </p:cNvSpPr>
          <p:nvPr/>
        </p:nvSpPr>
        <p:spPr bwMode="auto">
          <a:xfrm>
            <a:off x="6661150" y="1341438"/>
            <a:ext cx="1943100" cy="1655762"/>
          </a:xfrm>
          <a:prstGeom prst="rect">
            <a:avLst/>
          </a:prstGeom>
          <a:solidFill>
            <a:schemeClr val="bg1">
              <a:alpha val="50000"/>
            </a:schemeClr>
          </a:solidFill>
          <a:ln w="25400" cap="sq">
            <a:noFill/>
            <a:miter lim="800000"/>
            <a:headEnd/>
            <a:tailEnd/>
          </a:ln>
          <a:effectLst/>
        </p:spPr>
        <p:txBody>
          <a:bodyPr wrap="none" anchor="ctr">
            <a:spAutoFit/>
          </a:bodyPr>
          <a:lstStyle/>
          <a:p>
            <a:endParaRPr lang="zh-CN" altLang="en-US"/>
          </a:p>
        </p:txBody>
      </p:sp>
      <p:grpSp>
        <p:nvGrpSpPr>
          <p:cNvPr id="6" name="Group 88"/>
          <p:cNvGrpSpPr>
            <a:grpSpLocks/>
          </p:cNvGrpSpPr>
          <p:nvPr/>
        </p:nvGrpSpPr>
        <p:grpSpPr bwMode="auto">
          <a:xfrm>
            <a:off x="5219700" y="836613"/>
            <a:ext cx="1008063" cy="1871662"/>
            <a:chOff x="3288" y="618"/>
            <a:chExt cx="635" cy="1179"/>
          </a:xfrm>
        </p:grpSpPr>
        <p:grpSp>
          <p:nvGrpSpPr>
            <p:cNvPr id="7" name="Group 81"/>
            <p:cNvGrpSpPr>
              <a:grpSpLocks/>
            </p:cNvGrpSpPr>
            <p:nvPr/>
          </p:nvGrpSpPr>
          <p:grpSpPr bwMode="auto">
            <a:xfrm>
              <a:off x="3288" y="618"/>
              <a:ext cx="605" cy="740"/>
              <a:chOff x="4316" y="604"/>
              <a:chExt cx="605" cy="740"/>
            </a:xfrm>
          </p:grpSpPr>
          <p:sp>
            <p:nvSpPr>
              <p:cNvPr id="140370" name="Oval 82"/>
              <p:cNvSpPr>
                <a:spLocks noChangeArrowheads="1"/>
              </p:cNvSpPr>
              <p:nvPr/>
            </p:nvSpPr>
            <p:spPr bwMode="auto">
              <a:xfrm>
                <a:off x="4633" y="604"/>
                <a:ext cx="288" cy="288"/>
              </a:xfrm>
              <a:prstGeom prst="ellipse">
                <a:avLst/>
              </a:prstGeom>
              <a:gradFill rotWithShape="1">
                <a:gsLst>
                  <a:gs pos="0">
                    <a:schemeClr val="bg1"/>
                  </a:gs>
                  <a:gs pos="100000">
                    <a:srgbClr val="FF3300"/>
                  </a:gs>
                </a:gsLst>
                <a:path path="shape">
                  <a:fillToRect l="50000" t="50000" r="50000" b="50000"/>
                </a:path>
              </a:gradFill>
              <a:ln w="38100">
                <a:noFill/>
                <a:round/>
                <a:headEnd/>
                <a:tailEnd/>
              </a:ln>
              <a:effectLst/>
            </p:spPr>
            <p:txBody>
              <a:bodyPr wrap="none" anchor="ctr"/>
              <a:lstStyle/>
              <a:p>
                <a:pPr algn="ctr"/>
                <a:r>
                  <a:rPr kumimoji="1" lang="en-US" altLang="zh-CN" sz="2400" b="1">
                    <a:latin typeface="Times New Roman" pitchFamily="18" charset="0"/>
                  </a:rPr>
                  <a:t>C</a:t>
                </a:r>
              </a:p>
            </p:txBody>
          </p:sp>
          <p:sp>
            <p:nvSpPr>
              <p:cNvPr id="140371" name="Oval 83"/>
              <p:cNvSpPr>
                <a:spLocks noChangeArrowheads="1"/>
              </p:cNvSpPr>
              <p:nvPr/>
            </p:nvSpPr>
            <p:spPr bwMode="auto">
              <a:xfrm>
                <a:off x="4316" y="1056"/>
                <a:ext cx="288" cy="288"/>
              </a:xfrm>
              <a:prstGeom prst="ellipse">
                <a:avLst/>
              </a:prstGeom>
              <a:gradFill rotWithShape="1">
                <a:gsLst>
                  <a:gs pos="0">
                    <a:schemeClr val="bg1"/>
                  </a:gs>
                  <a:gs pos="100000">
                    <a:srgbClr val="FF3300"/>
                  </a:gs>
                </a:gsLst>
                <a:path path="shape">
                  <a:fillToRect l="50000" t="50000" r="50000" b="50000"/>
                </a:path>
              </a:gradFill>
              <a:ln w="38100">
                <a:noFill/>
                <a:round/>
                <a:headEnd/>
                <a:tailEnd/>
              </a:ln>
              <a:effectLst/>
            </p:spPr>
            <p:txBody>
              <a:bodyPr wrap="none" anchor="ctr"/>
              <a:lstStyle/>
              <a:p>
                <a:pPr algn="ctr"/>
                <a:r>
                  <a:rPr kumimoji="1" lang="en-US" altLang="zh-CN" sz="2400" b="1">
                    <a:latin typeface="Times New Roman" pitchFamily="18" charset="0"/>
                  </a:rPr>
                  <a:t>A</a:t>
                </a:r>
              </a:p>
            </p:txBody>
          </p:sp>
          <p:cxnSp>
            <p:nvCxnSpPr>
              <p:cNvPr id="140372" name="AutoShape 84"/>
              <p:cNvCxnSpPr>
                <a:cxnSpLocks noChangeShapeType="1"/>
                <a:stCxn id="140370" idx="3"/>
                <a:endCxn id="140371" idx="0"/>
              </p:cNvCxnSpPr>
              <p:nvPr/>
            </p:nvCxnSpPr>
            <p:spPr bwMode="auto">
              <a:xfrm flipH="1">
                <a:off x="4460" y="850"/>
                <a:ext cx="215" cy="206"/>
              </a:xfrm>
              <a:prstGeom prst="straightConnector1">
                <a:avLst/>
              </a:prstGeom>
              <a:noFill/>
              <a:ln w="25400" cap="sq">
                <a:solidFill>
                  <a:schemeClr val="tx1"/>
                </a:solidFill>
                <a:round/>
                <a:headEnd/>
                <a:tailEnd/>
              </a:ln>
              <a:effectLst/>
            </p:spPr>
          </p:cxnSp>
        </p:grpSp>
        <p:sp>
          <p:nvSpPr>
            <p:cNvPr id="140374" name="Oval 86"/>
            <p:cNvSpPr>
              <a:spLocks noChangeArrowheads="1"/>
            </p:cNvSpPr>
            <p:nvPr/>
          </p:nvSpPr>
          <p:spPr bwMode="auto">
            <a:xfrm>
              <a:off x="3635" y="1509"/>
              <a:ext cx="288" cy="288"/>
            </a:xfrm>
            <a:prstGeom prst="ellipse">
              <a:avLst/>
            </a:prstGeom>
            <a:gradFill rotWithShape="1">
              <a:gsLst>
                <a:gs pos="0">
                  <a:srgbClr val="FFFFFF"/>
                </a:gs>
                <a:gs pos="100000">
                  <a:srgbClr val="FF00FF"/>
                </a:gs>
              </a:gsLst>
              <a:path path="shape">
                <a:fillToRect l="50000" t="50000" r="50000" b="50000"/>
              </a:path>
            </a:gradFill>
            <a:ln w="38100">
              <a:solidFill>
                <a:srgbClr val="FF00FF"/>
              </a:solidFill>
              <a:round/>
              <a:headEnd/>
              <a:tailEnd/>
            </a:ln>
            <a:effectLst/>
          </p:spPr>
          <p:txBody>
            <a:bodyPr wrap="none" anchor="ctr"/>
            <a:lstStyle/>
            <a:p>
              <a:pPr algn="ctr"/>
              <a:r>
                <a:rPr kumimoji="1" lang="en-US" altLang="zh-CN" sz="2400" b="1">
                  <a:latin typeface="Times New Roman" pitchFamily="18" charset="0"/>
                </a:rPr>
                <a:t>B</a:t>
              </a:r>
            </a:p>
          </p:txBody>
        </p:sp>
        <p:cxnSp>
          <p:nvCxnSpPr>
            <p:cNvPr id="140375" name="AutoShape 87"/>
            <p:cNvCxnSpPr>
              <a:cxnSpLocks noChangeShapeType="1"/>
              <a:stCxn id="140371" idx="5"/>
              <a:endCxn id="140374" idx="0"/>
            </p:cNvCxnSpPr>
            <p:nvPr/>
          </p:nvCxnSpPr>
          <p:spPr bwMode="auto">
            <a:xfrm>
              <a:off x="3534" y="1316"/>
              <a:ext cx="245" cy="181"/>
            </a:xfrm>
            <a:prstGeom prst="straightConnector1">
              <a:avLst/>
            </a:prstGeom>
            <a:noFill/>
            <a:ln w="25400" cap="sq">
              <a:solidFill>
                <a:schemeClr val="tx1"/>
              </a:solidFill>
              <a:round/>
              <a:headEnd/>
              <a:tailEnd/>
            </a:ln>
            <a:effectLst/>
          </p:spPr>
        </p:cxnSp>
      </p:grpSp>
      <p:grpSp>
        <p:nvGrpSpPr>
          <p:cNvPr id="8" name="Group 91"/>
          <p:cNvGrpSpPr>
            <a:grpSpLocks/>
          </p:cNvGrpSpPr>
          <p:nvPr/>
        </p:nvGrpSpPr>
        <p:grpSpPr bwMode="auto">
          <a:xfrm>
            <a:off x="7037388" y="3405188"/>
            <a:ext cx="990600" cy="1247775"/>
            <a:chOff x="4180" y="2236"/>
            <a:chExt cx="624" cy="786"/>
          </a:xfrm>
        </p:grpSpPr>
        <p:sp>
          <p:nvSpPr>
            <p:cNvPr id="140295" name="Oval 7"/>
            <p:cNvSpPr>
              <a:spLocks noChangeArrowheads="1"/>
            </p:cNvSpPr>
            <p:nvPr/>
          </p:nvSpPr>
          <p:spPr bwMode="auto">
            <a:xfrm>
              <a:off x="4180" y="2236"/>
              <a:ext cx="288" cy="288"/>
            </a:xfrm>
            <a:prstGeom prst="ellipse">
              <a:avLst/>
            </a:prstGeom>
            <a:gradFill rotWithShape="1">
              <a:gsLst>
                <a:gs pos="0">
                  <a:schemeClr val="bg1"/>
                </a:gs>
                <a:gs pos="100000">
                  <a:srgbClr val="FF3300"/>
                </a:gs>
              </a:gsLst>
              <a:path path="shape">
                <a:fillToRect l="50000" t="50000" r="50000" b="50000"/>
              </a:path>
            </a:gradFill>
            <a:ln w="38100">
              <a:noFill/>
              <a:round/>
              <a:headEnd/>
              <a:tailEnd/>
            </a:ln>
            <a:effectLst/>
          </p:spPr>
          <p:txBody>
            <a:bodyPr wrap="none" anchor="ctr"/>
            <a:lstStyle/>
            <a:p>
              <a:pPr algn="ctr"/>
              <a:r>
                <a:rPr kumimoji="1" lang="en-US" altLang="zh-CN" sz="2400" b="1">
                  <a:latin typeface="Times New Roman" pitchFamily="18" charset="0"/>
                </a:rPr>
                <a:t>A</a:t>
              </a:r>
            </a:p>
          </p:txBody>
        </p:sp>
        <p:sp>
          <p:nvSpPr>
            <p:cNvPr id="140296" name="Oval 8"/>
            <p:cNvSpPr>
              <a:spLocks noChangeArrowheads="1"/>
            </p:cNvSpPr>
            <p:nvPr/>
          </p:nvSpPr>
          <p:spPr bwMode="auto">
            <a:xfrm>
              <a:off x="4516" y="2734"/>
              <a:ext cx="288" cy="288"/>
            </a:xfrm>
            <a:prstGeom prst="ellipse">
              <a:avLst/>
            </a:prstGeom>
            <a:gradFill rotWithShape="1">
              <a:gsLst>
                <a:gs pos="0">
                  <a:schemeClr val="bg1"/>
                </a:gs>
                <a:gs pos="100000">
                  <a:srgbClr val="FF3300"/>
                </a:gs>
              </a:gsLst>
              <a:path path="shape">
                <a:fillToRect l="50000" t="50000" r="50000" b="50000"/>
              </a:path>
            </a:gradFill>
            <a:ln w="38100">
              <a:noFill/>
              <a:round/>
              <a:headEnd/>
              <a:tailEnd/>
            </a:ln>
            <a:effectLst/>
          </p:spPr>
          <p:txBody>
            <a:bodyPr wrap="none" anchor="ctr"/>
            <a:lstStyle/>
            <a:p>
              <a:pPr algn="ctr"/>
              <a:r>
                <a:rPr kumimoji="1" lang="en-US" altLang="zh-CN" sz="2400" b="1">
                  <a:latin typeface="Times New Roman" pitchFamily="18" charset="0"/>
                </a:rPr>
                <a:t>C</a:t>
              </a:r>
            </a:p>
          </p:txBody>
        </p:sp>
        <p:cxnSp>
          <p:nvCxnSpPr>
            <p:cNvPr id="140377" name="AutoShape 89"/>
            <p:cNvCxnSpPr>
              <a:cxnSpLocks noChangeShapeType="1"/>
              <a:stCxn id="140295" idx="5"/>
              <a:endCxn id="140296" idx="0"/>
            </p:cNvCxnSpPr>
            <p:nvPr/>
          </p:nvCxnSpPr>
          <p:spPr bwMode="auto">
            <a:xfrm>
              <a:off x="4426" y="2482"/>
              <a:ext cx="234" cy="252"/>
            </a:xfrm>
            <a:prstGeom prst="straightConnector1">
              <a:avLst/>
            </a:prstGeom>
            <a:noFill/>
            <a:ln w="25400" cap="sq">
              <a:solidFill>
                <a:schemeClr val="tx1"/>
              </a:solidFill>
              <a:round/>
              <a:headEnd/>
              <a:tailEnd/>
            </a:ln>
            <a:effectLst/>
          </p:spPr>
        </p:cxnSp>
      </p:grpSp>
      <p:cxnSp>
        <p:nvCxnSpPr>
          <p:cNvPr id="140378" name="AutoShape 90"/>
          <p:cNvCxnSpPr>
            <a:cxnSpLocks noChangeShapeType="1"/>
            <a:stCxn id="140296" idx="3"/>
            <a:endCxn id="140297" idx="0"/>
          </p:cNvCxnSpPr>
          <p:nvPr/>
        </p:nvCxnSpPr>
        <p:spPr bwMode="auto">
          <a:xfrm flipH="1">
            <a:off x="7272338" y="4586288"/>
            <a:ext cx="365125" cy="355600"/>
          </a:xfrm>
          <a:prstGeom prst="straightConnector1">
            <a:avLst/>
          </a:prstGeom>
          <a:noFill/>
          <a:ln w="25400" cap="sq">
            <a:solidFill>
              <a:schemeClr val="tx1"/>
            </a:solidFill>
            <a:round/>
            <a:headEnd/>
            <a:tailEnd/>
          </a:ln>
          <a:effectLst/>
        </p:spPr>
      </p:cxnSp>
      <p:grpSp>
        <p:nvGrpSpPr>
          <p:cNvPr id="9" name="Group 119"/>
          <p:cNvGrpSpPr>
            <a:grpSpLocks/>
          </p:cNvGrpSpPr>
          <p:nvPr/>
        </p:nvGrpSpPr>
        <p:grpSpPr bwMode="auto">
          <a:xfrm>
            <a:off x="5292725" y="3598863"/>
            <a:ext cx="990600" cy="1992312"/>
            <a:chOff x="3334" y="2251"/>
            <a:chExt cx="624" cy="1255"/>
          </a:xfrm>
        </p:grpSpPr>
        <p:sp>
          <p:nvSpPr>
            <p:cNvPr id="140380" name="Oval 92"/>
            <p:cNvSpPr>
              <a:spLocks noChangeArrowheads="1"/>
            </p:cNvSpPr>
            <p:nvPr/>
          </p:nvSpPr>
          <p:spPr bwMode="auto">
            <a:xfrm>
              <a:off x="3349" y="3218"/>
              <a:ext cx="288" cy="288"/>
            </a:xfrm>
            <a:prstGeom prst="ellipse">
              <a:avLst/>
            </a:prstGeom>
            <a:gradFill rotWithShape="1">
              <a:gsLst>
                <a:gs pos="0">
                  <a:srgbClr val="FFFFFF"/>
                </a:gs>
                <a:gs pos="100000">
                  <a:srgbClr val="FF00FF"/>
                </a:gs>
              </a:gsLst>
              <a:path path="shape">
                <a:fillToRect l="50000" t="50000" r="50000" b="50000"/>
              </a:path>
            </a:gradFill>
            <a:ln w="38100">
              <a:noFill/>
              <a:round/>
              <a:headEnd/>
              <a:tailEnd/>
            </a:ln>
            <a:effectLst/>
          </p:spPr>
          <p:txBody>
            <a:bodyPr wrap="none" anchor="ctr"/>
            <a:lstStyle/>
            <a:p>
              <a:pPr algn="ctr"/>
              <a:r>
                <a:rPr kumimoji="1" lang="en-US" altLang="zh-CN" sz="2400" b="1">
                  <a:latin typeface="Times New Roman" pitchFamily="18" charset="0"/>
                </a:rPr>
                <a:t>B</a:t>
              </a:r>
            </a:p>
          </p:txBody>
        </p:sp>
        <p:sp>
          <p:nvSpPr>
            <p:cNvPr id="140382" name="Oval 94"/>
            <p:cNvSpPr>
              <a:spLocks noChangeArrowheads="1"/>
            </p:cNvSpPr>
            <p:nvPr/>
          </p:nvSpPr>
          <p:spPr bwMode="auto">
            <a:xfrm>
              <a:off x="3334" y="2251"/>
              <a:ext cx="288" cy="288"/>
            </a:xfrm>
            <a:prstGeom prst="ellipse">
              <a:avLst/>
            </a:prstGeom>
            <a:gradFill rotWithShape="1">
              <a:gsLst>
                <a:gs pos="0">
                  <a:schemeClr val="bg1"/>
                </a:gs>
                <a:gs pos="100000">
                  <a:srgbClr val="FF3300"/>
                </a:gs>
              </a:gsLst>
              <a:path path="shape">
                <a:fillToRect l="50000" t="50000" r="50000" b="50000"/>
              </a:path>
            </a:gradFill>
            <a:ln w="38100">
              <a:noFill/>
              <a:round/>
              <a:headEnd/>
              <a:tailEnd/>
            </a:ln>
            <a:effectLst/>
          </p:spPr>
          <p:txBody>
            <a:bodyPr wrap="none" anchor="ctr"/>
            <a:lstStyle/>
            <a:p>
              <a:pPr algn="ctr"/>
              <a:r>
                <a:rPr kumimoji="1" lang="en-US" altLang="zh-CN" sz="2400" b="1">
                  <a:latin typeface="Times New Roman" pitchFamily="18" charset="0"/>
                </a:rPr>
                <a:t>A</a:t>
              </a:r>
            </a:p>
          </p:txBody>
        </p:sp>
        <p:sp>
          <p:nvSpPr>
            <p:cNvPr id="140383" name="Oval 95"/>
            <p:cNvSpPr>
              <a:spLocks noChangeArrowheads="1"/>
            </p:cNvSpPr>
            <p:nvPr/>
          </p:nvSpPr>
          <p:spPr bwMode="auto">
            <a:xfrm>
              <a:off x="3670" y="2749"/>
              <a:ext cx="288" cy="288"/>
            </a:xfrm>
            <a:prstGeom prst="ellipse">
              <a:avLst/>
            </a:prstGeom>
            <a:gradFill rotWithShape="1">
              <a:gsLst>
                <a:gs pos="0">
                  <a:schemeClr val="bg1"/>
                </a:gs>
                <a:gs pos="100000">
                  <a:srgbClr val="FF3300"/>
                </a:gs>
              </a:gsLst>
              <a:path path="shape">
                <a:fillToRect l="50000" t="50000" r="50000" b="50000"/>
              </a:path>
            </a:gradFill>
            <a:ln w="38100">
              <a:noFill/>
              <a:round/>
              <a:headEnd/>
              <a:tailEnd/>
            </a:ln>
            <a:effectLst/>
          </p:spPr>
          <p:txBody>
            <a:bodyPr wrap="none" anchor="ctr"/>
            <a:lstStyle/>
            <a:p>
              <a:pPr algn="ctr"/>
              <a:r>
                <a:rPr kumimoji="1" lang="en-US" altLang="zh-CN" sz="2400" b="1">
                  <a:latin typeface="Times New Roman" pitchFamily="18" charset="0"/>
                </a:rPr>
                <a:t>C</a:t>
              </a:r>
            </a:p>
          </p:txBody>
        </p:sp>
        <p:cxnSp>
          <p:nvCxnSpPr>
            <p:cNvPr id="140384" name="AutoShape 96"/>
            <p:cNvCxnSpPr>
              <a:cxnSpLocks noChangeShapeType="1"/>
              <a:stCxn id="140382" idx="5"/>
              <a:endCxn id="140383" idx="0"/>
            </p:cNvCxnSpPr>
            <p:nvPr/>
          </p:nvCxnSpPr>
          <p:spPr bwMode="auto">
            <a:xfrm>
              <a:off x="3580" y="2497"/>
              <a:ext cx="234" cy="252"/>
            </a:xfrm>
            <a:prstGeom prst="straightConnector1">
              <a:avLst/>
            </a:prstGeom>
            <a:noFill/>
            <a:ln w="25400" cap="sq">
              <a:solidFill>
                <a:schemeClr val="tx1"/>
              </a:solidFill>
              <a:round/>
              <a:headEnd/>
              <a:tailEnd/>
            </a:ln>
            <a:effectLst/>
          </p:spPr>
        </p:cxnSp>
        <p:cxnSp>
          <p:nvCxnSpPr>
            <p:cNvPr id="140385" name="AutoShape 97"/>
            <p:cNvCxnSpPr>
              <a:cxnSpLocks noChangeShapeType="1"/>
              <a:stCxn id="140383" idx="3"/>
              <a:endCxn id="140380" idx="0"/>
            </p:cNvCxnSpPr>
            <p:nvPr/>
          </p:nvCxnSpPr>
          <p:spPr bwMode="auto">
            <a:xfrm flipH="1">
              <a:off x="3493" y="2995"/>
              <a:ext cx="219" cy="223"/>
            </a:xfrm>
            <a:prstGeom prst="straightConnector1">
              <a:avLst/>
            </a:prstGeom>
            <a:noFill/>
            <a:ln w="25400" cap="sq">
              <a:solidFill>
                <a:schemeClr val="tx1"/>
              </a:solidFill>
              <a:round/>
              <a:headEnd/>
              <a:tailEnd/>
            </a:ln>
            <a:effectLst/>
          </p:spPr>
        </p:cxnSp>
      </p:grpSp>
      <p:grpSp>
        <p:nvGrpSpPr>
          <p:cNvPr id="10" name="Group 99"/>
          <p:cNvGrpSpPr>
            <a:grpSpLocks/>
          </p:cNvGrpSpPr>
          <p:nvPr/>
        </p:nvGrpSpPr>
        <p:grpSpPr bwMode="auto">
          <a:xfrm rot="-13236610" flipH="1" flipV="1">
            <a:off x="8213725" y="4078288"/>
            <a:ext cx="390525" cy="993775"/>
            <a:chOff x="4967" y="755"/>
            <a:chExt cx="369" cy="861"/>
          </a:xfrm>
        </p:grpSpPr>
        <p:sp>
          <p:nvSpPr>
            <p:cNvPr id="140388" name="Freeform 100"/>
            <p:cNvSpPr>
              <a:spLocks/>
            </p:cNvSpPr>
            <p:nvPr/>
          </p:nvSpPr>
          <p:spPr bwMode="auto">
            <a:xfrm>
              <a:off x="5062" y="755"/>
              <a:ext cx="274" cy="770"/>
            </a:xfrm>
            <a:custGeom>
              <a:avLst/>
              <a:gdLst/>
              <a:ahLst/>
              <a:cxnLst>
                <a:cxn ang="0">
                  <a:pos x="41" y="0"/>
                </a:cxn>
                <a:cxn ang="0">
                  <a:pos x="267" y="408"/>
                </a:cxn>
                <a:cxn ang="0">
                  <a:pos x="0" y="770"/>
                </a:cxn>
              </a:cxnLst>
              <a:rect l="0" t="0" r="r" b="b"/>
              <a:pathLst>
                <a:path w="274" h="770">
                  <a:moveTo>
                    <a:pt x="41" y="0"/>
                  </a:moveTo>
                  <a:cubicBezTo>
                    <a:pt x="154" y="132"/>
                    <a:pt x="274" y="280"/>
                    <a:pt x="267" y="408"/>
                  </a:cubicBezTo>
                  <a:cubicBezTo>
                    <a:pt x="260" y="536"/>
                    <a:pt x="56" y="695"/>
                    <a:pt x="0" y="770"/>
                  </a:cubicBezTo>
                </a:path>
              </a:pathLst>
            </a:custGeom>
            <a:noFill/>
            <a:ln w="25400" cap="sq" cmpd="sng">
              <a:solidFill>
                <a:srgbClr val="0000FF"/>
              </a:solidFill>
              <a:prstDash val="solid"/>
              <a:round/>
              <a:headEnd/>
              <a:tailEnd/>
            </a:ln>
            <a:effectLst/>
          </p:spPr>
          <p:txBody>
            <a:bodyPr>
              <a:spAutoFit/>
            </a:bodyPr>
            <a:lstStyle/>
            <a:p>
              <a:endParaRPr lang="zh-CN" altLang="en-US"/>
            </a:p>
          </p:txBody>
        </p:sp>
        <p:sp>
          <p:nvSpPr>
            <p:cNvPr id="140389" name="Line 101"/>
            <p:cNvSpPr>
              <a:spLocks noChangeShapeType="1"/>
            </p:cNvSpPr>
            <p:nvPr/>
          </p:nvSpPr>
          <p:spPr bwMode="auto">
            <a:xfrm flipH="1">
              <a:off x="4967" y="1525"/>
              <a:ext cx="90" cy="91"/>
            </a:xfrm>
            <a:prstGeom prst="line">
              <a:avLst/>
            </a:prstGeom>
            <a:noFill/>
            <a:ln w="25400" cap="sq">
              <a:solidFill>
                <a:srgbClr val="0000FF"/>
              </a:solidFill>
              <a:round/>
              <a:headEnd/>
              <a:tailEnd type="triangle" w="med" len="med"/>
            </a:ln>
            <a:effectLst/>
          </p:spPr>
          <p:txBody>
            <a:bodyPr>
              <a:spAutoFit/>
            </a:bodyPr>
            <a:lstStyle/>
            <a:p>
              <a:endParaRPr lang="zh-CN" altLang="en-US"/>
            </a:p>
          </p:txBody>
        </p:sp>
      </p:grpSp>
      <p:cxnSp>
        <p:nvCxnSpPr>
          <p:cNvPr id="140391" name="AutoShape 103"/>
          <p:cNvCxnSpPr>
            <a:cxnSpLocks noChangeShapeType="1"/>
            <a:stCxn id="140296" idx="5"/>
            <a:endCxn id="140390" idx="0"/>
          </p:cNvCxnSpPr>
          <p:nvPr/>
        </p:nvCxnSpPr>
        <p:spPr bwMode="auto">
          <a:xfrm>
            <a:off x="7961313" y="4586288"/>
            <a:ext cx="368300" cy="427037"/>
          </a:xfrm>
          <a:prstGeom prst="straightConnector1">
            <a:avLst/>
          </a:prstGeom>
          <a:noFill/>
          <a:ln w="25400" cap="sq">
            <a:solidFill>
              <a:schemeClr val="tx1"/>
            </a:solidFill>
            <a:round/>
            <a:headEnd/>
            <a:tailEnd/>
          </a:ln>
          <a:effectLst/>
        </p:spPr>
      </p:cxnSp>
      <p:sp useBgFill="1">
        <p:nvSpPr>
          <p:cNvPr id="140392" name="Oval 104"/>
          <p:cNvSpPr>
            <a:spLocks noChangeArrowheads="1"/>
          </p:cNvSpPr>
          <p:nvPr/>
        </p:nvSpPr>
        <p:spPr bwMode="auto">
          <a:xfrm>
            <a:off x="7570788" y="4197350"/>
            <a:ext cx="457200" cy="457200"/>
          </a:xfrm>
          <a:prstGeom prst="ellipse">
            <a:avLst/>
          </a:prstGeom>
          <a:ln w="38100">
            <a:noFill/>
            <a:round/>
            <a:headEnd/>
            <a:tailEnd/>
          </a:ln>
          <a:effectLst/>
        </p:spPr>
        <p:txBody>
          <a:bodyPr wrap="none" anchor="ctr"/>
          <a:lstStyle/>
          <a:p>
            <a:pPr algn="ctr"/>
            <a:endParaRPr kumimoji="1" lang="zh-CN" altLang="zh-CN" sz="2400" b="1">
              <a:latin typeface="Times New Roman" pitchFamily="18" charset="0"/>
            </a:endParaRPr>
          </a:p>
        </p:txBody>
      </p:sp>
      <p:grpSp>
        <p:nvGrpSpPr>
          <p:cNvPr id="11" name="Group 106"/>
          <p:cNvGrpSpPr>
            <a:grpSpLocks/>
          </p:cNvGrpSpPr>
          <p:nvPr/>
        </p:nvGrpSpPr>
        <p:grpSpPr bwMode="auto">
          <a:xfrm rot="-9249406">
            <a:off x="6948488" y="4149725"/>
            <a:ext cx="390525" cy="993775"/>
            <a:chOff x="4967" y="755"/>
            <a:chExt cx="369" cy="861"/>
          </a:xfrm>
        </p:grpSpPr>
        <p:sp>
          <p:nvSpPr>
            <p:cNvPr id="140395" name="Freeform 107"/>
            <p:cNvSpPr>
              <a:spLocks/>
            </p:cNvSpPr>
            <p:nvPr/>
          </p:nvSpPr>
          <p:spPr bwMode="auto">
            <a:xfrm>
              <a:off x="5062" y="755"/>
              <a:ext cx="274" cy="770"/>
            </a:xfrm>
            <a:custGeom>
              <a:avLst/>
              <a:gdLst/>
              <a:ahLst/>
              <a:cxnLst>
                <a:cxn ang="0">
                  <a:pos x="41" y="0"/>
                </a:cxn>
                <a:cxn ang="0">
                  <a:pos x="267" y="408"/>
                </a:cxn>
                <a:cxn ang="0">
                  <a:pos x="0" y="770"/>
                </a:cxn>
              </a:cxnLst>
              <a:rect l="0" t="0" r="r" b="b"/>
              <a:pathLst>
                <a:path w="274" h="770">
                  <a:moveTo>
                    <a:pt x="41" y="0"/>
                  </a:moveTo>
                  <a:cubicBezTo>
                    <a:pt x="154" y="132"/>
                    <a:pt x="274" y="280"/>
                    <a:pt x="267" y="408"/>
                  </a:cubicBezTo>
                  <a:cubicBezTo>
                    <a:pt x="260" y="536"/>
                    <a:pt x="56" y="695"/>
                    <a:pt x="0" y="770"/>
                  </a:cubicBezTo>
                </a:path>
              </a:pathLst>
            </a:custGeom>
            <a:noFill/>
            <a:ln w="25400" cap="sq" cmpd="sng">
              <a:solidFill>
                <a:srgbClr val="0000FF"/>
              </a:solidFill>
              <a:prstDash val="solid"/>
              <a:round/>
              <a:headEnd/>
              <a:tailEnd/>
            </a:ln>
            <a:effectLst/>
          </p:spPr>
          <p:txBody>
            <a:bodyPr>
              <a:spAutoFit/>
            </a:bodyPr>
            <a:lstStyle/>
            <a:p>
              <a:endParaRPr lang="zh-CN" altLang="en-US"/>
            </a:p>
          </p:txBody>
        </p:sp>
        <p:sp>
          <p:nvSpPr>
            <p:cNvPr id="140396" name="Line 108"/>
            <p:cNvSpPr>
              <a:spLocks noChangeShapeType="1"/>
            </p:cNvSpPr>
            <p:nvPr/>
          </p:nvSpPr>
          <p:spPr bwMode="auto">
            <a:xfrm flipH="1">
              <a:off x="4967" y="1525"/>
              <a:ext cx="90" cy="91"/>
            </a:xfrm>
            <a:prstGeom prst="line">
              <a:avLst/>
            </a:prstGeom>
            <a:noFill/>
            <a:ln w="25400" cap="sq">
              <a:solidFill>
                <a:srgbClr val="0000FF"/>
              </a:solidFill>
              <a:round/>
              <a:headEnd/>
              <a:tailEnd type="triangle" w="med" len="med"/>
            </a:ln>
            <a:effectLst/>
          </p:spPr>
          <p:txBody>
            <a:bodyPr>
              <a:spAutoFit/>
            </a:bodyPr>
            <a:lstStyle/>
            <a:p>
              <a:endParaRPr lang="zh-CN" altLang="en-US"/>
            </a:p>
          </p:txBody>
        </p:sp>
      </p:grpSp>
      <p:sp>
        <p:nvSpPr>
          <p:cNvPr id="140398" name="Oval 110"/>
          <p:cNvSpPr>
            <a:spLocks noChangeArrowheads="1"/>
          </p:cNvSpPr>
          <p:nvPr/>
        </p:nvSpPr>
        <p:spPr bwMode="auto">
          <a:xfrm>
            <a:off x="7596188" y="4149725"/>
            <a:ext cx="457200" cy="457200"/>
          </a:xfrm>
          <a:prstGeom prst="ellipse">
            <a:avLst/>
          </a:prstGeom>
          <a:gradFill rotWithShape="1">
            <a:gsLst>
              <a:gs pos="0">
                <a:srgbClr val="FFFFFF"/>
              </a:gs>
              <a:gs pos="100000">
                <a:srgbClr val="FF00FF"/>
              </a:gs>
            </a:gsLst>
            <a:path path="shape">
              <a:fillToRect l="50000" t="50000" r="50000" b="50000"/>
            </a:path>
          </a:gradFill>
          <a:ln w="38100">
            <a:noFill/>
            <a:round/>
            <a:headEnd/>
            <a:tailEnd/>
          </a:ln>
          <a:effectLst/>
        </p:spPr>
        <p:txBody>
          <a:bodyPr wrap="none" anchor="ctr"/>
          <a:lstStyle/>
          <a:p>
            <a:pPr algn="ctr"/>
            <a:r>
              <a:rPr kumimoji="1" lang="en-US" altLang="zh-CN" sz="2400" b="1">
                <a:latin typeface="Times New Roman" pitchFamily="18" charset="0"/>
              </a:rPr>
              <a:t>B</a:t>
            </a:r>
          </a:p>
        </p:txBody>
      </p:sp>
      <p:grpSp>
        <p:nvGrpSpPr>
          <p:cNvPr id="12" name="Group 112"/>
          <p:cNvGrpSpPr>
            <a:grpSpLocks/>
          </p:cNvGrpSpPr>
          <p:nvPr/>
        </p:nvGrpSpPr>
        <p:grpSpPr bwMode="auto">
          <a:xfrm rot="929564" flipH="1">
            <a:off x="6372225" y="3648075"/>
            <a:ext cx="585788" cy="1366838"/>
            <a:chOff x="4967" y="755"/>
            <a:chExt cx="369" cy="861"/>
          </a:xfrm>
        </p:grpSpPr>
        <p:sp>
          <p:nvSpPr>
            <p:cNvPr id="140401" name="Freeform 113"/>
            <p:cNvSpPr>
              <a:spLocks/>
            </p:cNvSpPr>
            <p:nvPr/>
          </p:nvSpPr>
          <p:spPr bwMode="auto">
            <a:xfrm>
              <a:off x="5062" y="755"/>
              <a:ext cx="274" cy="770"/>
            </a:xfrm>
            <a:custGeom>
              <a:avLst/>
              <a:gdLst/>
              <a:ahLst/>
              <a:cxnLst>
                <a:cxn ang="0">
                  <a:pos x="41" y="0"/>
                </a:cxn>
                <a:cxn ang="0">
                  <a:pos x="267" y="408"/>
                </a:cxn>
                <a:cxn ang="0">
                  <a:pos x="0" y="770"/>
                </a:cxn>
              </a:cxnLst>
              <a:rect l="0" t="0" r="r" b="b"/>
              <a:pathLst>
                <a:path w="274" h="770">
                  <a:moveTo>
                    <a:pt x="41" y="0"/>
                  </a:moveTo>
                  <a:cubicBezTo>
                    <a:pt x="154" y="132"/>
                    <a:pt x="274" y="280"/>
                    <a:pt x="267" y="408"/>
                  </a:cubicBezTo>
                  <a:cubicBezTo>
                    <a:pt x="260" y="536"/>
                    <a:pt x="56" y="695"/>
                    <a:pt x="0" y="770"/>
                  </a:cubicBezTo>
                </a:path>
              </a:pathLst>
            </a:custGeom>
            <a:noFill/>
            <a:ln w="25400" cap="sq" cmpd="sng">
              <a:solidFill>
                <a:srgbClr val="FFFF00"/>
              </a:solidFill>
              <a:prstDash val="solid"/>
              <a:round/>
              <a:headEnd/>
              <a:tailEnd/>
            </a:ln>
            <a:effectLst/>
          </p:spPr>
          <p:txBody>
            <a:bodyPr>
              <a:spAutoFit/>
            </a:bodyPr>
            <a:lstStyle/>
            <a:p>
              <a:endParaRPr lang="zh-CN" altLang="en-US"/>
            </a:p>
          </p:txBody>
        </p:sp>
        <p:sp>
          <p:nvSpPr>
            <p:cNvPr id="140402" name="Line 114"/>
            <p:cNvSpPr>
              <a:spLocks noChangeShapeType="1"/>
            </p:cNvSpPr>
            <p:nvPr/>
          </p:nvSpPr>
          <p:spPr bwMode="auto">
            <a:xfrm flipH="1">
              <a:off x="4967" y="1525"/>
              <a:ext cx="90" cy="91"/>
            </a:xfrm>
            <a:prstGeom prst="line">
              <a:avLst/>
            </a:prstGeom>
            <a:noFill/>
            <a:ln w="25400" cap="sq">
              <a:solidFill>
                <a:srgbClr val="FFFF00"/>
              </a:solidFill>
              <a:round/>
              <a:headEnd/>
              <a:tailEnd type="triangle" w="med" len="med"/>
            </a:ln>
            <a:effectLst/>
          </p:spPr>
          <p:txBody>
            <a:bodyPr>
              <a:spAutoFit/>
            </a:bodyPr>
            <a:lstStyle/>
            <a:p>
              <a:endParaRPr lang="zh-CN" altLang="en-US"/>
            </a:p>
          </p:txBody>
        </p:sp>
      </p:grpSp>
      <p:sp>
        <p:nvSpPr>
          <p:cNvPr id="140403" name="Oval 115"/>
          <p:cNvSpPr>
            <a:spLocks noChangeArrowheads="1"/>
          </p:cNvSpPr>
          <p:nvPr/>
        </p:nvSpPr>
        <p:spPr bwMode="auto">
          <a:xfrm>
            <a:off x="6948488" y="3357563"/>
            <a:ext cx="647700" cy="576262"/>
          </a:xfrm>
          <a:prstGeom prst="ellipse">
            <a:avLst/>
          </a:prstGeom>
          <a:solidFill>
            <a:srgbClr val="000000">
              <a:alpha val="50000"/>
            </a:srgbClr>
          </a:solidFill>
          <a:ln w="25400" cap="sq">
            <a:noFill/>
            <a:round/>
            <a:headEnd/>
            <a:tailEnd/>
          </a:ln>
          <a:effectLst/>
        </p:spPr>
        <p:txBody>
          <a:bodyPr anchor="ctr">
            <a:spAutoFit/>
          </a:bodyPr>
          <a:lstStyle/>
          <a:p>
            <a:endParaRPr lang="zh-CN" altLang="en-US"/>
          </a:p>
        </p:txBody>
      </p:sp>
      <p:cxnSp>
        <p:nvCxnSpPr>
          <p:cNvPr id="140405" name="AutoShape 117"/>
          <p:cNvCxnSpPr>
            <a:cxnSpLocks noChangeShapeType="1"/>
            <a:stCxn id="140398" idx="3"/>
            <a:endCxn id="140404" idx="0"/>
          </p:cNvCxnSpPr>
          <p:nvPr/>
        </p:nvCxnSpPr>
        <p:spPr bwMode="auto">
          <a:xfrm flipH="1">
            <a:off x="7248525" y="4540250"/>
            <a:ext cx="414338" cy="414338"/>
          </a:xfrm>
          <a:prstGeom prst="straightConnector1">
            <a:avLst/>
          </a:prstGeom>
          <a:noFill/>
          <a:ln w="25400" cap="sq">
            <a:solidFill>
              <a:schemeClr val="tx1"/>
            </a:solidFill>
            <a:round/>
            <a:headEnd/>
            <a:tailEnd/>
          </a:ln>
          <a:effectLst/>
        </p:spPr>
      </p:cxnSp>
      <p:sp>
        <p:nvSpPr>
          <p:cNvPr id="140406" name="Rectangle 118"/>
          <p:cNvSpPr>
            <a:spLocks noChangeArrowheads="1"/>
          </p:cNvSpPr>
          <p:nvPr/>
        </p:nvSpPr>
        <p:spPr bwMode="auto">
          <a:xfrm>
            <a:off x="6877050" y="4078288"/>
            <a:ext cx="1943100" cy="1655762"/>
          </a:xfrm>
          <a:prstGeom prst="rect">
            <a:avLst/>
          </a:prstGeom>
          <a:solidFill>
            <a:schemeClr val="bg1">
              <a:alpha val="50000"/>
            </a:schemeClr>
          </a:solidFill>
          <a:ln w="25400" cap="sq">
            <a:noFill/>
            <a:miter lim="800000"/>
            <a:headEnd/>
            <a:tailEnd/>
          </a:ln>
          <a:effectLst/>
        </p:spPr>
        <p:txBody>
          <a:bodyPr wrap="none" anchor="ctr">
            <a:spAutoFit/>
          </a:bodyPr>
          <a:lstStyle/>
          <a:p>
            <a:endParaRPr lang="zh-CN" altLang="en-US"/>
          </a:p>
        </p:txBody>
      </p:sp>
      <p:sp>
        <p:nvSpPr>
          <p:cNvPr id="140346" name="Oval 58"/>
          <p:cNvSpPr>
            <a:spLocks noChangeArrowheads="1"/>
          </p:cNvSpPr>
          <p:nvPr/>
        </p:nvSpPr>
        <p:spPr bwMode="auto">
          <a:xfrm>
            <a:off x="7427913" y="1458913"/>
            <a:ext cx="457200" cy="457200"/>
          </a:xfrm>
          <a:prstGeom prst="ellipse">
            <a:avLst/>
          </a:prstGeom>
          <a:gradFill rotWithShape="1">
            <a:gsLst>
              <a:gs pos="0">
                <a:srgbClr val="FFFFFF"/>
              </a:gs>
              <a:gs pos="100000">
                <a:srgbClr val="FF00FF"/>
              </a:gs>
            </a:gsLst>
            <a:path path="shape">
              <a:fillToRect l="50000" t="50000" r="50000" b="50000"/>
            </a:path>
          </a:gradFill>
          <a:ln w="38100">
            <a:solidFill>
              <a:srgbClr val="FF00FF"/>
            </a:solidFill>
            <a:round/>
            <a:headEnd/>
            <a:tailEnd/>
          </a:ln>
          <a:effectLst/>
        </p:spPr>
        <p:txBody>
          <a:bodyPr wrap="none" anchor="ctr"/>
          <a:lstStyle/>
          <a:p>
            <a:pPr algn="ctr"/>
            <a:r>
              <a:rPr kumimoji="1" lang="en-US" altLang="zh-CN" sz="2400" b="1">
                <a:latin typeface="Times New Roman" pitchFamily="18" charset="0"/>
              </a:rPr>
              <a:t>B</a:t>
            </a:r>
          </a:p>
        </p:txBody>
      </p:sp>
      <p:sp useBgFill="1">
        <p:nvSpPr>
          <p:cNvPr id="140397" name="Oval 109"/>
          <p:cNvSpPr>
            <a:spLocks noChangeArrowheads="1"/>
          </p:cNvSpPr>
          <p:nvPr/>
        </p:nvSpPr>
        <p:spPr bwMode="auto">
          <a:xfrm>
            <a:off x="7045325" y="4941888"/>
            <a:ext cx="457200" cy="457200"/>
          </a:xfrm>
          <a:prstGeom prst="ellipse">
            <a:avLst/>
          </a:prstGeom>
          <a:ln w="38100">
            <a:noFill/>
            <a:round/>
            <a:headEnd/>
            <a:tailEnd/>
          </a:ln>
          <a:effectLst/>
        </p:spPr>
        <p:txBody>
          <a:bodyPr wrap="none" anchor="ctr"/>
          <a:lstStyle/>
          <a:p>
            <a:pPr algn="ctr"/>
            <a:endParaRPr kumimoji="1" lang="zh-CN" altLang="zh-CN" sz="2400" b="1">
              <a:latin typeface="Times New Roman" pitchFamily="18" charset="0"/>
            </a:endParaRPr>
          </a:p>
        </p:txBody>
      </p:sp>
      <p:sp>
        <p:nvSpPr>
          <p:cNvPr id="140404" name="Oval 116"/>
          <p:cNvSpPr>
            <a:spLocks noChangeArrowheads="1"/>
          </p:cNvSpPr>
          <p:nvPr/>
        </p:nvSpPr>
        <p:spPr bwMode="auto">
          <a:xfrm>
            <a:off x="7019925" y="4954588"/>
            <a:ext cx="457200" cy="457200"/>
          </a:xfrm>
          <a:prstGeom prst="ellipse">
            <a:avLst/>
          </a:prstGeom>
          <a:gradFill rotWithShape="1">
            <a:gsLst>
              <a:gs pos="0">
                <a:schemeClr val="bg1"/>
              </a:gs>
              <a:gs pos="100000">
                <a:srgbClr val="FF3300"/>
              </a:gs>
            </a:gsLst>
            <a:path path="shape">
              <a:fillToRect l="50000" t="50000" r="50000" b="50000"/>
            </a:path>
          </a:gradFill>
          <a:ln w="38100">
            <a:noFill/>
            <a:round/>
            <a:headEnd/>
            <a:tailEnd/>
          </a:ln>
          <a:effectLst/>
        </p:spPr>
        <p:txBody>
          <a:bodyPr wrap="none" anchor="ctr"/>
          <a:lstStyle/>
          <a:p>
            <a:pPr algn="ctr"/>
            <a:r>
              <a:rPr kumimoji="1" lang="en-US" altLang="zh-CN" sz="2400" b="1">
                <a:latin typeface="Times New Roman" pitchFamily="18" charset="0"/>
              </a:rPr>
              <a:t>A</a:t>
            </a:r>
          </a:p>
        </p:txBody>
      </p:sp>
      <p:sp useBgFill="1">
        <p:nvSpPr>
          <p:cNvPr id="140353" name="Oval 65"/>
          <p:cNvSpPr>
            <a:spLocks noChangeArrowheads="1"/>
          </p:cNvSpPr>
          <p:nvPr/>
        </p:nvSpPr>
        <p:spPr bwMode="auto">
          <a:xfrm>
            <a:off x="7956550" y="2268538"/>
            <a:ext cx="503238" cy="504825"/>
          </a:xfrm>
          <a:prstGeom prst="ellipse">
            <a:avLst/>
          </a:prstGeom>
          <a:ln w="38100">
            <a:noFill/>
            <a:round/>
            <a:headEnd/>
            <a:tailEnd/>
          </a:ln>
          <a:effectLst/>
        </p:spPr>
        <p:txBody>
          <a:bodyPr wrap="none" anchor="ctr"/>
          <a:lstStyle/>
          <a:p>
            <a:pPr algn="ctr"/>
            <a:endParaRPr kumimoji="1" lang="zh-CN" altLang="zh-CN" sz="2400" b="1">
              <a:latin typeface="Times New Roman" pitchFamily="18" charset="0"/>
            </a:endParaRPr>
          </a:p>
        </p:txBody>
      </p:sp>
      <p:sp>
        <p:nvSpPr>
          <p:cNvPr id="140366" name="Oval 78"/>
          <p:cNvSpPr>
            <a:spLocks noChangeArrowheads="1"/>
          </p:cNvSpPr>
          <p:nvPr/>
        </p:nvSpPr>
        <p:spPr bwMode="auto">
          <a:xfrm>
            <a:off x="7969250" y="2276475"/>
            <a:ext cx="457200" cy="457200"/>
          </a:xfrm>
          <a:prstGeom prst="ellipse">
            <a:avLst/>
          </a:prstGeom>
          <a:gradFill rotWithShape="1">
            <a:gsLst>
              <a:gs pos="0">
                <a:schemeClr val="bg1"/>
              </a:gs>
              <a:gs pos="100000">
                <a:srgbClr val="FF3300"/>
              </a:gs>
            </a:gsLst>
            <a:path path="shape">
              <a:fillToRect l="50000" t="50000" r="50000" b="50000"/>
            </a:path>
          </a:gradFill>
          <a:ln w="38100">
            <a:noFill/>
            <a:round/>
            <a:headEnd/>
            <a:tailEnd/>
          </a:ln>
          <a:effectLst/>
        </p:spPr>
        <p:txBody>
          <a:bodyPr wrap="none" anchor="ctr"/>
          <a:lstStyle/>
          <a:p>
            <a:pPr algn="ctr"/>
            <a:r>
              <a:rPr kumimoji="1" lang="en-US" altLang="zh-CN" sz="2400" b="1">
                <a:latin typeface="Times New Roman" pitchFamily="18" charset="0"/>
              </a:rPr>
              <a:t>C</a:t>
            </a:r>
          </a:p>
        </p:txBody>
      </p:sp>
    </p:spTree>
  </p:cSld>
  <p:clrMapOvr>
    <a:masterClrMapping/>
  </p:clrMapOvr>
  <p:transition spd="slow">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40344"/>
                                        </p:tgtEl>
                                        <p:attrNameLst>
                                          <p:attrName>style.visibility</p:attrName>
                                        </p:attrNameLst>
                                      </p:cBhvr>
                                      <p:to>
                                        <p:strVal val="visible"/>
                                      </p:to>
                                    </p:set>
                                    <p:animEffect transition="in" filter="wipe(up)">
                                      <p:cBhvr>
                                        <p:cTn id="7" dur="500"/>
                                        <p:tgtEl>
                                          <p:spTgt spid="14034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0323"/>
                                        </p:tgtEl>
                                        <p:attrNameLst>
                                          <p:attrName>style.visibility</p:attrName>
                                        </p:attrNameLst>
                                      </p:cBhvr>
                                      <p:to>
                                        <p:strVal val="visible"/>
                                      </p:to>
                                    </p:set>
                                    <p:animEffect transition="in" filter="fade">
                                      <p:cBhvr>
                                        <p:cTn id="11" dur="2000"/>
                                        <p:tgtEl>
                                          <p:spTgt spid="140323"/>
                                        </p:tgtEl>
                                      </p:cBhvr>
                                    </p:animEffect>
                                  </p:childTnLst>
                                </p:cTn>
                              </p:par>
                            </p:childTnLst>
                          </p:cTn>
                        </p:par>
                      </p:childTnLst>
                    </p:cTn>
                  </p:par>
                  <p:par>
                    <p:cTn id="12" fill="hold">
                      <p:stCondLst>
                        <p:cond delay="indefinite"/>
                      </p:stCondLst>
                      <p:childTnLst>
                        <p:par>
                          <p:cTn id="13" fill="hold">
                            <p:stCondLst>
                              <p:cond delay="0"/>
                            </p:stCondLst>
                            <p:childTnLst>
                              <p:par>
                                <p:cTn id="14" presetID="4" presetClass="entr" presetSubtype="32" fill="hold" grpId="0" nodeType="clickEffect">
                                  <p:stCondLst>
                                    <p:cond delay="0"/>
                                  </p:stCondLst>
                                  <p:childTnLst>
                                    <p:set>
                                      <p:cBhvr>
                                        <p:cTn id="15" dur="1" fill="hold">
                                          <p:stCondLst>
                                            <p:cond delay="0"/>
                                          </p:stCondLst>
                                        </p:cTn>
                                        <p:tgtEl>
                                          <p:spTgt spid="140313"/>
                                        </p:tgtEl>
                                        <p:attrNameLst>
                                          <p:attrName>style.visibility</p:attrName>
                                        </p:attrNameLst>
                                      </p:cBhvr>
                                      <p:to>
                                        <p:strVal val="visible"/>
                                      </p:to>
                                    </p:set>
                                    <p:animEffect transition="in" filter="box(out)">
                                      <p:cBhvr>
                                        <p:cTn id="16" dur="500"/>
                                        <p:tgtEl>
                                          <p:spTgt spid="140313"/>
                                        </p:tgtEl>
                                      </p:cBhvr>
                                    </p:animEffect>
                                  </p:childTnLst>
                                </p:cTn>
                              </p:par>
                            </p:childTnLst>
                          </p:cTn>
                        </p:par>
                      </p:childTnLst>
                    </p:cTn>
                  </p:par>
                  <p:par>
                    <p:cTn id="17" fill="hold">
                      <p:stCondLst>
                        <p:cond delay="indefinite"/>
                      </p:stCondLst>
                      <p:childTnLst>
                        <p:par>
                          <p:cTn id="18" fill="hold">
                            <p:stCondLst>
                              <p:cond delay="0"/>
                            </p:stCondLst>
                            <p:childTnLst>
                              <p:par>
                                <p:cTn id="19" presetID="18" presetClass="entr" presetSubtype="12" fill="hold" grpId="0" nodeType="clickEffect">
                                  <p:stCondLst>
                                    <p:cond delay="0"/>
                                  </p:stCondLst>
                                  <p:childTnLst>
                                    <p:set>
                                      <p:cBhvr>
                                        <p:cTn id="20" dur="1" fill="hold">
                                          <p:stCondLst>
                                            <p:cond delay="0"/>
                                          </p:stCondLst>
                                        </p:cTn>
                                        <p:tgtEl>
                                          <p:spTgt spid="140352"/>
                                        </p:tgtEl>
                                        <p:attrNameLst>
                                          <p:attrName>style.visibility</p:attrName>
                                        </p:attrNameLst>
                                      </p:cBhvr>
                                      <p:to>
                                        <p:strVal val="visible"/>
                                      </p:to>
                                    </p:set>
                                    <p:animEffect transition="in" filter="strips(downLeft)">
                                      <p:cBhvr>
                                        <p:cTn id="21" dur="1000"/>
                                        <p:tgtEl>
                                          <p:spTgt spid="140352"/>
                                        </p:tgtEl>
                                      </p:cBhvr>
                                    </p:animEffect>
                                  </p:childTnLst>
                                </p:cTn>
                              </p:par>
                            </p:childTnLst>
                          </p:cTn>
                        </p:par>
                        <p:par>
                          <p:cTn id="22" fill="hold">
                            <p:stCondLst>
                              <p:cond delay="1000"/>
                            </p:stCondLst>
                            <p:childTnLst>
                              <p:par>
                                <p:cTn id="23" presetID="18" presetClass="entr" presetSubtype="12" fill="hold" nodeType="after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strips(downLeft)">
                                      <p:cBhvr>
                                        <p:cTn id="25" dur="1000"/>
                                        <p:tgtEl>
                                          <p:spTgt spid="3"/>
                                        </p:tgtEl>
                                      </p:cBhvr>
                                    </p:animEffect>
                                  </p:childTnLst>
                                </p:cTn>
                              </p:par>
                            </p:childTnLst>
                          </p:cTn>
                        </p:par>
                      </p:childTnLst>
                    </p:cTn>
                  </p:par>
                  <p:par>
                    <p:cTn id="26" fill="hold">
                      <p:stCondLst>
                        <p:cond delay="indefinite"/>
                      </p:stCondLst>
                      <p:childTnLst>
                        <p:par>
                          <p:cTn id="27" fill="hold">
                            <p:stCondLst>
                              <p:cond delay="0"/>
                            </p:stCondLst>
                            <p:childTnLst>
                              <p:par>
                                <p:cTn id="28" presetID="18" presetClass="entr" presetSubtype="6" fill="hold" grpId="0" nodeType="clickEffect">
                                  <p:stCondLst>
                                    <p:cond delay="0"/>
                                  </p:stCondLst>
                                  <p:childTnLst>
                                    <p:set>
                                      <p:cBhvr>
                                        <p:cTn id="29" dur="1" fill="hold">
                                          <p:stCondLst>
                                            <p:cond delay="0"/>
                                          </p:stCondLst>
                                        </p:cTn>
                                        <p:tgtEl>
                                          <p:spTgt spid="140345"/>
                                        </p:tgtEl>
                                        <p:attrNameLst>
                                          <p:attrName>style.visibility</p:attrName>
                                        </p:attrNameLst>
                                      </p:cBhvr>
                                      <p:to>
                                        <p:strVal val="visible"/>
                                      </p:to>
                                    </p:set>
                                    <p:animEffect transition="in" filter="strips(downRight)">
                                      <p:cBhvr>
                                        <p:cTn id="30" dur="1000"/>
                                        <p:tgtEl>
                                          <p:spTgt spid="140345"/>
                                        </p:tgtEl>
                                      </p:cBhvr>
                                    </p:animEffect>
                                  </p:childTnLst>
                                </p:cTn>
                              </p:par>
                            </p:childTnLst>
                          </p:cTn>
                        </p:par>
                      </p:childTnLst>
                    </p:cTn>
                  </p:par>
                  <p:par>
                    <p:cTn id="31" fill="hold">
                      <p:stCondLst>
                        <p:cond delay="indefinite"/>
                      </p:stCondLst>
                      <p:childTnLst>
                        <p:par>
                          <p:cTn id="32" fill="hold">
                            <p:stCondLst>
                              <p:cond delay="0"/>
                            </p:stCondLst>
                            <p:childTnLst>
                              <p:par>
                                <p:cTn id="33" presetID="18" presetClass="entr" presetSubtype="12" fill="hold" grpId="0" nodeType="clickEffect">
                                  <p:stCondLst>
                                    <p:cond delay="0"/>
                                  </p:stCondLst>
                                  <p:childTnLst>
                                    <p:set>
                                      <p:cBhvr>
                                        <p:cTn id="34" dur="1" fill="hold">
                                          <p:stCondLst>
                                            <p:cond delay="0"/>
                                          </p:stCondLst>
                                        </p:cTn>
                                        <p:tgtEl>
                                          <p:spTgt spid="140353"/>
                                        </p:tgtEl>
                                        <p:attrNameLst>
                                          <p:attrName>style.visibility</p:attrName>
                                        </p:attrNameLst>
                                      </p:cBhvr>
                                      <p:to>
                                        <p:strVal val="visible"/>
                                      </p:to>
                                    </p:set>
                                    <p:animEffect transition="in" filter="strips(downLeft)">
                                      <p:cBhvr>
                                        <p:cTn id="35" dur="1000"/>
                                        <p:tgtEl>
                                          <p:spTgt spid="140353"/>
                                        </p:tgtEl>
                                      </p:cBhvr>
                                    </p:animEffect>
                                  </p:childTnLst>
                                </p:cTn>
                              </p:par>
                            </p:childTnLst>
                          </p:cTn>
                        </p:par>
                        <p:par>
                          <p:cTn id="36" fill="hold">
                            <p:stCondLst>
                              <p:cond delay="1000"/>
                            </p:stCondLst>
                            <p:childTnLst>
                              <p:par>
                                <p:cTn id="37" presetID="18" presetClass="entr" presetSubtype="9" fill="hold" nodeType="afterEffect">
                                  <p:stCondLst>
                                    <p:cond delay="0"/>
                                  </p:stCondLst>
                                  <p:childTnLst>
                                    <p:set>
                                      <p:cBhvr>
                                        <p:cTn id="38" dur="1" fill="hold">
                                          <p:stCondLst>
                                            <p:cond delay="0"/>
                                          </p:stCondLst>
                                        </p:cTn>
                                        <p:tgtEl>
                                          <p:spTgt spid="4"/>
                                        </p:tgtEl>
                                        <p:attrNameLst>
                                          <p:attrName>style.visibility</p:attrName>
                                        </p:attrNameLst>
                                      </p:cBhvr>
                                      <p:to>
                                        <p:strVal val="visible"/>
                                      </p:to>
                                    </p:set>
                                    <p:animEffect transition="in" filter="strips(upLeft)">
                                      <p:cBhvr>
                                        <p:cTn id="39" dur="1000"/>
                                        <p:tgtEl>
                                          <p:spTgt spid="4"/>
                                        </p:tgtEl>
                                      </p:cBhvr>
                                    </p:animEffect>
                                  </p:childTnLst>
                                </p:cTn>
                              </p:par>
                            </p:childTnLst>
                          </p:cTn>
                        </p:par>
                        <p:par>
                          <p:cTn id="40" fill="hold">
                            <p:stCondLst>
                              <p:cond delay="2000"/>
                            </p:stCondLst>
                            <p:childTnLst>
                              <p:par>
                                <p:cTn id="41" presetID="18" presetClass="entr" presetSubtype="9" fill="hold" grpId="0" nodeType="afterEffect">
                                  <p:stCondLst>
                                    <p:cond delay="0"/>
                                  </p:stCondLst>
                                  <p:childTnLst>
                                    <p:set>
                                      <p:cBhvr>
                                        <p:cTn id="42" dur="1" fill="hold">
                                          <p:stCondLst>
                                            <p:cond delay="0"/>
                                          </p:stCondLst>
                                        </p:cTn>
                                        <p:tgtEl>
                                          <p:spTgt spid="140357"/>
                                        </p:tgtEl>
                                        <p:attrNameLst>
                                          <p:attrName>style.visibility</p:attrName>
                                        </p:attrNameLst>
                                      </p:cBhvr>
                                      <p:to>
                                        <p:strVal val="visible"/>
                                      </p:to>
                                    </p:set>
                                    <p:animEffect transition="in" filter="strips(upLeft)">
                                      <p:cBhvr>
                                        <p:cTn id="43" dur="500"/>
                                        <p:tgtEl>
                                          <p:spTgt spid="140357"/>
                                        </p:tgtEl>
                                      </p:cBhvr>
                                    </p:animEffect>
                                  </p:childTnLst>
                                </p:cTn>
                              </p:par>
                            </p:childTnLst>
                          </p:cTn>
                        </p:par>
                        <p:par>
                          <p:cTn id="44" fill="hold">
                            <p:stCondLst>
                              <p:cond delay="2500"/>
                            </p:stCondLst>
                            <p:childTnLst>
                              <p:par>
                                <p:cTn id="45" presetID="18" presetClass="entr" presetSubtype="12" fill="hold" grpId="0" nodeType="afterEffect">
                                  <p:stCondLst>
                                    <p:cond delay="0"/>
                                  </p:stCondLst>
                                  <p:childTnLst>
                                    <p:set>
                                      <p:cBhvr>
                                        <p:cTn id="46" dur="1" fill="hold">
                                          <p:stCondLst>
                                            <p:cond delay="0"/>
                                          </p:stCondLst>
                                        </p:cTn>
                                        <p:tgtEl>
                                          <p:spTgt spid="140346"/>
                                        </p:tgtEl>
                                        <p:attrNameLst>
                                          <p:attrName>style.visibility</p:attrName>
                                        </p:attrNameLst>
                                      </p:cBhvr>
                                      <p:to>
                                        <p:strVal val="visible"/>
                                      </p:to>
                                    </p:set>
                                    <p:animEffect transition="in" filter="strips(downLeft)">
                                      <p:cBhvr>
                                        <p:cTn id="47" dur="1000"/>
                                        <p:tgtEl>
                                          <p:spTgt spid="140346"/>
                                        </p:tgtEl>
                                      </p:cBhvr>
                                    </p:animEffect>
                                  </p:childTnLst>
                                </p:cTn>
                              </p:par>
                            </p:childTnLst>
                          </p:cTn>
                        </p:par>
                        <p:par>
                          <p:cTn id="48" fill="hold">
                            <p:stCondLst>
                              <p:cond delay="3500"/>
                            </p:stCondLst>
                            <p:childTnLst>
                              <p:par>
                                <p:cTn id="49" presetID="22" presetClass="entr" presetSubtype="2" fill="hold" nodeType="afterEffect">
                                  <p:stCondLst>
                                    <p:cond delay="0"/>
                                  </p:stCondLst>
                                  <p:childTnLst>
                                    <p:set>
                                      <p:cBhvr>
                                        <p:cTn id="50" dur="1" fill="hold">
                                          <p:stCondLst>
                                            <p:cond delay="0"/>
                                          </p:stCondLst>
                                        </p:cTn>
                                        <p:tgtEl>
                                          <p:spTgt spid="140351"/>
                                        </p:tgtEl>
                                        <p:attrNameLst>
                                          <p:attrName>style.visibility</p:attrName>
                                        </p:attrNameLst>
                                      </p:cBhvr>
                                      <p:to>
                                        <p:strVal val="visible"/>
                                      </p:to>
                                    </p:set>
                                    <p:animEffect transition="in" filter="wipe(right)">
                                      <p:cBhvr>
                                        <p:cTn id="51" dur="500"/>
                                        <p:tgtEl>
                                          <p:spTgt spid="140351"/>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1" fill="hold" grpId="0" nodeType="clickEffect">
                                  <p:stCondLst>
                                    <p:cond delay="0"/>
                                  </p:stCondLst>
                                  <p:childTnLst>
                                    <p:set>
                                      <p:cBhvr>
                                        <p:cTn id="55" dur="1" fill="hold">
                                          <p:stCondLst>
                                            <p:cond delay="0"/>
                                          </p:stCondLst>
                                        </p:cTn>
                                        <p:tgtEl>
                                          <p:spTgt spid="140359"/>
                                        </p:tgtEl>
                                        <p:attrNameLst>
                                          <p:attrName>style.visibility</p:attrName>
                                        </p:attrNameLst>
                                      </p:cBhvr>
                                      <p:to>
                                        <p:strVal val="visible"/>
                                      </p:to>
                                    </p:set>
                                    <p:animEffect transition="in" filter="wipe(up)">
                                      <p:cBhvr>
                                        <p:cTn id="56" dur="500"/>
                                        <p:tgtEl>
                                          <p:spTgt spid="140359"/>
                                        </p:tgtEl>
                                      </p:cBhvr>
                                    </p:animEffect>
                                  </p:childTnLst>
                                </p:cTn>
                              </p:par>
                            </p:childTnLst>
                          </p:cTn>
                        </p:par>
                        <p:par>
                          <p:cTn id="57" fill="hold">
                            <p:stCondLst>
                              <p:cond delay="500"/>
                            </p:stCondLst>
                            <p:childTnLst>
                              <p:par>
                                <p:cTn id="58" presetID="22" presetClass="entr" presetSubtype="1" fill="hold" nodeType="afterEffect">
                                  <p:stCondLst>
                                    <p:cond delay="0"/>
                                  </p:stCondLst>
                                  <p:childTnLst>
                                    <p:set>
                                      <p:cBhvr>
                                        <p:cTn id="59" dur="1" fill="hold">
                                          <p:stCondLst>
                                            <p:cond delay="0"/>
                                          </p:stCondLst>
                                        </p:cTn>
                                        <p:tgtEl>
                                          <p:spTgt spid="5"/>
                                        </p:tgtEl>
                                        <p:attrNameLst>
                                          <p:attrName>style.visibility</p:attrName>
                                        </p:attrNameLst>
                                      </p:cBhvr>
                                      <p:to>
                                        <p:strVal val="visible"/>
                                      </p:to>
                                    </p:set>
                                    <p:animEffect transition="in" filter="wipe(up)">
                                      <p:cBhvr>
                                        <p:cTn id="60" dur="1000"/>
                                        <p:tgtEl>
                                          <p:spTgt spid="5"/>
                                        </p:tgtEl>
                                      </p:cBhvr>
                                    </p:animEffect>
                                  </p:childTnLst>
                                </p:cTn>
                              </p:par>
                            </p:childTnLst>
                          </p:cTn>
                        </p:par>
                        <p:par>
                          <p:cTn id="61" fill="hold">
                            <p:stCondLst>
                              <p:cond delay="1500"/>
                            </p:stCondLst>
                            <p:childTnLst>
                              <p:par>
                                <p:cTn id="62" presetID="22" presetClass="entr" presetSubtype="8" fill="hold" nodeType="afterEffect">
                                  <p:stCondLst>
                                    <p:cond delay="0"/>
                                  </p:stCondLst>
                                  <p:childTnLst>
                                    <p:set>
                                      <p:cBhvr>
                                        <p:cTn id="63" dur="1" fill="hold">
                                          <p:stCondLst>
                                            <p:cond delay="0"/>
                                          </p:stCondLst>
                                        </p:cTn>
                                        <p:tgtEl>
                                          <p:spTgt spid="140367"/>
                                        </p:tgtEl>
                                        <p:attrNameLst>
                                          <p:attrName>style.visibility</p:attrName>
                                        </p:attrNameLst>
                                      </p:cBhvr>
                                      <p:to>
                                        <p:strVal val="visible"/>
                                      </p:to>
                                    </p:set>
                                    <p:animEffect transition="in" filter="wipe(left)">
                                      <p:cBhvr>
                                        <p:cTn id="64" dur="500"/>
                                        <p:tgtEl>
                                          <p:spTgt spid="140367"/>
                                        </p:tgtEl>
                                      </p:cBhvr>
                                    </p:animEffect>
                                  </p:childTnLst>
                                </p:cTn>
                              </p:par>
                            </p:childTnLst>
                          </p:cTn>
                        </p:par>
                        <p:par>
                          <p:cTn id="65" fill="hold">
                            <p:stCondLst>
                              <p:cond delay="2000"/>
                            </p:stCondLst>
                            <p:childTnLst>
                              <p:par>
                                <p:cTn id="66" presetID="18" presetClass="entr" presetSubtype="12" fill="hold" grpId="0" nodeType="afterEffect">
                                  <p:stCondLst>
                                    <p:cond delay="0"/>
                                  </p:stCondLst>
                                  <p:childTnLst>
                                    <p:set>
                                      <p:cBhvr>
                                        <p:cTn id="67" dur="1" fill="hold">
                                          <p:stCondLst>
                                            <p:cond delay="0"/>
                                          </p:stCondLst>
                                        </p:cTn>
                                        <p:tgtEl>
                                          <p:spTgt spid="140366"/>
                                        </p:tgtEl>
                                        <p:attrNameLst>
                                          <p:attrName>style.visibility</p:attrName>
                                        </p:attrNameLst>
                                      </p:cBhvr>
                                      <p:to>
                                        <p:strVal val="visible"/>
                                      </p:to>
                                    </p:set>
                                    <p:animEffect transition="in" filter="strips(downLeft)">
                                      <p:cBhvr>
                                        <p:cTn id="68" dur="1000"/>
                                        <p:tgtEl>
                                          <p:spTgt spid="140366"/>
                                        </p:tgtEl>
                                      </p:cBhvr>
                                    </p:animEffect>
                                  </p:childTnLst>
                                </p:cTn>
                              </p:par>
                            </p:childTnLst>
                          </p:cTn>
                        </p:par>
                      </p:childTnLst>
                    </p:cTn>
                  </p:par>
                  <p:par>
                    <p:cTn id="69" fill="hold">
                      <p:stCondLst>
                        <p:cond delay="indefinite"/>
                      </p:stCondLst>
                      <p:childTnLst>
                        <p:par>
                          <p:cTn id="70" fill="hold">
                            <p:stCondLst>
                              <p:cond delay="0"/>
                            </p:stCondLst>
                            <p:childTnLst>
                              <p:par>
                                <p:cTn id="71" presetID="18" presetClass="entr" presetSubtype="6" fill="hold" grpId="0" nodeType="clickEffect">
                                  <p:stCondLst>
                                    <p:cond delay="0"/>
                                  </p:stCondLst>
                                  <p:childTnLst>
                                    <p:set>
                                      <p:cBhvr>
                                        <p:cTn id="72" dur="1" fill="hold">
                                          <p:stCondLst>
                                            <p:cond delay="0"/>
                                          </p:stCondLst>
                                        </p:cTn>
                                        <p:tgtEl>
                                          <p:spTgt spid="140368"/>
                                        </p:tgtEl>
                                        <p:attrNameLst>
                                          <p:attrName>style.visibility</p:attrName>
                                        </p:attrNameLst>
                                      </p:cBhvr>
                                      <p:to>
                                        <p:strVal val="visible"/>
                                      </p:to>
                                    </p:set>
                                    <p:animEffect transition="in" filter="strips(downRight)">
                                      <p:cBhvr>
                                        <p:cTn id="73" dur="1000"/>
                                        <p:tgtEl>
                                          <p:spTgt spid="140368"/>
                                        </p:tgtEl>
                                      </p:cBhvr>
                                    </p:animEffect>
                                  </p:childTnLst>
                                </p:cTn>
                              </p:par>
                            </p:childTnLst>
                          </p:cTn>
                        </p:par>
                        <p:par>
                          <p:cTn id="74" fill="hold">
                            <p:stCondLst>
                              <p:cond delay="1000"/>
                            </p:stCondLst>
                            <p:childTnLst>
                              <p:par>
                                <p:cTn id="75" presetID="17" presetClass="entr" presetSubtype="1" fill="hold" nodeType="afterEffect">
                                  <p:stCondLst>
                                    <p:cond delay="0"/>
                                  </p:stCondLst>
                                  <p:childTnLst>
                                    <p:set>
                                      <p:cBhvr>
                                        <p:cTn id="76" dur="1" fill="hold">
                                          <p:stCondLst>
                                            <p:cond delay="0"/>
                                          </p:stCondLst>
                                        </p:cTn>
                                        <p:tgtEl>
                                          <p:spTgt spid="6"/>
                                        </p:tgtEl>
                                        <p:attrNameLst>
                                          <p:attrName>style.visibility</p:attrName>
                                        </p:attrNameLst>
                                      </p:cBhvr>
                                      <p:to>
                                        <p:strVal val="visible"/>
                                      </p:to>
                                    </p:set>
                                    <p:anim calcmode="lin" valueType="num">
                                      <p:cBhvr>
                                        <p:cTn id="77" dur="1000" fill="hold"/>
                                        <p:tgtEl>
                                          <p:spTgt spid="6"/>
                                        </p:tgtEl>
                                        <p:attrNameLst>
                                          <p:attrName>ppt_x</p:attrName>
                                        </p:attrNameLst>
                                      </p:cBhvr>
                                      <p:tavLst>
                                        <p:tav tm="0">
                                          <p:val>
                                            <p:strVal val="#ppt_x"/>
                                          </p:val>
                                        </p:tav>
                                        <p:tav tm="100000">
                                          <p:val>
                                            <p:strVal val="#ppt_x"/>
                                          </p:val>
                                        </p:tav>
                                      </p:tavLst>
                                    </p:anim>
                                    <p:anim calcmode="lin" valueType="num">
                                      <p:cBhvr>
                                        <p:cTn id="78" dur="1000" fill="hold"/>
                                        <p:tgtEl>
                                          <p:spTgt spid="6"/>
                                        </p:tgtEl>
                                        <p:attrNameLst>
                                          <p:attrName>ppt_y</p:attrName>
                                        </p:attrNameLst>
                                      </p:cBhvr>
                                      <p:tavLst>
                                        <p:tav tm="0">
                                          <p:val>
                                            <p:strVal val="#ppt_y-#ppt_h/2"/>
                                          </p:val>
                                        </p:tav>
                                        <p:tav tm="100000">
                                          <p:val>
                                            <p:strVal val="#ppt_y"/>
                                          </p:val>
                                        </p:tav>
                                      </p:tavLst>
                                    </p:anim>
                                    <p:anim calcmode="lin" valueType="num">
                                      <p:cBhvr>
                                        <p:cTn id="79" dur="1000" fill="hold"/>
                                        <p:tgtEl>
                                          <p:spTgt spid="6"/>
                                        </p:tgtEl>
                                        <p:attrNameLst>
                                          <p:attrName>ppt_w</p:attrName>
                                        </p:attrNameLst>
                                      </p:cBhvr>
                                      <p:tavLst>
                                        <p:tav tm="0">
                                          <p:val>
                                            <p:strVal val="#ppt_w"/>
                                          </p:val>
                                        </p:tav>
                                        <p:tav tm="100000">
                                          <p:val>
                                            <p:strVal val="#ppt_w"/>
                                          </p:val>
                                        </p:tav>
                                      </p:tavLst>
                                    </p:anim>
                                    <p:anim calcmode="lin" valueType="num">
                                      <p:cBhvr>
                                        <p:cTn id="80" dur="1000" fill="hold"/>
                                        <p:tgtEl>
                                          <p:spTgt spid="6"/>
                                        </p:tgtEl>
                                        <p:attrNameLst>
                                          <p:attrName>ppt_h</p:attrName>
                                        </p:attrNameLst>
                                      </p:cBhvr>
                                      <p:tavLst>
                                        <p:tav tm="0">
                                          <p:val>
                                            <p:fltVal val="0"/>
                                          </p:val>
                                        </p:tav>
                                        <p:tav tm="100000">
                                          <p:val>
                                            <p:strVal val="#ppt_h"/>
                                          </p:val>
                                        </p:tav>
                                      </p:tavLst>
                                    </p:anim>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grpId="0" nodeType="clickEffect">
                                  <p:stCondLst>
                                    <p:cond delay="0"/>
                                  </p:stCondLst>
                                  <p:childTnLst>
                                    <p:set>
                                      <p:cBhvr>
                                        <p:cTn id="84" dur="1" fill="hold">
                                          <p:stCondLst>
                                            <p:cond delay="0"/>
                                          </p:stCondLst>
                                        </p:cTn>
                                        <p:tgtEl>
                                          <p:spTgt spid="140293"/>
                                        </p:tgtEl>
                                        <p:attrNameLst>
                                          <p:attrName>style.visibility</p:attrName>
                                        </p:attrNameLst>
                                      </p:cBhvr>
                                      <p:to>
                                        <p:strVal val="visible"/>
                                      </p:to>
                                    </p:set>
                                    <p:animEffect transition="in" filter="wipe(left)">
                                      <p:cBhvr>
                                        <p:cTn id="85" dur="1000"/>
                                        <p:tgtEl>
                                          <p:spTgt spid="140293"/>
                                        </p:tgtEl>
                                      </p:cBhvr>
                                    </p:animEffect>
                                  </p:childTnLst>
                                </p:cTn>
                              </p:par>
                            </p:childTnLst>
                          </p:cTn>
                        </p:par>
                        <p:par>
                          <p:cTn id="86" fill="hold">
                            <p:stCondLst>
                              <p:cond delay="1000"/>
                            </p:stCondLst>
                            <p:childTnLst>
                              <p:par>
                                <p:cTn id="87" presetID="22" presetClass="entr" presetSubtype="1" fill="hold" nodeType="afterEffect">
                                  <p:stCondLst>
                                    <p:cond delay="0"/>
                                  </p:stCondLst>
                                  <p:childTnLst>
                                    <p:set>
                                      <p:cBhvr>
                                        <p:cTn id="88" dur="1" fill="hold">
                                          <p:stCondLst>
                                            <p:cond delay="0"/>
                                          </p:stCondLst>
                                        </p:cTn>
                                        <p:tgtEl>
                                          <p:spTgt spid="8"/>
                                        </p:tgtEl>
                                        <p:attrNameLst>
                                          <p:attrName>style.visibility</p:attrName>
                                        </p:attrNameLst>
                                      </p:cBhvr>
                                      <p:to>
                                        <p:strVal val="visible"/>
                                      </p:to>
                                    </p:set>
                                    <p:animEffect transition="in" filter="wipe(up)">
                                      <p:cBhvr>
                                        <p:cTn id="89" dur="500"/>
                                        <p:tgtEl>
                                          <p:spTgt spid="8"/>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1" fill="hold" nodeType="clickEffect">
                                  <p:stCondLst>
                                    <p:cond delay="0"/>
                                  </p:stCondLst>
                                  <p:childTnLst>
                                    <p:set>
                                      <p:cBhvr>
                                        <p:cTn id="93" dur="1" fill="hold">
                                          <p:stCondLst>
                                            <p:cond delay="0"/>
                                          </p:stCondLst>
                                        </p:cTn>
                                        <p:tgtEl>
                                          <p:spTgt spid="140378"/>
                                        </p:tgtEl>
                                        <p:attrNameLst>
                                          <p:attrName>style.visibility</p:attrName>
                                        </p:attrNameLst>
                                      </p:cBhvr>
                                      <p:to>
                                        <p:strVal val="visible"/>
                                      </p:to>
                                    </p:set>
                                    <p:animEffect transition="in" filter="wipe(up)">
                                      <p:cBhvr>
                                        <p:cTn id="94" dur="500"/>
                                        <p:tgtEl>
                                          <p:spTgt spid="140378"/>
                                        </p:tgtEl>
                                      </p:cBhvr>
                                    </p:animEffect>
                                  </p:childTnLst>
                                </p:cTn>
                              </p:par>
                            </p:childTnLst>
                          </p:cTn>
                        </p:par>
                        <p:par>
                          <p:cTn id="95" fill="hold">
                            <p:stCondLst>
                              <p:cond delay="500"/>
                            </p:stCondLst>
                            <p:childTnLst>
                              <p:par>
                                <p:cTn id="96" presetID="10" presetClass="entr" presetSubtype="0" fill="hold" grpId="0" nodeType="afterEffect">
                                  <p:stCondLst>
                                    <p:cond delay="0"/>
                                  </p:stCondLst>
                                  <p:childTnLst>
                                    <p:set>
                                      <p:cBhvr>
                                        <p:cTn id="97" dur="1" fill="hold">
                                          <p:stCondLst>
                                            <p:cond delay="0"/>
                                          </p:stCondLst>
                                        </p:cTn>
                                        <p:tgtEl>
                                          <p:spTgt spid="140297"/>
                                        </p:tgtEl>
                                        <p:attrNameLst>
                                          <p:attrName>style.visibility</p:attrName>
                                        </p:attrNameLst>
                                      </p:cBhvr>
                                      <p:to>
                                        <p:strVal val="visible"/>
                                      </p:to>
                                    </p:set>
                                    <p:animEffect transition="in" filter="fade">
                                      <p:cBhvr>
                                        <p:cTn id="98" dur="2000"/>
                                        <p:tgtEl>
                                          <p:spTgt spid="140297"/>
                                        </p:tgtEl>
                                      </p:cBhvr>
                                    </p:animEffect>
                                  </p:childTnLst>
                                </p:cTn>
                              </p:par>
                            </p:childTnLst>
                          </p:cTn>
                        </p:par>
                      </p:childTnLst>
                    </p:cTn>
                  </p:par>
                  <p:par>
                    <p:cTn id="99" fill="hold">
                      <p:stCondLst>
                        <p:cond delay="indefinite"/>
                      </p:stCondLst>
                      <p:childTnLst>
                        <p:par>
                          <p:cTn id="100" fill="hold">
                            <p:stCondLst>
                              <p:cond delay="0"/>
                            </p:stCondLst>
                            <p:childTnLst>
                              <p:par>
                                <p:cTn id="101" presetID="3" presetClass="entr" presetSubtype="10" fill="hold" grpId="0" nodeType="clickEffect">
                                  <p:stCondLst>
                                    <p:cond delay="0"/>
                                  </p:stCondLst>
                                  <p:childTnLst>
                                    <p:set>
                                      <p:cBhvr>
                                        <p:cTn id="102" dur="1" fill="hold">
                                          <p:stCondLst>
                                            <p:cond delay="0"/>
                                          </p:stCondLst>
                                        </p:cTn>
                                        <p:tgtEl>
                                          <p:spTgt spid="140292"/>
                                        </p:tgtEl>
                                        <p:attrNameLst>
                                          <p:attrName>style.visibility</p:attrName>
                                        </p:attrNameLst>
                                      </p:cBhvr>
                                      <p:to>
                                        <p:strVal val="visible"/>
                                      </p:to>
                                    </p:set>
                                    <p:animEffect transition="in" filter="blinds(horizontal)">
                                      <p:cBhvr>
                                        <p:cTn id="103" dur="500"/>
                                        <p:tgtEl>
                                          <p:spTgt spid="140292"/>
                                        </p:tgtEl>
                                      </p:cBhvr>
                                    </p:animEffect>
                                  </p:childTnLst>
                                </p:cTn>
                              </p:par>
                            </p:childTnLst>
                          </p:cTn>
                        </p:par>
                      </p:childTnLst>
                    </p:cTn>
                  </p:par>
                  <p:par>
                    <p:cTn id="104" fill="hold">
                      <p:stCondLst>
                        <p:cond delay="indefinite"/>
                      </p:stCondLst>
                      <p:childTnLst>
                        <p:par>
                          <p:cTn id="105" fill="hold">
                            <p:stCondLst>
                              <p:cond delay="0"/>
                            </p:stCondLst>
                            <p:childTnLst>
                              <p:par>
                                <p:cTn id="106" presetID="18" presetClass="entr" presetSubtype="12" fill="hold" grpId="0" nodeType="clickEffect">
                                  <p:stCondLst>
                                    <p:cond delay="0"/>
                                  </p:stCondLst>
                                  <p:childTnLst>
                                    <p:set>
                                      <p:cBhvr>
                                        <p:cTn id="107" dur="1" fill="hold">
                                          <p:stCondLst>
                                            <p:cond delay="0"/>
                                          </p:stCondLst>
                                        </p:cTn>
                                        <p:tgtEl>
                                          <p:spTgt spid="140392"/>
                                        </p:tgtEl>
                                        <p:attrNameLst>
                                          <p:attrName>style.visibility</p:attrName>
                                        </p:attrNameLst>
                                      </p:cBhvr>
                                      <p:to>
                                        <p:strVal val="visible"/>
                                      </p:to>
                                    </p:set>
                                    <p:animEffect transition="in" filter="strips(downLeft)">
                                      <p:cBhvr>
                                        <p:cTn id="108" dur="1000"/>
                                        <p:tgtEl>
                                          <p:spTgt spid="140392"/>
                                        </p:tgtEl>
                                      </p:cBhvr>
                                    </p:animEffect>
                                  </p:childTnLst>
                                </p:cTn>
                              </p:par>
                            </p:childTnLst>
                          </p:cTn>
                        </p:par>
                        <p:par>
                          <p:cTn id="109" fill="hold">
                            <p:stCondLst>
                              <p:cond delay="1000"/>
                            </p:stCondLst>
                            <p:childTnLst>
                              <p:par>
                                <p:cTn id="110" presetID="18" presetClass="entr" presetSubtype="6" fill="hold" nodeType="afterEffect">
                                  <p:stCondLst>
                                    <p:cond delay="0"/>
                                  </p:stCondLst>
                                  <p:childTnLst>
                                    <p:set>
                                      <p:cBhvr>
                                        <p:cTn id="111" dur="1" fill="hold">
                                          <p:stCondLst>
                                            <p:cond delay="0"/>
                                          </p:stCondLst>
                                        </p:cTn>
                                        <p:tgtEl>
                                          <p:spTgt spid="10"/>
                                        </p:tgtEl>
                                        <p:attrNameLst>
                                          <p:attrName>style.visibility</p:attrName>
                                        </p:attrNameLst>
                                      </p:cBhvr>
                                      <p:to>
                                        <p:strVal val="visible"/>
                                      </p:to>
                                    </p:set>
                                    <p:animEffect transition="in" filter="strips(downRight)">
                                      <p:cBhvr>
                                        <p:cTn id="112" dur="1000"/>
                                        <p:tgtEl>
                                          <p:spTgt spid="10"/>
                                        </p:tgtEl>
                                      </p:cBhvr>
                                    </p:animEffect>
                                  </p:childTnLst>
                                </p:cTn>
                              </p:par>
                            </p:childTnLst>
                          </p:cTn>
                        </p:par>
                        <p:par>
                          <p:cTn id="113" fill="hold">
                            <p:stCondLst>
                              <p:cond delay="2000"/>
                            </p:stCondLst>
                            <p:childTnLst>
                              <p:par>
                                <p:cTn id="114" presetID="22" presetClass="entr" presetSubtype="1" fill="hold" nodeType="afterEffect">
                                  <p:stCondLst>
                                    <p:cond delay="0"/>
                                  </p:stCondLst>
                                  <p:childTnLst>
                                    <p:set>
                                      <p:cBhvr>
                                        <p:cTn id="115" dur="1" fill="hold">
                                          <p:stCondLst>
                                            <p:cond delay="0"/>
                                          </p:stCondLst>
                                        </p:cTn>
                                        <p:tgtEl>
                                          <p:spTgt spid="140391"/>
                                        </p:tgtEl>
                                        <p:attrNameLst>
                                          <p:attrName>style.visibility</p:attrName>
                                        </p:attrNameLst>
                                      </p:cBhvr>
                                      <p:to>
                                        <p:strVal val="visible"/>
                                      </p:to>
                                    </p:set>
                                    <p:animEffect transition="in" filter="wipe(up)">
                                      <p:cBhvr>
                                        <p:cTn id="116" dur="500"/>
                                        <p:tgtEl>
                                          <p:spTgt spid="140391"/>
                                        </p:tgtEl>
                                      </p:cBhvr>
                                    </p:animEffect>
                                  </p:childTnLst>
                                </p:cTn>
                              </p:par>
                            </p:childTnLst>
                          </p:cTn>
                        </p:par>
                        <p:par>
                          <p:cTn id="117" fill="hold">
                            <p:stCondLst>
                              <p:cond delay="2500"/>
                            </p:stCondLst>
                            <p:childTnLst>
                              <p:par>
                                <p:cTn id="118" presetID="18" presetClass="entr" presetSubtype="6" fill="hold" grpId="0" nodeType="afterEffect">
                                  <p:stCondLst>
                                    <p:cond delay="0"/>
                                  </p:stCondLst>
                                  <p:childTnLst>
                                    <p:set>
                                      <p:cBhvr>
                                        <p:cTn id="119" dur="1" fill="hold">
                                          <p:stCondLst>
                                            <p:cond delay="0"/>
                                          </p:stCondLst>
                                        </p:cTn>
                                        <p:tgtEl>
                                          <p:spTgt spid="140390"/>
                                        </p:tgtEl>
                                        <p:attrNameLst>
                                          <p:attrName>style.visibility</p:attrName>
                                        </p:attrNameLst>
                                      </p:cBhvr>
                                      <p:to>
                                        <p:strVal val="visible"/>
                                      </p:to>
                                    </p:set>
                                    <p:animEffect transition="in" filter="strips(downRight)">
                                      <p:cBhvr>
                                        <p:cTn id="120" dur="500"/>
                                        <p:tgtEl>
                                          <p:spTgt spid="140390"/>
                                        </p:tgtEl>
                                      </p:cBhvr>
                                    </p:animEffect>
                                  </p:childTnLst>
                                </p:cTn>
                              </p:par>
                            </p:childTnLst>
                          </p:cTn>
                        </p:par>
                      </p:childTnLst>
                    </p:cTn>
                  </p:par>
                  <p:par>
                    <p:cTn id="121" fill="hold">
                      <p:stCondLst>
                        <p:cond delay="indefinite"/>
                      </p:stCondLst>
                      <p:childTnLst>
                        <p:par>
                          <p:cTn id="122" fill="hold">
                            <p:stCondLst>
                              <p:cond delay="0"/>
                            </p:stCondLst>
                            <p:childTnLst>
                              <p:par>
                                <p:cTn id="123" presetID="18" presetClass="entr" presetSubtype="12" fill="hold" grpId="0" nodeType="clickEffect">
                                  <p:stCondLst>
                                    <p:cond delay="0"/>
                                  </p:stCondLst>
                                  <p:childTnLst>
                                    <p:set>
                                      <p:cBhvr>
                                        <p:cTn id="124" dur="1" fill="hold">
                                          <p:stCondLst>
                                            <p:cond delay="0"/>
                                          </p:stCondLst>
                                        </p:cTn>
                                        <p:tgtEl>
                                          <p:spTgt spid="140397"/>
                                        </p:tgtEl>
                                        <p:attrNameLst>
                                          <p:attrName>style.visibility</p:attrName>
                                        </p:attrNameLst>
                                      </p:cBhvr>
                                      <p:to>
                                        <p:strVal val="visible"/>
                                      </p:to>
                                    </p:set>
                                    <p:animEffect transition="in" filter="strips(downLeft)">
                                      <p:cBhvr>
                                        <p:cTn id="125" dur="1000"/>
                                        <p:tgtEl>
                                          <p:spTgt spid="140397"/>
                                        </p:tgtEl>
                                      </p:cBhvr>
                                    </p:animEffect>
                                  </p:childTnLst>
                                </p:cTn>
                              </p:par>
                            </p:childTnLst>
                          </p:cTn>
                        </p:par>
                        <p:par>
                          <p:cTn id="126" fill="hold">
                            <p:stCondLst>
                              <p:cond delay="1000"/>
                            </p:stCondLst>
                            <p:childTnLst>
                              <p:par>
                                <p:cTn id="127" presetID="18" presetClass="entr" presetSubtype="3" fill="hold" nodeType="afterEffect">
                                  <p:stCondLst>
                                    <p:cond delay="0"/>
                                  </p:stCondLst>
                                  <p:childTnLst>
                                    <p:set>
                                      <p:cBhvr>
                                        <p:cTn id="128" dur="1" fill="hold">
                                          <p:stCondLst>
                                            <p:cond delay="0"/>
                                          </p:stCondLst>
                                        </p:cTn>
                                        <p:tgtEl>
                                          <p:spTgt spid="11"/>
                                        </p:tgtEl>
                                        <p:attrNameLst>
                                          <p:attrName>style.visibility</p:attrName>
                                        </p:attrNameLst>
                                      </p:cBhvr>
                                      <p:to>
                                        <p:strVal val="visible"/>
                                      </p:to>
                                    </p:set>
                                    <p:animEffect transition="in" filter="strips(upRight)">
                                      <p:cBhvr>
                                        <p:cTn id="129" dur="1000"/>
                                        <p:tgtEl>
                                          <p:spTgt spid="11"/>
                                        </p:tgtEl>
                                      </p:cBhvr>
                                    </p:animEffect>
                                  </p:childTnLst>
                                </p:cTn>
                              </p:par>
                            </p:childTnLst>
                          </p:cTn>
                        </p:par>
                        <p:par>
                          <p:cTn id="130" fill="hold">
                            <p:stCondLst>
                              <p:cond delay="2000"/>
                            </p:stCondLst>
                            <p:childTnLst>
                              <p:par>
                                <p:cTn id="131" presetID="18" presetClass="entr" presetSubtype="3" fill="hold" grpId="0" nodeType="afterEffect">
                                  <p:stCondLst>
                                    <p:cond delay="0"/>
                                  </p:stCondLst>
                                  <p:childTnLst>
                                    <p:set>
                                      <p:cBhvr>
                                        <p:cTn id="132" dur="1" fill="hold">
                                          <p:stCondLst>
                                            <p:cond delay="0"/>
                                          </p:stCondLst>
                                        </p:cTn>
                                        <p:tgtEl>
                                          <p:spTgt spid="140399"/>
                                        </p:tgtEl>
                                        <p:attrNameLst>
                                          <p:attrName>style.visibility</p:attrName>
                                        </p:attrNameLst>
                                      </p:cBhvr>
                                      <p:to>
                                        <p:strVal val="visible"/>
                                      </p:to>
                                    </p:set>
                                    <p:animEffect transition="in" filter="strips(upRight)">
                                      <p:cBhvr>
                                        <p:cTn id="133" dur="500"/>
                                        <p:tgtEl>
                                          <p:spTgt spid="140399"/>
                                        </p:tgtEl>
                                      </p:cBhvr>
                                    </p:animEffect>
                                  </p:childTnLst>
                                </p:cTn>
                              </p:par>
                            </p:childTnLst>
                          </p:cTn>
                        </p:par>
                        <p:par>
                          <p:cTn id="134" fill="hold">
                            <p:stCondLst>
                              <p:cond delay="2500"/>
                            </p:stCondLst>
                            <p:childTnLst>
                              <p:par>
                                <p:cTn id="135" presetID="10" presetClass="entr" presetSubtype="0" fill="hold" grpId="0" nodeType="afterEffect">
                                  <p:stCondLst>
                                    <p:cond delay="0"/>
                                  </p:stCondLst>
                                  <p:childTnLst>
                                    <p:set>
                                      <p:cBhvr>
                                        <p:cTn id="136" dur="1" fill="hold">
                                          <p:stCondLst>
                                            <p:cond delay="0"/>
                                          </p:stCondLst>
                                        </p:cTn>
                                        <p:tgtEl>
                                          <p:spTgt spid="140398"/>
                                        </p:tgtEl>
                                        <p:attrNameLst>
                                          <p:attrName>style.visibility</p:attrName>
                                        </p:attrNameLst>
                                      </p:cBhvr>
                                      <p:to>
                                        <p:strVal val="visible"/>
                                      </p:to>
                                    </p:set>
                                    <p:animEffect transition="in" filter="fade">
                                      <p:cBhvr>
                                        <p:cTn id="137" dur="2000"/>
                                        <p:tgtEl>
                                          <p:spTgt spid="140398"/>
                                        </p:tgtEl>
                                      </p:cBhvr>
                                    </p:animEffect>
                                  </p:childTnLst>
                                </p:cTn>
                              </p:par>
                            </p:childTnLst>
                          </p:cTn>
                        </p:par>
                      </p:childTnLst>
                    </p:cTn>
                  </p:par>
                  <p:par>
                    <p:cTn id="138" fill="hold">
                      <p:stCondLst>
                        <p:cond delay="indefinite"/>
                      </p:stCondLst>
                      <p:childTnLst>
                        <p:par>
                          <p:cTn id="139" fill="hold">
                            <p:stCondLst>
                              <p:cond delay="0"/>
                            </p:stCondLst>
                            <p:childTnLst>
                              <p:par>
                                <p:cTn id="140" presetID="22" presetClass="entr" presetSubtype="1" fill="hold" grpId="0" nodeType="clickEffect">
                                  <p:stCondLst>
                                    <p:cond delay="0"/>
                                  </p:stCondLst>
                                  <p:childTnLst>
                                    <p:set>
                                      <p:cBhvr>
                                        <p:cTn id="141" dur="1" fill="hold">
                                          <p:stCondLst>
                                            <p:cond delay="0"/>
                                          </p:stCondLst>
                                        </p:cTn>
                                        <p:tgtEl>
                                          <p:spTgt spid="140403"/>
                                        </p:tgtEl>
                                        <p:attrNameLst>
                                          <p:attrName>style.visibility</p:attrName>
                                        </p:attrNameLst>
                                      </p:cBhvr>
                                      <p:to>
                                        <p:strVal val="visible"/>
                                      </p:to>
                                    </p:set>
                                    <p:animEffect transition="in" filter="wipe(up)">
                                      <p:cBhvr>
                                        <p:cTn id="142" dur="500"/>
                                        <p:tgtEl>
                                          <p:spTgt spid="140403"/>
                                        </p:tgtEl>
                                      </p:cBhvr>
                                    </p:animEffect>
                                  </p:childTnLst>
                                </p:cTn>
                              </p:par>
                            </p:childTnLst>
                          </p:cTn>
                        </p:par>
                        <p:par>
                          <p:cTn id="143" fill="hold">
                            <p:stCondLst>
                              <p:cond delay="500"/>
                            </p:stCondLst>
                            <p:childTnLst>
                              <p:par>
                                <p:cTn id="144" presetID="22" presetClass="entr" presetSubtype="1" fill="hold" nodeType="afterEffect">
                                  <p:stCondLst>
                                    <p:cond delay="0"/>
                                  </p:stCondLst>
                                  <p:childTnLst>
                                    <p:set>
                                      <p:cBhvr>
                                        <p:cTn id="145" dur="1" fill="hold">
                                          <p:stCondLst>
                                            <p:cond delay="0"/>
                                          </p:stCondLst>
                                        </p:cTn>
                                        <p:tgtEl>
                                          <p:spTgt spid="12"/>
                                        </p:tgtEl>
                                        <p:attrNameLst>
                                          <p:attrName>style.visibility</p:attrName>
                                        </p:attrNameLst>
                                      </p:cBhvr>
                                      <p:to>
                                        <p:strVal val="visible"/>
                                      </p:to>
                                    </p:set>
                                    <p:animEffect transition="in" filter="wipe(up)">
                                      <p:cBhvr>
                                        <p:cTn id="146" dur="1000"/>
                                        <p:tgtEl>
                                          <p:spTgt spid="12"/>
                                        </p:tgtEl>
                                      </p:cBhvr>
                                    </p:animEffect>
                                  </p:childTnLst>
                                </p:cTn>
                              </p:par>
                            </p:childTnLst>
                          </p:cTn>
                        </p:par>
                        <p:par>
                          <p:cTn id="147" fill="hold">
                            <p:stCondLst>
                              <p:cond delay="1500"/>
                            </p:stCondLst>
                            <p:childTnLst>
                              <p:par>
                                <p:cTn id="148" presetID="22" presetClass="entr" presetSubtype="1" fill="hold" nodeType="afterEffect">
                                  <p:stCondLst>
                                    <p:cond delay="0"/>
                                  </p:stCondLst>
                                  <p:childTnLst>
                                    <p:set>
                                      <p:cBhvr>
                                        <p:cTn id="149" dur="1" fill="hold">
                                          <p:stCondLst>
                                            <p:cond delay="0"/>
                                          </p:stCondLst>
                                        </p:cTn>
                                        <p:tgtEl>
                                          <p:spTgt spid="140405"/>
                                        </p:tgtEl>
                                        <p:attrNameLst>
                                          <p:attrName>style.visibility</p:attrName>
                                        </p:attrNameLst>
                                      </p:cBhvr>
                                      <p:to>
                                        <p:strVal val="visible"/>
                                      </p:to>
                                    </p:set>
                                    <p:animEffect transition="in" filter="wipe(up)">
                                      <p:cBhvr>
                                        <p:cTn id="150" dur="500"/>
                                        <p:tgtEl>
                                          <p:spTgt spid="140405"/>
                                        </p:tgtEl>
                                      </p:cBhvr>
                                    </p:animEffect>
                                  </p:childTnLst>
                                </p:cTn>
                              </p:par>
                            </p:childTnLst>
                          </p:cTn>
                        </p:par>
                        <p:par>
                          <p:cTn id="151" fill="hold">
                            <p:stCondLst>
                              <p:cond delay="2000"/>
                            </p:stCondLst>
                            <p:childTnLst>
                              <p:par>
                                <p:cTn id="152" presetID="18" presetClass="entr" presetSubtype="12" fill="hold" grpId="0" nodeType="afterEffect">
                                  <p:stCondLst>
                                    <p:cond delay="0"/>
                                  </p:stCondLst>
                                  <p:childTnLst>
                                    <p:set>
                                      <p:cBhvr>
                                        <p:cTn id="153" dur="1" fill="hold">
                                          <p:stCondLst>
                                            <p:cond delay="0"/>
                                          </p:stCondLst>
                                        </p:cTn>
                                        <p:tgtEl>
                                          <p:spTgt spid="140404"/>
                                        </p:tgtEl>
                                        <p:attrNameLst>
                                          <p:attrName>style.visibility</p:attrName>
                                        </p:attrNameLst>
                                      </p:cBhvr>
                                      <p:to>
                                        <p:strVal val="visible"/>
                                      </p:to>
                                    </p:set>
                                    <p:animEffect transition="in" filter="strips(downLeft)">
                                      <p:cBhvr>
                                        <p:cTn id="154" dur="500"/>
                                        <p:tgtEl>
                                          <p:spTgt spid="140404"/>
                                        </p:tgtEl>
                                      </p:cBhvr>
                                    </p:animEffect>
                                  </p:childTnLst>
                                </p:cTn>
                              </p:par>
                            </p:childTnLst>
                          </p:cTn>
                        </p:par>
                      </p:childTnLst>
                    </p:cTn>
                  </p:par>
                  <p:par>
                    <p:cTn id="155" fill="hold">
                      <p:stCondLst>
                        <p:cond delay="indefinite"/>
                      </p:stCondLst>
                      <p:childTnLst>
                        <p:par>
                          <p:cTn id="156" fill="hold">
                            <p:stCondLst>
                              <p:cond delay="0"/>
                            </p:stCondLst>
                            <p:childTnLst>
                              <p:par>
                                <p:cTn id="157" presetID="18" presetClass="entr" presetSubtype="6" fill="hold" grpId="0" nodeType="clickEffect">
                                  <p:stCondLst>
                                    <p:cond delay="0"/>
                                  </p:stCondLst>
                                  <p:childTnLst>
                                    <p:set>
                                      <p:cBhvr>
                                        <p:cTn id="158" dur="1" fill="hold">
                                          <p:stCondLst>
                                            <p:cond delay="0"/>
                                          </p:stCondLst>
                                        </p:cTn>
                                        <p:tgtEl>
                                          <p:spTgt spid="140406"/>
                                        </p:tgtEl>
                                        <p:attrNameLst>
                                          <p:attrName>style.visibility</p:attrName>
                                        </p:attrNameLst>
                                      </p:cBhvr>
                                      <p:to>
                                        <p:strVal val="visible"/>
                                      </p:to>
                                    </p:set>
                                    <p:animEffect transition="in" filter="strips(downRight)">
                                      <p:cBhvr>
                                        <p:cTn id="159" dur="1000"/>
                                        <p:tgtEl>
                                          <p:spTgt spid="140406"/>
                                        </p:tgtEl>
                                      </p:cBhvr>
                                    </p:animEffect>
                                  </p:childTnLst>
                                </p:cTn>
                              </p:par>
                            </p:childTnLst>
                          </p:cTn>
                        </p:par>
                      </p:childTnLst>
                    </p:cTn>
                  </p:par>
                  <p:par>
                    <p:cTn id="160" fill="hold">
                      <p:stCondLst>
                        <p:cond delay="indefinite"/>
                      </p:stCondLst>
                      <p:childTnLst>
                        <p:par>
                          <p:cTn id="161" fill="hold">
                            <p:stCondLst>
                              <p:cond delay="0"/>
                            </p:stCondLst>
                            <p:childTnLst>
                              <p:par>
                                <p:cTn id="162" presetID="17" presetClass="entr" presetSubtype="1" fill="hold" nodeType="clickEffect">
                                  <p:stCondLst>
                                    <p:cond delay="0"/>
                                  </p:stCondLst>
                                  <p:childTnLst>
                                    <p:set>
                                      <p:cBhvr>
                                        <p:cTn id="163" dur="1" fill="hold">
                                          <p:stCondLst>
                                            <p:cond delay="0"/>
                                          </p:stCondLst>
                                        </p:cTn>
                                        <p:tgtEl>
                                          <p:spTgt spid="9"/>
                                        </p:tgtEl>
                                        <p:attrNameLst>
                                          <p:attrName>style.visibility</p:attrName>
                                        </p:attrNameLst>
                                      </p:cBhvr>
                                      <p:to>
                                        <p:strVal val="visible"/>
                                      </p:to>
                                    </p:set>
                                    <p:anim calcmode="lin" valueType="num">
                                      <p:cBhvr>
                                        <p:cTn id="164" dur="1000" fill="hold"/>
                                        <p:tgtEl>
                                          <p:spTgt spid="9"/>
                                        </p:tgtEl>
                                        <p:attrNameLst>
                                          <p:attrName>ppt_x</p:attrName>
                                        </p:attrNameLst>
                                      </p:cBhvr>
                                      <p:tavLst>
                                        <p:tav tm="0">
                                          <p:val>
                                            <p:strVal val="#ppt_x"/>
                                          </p:val>
                                        </p:tav>
                                        <p:tav tm="100000">
                                          <p:val>
                                            <p:strVal val="#ppt_x"/>
                                          </p:val>
                                        </p:tav>
                                      </p:tavLst>
                                    </p:anim>
                                    <p:anim calcmode="lin" valueType="num">
                                      <p:cBhvr>
                                        <p:cTn id="165" dur="1000" fill="hold"/>
                                        <p:tgtEl>
                                          <p:spTgt spid="9"/>
                                        </p:tgtEl>
                                        <p:attrNameLst>
                                          <p:attrName>ppt_y</p:attrName>
                                        </p:attrNameLst>
                                      </p:cBhvr>
                                      <p:tavLst>
                                        <p:tav tm="0">
                                          <p:val>
                                            <p:strVal val="#ppt_y-#ppt_h/2"/>
                                          </p:val>
                                        </p:tav>
                                        <p:tav tm="100000">
                                          <p:val>
                                            <p:strVal val="#ppt_y"/>
                                          </p:val>
                                        </p:tav>
                                      </p:tavLst>
                                    </p:anim>
                                    <p:anim calcmode="lin" valueType="num">
                                      <p:cBhvr>
                                        <p:cTn id="166" dur="1000" fill="hold"/>
                                        <p:tgtEl>
                                          <p:spTgt spid="9"/>
                                        </p:tgtEl>
                                        <p:attrNameLst>
                                          <p:attrName>ppt_w</p:attrName>
                                        </p:attrNameLst>
                                      </p:cBhvr>
                                      <p:tavLst>
                                        <p:tav tm="0">
                                          <p:val>
                                            <p:strVal val="#ppt_w"/>
                                          </p:val>
                                        </p:tav>
                                        <p:tav tm="100000">
                                          <p:val>
                                            <p:strVal val="#ppt_w"/>
                                          </p:val>
                                        </p:tav>
                                      </p:tavLst>
                                    </p:anim>
                                    <p:anim calcmode="lin" valueType="num">
                                      <p:cBhvr>
                                        <p:cTn id="167" dur="1000" fill="hold"/>
                                        <p:tgtEl>
                                          <p:spTgt spid="9"/>
                                        </p:tgtEl>
                                        <p:attrNameLst>
                                          <p:attrName>ppt_h</p:attrName>
                                        </p:attrNameLst>
                                      </p:cBhvr>
                                      <p:tavLst>
                                        <p:tav tm="0">
                                          <p:val>
                                            <p:fltVal val="0"/>
                                          </p:val>
                                        </p:tav>
                                        <p:tav tm="100000">
                                          <p:val>
                                            <p:strVal val="#ppt_h"/>
                                          </p:val>
                                        </p:tav>
                                      </p:tavLst>
                                    </p:anim>
                                  </p:childTnLst>
                                </p:cTn>
                              </p:par>
                            </p:childTnLst>
                          </p:cTn>
                        </p:par>
                      </p:childTnLst>
                    </p:cTn>
                  </p:par>
                  <p:par>
                    <p:cTn id="168" fill="hold">
                      <p:stCondLst>
                        <p:cond delay="indefinite"/>
                      </p:stCondLst>
                      <p:childTnLst>
                        <p:par>
                          <p:cTn id="169" fill="hold">
                            <p:stCondLst>
                              <p:cond delay="0"/>
                            </p:stCondLst>
                            <p:childTnLst>
                              <p:par>
                                <p:cTn id="170" presetID="16" presetClass="entr" presetSubtype="37" fill="hold" grpId="0" nodeType="clickEffect">
                                  <p:stCondLst>
                                    <p:cond delay="0"/>
                                  </p:stCondLst>
                                  <p:childTnLst>
                                    <p:set>
                                      <p:cBhvr>
                                        <p:cTn id="171" dur="1" fill="hold">
                                          <p:stCondLst>
                                            <p:cond delay="0"/>
                                          </p:stCondLst>
                                        </p:cTn>
                                        <p:tgtEl>
                                          <p:spTgt spid="140342"/>
                                        </p:tgtEl>
                                        <p:attrNameLst>
                                          <p:attrName>style.visibility</p:attrName>
                                        </p:attrNameLst>
                                      </p:cBhvr>
                                      <p:to>
                                        <p:strVal val="visible"/>
                                      </p:to>
                                    </p:set>
                                    <p:animEffect transition="in" filter="barn(outVertical)">
                                      <p:cBhvr>
                                        <p:cTn id="172" dur="1000"/>
                                        <p:tgtEl>
                                          <p:spTgt spid="140342"/>
                                        </p:tgtEl>
                                      </p:cBhvr>
                                    </p:animEffect>
                                  </p:childTnLst>
                                  <p:subTnLst>
                                    <p:audio>
                                      <p:cMediaNode>
                                        <p:cTn display="0" masterRel="sameClick">
                                          <p:stCondLst>
                                            <p:cond evt="begin" delay="0">
                                              <p:tn val="170"/>
                                            </p:cond>
                                          </p:stCondLst>
                                          <p:endCondLst>
                                            <p:cond evt="onStopAudio" delay="0">
                                              <p:tgtEl>
                                                <p:sldTgt/>
                                              </p:tgtEl>
                                            </p:cond>
                                          </p:endCondLst>
                                        </p:cTn>
                                        <p:tgtEl>
                                          <p:sndTgt r:embed="rId2"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399" grpId="0" animBg="1"/>
      <p:bldP spid="140390" grpId="0" animBg="1"/>
      <p:bldP spid="140292" grpId="0"/>
      <p:bldP spid="140293" grpId="0"/>
      <p:bldP spid="140297" grpId="0" animBg="1"/>
      <p:bldP spid="140313" grpId="0"/>
      <p:bldP spid="140323" grpId="0" animBg="1"/>
      <p:bldP spid="140342" grpId="0" animBg="1"/>
      <p:bldP spid="140345" grpId="0" animBg="1"/>
      <p:bldP spid="140352" grpId="0" animBg="1"/>
      <p:bldP spid="140357" grpId="0" animBg="1"/>
      <p:bldP spid="140359" grpId="0" animBg="1"/>
      <p:bldP spid="140368" grpId="0" animBg="1"/>
      <p:bldP spid="140392" grpId="0" animBg="1"/>
      <p:bldP spid="140398" grpId="0" animBg="1"/>
      <p:bldP spid="140403" grpId="0" animBg="1"/>
      <p:bldP spid="140406" grpId="0" animBg="1"/>
      <p:bldP spid="140346" grpId="0" animBg="1"/>
      <p:bldP spid="140397" grpId="0" animBg="1"/>
      <p:bldP spid="140404" grpId="0" animBg="1"/>
      <p:bldP spid="140353" grpId="0" animBg="1"/>
      <p:bldP spid="140366"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9859" name="Object 3"/>
          <p:cNvGraphicFramePr>
            <a:graphicFrameLocks noChangeAspect="1"/>
          </p:cNvGraphicFramePr>
          <p:nvPr/>
        </p:nvGraphicFramePr>
        <p:xfrm>
          <a:off x="467544" y="530225"/>
          <a:ext cx="8382000" cy="6327775"/>
        </p:xfrm>
        <a:graphic>
          <a:graphicData uri="http://schemas.openxmlformats.org/presentationml/2006/ole">
            <mc:AlternateContent xmlns:mc="http://schemas.openxmlformats.org/markup-compatibility/2006">
              <mc:Choice xmlns:v="urn:schemas-microsoft-com:vml" Requires="v">
                <p:oleObj spid="_x0000_s385035" name="VISIO" r:id="rId3" imgW="4300560" imgH="3246480" progId="Visio.Drawing.11">
                  <p:embed/>
                </p:oleObj>
              </mc:Choice>
              <mc:Fallback>
                <p:oleObj name="VISIO" r:id="rId3" imgW="4300560" imgH="3246480" progId="Visio.Drawing.11">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544" y="530225"/>
                        <a:ext cx="8382000" cy="6327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9860" name="Rectangle 4"/>
          <p:cNvSpPr>
            <a:spLocks noChangeArrowheads="1"/>
          </p:cNvSpPr>
          <p:nvPr/>
        </p:nvSpPr>
        <p:spPr bwMode="auto">
          <a:xfrm>
            <a:off x="395288" y="160338"/>
            <a:ext cx="7086600" cy="531812"/>
          </a:xfrm>
          <a:prstGeom prst="rect">
            <a:avLst/>
          </a:prstGeom>
          <a:noFill/>
          <a:ln w="25400" cap="sq">
            <a:noFill/>
            <a:miter lim="800000"/>
            <a:headEnd/>
            <a:tailEnd/>
          </a:ln>
          <a:effectLst/>
        </p:spPr>
        <p:txBody>
          <a:bodyPr wrap="none">
            <a:spAutoFit/>
          </a:bodyPr>
          <a:lstStyle/>
          <a:p>
            <a:pPr>
              <a:lnSpc>
                <a:spcPct val="160000"/>
              </a:lnSpc>
              <a:spcBef>
                <a:spcPct val="50000"/>
              </a:spcBef>
            </a:pPr>
            <a:r>
              <a:rPr kumimoji="1" lang="zh-CN" altLang="en-US" b="1"/>
              <a:t>对</a:t>
            </a:r>
            <a:r>
              <a:rPr kumimoji="1" lang="en-US" altLang="zh-CN" b="1"/>
              <a:t>B</a:t>
            </a:r>
            <a:r>
              <a:rPr kumimoji="1" lang="zh-CN" altLang="en-US" b="1"/>
              <a:t>做了一次逆时针旋转， 对</a:t>
            </a:r>
            <a:r>
              <a:rPr kumimoji="1" lang="en-US" altLang="zh-CN" b="1"/>
              <a:t>A</a:t>
            </a:r>
            <a:r>
              <a:rPr kumimoji="1" lang="zh-CN" altLang="en-US" b="1"/>
              <a:t>做了一次顺时针旋转。（先左后右）</a:t>
            </a:r>
            <a:r>
              <a:rPr kumimoji="1" lang="zh-CN" altLang="en-US"/>
              <a:t> </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0883" name="Object 3"/>
          <p:cNvGraphicFramePr>
            <a:graphicFrameLocks noChangeAspect="1"/>
          </p:cNvGraphicFramePr>
          <p:nvPr/>
        </p:nvGraphicFramePr>
        <p:xfrm>
          <a:off x="533400" y="457200"/>
          <a:ext cx="8077200" cy="6051550"/>
        </p:xfrm>
        <a:graphic>
          <a:graphicData uri="http://schemas.openxmlformats.org/presentationml/2006/ole">
            <mc:AlternateContent xmlns:mc="http://schemas.openxmlformats.org/markup-compatibility/2006">
              <mc:Choice xmlns:v="urn:schemas-microsoft-com:vml" Requires="v">
                <p:oleObj spid="_x0000_s387083" name="VISIO" r:id="rId3" imgW="4291560" imgH="3215160" progId="Visio.Drawing.11">
                  <p:embed/>
                </p:oleObj>
              </mc:Choice>
              <mc:Fallback>
                <p:oleObj name="VISIO" r:id="rId3" imgW="4291560" imgH="3215160" progId="Visio.Drawing.11">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457200"/>
                        <a:ext cx="8077200" cy="6051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50884" name="Rectangle 4"/>
          <p:cNvSpPr>
            <a:spLocks noChangeArrowheads="1"/>
          </p:cNvSpPr>
          <p:nvPr/>
        </p:nvSpPr>
        <p:spPr bwMode="auto">
          <a:xfrm>
            <a:off x="250825" y="260350"/>
            <a:ext cx="7023100" cy="366713"/>
          </a:xfrm>
          <a:prstGeom prst="rect">
            <a:avLst/>
          </a:prstGeom>
          <a:noFill/>
          <a:ln w="25400" cap="sq">
            <a:noFill/>
            <a:miter lim="800000"/>
            <a:headEnd/>
            <a:tailEnd/>
          </a:ln>
          <a:effectLst/>
        </p:spPr>
        <p:txBody>
          <a:bodyPr wrap="none">
            <a:spAutoFit/>
          </a:bodyPr>
          <a:lstStyle/>
          <a:p>
            <a:r>
              <a:rPr kumimoji="1" lang="zh-CN" altLang="en-US" b="1"/>
              <a:t>对</a:t>
            </a:r>
            <a:r>
              <a:rPr kumimoji="1" lang="en-US" altLang="zh-CN" b="1"/>
              <a:t>B</a:t>
            </a:r>
            <a:r>
              <a:rPr kumimoji="1" lang="zh-CN" altLang="en-US" b="1"/>
              <a:t>做了一次顺时针旋转， 对</a:t>
            </a:r>
            <a:r>
              <a:rPr kumimoji="1" lang="en-US" altLang="zh-CN" b="1"/>
              <a:t>A</a:t>
            </a:r>
            <a:r>
              <a:rPr kumimoji="1" lang="zh-CN" altLang="en-US" b="1"/>
              <a:t>做了一次逆时针旋转。（先右后左）</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1352" name="Freeform 40"/>
          <p:cNvSpPr>
            <a:spLocks/>
          </p:cNvSpPr>
          <p:nvPr/>
        </p:nvSpPr>
        <p:spPr bwMode="auto">
          <a:xfrm>
            <a:off x="5292725" y="1806575"/>
            <a:ext cx="1498600" cy="1016000"/>
          </a:xfrm>
          <a:custGeom>
            <a:avLst/>
            <a:gdLst/>
            <a:ahLst/>
            <a:cxnLst>
              <a:cxn ang="0">
                <a:pos x="944" y="120"/>
              </a:cxn>
              <a:cxn ang="0">
                <a:pos x="512" y="72"/>
              </a:cxn>
              <a:cxn ang="0">
                <a:pos x="80" y="552"/>
              </a:cxn>
              <a:cxn ang="0">
                <a:pos x="32" y="600"/>
              </a:cxn>
            </a:cxnLst>
            <a:rect l="0" t="0" r="r" b="b"/>
            <a:pathLst>
              <a:path w="944" h="640">
                <a:moveTo>
                  <a:pt x="944" y="120"/>
                </a:moveTo>
                <a:cubicBezTo>
                  <a:pt x="800" y="60"/>
                  <a:pt x="656" y="0"/>
                  <a:pt x="512" y="72"/>
                </a:cubicBezTo>
                <a:cubicBezTo>
                  <a:pt x="368" y="144"/>
                  <a:pt x="160" y="464"/>
                  <a:pt x="80" y="552"/>
                </a:cubicBezTo>
                <a:cubicBezTo>
                  <a:pt x="0" y="640"/>
                  <a:pt x="16" y="620"/>
                  <a:pt x="32" y="600"/>
                </a:cubicBezTo>
              </a:path>
            </a:pathLst>
          </a:custGeom>
          <a:noFill/>
          <a:ln w="25400" cap="flat" cmpd="sng">
            <a:solidFill>
              <a:schemeClr val="tx2"/>
            </a:solidFill>
            <a:prstDash val="dash"/>
            <a:round/>
            <a:headEnd/>
            <a:tailEnd/>
          </a:ln>
          <a:effectLst/>
        </p:spPr>
        <p:txBody>
          <a:bodyPr/>
          <a:lstStyle/>
          <a:p>
            <a:endParaRPr lang="zh-CN" altLang="en-US"/>
          </a:p>
        </p:txBody>
      </p:sp>
      <p:sp>
        <p:nvSpPr>
          <p:cNvPr id="141318" name="Oval 6"/>
          <p:cNvSpPr>
            <a:spLocks noChangeArrowheads="1"/>
          </p:cNvSpPr>
          <p:nvPr/>
        </p:nvSpPr>
        <p:spPr bwMode="auto">
          <a:xfrm>
            <a:off x="4384675" y="2263775"/>
            <a:ext cx="763588" cy="685800"/>
          </a:xfrm>
          <a:prstGeom prst="ellipse">
            <a:avLst/>
          </a:prstGeom>
          <a:gradFill rotWithShape="1">
            <a:gsLst>
              <a:gs pos="0">
                <a:srgbClr val="FFFFFF"/>
              </a:gs>
              <a:gs pos="100000">
                <a:srgbClr val="FF3300"/>
              </a:gs>
            </a:gsLst>
            <a:path path="shape">
              <a:fillToRect l="50000" t="50000" r="50000" b="50000"/>
            </a:path>
          </a:gradFill>
          <a:ln w="38100">
            <a:noFill/>
            <a:round/>
            <a:headEnd/>
            <a:tailEnd/>
          </a:ln>
          <a:effectLst/>
        </p:spPr>
        <p:txBody>
          <a:bodyPr wrap="none" anchor="ctr"/>
          <a:lstStyle/>
          <a:p>
            <a:pPr algn="ctr">
              <a:spcBef>
                <a:spcPct val="0"/>
              </a:spcBef>
            </a:pPr>
            <a:r>
              <a:rPr lang="en-US" altLang="zh-CN" sz="2000">
                <a:solidFill>
                  <a:schemeClr val="tx2"/>
                </a:solidFill>
                <a:ea typeface="黑体" pitchFamily="2" charset="-122"/>
              </a:rPr>
              <a:t>0</a:t>
            </a:r>
          </a:p>
          <a:p>
            <a:pPr algn="ctr">
              <a:spcBef>
                <a:spcPct val="0"/>
              </a:spcBef>
            </a:pPr>
            <a:r>
              <a:rPr lang="en-US" altLang="zh-CN" sz="2000">
                <a:solidFill>
                  <a:srgbClr val="0000FF"/>
                </a:solidFill>
                <a:ea typeface="黑体" pitchFamily="2" charset="-122"/>
              </a:rPr>
              <a:t>13</a:t>
            </a:r>
          </a:p>
        </p:txBody>
      </p:sp>
      <p:sp>
        <p:nvSpPr>
          <p:cNvPr id="141321" name="Oval 9"/>
          <p:cNvSpPr>
            <a:spLocks noChangeArrowheads="1"/>
          </p:cNvSpPr>
          <p:nvPr/>
        </p:nvSpPr>
        <p:spPr bwMode="auto">
          <a:xfrm>
            <a:off x="5824538" y="2263775"/>
            <a:ext cx="763587" cy="685800"/>
          </a:xfrm>
          <a:prstGeom prst="ellipse">
            <a:avLst/>
          </a:prstGeom>
          <a:gradFill rotWithShape="1">
            <a:gsLst>
              <a:gs pos="0">
                <a:srgbClr val="FFFFFF"/>
              </a:gs>
              <a:gs pos="100000">
                <a:srgbClr val="FF3300"/>
              </a:gs>
            </a:gsLst>
            <a:path path="shape">
              <a:fillToRect l="50000" t="50000" r="50000" b="50000"/>
            </a:path>
          </a:gradFill>
          <a:ln w="38100">
            <a:noFill/>
            <a:round/>
            <a:headEnd/>
            <a:tailEnd/>
          </a:ln>
          <a:effectLst/>
        </p:spPr>
        <p:txBody>
          <a:bodyPr wrap="none" anchor="ctr"/>
          <a:lstStyle/>
          <a:p>
            <a:pPr algn="ctr">
              <a:spcBef>
                <a:spcPct val="0"/>
              </a:spcBef>
            </a:pPr>
            <a:r>
              <a:rPr lang="en-US" altLang="zh-CN" sz="2000">
                <a:solidFill>
                  <a:schemeClr val="tx2"/>
                </a:solidFill>
                <a:ea typeface="黑体" pitchFamily="2" charset="-122"/>
              </a:rPr>
              <a:t>0</a:t>
            </a:r>
          </a:p>
          <a:p>
            <a:pPr algn="ctr">
              <a:spcBef>
                <a:spcPct val="0"/>
              </a:spcBef>
            </a:pPr>
            <a:r>
              <a:rPr lang="en-US" altLang="zh-CN" sz="2000">
                <a:solidFill>
                  <a:srgbClr val="0000FF"/>
                </a:solidFill>
                <a:ea typeface="黑体" pitchFamily="2" charset="-122"/>
              </a:rPr>
              <a:t>37</a:t>
            </a:r>
          </a:p>
        </p:txBody>
      </p:sp>
      <p:sp>
        <p:nvSpPr>
          <p:cNvPr id="141322" name="Oval 10"/>
          <p:cNvSpPr>
            <a:spLocks noChangeArrowheads="1"/>
          </p:cNvSpPr>
          <p:nvPr/>
        </p:nvSpPr>
        <p:spPr bwMode="auto">
          <a:xfrm>
            <a:off x="5103813" y="1349375"/>
            <a:ext cx="763587" cy="685800"/>
          </a:xfrm>
          <a:prstGeom prst="ellipse">
            <a:avLst/>
          </a:prstGeom>
          <a:gradFill rotWithShape="1">
            <a:gsLst>
              <a:gs pos="0">
                <a:srgbClr val="FFFFFF"/>
              </a:gs>
              <a:gs pos="100000">
                <a:srgbClr val="FF3300"/>
              </a:gs>
            </a:gsLst>
            <a:path path="shape">
              <a:fillToRect l="50000" t="50000" r="50000" b="50000"/>
            </a:path>
          </a:gradFill>
          <a:ln w="38100">
            <a:noFill/>
            <a:round/>
            <a:headEnd/>
            <a:tailEnd/>
          </a:ln>
          <a:effectLst/>
        </p:spPr>
        <p:txBody>
          <a:bodyPr wrap="none" anchor="ctr"/>
          <a:lstStyle/>
          <a:p>
            <a:pPr algn="ctr">
              <a:spcBef>
                <a:spcPct val="0"/>
              </a:spcBef>
            </a:pPr>
            <a:r>
              <a:rPr lang="en-US" altLang="zh-CN" sz="2000">
                <a:solidFill>
                  <a:schemeClr val="tx2"/>
                </a:solidFill>
                <a:ea typeface="黑体" pitchFamily="2" charset="-122"/>
              </a:rPr>
              <a:t>0</a:t>
            </a:r>
          </a:p>
          <a:p>
            <a:pPr algn="ctr">
              <a:spcBef>
                <a:spcPct val="0"/>
              </a:spcBef>
            </a:pPr>
            <a:r>
              <a:rPr lang="en-US" altLang="zh-CN" sz="2000">
                <a:solidFill>
                  <a:srgbClr val="0000FF"/>
                </a:solidFill>
                <a:ea typeface="黑体" pitchFamily="2" charset="-122"/>
              </a:rPr>
              <a:t>24</a:t>
            </a:r>
          </a:p>
        </p:txBody>
      </p:sp>
      <p:sp>
        <p:nvSpPr>
          <p:cNvPr id="141323" name="Rectangle 11"/>
          <p:cNvSpPr>
            <a:spLocks noChangeArrowheads="1"/>
          </p:cNvSpPr>
          <p:nvPr/>
        </p:nvSpPr>
        <p:spPr bwMode="auto">
          <a:xfrm>
            <a:off x="107950" y="506413"/>
            <a:ext cx="8856663" cy="474662"/>
          </a:xfrm>
          <a:prstGeom prst="rect">
            <a:avLst/>
          </a:prstGeom>
          <a:noFill/>
          <a:ln w="9525">
            <a:noFill/>
            <a:miter lim="800000"/>
            <a:headEnd/>
            <a:tailEnd/>
          </a:ln>
          <a:effectLst/>
        </p:spPr>
        <p:txBody>
          <a:bodyPr anchor="ctr"/>
          <a:lstStyle/>
          <a:p>
            <a:pPr>
              <a:spcBef>
                <a:spcPct val="0"/>
              </a:spcBef>
            </a:pPr>
            <a:r>
              <a:rPr lang="zh-CN" altLang="en-US" sz="2400" dirty="0">
                <a:ea typeface="楷体_GB2312" pitchFamily="49" charset="-122"/>
              </a:rPr>
              <a:t>例：</a:t>
            </a:r>
            <a:r>
              <a:rPr lang="zh-CN" altLang="en-US" sz="2400" dirty="0">
                <a:ea typeface="楷体_GB2312" pitchFamily="49" charset="-122"/>
                <a:sym typeface="Wingdings" pitchFamily="2" charset="2"/>
              </a:rPr>
              <a:t>请将下面序列构成一棵平衡二叉排序树： </a:t>
            </a:r>
            <a:r>
              <a:rPr lang="en-US" altLang="zh-CN" sz="2400" dirty="0">
                <a:ea typeface="楷体_GB2312" pitchFamily="49" charset="-122"/>
                <a:sym typeface="Wingdings" pitchFamily="2" charset="2"/>
              </a:rPr>
              <a:t>(13, 24, 37, 90, 53) </a:t>
            </a:r>
          </a:p>
        </p:txBody>
      </p:sp>
      <p:sp>
        <p:nvSpPr>
          <p:cNvPr id="141324" name="Oval 12"/>
          <p:cNvSpPr>
            <a:spLocks noChangeArrowheads="1"/>
          </p:cNvSpPr>
          <p:nvPr/>
        </p:nvSpPr>
        <p:spPr bwMode="auto">
          <a:xfrm>
            <a:off x="1547813" y="1412875"/>
            <a:ext cx="763587" cy="685800"/>
          </a:xfrm>
          <a:prstGeom prst="ellipse">
            <a:avLst/>
          </a:prstGeom>
          <a:gradFill rotWithShape="1">
            <a:gsLst>
              <a:gs pos="0">
                <a:srgbClr val="FFFFFF"/>
              </a:gs>
              <a:gs pos="100000">
                <a:srgbClr val="FF3300"/>
              </a:gs>
            </a:gsLst>
            <a:path path="shape">
              <a:fillToRect l="50000" t="50000" r="50000" b="50000"/>
            </a:path>
          </a:gradFill>
          <a:ln w="38100">
            <a:noFill/>
            <a:round/>
            <a:headEnd/>
            <a:tailEnd/>
          </a:ln>
          <a:effectLst/>
        </p:spPr>
        <p:txBody>
          <a:bodyPr wrap="none" anchor="ctr"/>
          <a:lstStyle/>
          <a:p>
            <a:pPr algn="ctr">
              <a:spcBef>
                <a:spcPct val="0"/>
              </a:spcBef>
            </a:pPr>
            <a:r>
              <a:rPr lang="en-US" altLang="zh-CN" sz="2000">
                <a:solidFill>
                  <a:schemeClr val="tx2"/>
                </a:solidFill>
                <a:ea typeface="黑体" pitchFamily="2" charset="-122"/>
              </a:rPr>
              <a:t>0</a:t>
            </a:r>
          </a:p>
          <a:p>
            <a:pPr algn="ctr">
              <a:spcBef>
                <a:spcPct val="0"/>
              </a:spcBef>
            </a:pPr>
            <a:r>
              <a:rPr lang="en-US" altLang="zh-CN" sz="2000">
                <a:solidFill>
                  <a:srgbClr val="0000FF"/>
                </a:solidFill>
                <a:ea typeface="黑体" pitchFamily="2" charset="-122"/>
              </a:rPr>
              <a:t>13</a:t>
            </a:r>
          </a:p>
        </p:txBody>
      </p:sp>
      <p:sp>
        <p:nvSpPr>
          <p:cNvPr id="141328" name="Oval 16"/>
          <p:cNvSpPr>
            <a:spLocks noChangeArrowheads="1"/>
          </p:cNvSpPr>
          <p:nvPr/>
        </p:nvSpPr>
        <p:spPr bwMode="auto">
          <a:xfrm>
            <a:off x="3016250" y="3284538"/>
            <a:ext cx="763588" cy="685800"/>
          </a:xfrm>
          <a:prstGeom prst="ellipse">
            <a:avLst/>
          </a:prstGeom>
          <a:gradFill rotWithShape="1">
            <a:gsLst>
              <a:gs pos="0">
                <a:srgbClr val="FFFFFF"/>
              </a:gs>
              <a:gs pos="100000">
                <a:srgbClr val="FF3300"/>
              </a:gs>
            </a:gsLst>
            <a:path path="shape">
              <a:fillToRect l="50000" t="50000" r="50000" b="50000"/>
            </a:path>
          </a:gradFill>
          <a:ln w="38100">
            <a:noFill/>
            <a:round/>
            <a:headEnd/>
            <a:tailEnd/>
          </a:ln>
          <a:effectLst/>
        </p:spPr>
        <p:txBody>
          <a:bodyPr wrap="none" anchor="ctr"/>
          <a:lstStyle/>
          <a:p>
            <a:pPr algn="ctr">
              <a:spcBef>
                <a:spcPct val="0"/>
              </a:spcBef>
            </a:pPr>
            <a:r>
              <a:rPr lang="en-US" altLang="zh-CN" sz="2000">
                <a:ea typeface="黑体" pitchFamily="2" charset="-122"/>
              </a:rPr>
              <a:t>0</a:t>
            </a:r>
          </a:p>
          <a:p>
            <a:pPr algn="ctr">
              <a:spcBef>
                <a:spcPct val="0"/>
              </a:spcBef>
            </a:pPr>
            <a:r>
              <a:rPr lang="en-US" altLang="zh-CN" sz="2000">
                <a:solidFill>
                  <a:srgbClr val="0000FF"/>
                </a:solidFill>
                <a:ea typeface="黑体" pitchFamily="2" charset="-122"/>
              </a:rPr>
              <a:t>37</a:t>
            </a:r>
          </a:p>
        </p:txBody>
      </p:sp>
      <p:sp>
        <p:nvSpPr>
          <p:cNvPr id="141329" name="Oval 17"/>
          <p:cNvSpPr>
            <a:spLocks noChangeArrowheads="1"/>
          </p:cNvSpPr>
          <p:nvPr/>
        </p:nvSpPr>
        <p:spPr bwMode="auto">
          <a:xfrm>
            <a:off x="1547813" y="1412875"/>
            <a:ext cx="763587" cy="685800"/>
          </a:xfrm>
          <a:prstGeom prst="ellipse">
            <a:avLst/>
          </a:prstGeom>
          <a:gradFill rotWithShape="1">
            <a:gsLst>
              <a:gs pos="0">
                <a:srgbClr val="FF00FF"/>
              </a:gs>
              <a:gs pos="100000">
                <a:srgbClr val="FFFF00"/>
              </a:gs>
            </a:gsLst>
            <a:path path="shape">
              <a:fillToRect l="50000" t="50000" r="50000" b="50000"/>
            </a:path>
          </a:gradFill>
          <a:ln w="38100">
            <a:noFill/>
            <a:round/>
            <a:headEnd/>
            <a:tailEnd/>
          </a:ln>
          <a:effectLst/>
        </p:spPr>
        <p:txBody>
          <a:bodyPr wrap="none" anchor="ctr"/>
          <a:lstStyle/>
          <a:p>
            <a:pPr algn="ctr">
              <a:spcBef>
                <a:spcPct val="0"/>
              </a:spcBef>
            </a:pPr>
            <a:r>
              <a:rPr lang="en-US" altLang="zh-CN" sz="2000">
                <a:solidFill>
                  <a:schemeClr val="tx2"/>
                </a:solidFill>
                <a:ea typeface="黑体" pitchFamily="2" charset="-122"/>
              </a:rPr>
              <a:t>-1</a:t>
            </a:r>
          </a:p>
          <a:p>
            <a:pPr algn="ctr">
              <a:spcBef>
                <a:spcPct val="0"/>
              </a:spcBef>
            </a:pPr>
            <a:r>
              <a:rPr lang="en-US" altLang="zh-CN" sz="2000">
                <a:solidFill>
                  <a:srgbClr val="0000FF"/>
                </a:solidFill>
                <a:ea typeface="黑体" pitchFamily="2" charset="-122"/>
              </a:rPr>
              <a:t>13</a:t>
            </a:r>
          </a:p>
        </p:txBody>
      </p:sp>
      <p:sp>
        <p:nvSpPr>
          <p:cNvPr id="141337" name="Oval 25"/>
          <p:cNvSpPr>
            <a:spLocks noChangeArrowheads="1"/>
          </p:cNvSpPr>
          <p:nvPr/>
        </p:nvSpPr>
        <p:spPr bwMode="auto">
          <a:xfrm>
            <a:off x="2268538" y="2339975"/>
            <a:ext cx="763587" cy="685800"/>
          </a:xfrm>
          <a:prstGeom prst="ellipse">
            <a:avLst/>
          </a:prstGeom>
          <a:gradFill rotWithShape="1">
            <a:gsLst>
              <a:gs pos="0">
                <a:srgbClr val="FFFFFF"/>
              </a:gs>
              <a:gs pos="100000">
                <a:srgbClr val="FF3300"/>
              </a:gs>
            </a:gsLst>
            <a:path path="shape">
              <a:fillToRect l="50000" t="50000" r="50000" b="50000"/>
            </a:path>
          </a:gradFill>
          <a:ln w="38100">
            <a:noFill/>
            <a:round/>
            <a:headEnd/>
            <a:tailEnd/>
          </a:ln>
          <a:effectLst/>
        </p:spPr>
        <p:txBody>
          <a:bodyPr wrap="none" anchor="ctr"/>
          <a:lstStyle/>
          <a:p>
            <a:pPr algn="ctr">
              <a:spcBef>
                <a:spcPct val="0"/>
              </a:spcBef>
            </a:pPr>
            <a:r>
              <a:rPr lang="en-US" altLang="zh-CN" sz="2000">
                <a:ea typeface="黑体" pitchFamily="2" charset="-122"/>
              </a:rPr>
              <a:t>0</a:t>
            </a:r>
          </a:p>
          <a:p>
            <a:pPr algn="ctr">
              <a:spcBef>
                <a:spcPct val="0"/>
              </a:spcBef>
            </a:pPr>
            <a:r>
              <a:rPr lang="en-US" altLang="zh-CN" sz="2000">
                <a:solidFill>
                  <a:srgbClr val="0000FF"/>
                </a:solidFill>
                <a:ea typeface="黑体" pitchFamily="2" charset="-122"/>
              </a:rPr>
              <a:t>24</a:t>
            </a:r>
          </a:p>
        </p:txBody>
      </p:sp>
      <p:sp>
        <p:nvSpPr>
          <p:cNvPr id="141338" name="Oval 26"/>
          <p:cNvSpPr>
            <a:spLocks noChangeArrowheads="1"/>
          </p:cNvSpPr>
          <p:nvPr/>
        </p:nvSpPr>
        <p:spPr bwMode="auto">
          <a:xfrm>
            <a:off x="2268538" y="2339975"/>
            <a:ext cx="763587" cy="685800"/>
          </a:xfrm>
          <a:prstGeom prst="ellipse">
            <a:avLst/>
          </a:prstGeom>
          <a:gradFill rotWithShape="1">
            <a:gsLst>
              <a:gs pos="0">
                <a:srgbClr val="FF00FF"/>
              </a:gs>
              <a:gs pos="100000">
                <a:srgbClr val="FFFF00"/>
              </a:gs>
            </a:gsLst>
            <a:path path="shape">
              <a:fillToRect l="50000" t="50000" r="50000" b="50000"/>
            </a:path>
          </a:gradFill>
          <a:ln w="38100">
            <a:noFill/>
            <a:round/>
            <a:headEnd/>
            <a:tailEnd/>
          </a:ln>
          <a:effectLst/>
        </p:spPr>
        <p:txBody>
          <a:bodyPr wrap="none" anchor="ctr"/>
          <a:lstStyle/>
          <a:p>
            <a:pPr algn="ctr">
              <a:spcBef>
                <a:spcPct val="0"/>
              </a:spcBef>
            </a:pPr>
            <a:r>
              <a:rPr lang="en-US" altLang="zh-CN" sz="2000">
                <a:solidFill>
                  <a:schemeClr val="tx2"/>
                </a:solidFill>
                <a:ea typeface="黑体" pitchFamily="2" charset="-122"/>
              </a:rPr>
              <a:t>-1</a:t>
            </a:r>
          </a:p>
          <a:p>
            <a:pPr algn="ctr">
              <a:spcBef>
                <a:spcPct val="0"/>
              </a:spcBef>
            </a:pPr>
            <a:r>
              <a:rPr lang="en-US" altLang="zh-CN" sz="2000">
                <a:solidFill>
                  <a:srgbClr val="0000FF"/>
                </a:solidFill>
                <a:ea typeface="黑体" pitchFamily="2" charset="-122"/>
              </a:rPr>
              <a:t>24</a:t>
            </a:r>
          </a:p>
        </p:txBody>
      </p:sp>
      <p:sp>
        <p:nvSpPr>
          <p:cNvPr id="141339" name="Oval 27"/>
          <p:cNvSpPr>
            <a:spLocks noChangeArrowheads="1"/>
          </p:cNvSpPr>
          <p:nvPr/>
        </p:nvSpPr>
        <p:spPr bwMode="auto">
          <a:xfrm>
            <a:off x="1547813" y="1412875"/>
            <a:ext cx="763587" cy="685800"/>
          </a:xfrm>
          <a:prstGeom prst="ellipse">
            <a:avLst/>
          </a:prstGeom>
          <a:gradFill rotWithShape="1">
            <a:gsLst>
              <a:gs pos="0">
                <a:srgbClr val="FFFFFF"/>
              </a:gs>
              <a:gs pos="100000">
                <a:srgbClr val="FF00FF"/>
              </a:gs>
            </a:gsLst>
            <a:path path="shape">
              <a:fillToRect l="50000" t="50000" r="50000" b="50000"/>
            </a:path>
          </a:gradFill>
          <a:ln w="38100">
            <a:noFill/>
            <a:round/>
            <a:headEnd/>
            <a:tailEnd/>
          </a:ln>
          <a:effectLst/>
        </p:spPr>
        <p:txBody>
          <a:bodyPr wrap="none" anchor="ctr"/>
          <a:lstStyle/>
          <a:p>
            <a:pPr algn="ctr">
              <a:spcBef>
                <a:spcPct val="0"/>
              </a:spcBef>
            </a:pPr>
            <a:r>
              <a:rPr lang="en-US" altLang="zh-CN" sz="2000">
                <a:solidFill>
                  <a:schemeClr val="tx2"/>
                </a:solidFill>
                <a:ea typeface="黑体" pitchFamily="2" charset="-122"/>
              </a:rPr>
              <a:t>-2</a:t>
            </a:r>
          </a:p>
          <a:p>
            <a:pPr algn="ctr">
              <a:spcBef>
                <a:spcPct val="0"/>
              </a:spcBef>
            </a:pPr>
            <a:r>
              <a:rPr lang="en-US" altLang="zh-CN" sz="2000">
                <a:solidFill>
                  <a:srgbClr val="0000FF"/>
                </a:solidFill>
                <a:ea typeface="黑体" pitchFamily="2" charset="-122"/>
              </a:rPr>
              <a:t>13</a:t>
            </a:r>
          </a:p>
        </p:txBody>
      </p:sp>
      <p:sp>
        <p:nvSpPr>
          <p:cNvPr id="141343" name="Oval 31"/>
          <p:cNvSpPr>
            <a:spLocks noChangeArrowheads="1"/>
          </p:cNvSpPr>
          <p:nvPr/>
        </p:nvSpPr>
        <p:spPr bwMode="auto">
          <a:xfrm>
            <a:off x="6516688" y="3178175"/>
            <a:ext cx="763587" cy="685800"/>
          </a:xfrm>
          <a:prstGeom prst="ellipse">
            <a:avLst/>
          </a:prstGeom>
          <a:gradFill rotWithShape="1">
            <a:gsLst>
              <a:gs pos="0">
                <a:srgbClr val="FFFFFF"/>
              </a:gs>
              <a:gs pos="100000">
                <a:srgbClr val="FF3300"/>
              </a:gs>
            </a:gsLst>
            <a:path path="shape">
              <a:fillToRect l="50000" t="50000" r="50000" b="50000"/>
            </a:path>
          </a:gradFill>
          <a:ln w="38100">
            <a:noFill/>
            <a:round/>
            <a:headEnd/>
            <a:tailEnd/>
          </a:ln>
          <a:effectLst/>
        </p:spPr>
        <p:txBody>
          <a:bodyPr wrap="none" anchor="ctr"/>
          <a:lstStyle/>
          <a:p>
            <a:pPr algn="ctr">
              <a:spcBef>
                <a:spcPct val="0"/>
              </a:spcBef>
            </a:pPr>
            <a:r>
              <a:rPr lang="en-US" altLang="zh-CN" sz="2000">
                <a:solidFill>
                  <a:schemeClr val="tx2"/>
                </a:solidFill>
                <a:ea typeface="黑体" pitchFamily="2" charset="-122"/>
              </a:rPr>
              <a:t>0</a:t>
            </a:r>
          </a:p>
          <a:p>
            <a:pPr algn="ctr">
              <a:spcBef>
                <a:spcPct val="0"/>
              </a:spcBef>
            </a:pPr>
            <a:r>
              <a:rPr lang="en-US" altLang="zh-CN" sz="2000">
                <a:solidFill>
                  <a:srgbClr val="0000FF"/>
                </a:solidFill>
                <a:ea typeface="黑体" pitchFamily="2" charset="-122"/>
              </a:rPr>
              <a:t>90</a:t>
            </a:r>
          </a:p>
        </p:txBody>
      </p:sp>
      <p:sp>
        <p:nvSpPr>
          <p:cNvPr id="141344" name="Oval 32"/>
          <p:cNvSpPr>
            <a:spLocks noChangeArrowheads="1"/>
          </p:cNvSpPr>
          <p:nvPr/>
        </p:nvSpPr>
        <p:spPr bwMode="auto">
          <a:xfrm>
            <a:off x="5103813" y="1349375"/>
            <a:ext cx="763587" cy="685800"/>
          </a:xfrm>
          <a:prstGeom prst="ellipse">
            <a:avLst/>
          </a:prstGeom>
          <a:gradFill rotWithShape="1">
            <a:gsLst>
              <a:gs pos="0">
                <a:srgbClr val="FF00FF"/>
              </a:gs>
              <a:gs pos="100000">
                <a:srgbClr val="FFFF00"/>
              </a:gs>
            </a:gsLst>
            <a:path path="shape">
              <a:fillToRect l="50000" t="50000" r="50000" b="50000"/>
            </a:path>
          </a:gradFill>
          <a:ln w="38100">
            <a:noFill/>
            <a:round/>
            <a:headEnd/>
            <a:tailEnd/>
          </a:ln>
          <a:effectLst/>
        </p:spPr>
        <p:txBody>
          <a:bodyPr wrap="none" anchor="ctr"/>
          <a:lstStyle/>
          <a:p>
            <a:pPr algn="ctr">
              <a:spcBef>
                <a:spcPct val="0"/>
              </a:spcBef>
            </a:pPr>
            <a:r>
              <a:rPr lang="en-US" altLang="zh-CN" sz="2000">
                <a:solidFill>
                  <a:schemeClr val="tx2"/>
                </a:solidFill>
                <a:ea typeface="黑体" pitchFamily="2" charset="-122"/>
              </a:rPr>
              <a:t>-1</a:t>
            </a:r>
          </a:p>
          <a:p>
            <a:pPr algn="ctr">
              <a:spcBef>
                <a:spcPct val="0"/>
              </a:spcBef>
            </a:pPr>
            <a:r>
              <a:rPr lang="en-US" altLang="zh-CN" sz="2000">
                <a:solidFill>
                  <a:srgbClr val="0000FF"/>
                </a:solidFill>
                <a:ea typeface="黑体" pitchFamily="2" charset="-122"/>
              </a:rPr>
              <a:t>24</a:t>
            </a:r>
          </a:p>
        </p:txBody>
      </p:sp>
      <p:sp>
        <p:nvSpPr>
          <p:cNvPr id="141345" name="Oval 33"/>
          <p:cNvSpPr>
            <a:spLocks noChangeArrowheads="1"/>
          </p:cNvSpPr>
          <p:nvPr/>
        </p:nvSpPr>
        <p:spPr bwMode="auto">
          <a:xfrm>
            <a:off x="5824538" y="2263775"/>
            <a:ext cx="763587" cy="685800"/>
          </a:xfrm>
          <a:prstGeom prst="ellipse">
            <a:avLst/>
          </a:prstGeom>
          <a:gradFill rotWithShape="1">
            <a:gsLst>
              <a:gs pos="0">
                <a:srgbClr val="FF00FF"/>
              </a:gs>
              <a:gs pos="100000">
                <a:srgbClr val="FFFF00"/>
              </a:gs>
            </a:gsLst>
            <a:path path="shape">
              <a:fillToRect l="50000" t="50000" r="50000" b="50000"/>
            </a:path>
          </a:gradFill>
          <a:ln w="38100">
            <a:noFill/>
            <a:round/>
            <a:headEnd/>
            <a:tailEnd/>
          </a:ln>
          <a:effectLst/>
        </p:spPr>
        <p:txBody>
          <a:bodyPr wrap="none" anchor="ctr"/>
          <a:lstStyle/>
          <a:p>
            <a:pPr algn="ctr">
              <a:spcBef>
                <a:spcPct val="0"/>
              </a:spcBef>
            </a:pPr>
            <a:r>
              <a:rPr lang="en-US" altLang="zh-CN" sz="2000">
                <a:solidFill>
                  <a:schemeClr val="tx2"/>
                </a:solidFill>
                <a:ea typeface="黑体" pitchFamily="2" charset="-122"/>
              </a:rPr>
              <a:t>-1</a:t>
            </a:r>
          </a:p>
          <a:p>
            <a:pPr algn="ctr">
              <a:spcBef>
                <a:spcPct val="0"/>
              </a:spcBef>
            </a:pPr>
            <a:r>
              <a:rPr lang="en-US" altLang="zh-CN" sz="2000">
                <a:solidFill>
                  <a:srgbClr val="0000FF"/>
                </a:solidFill>
                <a:ea typeface="黑体" pitchFamily="2" charset="-122"/>
              </a:rPr>
              <a:t>37</a:t>
            </a:r>
          </a:p>
        </p:txBody>
      </p:sp>
      <p:sp>
        <p:nvSpPr>
          <p:cNvPr id="141348" name="Oval 36"/>
          <p:cNvSpPr>
            <a:spLocks noChangeArrowheads="1"/>
          </p:cNvSpPr>
          <p:nvPr/>
        </p:nvSpPr>
        <p:spPr bwMode="auto">
          <a:xfrm>
            <a:off x="5824538" y="4183063"/>
            <a:ext cx="763587" cy="685800"/>
          </a:xfrm>
          <a:prstGeom prst="ellipse">
            <a:avLst/>
          </a:prstGeom>
          <a:gradFill rotWithShape="1">
            <a:gsLst>
              <a:gs pos="0">
                <a:srgbClr val="FFFFFF"/>
              </a:gs>
              <a:gs pos="100000">
                <a:srgbClr val="FF3300"/>
              </a:gs>
            </a:gsLst>
            <a:path path="shape">
              <a:fillToRect l="50000" t="50000" r="50000" b="50000"/>
            </a:path>
          </a:gradFill>
          <a:ln w="38100">
            <a:noFill/>
            <a:round/>
            <a:headEnd/>
            <a:tailEnd/>
          </a:ln>
          <a:effectLst/>
        </p:spPr>
        <p:txBody>
          <a:bodyPr wrap="none" anchor="ctr"/>
          <a:lstStyle/>
          <a:p>
            <a:pPr algn="ctr">
              <a:spcBef>
                <a:spcPct val="0"/>
              </a:spcBef>
            </a:pPr>
            <a:r>
              <a:rPr lang="en-US" altLang="zh-CN" sz="2000">
                <a:solidFill>
                  <a:schemeClr val="tx2"/>
                </a:solidFill>
                <a:ea typeface="黑体" pitchFamily="2" charset="-122"/>
              </a:rPr>
              <a:t>0</a:t>
            </a:r>
          </a:p>
          <a:p>
            <a:pPr algn="ctr">
              <a:spcBef>
                <a:spcPct val="0"/>
              </a:spcBef>
            </a:pPr>
            <a:r>
              <a:rPr lang="en-US" altLang="zh-CN" sz="2000">
                <a:solidFill>
                  <a:srgbClr val="0000FF"/>
                </a:solidFill>
                <a:ea typeface="黑体" pitchFamily="2" charset="-122"/>
              </a:rPr>
              <a:t>53</a:t>
            </a:r>
          </a:p>
        </p:txBody>
      </p:sp>
      <p:sp>
        <p:nvSpPr>
          <p:cNvPr id="141349" name="Oval 37"/>
          <p:cNvSpPr>
            <a:spLocks noChangeArrowheads="1"/>
          </p:cNvSpPr>
          <p:nvPr/>
        </p:nvSpPr>
        <p:spPr bwMode="auto">
          <a:xfrm>
            <a:off x="6516688" y="3175000"/>
            <a:ext cx="763587" cy="685800"/>
          </a:xfrm>
          <a:prstGeom prst="ellipse">
            <a:avLst/>
          </a:prstGeom>
          <a:gradFill rotWithShape="1">
            <a:gsLst>
              <a:gs pos="0">
                <a:srgbClr val="FF00FF"/>
              </a:gs>
              <a:gs pos="100000">
                <a:srgbClr val="FFFF00"/>
              </a:gs>
            </a:gsLst>
            <a:path path="shape">
              <a:fillToRect l="50000" t="50000" r="50000" b="50000"/>
            </a:path>
          </a:gradFill>
          <a:ln w="38100">
            <a:noFill/>
            <a:round/>
            <a:headEnd/>
            <a:tailEnd/>
          </a:ln>
          <a:effectLst/>
        </p:spPr>
        <p:txBody>
          <a:bodyPr wrap="none" anchor="ctr"/>
          <a:lstStyle/>
          <a:p>
            <a:pPr algn="ctr">
              <a:spcBef>
                <a:spcPct val="0"/>
              </a:spcBef>
            </a:pPr>
            <a:r>
              <a:rPr lang="en-US" altLang="zh-CN" sz="2000">
                <a:solidFill>
                  <a:schemeClr val="tx2"/>
                </a:solidFill>
                <a:ea typeface="黑体" pitchFamily="2" charset="-122"/>
              </a:rPr>
              <a:t>1</a:t>
            </a:r>
          </a:p>
          <a:p>
            <a:pPr algn="ctr">
              <a:spcBef>
                <a:spcPct val="0"/>
              </a:spcBef>
            </a:pPr>
            <a:r>
              <a:rPr lang="en-US" altLang="zh-CN" sz="2000">
                <a:solidFill>
                  <a:srgbClr val="0000FF"/>
                </a:solidFill>
                <a:ea typeface="黑体" pitchFamily="2" charset="-122"/>
              </a:rPr>
              <a:t>90</a:t>
            </a:r>
          </a:p>
        </p:txBody>
      </p:sp>
      <p:sp>
        <p:nvSpPr>
          <p:cNvPr id="141350" name="Oval 38"/>
          <p:cNvSpPr>
            <a:spLocks noChangeArrowheads="1"/>
          </p:cNvSpPr>
          <p:nvPr/>
        </p:nvSpPr>
        <p:spPr bwMode="auto">
          <a:xfrm>
            <a:off x="5824538" y="2263775"/>
            <a:ext cx="763587" cy="685800"/>
          </a:xfrm>
          <a:prstGeom prst="ellipse">
            <a:avLst/>
          </a:prstGeom>
          <a:gradFill rotWithShape="1">
            <a:gsLst>
              <a:gs pos="0">
                <a:srgbClr val="FFFFFF"/>
              </a:gs>
              <a:gs pos="100000">
                <a:srgbClr val="FF00FF"/>
              </a:gs>
            </a:gsLst>
            <a:path path="shape">
              <a:fillToRect l="50000" t="50000" r="50000" b="50000"/>
            </a:path>
          </a:gradFill>
          <a:ln w="38100">
            <a:noFill/>
            <a:round/>
            <a:headEnd/>
            <a:tailEnd/>
          </a:ln>
          <a:effectLst/>
        </p:spPr>
        <p:txBody>
          <a:bodyPr wrap="none" anchor="ctr"/>
          <a:lstStyle/>
          <a:p>
            <a:pPr algn="ctr">
              <a:spcBef>
                <a:spcPct val="0"/>
              </a:spcBef>
            </a:pPr>
            <a:r>
              <a:rPr lang="en-US" altLang="zh-CN" sz="2000">
                <a:solidFill>
                  <a:schemeClr val="tx2"/>
                </a:solidFill>
                <a:ea typeface="黑体" pitchFamily="2" charset="-122"/>
              </a:rPr>
              <a:t>-2</a:t>
            </a:r>
          </a:p>
          <a:p>
            <a:pPr algn="ctr">
              <a:spcBef>
                <a:spcPct val="0"/>
              </a:spcBef>
            </a:pPr>
            <a:r>
              <a:rPr lang="en-US" altLang="zh-CN" sz="2000">
                <a:solidFill>
                  <a:srgbClr val="0000FF"/>
                </a:solidFill>
                <a:ea typeface="黑体" pitchFamily="2" charset="-122"/>
              </a:rPr>
              <a:t>37</a:t>
            </a:r>
          </a:p>
        </p:txBody>
      </p:sp>
      <p:sp>
        <p:nvSpPr>
          <p:cNvPr id="141373" name="Oval 61"/>
          <p:cNvSpPr>
            <a:spLocks noChangeArrowheads="1"/>
          </p:cNvSpPr>
          <p:nvPr/>
        </p:nvSpPr>
        <p:spPr bwMode="auto">
          <a:xfrm>
            <a:off x="2268538" y="2339975"/>
            <a:ext cx="762000" cy="685800"/>
          </a:xfrm>
          <a:prstGeom prst="ellipse">
            <a:avLst/>
          </a:prstGeom>
          <a:noFill/>
          <a:ln w="25400">
            <a:solidFill>
              <a:srgbClr val="0000FF"/>
            </a:solidFill>
            <a:round/>
            <a:headEnd/>
            <a:tailEnd/>
          </a:ln>
          <a:effectLst/>
        </p:spPr>
        <p:txBody>
          <a:bodyPr wrap="none" anchor="ctr"/>
          <a:lstStyle/>
          <a:p>
            <a:endParaRPr lang="zh-CN" altLang="en-US"/>
          </a:p>
        </p:txBody>
      </p:sp>
      <p:sp>
        <p:nvSpPr>
          <p:cNvPr id="141374" name="Oval 62"/>
          <p:cNvSpPr>
            <a:spLocks noChangeArrowheads="1"/>
          </p:cNvSpPr>
          <p:nvPr/>
        </p:nvSpPr>
        <p:spPr bwMode="auto">
          <a:xfrm>
            <a:off x="5826125" y="4183063"/>
            <a:ext cx="762000" cy="685800"/>
          </a:xfrm>
          <a:prstGeom prst="ellipse">
            <a:avLst/>
          </a:prstGeom>
          <a:noFill/>
          <a:ln w="25400">
            <a:solidFill>
              <a:srgbClr val="0000FF"/>
            </a:solidFill>
            <a:round/>
            <a:headEnd/>
            <a:tailEnd/>
          </a:ln>
          <a:effectLst/>
        </p:spPr>
        <p:txBody>
          <a:bodyPr wrap="none" anchor="ctr"/>
          <a:lstStyle/>
          <a:p>
            <a:endParaRPr lang="zh-CN" altLang="en-US"/>
          </a:p>
        </p:txBody>
      </p:sp>
      <p:sp>
        <p:nvSpPr>
          <p:cNvPr id="141382" name="AutoShape 70"/>
          <p:cNvSpPr>
            <a:spLocks noChangeArrowheads="1"/>
          </p:cNvSpPr>
          <p:nvPr/>
        </p:nvSpPr>
        <p:spPr bwMode="auto">
          <a:xfrm>
            <a:off x="107950" y="2924175"/>
            <a:ext cx="2305050" cy="1512888"/>
          </a:xfrm>
          <a:prstGeom prst="wedgeRoundRectCallout">
            <a:avLst>
              <a:gd name="adj1" fmla="val 25829"/>
              <a:gd name="adj2" fmla="val -101523"/>
              <a:gd name="adj3" fmla="val 16667"/>
            </a:avLst>
          </a:prstGeom>
          <a:solidFill>
            <a:srgbClr val="CCFFFF"/>
          </a:solidFill>
          <a:ln w="9525" cap="sq">
            <a:solidFill>
              <a:schemeClr val="tx1"/>
            </a:solidFill>
            <a:miter lim="800000"/>
            <a:headEnd/>
            <a:tailEnd/>
          </a:ln>
          <a:effectLst/>
        </p:spPr>
        <p:txBody>
          <a:bodyPr/>
          <a:lstStyle/>
          <a:p>
            <a:r>
              <a:rPr lang="zh-CN" altLang="en-US" dirty="0">
                <a:ea typeface="楷体_GB2312" pitchFamily="49" charset="-122"/>
              </a:rPr>
              <a:t>需要 </a:t>
            </a:r>
            <a:r>
              <a:rPr lang="en-US" altLang="zh-CN" dirty="0">
                <a:ea typeface="楷体_GB2312" pitchFamily="49" charset="-122"/>
              </a:rPr>
              <a:t>RR </a:t>
            </a:r>
            <a:r>
              <a:rPr lang="zh-CN" altLang="en-US" dirty="0">
                <a:ea typeface="楷体_GB2312" pitchFamily="49" charset="-122"/>
              </a:rPr>
              <a:t>平衡 </a:t>
            </a:r>
          </a:p>
          <a:p>
            <a:r>
              <a:rPr lang="zh-CN" altLang="en-US" dirty="0">
                <a:ea typeface="楷体_GB2312" pitchFamily="49" charset="-122"/>
              </a:rPr>
              <a:t>旋转 </a:t>
            </a:r>
            <a:r>
              <a:rPr lang="en-US" altLang="zh-CN" dirty="0">
                <a:ea typeface="楷体_GB2312" pitchFamily="49" charset="-122"/>
              </a:rPr>
              <a:t>(</a:t>
            </a:r>
            <a:r>
              <a:rPr lang="zh-CN" altLang="en-US" dirty="0">
                <a:ea typeface="楷体_GB2312" pitchFamily="49" charset="-122"/>
              </a:rPr>
              <a:t>绕 </a:t>
            </a:r>
            <a:r>
              <a:rPr lang="en-US" altLang="zh-CN" dirty="0">
                <a:ea typeface="楷体_GB2312" pitchFamily="49" charset="-122"/>
              </a:rPr>
              <a:t>24 </a:t>
            </a:r>
            <a:r>
              <a:rPr lang="zh-CN" altLang="en-US" dirty="0">
                <a:ea typeface="楷体_GB2312" pitchFamily="49" charset="-122"/>
              </a:rPr>
              <a:t>逆</a:t>
            </a:r>
          </a:p>
          <a:p>
            <a:r>
              <a:rPr lang="zh-CN" altLang="en-US" dirty="0">
                <a:ea typeface="楷体_GB2312" pitchFamily="49" charset="-122"/>
              </a:rPr>
              <a:t>转，</a:t>
            </a:r>
            <a:r>
              <a:rPr lang="en-US" altLang="zh-CN" dirty="0">
                <a:ea typeface="楷体_GB2312" pitchFamily="49" charset="-122"/>
              </a:rPr>
              <a:t>24 </a:t>
            </a:r>
            <a:r>
              <a:rPr lang="zh-CN" altLang="en-US" dirty="0">
                <a:ea typeface="楷体_GB2312" pitchFamily="49" charset="-122"/>
              </a:rPr>
              <a:t>为根</a:t>
            </a:r>
            <a:r>
              <a:rPr lang="en-US" altLang="zh-CN" dirty="0">
                <a:ea typeface="楷体_GB2312" pitchFamily="49" charset="-122"/>
              </a:rPr>
              <a:t>)  </a:t>
            </a:r>
          </a:p>
        </p:txBody>
      </p:sp>
      <p:sp>
        <p:nvSpPr>
          <p:cNvPr id="141383" name="AutoShape 71"/>
          <p:cNvSpPr>
            <a:spLocks noChangeArrowheads="1"/>
          </p:cNvSpPr>
          <p:nvPr/>
        </p:nvSpPr>
        <p:spPr bwMode="auto">
          <a:xfrm>
            <a:off x="6732588" y="981075"/>
            <a:ext cx="2232025" cy="1368425"/>
          </a:xfrm>
          <a:prstGeom prst="wedgeRoundRectCallout">
            <a:avLst>
              <a:gd name="adj1" fmla="val -55546"/>
              <a:gd name="adj2" fmla="val 72157"/>
              <a:gd name="adj3" fmla="val 16667"/>
            </a:avLst>
          </a:prstGeom>
          <a:solidFill>
            <a:srgbClr val="FFFFCC"/>
          </a:solidFill>
          <a:ln w="9525" cap="sq">
            <a:solidFill>
              <a:schemeClr val="tx1"/>
            </a:solidFill>
            <a:miter lim="800000"/>
            <a:headEnd/>
            <a:tailEnd/>
          </a:ln>
          <a:effectLst/>
        </p:spPr>
        <p:txBody>
          <a:bodyPr/>
          <a:lstStyle/>
          <a:p>
            <a:r>
              <a:rPr lang="zh-CN" altLang="en-US" dirty="0">
                <a:ea typeface="楷体_GB2312" pitchFamily="49" charset="-122"/>
              </a:rPr>
              <a:t>需要 </a:t>
            </a:r>
            <a:r>
              <a:rPr lang="en-US" altLang="zh-CN" dirty="0">
                <a:ea typeface="楷体_GB2312" pitchFamily="49" charset="-122"/>
              </a:rPr>
              <a:t>RL </a:t>
            </a:r>
            <a:r>
              <a:rPr lang="zh-CN" altLang="en-US" dirty="0">
                <a:ea typeface="楷体_GB2312" pitchFamily="49" charset="-122"/>
              </a:rPr>
              <a:t>平衡</a:t>
            </a:r>
          </a:p>
          <a:p>
            <a:r>
              <a:rPr lang="zh-CN" altLang="en-US" dirty="0">
                <a:ea typeface="楷体_GB2312" pitchFamily="49" charset="-122"/>
              </a:rPr>
              <a:t>旋转（绕 </a:t>
            </a:r>
            <a:r>
              <a:rPr lang="en-US" altLang="zh-CN" dirty="0">
                <a:ea typeface="楷体_GB2312" pitchFamily="49" charset="-122"/>
              </a:rPr>
              <a:t>53 </a:t>
            </a:r>
          </a:p>
          <a:p>
            <a:r>
              <a:rPr lang="zh-CN" altLang="en-US" dirty="0">
                <a:ea typeface="楷体_GB2312" pitchFamily="49" charset="-122"/>
              </a:rPr>
              <a:t>先顺后逆） </a:t>
            </a:r>
          </a:p>
        </p:txBody>
      </p:sp>
      <p:cxnSp>
        <p:nvCxnSpPr>
          <p:cNvPr id="141384" name="AutoShape 72"/>
          <p:cNvCxnSpPr>
            <a:cxnSpLocks noChangeShapeType="1"/>
            <a:stCxn id="141324" idx="5"/>
            <a:endCxn id="141337" idx="0"/>
          </p:cNvCxnSpPr>
          <p:nvPr/>
        </p:nvCxnSpPr>
        <p:spPr bwMode="auto">
          <a:xfrm>
            <a:off x="2200275" y="1998663"/>
            <a:ext cx="450850" cy="341312"/>
          </a:xfrm>
          <a:prstGeom prst="straightConnector1">
            <a:avLst/>
          </a:prstGeom>
          <a:noFill/>
          <a:ln w="25400" cap="sq">
            <a:solidFill>
              <a:schemeClr val="tx1"/>
            </a:solidFill>
            <a:round/>
            <a:headEnd/>
            <a:tailEnd/>
          </a:ln>
          <a:effectLst/>
        </p:spPr>
      </p:cxnSp>
      <p:cxnSp>
        <p:nvCxnSpPr>
          <p:cNvPr id="141385" name="AutoShape 73"/>
          <p:cNvCxnSpPr>
            <a:cxnSpLocks noChangeShapeType="1"/>
            <a:stCxn id="141337" idx="5"/>
            <a:endCxn id="141328" idx="0"/>
          </p:cNvCxnSpPr>
          <p:nvPr/>
        </p:nvCxnSpPr>
        <p:spPr bwMode="auto">
          <a:xfrm>
            <a:off x="2921000" y="2925763"/>
            <a:ext cx="477838" cy="358775"/>
          </a:xfrm>
          <a:prstGeom prst="straightConnector1">
            <a:avLst/>
          </a:prstGeom>
          <a:noFill/>
          <a:ln w="25400" cap="sq">
            <a:solidFill>
              <a:schemeClr val="tx1"/>
            </a:solidFill>
            <a:round/>
            <a:headEnd/>
            <a:tailEnd/>
          </a:ln>
          <a:effectLst/>
        </p:spPr>
      </p:cxnSp>
      <p:cxnSp>
        <p:nvCxnSpPr>
          <p:cNvPr id="141386" name="AutoShape 74"/>
          <p:cNvCxnSpPr>
            <a:cxnSpLocks noChangeShapeType="1"/>
            <a:stCxn id="141322" idx="3"/>
            <a:endCxn id="141318" idx="0"/>
          </p:cNvCxnSpPr>
          <p:nvPr/>
        </p:nvCxnSpPr>
        <p:spPr bwMode="auto">
          <a:xfrm flipH="1">
            <a:off x="4767263" y="1935163"/>
            <a:ext cx="447675" cy="328612"/>
          </a:xfrm>
          <a:prstGeom prst="straightConnector1">
            <a:avLst/>
          </a:prstGeom>
          <a:noFill/>
          <a:ln w="25400" cap="sq">
            <a:solidFill>
              <a:schemeClr val="tx1"/>
            </a:solidFill>
            <a:round/>
            <a:headEnd/>
            <a:tailEnd/>
          </a:ln>
          <a:effectLst/>
        </p:spPr>
      </p:cxnSp>
      <p:cxnSp>
        <p:nvCxnSpPr>
          <p:cNvPr id="141387" name="AutoShape 75"/>
          <p:cNvCxnSpPr>
            <a:cxnSpLocks noChangeShapeType="1"/>
            <a:stCxn id="141322" idx="5"/>
            <a:endCxn id="141321" idx="0"/>
          </p:cNvCxnSpPr>
          <p:nvPr/>
        </p:nvCxnSpPr>
        <p:spPr bwMode="auto">
          <a:xfrm>
            <a:off x="5756275" y="1935163"/>
            <a:ext cx="450850" cy="328612"/>
          </a:xfrm>
          <a:prstGeom prst="straightConnector1">
            <a:avLst/>
          </a:prstGeom>
          <a:noFill/>
          <a:ln w="25400" cap="sq">
            <a:solidFill>
              <a:schemeClr val="tx1"/>
            </a:solidFill>
            <a:round/>
            <a:headEnd/>
            <a:tailEnd/>
          </a:ln>
          <a:effectLst/>
        </p:spPr>
      </p:cxnSp>
      <p:cxnSp>
        <p:nvCxnSpPr>
          <p:cNvPr id="141388" name="AutoShape 76"/>
          <p:cNvCxnSpPr>
            <a:cxnSpLocks noChangeShapeType="1"/>
            <a:stCxn id="141321" idx="5"/>
            <a:endCxn id="141343" idx="0"/>
          </p:cNvCxnSpPr>
          <p:nvPr/>
        </p:nvCxnSpPr>
        <p:spPr bwMode="auto">
          <a:xfrm>
            <a:off x="6477000" y="2849563"/>
            <a:ext cx="422275" cy="328612"/>
          </a:xfrm>
          <a:prstGeom prst="straightConnector1">
            <a:avLst/>
          </a:prstGeom>
          <a:noFill/>
          <a:ln w="25400" cap="sq">
            <a:solidFill>
              <a:schemeClr val="tx1"/>
            </a:solidFill>
            <a:round/>
            <a:headEnd/>
            <a:tailEnd/>
          </a:ln>
          <a:effectLst/>
        </p:spPr>
      </p:cxnSp>
      <p:cxnSp>
        <p:nvCxnSpPr>
          <p:cNvPr id="141389" name="AutoShape 77"/>
          <p:cNvCxnSpPr>
            <a:cxnSpLocks noChangeShapeType="1"/>
            <a:stCxn id="141343" idx="3"/>
            <a:endCxn id="141348" idx="0"/>
          </p:cNvCxnSpPr>
          <p:nvPr/>
        </p:nvCxnSpPr>
        <p:spPr bwMode="auto">
          <a:xfrm flipH="1">
            <a:off x="6207125" y="3763963"/>
            <a:ext cx="420688" cy="419100"/>
          </a:xfrm>
          <a:prstGeom prst="straightConnector1">
            <a:avLst/>
          </a:prstGeom>
          <a:noFill/>
          <a:ln w="25400" cap="sq">
            <a:solidFill>
              <a:schemeClr val="tx1"/>
            </a:solidFill>
            <a:round/>
            <a:headEnd/>
            <a:tailEnd/>
          </a:ln>
          <a:effectLst/>
        </p:spPr>
      </p:cxnSp>
      <p:sp>
        <p:nvSpPr>
          <p:cNvPr id="141390" name="Oval 78"/>
          <p:cNvSpPr>
            <a:spLocks noChangeArrowheads="1"/>
          </p:cNvSpPr>
          <p:nvPr/>
        </p:nvSpPr>
        <p:spPr bwMode="auto">
          <a:xfrm>
            <a:off x="5103813" y="1341438"/>
            <a:ext cx="763587" cy="685800"/>
          </a:xfrm>
          <a:prstGeom prst="ellipse">
            <a:avLst/>
          </a:prstGeom>
          <a:gradFill rotWithShape="1">
            <a:gsLst>
              <a:gs pos="0">
                <a:schemeClr val="bg1"/>
              </a:gs>
              <a:gs pos="100000">
                <a:srgbClr val="FF00FF"/>
              </a:gs>
            </a:gsLst>
            <a:path path="shape">
              <a:fillToRect l="50000" t="50000" r="50000" b="50000"/>
            </a:path>
          </a:gradFill>
          <a:ln w="38100">
            <a:noFill/>
            <a:round/>
            <a:headEnd/>
            <a:tailEnd/>
          </a:ln>
          <a:effectLst/>
        </p:spPr>
        <p:txBody>
          <a:bodyPr wrap="none" anchor="ctr"/>
          <a:lstStyle/>
          <a:p>
            <a:pPr algn="ctr">
              <a:spcBef>
                <a:spcPct val="0"/>
              </a:spcBef>
            </a:pPr>
            <a:r>
              <a:rPr lang="en-US" altLang="zh-CN" sz="2000">
                <a:solidFill>
                  <a:schemeClr val="tx2"/>
                </a:solidFill>
                <a:ea typeface="黑体" pitchFamily="2" charset="-122"/>
              </a:rPr>
              <a:t>-2</a:t>
            </a:r>
          </a:p>
          <a:p>
            <a:pPr algn="ctr">
              <a:spcBef>
                <a:spcPct val="0"/>
              </a:spcBef>
            </a:pPr>
            <a:r>
              <a:rPr lang="en-US" altLang="zh-CN" sz="2000">
                <a:solidFill>
                  <a:srgbClr val="0000FF"/>
                </a:solidFill>
                <a:ea typeface="黑体" pitchFamily="2" charset="-122"/>
              </a:rPr>
              <a:t>24</a:t>
            </a:r>
          </a:p>
        </p:txBody>
      </p:sp>
      <p:grpSp>
        <p:nvGrpSpPr>
          <p:cNvPr id="2" name="Group 82"/>
          <p:cNvGrpSpPr>
            <a:grpSpLocks/>
          </p:cNvGrpSpPr>
          <p:nvPr/>
        </p:nvGrpSpPr>
        <p:grpSpPr bwMode="auto">
          <a:xfrm>
            <a:off x="3482975" y="4219575"/>
            <a:ext cx="2168525" cy="2017713"/>
            <a:chOff x="2086" y="2658"/>
            <a:chExt cx="1366" cy="1271"/>
          </a:xfrm>
        </p:grpSpPr>
        <p:sp>
          <p:nvSpPr>
            <p:cNvPr id="141362" name="Freeform 50"/>
            <p:cNvSpPr>
              <a:spLocks/>
            </p:cNvSpPr>
            <p:nvPr/>
          </p:nvSpPr>
          <p:spPr bwMode="auto">
            <a:xfrm>
              <a:off x="2086" y="2658"/>
              <a:ext cx="944" cy="640"/>
            </a:xfrm>
            <a:custGeom>
              <a:avLst/>
              <a:gdLst/>
              <a:ahLst/>
              <a:cxnLst>
                <a:cxn ang="0">
                  <a:pos x="944" y="120"/>
                </a:cxn>
                <a:cxn ang="0">
                  <a:pos x="512" y="72"/>
                </a:cxn>
                <a:cxn ang="0">
                  <a:pos x="80" y="552"/>
                </a:cxn>
                <a:cxn ang="0">
                  <a:pos x="32" y="600"/>
                </a:cxn>
              </a:cxnLst>
              <a:rect l="0" t="0" r="r" b="b"/>
              <a:pathLst>
                <a:path w="944" h="640">
                  <a:moveTo>
                    <a:pt x="944" y="120"/>
                  </a:moveTo>
                  <a:cubicBezTo>
                    <a:pt x="800" y="60"/>
                    <a:pt x="656" y="0"/>
                    <a:pt x="512" y="72"/>
                  </a:cubicBezTo>
                  <a:cubicBezTo>
                    <a:pt x="368" y="144"/>
                    <a:pt x="160" y="464"/>
                    <a:pt x="80" y="552"/>
                  </a:cubicBezTo>
                  <a:cubicBezTo>
                    <a:pt x="0" y="640"/>
                    <a:pt x="16" y="620"/>
                    <a:pt x="32" y="600"/>
                  </a:cubicBezTo>
                </a:path>
              </a:pathLst>
            </a:custGeom>
            <a:noFill/>
            <a:ln w="25400" cap="flat" cmpd="sng">
              <a:solidFill>
                <a:schemeClr val="tx2"/>
              </a:solidFill>
              <a:prstDash val="dash"/>
              <a:round/>
              <a:headEnd/>
              <a:tailEnd/>
            </a:ln>
            <a:effectLst/>
          </p:spPr>
          <p:txBody>
            <a:bodyPr/>
            <a:lstStyle/>
            <a:p>
              <a:endParaRPr lang="zh-CN" altLang="en-US"/>
            </a:p>
          </p:txBody>
        </p:sp>
        <p:sp>
          <p:nvSpPr>
            <p:cNvPr id="141355" name="Oval 43"/>
            <p:cNvSpPr>
              <a:spLocks noChangeArrowheads="1"/>
            </p:cNvSpPr>
            <p:nvPr/>
          </p:nvSpPr>
          <p:spPr bwMode="auto">
            <a:xfrm>
              <a:off x="2172" y="3497"/>
              <a:ext cx="481" cy="432"/>
            </a:xfrm>
            <a:prstGeom prst="ellipse">
              <a:avLst/>
            </a:prstGeom>
            <a:gradFill rotWithShape="1">
              <a:gsLst>
                <a:gs pos="0">
                  <a:srgbClr val="FFFFFF"/>
                </a:gs>
                <a:gs pos="100000">
                  <a:srgbClr val="FF3300"/>
                </a:gs>
              </a:gsLst>
              <a:path path="shape">
                <a:fillToRect l="50000" t="50000" r="50000" b="50000"/>
              </a:path>
            </a:gradFill>
            <a:ln w="38100">
              <a:noFill/>
              <a:round/>
              <a:headEnd/>
              <a:tailEnd/>
            </a:ln>
            <a:effectLst/>
          </p:spPr>
          <p:txBody>
            <a:bodyPr wrap="none" anchor="ctr"/>
            <a:lstStyle/>
            <a:p>
              <a:pPr algn="ctr">
                <a:spcBef>
                  <a:spcPct val="0"/>
                </a:spcBef>
              </a:pPr>
              <a:r>
                <a:rPr lang="en-US" altLang="zh-CN" sz="2000">
                  <a:solidFill>
                    <a:schemeClr val="tx2"/>
                  </a:solidFill>
                  <a:ea typeface="黑体" pitchFamily="2" charset="-122"/>
                </a:rPr>
                <a:t>0</a:t>
              </a:r>
            </a:p>
            <a:p>
              <a:pPr algn="ctr">
                <a:spcBef>
                  <a:spcPct val="0"/>
                </a:spcBef>
              </a:pPr>
              <a:r>
                <a:rPr lang="en-US" altLang="zh-CN" sz="2000">
                  <a:solidFill>
                    <a:srgbClr val="0000FF"/>
                  </a:solidFill>
                  <a:ea typeface="黑体" pitchFamily="2" charset="-122"/>
                </a:rPr>
                <a:t>37</a:t>
              </a:r>
            </a:p>
          </p:txBody>
        </p:sp>
        <p:sp>
          <p:nvSpPr>
            <p:cNvPr id="141359" name="Oval 47"/>
            <p:cNvSpPr>
              <a:spLocks noChangeArrowheads="1"/>
            </p:cNvSpPr>
            <p:nvPr/>
          </p:nvSpPr>
          <p:spPr bwMode="auto">
            <a:xfrm>
              <a:off x="2971" y="3497"/>
              <a:ext cx="481" cy="432"/>
            </a:xfrm>
            <a:prstGeom prst="ellipse">
              <a:avLst/>
            </a:prstGeom>
            <a:gradFill rotWithShape="1">
              <a:gsLst>
                <a:gs pos="0">
                  <a:srgbClr val="FFFFFF"/>
                </a:gs>
                <a:gs pos="100000">
                  <a:srgbClr val="FF3300"/>
                </a:gs>
              </a:gsLst>
              <a:path path="shape">
                <a:fillToRect l="50000" t="50000" r="50000" b="50000"/>
              </a:path>
            </a:gradFill>
            <a:ln w="38100">
              <a:noFill/>
              <a:round/>
              <a:headEnd/>
              <a:tailEnd/>
            </a:ln>
            <a:effectLst/>
          </p:spPr>
          <p:txBody>
            <a:bodyPr wrap="none" anchor="ctr"/>
            <a:lstStyle/>
            <a:p>
              <a:pPr algn="ctr">
                <a:spcBef>
                  <a:spcPct val="0"/>
                </a:spcBef>
              </a:pPr>
              <a:r>
                <a:rPr lang="en-US" altLang="zh-CN" sz="2000">
                  <a:solidFill>
                    <a:schemeClr val="tx2"/>
                  </a:solidFill>
                  <a:ea typeface="黑体" pitchFamily="2" charset="-122"/>
                </a:rPr>
                <a:t>0</a:t>
              </a:r>
            </a:p>
            <a:p>
              <a:pPr algn="ctr">
                <a:spcBef>
                  <a:spcPct val="0"/>
                </a:spcBef>
              </a:pPr>
              <a:r>
                <a:rPr lang="en-US" altLang="zh-CN" sz="2000">
                  <a:solidFill>
                    <a:srgbClr val="0000FF"/>
                  </a:solidFill>
                  <a:ea typeface="黑体" pitchFamily="2" charset="-122"/>
                </a:rPr>
                <a:t>90</a:t>
              </a:r>
            </a:p>
          </p:txBody>
        </p:sp>
        <p:sp>
          <p:nvSpPr>
            <p:cNvPr id="141360" name="Oval 48"/>
            <p:cNvSpPr>
              <a:spLocks noChangeArrowheads="1"/>
            </p:cNvSpPr>
            <p:nvPr/>
          </p:nvSpPr>
          <p:spPr bwMode="auto">
            <a:xfrm>
              <a:off x="2565" y="2914"/>
              <a:ext cx="481" cy="432"/>
            </a:xfrm>
            <a:prstGeom prst="ellipse">
              <a:avLst/>
            </a:prstGeom>
            <a:gradFill rotWithShape="1">
              <a:gsLst>
                <a:gs pos="0">
                  <a:srgbClr val="FFFFFF"/>
                </a:gs>
                <a:gs pos="100000">
                  <a:srgbClr val="FF3300"/>
                </a:gs>
              </a:gsLst>
              <a:path path="shape">
                <a:fillToRect l="50000" t="50000" r="50000" b="50000"/>
              </a:path>
            </a:gradFill>
            <a:ln w="38100">
              <a:noFill/>
              <a:round/>
              <a:headEnd/>
              <a:tailEnd/>
            </a:ln>
            <a:effectLst/>
          </p:spPr>
          <p:txBody>
            <a:bodyPr wrap="none" anchor="ctr"/>
            <a:lstStyle/>
            <a:p>
              <a:pPr algn="ctr">
                <a:spcBef>
                  <a:spcPct val="0"/>
                </a:spcBef>
              </a:pPr>
              <a:r>
                <a:rPr lang="en-US" altLang="zh-CN" sz="2000">
                  <a:solidFill>
                    <a:schemeClr val="tx2"/>
                  </a:solidFill>
                  <a:ea typeface="黑体" pitchFamily="2" charset="-122"/>
                </a:rPr>
                <a:t>0</a:t>
              </a:r>
            </a:p>
            <a:p>
              <a:pPr algn="ctr">
                <a:spcBef>
                  <a:spcPct val="0"/>
                </a:spcBef>
              </a:pPr>
              <a:r>
                <a:rPr lang="en-US" altLang="zh-CN" sz="2000">
                  <a:solidFill>
                    <a:srgbClr val="0000FF"/>
                  </a:solidFill>
                  <a:ea typeface="黑体" pitchFamily="2" charset="-122"/>
                </a:rPr>
                <a:t>53</a:t>
              </a:r>
            </a:p>
          </p:txBody>
        </p:sp>
        <p:cxnSp>
          <p:nvCxnSpPr>
            <p:cNvPr id="141391" name="AutoShape 79"/>
            <p:cNvCxnSpPr>
              <a:cxnSpLocks noChangeShapeType="1"/>
              <a:stCxn id="141360" idx="3"/>
              <a:endCxn id="141355" idx="0"/>
            </p:cNvCxnSpPr>
            <p:nvPr/>
          </p:nvCxnSpPr>
          <p:spPr bwMode="auto">
            <a:xfrm flipH="1">
              <a:off x="2413" y="3283"/>
              <a:ext cx="222" cy="214"/>
            </a:xfrm>
            <a:prstGeom prst="straightConnector1">
              <a:avLst/>
            </a:prstGeom>
            <a:noFill/>
            <a:ln w="25400" cap="sq">
              <a:solidFill>
                <a:schemeClr val="tx1"/>
              </a:solidFill>
              <a:round/>
              <a:headEnd/>
              <a:tailEnd/>
            </a:ln>
            <a:effectLst/>
          </p:spPr>
        </p:cxnSp>
        <p:cxnSp>
          <p:nvCxnSpPr>
            <p:cNvPr id="141392" name="AutoShape 80"/>
            <p:cNvCxnSpPr>
              <a:cxnSpLocks noChangeShapeType="1"/>
              <a:stCxn id="141360" idx="5"/>
              <a:endCxn id="141359" idx="0"/>
            </p:cNvCxnSpPr>
            <p:nvPr/>
          </p:nvCxnSpPr>
          <p:spPr bwMode="auto">
            <a:xfrm>
              <a:off x="2976" y="3283"/>
              <a:ext cx="236" cy="214"/>
            </a:xfrm>
            <a:prstGeom prst="straightConnector1">
              <a:avLst/>
            </a:prstGeom>
            <a:noFill/>
            <a:ln w="25400" cap="sq">
              <a:solidFill>
                <a:schemeClr val="tx1"/>
              </a:solidFill>
              <a:round/>
              <a:headEnd/>
              <a:tailEnd/>
            </a:ln>
            <a:effectLst/>
          </p:spPr>
        </p:cxnSp>
        <p:cxnSp>
          <p:nvCxnSpPr>
            <p:cNvPr id="141393" name="AutoShape 81"/>
            <p:cNvCxnSpPr>
              <a:cxnSpLocks noChangeShapeType="1"/>
              <a:endCxn id="141360" idx="0"/>
            </p:cNvCxnSpPr>
            <p:nvPr/>
          </p:nvCxnSpPr>
          <p:spPr bwMode="auto">
            <a:xfrm>
              <a:off x="2558" y="2716"/>
              <a:ext cx="248" cy="198"/>
            </a:xfrm>
            <a:prstGeom prst="straightConnector1">
              <a:avLst/>
            </a:prstGeom>
            <a:noFill/>
            <a:ln w="25400" cap="sq">
              <a:solidFill>
                <a:schemeClr val="tx1"/>
              </a:solidFill>
              <a:round/>
              <a:headEnd/>
              <a:tailEnd/>
            </a:ln>
            <a:effectLst/>
          </p:spPr>
        </p:cxnSp>
      </p:grpSp>
      <p:sp useBgFill="1">
        <p:nvSpPr>
          <p:cNvPr id="141404" name="Rectangle 92"/>
          <p:cNvSpPr>
            <a:spLocks noChangeArrowheads="1"/>
          </p:cNvSpPr>
          <p:nvPr/>
        </p:nvSpPr>
        <p:spPr bwMode="auto">
          <a:xfrm>
            <a:off x="5795963" y="3716338"/>
            <a:ext cx="863600" cy="1296987"/>
          </a:xfrm>
          <a:prstGeom prst="rect">
            <a:avLst/>
          </a:prstGeom>
          <a:ln w="25400" cap="sq">
            <a:noFill/>
            <a:miter lim="800000"/>
            <a:headEnd/>
            <a:tailEnd/>
          </a:ln>
          <a:effectLst/>
        </p:spPr>
        <p:txBody>
          <a:bodyPr anchor="ctr">
            <a:spAutoFit/>
          </a:bodyPr>
          <a:lstStyle/>
          <a:p>
            <a:endParaRPr lang="zh-CN" altLang="en-US"/>
          </a:p>
        </p:txBody>
      </p:sp>
      <p:grpSp>
        <p:nvGrpSpPr>
          <p:cNvPr id="3" name="Group 93"/>
          <p:cNvGrpSpPr>
            <a:grpSpLocks/>
          </p:cNvGrpSpPr>
          <p:nvPr/>
        </p:nvGrpSpPr>
        <p:grpSpPr bwMode="auto">
          <a:xfrm>
            <a:off x="5203825" y="2249488"/>
            <a:ext cx="2076450" cy="1611312"/>
            <a:chOff x="3278" y="1417"/>
            <a:chExt cx="1308" cy="1015"/>
          </a:xfrm>
        </p:grpSpPr>
        <p:sp>
          <p:nvSpPr>
            <p:cNvPr id="141399" name="Oval 87"/>
            <p:cNvSpPr>
              <a:spLocks noChangeArrowheads="1"/>
            </p:cNvSpPr>
            <p:nvPr/>
          </p:nvSpPr>
          <p:spPr bwMode="auto">
            <a:xfrm>
              <a:off x="3671" y="1417"/>
              <a:ext cx="481" cy="432"/>
            </a:xfrm>
            <a:prstGeom prst="ellipse">
              <a:avLst/>
            </a:prstGeom>
            <a:gradFill rotWithShape="1">
              <a:gsLst>
                <a:gs pos="0">
                  <a:srgbClr val="FFFFFF"/>
                </a:gs>
                <a:gs pos="100000">
                  <a:srgbClr val="FF3300"/>
                </a:gs>
              </a:gsLst>
              <a:path path="shape">
                <a:fillToRect l="50000" t="50000" r="50000" b="50000"/>
              </a:path>
            </a:gradFill>
            <a:ln w="38100">
              <a:noFill/>
              <a:round/>
              <a:headEnd/>
              <a:tailEnd/>
            </a:ln>
            <a:effectLst/>
          </p:spPr>
          <p:txBody>
            <a:bodyPr wrap="none" anchor="ctr"/>
            <a:lstStyle/>
            <a:p>
              <a:pPr algn="ctr">
                <a:spcBef>
                  <a:spcPct val="0"/>
                </a:spcBef>
              </a:pPr>
              <a:r>
                <a:rPr lang="en-US" altLang="zh-CN" sz="2000">
                  <a:solidFill>
                    <a:schemeClr val="tx2"/>
                  </a:solidFill>
                  <a:ea typeface="黑体" pitchFamily="2" charset="-122"/>
                </a:rPr>
                <a:t>0</a:t>
              </a:r>
            </a:p>
            <a:p>
              <a:pPr algn="ctr">
                <a:spcBef>
                  <a:spcPct val="0"/>
                </a:spcBef>
              </a:pPr>
              <a:r>
                <a:rPr lang="en-US" altLang="zh-CN" sz="2000">
                  <a:solidFill>
                    <a:srgbClr val="0000FF"/>
                  </a:solidFill>
                  <a:ea typeface="黑体" pitchFamily="2" charset="-122"/>
                </a:rPr>
                <a:t>53</a:t>
              </a:r>
            </a:p>
          </p:txBody>
        </p:sp>
        <p:cxnSp>
          <p:nvCxnSpPr>
            <p:cNvPr id="141400" name="AutoShape 88"/>
            <p:cNvCxnSpPr>
              <a:cxnSpLocks noChangeShapeType="1"/>
              <a:stCxn id="141399" idx="3"/>
              <a:endCxn id="141397" idx="0"/>
            </p:cNvCxnSpPr>
            <p:nvPr/>
          </p:nvCxnSpPr>
          <p:spPr bwMode="auto">
            <a:xfrm flipH="1">
              <a:off x="3519" y="1786"/>
              <a:ext cx="222" cy="214"/>
            </a:xfrm>
            <a:prstGeom prst="straightConnector1">
              <a:avLst/>
            </a:prstGeom>
            <a:noFill/>
            <a:ln w="25400" cap="sq">
              <a:solidFill>
                <a:schemeClr val="tx1"/>
              </a:solidFill>
              <a:round/>
              <a:headEnd/>
              <a:tailEnd/>
            </a:ln>
            <a:effectLst/>
          </p:spPr>
        </p:cxnSp>
        <p:cxnSp>
          <p:nvCxnSpPr>
            <p:cNvPr id="141401" name="AutoShape 89"/>
            <p:cNvCxnSpPr>
              <a:cxnSpLocks noChangeShapeType="1"/>
              <a:stCxn id="141399" idx="5"/>
              <a:endCxn id="141398" idx="0"/>
            </p:cNvCxnSpPr>
            <p:nvPr/>
          </p:nvCxnSpPr>
          <p:spPr bwMode="auto">
            <a:xfrm>
              <a:off x="4082" y="1786"/>
              <a:ext cx="264" cy="214"/>
            </a:xfrm>
            <a:prstGeom prst="straightConnector1">
              <a:avLst/>
            </a:prstGeom>
            <a:noFill/>
            <a:ln w="25400" cap="sq">
              <a:solidFill>
                <a:schemeClr val="tx1"/>
              </a:solidFill>
              <a:round/>
              <a:headEnd/>
              <a:tailEnd/>
            </a:ln>
            <a:effectLst/>
          </p:spPr>
        </p:cxnSp>
        <p:sp>
          <p:nvSpPr>
            <p:cNvPr id="141397" name="Oval 85"/>
            <p:cNvSpPr>
              <a:spLocks noChangeArrowheads="1"/>
            </p:cNvSpPr>
            <p:nvPr/>
          </p:nvSpPr>
          <p:spPr bwMode="auto">
            <a:xfrm>
              <a:off x="3278" y="2000"/>
              <a:ext cx="481" cy="432"/>
            </a:xfrm>
            <a:prstGeom prst="ellipse">
              <a:avLst/>
            </a:prstGeom>
            <a:gradFill rotWithShape="1">
              <a:gsLst>
                <a:gs pos="0">
                  <a:srgbClr val="FFFFFF"/>
                </a:gs>
                <a:gs pos="100000">
                  <a:srgbClr val="FF3300"/>
                </a:gs>
              </a:gsLst>
              <a:path path="shape">
                <a:fillToRect l="50000" t="50000" r="50000" b="50000"/>
              </a:path>
            </a:gradFill>
            <a:ln w="38100">
              <a:noFill/>
              <a:round/>
              <a:headEnd/>
              <a:tailEnd/>
            </a:ln>
            <a:effectLst/>
          </p:spPr>
          <p:txBody>
            <a:bodyPr wrap="none" anchor="ctr"/>
            <a:lstStyle/>
            <a:p>
              <a:pPr algn="ctr">
                <a:spcBef>
                  <a:spcPct val="0"/>
                </a:spcBef>
              </a:pPr>
              <a:r>
                <a:rPr lang="en-US" altLang="zh-CN" sz="2000">
                  <a:solidFill>
                    <a:schemeClr val="tx2"/>
                  </a:solidFill>
                  <a:ea typeface="黑体" pitchFamily="2" charset="-122"/>
                </a:rPr>
                <a:t>0</a:t>
              </a:r>
            </a:p>
            <a:p>
              <a:pPr algn="ctr">
                <a:spcBef>
                  <a:spcPct val="0"/>
                </a:spcBef>
              </a:pPr>
              <a:r>
                <a:rPr lang="en-US" altLang="zh-CN" sz="2000">
                  <a:solidFill>
                    <a:srgbClr val="0000FF"/>
                  </a:solidFill>
                  <a:ea typeface="黑体" pitchFamily="2" charset="-122"/>
                </a:rPr>
                <a:t>37</a:t>
              </a:r>
            </a:p>
          </p:txBody>
        </p:sp>
        <p:sp>
          <p:nvSpPr>
            <p:cNvPr id="141398" name="Oval 86"/>
            <p:cNvSpPr>
              <a:spLocks noChangeArrowheads="1"/>
            </p:cNvSpPr>
            <p:nvPr/>
          </p:nvSpPr>
          <p:spPr bwMode="auto">
            <a:xfrm>
              <a:off x="4105" y="2000"/>
              <a:ext cx="481" cy="432"/>
            </a:xfrm>
            <a:prstGeom prst="ellipse">
              <a:avLst/>
            </a:prstGeom>
            <a:gradFill rotWithShape="1">
              <a:gsLst>
                <a:gs pos="0">
                  <a:srgbClr val="FFFFFF"/>
                </a:gs>
                <a:gs pos="100000">
                  <a:srgbClr val="FF3300"/>
                </a:gs>
              </a:gsLst>
              <a:path path="shape">
                <a:fillToRect l="50000" t="50000" r="50000" b="50000"/>
              </a:path>
            </a:gradFill>
            <a:ln w="38100">
              <a:noFill/>
              <a:round/>
              <a:headEnd/>
              <a:tailEnd/>
            </a:ln>
            <a:effectLst/>
          </p:spPr>
          <p:txBody>
            <a:bodyPr wrap="none" anchor="ctr"/>
            <a:lstStyle/>
            <a:p>
              <a:pPr algn="ctr">
                <a:spcBef>
                  <a:spcPct val="0"/>
                </a:spcBef>
              </a:pPr>
              <a:r>
                <a:rPr lang="en-US" altLang="zh-CN" sz="2000">
                  <a:solidFill>
                    <a:schemeClr val="tx2"/>
                  </a:solidFill>
                  <a:ea typeface="黑体" pitchFamily="2" charset="-122"/>
                </a:rPr>
                <a:t>0</a:t>
              </a:r>
            </a:p>
            <a:p>
              <a:pPr algn="ctr">
                <a:spcBef>
                  <a:spcPct val="0"/>
                </a:spcBef>
              </a:pPr>
              <a:r>
                <a:rPr lang="en-US" altLang="zh-CN" sz="2000">
                  <a:solidFill>
                    <a:srgbClr val="0000FF"/>
                  </a:solidFill>
                  <a:ea typeface="黑体" pitchFamily="2" charset="-122"/>
                </a:rPr>
                <a:t>90</a:t>
              </a:r>
            </a:p>
          </p:txBody>
        </p:sp>
      </p:grpSp>
      <p:sp>
        <p:nvSpPr>
          <p:cNvPr id="141406" name="Oval 94"/>
          <p:cNvSpPr>
            <a:spLocks noChangeArrowheads="1"/>
          </p:cNvSpPr>
          <p:nvPr/>
        </p:nvSpPr>
        <p:spPr bwMode="auto">
          <a:xfrm>
            <a:off x="5103813" y="1341438"/>
            <a:ext cx="763587" cy="685800"/>
          </a:xfrm>
          <a:prstGeom prst="ellipse">
            <a:avLst/>
          </a:prstGeom>
          <a:gradFill rotWithShape="1">
            <a:gsLst>
              <a:gs pos="0">
                <a:srgbClr val="FF00FF"/>
              </a:gs>
              <a:gs pos="100000">
                <a:srgbClr val="FFFF00"/>
              </a:gs>
            </a:gsLst>
            <a:path path="shape">
              <a:fillToRect l="50000" t="50000" r="50000" b="50000"/>
            </a:path>
          </a:gradFill>
          <a:ln w="38100">
            <a:noFill/>
            <a:round/>
            <a:headEnd/>
            <a:tailEnd/>
          </a:ln>
          <a:effectLst/>
        </p:spPr>
        <p:txBody>
          <a:bodyPr wrap="none" anchor="ctr"/>
          <a:lstStyle/>
          <a:p>
            <a:pPr algn="ctr">
              <a:spcBef>
                <a:spcPct val="0"/>
              </a:spcBef>
            </a:pPr>
            <a:r>
              <a:rPr lang="en-US" altLang="zh-CN" sz="2000">
                <a:solidFill>
                  <a:schemeClr val="tx2"/>
                </a:solidFill>
                <a:ea typeface="黑体" pitchFamily="2" charset="-122"/>
              </a:rPr>
              <a:t>-1</a:t>
            </a:r>
          </a:p>
          <a:p>
            <a:pPr algn="ctr">
              <a:spcBef>
                <a:spcPct val="0"/>
              </a:spcBef>
            </a:pPr>
            <a:r>
              <a:rPr lang="en-US" altLang="zh-CN" sz="2000">
                <a:solidFill>
                  <a:srgbClr val="0000FF"/>
                </a:solidFill>
                <a:ea typeface="黑体" pitchFamily="2" charset="-122"/>
              </a:rPr>
              <a:t>24</a:t>
            </a:r>
          </a:p>
        </p:txBody>
      </p:sp>
    </p:spTree>
  </p:cSld>
  <p:clrMapOvr>
    <a:masterClrMapping/>
  </p:clrMapOvr>
  <p:transition spd="slow">
    <p:checke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1324"/>
                                        </p:tgtEl>
                                        <p:attrNameLst>
                                          <p:attrName>style.visibility</p:attrName>
                                        </p:attrNameLst>
                                      </p:cBhvr>
                                      <p:to>
                                        <p:strVal val="visible"/>
                                      </p:to>
                                    </p:set>
                                    <p:animEffect transition="in" filter="fade">
                                      <p:cBhvr>
                                        <p:cTn id="7" dur="2000"/>
                                        <p:tgtEl>
                                          <p:spTgt spid="14132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41384"/>
                                        </p:tgtEl>
                                        <p:attrNameLst>
                                          <p:attrName>style.visibility</p:attrName>
                                        </p:attrNameLst>
                                      </p:cBhvr>
                                      <p:to>
                                        <p:strVal val="visible"/>
                                      </p:to>
                                    </p:set>
                                    <p:animEffect transition="in" filter="wipe(up)">
                                      <p:cBhvr>
                                        <p:cTn id="12" dur="500"/>
                                        <p:tgtEl>
                                          <p:spTgt spid="141384"/>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141337"/>
                                        </p:tgtEl>
                                        <p:attrNameLst>
                                          <p:attrName>style.visibility</p:attrName>
                                        </p:attrNameLst>
                                      </p:cBhvr>
                                      <p:to>
                                        <p:strVal val="visible"/>
                                      </p:to>
                                    </p:set>
                                    <p:animEffect transition="in" filter="fade">
                                      <p:cBhvr>
                                        <p:cTn id="16" dur="2000"/>
                                        <p:tgtEl>
                                          <p:spTgt spid="141337"/>
                                        </p:tgtEl>
                                      </p:cBhvr>
                                    </p:animEffect>
                                  </p:childTnLst>
                                </p:cTn>
                              </p:par>
                            </p:childTnLst>
                          </p:cTn>
                        </p:par>
                        <p:par>
                          <p:cTn id="17" fill="hold">
                            <p:stCondLst>
                              <p:cond delay="2500"/>
                            </p:stCondLst>
                            <p:childTnLst>
                              <p:par>
                                <p:cTn id="18" presetID="4" presetClass="entr" presetSubtype="32" fill="hold" grpId="0" nodeType="afterEffect">
                                  <p:stCondLst>
                                    <p:cond delay="0"/>
                                  </p:stCondLst>
                                  <p:childTnLst>
                                    <p:set>
                                      <p:cBhvr>
                                        <p:cTn id="19" dur="1" fill="hold">
                                          <p:stCondLst>
                                            <p:cond delay="0"/>
                                          </p:stCondLst>
                                        </p:cTn>
                                        <p:tgtEl>
                                          <p:spTgt spid="141329"/>
                                        </p:tgtEl>
                                        <p:attrNameLst>
                                          <p:attrName>style.visibility</p:attrName>
                                        </p:attrNameLst>
                                      </p:cBhvr>
                                      <p:to>
                                        <p:strVal val="visible"/>
                                      </p:to>
                                    </p:set>
                                    <p:animEffect transition="in" filter="box(out)">
                                      <p:cBhvr>
                                        <p:cTn id="20" dur="500"/>
                                        <p:tgtEl>
                                          <p:spTgt spid="141329"/>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141385"/>
                                        </p:tgtEl>
                                        <p:attrNameLst>
                                          <p:attrName>style.visibility</p:attrName>
                                        </p:attrNameLst>
                                      </p:cBhvr>
                                      <p:to>
                                        <p:strVal val="visible"/>
                                      </p:to>
                                    </p:set>
                                    <p:animEffect transition="in" filter="wipe(up)">
                                      <p:cBhvr>
                                        <p:cTn id="25" dur="500"/>
                                        <p:tgtEl>
                                          <p:spTgt spid="141385"/>
                                        </p:tgtEl>
                                      </p:cBhvr>
                                    </p:animEffect>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141328"/>
                                        </p:tgtEl>
                                        <p:attrNameLst>
                                          <p:attrName>style.visibility</p:attrName>
                                        </p:attrNameLst>
                                      </p:cBhvr>
                                      <p:to>
                                        <p:strVal val="visible"/>
                                      </p:to>
                                    </p:set>
                                    <p:animEffect transition="in" filter="fade">
                                      <p:cBhvr>
                                        <p:cTn id="29" dur="2000"/>
                                        <p:tgtEl>
                                          <p:spTgt spid="141328"/>
                                        </p:tgtEl>
                                      </p:cBhvr>
                                    </p:animEffect>
                                  </p:childTnLst>
                                </p:cTn>
                              </p:par>
                            </p:childTnLst>
                          </p:cTn>
                        </p:par>
                        <p:par>
                          <p:cTn id="30" fill="hold">
                            <p:stCondLst>
                              <p:cond delay="2500"/>
                            </p:stCondLst>
                            <p:childTnLst>
                              <p:par>
                                <p:cTn id="31" presetID="4" presetClass="entr" presetSubtype="32" fill="hold" grpId="0" nodeType="afterEffect">
                                  <p:stCondLst>
                                    <p:cond delay="0"/>
                                  </p:stCondLst>
                                  <p:childTnLst>
                                    <p:set>
                                      <p:cBhvr>
                                        <p:cTn id="32" dur="1" fill="hold">
                                          <p:stCondLst>
                                            <p:cond delay="0"/>
                                          </p:stCondLst>
                                        </p:cTn>
                                        <p:tgtEl>
                                          <p:spTgt spid="141338"/>
                                        </p:tgtEl>
                                        <p:attrNameLst>
                                          <p:attrName>style.visibility</p:attrName>
                                        </p:attrNameLst>
                                      </p:cBhvr>
                                      <p:to>
                                        <p:strVal val="visible"/>
                                      </p:to>
                                    </p:set>
                                    <p:animEffect transition="in" filter="box(out)">
                                      <p:cBhvr>
                                        <p:cTn id="33" dur="500"/>
                                        <p:tgtEl>
                                          <p:spTgt spid="141338"/>
                                        </p:tgtEl>
                                      </p:cBhvr>
                                    </p:animEffect>
                                  </p:childTnLst>
                                </p:cTn>
                              </p:par>
                            </p:childTnLst>
                          </p:cTn>
                        </p:par>
                        <p:par>
                          <p:cTn id="34" fill="hold">
                            <p:stCondLst>
                              <p:cond delay="3000"/>
                            </p:stCondLst>
                            <p:childTnLst>
                              <p:par>
                                <p:cTn id="35" presetID="4" presetClass="entr" presetSubtype="32" fill="hold" grpId="0" nodeType="afterEffect">
                                  <p:stCondLst>
                                    <p:cond delay="0"/>
                                  </p:stCondLst>
                                  <p:childTnLst>
                                    <p:set>
                                      <p:cBhvr>
                                        <p:cTn id="36" dur="1" fill="hold">
                                          <p:stCondLst>
                                            <p:cond delay="0"/>
                                          </p:stCondLst>
                                        </p:cTn>
                                        <p:tgtEl>
                                          <p:spTgt spid="141339"/>
                                        </p:tgtEl>
                                        <p:attrNameLst>
                                          <p:attrName>style.visibility</p:attrName>
                                        </p:attrNameLst>
                                      </p:cBhvr>
                                      <p:to>
                                        <p:strVal val="visible"/>
                                      </p:to>
                                    </p:set>
                                    <p:animEffect transition="in" filter="box(out)">
                                      <p:cBhvr>
                                        <p:cTn id="37" dur="500"/>
                                        <p:tgtEl>
                                          <p:spTgt spid="14133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141382"/>
                                        </p:tgtEl>
                                        <p:attrNameLst>
                                          <p:attrName>style.visibility</p:attrName>
                                        </p:attrNameLst>
                                      </p:cBhvr>
                                      <p:to>
                                        <p:strVal val="visible"/>
                                      </p:to>
                                    </p:set>
                                    <p:animEffect transition="in" filter="wipe(down)">
                                      <p:cBhvr>
                                        <p:cTn id="42" dur="500"/>
                                        <p:tgtEl>
                                          <p:spTgt spid="141382"/>
                                        </p:tgtEl>
                                      </p:cBhvr>
                                    </p:animEffect>
                                  </p:childTnLst>
                                </p:cTn>
                              </p:par>
                            </p:childTnLst>
                          </p:cTn>
                        </p:par>
                      </p:childTnLst>
                    </p:cTn>
                  </p:par>
                  <p:par>
                    <p:cTn id="43" fill="hold">
                      <p:stCondLst>
                        <p:cond delay="indefinite"/>
                      </p:stCondLst>
                      <p:childTnLst>
                        <p:par>
                          <p:cTn id="44" fill="hold">
                            <p:stCondLst>
                              <p:cond delay="0"/>
                            </p:stCondLst>
                            <p:childTnLst>
                              <p:par>
                                <p:cTn id="45" presetID="23" presetClass="entr" presetSubtype="288" fill="hold" grpId="0" nodeType="clickEffect">
                                  <p:stCondLst>
                                    <p:cond delay="0"/>
                                  </p:stCondLst>
                                  <p:childTnLst>
                                    <p:set>
                                      <p:cBhvr>
                                        <p:cTn id="46" dur="1" fill="hold">
                                          <p:stCondLst>
                                            <p:cond delay="0"/>
                                          </p:stCondLst>
                                        </p:cTn>
                                        <p:tgtEl>
                                          <p:spTgt spid="141373"/>
                                        </p:tgtEl>
                                        <p:attrNameLst>
                                          <p:attrName>style.visibility</p:attrName>
                                        </p:attrNameLst>
                                      </p:cBhvr>
                                      <p:to>
                                        <p:strVal val="visible"/>
                                      </p:to>
                                    </p:set>
                                    <p:anim calcmode="lin" valueType="num">
                                      <p:cBhvr>
                                        <p:cTn id="47" dur="2000" fill="hold"/>
                                        <p:tgtEl>
                                          <p:spTgt spid="141373"/>
                                        </p:tgtEl>
                                        <p:attrNameLst>
                                          <p:attrName>ppt_w</p:attrName>
                                        </p:attrNameLst>
                                      </p:cBhvr>
                                      <p:tavLst>
                                        <p:tav tm="0">
                                          <p:val>
                                            <p:strVal val="4/3*#ppt_w"/>
                                          </p:val>
                                        </p:tav>
                                        <p:tav tm="100000">
                                          <p:val>
                                            <p:strVal val="#ppt_w"/>
                                          </p:val>
                                        </p:tav>
                                      </p:tavLst>
                                    </p:anim>
                                    <p:anim calcmode="lin" valueType="num">
                                      <p:cBhvr>
                                        <p:cTn id="48" dur="2000" fill="hold"/>
                                        <p:tgtEl>
                                          <p:spTgt spid="141373"/>
                                        </p:tgtEl>
                                        <p:attrNameLst>
                                          <p:attrName>ppt_h</p:attrName>
                                        </p:attrNameLst>
                                      </p:cBhvr>
                                      <p:tavLst>
                                        <p:tav tm="0">
                                          <p:val>
                                            <p:strVal val="4/3*#ppt_h"/>
                                          </p:val>
                                        </p:tav>
                                        <p:tav tm="100000">
                                          <p:val>
                                            <p:strVal val="#ppt_h"/>
                                          </p:val>
                                        </p:tav>
                                      </p:tavLst>
                                    </p:anim>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141322"/>
                                        </p:tgtEl>
                                        <p:attrNameLst>
                                          <p:attrName>style.visibility</p:attrName>
                                        </p:attrNameLst>
                                      </p:cBhvr>
                                      <p:to>
                                        <p:strVal val="visible"/>
                                      </p:to>
                                    </p:set>
                                    <p:animEffect transition="in" filter="fade">
                                      <p:cBhvr>
                                        <p:cTn id="53" dur="2000"/>
                                        <p:tgtEl>
                                          <p:spTgt spid="141322"/>
                                        </p:tgtEl>
                                      </p:cBhvr>
                                    </p:animEffect>
                                  </p:childTnLst>
                                </p:cTn>
                              </p:par>
                            </p:childTnLst>
                          </p:cTn>
                        </p:par>
                        <p:par>
                          <p:cTn id="54" fill="hold">
                            <p:stCondLst>
                              <p:cond delay="2000"/>
                            </p:stCondLst>
                            <p:childTnLst>
                              <p:par>
                                <p:cTn id="55" presetID="22" presetClass="entr" presetSubtype="1" fill="hold" nodeType="afterEffect">
                                  <p:stCondLst>
                                    <p:cond delay="0"/>
                                  </p:stCondLst>
                                  <p:childTnLst>
                                    <p:set>
                                      <p:cBhvr>
                                        <p:cTn id="56" dur="1" fill="hold">
                                          <p:stCondLst>
                                            <p:cond delay="0"/>
                                          </p:stCondLst>
                                        </p:cTn>
                                        <p:tgtEl>
                                          <p:spTgt spid="141386"/>
                                        </p:tgtEl>
                                        <p:attrNameLst>
                                          <p:attrName>style.visibility</p:attrName>
                                        </p:attrNameLst>
                                      </p:cBhvr>
                                      <p:to>
                                        <p:strVal val="visible"/>
                                      </p:to>
                                    </p:set>
                                    <p:animEffect transition="in" filter="wipe(up)">
                                      <p:cBhvr>
                                        <p:cTn id="57" dur="500"/>
                                        <p:tgtEl>
                                          <p:spTgt spid="141386"/>
                                        </p:tgtEl>
                                      </p:cBhvr>
                                    </p:animEffect>
                                  </p:childTnLst>
                                </p:cTn>
                              </p:par>
                            </p:childTnLst>
                          </p:cTn>
                        </p:par>
                        <p:par>
                          <p:cTn id="58" fill="hold">
                            <p:stCondLst>
                              <p:cond delay="2500"/>
                            </p:stCondLst>
                            <p:childTnLst>
                              <p:par>
                                <p:cTn id="59" presetID="10" presetClass="entr" presetSubtype="0" fill="hold" grpId="0" nodeType="afterEffect">
                                  <p:stCondLst>
                                    <p:cond delay="0"/>
                                  </p:stCondLst>
                                  <p:childTnLst>
                                    <p:set>
                                      <p:cBhvr>
                                        <p:cTn id="60" dur="1" fill="hold">
                                          <p:stCondLst>
                                            <p:cond delay="0"/>
                                          </p:stCondLst>
                                        </p:cTn>
                                        <p:tgtEl>
                                          <p:spTgt spid="141318"/>
                                        </p:tgtEl>
                                        <p:attrNameLst>
                                          <p:attrName>style.visibility</p:attrName>
                                        </p:attrNameLst>
                                      </p:cBhvr>
                                      <p:to>
                                        <p:strVal val="visible"/>
                                      </p:to>
                                    </p:set>
                                    <p:animEffect transition="in" filter="fade">
                                      <p:cBhvr>
                                        <p:cTn id="61" dur="2000"/>
                                        <p:tgtEl>
                                          <p:spTgt spid="141318"/>
                                        </p:tgtEl>
                                      </p:cBhvr>
                                    </p:animEffect>
                                  </p:childTnLst>
                                </p:cTn>
                              </p:par>
                            </p:childTnLst>
                          </p:cTn>
                        </p:par>
                        <p:par>
                          <p:cTn id="62" fill="hold">
                            <p:stCondLst>
                              <p:cond delay="4500"/>
                            </p:stCondLst>
                            <p:childTnLst>
                              <p:par>
                                <p:cTn id="63" presetID="22" presetClass="entr" presetSubtype="1" fill="hold" nodeType="afterEffect">
                                  <p:stCondLst>
                                    <p:cond delay="0"/>
                                  </p:stCondLst>
                                  <p:childTnLst>
                                    <p:set>
                                      <p:cBhvr>
                                        <p:cTn id="64" dur="1" fill="hold">
                                          <p:stCondLst>
                                            <p:cond delay="0"/>
                                          </p:stCondLst>
                                        </p:cTn>
                                        <p:tgtEl>
                                          <p:spTgt spid="141387"/>
                                        </p:tgtEl>
                                        <p:attrNameLst>
                                          <p:attrName>style.visibility</p:attrName>
                                        </p:attrNameLst>
                                      </p:cBhvr>
                                      <p:to>
                                        <p:strVal val="visible"/>
                                      </p:to>
                                    </p:set>
                                    <p:animEffect transition="in" filter="wipe(up)">
                                      <p:cBhvr>
                                        <p:cTn id="65" dur="500"/>
                                        <p:tgtEl>
                                          <p:spTgt spid="141387"/>
                                        </p:tgtEl>
                                      </p:cBhvr>
                                    </p:animEffect>
                                  </p:childTnLst>
                                </p:cTn>
                              </p:par>
                            </p:childTnLst>
                          </p:cTn>
                        </p:par>
                        <p:par>
                          <p:cTn id="66" fill="hold">
                            <p:stCondLst>
                              <p:cond delay="5000"/>
                            </p:stCondLst>
                            <p:childTnLst>
                              <p:par>
                                <p:cTn id="67" presetID="10" presetClass="entr" presetSubtype="0" fill="hold" grpId="0" nodeType="afterEffect">
                                  <p:stCondLst>
                                    <p:cond delay="0"/>
                                  </p:stCondLst>
                                  <p:childTnLst>
                                    <p:set>
                                      <p:cBhvr>
                                        <p:cTn id="68" dur="1" fill="hold">
                                          <p:stCondLst>
                                            <p:cond delay="0"/>
                                          </p:stCondLst>
                                        </p:cTn>
                                        <p:tgtEl>
                                          <p:spTgt spid="141321"/>
                                        </p:tgtEl>
                                        <p:attrNameLst>
                                          <p:attrName>style.visibility</p:attrName>
                                        </p:attrNameLst>
                                      </p:cBhvr>
                                      <p:to>
                                        <p:strVal val="visible"/>
                                      </p:to>
                                    </p:set>
                                    <p:animEffect transition="in" filter="fade">
                                      <p:cBhvr>
                                        <p:cTn id="69" dur="2000"/>
                                        <p:tgtEl>
                                          <p:spTgt spid="141321"/>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1" fill="hold" nodeType="clickEffect">
                                  <p:stCondLst>
                                    <p:cond delay="0"/>
                                  </p:stCondLst>
                                  <p:childTnLst>
                                    <p:set>
                                      <p:cBhvr>
                                        <p:cTn id="73" dur="1" fill="hold">
                                          <p:stCondLst>
                                            <p:cond delay="0"/>
                                          </p:stCondLst>
                                        </p:cTn>
                                        <p:tgtEl>
                                          <p:spTgt spid="141388"/>
                                        </p:tgtEl>
                                        <p:attrNameLst>
                                          <p:attrName>style.visibility</p:attrName>
                                        </p:attrNameLst>
                                      </p:cBhvr>
                                      <p:to>
                                        <p:strVal val="visible"/>
                                      </p:to>
                                    </p:set>
                                    <p:animEffect transition="in" filter="wipe(up)">
                                      <p:cBhvr>
                                        <p:cTn id="74" dur="500"/>
                                        <p:tgtEl>
                                          <p:spTgt spid="141388"/>
                                        </p:tgtEl>
                                      </p:cBhvr>
                                    </p:animEffect>
                                  </p:childTnLst>
                                </p:cTn>
                              </p:par>
                            </p:childTnLst>
                          </p:cTn>
                        </p:par>
                        <p:par>
                          <p:cTn id="75" fill="hold">
                            <p:stCondLst>
                              <p:cond delay="500"/>
                            </p:stCondLst>
                            <p:childTnLst>
                              <p:par>
                                <p:cTn id="76" presetID="10" presetClass="entr" presetSubtype="0" fill="hold" grpId="0" nodeType="afterEffect">
                                  <p:stCondLst>
                                    <p:cond delay="0"/>
                                  </p:stCondLst>
                                  <p:childTnLst>
                                    <p:set>
                                      <p:cBhvr>
                                        <p:cTn id="77" dur="1" fill="hold">
                                          <p:stCondLst>
                                            <p:cond delay="0"/>
                                          </p:stCondLst>
                                        </p:cTn>
                                        <p:tgtEl>
                                          <p:spTgt spid="141343"/>
                                        </p:tgtEl>
                                        <p:attrNameLst>
                                          <p:attrName>style.visibility</p:attrName>
                                        </p:attrNameLst>
                                      </p:cBhvr>
                                      <p:to>
                                        <p:strVal val="visible"/>
                                      </p:to>
                                    </p:set>
                                    <p:animEffect transition="in" filter="fade">
                                      <p:cBhvr>
                                        <p:cTn id="78" dur="2000"/>
                                        <p:tgtEl>
                                          <p:spTgt spid="141343"/>
                                        </p:tgtEl>
                                      </p:cBhvr>
                                    </p:animEffect>
                                  </p:childTnLst>
                                </p:cTn>
                              </p:par>
                            </p:childTnLst>
                          </p:cTn>
                        </p:par>
                      </p:childTnLst>
                    </p:cTn>
                  </p:par>
                  <p:par>
                    <p:cTn id="79" fill="hold">
                      <p:stCondLst>
                        <p:cond delay="indefinite"/>
                      </p:stCondLst>
                      <p:childTnLst>
                        <p:par>
                          <p:cTn id="80" fill="hold">
                            <p:stCondLst>
                              <p:cond delay="0"/>
                            </p:stCondLst>
                            <p:childTnLst>
                              <p:par>
                                <p:cTn id="81" presetID="4" presetClass="entr" presetSubtype="32" fill="hold" grpId="0" nodeType="clickEffect">
                                  <p:stCondLst>
                                    <p:cond delay="0"/>
                                  </p:stCondLst>
                                  <p:childTnLst>
                                    <p:set>
                                      <p:cBhvr>
                                        <p:cTn id="82" dur="1" fill="hold">
                                          <p:stCondLst>
                                            <p:cond delay="0"/>
                                          </p:stCondLst>
                                        </p:cTn>
                                        <p:tgtEl>
                                          <p:spTgt spid="141345"/>
                                        </p:tgtEl>
                                        <p:attrNameLst>
                                          <p:attrName>style.visibility</p:attrName>
                                        </p:attrNameLst>
                                      </p:cBhvr>
                                      <p:to>
                                        <p:strVal val="visible"/>
                                      </p:to>
                                    </p:set>
                                    <p:animEffect transition="in" filter="box(out)">
                                      <p:cBhvr>
                                        <p:cTn id="83" dur="500"/>
                                        <p:tgtEl>
                                          <p:spTgt spid="141345"/>
                                        </p:tgtEl>
                                      </p:cBhvr>
                                    </p:animEffect>
                                  </p:childTnLst>
                                </p:cTn>
                              </p:par>
                            </p:childTnLst>
                          </p:cTn>
                        </p:par>
                      </p:childTnLst>
                    </p:cTn>
                  </p:par>
                  <p:par>
                    <p:cTn id="84" fill="hold">
                      <p:stCondLst>
                        <p:cond delay="indefinite"/>
                      </p:stCondLst>
                      <p:childTnLst>
                        <p:par>
                          <p:cTn id="85" fill="hold">
                            <p:stCondLst>
                              <p:cond delay="0"/>
                            </p:stCondLst>
                            <p:childTnLst>
                              <p:par>
                                <p:cTn id="86" presetID="4" presetClass="entr" presetSubtype="32" fill="hold" grpId="0" nodeType="clickEffect">
                                  <p:stCondLst>
                                    <p:cond delay="0"/>
                                  </p:stCondLst>
                                  <p:childTnLst>
                                    <p:set>
                                      <p:cBhvr>
                                        <p:cTn id="87" dur="1" fill="hold">
                                          <p:stCondLst>
                                            <p:cond delay="0"/>
                                          </p:stCondLst>
                                        </p:cTn>
                                        <p:tgtEl>
                                          <p:spTgt spid="141344"/>
                                        </p:tgtEl>
                                        <p:attrNameLst>
                                          <p:attrName>style.visibility</p:attrName>
                                        </p:attrNameLst>
                                      </p:cBhvr>
                                      <p:to>
                                        <p:strVal val="visible"/>
                                      </p:to>
                                    </p:set>
                                    <p:animEffect transition="in" filter="box(out)">
                                      <p:cBhvr>
                                        <p:cTn id="88" dur="500"/>
                                        <p:tgtEl>
                                          <p:spTgt spid="141344"/>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1" fill="hold" nodeType="clickEffect">
                                  <p:stCondLst>
                                    <p:cond delay="0"/>
                                  </p:stCondLst>
                                  <p:childTnLst>
                                    <p:set>
                                      <p:cBhvr>
                                        <p:cTn id="92" dur="1" fill="hold">
                                          <p:stCondLst>
                                            <p:cond delay="0"/>
                                          </p:stCondLst>
                                        </p:cTn>
                                        <p:tgtEl>
                                          <p:spTgt spid="141389"/>
                                        </p:tgtEl>
                                        <p:attrNameLst>
                                          <p:attrName>style.visibility</p:attrName>
                                        </p:attrNameLst>
                                      </p:cBhvr>
                                      <p:to>
                                        <p:strVal val="visible"/>
                                      </p:to>
                                    </p:set>
                                    <p:animEffect transition="in" filter="wipe(up)">
                                      <p:cBhvr>
                                        <p:cTn id="93" dur="500"/>
                                        <p:tgtEl>
                                          <p:spTgt spid="141389"/>
                                        </p:tgtEl>
                                      </p:cBhvr>
                                    </p:animEffect>
                                  </p:childTnLst>
                                </p:cTn>
                              </p:par>
                            </p:childTnLst>
                          </p:cTn>
                        </p:par>
                        <p:par>
                          <p:cTn id="94" fill="hold">
                            <p:stCondLst>
                              <p:cond delay="500"/>
                            </p:stCondLst>
                            <p:childTnLst>
                              <p:par>
                                <p:cTn id="95" presetID="10" presetClass="entr" presetSubtype="0" fill="hold" grpId="0" nodeType="afterEffect">
                                  <p:stCondLst>
                                    <p:cond delay="0"/>
                                  </p:stCondLst>
                                  <p:childTnLst>
                                    <p:set>
                                      <p:cBhvr>
                                        <p:cTn id="96" dur="1" fill="hold">
                                          <p:stCondLst>
                                            <p:cond delay="0"/>
                                          </p:stCondLst>
                                        </p:cTn>
                                        <p:tgtEl>
                                          <p:spTgt spid="141348"/>
                                        </p:tgtEl>
                                        <p:attrNameLst>
                                          <p:attrName>style.visibility</p:attrName>
                                        </p:attrNameLst>
                                      </p:cBhvr>
                                      <p:to>
                                        <p:strVal val="visible"/>
                                      </p:to>
                                    </p:set>
                                    <p:animEffect transition="in" filter="fade">
                                      <p:cBhvr>
                                        <p:cTn id="97" dur="2000"/>
                                        <p:tgtEl>
                                          <p:spTgt spid="141348"/>
                                        </p:tgtEl>
                                      </p:cBhvr>
                                    </p:animEffect>
                                  </p:childTnLst>
                                </p:cTn>
                              </p:par>
                            </p:childTnLst>
                          </p:cTn>
                        </p:par>
                      </p:childTnLst>
                    </p:cTn>
                  </p:par>
                  <p:par>
                    <p:cTn id="98" fill="hold">
                      <p:stCondLst>
                        <p:cond delay="indefinite"/>
                      </p:stCondLst>
                      <p:childTnLst>
                        <p:par>
                          <p:cTn id="99" fill="hold">
                            <p:stCondLst>
                              <p:cond delay="0"/>
                            </p:stCondLst>
                            <p:childTnLst>
                              <p:par>
                                <p:cTn id="100" presetID="4" presetClass="entr" presetSubtype="32" fill="hold" grpId="0" nodeType="clickEffect">
                                  <p:stCondLst>
                                    <p:cond delay="0"/>
                                  </p:stCondLst>
                                  <p:childTnLst>
                                    <p:set>
                                      <p:cBhvr>
                                        <p:cTn id="101" dur="1" fill="hold">
                                          <p:stCondLst>
                                            <p:cond delay="0"/>
                                          </p:stCondLst>
                                        </p:cTn>
                                        <p:tgtEl>
                                          <p:spTgt spid="141349"/>
                                        </p:tgtEl>
                                        <p:attrNameLst>
                                          <p:attrName>style.visibility</p:attrName>
                                        </p:attrNameLst>
                                      </p:cBhvr>
                                      <p:to>
                                        <p:strVal val="visible"/>
                                      </p:to>
                                    </p:set>
                                    <p:animEffect transition="in" filter="box(out)">
                                      <p:cBhvr>
                                        <p:cTn id="102" dur="500"/>
                                        <p:tgtEl>
                                          <p:spTgt spid="141349"/>
                                        </p:tgtEl>
                                      </p:cBhvr>
                                    </p:animEffect>
                                  </p:childTnLst>
                                </p:cTn>
                              </p:par>
                            </p:childTnLst>
                          </p:cTn>
                        </p:par>
                      </p:childTnLst>
                    </p:cTn>
                  </p:par>
                  <p:par>
                    <p:cTn id="103" fill="hold">
                      <p:stCondLst>
                        <p:cond delay="indefinite"/>
                      </p:stCondLst>
                      <p:childTnLst>
                        <p:par>
                          <p:cTn id="104" fill="hold">
                            <p:stCondLst>
                              <p:cond delay="0"/>
                            </p:stCondLst>
                            <p:childTnLst>
                              <p:par>
                                <p:cTn id="105" presetID="4" presetClass="entr" presetSubtype="32" fill="hold" grpId="0" nodeType="clickEffect">
                                  <p:stCondLst>
                                    <p:cond delay="0"/>
                                  </p:stCondLst>
                                  <p:childTnLst>
                                    <p:set>
                                      <p:cBhvr>
                                        <p:cTn id="106" dur="1" fill="hold">
                                          <p:stCondLst>
                                            <p:cond delay="0"/>
                                          </p:stCondLst>
                                        </p:cTn>
                                        <p:tgtEl>
                                          <p:spTgt spid="141350"/>
                                        </p:tgtEl>
                                        <p:attrNameLst>
                                          <p:attrName>style.visibility</p:attrName>
                                        </p:attrNameLst>
                                      </p:cBhvr>
                                      <p:to>
                                        <p:strVal val="visible"/>
                                      </p:to>
                                    </p:set>
                                    <p:animEffect transition="in" filter="box(out)">
                                      <p:cBhvr>
                                        <p:cTn id="107" dur="500"/>
                                        <p:tgtEl>
                                          <p:spTgt spid="141350"/>
                                        </p:tgtEl>
                                      </p:cBhvr>
                                    </p:animEffect>
                                  </p:childTnLst>
                                </p:cTn>
                              </p:par>
                            </p:childTnLst>
                          </p:cTn>
                        </p:par>
                      </p:childTnLst>
                    </p:cTn>
                  </p:par>
                  <p:par>
                    <p:cTn id="108" fill="hold">
                      <p:stCondLst>
                        <p:cond delay="indefinite"/>
                      </p:stCondLst>
                      <p:childTnLst>
                        <p:par>
                          <p:cTn id="109" fill="hold">
                            <p:stCondLst>
                              <p:cond delay="0"/>
                            </p:stCondLst>
                            <p:childTnLst>
                              <p:par>
                                <p:cTn id="110" presetID="4" presetClass="entr" presetSubtype="32" fill="hold" grpId="0" nodeType="clickEffect">
                                  <p:stCondLst>
                                    <p:cond delay="0"/>
                                  </p:stCondLst>
                                  <p:childTnLst>
                                    <p:set>
                                      <p:cBhvr>
                                        <p:cTn id="111" dur="1" fill="hold">
                                          <p:stCondLst>
                                            <p:cond delay="0"/>
                                          </p:stCondLst>
                                        </p:cTn>
                                        <p:tgtEl>
                                          <p:spTgt spid="141390"/>
                                        </p:tgtEl>
                                        <p:attrNameLst>
                                          <p:attrName>style.visibility</p:attrName>
                                        </p:attrNameLst>
                                      </p:cBhvr>
                                      <p:to>
                                        <p:strVal val="visible"/>
                                      </p:to>
                                    </p:set>
                                    <p:animEffect transition="in" filter="box(out)">
                                      <p:cBhvr>
                                        <p:cTn id="112" dur="500"/>
                                        <p:tgtEl>
                                          <p:spTgt spid="141390"/>
                                        </p:tgtEl>
                                      </p:cBhvr>
                                    </p:animEffect>
                                  </p:childTnLst>
                                </p:cTn>
                              </p:par>
                            </p:childTnLst>
                          </p:cTn>
                        </p:par>
                      </p:childTnLst>
                    </p:cTn>
                  </p:par>
                  <p:par>
                    <p:cTn id="113" fill="hold">
                      <p:stCondLst>
                        <p:cond delay="indefinite"/>
                      </p:stCondLst>
                      <p:childTnLst>
                        <p:par>
                          <p:cTn id="114" fill="hold">
                            <p:stCondLst>
                              <p:cond delay="0"/>
                            </p:stCondLst>
                            <p:childTnLst>
                              <p:par>
                                <p:cTn id="115" presetID="22" presetClass="entr" presetSubtype="2" fill="hold" grpId="0" nodeType="clickEffect">
                                  <p:stCondLst>
                                    <p:cond delay="0"/>
                                  </p:stCondLst>
                                  <p:childTnLst>
                                    <p:set>
                                      <p:cBhvr>
                                        <p:cTn id="116" dur="1" fill="hold">
                                          <p:stCondLst>
                                            <p:cond delay="0"/>
                                          </p:stCondLst>
                                        </p:cTn>
                                        <p:tgtEl>
                                          <p:spTgt spid="141352"/>
                                        </p:tgtEl>
                                        <p:attrNameLst>
                                          <p:attrName>style.visibility</p:attrName>
                                        </p:attrNameLst>
                                      </p:cBhvr>
                                      <p:to>
                                        <p:strVal val="visible"/>
                                      </p:to>
                                    </p:set>
                                    <p:animEffect transition="in" filter="wipe(right)">
                                      <p:cBhvr>
                                        <p:cTn id="117" dur="1000"/>
                                        <p:tgtEl>
                                          <p:spTgt spid="141352"/>
                                        </p:tgtEl>
                                      </p:cBhvr>
                                    </p:animEffect>
                                  </p:childTnLst>
                                </p:cTn>
                              </p:par>
                            </p:childTnLst>
                          </p:cTn>
                        </p:par>
                      </p:childTnLst>
                    </p:cTn>
                  </p:par>
                  <p:par>
                    <p:cTn id="118" fill="hold">
                      <p:stCondLst>
                        <p:cond delay="indefinite"/>
                      </p:stCondLst>
                      <p:childTnLst>
                        <p:par>
                          <p:cTn id="119" fill="hold">
                            <p:stCondLst>
                              <p:cond delay="0"/>
                            </p:stCondLst>
                            <p:childTnLst>
                              <p:par>
                                <p:cTn id="120" presetID="18" presetClass="entr" presetSubtype="12" fill="hold" grpId="0" nodeType="clickEffect">
                                  <p:stCondLst>
                                    <p:cond delay="0"/>
                                  </p:stCondLst>
                                  <p:childTnLst>
                                    <p:set>
                                      <p:cBhvr>
                                        <p:cTn id="121" dur="1" fill="hold">
                                          <p:stCondLst>
                                            <p:cond delay="0"/>
                                          </p:stCondLst>
                                        </p:cTn>
                                        <p:tgtEl>
                                          <p:spTgt spid="141383"/>
                                        </p:tgtEl>
                                        <p:attrNameLst>
                                          <p:attrName>style.visibility</p:attrName>
                                        </p:attrNameLst>
                                      </p:cBhvr>
                                      <p:to>
                                        <p:strVal val="visible"/>
                                      </p:to>
                                    </p:set>
                                    <p:animEffect transition="in" filter="strips(downLeft)">
                                      <p:cBhvr>
                                        <p:cTn id="122" dur="500"/>
                                        <p:tgtEl>
                                          <p:spTgt spid="141383"/>
                                        </p:tgtEl>
                                      </p:cBhvr>
                                    </p:animEffect>
                                  </p:childTnLst>
                                </p:cTn>
                              </p:par>
                            </p:childTnLst>
                          </p:cTn>
                        </p:par>
                      </p:childTnLst>
                    </p:cTn>
                  </p:par>
                  <p:par>
                    <p:cTn id="123" fill="hold">
                      <p:stCondLst>
                        <p:cond delay="indefinite"/>
                      </p:stCondLst>
                      <p:childTnLst>
                        <p:par>
                          <p:cTn id="124" fill="hold">
                            <p:stCondLst>
                              <p:cond delay="0"/>
                            </p:stCondLst>
                            <p:childTnLst>
                              <p:par>
                                <p:cTn id="125" presetID="23" presetClass="entr" presetSubtype="288" fill="hold" grpId="0" nodeType="clickEffect">
                                  <p:stCondLst>
                                    <p:cond delay="0"/>
                                  </p:stCondLst>
                                  <p:childTnLst>
                                    <p:set>
                                      <p:cBhvr>
                                        <p:cTn id="126" dur="1" fill="hold">
                                          <p:stCondLst>
                                            <p:cond delay="0"/>
                                          </p:stCondLst>
                                        </p:cTn>
                                        <p:tgtEl>
                                          <p:spTgt spid="141374"/>
                                        </p:tgtEl>
                                        <p:attrNameLst>
                                          <p:attrName>style.visibility</p:attrName>
                                        </p:attrNameLst>
                                      </p:cBhvr>
                                      <p:to>
                                        <p:strVal val="visible"/>
                                      </p:to>
                                    </p:set>
                                    <p:anim calcmode="lin" valueType="num">
                                      <p:cBhvr>
                                        <p:cTn id="127" dur="1000" fill="hold"/>
                                        <p:tgtEl>
                                          <p:spTgt spid="141374"/>
                                        </p:tgtEl>
                                        <p:attrNameLst>
                                          <p:attrName>ppt_w</p:attrName>
                                        </p:attrNameLst>
                                      </p:cBhvr>
                                      <p:tavLst>
                                        <p:tav tm="0">
                                          <p:val>
                                            <p:strVal val="4/3*#ppt_w"/>
                                          </p:val>
                                        </p:tav>
                                        <p:tav tm="100000">
                                          <p:val>
                                            <p:strVal val="#ppt_w"/>
                                          </p:val>
                                        </p:tav>
                                      </p:tavLst>
                                    </p:anim>
                                    <p:anim calcmode="lin" valueType="num">
                                      <p:cBhvr>
                                        <p:cTn id="128" dur="1000" fill="hold"/>
                                        <p:tgtEl>
                                          <p:spTgt spid="141374"/>
                                        </p:tgtEl>
                                        <p:attrNameLst>
                                          <p:attrName>ppt_h</p:attrName>
                                        </p:attrNameLst>
                                      </p:cBhvr>
                                      <p:tavLst>
                                        <p:tav tm="0">
                                          <p:val>
                                            <p:strVal val="4/3*#ppt_h"/>
                                          </p:val>
                                        </p:tav>
                                        <p:tav tm="100000">
                                          <p:val>
                                            <p:strVal val="#ppt_h"/>
                                          </p:val>
                                        </p:tav>
                                      </p:tavLst>
                                    </p:anim>
                                  </p:childTnLst>
                                </p:cTn>
                              </p:par>
                            </p:childTnLst>
                          </p:cTn>
                        </p:par>
                      </p:childTnLst>
                    </p:cTn>
                  </p:par>
                  <p:par>
                    <p:cTn id="129" fill="hold">
                      <p:stCondLst>
                        <p:cond delay="indefinite"/>
                      </p:stCondLst>
                      <p:childTnLst>
                        <p:par>
                          <p:cTn id="130" fill="hold">
                            <p:stCondLst>
                              <p:cond delay="0"/>
                            </p:stCondLst>
                            <p:childTnLst>
                              <p:par>
                                <p:cTn id="131" presetID="17" presetClass="entr" presetSubtype="10" fill="hold" nodeType="clickEffect">
                                  <p:stCondLst>
                                    <p:cond delay="0"/>
                                  </p:stCondLst>
                                  <p:childTnLst>
                                    <p:set>
                                      <p:cBhvr>
                                        <p:cTn id="132" dur="1" fill="hold">
                                          <p:stCondLst>
                                            <p:cond delay="0"/>
                                          </p:stCondLst>
                                        </p:cTn>
                                        <p:tgtEl>
                                          <p:spTgt spid="2"/>
                                        </p:tgtEl>
                                        <p:attrNameLst>
                                          <p:attrName>style.visibility</p:attrName>
                                        </p:attrNameLst>
                                      </p:cBhvr>
                                      <p:to>
                                        <p:strVal val="visible"/>
                                      </p:to>
                                    </p:set>
                                    <p:anim calcmode="lin" valueType="num">
                                      <p:cBhvr>
                                        <p:cTn id="133" dur="500" fill="hold"/>
                                        <p:tgtEl>
                                          <p:spTgt spid="2"/>
                                        </p:tgtEl>
                                        <p:attrNameLst>
                                          <p:attrName>ppt_w</p:attrName>
                                        </p:attrNameLst>
                                      </p:cBhvr>
                                      <p:tavLst>
                                        <p:tav tm="0">
                                          <p:val>
                                            <p:fltVal val="0"/>
                                          </p:val>
                                        </p:tav>
                                        <p:tav tm="100000">
                                          <p:val>
                                            <p:strVal val="#ppt_w"/>
                                          </p:val>
                                        </p:tav>
                                      </p:tavLst>
                                    </p:anim>
                                    <p:anim calcmode="lin" valueType="num">
                                      <p:cBhvr>
                                        <p:cTn id="134" dur="5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35" fill="hold">
                      <p:stCondLst>
                        <p:cond delay="indefinite"/>
                      </p:stCondLst>
                      <p:childTnLst>
                        <p:par>
                          <p:cTn id="136" fill="hold">
                            <p:stCondLst>
                              <p:cond delay="0"/>
                            </p:stCondLst>
                            <p:childTnLst>
                              <p:par>
                                <p:cTn id="137" presetID="22" presetClass="entr" presetSubtype="1" fill="hold" nodeType="clickEffect">
                                  <p:stCondLst>
                                    <p:cond delay="0"/>
                                  </p:stCondLst>
                                  <p:childTnLst>
                                    <p:set>
                                      <p:cBhvr>
                                        <p:cTn id="138" dur="1" fill="hold">
                                          <p:stCondLst>
                                            <p:cond delay="0"/>
                                          </p:stCondLst>
                                        </p:cTn>
                                        <p:tgtEl>
                                          <p:spTgt spid="3"/>
                                        </p:tgtEl>
                                        <p:attrNameLst>
                                          <p:attrName>style.visibility</p:attrName>
                                        </p:attrNameLst>
                                      </p:cBhvr>
                                      <p:to>
                                        <p:strVal val="visible"/>
                                      </p:to>
                                    </p:set>
                                    <p:animEffect transition="in" filter="wipe(up)">
                                      <p:cBhvr>
                                        <p:cTn id="139" dur="500"/>
                                        <p:tgtEl>
                                          <p:spTgt spid="3"/>
                                        </p:tgtEl>
                                      </p:cBhvr>
                                    </p:animEffect>
                                  </p:childTnLst>
                                </p:cTn>
                              </p:par>
                            </p:childTnLst>
                          </p:cTn>
                        </p:par>
                        <p:par>
                          <p:cTn id="140" fill="hold">
                            <p:stCondLst>
                              <p:cond delay="500"/>
                            </p:stCondLst>
                            <p:childTnLst>
                              <p:par>
                                <p:cTn id="141" presetID="22" presetClass="entr" presetSubtype="1" fill="hold" grpId="0" nodeType="afterEffect">
                                  <p:stCondLst>
                                    <p:cond delay="0"/>
                                  </p:stCondLst>
                                  <p:childTnLst>
                                    <p:set>
                                      <p:cBhvr>
                                        <p:cTn id="142" dur="1" fill="hold">
                                          <p:stCondLst>
                                            <p:cond delay="0"/>
                                          </p:stCondLst>
                                        </p:cTn>
                                        <p:tgtEl>
                                          <p:spTgt spid="141404"/>
                                        </p:tgtEl>
                                        <p:attrNameLst>
                                          <p:attrName>style.visibility</p:attrName>
                                        </p:attrNameLst>
                                      </p:cBhvr>
                                      <p:to>
                                        <p:strVal val="visible"/>
                                      </p:to>
                                    </p:set>
                                    <p:animEffect transition="in" filter="wipe(up)">
                                      <p:cBhvr>
                                        <p:cTn id="143" dur="500"/>
                                        <p:tgtEl>
                                          <p:spTgt spid="141404"/>
                                        </p:tgtEl>
                                      </p:cBhvr>
                                    </p:animEffect>
                                  </p:childTnLst>
                                </p:cTn>
                              </p:par>
                            </p:childTnLst>
                          </p:cTn>
                        </p:par>
                        <p:par>
                          <p:cTn id="144" fill="hold">
                            <p:stCondLst>
                              <p:cond delay="1000"/>
                            </p:stCondLst>
                            <p:childTnLst>
                              <p:par>
                                <p:cTn id="145" presetID="4" presetClass="entr" presetSubtype="32" fill="hold" grpId="0" nodeType="afterEffect">
                                  <p:stCondLst>
                                    <p:cond delay="0"/>
                                  </p:stCondLst>
                                  <p:childTnLst>
                                    <p:set>
                                      <p:cBhvr>
                                        <p:cTn id="146" dur="1" fill="hold">
                                          <p:stCondLst>
                                            <p:cond delay="0"/>
                                          </p:stCondLst>
                                        </p:cTn>
                                        <p:tgtEl>
                                          <p:spTgt spid="141406"/>
                                        </p:tgtEl>
                                        <p:attrNameLst>
                                          <p:attrName>style.visibility</p:attrName>
                                        </p:attrNameLst>
                                      </p:cBhvr>
                                      <p:to>
                                        <p:strVal val="visible"/>
                                      </p:to>
                                    </p:set>
                                    <p:animEffect transition="in" filter="box(out)">
                                      <p:cBhvr>
                                        <p:cTn id="147" dur="500"/>
                                        <p:tgtEl>
                                          <p:spTgt spid="1414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52" grpId="0" animBg="1"/>
      <p:bldP spid="141318" grpId="0" animBg="1"/>
      <p:bldP spid="141321" grpId="0" animBg="1"/>
      <p:bldP spid="141322" grpId="0" animBg="1"/>
      <p:bldP spid="141324" grpId="0" animBg="1" autoUpdateAnimBg="0"/>
      <p:bldP spid="141328" grpId="0" animBg="1"/>
      <p:bldP spid="141329" grpId="0" animBg="1" autoUpdateAnimBg="0"/>
      <p:bldP spid="141337" grpId="0" animBg="1"/>
      <p:bldP spid="141338" grpId="0" animBg="1" autoUpdateAnimBg="0"/>
      <p:bldP spid="141339" grpId="0" animBg="1" autoUpdateAnimBg="0"/>
      <p:bldP spid="141343" grpId="0" animBg="1"/>
      <p:bldP spid="141344" grpId="0" animBg="1" autoUpdateAnimBg="0"/>
      <p:bldP spid="141345" grpId="0" animBg="1" autoUpdateAnimBg="0"/>
      <p:bldP spid="141348" grpId="0" animBg="1"/>
      <p:bldP spid="141349" grpId="0" animBg="1" autoUpdateAnimBg="0"/>
      <p:bldP spid="141350" grpId="0" animBg="1" autoUpdateAnimBg="0"/>
      <p:bldP spid="141373" grpId="0" animBg="1"/>
      <p:bldP spid="141374" grpId="0" animBg="1"/>
      <p:bldP spid="141382" grpId="0" animBg="1"/>
      <p:bldP spid="141383" grpId="0" animBg="1"/>
      <p:bldP spid="141390" grpId="0" animBg="1" autoUpdateAnimBg="0"/>
      <p:bldP spid="141404" grpId="0" animBg="1"/>
      <p:bldP spid="141406" grpId="0" animBg="1"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0534" name="Rectangle 6"/>
          <p:cNvSpPr>
            <a:spLocks noChangeArrowheads="1"/>
          </p:cNvSpPr>
          <p:nvPr/>
        </p:nvSpPr>
        <p:spPr bwMode="auto">
          <a:xfrm>
            <a:off x="611560" y="404664"/>
            <a:ext cx="3143809" cy="769441"/>
          </a:xfrm>
          <a:prstGeom prst="rect">
            <a:avLst/>
          </a:prstGeom>
          <a:noFill/>
          <a:ln w="25400" cap="sq">
            <a:noFill/>
            <a:miter lim="800000"/>
            <a:headEnd/>
            <a:tailEnd/>
          </a:ln>
          <a:effectLst/>
        </p:spPr>
        <p:txBody>
          <a:bodyPr wrap="none">
            <a:spAutoFit/>
          </a:bodyPr>
          <a:lstStyle/>
          <a:p>
            <a:r>
              <a:rPr lang="en-US" altLang="zh-CN" sz="4400" dirty="0">
                <a:solidFill>
                  <a:srgbClr val="0000CC"/>
                </a:solidFill>
                <a:latin typeface="Arial Unicode MS" pitchFamily="34" charset="-122"/>
                <a:ea typeface="Arial Unicode MS" pitchFamily="34" charset="-122"/>
                <a:cs typeface="Arial Unicode MS" pitchFamily="34" charset="-122"/>
              </a:rPr>
              <a:t>B-</a:t>
            </a:r>
            <a:r>
              <a:rPr lang="zh-CN" altLang="en-US" sz="4400" dirty="0">
                <a:solidFill>
                  <a:srgbClr val="0000CC"/>
                </a:solidFill>
                <a:latin typeface="华文行楷" pitchFamily="2" charset="-122"/>
                <a:ea typeface="华文行楷" pitchFamily="2" charset="-122"/>
                <a:cs typeface="+mj-cs"/>
              </a:rPr>
              <a:t>树的定义 </a:t>
            </a:r>
          </a:p>
        </p:txBody>
      </p:sp>
      <p:sp>
        <p:nvSpPr>
          <p:cNvPr id="150566" name="Rectangle 38"/>
          <p:cNvSpPr>
            <a:spLocks noChangeArrowheads="1"/>
          </p:cNvSpPr>
          <p:nvPr/>
        </p:nvSpPr>
        <p:spPr bwMode="auto">
          <a:xfrm>
            <a:off x="107950" y="1393825"/>
            <a:ext cx="8235950" cy="457200"/>
          </a:xfrm>
          <a:prstGeom prst="rect">
            <a:avLst/>
          </a:prstGeom>
          <a:noFill/>
          <a:ln w="25400" cap="sq">
            <a:noFill/>
            <a:miter lim="800000"/>
            <a:headEnd/>
            <a:tailEnd/>
          </a:ln>
          <a:effectLst/>
        </p:spPr>
        <p:txBody>
          <a:bodyPr wrap="none">
            <a:spAutoFit/>
          </a:bodyPr>
          <a:lstStyle/>
          <a:p>
            <a:r>
              <a:rPr lang="zh-CN" altLang="en-US">
                <a:ea typeface="楷体_GB2312" pitchFamily="49" charset="-122"/>
              </a:rPr>
              <a:t>一棵 </a:t>
            </a:r>
            <a:r>
              <a:rPr lang="en-US" altLang="zh-CN" i="1">
                <a:ea typeface="楷体_GB2312" pitchFamily="49" charset="-122"/>
              </a:rPr>
              <a:t>m</a:t>
            </a:r>
            <a:r>
              <a:rPr lang="en-US" altLang="zh-CN">
                <a:ea typeface="楷体_GB2312" pitchFamily="49" charset="-122"/>
              </a:rPr>
              <a:t> </a:t>
            </a:r>
            <a:r>
              <a:rPr lang="zh-CN" altLang="en-US">
                <a:ea typeface="楷体_GB2312" pitchFamily="49" charset="-122"/>
              </a:rPr>
              <a:t>阶的 </a:t>
            </a:r>
            <a:r>
              <a:rPr lang="en-US" altLang="zh-CN">
                <a:ea typeface="楷体_GB2312" pitchFamily="49" charset="-122"/>
              </a:rPr>
              <a:t>B- </a:t>
            </a:r>
            <a:r>
              <a:rPr lang="zh-CN" altLang="en-US">
                <a:ea typeface="楷体_GB2312" pitchFamily="49" charset="-122"/>
              </a:rPr>
              <a:t>树，或为空树或为满足下列特性的 </a:t>
            </a:r>
            <a:r>
              <a:rPr lang="en-US" altLang="zh-CN" i="1">
                <a:ea typeface="楷体_GB2312" pitchFamily="49" charset="-122"/>
              </a:rPr>
              <a:t>m</a:t>
            </a:r>
            <a:r>
              <a:rPr lang="en-US" altLang="zh-CN">
                <a:ea typeface="楷体_GB2312" pitchFamily="49" charset="-122"/>
              </a:rPr>
              <a:t> </a:t>
            </a:r>
            <a:r>
              <a:rPr lang="zh-CN" altLang="en-US">
                <a:ea typeface="楷体_GB2312" pitchFamily="49" charset="-122"/>
              </a:rPr>
              <a:t>叉树： </a:t>
            </a:r>
          </a:p>
        </p:txBody>
      </p:sp>
      <p:grpSp>
        <p:nvGrpSpPr>
          <p:cNvPr id="2" name="Group 39"/>
          <p:cNvGrpSpPr>
            <a:grpSpLocks/>
          </p:cNvGrpSpPr>
          <p:nvPr/>
        </p:nvGrpSpPr>
        <p:grpSpPr bwMode="auto">
          <a:xfrm>
            <a:off x="468313" y="3429000"/>
            <a:ext cx="8135937" cy="3014663"/>
            <a:chOff x="340" y="2099"/>
            <a:chExt cx="5125" cy="1899"/>
          </a:xfrm>
        </p:grpSpPr>
        <p:sp>
          <p:nvSpPr>
            <p:cNvPr id="150568" name="Rectangle 40"/>
            <p:cNvSpPr>
              <a:spLocks noChangeArrowheads="1"/>
            </p:cNvSpPr>
            <p:nvPr/>
          </p:nvSpPr>
          <p:spPr bwMode="auto">
            <a:xfrm>
              <a:off x="545" y="3786"/>
              <a:ext cx="172" cy="212"/>
            </a:xfrm>
            <a:prstGeom prst="rect">
              <a:avLst/>
            </a:prstGeom>
            <a:gradFill rotWithShape="1">
              <a:gsLst>
                <a:gs pos="0">
                  <a:srgbClr val="FFFFFF"/>
                </a:gs>
                <a:gs pos="100000">
                  <a:srgbClr val="FF00FF"/>
                </a:gs>
              </a:gsLst>
              <a:path path="shape">
                <a:fillToRect l="50000" t="50000" r="50000" b="50000"/>
              </a:path>
            </a:gradFill>
            <a:ln w="9525" cap="sq">
              <a:solidFill>
                <a:schemeClr val="tx1"/>
              </a:solidFill>
              <a:miter lim="800000"/>
              <a:headEnd/>
              <a:tailEnd/>
            </a:ln>
            <a:effectLst/>
          </p:spPr>
          <p:txBody>
            <a:bodyPr wrap="none" lIns="54000" tIns="10800" rIns="54000" bIns="10800" anchor="ctr">
              <a:spAutoFit/>
            </a:bodyPr>
            <a:lstStyle/>
            <a:p>
              <a:pPr algn="ctr"/>
              <a:r>
                <a:rPr lang="en-US" altLang="zh-CN" sz="2000"/>
                <a:t>F</a:t>
              </a:r>
            </a:p>
          </p:txBody>
        </p:sp>
        <p:sp>
          <p:nvSpPr>
            <p:cNvPr id="150569" name="Rectangle 41"/>
            <p:cNvSpPr>
              <a:spLocks noChangeArrowheads="1"/>
            </p:cNvSpPr>
            <p:nvPr/>
          </p:nvSpPr>
          <p:spPr bwMode="auto">
            <a:xfrm>
              <a:off x="918" y="333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0570" name="Rectangle 42"/>
            <p:cNvSpPr>
              <a:spLocks noChangeArrowheads="1"/>
            </p:cNvSpPr>
            <p:nvPr/>
          </p:nvSpPr>
          <p:spPr bwMode="auto">
            <a:xfrm>
              <a:off x="726" y="3339"/>
              <a:ext cx="192"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11</a:t>
              </a:r>
            </a:p>
          </p:txBody>
        </p:sp>
        <p:sp>
          <p:nvSpPr>
            <p:cNvPr id="150571" name="Rectangle 43"/>
            <p:cNvSpPr>
              <a:spLocks noChangeArrowheads="1"/>
            </p:cNvSpPr>
            <p:nvPr/>
          </p:nvSpPr>
          <p:spPr bwMode="auto">
            <a:xfrm>
              <a:off x="533" y="333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0572" name="Rectangle 44"/>
            <p:cNvSpPr>
              <a:spLocks noChangeArrowheads="1"/>
            </p:cNvSpPr>
            <p:nvPr/>
          </p:nvSpPr>
          <p:spPr bwMode="auto">
            <a:xfrm>
              <a:off x="340" y="333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1</a:t>
              </a:r>
            </a:p>
          </p:txBody>
        </p:sp>
        <p:sp>
          <p:nvSpPr>
            <p:cNvPr id="150573" name="Line 45"/>
            <p:cNvSpPr>
              <a:spLocks noChangeShapeType="1"/>
            </p:cNvSpPr>
            <p:nvPr/>
          </p:nvSpPr>
          <p:spPr bwMode="auto">
            <a:xfrm>
              <a:off x="340" y="3339"/>
              <a:ext cx="771"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574" name="Line 46"/>
            <p:cNvSpPr>
              <a:spLocks noChangeShapeType="1"/>
            </p:cNvSpPr>
            <p:nvPr/>
          </p:nvSpPr>
          <p:spPr bwMode="auto">
            <a:xfrm>
              <a:off x="340" y="3589"/>
              <a:ext cx="771"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575" name="Line 47"/>
            <p:cNvSpPr>
              <a:spLocks noChangeShapeType="1"/>
            </p:cNvSpPr>
            <p:nvPr/>
          </p:nvSpPr>
          <p:spPr bwMode="auto">
            <a:xfrm>
              <a:off x="340" y="3339"/>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576" name="Line 48"/>
            <p:cNvSpPr>
              <a:spLocks noChangeShapeType="1"/>
            </p:cNvSpPr>
            <p:nvPr/>
          </p:nvSpPr>
          <p:spPr bwMode="auto">
            <a:xfrm>
              <a:off x="533" y="333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0577" name="Line 49"/>
            <p:cNvSpPr>
              <a:spLocks noChangeShapeType="1"/>
            </p:cNvSpPr>
            <p:nvPr/>
          </p:nvSpPr>
          <p:spPr bwMode="auto">
            <a:xfrm>
              <a:off x="726" y="333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0578" name="Line 50"/>
            <p:cNvSpPr>
              <a:spLocks noChangeShapeType="1"/>
            </p:cNvSpPr>
            <p:nvPr/>
          </p:nvSpPr>
          <p:spPr bwMode="auto">
            <a:xfrm>
              <a:off x="918" y="333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0579" name="Line 51"/>
            <p:cNvSpPr>
              <a:spLocks noChangeShapeType="1"/>
            </p:cNvSpPr>
            <p:nvPr/>
          </p:nvSpPr>
          <p:spPr bwMode="auto">
            <a:xfrm>
              <a:off x="1111" y="3339"/>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cxnSp>
          <p:nvCxnSpPr>
            <p:cNvPr id="150580" name="AutoShape 52"/>
            <p:cNvCxnSpPr>
              <a:cxnSpLocks noChangeShapeType="1"/>
              <a:stCxn id="150568" idx="0"/>
            </p:cNvCxnSpPr>
            <p:nvPr/>
          </p:nvCxnSpPr>
          <p:spPr bwMode="auto">
            <a:xfrm flipV="1">
              <a:off x="631" y="3475"/>
              <a:ext cx="0" cy="311"/>
            </a:xfrm>
            <a:prstGeom prst="straightConnector1">
              <a:avLst/>
            </a:prstGeom>
            <a:noFill/>
            <a:ln w="12700" cap="sq">
              <a:solidFill>
                <a:schemeClr val="tx1"/>
              </a:solidFill>
              <a:round/>
              <a:headEnd/>
              <a:tailEnd/>
            </a:ln>
            <a:effectLst/>
          </p:spPr>
        </p:cxnSp>
        <p:sp>
          <p:nvSpPr>
            <p:cNvPr id="150581" name="Rectangle 53"/>
            <p:cNvSpPr>
              <a:spLocks noChangeArrowheads="1"/>
            </p:cNvSpPr>
            <p:nvPr/>
          </p:nvSpPr>
          <p:spPr bwMode="auto">
            <a:xfrm>
              <a:off x="1825" y="333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0582" name="Rectangle 54"/>
            <p:cNvSpPr>
              <a:spLocks noChangeArrowheads="1"/>
            </p:cNvSpPr>
            <p:nvPr/>
          </p:nvSpPr>
          <p:spPr bwMode="auto">
            <a:xfrm>
              <a:off x="1633" y="3339"/>
              <a:ext cx="192"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27</a:t>
              </a:r>
            </a:p>
          </p:txBody>
        </p:sp>
        <p:sp>
          <p:nvSpPr>
            <p:cNvPr id="150583" name="Rectangle 55"/>
            <p:cNvSpPr>
              <a:spLocks noChangeArrowheads="1"/>
            </p:cNvSpPr>
            <p:nvPr/>
          </p:nvSpPr>
          <p:spPr bwMode="auto">
            <a:xfrm>
              <a:off x="1440" y="333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0584" name="Rectangle 56"/>
            <p:cNvSpPr>
              <a:spLocks noChangeArrowheads="1"/>
            </p:cNvSpPr>
            <p:nvPr/>
          </p:nvSpPr>
          <p:spPr bwMode="auto">
            <a:xfrm>
              <a:off x="1247" y="333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1</a:t>
              </a:r>
            </a:p>
          </p:txBody>
        </p:sp>
        <p:sp>
          <p:nvSpPr>
            <p:cNvPr id="150585" name="Line 57"/>
            <p:cNvSpPr>
              <a:spLocks noChangeShapeType="1"/>
            </p:cNvSpPr>
            <p:nvPr/>
          </p:nvSpPr>
          <p:spPr bwMode="auto">
            <a:xfrm>
              <a:off x="1247" y="3339"/>
              <a:ext cx="771"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586" name="Line 58"/>
            <p:cNvSpPr>
              <a:spLocks noChangeShapeType="1"/>
            </p:cNvSpPr>
            <p:nvPr/>
          </p:nvSpPr>
          <p:spPr bwMode="auto">
            <a:xfrm>
              <a:off x="1247" y="3589"/>
              <a:ext cx="771"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587" name="Line 59"/>
            <p:cNvSpPr>
              <a:spLocks noChangeShapeType="1"/>
            </p:cNvSpPr>
            <p:nvPr/>
          </p:nvSpPr>
          <p:spPr bwMode="auto">
            <a:xfrm>
              <a:off x="1247" y="3339"/>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588" name="Line 60"/>
            <p:cNvSpPr>
              <a:spLocks noChangeShapeType="1"/>
            </p:cNvSpPr>
            <p:nvPr/>
          </p:nvSpPr>
          <p:spPr bwMode="auto">
            <a:xfrm>
              <a:off x="1440" y="333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0589" name="Line 61"/>
            <p:cNvSpPr>
              <a:spLocks noChangeShapeType="1"/>
            </p:cNvSpPr>
            <p:nvPr/>
          </p:nvSpPr>
          <p:spPr bwMode="auto">
            <a:xfrm>
              <a:off x="1633" y="333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0590" name="Line 62"/>
            <p:cNvSpPr>
              <a:spLocks noChangeShapeType="1"/>
            </p:cNvSpPr>
            <p:nvPr/>
          </p:nvSpPr>
          <p:spPr bwMode="auto">
            <a:xfrm>
              <a:off x="1825" y="333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0591" name="Line 63"/>
            <p:cNvSpPr>
              <a:spLocks noChangeShapeType="1"/>
            </p:cNvSpPr>
            <p:nvPr/>
          </p:nvSpPr>
          <p:spPr bwMode="auto">
            <a:xfrm>
              <a:off x="2018" y="3339"/>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592" name="Rectangle 64"/>
            <p:cNvSpPr>
              <a:spLocks noChangeArrowheads="1"/>
            </p:cNvSpPr>
            <p:nvPr/>
          </p:nvSpPr>
          <p:spPr bwMode="auto">
            <a:xfrm>
              <a:off x="1463" y="3786"/>
              <a:ext cx="172" cy="212"/>
            </a:xfrm>
            <a:prstGeom prst="rect">
              <a:avLst/>
            </a:prstGeom>
            <a:gradFill rotWithShape="1">
              <a:gsLst>
                <a:gs pos="0">
                  <a:srgbClr val="FFFFFF"/>
                </a:gs>
                <a:gs pos="100000">
                  <a:srgbClr val="FF00FF"/>
                </a:gs>
              </a:gsLst>
              <a:path path="shape">
                <a:fillToRect l="50000" t="50000" r="50000" b="50000"/>
              </a:path>
            </a:gradFill>
            <a:ln w="9525" cap="sq">
              <a:solidFill>
                <a:schemeClr val="tx1"/>
              </a:solidFill>
              <a:miter lim="800000"/>
              <a:headEnd/>
              <a:tailEnd/>
            </a:ln>
            <a:effectLst/>
          </p:spPr>
          <p:txBody>
            <a:bodyPr wrap="none" lIns="54000" tIns="10800" rIns="54000" bIns="10800" anchor="ctr">
              <a:spAutoFit/>
            </a:bodyPr>
            <a:lstStyle/>
            <a:p>
              <a:pPr algn="ctr"/>
              <a:r>
                <a:rPr lang="en-US" altLang="zh-CN" sz="2000"/>
                <a:t>F</a:t>
              </a:r>
            </a:p>
          </p:txBody>
        </p:sp>
        <p:cxnSp>
          <p:nvCxnSpPr>
            <p:cNvPr id="150593" name="AutoShape 65"/>
            <p:cNvCxnSpPr>
              <a:cxnSpLocks noChangeShapeType="1"/>
              <a:stCxn id="150592" idx="0"/>
            </p:cNvCxnSpPr>
            <p:nvPr/>
          </p:nvCxnSpPr>
          <p:spPr bwMode="auto">
            <a:xfrm flipV="1">
              <a:off x="1549" y="3475"/>
              <a:ext cx="0" cy="311"/>
            </a:xfrm>
            <a:prstGeom prst="straightConnector1">
              <a:avLst/>
            </a:prstGeom>
            <a:noFill/>
            <a:ln w="12700" cap="sq">
              <a:solidFill>
                <a:schemeClr val="tx1"/>
              </a:solidFill>
              <a:round/>
              <a:headEnd/>
              <a:tailEnd/>
            </a:ln>
            <a:effectLst/>
          </p:spPr>
        </p:cxnSp>
        <p:sp>
          <p:nvSpPr>
            <p:cNvPr id="150594" name="Rectangle 66"/>
            <p:cNvSpPr>
              <a:spLocks noChangeArrowheads="1"/>
            </p:cNvSpPr>
            <p:nvPr/>
          </p:nvSpPr>
          <p:spPr bwMode="auto">
            <a:xfrm>
              <a:off x="2359" y="3786"/>
              <a:ext cx="172" cy="212"/>
            </a:xfrm>
            <a:prstGeom prst="rect">
              <a:avLst/>
            </a:prstGeom>
            <a:gradFill rotWithShape="1">
              <a:gsLst>
                <a:gs pos="0">
                  <a:srgbClr val="FFFFFF"/>
                </a:gs>
                <a:gs pos="100000">
                  <a:srgbClr val="FF00FF"/>
                </a:gs>
              </a:gsLst>
              <a:path path="shape">
                <a:fillToRect l="50000" t="50000" r="50000" b="50000"/>
              </a:path>
            </a:gradFill>
            <a:ln w="9525" cap="sq">
              <a:solidFill>
                <a:schemeClr val="tx1"/>
              </a:solidFill>
              <a:miter lim="800000"/>
              <a:headEnd/>
              <a:tailEnd/>
            </a:ln>
            <a:effectLst/>
          </p:spPr>
          <p:txBody>
            <a:bodyPr wrap="none" lIns="54000" tIns="10800" rIns="54000" bIns="10800" anchor="ctr">
              <a:spAutoFit/>
            </a:bodyPr>
            <a:lstStyle/>
            <a:p>
              <a:pPr algn="ctr"/>
              <a:r>
                <a:rPr lang="en-US" altLang="zh-CN" sz="2000"/>
                <a:t>F</a:t>
              </a:r>
            </a:p>
          </p:txBody>
        </p:sp>
        <p:sp>
          <p:nvSpPr>
            <p:cNvPr id="150595" name="Rectangle 67"/>
            <p:cNvSpPr>
              <a:spLocks noChangeArrowheads="1"/>
            </p:cNvSpPr>
            <p:nvPr/>
          </p:nvSpPr>
          <p:spPr bwMode="auto">
            <a:xfrm>
              <a:off x="2732" y="333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0596" name="Rectangle 68"/>
            <p:cNvSpPr>
              <a:spLocks noChangeArrowheads="1"/>
            </p:cNvSpPr>
            <p:nvPr/>
          </p:nvSpPr>
          <p:spPr bwMode="auto">
            <a:xfrm>
              <a:off x="2540" y="3339"/>
              <a:ext cx="192"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39</a:t>
              </a:r>
            </a:p>
          </p:txBody>
        </p:sp>
        <p:sp>
          <p:nvSpPr>
            <p:cNvPr id="150597" name="Rectangle 69"/>
            <p:cNvSpPr>
              <a:spLocks noChangeArrowheads="1"/>
            </p:cNvSpPr>
            <p:nvPr/>
          </p:nvSpPr>
          <p:spPr bwMode="auto">
            <a:xfrm>
              <a:off x="2347" y="333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0598" name="Rectangle 70"/>
            <p:cNvSpPr>
              <a:spLocks noChangeArrowheads="1"/>
            </p:cNvSpPr>
            <p:nvPr/>
          </p:nvSpPr>
          <p:spPr bwMode="auto">
            <a:xfrm>
              <a:off x="2154" y="333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1</a:t>
              </a:r>
            </a:p>
          </p:txBody>
        </p:sp>
        <p:sp>
          <p:nvSpPr>
            <p:cNvPr id="150599" name="Line 71"/>
            <p:cNvSpPr>
              <a:spLocks noChangeShapeType="1"/>
            </p:cNvSpPr>
            <p:nvPr/>
          </p:nvSpPr>
          <p:spPr bwMode="auto">
            <a:xfrm>
              <a:off x="2154" y="3339"/>
              <a:ext cx="771"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600" name="Line 72"/>
            <p:cNvSpPr>
              <a:spLocks noChangeShapeType="1"/>
            </p:cNvSpPr>
            <p:nvPr/>
          </p:nvSpPr>
          <p:spPr bwMode="auto">
            <a:xfrm>
              <a:off x="2154" y="3589"/>
              <a:ext cx="771"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601" name="Line 73"/>
            <p:cNvSpPr>
              <a:spLocks noChangeShapeType="1"/>
            </p:cNvSpPr>
            <p:nvPr/>
          </p:nvSpPr>
          <p:spPr bwMode="auto">
            <a:xfrm>
              <a:off x="2154" y="3339"/>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602" name="Line 74"/>
            <p:cNvSpPr>
              <a:spLocks noChangeShapeType="1"/>
            </p:cNvSpPr>
            <p:nvPr/>
          </p:nvSpPr>
          <p:spPr bwMode="auto">
            <a:xfrm>
              <a:off x="2347" y="333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0603" name="Line 75"/>
            <p:cNvSpPr>
              <a:spLocks noChangeShapeType="1"/>
            </p:cNvSpPr>
            <p:nvPr/>
          </p:nvSpPr>
          <p:spPr bwMode="auto">
            <a:xfrm>
              <a:off x="2540" y="333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0604" name="Line 76"/>
            <p:cNvSpPr>
              <a:spLocks noChangeShapeType="1"/>
            </p:cNvSpPr>
            <p:nvPr/>
          </p:nvSpPr>
          <p:spPr bwMode="auto">
            <a:xfrm>
              <a:off x="2732" y="333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0605" name="Line 77"/>
            <p:cNvSpPr>
              <a:spLocks noChangeShapeType="1"/>
            </p:cNvSpPr>
            <p:nvPr/>
          </p:nvSpPr>
          <p:spPr bwMode="auto">
            <a:xfrm>
              <a:off x="2925" y="3339"/>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cxnSp>
          <p:nvCxnSpPr>
            <p:cNvPr id="150606" name="AutoShape 78"/>
            <p:cNvCxnSpPr>
              <a:cxnSpLocks noChangeShapeType="1"/>
              <a:stCxn id="150594" idx="0"/>
            </p:cNvCxnSpPr>
            <p:nvPr/>
          </p:nvCxnSpPr>
          <p:spPr bwMode="auto">
            <a:xfrm flipV="1">
              <a:off x="2445" y="3475"/>
              <a:ext cx="0" cy="311"/>
            </a:xfrm>
            <a:prstGeom prst="straightConnector1">
              <a:avLst/>
            </a:prstGeom>
            <a:noFill/>
            <a:ln w="12700" cap="sq">
              <a:solidFill>
                <a:schemeClr val="tx1"/>
              </a:solidFill>
              <a:round/>
              <a:headEnd/>
              <a:tailEnd/>
            </a:ln>
            <a:effectLst/>
          </p:spPr>
        </p:cxnSp>
        <p:sp>
          <p:nvSpPr>
            <p:cNvPr id="150607" name="Rectangle 79"/>
            <p:cNvSpPr>
              <a:spLocks noChangeArrowheads="1"/>
            </p:cNvSpPr>
            <p:nvPr/>
          </p:nvSpPr>
          <p:spPr bwMode="auto">
            <a:xfrm>
              <a:off x="5272" y="333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0608" name="Rectangle 80"/>
            <p:cNvSpPr>
              <a:spLocks noChangeArrowheads="1"/>
            </p:cNvSpPr>
            <p:nvPr/>
          </p:nvSpPr>
          <p:spPr bwMode="auto">
            <a:xfrm>
              <a:off x="5080" y="3339"/>
              <a:ext cx="192"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99</a:t>
              </a:r>
            </a:p>
          </p:txBody>
        </p:sp>
        <p:sp>
          <p:nvSpPr>
            <p:cNvPr id="150609" name="Rectangle 81"/>
            <p:cNvSpPr>
              <a:spLocks noChangeArrowheads="1"/>
            </p:cNvSpPr>
            <p:nvPr/>
          </p:nvSpPr>
          <p:spPr bwMode="auto">
            <a:xfrm>
              <a:off x="4887" y="333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0610" name="Rectangle 82"/>
            <p:cNvSpPr>
              <a:spLocks noChangeArrowheads="1"/>
            </p:cNvSpPr>
            <p:nvPr/>
          </p:nvSpPr>
          <p:spPr bwMode="auto">
            <a:xfrm>
              <a:off x="4694" y="333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1</a:t>
              </a:r>
            </a:p>
          </p:txBody>
        </p:sp>
        <p:sp>
          <p:nvSpPr>
            <p:cNvPr id="150611" name="Line 83"/>
            <p:cNvSpPr>
              <a:spLocks noChangeShapeType="1"/>
            </p:cNvSpPr>
            <p:nvPr/>
          </p:nvSpPr>
          <p:spPr bwMode="auto">
            <a:xfrm>
              <a:off x="4694" y="3339"/>
              <a:ext cx="771"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612" name="Line 84"/>
            <p:cNvSpPr>
              <a:spLocks noChangeShapeType="1"/>
            </p:cNvSpPr>
            <p:nvPr/>
          </p:nvSpPr>
          <p:spPr bwMode="auto">
            <a:xfrm>
              <a:off x="4694" y="3589"/>
              <a:ext cx="771"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613" name="Line 85"/>
            <p:cNvSpPr>
              <a:spLocks noChangeShapeType="1"/>
            </p:cNvSpPr>
            <p:nvPr/>
          </p:nvSpPr>
          <p:spPr bwMode="auto">
            <a:xfrm>
              <a:off x="4694" y="3339"/>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614" name="Line 86"/>
            <p:cNvSpPr>
              <a:spLocks noChangeShapeType="1"/>
            </p:cNvSpPr>
            <p:nvPr/>
          </p:nvSpPr>
          <p:spPr bwMode="auto">
            <a:xfrm>
              <a:off x="4887" y="333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0615" name="Line 87"/>
            <p:cNvSpPr>
              <a:spLocks noChangeShapeType="1"/>
            </p:cNvSpPr>
            <p:nvPr/>
          </p:nvSpPr>
          <p:spPr bwMode="auto">
            <a:xfrm>
              <a:off x="5080" y="333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0616" name="Line 88"/>
            <p:cNvSpPr>
              <a:spLocks noChangeShapeType="1"/>
            </p:cNvSpPr>
            <p:nvPr/>
          </p:nvSpPr>
          <p:spPr bwMode="auto">
            <a:xfrm>
              <a:off x="5272" y="333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0617" name="Line 89"/>
            <p:cNvSpPr>
              <a:spLocks noChangeShapeType="1"/>
            </p:cNvSpPr>
            <p:nvPr/>
          </p:nvSpPr>
          <p:spPr bwMode="auto">
            <a:xfrm>
              <a:off x="5465" y="3339"/>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618" name="Rectangle 90"/>
            <p:cNvSpPr>
              <a:spLocks noChangeArrowheads="1"/>
            </p:cNvSpPr>
            <p:nvPr/>
          </p:nvSpPr>
          <p:spPr bwMode="auto">
            <a:xfrm>
              <a:off x="4910" y="3786"/>
              <a:ext cx="172" cy="212"/>
            </a:xfrm>
            <a:prstGeom prst="rect">
              <a:avLst/>
            </a:prstGeom>
            <a:gradFill rotWithShape="1">
              <a:gsLst>
                <a:gs pos="0">
                  <a:srgbClr val="FFFFFF"/>
                </a:gs>
                <a:gs pos="100000">
                  <a:srgbClr val="FF00FF"/>
                </a:gs>
              </a:gsLst>
              <a:path path="shape">
                <a:fillToRect l="50000" t="50000" r="50000" b="50000"/>
              </a:path>
            </a:gradFill>
            <a:ln w="9525" cap="sq">
              <a:solidFill>
                <a:schemeClr val="tx1"/>
              </a:solidFill>
              <a:miter lim="800000"/>
              <a:headEnd/>
              <a:tailEnd/>
            </a:ln>
            <a:effectLst/>
          </p:spPr>
          <p:txBody>
            <a:bodyPr wrap="none" lIns="54000" tIns="10800" rIns="54000" bIns="10800" anchor="ctr">
              <a:spAutoFit/>
            </a:bodyPr>
            <a:lstStyle/>
            <a:p>
              <a:pPr algn="ctr"/>
              <a:r>
                <a:rPr lang="en-US" altLang="zh-CN" sz="2000"/>
                <a:t>F</a:t>
              </a:r>
            </a:p>
          </p:txBody>
        </p:sp>
        <p:cxnSp>
          <p:nvCxnSpPr>
            <p:cNvPr id="150619" name="AutoShape 91"/>
            <p:cNvCxnSpPr>
              <a:cxnSpLocks noChangeShapeType="1"/>
              <a:stCxn id="150618" idx="0"/>
            </p:cNvCxnSpPr>
            <p:nvPr/>
          </p:nvCxnSpPr>
          <p:spPr bwMode="auto">
            <a:xfrm flipV="1">
              <a:off x="4996" y="3475"/>
              <a:ext cx="0" cy="311"/>
            </a:xfrm>
            <a:prstGeom prst="straightConnector1">
              <a:avLst/>
            </a:prstGeom>
            <a:noFill/>
            <a:ln w="12700" cap="sq">
              <a:solidFill>
                <a:schemeClr val="tx1"/>
              </a:solidFill>
              <a:round/>
              <a:headEnd/>
              <a:tailEnd/>
            </a:ln>
            <a:effectLst/>
          </p:spPr>
        </p:cxnSp>
        <p:sp>
          <p:nvSpPr>
            <p:cNvPr id="150620" name="Rectangle 92"/>
            <p:cNvSpPr>
              <a:spLocks noChangeArrowheads="1"/>
            </p:cNvSpPr>
            <p:nvPr/>
          </p:nvSpPr>
          <p:spPr bwMode="auto">
            <a:xfrm>
              <a:off x="4418" y="3339"/>
              <a:ext cx="200"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lstStyle/>
            <a:p>
              <a:pPr algn="ctr">
                <a:spcBef>
                  <a:spcPct val="20000"/>
                </a:spcBef>
              </a:pPr>
              <a:endParaRPr lang="zh-CN" altLang="zh-CN" sz="2000"/>
            </a:p>
          </p:txBody>
        </p:sp>
        <p:sp>
          <p:nvSpPr>
            <p:cNvPr id="150621" name="Rectangle 93"/>
            <p:cNvSpPr>
              <a:spLocks noChangeArrowheads="1"/>
            </p:cNvSpPr>
            <p:nvPr/>
          </p:nvSpPr>
          <p:spPr bwMode="auto">
            <a:xfrm>
              <a:off x="4218" y="3339"/>
              <a:ext cx="200"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lstStyle/>
            <a:p>
              <a:pPr algn="ctr">
                <a:spcBef>
                  <a:spcPct val="20000"/>
                </a:spcBef>
              </a:pPr>
              <a:r>
                <a:rPr lang="en-US" altLang="zh-CN" sz="2000"/>
                <a:t>64</a:t>
              </a:r>
            </a:p>
          </p:txBody>
        </p:sp>
        <p:sp>
          <p:nvSpPr>
            <p:cNvPr id="150622" name="Rectangle 94"/>
            <p:cNvSpPr>
              <a:spLocks noChangeArrowheads="1"/>
            </p:cNvSpPr>
            <p:nvPr/>
          </p:nvSpPr>
          <p:spPr bwMode="auto">
            <a:xfrm>
              <a:off x="4017" y="3339"/>
              <a:ext cx="201"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lstStyle/>
            <a:p>
              <a:pPr algn="ctr">
                <a:spcBef>
                  <a:spcPct val="20000"/>
                </a:spcBef>
              </a:pPr>
              <a:endParaRPr lang="zh-CN" altLang="zh-CN" sz="2000"/>
            </a:p>
          </p:txBody>
        </p:sp>
        <p:sp>
          <p:nvSpPr>
            <p:cNvPr id="150623" name="Rectangle 95"/>
            <p:cNvSpPr>
              <a:spLocks noChangeArrowheads="1"/>
            </p:cNvSpPr>
            <p:nvPr/>
          </p:nvSpPr>
          <p:spPr bwMode="auto">
            <a:xfrm>
              <a:off x="3817" y="3339"/>
              <a:ext cx="200"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lstStyle/>
            <a:p>
              <a:pPr algn="ctr">
                <a:spcBef>
                  <a:spcPct val="20000"/>
                </a:spcBef>
              </a:pPr>
              <a:r>
                <a:rPr lang="en-US" altLang="zh-CN" sz="2000"/>
                <a:t>53</a:t>
              </a:r>
            </a:p>
          </p:txBody>
        </p:sp>
        <p:sp>
          <p:nvSpPr>
            <p:cNvPr id="150624" name="Rectangle 96"/>
            <p:cNvSpPr>
              <a:spLocks noChangeArrowheads="1"/>
            </p:cNvSpPr>
            <p:nvPr/>
          </p:nvSpPr>
          <p:spPr bwMode="auto">
            <a:xfrm>
              <a:off x="3617" y="3339"/>
              <a:ext cx="200"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lstStyle/>
            <a:p>
              <a:pPr algn="ctr">
                <a:spcBef>
                  <a:spcPct val="20000"/>
                </a:spcBef>
              </a:pPr>
              <a:endParaRPr lang="zh-CN" altLang="zh-CN" sz="2000"/>
            </a:p>
          </p:txBody>
        </p:sp>
        <p:sp>
          <p:nvSpPr>
            <p:cNvPr id="150625" name="Rectangle 97"/>
            <p:cNvSpPr>
              <a:spLocks noChangeArrowheads="1"/>
            </p:cNvSpPr>
            <p:nvPr/>
          </p:nvSpPr>
          <p:spPr bwMode="auto">
            <a:xfrm>
              <a:off x="3417" y="3339"/>
              <a:ext cx="200"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lstStyle/>
            <a:p>
              <a:pPr algn="ctr">
                <a:spcBef>
                  <a:spcPct val="20000"/>
                </a:spcBef>
              </a:pPr>
              <a:r>
                <a:rPr lang="en-US" altLang="zh-CN" sz="2000"/>
                <a:t>47</a:t>
              </a:r>
            </a:p>
          </p:txBody>
        </p:sp>
        <p:sp>
          <p:nvSpPr>
            <p:cNvPr id="150626" name="Rectangle 98"/>
            <p:cNvSpPr>
              <a:spLocks noChangeArrowheads="1"/>
            </p:cNvSpPr>
            <p:nvPr/>
          </p:nvSpPr>
          <p:spPr bwMode="auto">
            <a:xfrm>
              <a:off x="3216" y="3339"/>
              <a:ext cx="201"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lstStyle/>
            <a:p>
              <a:pPr algn="ctr">
                <a:spcBef>
                  <a:spcPct val="20000"/>
                </a:spcBef>
              </a:pPr>
              <a:endParaRPr lang="zh-CN" altLang="zh-CN" sz="2000"/>
            </a:p>
          </p:txBody>
        </p:sp>
        <p:sp>
          <p:nvSpPr>
            <p:cNvPr id="150627" name="Rectangle 99"/>
            <p:cNvSpPr>
              <a:spLocks noChangeArrowheads="1"/>
            </p:cNvSpPr>
            <p:nvPr/>
          </p:nvSpPr>
          <p:spPr bwMode="auto">
            <a:xfrm>
              <a:off x="3016" y="3339"/>
              <a:ext cx="200"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lstStyle/>
            <a:p>
              <a:pPr algn="ctr">
                <a:spcBef>
                  <a:spcPct val="20000"/>
                </a:spcBef>
              </a:pPr>
              <a:r>
                <a:rPr lang="en-US" altLang="zh-CN" sz="2000"/>
                <a:t>3</a:t>
              </a:r>
            </a:p>
          </p:txBody>
        </p:sp>
        <p:sp>
          <p:nvSpPr>
            <p:cNvPr id="150628" name="Line 100"/>
            <p:cNvSpPr>
              <a:spLocks noChangeShapeType="1"/>
            </p:cNvSpPr>
            <p:nvPr/>
          </p:nvSpPr>
          <p:spPr bwMode="auto">
            <a:xfrm>
              <a:off x="3016" y="3339"/>
              <a:ext cx="1602" cy="0"/>
            </a:xfrm>
            <a:prstGeom prst="line">
              <a:avLst/>
            </a:prstGeom>
            <a:noFill/>
            <a:ln w="12700">
              <a:solidFill>
                <a:schemeClr val="tx1"/>
              </a:solidFill>
              <a:round/>
              <a:headEnd/>
              <a:tailEnd/>
            </a:ln>
            <a:effectLst/>
          </p:spPr>
          <p:txBody>
            <a:bodyPr lIns="0" tIns="46800" rIns="0" bIns="46800">
              <a:spAutoFit/>
            </a:bodyPr>
            <a:lstStyle/>
            <a:p>
              <a:endParaRPr lang="zh-CN" altLang="en-US"/>
            </a:p>
          </p:txBody>
        </p:sp>
        <p:sp>
          <p:nvSpPr>
            <p:cNvPr id="150629" name="Line 101"/>
            <p:cNvSpPr>
              <a:spLocks noChangeShapeType="1"/>
            </p:cNvSpPr>
            <p:nvPr/>
          </p:nvSpPr>
          <p:spPr bwMode="auto">
            <a:xfrm>
              <a:off x="3016" y="3589"/>
              <a:ext cx="1602" cy="0"/>
            </a:xfrm>
            <a:prstGeom prst="line">
              <a:avLst/>
            </a:prstGeom>
            <a:noFill/>
            <a:ln w="3175">
              <a:solidFill>
                <a:schemeClr val="tx1"/>
              </a:solidFill>
              <a:round/>
              <a:headEnd/>
              <a:tailEnd/>
            </a:ln>
            <a:effectLst/>
          </p:spPr>
          <p:txBody>
            <a:bodyPr lIns="0" tIns="46800" rIns="0" bIns="46800">
              <a:spAutoFit/>
            </a:bodyPr>
            <a:lstStyle/>
            <a:p>
              <a:endParaRPr lang="zh-CN" altLang="en-US"/>
            </a:p>
          </p:txBody>
        </p:sp>
        <p:sp>
          <p:nvSpPr>
            <p:cNvPr id="150630" name="Line 102"/>
            <p:cNvSpPr>
              <a:spLocks noChangeShapeType="1"/>
            </p:cNvSpPr>
            <p:nvPr/>
          </p:nvSpPr>
          <p:spPr bwMode="auto">
            <a:xfrm>
              <a:off x="3016" y="3339"/>
              <a:ext cx="0" cy="250"/>
            </a:xfrm>
            <a:prstGeom prst="line">
              <a:avLst/>
            </a:prstGeom>
            <a:noFill/>
            <a:ln w="3175">
              <a:solidFill>
                <a:schemeClr val="tx1"/>
              </a:solidFill>
              <a:round/>
              <a:headEnd/>
              <a:tailEnd/>
            </a:ln>
            <a:effectLst/>
          </p:spPr>
          <p:txBody>
            <a:bodyPr lIns="0" tIns="46800" rIns="0" bIns="46800">
              <a:spAutoFit/>
            </a:bodyPr>
            <a:lstStyle/>
            <a:p>
              <a:endParaRPr lang="zh-CN" altLang="en-US"/>
            </a:p>
          </p:txBody>
        </p:sp>
        <p:sp>
          <p:nvSpPr>
            <p:cNvPr id="150631" name="Line 103"/>
            <p:cNvSpPr>
              <a:spLocks noChangeShapeType="1"/>
            </p:cNvSpPr>
            <p:nvPr/>
          </p:nvSpPr>
          <p:spPr bwMode="auto">
            <a:xfrm>
              <a:off x="3216" y="3339"/>
              <a:ext cx="0" cy="250"/>
            </a:xfrm>
            <a:prstGeom prst="line">
              <a:avLst/>
            </a:prstGeom>
            <a:noFill/>
            <a:ln w="3175">
              <a:solidFill>
                <a:schemeClr val="tx1"/>
              </a:solidFill>
              <a:round/>
              <a:headEnd/>
              <a:tailEnd/>
            </a:ln>
            <a:effectLst/>
          </p:spPr>
          <p:txBody>
            <a:bodyPr lIns="0" tIns="46800" rIns="0" bIns="46800">
              <a:spAutoFit/>
            </a:bodyPr>
            <a:lstStyle/>
            <a:p>
              <a:endParaRPr lang="zh-CN" altLang="en-US"/>
            </a:p>
          </p:txBody>
        </p:sp>
        <p:sp>
          <p:nvSpPr>
            <p:cNvPr id="150632" name="Line 104"/>
            <p:cNvSpPr>
              <a:spLocks noChangeShapeType="1"/>
            </p:cNvSpPr>
            <p:nvPr/>
          </p:nvSpPr>
          <p:spPr bwMode="auto">
            <a:xfrm>
              <a:off x="3417" y="3339"/>
              <a:ext cx="0" cy="250"/>
            </a:xfrm>
            <a:prstGeom prst="line">
              <a:avLst/>
            </a:prstGeom>
            <a:noFill/>
            <a:ln w="3175">
              <a:solidFill>
                <a:schemeClr val="tx1"/>
              </a:solidFill>
              <a:round/>
              <a:headEnd/>
              <a:tailEnd/>
            </a:ln>
            <a:effectLst/>
          </p:spPr>
          <p:txBody>
            <a:bodyPr lIns="0" tIns="46800" rIns="0" bIns="46800">
              <a:spAutoFit/>
            </a:bodyPr>
            <a:lstStyle/>
            <a:p>
              <a:endParaRPr lang="zh-CN" altLang="en-US"/>
            </a:p>
          </p:txBody>
        </p:sp>
        <p:sp>
          <p:nvSpPr>
            <p:cNvPr id="150633" name="Line 105"/>
            <p:cNvSpPr>
              <a:spLocks noChangeShapeType="1"/>
            </p:cNvSpPr>
            <p:nvPr/>
          </p:nvSpPr>
          <p:spPr bwMode="auto">
            <a:xfrm>
              <a:off x="3617" y="3339"/>
              <a:ext cx="0" cy="250"/>
            </a:xfrm>
            <a:prstGeom prst="line">
              <a:avLst/>
            </a:prstGeom>
            <a:noFill/>
            <a:ln w="3175">
              <a:solidFill>
                <a:schemeClr val="tx1"/>
              </a:solidFill>
              <a:round/>
              <a:headEnd/>
              <a:tailEnd/>
            </a:ln>
            <a:effectLst/>
          </p:spPr>
          <p:txBody>
            <a:bodyPr lIns="0" tIns="46800" rIns="0" bIns="46800">
              <a:spAutoFit/>
            </a:bodyPr>
            <a:lstStyle/>
            <a:p>
              <a:endParaRPr lang="zh-CN" altLang="en-US"/>
            </a:p>
          </p:txBody>
        </p:sp>
        <p:sp>
          <p:nvSpPr>
            <p:cNvPr id="150634" name="Line 106"/>
            <p:cNvSpPr>
              <a:spLocks noChangeShapeType="1"/>
            </p:cNvSpPr>
            <p:nvPr/>
          </p:nvSpPr>
          <p:spPr bwMode="auto">
            <a:xfrm>
              <a:off x="3817" y="3339"/>
              <a:ext cx="0" cy="250"/>
            </a:xfrm>
            <a:prstGeom prst="line">
              <a:avLst/>
            </a:prstGeom>
            <a:noFill/>
            <a:ln w="3175">
              <a:solidFill>
                <a:schemeClr val="tx1"/>
              </a:solidFill>
              <a:round/>
              <a:headEnd/>
              <a:tailEnd/>
            </a:ln>
            <a:effectLst/>
          </p:spPr>
          <p:txBody>
            <a:bodyPr lIns="0" tIns="46800" rIns="0" bIns="46800">
              <a:spAutoFit/>
            </a:bodyPr>
            <a:lstStyle/>
            <a:p>
              <a:endParaRPr lang="zh-CN" altLang="en-US"/>
            </a:p>
          </p:txBody>
        </p:sp>
        <p:sp>
          <p:nvSpPr>
            <p:cNvPr id="150635" name="Line 107"/>
            <p:cNvSpPr>
              <a:spLocks noChangeShapeType="1"/>
            </p:cNvSpPr>
            <p:nvPr/>
          </p:nvSpPr>
          <p:spPr bwMode="auto">
            <a:xfrm>
              <a:off x="4017" y="3339"/>
              <a:ext cx="0" cy="250"/>
            </a:xfrm>
            <a:prstGeom prst="line">
              <a:avLst/>
            </a:prstGeom>
            <a:noFill/>
            <a:ln w="3175">
              <a:solidFill>
                <a:schemeClr val="tx1"/>
              </a:solidFill>
              <a:round/>
              <a:headEnd/>
              <a:tailEnd/>
            </a:ln>
            <a:effectLst/>
          </p:spPr>
          <p:txBody>
            <a:bodyPr lIns="0" tIns="46800" rIns="0" bIns="46800">
              <a:spAutoFit/>
            </a:bodyPr>
            <a:lstStyle/>
            <a:p>
              <a:endParaRPr lang="zh-CN" altLang="en-US"/>
            </a:p>
          </p:txBody>
        </p:sp>
        <p:sp>
          <p:nvSpPr>
            <p:cNvPr id="150636" name="Line 108"/>
            <p:cNvSpPr>
              <a:spLocks noChangeShapeType="1"/>
            </p:cNvSpPr>
            <p:nvPr/>
          </p:nvSpPr>
          <p:spPr bwMode="auto">
            <a:xfrm>
              <a:off x="4218" y="3339"/>
              <a:ext cx="0" cy="250"/>
            </a:xfrm>
            <a:prstGeom prst="line">
              <a:avLst/>
            </a:prstGeom>
            <a:noFill/>
            <a:ln w="3175">
              <a:solidFill>
                <a:schemeClr val="tx1"/>
              </a:solidFill>
              <a:round/>
              <a:headEnd/>
              <a:tailEnd/>
            </a:ln>
            <a:effectLst/>
          </p:spPr>
          <p:txBody>
            <a:bodyPr lIns="0" tIns="46800" rIns="0" bIns="46800">
              <a:spAutoFit/>
            </a:bodyPr>
            <a:lstStyle/>
            <a:p>
              <a:endParaRPr lang="zh-CN" altLang="en-US"/>
            </a:p>
          </p:txBody>
        </p:sp>
        <p:sp>
          <p:nvSpPr>
            <p:cNvPr id="150637" name="Line 109"/>
            <p:cNvSpPr>
              <a:spLocks noChangeShapeType="1"/>
            </p:cNvSpPr>
            <p:nvPr/>
          </p:nvSpPr>
          <p:spPr bwMode="auto">
            <a:xfrm>
              <a:off x="4418" y="3339"/>
              <a:ext cx="0" cy="250"/>
            </a:xfrm>
            <a:prstGeom prst="line">
              <a:avLst/>
            </a:prstGeom>
            <a:noFill/>
            <a:ln w="3175">
              <a:solidFill>
                <a:schemeClr val="tx1"/>
              </a:solidFill>
              <a:round/>
              <a:headEnd/>
              <a:tailEnd/>
            </a:ln>
            <a:effectLst/>
          </p:spPr>
          <p:txBody>
            <a:bodyPr lIns="0" tIns="46800" rIns="0" bIns="46800">
              <a:spAutoFit/>
            </a:bodyPr>
            <a:lstStyle/>
            <a:p>
              <a:endParaRPr lang="zh-CN" altLang="en-US"/>
            </a:p>
          </p:txBody>
        </p:sp>
        <p:sp>
          <p:nvSpPr>
            <p:cNvPr id="150638" name="Line 110"/>
            <p:cNvSpPr>
              <a:spLocks noChangeShapeType="1"/>
            </p:cNvSpPr>
            <p:nvPr/>
          </p:nvSpPr>
          <p:spPr bwMode="auto">
            <a:xfrm>
              <a:off x="4618" y="3339"/>
              <a:ext cx="0" cy="250"/>
            </a:xfrm>
            <a:prstGeom prst="line">
              <a:avLst/>
            </a:prstGeom>
            <a:noFill/>
            <a:ln w="3175">
              <a:solidFill>
                <a:schemeClr val="tx1"/>
              </a:solidFill>
              <a:round/>
              <a:headEnd/>
              <a:tailEnd/>
            </a:ln>
            <a:effectLst/>
          </p:spPr>
          <p:txBody>
            <a:bodyPr lIns="0" tIns="46800" rIns="0" bIns="46800">
              <a:spAutoFit/>
            </a:bodyPr>
            <a:lstStyle/>
            <a:p>
              <a:endParaRPr lang="zh-CN" altLang="en-US"/>
            </a:p>
          </p:txBody>
        </p:sp>
        <p:sp>
          <p:nvSpPr>
            <p:cNvPr id="150639" name="Rectangle 111"/>
            <p:cNvSpPr>
              <a:spLocks noChangeArrowheads="1"/>
            </p:cNvSpPr>
            <p:nvPr/>
          </p:nvSpPr>
          <p:spPr bwMode="auto">
            <a:xfrm>
              <a:off x="930" y="3786"/>
              <a:ext cx="172" cy="212"/>
            </a:xfrm>
            <a:prstGeom prst="rect">
              <a:avLst/>
            </a:prstGeom>
            <a:gradFill rotWithShape="1">
              <a:gsLst>
                <a:gs pos="0">
                  <a:srgbClr val="FFFFFF"/>
                </a:gs>
                <a:gs pos="100000">
                  <a:srgbClr val="FF00FF"/>
                </a:gs>
              </a:gsLst>
              <a:path path="shape">
                <a:fillToRect l="50000" t="50000" r="50000" b="50000"/>
              </a:path>
            </a:gradFill>
            <a:ln w="9525" cap="sq">
              <a:solidFill>
                <a:schemeClr val="tx1"/>
              </a:solidFill>
              <a:miter lim="800000"/>
              <a:headEnd/>
              <a:tailEnd/>
            </a:ln>
            <a:effectLst/>
          </p:spPr>
          <p:txBody>
            <a:bodyPr wrap="none" lIns="54000" tIns="10800" rIns="54000" bIns="10800" anchor="ctr">
              <a:spAutoFit/>
            </a:bodyPr>
            <a:lstStyle/>
            <a:p>
              <a:pPr algn="ctr"/>
              <a:r>
                <a:rPr lang="en-US" altLang="zh-CN" sz="2000"/>
                <a:t>F</a:t>
              </a:r>
            </a:p>
          </p:txBody>
        </p:sp>
        <p:cxnSp>
          <p:nvCxnSpPr>
            <p:cNvPr id="150640" name="AutoShape 112"/>
            <p:cNvCxnSpPr>
              <a:cxnSpLocks noChangeShapeType="1"/>
              <a:stCxn id="150639" idx="0"/>
            </p:cNvCxnSpPr>
            <p:nvPr/>
          </p:nvCxnSpPr>
          <p:spPr bwMode="auto">
            <a:xfrm flipV="1">
              <a:off x="1016" y="3475"/>
              <a:ext cx="0" cy="311"/>
            </a:xfrm>
            <a:prstGeom prst="straightConnector1">
              <a:avLst/>
            </a:prstGeom>
            <a:noFill/>
            <a:ln w="12700" cap="sq">
              <a:solidFill>
                <a:schemeClr val="tx1"/>
              </a:solidFill>
              <a:round/>
              <a:headEnd/>
              <a:tailEnd/>
            </a:ln>
            <a:effectLst/>
          </p:spPr>
        </p:cxnSp>
        <p:sp>
          <p:nvSpPr>
            <p:cNvPr id="150641" name="Rectangle 113"/>
            <p:cNvSpPr>
              <a:spLocks noChangeArrowheads="1"/>
            </p:cNvSpPr>
            <p:nvPr/>
          </p:nvSpPr>
          <p:spPr bwMode="auto">
            <a:xfrm>
              <a:off x="1837" y="3786"/>
              <a:ext cx="172" cy="212"/>
            </a:xfrm>
            <a:prstGeom prst="rect">
              <a:avLst/>
            </a:prstGeom>
            <a:gradFill rotWithShape="1">
              <a:gsLst>
                <a:gs pos="0">
                  <a:srgbClr val="FFFFFF"/>
                </a:gs>
                <a:gs pos="100000">
                  <a:srgbClr val="FF00FF"/>
                </a:gs>
              </a:gsLst>
              <a:path path="shape">
                <a:fillToRect l="50000" t="50000" r="50000" b="50000"/>
              </a:path>
            </a:gradFill>
            <a:ln w="9525" cap="sq">
              <a:solidFill>
                <a:schemeClr val="tx1"/>
              </a:solidFill>
              <a:miter lim="800000"/>
              <a:headEnd/>
              <a:tailEnd/>
            </a:ln>
            <a:effectLst/>
          </p:spPr>
          <p:txBody>
            <a:bodyPr wrap="none" lIns="54000" tIns="10800" rIns="54000" bIns="10800" anchor="ctr">
              <a:spAutoFit/>
            </a:bodyPr>
            <a:lstStyle/>
            <a:p>
              <a:pPr algn="ctr"/>
              <a:r>
                <a:rPr lang="en-US" altLang="zh-CN" sz="2000"/>
                <a:t>F</a:t>
              </a:r>
            </a:p>
          </p:txBody>
        </p:sp>
        <p:cxnSp>
          <p:nvCxnSpPr>
            <p:cNvPr id="150642" name="AutoShape 114"/>
            <p:cNvCxnSpPr>
              <a:cxnSpLocks noChangeShapeType="1"/>
              <a:stCxn id="150641" idx="0"/>
            </p:cNvCxnSpPr>
            <p:nvPr/>
          </p:nvCxnSpPr>
          <p:spPr bwMode="auto">
            <a:xfrm flipV="1">
              <a:off x="1923" y="3475"/>
              <a:ext cx="0" cy="311"/>
            </a:xfrm>
            <a:prstGeom prst="straightConnector1">
              <a:avLst/>
            </a:prstGeom>
            <a:noFill/>
            <a:ln w="12700" cap="sq">
              <a:solidFill>
                <a:schemeClr val="tx1"/>
              </a:solidFill>
              <a:round/>
              <a:headEnd/>
              <a:tailEnd/>
            </a:ln>
            <a:effectLst/>
          </p:spPr>
        </p:cxnSp>
        <p:sp>
          <p:nvSpPr>
            <p:cNvPr id="150643" name="Rectangle 115"/>
            <p:cNvSpPr>
              <a:spLocks noChangeArrowheads="1"/>
            </p:cNvSpPr>
            <p:nvPr/>
          </p:nvSpPr>
          <p:spPr bwMode="auto">
            <a:xfrm>
              <a:off x="2753" y="3786"/>
              <a:ext cx="172" cy="212"/>
            </a:xfrm>
            <a:prstGeom prst="rect">
              <a:avLst/>
            </a:prstGeom>
            <a:gradFill rotWithShape="1">
              <a:gsLst>
                <a:gs pos="0">
                  <a:srgbClr val="FFFFFF"/>
                </a:gs>
                <a:gs pos="100000">
                  <a:srgbClr val="FF00FF"/>
                </a:gs>
              </a:gsLst>
              <a:path path="shape">
                <a:fillToRect l="50000" t="50000" r="50000" b="50000"/>
              </a:path>
            </a:gradFill>
            <a:ln w="9525" cap="sq">
              <a:solidFill>
                <a:schemeClr val="tx1"/>
              </a:solidFill>
              <a:miter lim="800000"/>
              <a:headEnd/>
              <a:tailEnd/>
            </a:ln>
            <a:effectLst/>
          </p:spPr>
          <p:txBody>
            <a:bodyPr wrap="none" lIns="54000" tIns="10800" rIns="54000" bIns="10800" anchor="ctr">
              <a:spAutoFit/>
            </a:bodyPr>
            <a:lstStyle/>
            <a:p>
              <a:pPr algn="ctr"/>
              <a:r>
                <a:rPr lang="en-US" altLang="zh-CN" sz="2000"/>
                <a:t>F</a:t>
              </a:r>
            </a:p>
          </p:txBody>
        </p:sp>
        <p:cxnSp>
          <p:nvCxnSpPr>
            <p:cNvPr id="150644" name="AutoShape 116"/>
            <p:cNvCxnSpPr>
              <a:cxnSpLocks noChangeShapeType="1"/>
              <a:stCxn id="150643" idx="0"/>
            </p:cNvCxnSpPr>
            <p:nvPr/>
          </p:nvCxnSpPr>
          <p:spPr bwMode="auto">
            <a:xfrm flipV="1">
              <a:off x="2839" y="3475"/>
              <a:ext cx="0" cy="311"/>
            </a:xfrm>
            <a:prstGeom prst="straightConnector1">
              <a:avLst/>
            </a:prstGeom>
            <a:noFill/>
            <a:ln w="12700" cap="sq">
              <a:solidFill>
                <a:schemeClr val="tx1"/>
              </a:solidFill>
              <a:round/>
              <a:headEnd/>
              <a:tailEnd/>
            </a:ln>
            <a:effectLst/>
          </p:spPr>
        </p:cxnSp>
        <p:sp>
          <p:nvSpPr>
            <p:cNvPr id="150645" name="Rectangle 117"/>
            <p:cNvSpPr>
              <a:spLocks noChangeArrowheads="1"/>
            </p:cNvSpPr>
            <p:nvPr/>
          </p:nvSpPr>
          <p:spPr bwMode="auto">
            <a:xfrm>
              <a:off x="5293" y="3786"/>
              <a:ext cx="172" cy="212"/>
            </a:xfrm>
            <a:prstGeom prst="rect">
              <a:avLst/>
            </a:prstGeom>
            <a:gradFill rotWithShape="1">
              <a:gsLst>
                <a:gs pos="0">
                  <a:srgbClr val="FFFFFF"/>
                </a:gs>
                <a:gs pos="100000">
                  <a:srgbClr val="FF00FF"/>
                </a:gs>
              </a:gsLst>
              <a:path path="shape">
                <a:fillToRect l="50000" t="50000" r="50000" b="50000"/>
              </a:path>
            </a:gradFill>
            <a:ln w="9525" cap="sq">
              <a:solidFill>
                <a:schemeClr val="tx1"/>
              </a:solidFill>
              <a:miter lim="800000"/>
              <a:headEnd/>
              <a:tailEnd/>
            </a:ln>
            <a:effectLst/>
          </p:spPr>
          <p:txBody>
            <a:bodyPr wrap="none" lIns="54000" tIns="10800" rIns="54000" bIns="10800" anchor="ctr">
              <a:spAutoFit/>
            </a:bodyPr>
            <a:lstStyle/>
            <a:p>
              <a:pPr algn="ctr"/>
              <a:r>
                <a:rPr lang="en-US" altLang="zh-CN" sz="2000"/>
                <a:t>F</a:t>
              </a:r>
            </a:p>
          </p:txBody>
        </p:sp>
        <p:cxnSp>
          <p:nvCxnSpPr>
            <p:cNvPr id="150646" name="AutoShape 118"/>
            <p:cNvCxnSpPr>
              <a:cxnSpLocks noChangeShapeType="1"/>
              <a:stCxn id="150645" idx="0"/>
            </p:cNvCxnSpPr>
            <p:nvPr/>
          </p:nvCxnSpPr>
          <p:spPr bwMode="auto">
            <a:xfrm flipV="1">
              <a:off x="5379" y="3475"/>
              <a:ext cx="0" cy="311"/>
            </a:xfrm>
            <a:prstGeom prst="straightConnector1">
              <a:avLst/>
            </a:prstGeom>
            <a:noFill/>
            <a:ln w="12700" cap="sq">
              <a:solidFill>
                <a:schemeClr val="tx1"/>
              </a:solidFill>
              <a:round/>
              <a:headEnd/>
              <a:tailEnd/>
            </a:ln>
            <a:effectLst/>
          </p:spPr>
        </p:cxnSp>
        <p:sp>
          <p:nvSpPr>
            <p:cNvPr id="150647" name="Rectangle 119"/>
            <p:cNvSpPr>
              <a:spLocks noChangeArrowheads="1"/>
            </p:cNvSpPr>
            <p:nvPr/>
          </p:nvSpPr>
          <p:spPr bwMode="auto">
            <a:xfrm>
              <a:off x="3232" y="3786"/>
              <a:ext cx="172" cy="212"/>
            </a:xfrm>
            <a:prstGeom prst="rect">
              <a:avLst/>
            </a:prstGeom>
            <a:gradFill rotWithShape="1">
              <a:gsLst>
                <a:gs pos="0">
                  <a:srgbClr val="FFFFFF"/>
                </a:gs>
                <a:gs pos="100000">
                  <a:srgbClr val="FF00FF"/>
                </a:gs>
              </a:gsLst>
              <a:path path="shape">
                <a:fillToRect l="50000" t="50000" r="50000" b="50000"/>
              </a:path>
            </a:gradFill>
            <a:ln w="9525" cap="sq">
              <a:solidFill>
                <a:schemeClr val="tx1"/>
              </a:solidFill>
              <a:miter lim="800000"/>
              <a:headEnd/>
              <a:tailEnd/>
            </a:ln>
            <a:effectLst/>
          </p:spPr>
          <p:txBody>
            <a:bodyPr wrap="none" lIns="54000" tIns="10800" rIns="54000" bIns="10800" anchor="ctr">
              <a:spAutoFit/>
            </a:bodyPr>
            <a:lstStyle/>
            <a:p>
              <a:pPr algn="ctr"/>
              <a:r>
                <a:rPr lang="en-US" altLang="zh-CN" sz="2000"/>
                <a:t>F</a:t>
              </a:r>
            </a:p>
          </p:txBody>
        </p:sp>
        <p:cxnSp>
          <p:nvCxnSpPr>
            <p:cNvPr id="150648" name="AutoShape 120"/>
            <p:cNvCxnSpPr>
              <a:cxnSpLocks noChangeShapeType="1"/>
            </p:cNvCxnSpPr>
            <p:nvPr/>
          </p:nvCxnSpPr>
          <p:spPr bwMode="auto">
            <a:xfrm flipV="1">
              <a:off x="3318" y="3475"/>
              <a:ext cx="0" cy="311"/>
            </a:xfrm>
            <a:prstGeom prst="straightConnector1">
              <a:avLst/>
            </a:prstGeom>
            <a:noFill/>
            <a:ln w="12700" cap="sq">
              <a:solidFill>
                <a:schemeClr val="tx1"/>
              </a:solidFill>
              <a:round/>
              <a:headEnd/>
              <a:tailEnd/>
            </a:ln>
            <a:effectLst/>
          </p:spPr>
        </p:cxnSp>
        <p:sp>
          <p:nvSpPr>
            <p:cNvPr id="150649" name="Rectangle 121"/>
            <p:cNvSpPr>
              <a:spLocks noChangeArrowheads="1"/>
            </p:cNvSpPr>
            <p:nvPr/>
          </p:nvSpPr>
          <p:spPr bwMode="auto">
            <a:xfrm>
              <a:off x="4038" y="3786"/>
              <a:ext cx="172" cy="212"/>
            </a:xfrm>
            <a:prstGeom prst="rect">
              <a:avLst/>
            </a:prstGeom>
            <a:gradFill rotWithShape="1">
              <a:gsLst>
                <a:gs pos="0">
                  <a:srgbClr val="FFFFFF"/>
                </a:gs>
                <a:gs pos="100000">
                  <a:srgbClr val="FF00FF"/>
                </a:gs>
              </a:gsLst>
              <a:path path="shape">
                <a:fillToRect l="50000" t="50000" r="50000" b="50000"/>
              </a:path>
            </a:gradFill>
            <a:ln w="9525" cap="sq">
              <a:solidFill>
                <a:schemeClr val="tx1"/>
              </a:solidFill>
              <a:miter lim="800000"/>
              <a:headEnd/>
              <a:tailEnd/>
            </a:ln>
            <a:effectLst/>
          </p:spPr>
          <p:txBody>
            <a:bodyPr wrap="none" lIns="54000" tIns="10800" rIns="54000" bIns="10800" anchor="ctr">
              <a:spAutoFit/>
            </a:bodyPr>
            <a:lstStyle/>
            <a:p>
              <a:pPr algn="ctr"/>
              <a:r>
                <a:rPr lang="en-US" altLang="zh-CN" sz="2000"/>
                <a:t>F</a:t>
              </a:r>
            </a:p>
          </p:txBody>
        </p:sp>
        <p:cxnSp>
          <p:nvCxnSpPr>
            <p:cNvPr id="150650" name="AutoShape 122"/>
            <p:cNvCxnSpPr>
              <a:cxnSpLocks noChangeShapeType="1"/>
              <a:stCxn id="150649" idx="0"/>
            </p:cNvCxnSpPr>
            <p:nvPr/>
          </p:nvCxnSpPr>
          <p:spPr bwMode="auto">
            <a:xfrm flipV="1">
              <a:off x="4124" y="3475"/>
              <a:ext cx="0" cy="311"/>
            </a:xfrm>
            <a:prstGeom prst="straightConnector1">
              <a:avLst/>
            </a:prstGeom>
            <a:noFill/>
            <a:ln w="12700" cap="sq">
              <a:solidFill>
                <a:schemeClr val="tx1"/>
              </a:solidFill>
              <a:round/>
              <a:headEnd/>
              <a:tailEnd/>
            </a:ln>
            <a:effectLst/>
          </p:spPr>
        </p:cxnSp>
        <p:sp>
          <p:nvSpPr>
            <p:cNvPr id="150651" name="Rectangle 123"/>
            <p:cNvSpPr>
              <a:spLocks noChangeArrowheads="1"/>
            </p:cNvSpPr>
            <p:nvPr/>
          </p:nvSpPr>
          <p:spPr bwMode="auto">
            <a:xfrm>
              <a:off x="3651" y="3786"/>
              <a:ext cx="172" cy="212"/>
            </a:xfrm>
            <a:prstGeom prst="rect">
              <a:avLst/>
            </a:prstGeom>
            <a:gradFill rotWithShape="1">
              <a:gsLst>
                <a:gs pos="0">
                  <a:srgbClr val="FFFFFF"/>
                </a:gs>
                <a:gs pos="100000">
                  <a:srgbClr val="FF00FF"/>
                </a:gs>
              </a:gsLst>
              <a:path path="shape">
                <a:fillToRect l="50000" t="50000" r="50000" b="50000"/>
              </a:path>
            </a:gradFill>
            <a:ln w="9525" cap="sq">
              <a:solidFill>
                <a:schemeClr val="tx1"/>
              </a:solidFill>
              <a:miter lim="800000"/>
              <a:headEnd/>
              <a:tailEnd/>
            </a:ln>
            <a:effectLst/>
          </p:spPr>
          <p:txBody>
            <a:bodyPr wrap="none" lIns="54000" tIns="10800" rIns="54000" bIns="10800" anchor="ctr">
              <a:spAutoFit/>
            </a:bodyPr>
            <a:lstStyle/>
            <a:p>
              <a:pPr algn="ctr"/>
              <a:r>
                <a:rPr lang="en-US" altLang="zh-CN" sz="2000"/>
                <a:t>F</a:t>
              </a:r>
            </a:p>
          </p:txBody>
        </p:sp>
        <p:cxnSp>
          <p:nvCxnSpPr>
            <p:cNvPr id="150652" name="AutoShape 124"/>
            <p:cNvCxnSpPr>
              <a:cxnSpLocks noChangeShapeType="1"/>
              <a:stCxn id="150651" idx="0"/>
            </p:cNvCxnSpPr>
            <p:nvPr/>
          </p:nvCxnSpPr>
          <p:spPr bwMode="auto">
            <a:xfrm flipV="1">
              <a:off x="3737" y="3475"/>
              <a:ext cx="0" cy="311"/>
            </a:xfrm>
            <a:prstGeom prst="straightConnector1">
              <a:avLst/>
            </a:prstGeom>
            <a:noFill/>
            <a:ln w="12700" cap="sq">
              <a:solidFill>
                <a:schemeClr val="tx1"/>
              </a:solidFill>
              <a:round/>
              <a:headEnd/>
              <a:tailEnd/>
            </a:ln>
            <a:effectLst/>
          </p:spPr>
        </p:cxnSp>
        <p:sp>
          <p:nvSpPr>
            <p:cNvPr id="150653" name="Rectangle 125"/>
            <p:cNvSpPr>
              <a:spLocks noChangeArrowheads="1"/>
            </p:cNvSpPr>
            <p:nvPr/>
          </p:nvSpPr>
          <p:spPr bwMode="auto">
            <a:xfrm>
              <a:off x="4432" y="3786"/>
              <a:ext cx="172" cy="212"/>
            </a:xfrm>
            <a:prstGeom prst="rect">
              <a:avLst/>
            </a:prstGeom>
            <a:gradFill rotWithShape="1">
              <a:gsLst>
                <a:gs pos="0">
                  <a:srgbClr val="FFFFFF"/>
                </a:gs>
                <a:gs pos="100000">
                  <a:srgbClr val="FF00FF"/>
                </a:gs>
              </a:gsLst>
              <a:path path="shape">
                <a:fillToRect l="50000" t="50000" r="50000" b="50000"/>
              </a:path>
            </a:gradFill>
            <a:ln w="9525" cap="sq">
              <a:solidFill>
                <a:schemeClr val="tx1"/>
              </a:solidFill>
              <a:miter lim="800000"/>
              <a:headEnd/>
              <a:tailEnd/>
            </a:ln>
            <a:effectLst/>
          </p:spPr>
          <p:txBody>
            <a:bodyPr wrap="none" lIns="54000" tIns="10800" rIns="54000" bIns="10800" anchor="ctr">
              <a:spAutoFit/>
            </a:bodyPr>
            <a:lstStyle/>
            <a:p>
              <a:pPr algn="ctr"/>
              <a:r>
                <a:rPr lang="en-US" altLang="zh-CN" sz="2000"/>
                <a:t>F</a:t>
              </a:r>
            </a:p>
          </p:txBody>
        </p:sp>
        <p:cxnSp>
          <p:nvCxnSpPr>
            <p:cNvPr id="150654" name="AutoShape 126"/>
            <p:cNvCxnSpPr>
              <a:cxnSpLocks noChangeShapeType="1"/>
              <a:stCxn id="150653" idx="0"/>
            </p:cNvCxnSpPr>
            <p:nvPr/>
          </p:nvCxnSpPr>
          <p:spPr bwMode="auto">
            <a:xfrm flipV="1">
              <a:off x="4518" y="3475"/>
              <a:ext cx="0" cy="311"/>
            </a:xfrm>
            <a:prstGeom prst="straightConnector1">
              <a:avLst/>
            </a:prstGeom>
            <a:noFill/>
            <a:ln w="12700" cap="sq">
              <a:solidFill>
                <a:schemeClr val="tx1"/>
              </a:solidFill>
              <a:round/>
              <a:headEnd/>
              <a:tailEnd/>
            </a:ln>
            <a:effectLst/>
          </p:spPr>
        </p:cxnSp>
        <p:sp>
          <p:nvSpPr>
            <p:cNvPr id="150655" name="Rectangle 127"/>
            <p:cNvSpPr>
              <a:spLocks noChangeArrowheads="1"/>
            </p:cNvSpPr>
            <p:nvPr/>
          </p:nvSpPr>
          <p:spPr bwMode="auto">
            <a:xfrm>
              <a:off x="1371" y="2863"/>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0656" name="Rectangle 128"/>
            <p:cNvSpPr>
              <a:spLocks noChangeArrowheads="1"/>
            </p:cNvSpPr>
            <p:nvPr/>
          </p:nvSpPr>
          <p:spPr bwMode="auto">
            <a:xfrm>
              <a:off x="1179" y="2863"/>
              <a:ext cx="192"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18</a:t>
              </a:r>
            </a:p>
          </p:txBody>
        </p:sp>
        <p:sp>
          <p:nvSpPr>
            <p:cNvPr id="150657" name="Rectangle 129"/>
            <p:cNvSpPr>
              <a:spLocks noChangeArrowheads="1"/>
            </p:cNvSpPr>
            <p:nvPr/>
          </p:nvSpPr>
          <p:spPr bwMode="auto">
            <a:xfrm>
              <a:off x="986" y="2863"/>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0658" name="Rectangle 130"/>
            <p:cNvSpPr>
              <a:spLocks noChangeArrowheads="1"/>
            </p:cNvSpPr>
            <p:nvPr/>
          </p:nvSpPr>
          <p:spPr bwMode="auto">
            <a:xfrm>
              <a:off x="793" y="2863"/>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1</a:t>
              </a:r>
            </a:p>
          </p:txBody>
        </p:sp>
        <p:sp>
          <p:nvSpPr>
            <p:cNvPr id="150659" name="Line 131"/>
            <p:cNvSpPr>
              <a:spLocks noChangeShapeType="1"/>
            </p:cNvSpPr>
            <p:nvPr/>
          </p:nvSpPr>
          <p:spPr bwMode="auto">
            <a:xfrm>
              <a:off x="793" y="2863"/>
              <a:ext cx="771"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660" name="Line 132"/>
            <p:cNvSpPr>
              <a:spLocks noChangeShapeType="1"/>
            </p:cNvSpPr>
            <p:nvPr/>
          </p:nvSpPr>
          <p:spPr bwMode="auto">
            <a:xfrm>
              <a:off x="793" y="3113"/>
              <a:ext cx="771"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661" name="Line 133"/>
            <p:cNvSpPr>
              <a:spLocks noChangeShapeType="1"/>
            </p:cNvSpPr>
            <p:nvPr/>
          </p:nvSpPr>
          <p:spPr bwMode="auto">
            <a:xfrm>
              <a:off x="793" y="2863"/>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662" name="Line 134"/>
            <p:cNvSpPr>
              <a:spLocks noChangeShapeType="1"/>
            </p:cNvSpPr>
            <p:nvPr/>
          </p:nvSpPr>
          <p:spPr bwMode="auto">
            <a:xfrm>
              <a:off x="986" y="2863"/>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0663" name="Line 135"/>
            <p:cNvSpPr>
              <a:spLocks noChangeShapeType="1"/>
            </p:cNvSpPr>
            <p:nvPr/>
          </p:nvSpPr>
          <p:spPr bwMode="auto">
            <a:xfrm>
              <a:off x="1179" y="2863"/>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0664" name="Line 136"/>
            <p:cNvSpPr>
              <a:spLocks noChangeShapeType="1"/>
            </p:cNvSpPr>
            <p:nvPr/>
          </p:nvSpPr>
          <p:spPr bwMode="auto">
            <a:xfrm>
              <a:off x="1371" y="2863"/>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0665" name="Line 137"/>
            <p:cNvSpPr>
              <a:spLocks noChangeShapeType="1"/>
            </p:cNvSpPr>
            <p:nvPr/>
          </p:nvSpPr>
          <p:spPr bwMode="auto">
            <a:xfrm>
              <a:off x="1564" y="2863"/>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666" name="Rectangle 138"/>
            <p:cNvSpPr>
              <a:spLocks noChangeArrowheads="1"/>
            </p:cNvSpPr>
            <p:nvPr/>
          </p:nvSpPr>
          <p:spPr bwMode="auto">
            <a:xfrm>
              <a:off x="4317" y="2863"/>
              <a:ext cx="196"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0667" name="Rectangle 139"/>
            <p:cNvSpPr>
              <a:spLocks noChangeArrowheads="1"/>
            </p:cNvSpPr>
            <p:nvPr/>
          </p:nvSpPr>
          <p:spPr bwMode="auto">
            <a:xfrm>
              <a:off x="4120" y="2863"/>
              <a:ext cx="197"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78</a:t>
              </a:r>
            </a:p>
          </p:txBody>
        </p:sp>
        <p:sp>
          <p:nvSpPr>
            <p:cNvPr id="150668" name="Rectangle 140"/>
            <p:cNvSpPr>
              <a:spLocks noChangeArrowheads="1"/>
            </p:cNvSpPr>
            <p:nvPr/>
          </p:nvSpPr>
          <p:spPr bwMode="auto">
            <a:xfrm>
              <a:off x="3924" y="2863"/>
              <a:ext cx="196"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0669" name="Rectangle 141"/>
            <p:cNvSpPr>
              <a:spLocks noChangeArrowheads="1"/>
            </p:cNvSpPr>
            <p:nvPr/>
          </p:nvSpPr>
          <p:spPr bwMode="auto">
            <a:xfrm>
              <a:off x="3727" y="2863"/>
              <a:ext cx="197"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43</a:t>
              </a:r>
            </a:p>
          </p:txBody>
        </p:sp>
        <p:sp>
          <p:nvSpPr>
            <p:cNvPr id="150670" name="Rectangle 142"/>
            <p:cNvSpPr>
              <a:spLocks noChangeArrowheads="1"/>
            </p:cNvSpPr>
            <p:nvPr/>
          </p:nvSpPr>
          <p:spPr bwMode="auto">
            <a:xfrm>
              <a:off x="3531" y="2863"/>
              <a:ext cx="196"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0671" name="Rectangle 143"/>
            <p:cNvSpPr>
              <a:spLocks noChangeArrowheads="1"/>
            </p:cNvSpPr>
            <p:nvPr/>
          </p:nvSpPr>
          <p:spPr bwMode="auto">
            <a:xfrm>
              <a:off x="3334" y="2863"/>
              <a:ext cx="197"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2</a:t>
              </a:r>
            </a:p>
          </p:txBody>
        </p:sp>
        <p:sp>
          <p:nvSpPr>
            <p:cNvPr id="150672" name="Line 144"/>
            <p:cNvSpPr>
              <a:spLocks noChangeShapeType="1"/>
            </p:cNvSpPr>
            <p:nvPr/>
          </p:nvSpPr>
          <p:spPr bwMode="auto">
            <a:xfrm>
              <a:off x="3334" y="2863"/>
              <a:ext cx="1179"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673" name="Line 145"/>
            <p:cNvSpPr>
              <a:spLocks noChangeShapeType="1"/>
            </p:cNvSpPr>
            <p:nvPr/>
          </p:nvSpPr>
          <p:spPr bwMode="auto">
            <a:xfrm>
              <a:off x="3334" y="3113"/>
              <a:ext cx="1179"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674" name="Line 146"/>
            <p:cNvSpPr>
              <a:spLocks noChangeShapeType="1"/>
            </p:cNvSpPr>
            <p:nvPr/>
          </p:nvSpPr>
          <p:spPr bwMode="auto">
            <a:xfrm>
              <a:off x="3334" y="2863"/>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675" name="Line 147"/>
            <p:cNvSpPr>
              <a:spLocks noChangeShapeType="1"/>
            </p:cNvSpPr>
            <p:nvPr/>
          </p:nvSpPr>
          <p:spPr bwMode="auto">
            <a:xfrm>
              <a:off x="3531" y="2863"/>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0676" name="Line 148"/>
            <p:cNvSpPr>
              <a:spLocks noChangeShapeType="1"/>
            </p:cNvSpPr>
            <p:nvPr/>
          </p:nvSpPr>
          <p:spPr bwMode="auto">
            <a:xfrm>
              <a:off x="3727" y="2863"/>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0677" name="Line 149"/>
            <p:cNvSpPr>
              <a:spLocks noChangeShapeType="1"/>
            </p:cNvSpPr>
            <p:nvPr/>
          </p:nvSpPr>
          <p:spPr bwMode="auto">
            <a:xfrm>
              <a:off x="3924" y="2863"/>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0678" name="Line 150"/>
            <p:cNvSpPr>
              <a:spLocks noChangeShapeType="1"/>
            </p:cNvSpPr>
            <p:nvPr/>
          </p:nvSpPr>
          <p:spPr bwMode="auto">
            <a:xfrm>
              <a:off x="4120" y="2863"/>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0679" name="Line 151"/>
            <p:cNvSpPr>
              <a:spLocks noChangeShapeType="1"/>
            </p:cNvSpPr>
            <p:nvPr/>
          </p:nvSpPr>
          <p:spPr bwMode="auto">
            <a:xfrm>
              <a:off x="4317" y="2863"/>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0680" name="Line 152"/>
            <p:cNvSpPr>
              <a:spLocks noChangeShapeType="1"/>
            </p:cNvSpPr>
            <p:nvPr/>
          </p:nvSpPr>
          <p:spPr bwMode="auto">
            <a:xfrm>
              <a:off x="4513" y="2863"/>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681" name="Freeform 153"/>
            <p:cNvSpPr>
              <a:spLocks/>
            </p:cNvSpPr>
            <p:nvPr/>
          </p:nvSpPr>
          <p:spPr bwMode="auto">
            <a:xfrm>
              <a:off x="839" y="2995"/>
              <a:ext cx="244" cy="344"/>
            </a:xfrm>
            <a:custGeom>
              <a:avLst/>
              <a:gdLst/>
              <a:ahLst/>
              <a:cxnLst>
                <a:cxn ang="0">
                  <a:pos x="244" y="0"/>
                </a:cxn>
                <a:cxn ang="0">
                  <a:pos x="190" y="161"/>
                </a:cxn>
                <a:cxn ang="0">
                  <a:pos x="83" y="238"/>
                </a:cxn>
                <a:cxn ang="0">
                  <a:pos x="0" y="344"/>
                </a:cxn>
              </a:cxnLst>
              <a:rect l="0" t="0" r="r" b="b"/>
              <a:pathLst>
                <a:path w="244" h="344">
                  <a:moveTo>
                    <a:pt x="244" y="0"/>
                  </a:moveTo>
                  <a:cubicBezTo>
                    <a:pt x="235" y="27"/>
                    <a:pt x="217" y="121"/>
                    <a:pt x="190" y="161"/>
                  </a:cubicBezTo>
                  <a:cubicBezTo>
                    <a:pt x="163" y="201"/>
                    <a:pt x="115" y="207"/>
                    <a:pt x="83" y="238"/>
                  </a:cubicBezTo>
                  <a:cubicBezTo>
                    <a:pt x="51" y="269"/>
                    <a:pt x="17" y="322"/>
                    <a:pt x="0" y="344"/>
                  </a:cubicBezTo>
                </a:path>
              </a:pathLst>
            </a:custGeom>
            <a:noFill/>
            <a:ln w="12700" cap="sq" cmpd="sng">
              <a:solidFill>
                <a:schemeClr val="tx1"/>
              </a:solidFill>
              <a:prstDash val="solid"/>
              <a:round/>
              <a:headEnd/>
              <a:tailEnd/>
            </a:ln>
            <a:effectLst/>
          </p:spPr>
          <p:txBody>
            <a:bodyPr>
              <a:spAutoFit/>
            </a:bodyPr>
            <a:lstStyle/>
            <a:p>
              <a:endParaRPr lang="zh-CN" altLang="en-US"/>
            </a:p>
          </p:txBody>
        </p:sp>
        <p:sp>
          <p:nvSpPr>
            <p:cNvPr id="150682" name="Freeform 154"/>
            <p:cNvSpPr>
              <a:spLocks/>
            </p:cNvSpPr>
            <p:nvPr/>
          </p:nvSpPr>
          <p:spPr bwMode="auto">
            <a:xfrm>
              <a:off x="1467" y="2988"/>
              <a:ext cx="261" cy="345"/>
            </a:xfrm>
            <a:custGeom>
              <a:avLst/>
              <a:gdLst/>
              <a:ahLst/>
              <a:cxnLst>
                <a:cxn ang="0">
                  <a:pos x="0" y="0"/>
                </a:cxn>
                <a:cxn ang="0">
                  <a:pos x="61" y="168"/>
                </a:cxn>
                <a:cxn ang="0">
                  <a:pos x="215" y="238"/>
                </a:cxn>
                <a:cxn ang="0">
                  <a:pos x="261" y="345"/>
                </a:cxn>
              </a:cxnLst>
              <a:rect l="0" t="0" r="r" b="b"/>
              <a:pathLst>
                <a:path w="261" h="345">
                  <a:moveTo>
                    <a:pt x="0" y="0"/>
                  </a:moveTo>
                  <a:cubicBezTo>
                    <a:pt x="10" y="28"/>
                    <a:pt x="25" y="128"/>
                    <a:pt x="61" y="168"/>
                  </a:cubicBezTo>
                  <a:cubicBezTo>
                    <a:pt x="97" y="208"/>
                    <a:pt x="182" y="208"/>
                    <a:pt x="215" y="238"/>
                  </a:cubicBezTo>
                  <a:cubicBezTo>
                    <a:pt x="248" y="268"/>
                    <a:pt x="252" y="323"/>
                    <a:pt x="261" y="345"/>
                  </a:cubicBezTo>
                </a:path>
              </a:pathLst>
            </a:custGeom>
            <a:noFill/>
            <a:ln w="12700" cap="sq" cmpd="sng">
              <a:solidFill>
                <a:schemeClr val="tx1"/>
              </a:solidFill>
              <a:prstDash val="solid"/>
              <a:round/>
              <a:headEnd/>
              <a:tailEnd/>
            </a:ln>
            <a:effectLst/>
          </p:spPr>
          <p:txBody>
            <a:bodyPr>
              <a:spAutoFit/>
            </a:bodyPr>
            <a:lstStyle/>
            <a:p>
              <a:endParaRPr lang="zh-CN" altLang="en-US"/>
            </a:p>
          </p:txBody>
        </p:sp>
        <p:sp>
          <p:nvSpPr>
            <p:cNvPr id="150683" name="Freeform 155"/>
            <p:cNvSpPr>
              <a:spLocks/>
            </p:cNvSpPr>
            <p:nvPr/>
          </p:nvSpPr>
          <p:spPr bwMode="auto">
            <a:xfrm>
              <a:off x="2639" y="2988"/>
              <a:ext cx="986" cy="337"/>
            </a:xfrm>
            <a:custGeom>
              <a:avLst/>
              <a:gdLst/>
              <a:ahLst/>
              <a:cxnLst>
                <a:cxn ang="0">
                  <a:pos x="986" y="0"/>
                </a:cxn>
                <a:cxn ang="0">
                  <a:pos x="809" y="161"/>
                </a:cxn>
                <a:cxn ang="0">
                  <a:pos x="133" y="222"/>
                </a:cxn>
                <a:cxn ang="0">
                  <a:pos x="11" y="337"/>
                </a:cxn>
              </a:cxnLst>
              <a:rect l="0" t="0" r="r" b="b"/>
              <a:pathLst>
                <a:path w="986" h="337">
                  <a:moveTo>
                    <a:pt x="986" y="0"/>
                  </a:moveTo>
                  <a:cubicBezTo>
                    <a:pt x="957" y="27"/>
                    <a:pt x="951" y="124"/>
                    <a:pt x="809" y="161"/>
                  </a:cubicBezTo>
                  <a:cubicBezTo>
                    <a:pt x="667" y="198"/>
                    <a:pt x="266" y="193"/>
                    <a:pt x="133" y="222"/>
                  </a:cubicBezTo>
                  <a:cubicBezTo>
                    <a:pt x="0" y="251"/>
                    <a:pt x="36" y="313"/>
                    <a:pt x="11" y="337"/>
                  </a:cubicBezTo>
                </a:path>
              </a:pathLst>
            </a:custGeom>
            <a:noFill/>
            <a:ln w="12700" cap="sq" cmpd="sng">
              <a:solidFill>
                <a:schemeClr val="tx1"/>
              </a:solidFill>
              <a:prstDash val="solid"/>
              <a:round/>
              <a:headEnd/>
              <a:tailEnd/>
            </a:ln>
            <a:effectLst/>
          </p:spPr>
          <p:txBody>
            <a:bodyPr>
              <a:spAutoFit/>
            </a:bodyPr>
            <a:lstStyle/>
            <a:p>
              <a:endParaRPr lang="zh-CN" altLang="en-US"/>
            </a:p>
          </p:txBody>
        </p:sp>
        <p:sp>
          <p:nvSpPr>
            <p:cNvPr id="150684" name="Freeform 156"/>
            <p:cNvSpPr>
              <a:spLocks/>
            </p:cNvSpPr>
            <p:nvPr/>
          </p:nvSpPr>
          <p:spPr bwMode="auto">
            <a:xfrm>
              <a:off x="3932" y="2988"/>
              <a:ext cx="92" cy="345"/>
            </a:xfrm>
            <a:custGeom>
              <a:avLst/>
              <a:gdLst/>
              <a:ahLst/>
              <a:cxnLst>
                <a:cxn ang="0">
                  <a:pos x="92" y="0"/>
                </a:cxn>
                <a:cxn ang="0">
                  <a:pos x="62" y="192"/>
                </a:cxn>
                <a:cxn ang="0">
                  <a:pos x="23" y="253"/>
                </a:cxn>
                <a:cxn ang="0">
                  <a:pos x="0" y="345"/>
                </a:cxn>
              </a:cxnLst>
              <a:rect l="0" t="0" r="r" b="b"/>
              <a:pathLst>
                <a:path w="92" h="345">
                  <a:moveTo>
                    <a:pt x="92" y="0"/>
                  </a:moveTo>
                  <a:cubicBezTo>
                    <a:pt x="87" y="32"/>
                    <a:pt x="73" y="150"/>
                    <a:pt x="62" y="192"/>
                  </a:cubicBezTo>
                  <a:cubicBezTo>
                    <a:pt x="51" y="234"/>
                    <a:pt x="33" y="228"/>
                    <a:pt x="23" y="253"/>
                  </a:cubicBezTo>
                  <a:cubicBezTo>
                    <a:pt x="13" y="278"/>
                    <a:pt x="5" y="326"/>
                    <a:pt x="0" y="345"/>
                  </a:cubicBezTo>
                </a:path>
              </a:pathLst>
            </a:custGeom>
            <a:noFill/>
            <a:ln w="12700" cap="sq" cmpd="sng">
              <a:solidFill>
                <a:schemeClr val="tx1"/>
              </a:solidFill>
              <a:prstDash val="solid"/>
              <a:round/>
              <a:headEnd/>
              <a:tailEnd/>
            </a:ln>
            <a:effectLst/>
          </p:spPr>
          <p:txBody>
            <a:bodyPr>
              <a:spAutoFit/>
            </a:bodyPr>
            <a:lstStyle/>
            <a:p>
              <a:endParaRPr lang="zh-CN" altLang="en-US"/>
            </a:p>
          </p:txBody>
        </p:sp>
        <p:sp>
          <p:nvSpPr>
            <p:cNvPr id="150685" name="Freeform 157"/>
            <p:cNvSpPr>
              <a:spLocks/>
            </p:cNvSpPr>
            <p:nvPr/>
          </p:nvSpPr>
          <p:spPr bwMode="auto">
            <a:xfrm>
              <a:off x="4401" y="2988"/>
              <a:ext cx="811" cy="337"/>
            </a:xfrm>
            <a:custGeom>
              <a:avLst/>
              <a:gdLst/>
              <a:ahLst/>
              <a:cxnLst>
                <a:cxn ang="0">
                  <a:pos x="0" y="0"/>
                </a:cxn>
                <a:cxn ang="0">
                  <a:pos x="146" y="176"/>
                </a:cxn>
                <a:cxn ang="0">
                  <a:pos x="706" y="176"/>
                </a:cxn>
                <a:cxn ang="0">
                  <a:pos x="775" y="337"/>
                </a:cxn>
              </a:cxnLst>
              <a:rect l="0" t="0" r="r" b="b"/>
              <a:pathLst>
                <a:path w="811" h="337">
                  <a:moveTo>
                    <a:pt x="0" y="0"/>
                  </a:moveTo>
                  <a:cubicBezTo>
                    <a:pt x="24" y="29"/>
                    <a:pt x="28" y="147"/>
                    <a:pt x="146" y="176"/>
                  </a:cubicBezTo>
                  <a:cubicBezTo>
                    <a:pt x="264" y="205"/>
                    <a:pt x="601" y="149"/>
                    <a:pt x="706" y="176"/>
                  </a:cubicBezTo>
                  <a:cubicBezTo>
                    <a:pt x="811" y="203"/>
                    <a:pt x="761" y="304"/>
                    <a:pt x="775" y="337"/>
                  </a:cubicBezTo>
                </a:path>
              </a:pathLst>
            </a:custGeom>
            <a:noFill/>
            <a:ln w="12700" cap="sq" cmpd="sng">
              <a:solidFill>
                <a:schemeClr val="tx1"/>
              </a:solidFill>
              <a:prstDash val="solid"/>
              <a:round/>
              <a:headEnd/>
              <a:tailEnd/>
            </a:ln>
            <a:effectLst/>
          </p:spPr>
          <p:txBody>
            <a:bodyPr>
              <a:spAutoFit/>
            </a:bodyPr>
            <a:lstStyle/>
            <a:p>
              <a:endParaRPr lang="zh-CN" altLang="en-US"/>
            </a:p>
          </p:txBody>
        </p:sp>
        <p:sp>
          <p:nvSpPr>
            <p:cNvPr id="150686" name="Rectangle 158"/>
            <p:cNvSpPr>
              <a:spLocks noChangeArrowheads="1"/>
            </p:cNvSpPr>
            <p:nvPr/>
          </p:nvSpPr>
          <p:spPr bwMode="auto">
            <a:xfrm>
              <a:off x="3050" y="240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0687" name="Rectangle 159"/>
            <p:cNvSpPr>
              <a:spLocks noChangeArrowheads="1"/>
            </p:cNvSpPr>
            <p:nvPr/>
          </p:nvSpPr>
          <p:spPr bwMode="auto">
            <a:xfrm>
              <a:off x="2858" y="2409"/>
              <a:ext cx="192"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35</a:t>
              </a:r>
            </a:p>
          </p:txBody>
        </p:sp>
        <p:sp>
          <p:nvSpPr>
            <p:cNvPr id="150688" name="Rectangle 160"/>
            <p:cNvSpPr>
              <a:spLocks noChangeArrowheads="1"/>
            </p:cNvSpPr>
            <p:nvPr/>
          </p:nvSpPr>
          <p:spPr bwMode="auto">
            <a:xfrm>
              <a:off x="2665" y="240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0689" name="Rectangle 161"/>
            <p:cNvSpPr>
              <a:spLocks noChangeArrowheads="1"/>
            </p:cNvSpPr>
            <p:nvPr/>
          </p:nvSpPr>
          <p:spPr bwMode="auto">
            <a:xfrm>
              <a:off x="2472" y="240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1</a:t>
              </a:r>
            </a:p>
          </p:txBody>
        </p:sp>
        <p:sp>
          <p:nvSpPr>
            <p:cNvPr id="150690" name="Line 162"/>
            <p:cNvSpPr>
              <a:spLocks noChangeShapeType="1"/>
            </p:cNvSpPr>
            <p:nvPr/>
          </p:nvSpPr>
          <p:spPr bwMode="auto">
            <a:xfrm>
              <a:off x="2472" y="2409"/>
              <a:ext cx="771"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691" name="Line 163"/>
            <p:cNvSpPr>
              <a:spLocks noChangeShapeType="1"/>
            </p:cNvSpPr>
            <p:nvPr/>
          </p:nvSpPr>
          <p:spPr bwMode="auto">
            <a:xfrm>
              <a:off x="2472" y="2659"/>
              <a:ext cx="771"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692" name="Line 164"/>
            <p:cNvSpPr>
              <a:spLocks noChangeShapeType="1"/>
            </p:cNvSpPr>
            <p:nvPr/>
          </p:nvSpPr>
          <p:spPr bwMode="auto">
            <a:xfrm>
              <a:off x="2472" y="2409"/>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693" name="Line 165"/>
            <p:cNvSpPr>
              <a:spLocks noChangeShapeType="1"/>
            </p:cNvSpPr>
            <p:nvPr/>
          </p:nvSpPr>
          <p:spPr bwMode="auto">
            <a:xfrm>
              <a:off x="2665" y="240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0694" name="Line 166"/>
            <p:cNvSpPr>
              <a:spLocks noChangeShapeType="1"/>
            </p:cNvSpPr>
            <p:nvPr/>
          </p:nvSpPr>
          <p:spPr bwMode="auto">
            <a:xfrm>
              <a:off x="2858" y="240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0695" name="Line 167"/>
            <p:cNvSpPr>
              <a:spLocks noChangeShapeType="1"/>
            </p:cNvSpPr>
            <p:nvPr/>
          </p:nvSpPr>
          <p:spPr bwMode="auto">
            <a:xfrm>
              <a:off x="3050" y="240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0696" name="Line 168"/>
            <p:cNvSpPr>
              <a:spLocks noChangeShapeType="1"/>
            </p:cNvSpPr>
            <p:nvPr/>
          </p:nvSpPr>
          <p:spPr bwMode="auto">
            <a:xfrm>
              <a:off x="3243" y="2409"/>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697" name="Freeform 169"/>
            <p:cNvSpPr>
              <a:spLocks/>
            </p:cNvSpPr>
            <p:nvPr/>
          </p:nvSpPr>
          <p:spPr bwMode="auto">
            <a:xfrm>
              <a:off x="1265" y="2550"/>
              <a:ext cx="1537" cy="313"/>
            </a:xfrm>
            <a:custGeom>
              <a:avLst/>
              <a:gdLst/>
              <a:ahLst/>
              <a:cxnLst>
                <a:cxn ang="0">
                  <a:pos x="1500" y="0"/>
                </a:cxn>
                <a:cxn ang="0">
                  <a:pos x="1323" y="176"/>
                </a:cxn>
                <a:cxn ang="0">
                  <a:pos x="217" y="215"/>
                </a:cxn>
                <a:cxn ang="0">
                  <a:pos x="18" y="313"/>
                </a:cxn>
              </a:cxnLst>
              <a:rect l="0" t="0" r="r" b="b"/>
              <a:pathLst>
                <a:path w="1537" h="313">
                  <a:moveTo>
                    <a:pt x="1500" y="0"/>
                  </a:moveTo>
                  <a:cubicBezTo>
                    <a:pt x="1471" y="29"/>
                    <a:pt x="1537" y="140"/>
                    <a:pt x="1323" y="176"/>
                  </a:cubicBezTo>
                  <a:cubicBezTo>
                    <a:pt x="1109" y="212"/>
                    <a:pt x="434" y="192"/>
                    <a:pt x="217" y="215"/>
                  </a:cubicBezTo>
                  <a:cubicBezTo>
                    <a:pt x="0" y="238"/>
                    <a:pt x="59" y="293"/>
                    <a:pt x="18" y="313"/>
                  </a:cubicBezTo>
                </a:path>
              </a:pathLst>
            </a:custGeom>
            <a:noFill/>
            <a:ln w="12700" cap="sq" cmpd="sng">
              <a:solidFill>
                <a:schemeClr val="tx1"/>
              </a:solidFill>
              <a:prstDash val="solid"/>
              <a:round/>
              <a:headEnd/>
              <a:tailEnd/>
            </a:ln>
            <a:effectLst/>
          </p:spPr>
          <p:txBody>
            <a:bodyPr>
              <a:spAutoFit/>
            </a:bodyPr>
            <a:lstStyle/>
            <a:p>
              <a:endParaRPr lang="zh-CN" altLang="en-US"/>
            </a:p>
          </p:txBody>
        </p:sp>
        <p:sp>
          <p:nvSpPr>
            <p:cNvPr id="150698" name="Freeform 170"/>
            <p:cNvSpPr>
              <a:spLocks/>
            </p:cNvSpPr>
            <p:nvPr/>
          </p:nvSpPr>
          <p:spPr bwMode="auto">
            <a:xfrm>
              <a:off x="3149" y="2542"/>
              <a:ext cx="683" cy="313"/>
            </a:xfrm>
            <a:custGeom>
              <a:avLst/>
              <a:gdLst/>
              <a:ahLst/>
              <a:cxnLst>
                <a:cxn ang="0">
                  <a:pos x="0" y="0"/>
                </a:cxn>
                <a:cxn ang="0">
                  <a:pos x="146" y="138"/>
                </a:cxn>
                <a:cxn ang="0">
                  <a:pos x="553" y="184"/>
                </a:cxn>
                <a:cxn ang="0">
                  <a:pos x="683" y="313"/>
                </a:cxn>
              </a:cxnLst>
              <a:rect l="0" t="0" r="r" b="b"/>
              <a:pathLst>
                <a:path w="683" h="313">
                  <a:moveTo>
                    <a:pt x="0" y="0"/>
                  </a:moveTo>
                  <a:cubicBezTo>
                    <a:pt x="24" y="23"/>
                    <a:pt x="54" y="107"/>
                    <a:pt x="146" y="138"/>
                  </a:cubicBezTo>
                  <a:cubicBezTo>
                    <a:pt x="238" y="169"/>
                    <a:pt x="464" y="155"/>
                    <a:pt x="553" y="184"/>
                  </a:cubicBezTo>
                  <a:cubicBezTo>
                    <a:pt x="642" y="213"/>
                    <a:pt x="656" y="286"/>
                    <a:pt x="683" y="313"/>
                  </a:cubicBezTo>
                </a:path>
              </a:pathLst>
            </a:custGeom>
            <a:noFill/>
            <a:ln w="12700" cap="sq" cmpd="sng">
              <a:solidFill>
                <a:schemeClr val="tx1"/>
              </a:solidFill>
              <a:prstDash val="solid"/>
              <a:round/>
              <a:headEnd/>
              <a:tailEnd/>
            </a:ln>
            <a:effectLst/>
          </p:spPr>
          <p:txBody>
            <a:bodyPr>
              <a:spAutoFit/>
            </a:bodyPr>
            <a:lstStyle/>
            <a:p>
              <a:endParaRPr lang="zh-CN" altLang="en-US"/>
            </a:p>
          </p:txBody>
        </p:sp>
        <p:cxnSp>
          <p:nvCxnSpPr>
            <p:cNvPr id="150699" name="AutoShape 171"/>
            <p:cNvCxnSpPr>
              <a:cxnSpLocks noChangeShapeType="1"/>
              <a:endCxn id="150694" idx="0"/>
            </p:cNvCxnSpPr>
            <p:nvPr/>
          </p:nvCxnSpPr>
          <p:spPr bwMode="auto">
            <a:xfrm rot="5400000">
              <a:off x="2835" y="2228"/>
              <a:ext cx="204" cy="158"/>
            </a:xfrm>
            <a:prstGeom prst="curvedConnector3">
              <a:avLst>
                <a:gd name="adj1" fmla="val 50000"/>
              </a:avLst>
            </a:prstGeom>
            <a:noFill/>
            <a:ln w="12700" cap="sq">
              <a:solidFill>
                <a:schemeClr val="tx1"/>
              </a:solidFill>
              <a:round/>
              <a:headEnd/>
              <a:tailEnd type="triangle" w="med" len="med"/>
            </a:ln>
            <a:effectLst/>
          </p:spPr>
        </p:cxnSp>
        <p:sp>
          <p:nvSpPr>
            <p:cNvPr id="150700" name="Text Box 172"/>
            <p:cNvSpPr txBox="1">
              <a:spLocks noChangeArrowheads="1"/>
            </p:cNvSpPr>
            <p:nvPr/>
          </p:nvSpPr>
          <p:spPr bwMode="auto">
            <a:xfrm>
              <a:off x="3016" y="2099"/>
              <a:ext cx="228" cy="288"/>
            </a:xfrm>
            <a:prstGeom prst="rect">
              <a:avLst/>
            </a:prstGeom>
            <a:noFill/>
            <a:ln w="25400" cap="sq">
              <a:noFill/>
              <a:miter lim="800000"/>
              <a:headEnd/>
              <a:tailEnd/>
            </a:ln>
            <a:effectLst/>
          </p:spPr>
          <p:txBody>
            <a:bodyPr wrap="none">
              <a:spAutoFit/>
            </a:bodyPr>
            <a:lstStyle/>
            <a:p>
              <a:r>
                <a:rPr kumimoji="0" lang="en-US" altLang="zh-CN"/>
                <a:t>t </a:t>
              </a:r>
              <a:endParaRPr lang="en-US" altLang="zh-CN"/>
            </a:p>
          </p:txBody>
        </p:sp>
        <p:sp>
          <p:nvSpPr>
            <p:cNvPr id="150701" name="Text Box 173"/>
            <p:cNvSpPr txBox="1">
              <a:spLocks noChangeArrowheads="1"/>
            </p:cNvSpPr>
            <p:nvPr/>
          </p:nvSpPr>
          <p:spPr bwMode="auto">
            <a:xfrm>
              <a:off x="2472" y="2160"/>
              <a:ext cx="260" cy="288"/>
            </a:xfrm>
            <a:prstGeom prst="rect">
              <a:avLst/>
            </a:prstGeom>
            <a:noFill/>
            <a:ln w="25400" cap="sq">
              <a:noFill/>
              <a:miter lim="800000"/>
              <a:headEnd/>
              <a:tailEnd/>
            </a:ln>
            <a:effectLst/>
          </p:spPr>
          <p:txBody>
            <a:bodyPr wrap="none">
              <a:spAutoFit/>
            </a:bodyPr>
            <a:lstStyle/>
            <a:p>
              <a:r>
                <a:rPr kumimoji="0" lang="en-US" altLang="zh-CN" i="1"/>
                <a:t>a </a:t>
              </a:r>
              <a:endParaRPr lang="en-US" altLang="zh-CN" i="1"/>
            </a:p>
          </p:txBody>
        </p:sp>
        <p:sp>
          <p:nvSpPr>
            <p:cNvPr id="150702" name="Text Box 174"/>
            <p:cNvSpPr txBox="1">
              <a:spLocks noChangeArrowheads="1"/>
            </p:cNvSpPr>
            <p:nvPr/>
          </p:nvSpPr>
          <p:spPr bwMode="auto">
            <a:xfrm>
              <a:off x="793" y="2598"/>
              <a:ext cx="260" cy="288"/>
            </a:xfrm>
            <a:prstGeom prst="rect">
              <a:avLst/>
            </a:prstGeom>
            <a:noFill/>
            <a:ln w="25400" cap="sq">
              <a:noFill/>
              <a:miter lim="800000"/>
              <a:headEnd/>
              <a:tailEnd/>
            </a:ln>
            <a:effectLst/>
          </p:spPr>
          <p:txBody>
            <a:bodyPr wrap="none">
              <a:spAutoFit/>
            </a:bodyPr>
            <a:lstStyle/>
            <a:p>
              <a:r>
                <a:rPr kumimoji="0" lang="en-US" altLang="zh-CN" i="1"/>
                <a:t>b </a:t>
              </a:r>
              <a:endParaRPr lang="en-US" altLang="zh-CN" i="1"/>
            </a:p>
          </p:txBody>
        </p:sp>
        <p:sp>
          <p:nvSpPr>
            <p:cNvPr id="150703" name="Text Box 175"/>
            <p:cNvSpPr txBox="1">
              <a:spLocks noChangeArrowheads="1"/>
            </p:cNvSpPr>
            <p:nvPr/>
          </p:nvSpPr>
          <p:spPr bwMode="auto">
            <a:xfrm>
              <a:off x="3334" y="2614"/>
              <a:ext cx="249" cy="288"/>
            </a:xfrm>
            <a:prstGeom prst="rect">
              <a:avLst/>
            </a:prstGeom>
            <a:noFill/>
            <a:ln w="25400" cap="sq">
              <a:noFill/>
              <a:miter lim="800000"/>
              <a:headEnd/>
              <a:tailEnd/>
            </a:ln>
            <a:effectLst/>
          </p:spPr>
          <p:txBody>
            <a:bodyPr wrap="none">
              <a:spAutoFit/>
            </a:bodyPr>
            <a:lstStyle/>
            <a:p>
              <a:r>
                <a:rPr kumimoji="0" lang="en-US" altLang="zh-CN" i="1"/>
                <a:t>c </a:t>
              </a:r>
              <a:endParaRPr lang="en-US" altLang="zh-CN" i="1"/>
            </a:p>
          </p:txBody>
        </p:sp>
        <p:sp>
          <p:nvSpPr>
            <p:cNvPr id="150704" name="Text Box 176"/>
            <p:cNvSpPr txBox="1">
              <a:spLocks noChangeArrowheads="1"/>
            </p:cNvSpPr>
            <p:nvPr/>
          </p:nvSpPr>
          <p:spPr bwMode="auto">
            <a:xfrm>
              <a:off x="340" y="3097"/>
              <a:ext cx="260" cy="288"/>
            </a:xfrm>
            <a:prstGeom prst="rect">
              <a:avLst/>
            </a:prstGeom>
            <a:noFill/>
            <a:ln w="25400" cap="sq">
              <a:noFill/>
              <a:miter lim="800000"/>
              <a:headEnd/>
              <a:tailEnd/>
            </a:ln>
            <a:effectLst/>
          </p:spPr>
          <p:txBody>
            <a:bodyPr wrap="none">
              <a:spAutoFit/>
            </a:bodyPr>
            <a:lstStyle/>
            <a:p>
              <a:r>
                <a:rPr kumimoji="0" lang="en-US" altLang="zh-CN" i="1"/>
                <a:t>d </a:t>
              </a:r>
              <a:endParaRPr lang="en-US" altLang="zh-CN" i="1"/>
            </a:p>
          </p:txBody>
        </p:sp>
        <p:sp>
          <p:nvSpPr>
            <p:cNvPr id="150705" name="Text Box 177"/>
            <p:cNvSpPr txBox="1">
              <a:spLocks noChangeArrowheads="1"/>
            </p:cNvSpPr>
            <p:nvPr/>
          </p:nvSpPr>
          <p:spPr bwMode="auto">
            <a:xfrm>
              <a:off x="1259" y="3097"/>
              <a:ext cx="249" cy="288"/>
            </a:xfrm>
            <a:prstGeom prst="rect">
              <a:avLst/>
            </a:prstGeom>
            <a:noFill/>
            <a:ln w="25400" cap="sq">
              <a:noFill/>
              <a:miter lim="800000"/>
              <a:headEnd/>
              <a:tailEnd/>
            </a:ln>
            <a:effectLst/>
          </p:spPr>
          <p:txBody>
            <a:bodyPr wrap="none">
              <a:spAutoFit/>
            </a:bodyPr>
            <a:lstStyle/>
            <a:p>
              <a:r>
                <a:rPr kumimoji="0" lang="en-US" altLang="zh-CN" i="1"/>
                <a:t>e </a:t>
              </a:r>
              <a:endParaRPr lang="en-US" altLang="zh-CN" i="1"/>
            </a:p>
          </p:txBody>
        </p:sp>
        <p:sp>
          <p:nvSpPr>
            <p:cNvPr id="150706" name="Text Box 178"/>
            <p:cNvSpPr txBox="1">
              <a:spLocks noChangeArrowheads="1"/>
            </p:cNvSpPr>
            <p:nvPr/>
          </p:nvSpPr>
          <p:spPr bwMode="auto">
            <a:xfrm>
              <a:off x="2154" y="3067"/>
              <a:ext cx="228" cy="288"/>
            </a:xfrm>
            <a:prstGeom prst="rect">
              <a:avLst/>
            </a:prstGeom>
            <a:noFill/>
            <a:ln w="25400" cap="sq">
              <a:noFill/>
              <a:miter lim="800000"/>
              <a:headEnd/>
              <a:tailEnd/>
            </a:ln>
            <a:effectLst/>
          </p:spPr>
          <p:txBody>
            <a:bodyPr wrap="none">
              <a:spAutoFit/>
            </a:bodyPr>
            <a:lstStyle/>
            <a:p>
              <a:r>
                <a:rPr kumimoji="0" lang="en-US" altLang="zh-CN" i="1"/>
                <a:t>f </a:t>
              </a:r>
              <a:endParaRPr lang="en-US" altLang="zh-CN" i="1"/>
            </a:p>
          </p:txBody>
        </p:sp>
        <p:sp>
          <p:nvSpPr>
            <p:cNvPr id="150707" name="Text Box 179"/>
            <p:cNvSpPr txBox="1">
              <a:spLocks noChangeArrowheads="1"/>
            </p:cNvSpPr>
            <p:nvPr/>
          </p:nvSpPr>
          <p:spPr bwMode="auto">
            <a:xfrm>
              <a:off x="3028" y="3067"/>
              <a:ext cx="260" cy="288"/>
            </a:xfrm>
            <a:prstGeom prst="rect">
              <a:avLst/>
            </a:prstGeom>
            <a:noFill/>
            <a:ln w="25400" cap="sq">
              <a:noFill/>
              <a:miter lim="800000"/>
              <a:headEnd/>
              <a:tailEnd/>
            </a:ln>
            <a:effectLst/>
          </p:spPr>
          <p:txBody>
            <a:bodyPr wrap="none">
              <a:spAutoFit/>
            </a:bodyPr>
            <a:lstStyle/>
            <a:p>
              <a:r>
                <a:rPr kumimoji="0" lang="en-US" altLang="zh-CN" i="1"/>
                <a:t>g </a:t>
              </a:r>
              <a:endParaRPr lang="en-US" altLang="zh-CN" i="1"/>
            </a:p>
          </p:txBody>
        </p:sp>
        <p:sp>
          <p:nvSpPr>
            <p:cNvPr id="150708" name="Text Box 180"/>
            <p:cNvSpPr txBox="1">
              <a:spLocks noChangeArrowheads="1"/>
            </p:cNvSpPr>
            <p:nvPr/>
          </p:nvSpPr>
          <p:spPr bwMode="auto">
            <a:xfrm>
              <a:off x="4707" y="3097"/>
              <a:ext cx="271" cy="288"/>
            </a:xfrm>
            <a:prstGeom prst="rect">
              <a:avLst/>
            </a:prstGeom>
            <a:noFill/>
            <a:ln w="25400" cap="sq">
              <a:noFill/>
              <a:miter lim="800000"/>
              <a:headEnd/>
              <a:tailEnd/>
            </a:ln>
            <a:effectLst/>
          </p:spPr>
          <p:txBody>
            <a:bodyPr wrap="none">
              <a:spAutoFit/>
            </a:bodyPr>
            <a:lstStyle/>
            <a:p>
              <a:r>
                <a:rPr kumimoji="0" lang="en-US" altLang="zh-CN" i="1"/>
                <a:t>h </a:t>
              </a:r>
              <a:endParaRPr lang="en-US" altLang="zh-CN" i="1"/>
            </a:p>
          </p:txBody>
        </p:sp>
      </p:grpSp>
      <p:sp>
        <p:nvSpPr>
          <p:cNvPr id="150709" name="Rectangle 181"/>
          <p:cNvSpPr>
            <a:spLocks noChangeArrowheads="1"/>
          </p:cNvSpPr>
          <p:nvPr/>
        </p:nvSpPr>
        <p:spPr bwMode="auto">
          <a:xfrm>
            <a:off x="107950" y="1898650"/>
            <a:ext cx="5294313" cy="457200"/>
          </a:xfrm>
          <a:prstGeom prst="rect">
            <a:avLst/>
          </a:prstGeom>
          <a:noFill/>
          <a:ln w="25400" cap="sq">
            <a:noFill/>
            <a:miter lim="800000"/>
            <a:headEnd/>
            <a:tailEnd/>
          </a:ln>
          <a:effectLst/>
        </p:spPr>
        <p:txBody>
          <a:bodyPr wrap="none">
            <a:spAutoFit/>
          </a:bodyPr>
          <a:lstStyle/>
          <a:p>
            <a:r>
              <a:rPr lang="en-US" altLang="zh-CN">
                <a:ea typeface="楷体_GB2312" pitchFamily="49" charset="-122"/>
              </a:rPr>
              <a:t>(1)</a:t>
            </a:r>
            <a:r>
              <a:rPr lang="zh-CN" altLang="en-US">
                <a:ea typeface="楷体_GB2312" pitchFamily="49" charset="-122"/>
              </a:rPr>
              <a:t>、树中每个结点至多有 </a:t>
            </a:r>
            <a:r>
              <a:rPr lang="en-US" altLang="zh-CN" i="1">
                <a:ea typeface="楷体_GB2312" pitchFamily="49" charset="-122"/>
              </a:rPr>
              <a:t>m</a:t>
            </a:r>
            <a:r>
              <a:rPr lang="en-US" altLang="zh-CN">
                <a:ea typeface="楷体_GB2312" pitchFamily="49" charset="-122"/>
              </a:rPr>
              <a:t> </a:t>
            </a:r>
            <a:r>
              <a:rPr lang="zh-CN" altLang="en-US">
                <a:ea typeface="楷体_GB2312" pitchFamily="49" charset="-122"/>
              </a:rPr>
              <a:t>棵子树； </a:t>
            </a:r>
          </a:p>
        </p:txBody>
      </p:sp>
      <p:sp>
        <p:nvSpPr>
          <p:cNvPr id="150710" name="Rectangle 182"/>
          <p:cNvSpPr>
            <a:spLocks noChangeArrowheads="1"/>
          </p:cNvSpPr>
          <p:nvPr/>
        </p:nvSpPr>
        <p:spPr bwMode="auto">
          <a:xfrm>
            <a:off x="107950" y="2401888"/>
            <a:ext cx="6973888" cy="457200"/>
          </a:xfrm>
          <a:prstGeom prst="rect">
            <a:avLst/>
          </a:prstGeom>
          <a:noFill/>
          <a:ln w="25400" cap="sq">
            <a:noFill/>
            <a:miter lim="800000"/>
            <a:headEnd/>
            <a:tailEnd/>
          </a:ln>
          <a:effectLst/>
        </p:spPr>
        <p:txBody>
          <a:bodyPr wrap="none">
            <a:spAutoFit/>
          </a:bodyPr>
          <a:lstStyle/>
          <a:p>
            <a:r>
              <a:rPr lang="en-US" altLang="zh-CN">
                <a:ea typeface="楷体_GB2312" pitchFamily="49" charset="-122"/>
              </a:rPr>
              <a:t>(2)</a:t>
            </a:r>
            <a:r>
              <a:rPr lang="zh-CN" altLang="en-US">
                <a:ea typeface="楷体_GB2312" pitchFamily="49" charset="-122"/>
              </a:rPr>
              <a:t>、若根结点不是叶子结点，则至少有两棵子树；</a:t>
            </a:r>
          </a:p>
        </p:txBody>
      </p:sp>
      <p:sp>
        <p:nvSpPr>
          <p:cNvPr id="150711" name="Rectangle 183"/>
          <p:cNvSpPr>
            <a:spLocks noChangeArrowheads="1"/>
          </p:cNvSpPr>
          <p:nvPr/>
        </p:nvSpPr>
        <p:spPr bwMode="auto">
          <a:xfrm>
            <a:off x="107950" y="2900363"/>
            <a:ext cx="7604125" cy="457200"/>
          </a:xfrm>
          <a:prstGeom prst="rect">
            <a:avLst/>
          </a:prstGeom>
          <a:noFill/>
          <a:ln w="25400" cap="sq">
            <a:noFill/>
            <a:miter lim="800000"/>
            <a:headEnd/>
            <a:tailEnd/>
          </a:ln>
          <a:effectLst/>
        </p:spPr>
        <p:txBody>
          <a:bodyPr wrap="none">
            <a:spAutoFit/>
          </a:bodyPr>
          <a:lstStyle/>
          <a:p>
            <a:r>
              <a:rPr lang="en-US" altLang="zh-CN">
                <a:ea typeface="楷体_GB2312" pitchFamily="49" charset="-122"/>
              </a:rPr>
              <a:t>(3)</a:t>
            </a:r>
            <a:r>
              <a:rPr lang="zh-CN" altLang="en-US">
                <a:ea typeface="楷体_GB2312" pitchFamily="49" charset="-122"/>
              </a:rPr>
              <a:t>、除根之外的所有非终端结点至少有 </a:t>
            </a:r>
            <a:r>
              <a:rPr lang="zh-CN" altLang="en-US">
                <a:ea typeface="楷体_GB2312" pitchFamily="49" charset="-122"/>
                <a:sym typeface="Symbol" pitchFamily="18" charset="2"/>
              </a:rPr>
              <a:t></a:t>
            </a:r>
            <a:r>
              <a:rPr lang="en-US" altLang="zh-CN" i="1">
                <a:ea typeface="楷体_GB2312" pitchFamily="49" charset="-122"/>
              </a:rPr>
              <a:t>m</a:t>
            </a:r>
            <a:r>
              <a:rPr lang="en-US" altLang="zh-CN">
                <a:ea typeface="楷体_GB2312" pitchFamily="49" charset="-122"/>
              </a:rPr>
              <a:t>/2</a:t>
            </a:r>
            <a:r>
              <a:rPr lang="en-US" altLang="zh-CN">
                <a:ea typeface="楷体_GB2312" pitchFamily="49" charset="-122"/>
                <a:sym typeface="Symbol" pitchFamily="18" charset="2"/>
              </a:rPr>
              <a:t> </a:t>
            </a:r>
            <a:r>
              <a:rPr lang="zh-CN" altLang="en-US">
                <a:ea typeface="楷体_GB2312" pitchFamily="49" charset="-122"/>
              </a:rPr>
              <a:t>棵子树； </a:t>
            </a:r>
          </a:p>
        </p:txBody>
      </p:sp>
      <p:sp>
        <p:nvSpPr>
          <p:cNvPr id="150714" name="AutoShape 186"/>
          <p:cNvSpPr>
            <a:spLocks noChangeArrowheads="1"/>
          </p:cNvSpPr>
          <p:nvPr/>
        </p:nvSpPr>
        <p:spPr bwMode="auto">
          <a:xfrm>
            <a:off x="4067175" y="404813"/>
            <a:ext cx="3313113" cy="863600"/>
          </a:xfrm>
          <a:prstGeom prst="wedgeRoundRectCallout">
            <a:avLst>
              <a:gd name="adj1" fmla="val 40370"/>
              <a:gd name="adj2" fmla="val 81801"/>
              <a:gd name="adj3" fmla="val 16667"/>
            </a:avLst>
          </a:prstGeom>
          <a:solidFill>
            <a:srgbClr val="FFFFCC"/>
          </a:solidFill>
          <a:ln w="9525" cap="sq">
            <a:solidFill>
              <a:schemeClr val="tx1"/>
            </a:solidFill>
            <a:miter lim="800000"/>
            <a:headEnd/>
            <a:tailEnd/>
          </a:ln>
          <a:effectLst/>
        </p:spPr>
        <p:txBody>
          <a:bodyPr/>
          <a:lstStyle/>
          <a:p>
            <a:pPr algn="ctr"/>
            <a:r>
              <a:rPr lang="zh-CN" altLang="en-US" sz="2000" dirty="0">
                <a:ea typeface="华文新魏" pitchFamily="2" charset="-122"/>
              </a:rPr>
              <a:t>阶 </a:t>
            </a:r>
            <a:r>
              <a:rPr lang="en-US" altLang="zh-CN" sz="2000" i="1" dirty="0">
                <a:ea typeface="华文新魏" pitchFamily="2" charset="-122"/>
              </a:rPr>
              <a:t>m</a:t>
            </a:r>
            <a:r>
              <a:rPr lang="en-US" altLang="zh-CN" sz="2000" dirty="0">
                <a:ea typeface="华文新魏" pitchFamily="2" charset="-122"/>
              </a:rPr>
              <a:t> </a:t>
            </a:r>
            <a:r>
              <a:rPr lang="zh-CN" altLang="en-US" sz="2000" dirty="0">
                <a:ea typeface="华文新魏" pitchFamily="2" charset="-122"/>
              </a:rPr>
              <a:t>可以事先任意指定，  </a:t>
            </a:r>
          </a:p>
          <a:p>
            <a:pPr algn="ctr"/>
            <a:r>
              <a:rPr lang="zh-CN" altLang="en-US" sz="2000" dirty="0">
                <a:ea typeface="华文新魏" pitchFamily="2" charset="-122"/>
              </a:rPr>
              <a:t>一旦指定后就固定不变。 </a:t>
            </a:r>
          </a:p>
        </p:txBody>
      </p:sp>
      <p:sp useBgFill="1">
        <p:nvSpPr>
          <p:cNvPr id="150715" name="Rectangle 187"/>
          <p:cNvSpPr>
            <a:spLocks noChangeArrowheads="1"/>
          </p:cNvSpPr>
          <p:nvPr/>
        </p:nvSpPr>
        <p:spPr bwMode="auto">
          <a:xfrm>
            <a:off x="107950" y="1885950"/>
            <a:ext cx="8856663" cy="1631216"/>
          </a:xfrm>
          <a:prstGeom prst="rect">
            <a:avLst/>
          </a:prstGeom>
          <a:ln w="25400" cap="sq">
            <a:noFill/>
            <a:miter lim="800000"/>
            <a:headEnd/>
            <a:tailEnd/>
          </a:ln>
          <a:effectLst/>
        </p:spPr>
        <p:txBody>
          <a:bodyPr>
            <a:spAutoFit/>
          </a:bodyPr>
          <a:lstStyle/>
          <a:p>
            <a:r>
              <a:rPr lang="en-US" altLang="zh-CN" sz="2000" dirty="0">
                <a:ea typeface="楷体_GB2312" pitchFamily="49" charset="-122"/>
              </a:rPr>
              <a:t>(4)</a:t>
            </a:r>
            <a:r>
              <a:rPr lang="zh-CN" altLang="en-US" sz="2000" dirty="0">
                <a:ea typeface="楷体_GB2312" pitchFamily="49" charset="-122"/>
              </a:rPr>
              <a:t>、所有的非终端结点的结构为：（</a:t>
            </a:r>
            <a:r>
              <a:rPr lang="en-US" altLang="zh-CN" sz="2000" i="1" dirty="0">
                <a:ea typeface="楷体_GB2312" pitchFamily="49" charset="-122"/>
              </a:rPr>
              <a:t>n</a:t>
            </a:r>
            <a:r>
              <a:rPr lang="en-US" altLang="zh-CN" sz="2000" dirty="0">
                <a:ea typeface="楷体_GB2312" pitchFamily="49" charset="-122"/>
              </a:rPr>
              <a:t>, </a:t>
            </a:r>
            <a:r>
              <a:rPr lang="en-US" altLang="zh-CN" sz="2000" i="1" dirty="0">
                <a:ea typeface="楷体_GB2312" pitchFamily="49" charset="-122"/>
              </a:rPr>
              <a:t>A</a:t>
            </a:r>
            <a:r>
              <a:rPr lang="en-US" altLang="zh-CN" sz="2000" baseline="-25000" dirty="0">
                <a:ea typeface="楷体_GB2312" pitchFamily="49" charset="-122"/>
              </a:rPr>
              <a:t>0</a:t>
            </a:r>
            <a:r>
              <a:rPr lang="en-US" altLang="zh-CN" sz="2000" dirty="0">
                <a:ea typeface="楷体_GB2312" pitchFamily="49" charset="-122"/>
              </a:rPr>
              <a:t>, </a:t>
            </a:r>
            <a:r>
              <a:rPr lang="en-US" altLang="zh-CN" sz="2000" i="1" dirty="0">
                <a:ea typeface="楷体_GB2312" pitchFamily="49" charset="-122"/>
              </a:rPr>
              <a:t>K</a:t>
            </a:r>
            <a:r>
              <a:rPr lang="en-US" altLang="zh-CN" sz="2000" baseline="-25000" dirty="0">
                <a:ea typeface="楷体_GB2312" pitchFamily="49" charset="-122"/>
              </a:rPr>
              <a:t>1</a:t>
            </a:r>
            <a:r>
              <a:rPr lang="en-US" altLang="zh-CN" sz="2000" dirty="0">
                <a:ea typeface="楷体_GB2312" pitchFamily="49" charset="-122"/>
              </a:rPr>
              <a:t>, </a:t>
            </a:r>
            <a:r>
              <a:rPr lang="en-US" altLang="zh-CN" sz="2000" i="1" dirty="0">
                <a:ea typeface="楷体_GB2312" pitchFamily="49" charset="-122"/>
              </a:rPr>
              <a:t>A</a:t>
            </a:r>
            <a:r>
              <a:rPr lang="en-US" altLang="zh-CN" sz="2000" baseline="-25000" dirty="0">
                <a:ea typeface="楷体_GB2312" pitchFamily="49" charset="-122"/>
              </a:rPr>
              <a:t>1</a:t>
            </a:r>
            <a:r>
              <a:rPr lang="en-US" altLang="zh-CN" sz="2000" dirty="0">
                <a:ea typeface="楷体_GB2312" pitchFamily="49" charset="-122"/>
              </a:rPr>
              <a:t>, </a:t>
            </a:r>
            <a:r>
              <a:rPr lang="en-US" altLang="zh-CN" sz="2000" i="1" dirty="0">
                <a:ea typeface="楷体_GB2312" pitchFamily="49" charset="-122"/>
              </a:rPr>
              <a:t>K</a:t>
            </a:r>
            <a:r>
              <a:rPr lang="en-US" altLang="zh-CN" sz="2000" baseline="-25000" dirty="0">
                <a:ea typeface="楷体_GB2312" pitchFamily="49" charset="-122"/>
              </a:rPr>
              <a:t>2</a:t>
            </a:r>
            <a:r>
              <a:rPr lang="en-US" altLang="zh-CN" sz="2000" dirty="0">
                <a:ea typeface="楷体_GB2312" pitchFamily="49" charset="-122"/>
              </a:rPr>
              <a:t>, </a:t>
            </a:r>
            <a:r>
              <a:rPr lang="en-US" altLang="zh-CN" sz="2000" i="1" dirty="0">
                <a:ea typeface="楷体_GB2312" pitchFamily="49" charset="-122"/>
              </a:rPr>
              <a:t>A</a:t>
            </a:r>
            <a:r>
              <a:rPr lang="en-US" altLang="zh-CN" sz="2000" baseline="-25000" dirty="0">
                <a:ea typeface="楷体_GB2312" pitchFamily="49" charset="-122"/>
              </a:rPr>
              <a:t>2</a:t>
            </a:r>
            <a:r>
              <a:rPr lang="en-US" altLang="zh-CN" sz="2000" dirty="0">
                <a:ea typeface="楷体_GB2312" pitchFamily="49" charset="-122"/>
              </a:rPr>
              <a:t>, …, </a:t>
            </a:r>
            <a:r>
              <a:rPr lang="en-US" altLang="zh-CN" sz="2000" i="1" dirty="0" err="1">
                <a:ea typeface="楷体_GB2312" pitchFamily="49" charset="-122"/>
              </a:rPr>
              <a:t>K</a:t>
            </a:r>
            <a:r>
              <a:rPr lang="en-US" altLang="zh-CN" sz="2000" i="1" baseline="-25000" dirty="0" err="1">
                <a:ea typeface="楷体_GB2312" pitchFamily="49" charset="-122"/>
              </a:rPr>
              <a:t>n</a:t>
            </a:r>
            <a:r>
              <a:rPr lang="en-US" altLang="zh-CN" sz="2000" dirty="0">
                <a:ea typeface="楷体_GB2312" pitchFamily="49" charset="-122"/>
              </a:rPr>
              <a:t>, </a:t>
            </a:r>
            <a:r>
              <a:rPr lang="en-US" altLang="zh-CN" sz="2000" i="1" dirty="0">
                <a:ea typeface="楷体_GB2312" pitchFamily="49" charset="-122"/>
              </a:rPr>
              <a:t>A</a:t>
            </a:r>
            <a:r>
              <a:rPr lang="en-US" altLang="zh-CN" sz="2000" i="1" baseline="-25000" dirty="0">
                <a:ea typeface="楷体_GB2312" pitchFamily="49" charset="-122"/>
              </a:rPr>
              <a:t>n</a:t>
            </a:r>
            <a:r>
              <a:rPr lang="zh-CN" altLang="en-US" sz="2000" dirty="0">
                <a:ea typeface="楷体_GB2312" pitchFamily="49" charset="-122"/>
              </a:rPr>
              <a:t>） </a:t>
            </a:r>
          </a:p>
          <a:p>
            <a:r>
              <a:rPr lang="zh-CN" altLang="en-US" sz="2000" dirty="0">
                <a:ea typeface="楷体_GB2312" pitchFamily="49" charset="-122"/>
              </a:rPr>
              <a:t> 其中，</a:t>
            </a:r>
            <a:r>
              <a:rPr lang="en-US" altLang="zh-CN" sz="2000" i="1" dirty="0" err="1">
                <a:ea typeface="楷体_GB2312" pitchFamily="49" charset="-122"/>
              </a:rPr>
              <a:t>K</a:t>
            </a:r>
            <a:r>
              <a:rPr lang="en-US" altLang="zh-CN" sz="2000" i="1" baseline="-25000" dirty="0" err="1">
                <a:ea typeface="楷体_GB2312" pitchFamily="49" charset="-122"/>
              </a:rPr>
              <a:t>i</a:t>
            </a:r>
            <a:r>
              <a:rPr lang="en-US" altLang="zh-CN" sz="2000" dirty="0">
                <a:ea typeface="楷体_GB2312" pitchFamily="49" charset="-122"/>
              </a:rPr>
              <a:t> ( </a:t>
            </a:r>
            <a:r>
              <a:rPr lang="en-US" altLang="zh-CN" sz="2000" i="1" dirty="0" err="1">
                <a:ea typeface="楷体_GB2312" pitchFamily="49" charset="-122"/>
              </a:rPr>
              <a:t>i</a:t>
            </a:r>
            <a:r>
              <a:rPr lang="en-US" altLang="zh-CN" sz="2000" dirty="0">
                <a:ea typeface="楷体_GB2312" pitchFamily="49" charset="-122"/>
              </a:rPr>
              <a:t> = 1, …, </a:t>
            </a:r>
            <a:r>
              <a:rPr lang="en-US" altLang="zh-CN" sz="2000" i="1" dirty="0">
                <a:ea typeface="楷体_GB2312" pitchFamily="49" charset="-122"/>
              </a:rPr>
              <a:t>n</a:t>
            </a:r>
            <a:r>
              <a:rPr lang="en-US" altLang="zh-CN" sz="2000" dirty="0">
                <a:ea typeface="楷体_GB2312" pitchFamily="49" charset="-122"/>
              </a:rPr>
              <a:t> ) </a:t>
            </a:r>
            <a:r>
              <a:rPr lang="zh-CN" altLang="en-US" sz="2000" dirty="0">
                <a:ea typeface="楷体_GB2312" pitchFamily="49" charset="-122"/>
              </a:rPr>
              <a:t>为按升序排列的关键字； </a:t>
            </a:r>
            <a:r>
              <a:rPr lang="en-US" altLang="zh-CN" sz="2000" i="1" dirty="0">
                <a:ea typeface="楷体_GB2312" pitchFamily="49" charset="-122"/>
              </a:rPr>
              <a:t>A</a:t>
            </a:r>
            <a:r>
              <a:rPr lang="en-US" altLang="zh-CN" sz="2000" i="1" baseline="-25000" dirty="0">
                <a:ea typeface="楷体_GB2312" pitchFamily="49" charset="-122"/>
              </a:rPr>
              <a:t>i  </a:t>
            </a:r>
            <a:r>
              <a:rPr lang="en-US" altLang="zh-CN" sz="2000" dirty="0">
                <a:ea typeface="楷体_GB2312" pitchFamily="49" charset="-122"/>
              </a:rPr>
              <a:t>(</a:t>
            </a:r>
            <a:r>
              <a:rPr lang="en-US" altLang="zh-CN" sz="2000" i="1" dirty="0" err="1">
                <a:ea typeface="楷体_GB2312" pitchFamily="49" charset="-122"/>
              </a:rPr>
              <a:t>i</a:t>
            </a:r>
            <a:r>
              <a:rPr lang="en-US" altLang="zh-CN" sz="2000" dirty="0">
                <a:ea typeface="楷体_GB2312" pitchFamily="49" charset="-122"/>
              </a:rPr>
              <a:t> = 0, …, </a:t>
            </a:r>
            <a:r>
              <a:rPr lang="en-US" altLang="zh-CN" sz="2000" i="1" dirty="0">
                <a:ea typeface="楷体_GB2312" pitchFamily="49" charset="-122"/>
              </a:rPr>
              <a:t>n</a:t>
            </a:r>
            <a:r>
              <a:rPr lang="en-US" altLang="zh-CN" sz="2000" dirty="0">
                <a:ea typeface="楷体_GB2312" pitchFamily="49" charset="-122"/>
              </a:rPr>
              <a:t>) </a:t>
            </a:r>
            <a:r>
              <a:rPr lang="zh-CN" altLang="en-US" sz="2000" dirty="0">
                <a:ea typeface="楷体_GB2312" pitchFamily="49" charset="-122"/>
              </a:rPr>
              <a:t>为指向子树 </a:t>
            </a:r>
          </a:p>
          <a:p>
            <a:r>
              <a:rPr lang="zh-CN" altLang="en-US" sz="2000" dirty="0">
                <a:ea typeface="楷体_GB2312" pitchFamily="49" charset="-122"/>
              </a:rPr>
              <a:t> 根结点的指针，且 </a:t>
            </a:r>
            <a:r>
              <a:rPr lang="en-US" altLang="zh-CN" sz="2000" i="1" dirty="0">
                <a:ea typeface="楷体_GB2312" pitchFamily="49" charset="-122"/>
              </a:rPr>
              <a:t>A</a:t>
            </a:r>
            <a:r>
              <a:rPr lang="en-US" altLang="zh-CN" sz="2000" i="1" baseline="-25000" dirty="0">
                <a:ea typeface="楷体_GB2312" pitchFamily="49" charset="-122"/>
              </a:rPr>
              <a:t>i-1</a:t>
            </a:r>
            <a:r>
              <a:rPr lang="en-US" altLang="zh-CN" sz="2000" dirty="0">
                <a:ea typeface="楷体_GB2312" pitchFamily="49" charset="-122"/>
              </a:rPr>
              <a:t> </a:t>
            </a:r>
            <a:r>
              <a:rPr lang="zh-CN" altLang="en-US" sz="2000" dirty="0">
                <a:ea typeface="楷体_GB2312" pitchFamily="49" charset="-122"/>
              </a:rPr>
              <a:t>所指子树中所有结点的关键字均小于 </a:t>
            </a:r>
            <a:r>
              <a:rPr lang="en-US" altLang="zh-CN" sz="2000" i="1" dirty="0" err="1">
                <a:ea typeface="楷体_GB2312" pitchFamily="49" charset="-122"/>
              </a:rPr>
              <a:t>k</a:t>
            </a:r>
            <a:r>
              <a:rPr lang="en-US" altLang="zh-CN" sz="2000" i="1" baseline="-25000" dirty="0" err="1">
                <a:ea typeface="楷体_GB2312" pitchFamily="49" charset="-122"/>
              </a:rPr>
              <a:t>i</a:t>
            </a:r>
            <a:r>
              <a:rPr lang="zh-CN" altLang="en-US" sz="2000" dirty="0">
                <a:ea typeface="楷体_GB2312" pitchFamily="49" charset="-122"/>
              </a:rPr>
              <a:t>，</a:t>
            </a:r>
            <a:r>
              <a:rPr lang="en-US" altLang="zh-CN" sz="2000" i="1" dirty="0">
                <a:ea typeface="楷体_GB2312" pitchFamily="49" charset="-122"/>
              </a:rPr>
              <a:t>A</a:t>
            </a:r>
            <a:r>
              <a:rPr lang="en-US" altLang="zh-CN" sz="2000" i="1" baseline="-25000" dirty="0">
                <a:ea typeface="楷体_GB2312" pitchFamily="49" charset="-122"/>
              </a:rPr>
              <a:t>n</a:t>
            </a:r>
            <a:r>
              <a:rPr lang="en-US" altLang="zh-CN" sz="2000" i="1" dirty="0">
                <a:ea typeface="楷体_GB2312" pitchFamily="49" charset="-122"/>
              </a:rPr>
              <a:t> </a:t>
            </a:r>
            <a:r>
              <a:rPr lang="zh-CN" altLang="en-US" sz="2000" dirty="0">
                <a:ea typeface="楷体_GB2312" pitchFamily="49" charset="-122"/>
              </a:rPr>
              <a:t>所指子树 </a:t>
            </a:r>
          </a:p>
          <a:p>
            <a:r>
              <a:rPr lang="zh-CN" altLang="en-US" sz="2000" dirty="0">
                <a:ea typeface="楷体_GB2312" pitchFamily="49" charset="-122"/>
              </a:rPr>
              <a:t>中所有结点的关键字均大于 </a:t>
            </a:r>
            <a:r>
              <a:rPr lang="en-US" altLang="zh-CN" sz="2000" i="1" dirty="0" err="1">
                <a:ea typeface="楷体_GB2312" pitchFamily="49" charset="-122"/>
              </a:rPr>
              <a:t>k</a:t>
            </a:r>
            <a:r>
              <a:rPr lang="en-US" altLang="zh-CN" sz="2000" i="1" baseline="-25000" dirty="0" err="1">
                <a:ea typeface="楷体_GB2312" pitchFamily="49" charset="-122"/>
              </a:rPr>
              <a:t>n</a:t>
            </a:r>
            <a:r>
              <a:rPr lang="zh-CN" altLang="en-US" sz="2000" dirty="0">
                <a:ea typeface="楷体_GB2312" pitchFamily="49" charset="-122"/>
              </a:rPr>
              <a:t>，</a:t>
            </a:r>
            <a:r>
              <a:rPr lang="en-US" altLang="zh-CN" sz="2000" i="1" dirty="0">
                <a:ea typeface="楷体_GB2312" pitchFamily="49" charset="-122"/>
              </a:rPr>
              <a:t>n</a:t>
            </a:r>
            <a:r>
              <a:rPr lang="en-US" altLang="zh-CN" sz="2000" dirty="0">
                <a:ea typeface="楷体_GB2312" pitchFamily="49" charset="-122"/>
              </a:rPr>
              <a:t> ( </a:t>
            </a:r>
            <a:r>
              <a:rPr lang="zh-CN" altLang="en-US" sz="2000" dirty="0">
                <a:ea typeface="楷体_GB2312" pitchFamily="49" charset="-122"/>
              </a:rPr>
              <a:t>对于根结点 </a:t>
            </a:r>
            <a:r>
              <a:rPr lang="en-US" altLang="zh-CN" sz="2000" dirty="0">
                <a:ea typeface="楷体_GB2312" pitchFamily="49" charset="-122"/>
              </a:rPr>
              <a:t>1</a:t>
            </a:r>
            <a:r>
              <a:rPr lang="en-US" altLang="en-US" sz="2000" dirty="0">
                <a:ea typeface="楷体_GB2312" pitchFamily="49" charset="-122"/>
              </a:rPr>
              <a:t>≤</a:t>
            </a:r>
            <a:r>
              <a:rPr lang="en-US" altLang="zh-CN" sz="2000" i="1" dirty="0">
                <a:ea typeface="楷体_GB2312" pitchFamily="49" charset="-122"/>
              </a:rPr>
              <a:t>n</a:t>
            </a:r>
            <a:r>
              <a:rPr lang="en-US" altLang="en-US" sz="2000" dirty="0">
                <a:ea typeface="楷体_GB2312" pitchFamily="49" charset="-122"/>
              </a:rPr>
              <a:t>≤</a:t>
            </a:r>
            <a:r>
              <a:rPr lang="en-US" altLang="zh-CN" sz="2000" i="1" dirty="0">
                <a:ea typeface="楷体_GB2312" pitchFamily="49" charset="-122"/>
              </a:rPr>
              <a:t>m </a:t>
            </a:r>
            <a:r>
              <a:rPr lang="en-US" altLang="zh-CN" sz="2000" dirty="0">
                <a:ea typeface="楷体_GB2312" pitchFamily="49" charset="-122"/>
              </a:rPr>
              <a:t>– 1,  </a:t>
            </a:r>
            <a:r>
              <a:rPr lang="zh-CN" altLang="en-US" sz="2000" dirty="0">
                <a:ea typeface="楷体_GB2312" pitchFamily="49" charset="-122"/>
              </a:rPr>
              <a:t>对于其它结点 </a:t>
            </a:r>
          </a:p>
          <a:p>
            <a:r>
              <a:rPr lang="en-US" altLang="en-US" sz="2000" dirty="0">
                <a:ea typeface="楷体_GB2312" pitchFamily="49" charset="-122"/>
                <a:sym typeface="Symbol" pitchFamily="18" charset="2"/>
              </a:rPr>
              <a:t></a:t>
            </a:r>
            <a:r>
              <a:rPr lang="en-US" altLang="zh-CN" sz="2000" i="1" dirty="0">
                <a:ea typeface="楷体_GB2312" pitchFamily="49" charset="-122"/>
              </a:rPr>
              <a:t>m</a:t>
            </a:r>
            <a:r>
              <a:rPr lang="en-US" altLang="zh-CN" sz="2000" dirty="0">
                <a:ea typeface="楷体_GB2312" pitchFamily="49" charset="-122"/>
              </a:rPr>
              <a:t>/2</a:t>
            </a:r>
            <a:r>
              <a:rPr lang="en-US" altLang="zh-CN" sz="2000" dirty="0">
                <a:ea typeface="楷体_GB2312" pitchFamily="49" charset="-122"/>
                <a:sym typeface="Symbol" pitchFamily="18" charset="2"/>
              </a:rPr>
              <a:t> </a:t>
            </a:r>
            <a:r>
              <a:rPr lang="en-US" altLang="zh-CN" sz="2000" dirty="0">
                <a:ea typeface="楷体_GB2312" pitchFamily="49" charset="-122"/>
              </a:rPr>
              <a:t>– 1</a:t>
            </a:r>
            <a:r>
              <a:rPr lang="en-US" altLang="en-US" sz="2000" dirty="0">
                <a:ea typeface="楷体_GB2312" pitchFamily="49" charset="-122"/>
              </a:rPr>
              <a:t>≤</a:t>
            </a:r>
            <a:r>
              <a:rPr lang="en-US" altLang="zh-CN" sz="2000" dirty="0">
                <a:ea typeface="楷体_GB2312" pitchFamily="49" charset="-122"/>
              </a:rPr>
              <a:t> </a:t>
            </a:r>
            <a:r>
              <a:rPr lang="en-US" altLang="zh-CN" sz="2000" i="1" dirty="0">
                <a:ea typeface="楷体_GB2312" pitchFamily="49" charset="-122"/>
              </a:rPr>
              <a:t>n </a:t>
            </a:r>
            <a:r>
              <a:rPr lang="en-US" altLang="en-US" sz="2000" dirty="0">
                <a:ea typeface="楷体_GB2312" pitchFamily="49" charset="-122"/>
              </a:rPr>
              <a:t>≤</a:t>
            </a:r>
            <a:r>
              <a:rPr lang="en-US" altLang="zh-CN" sz="2000" i="1" dirty="0">
                <a:ea typeface="楷体_GB2312" pitchFamily="49" charset="-122"/>
              </a:rPr>
              <a:t>m </a:t>
            </a:r>
            <a:r>
              <a:rPr lang="en-US" altLang="zh-CN" sz="2000" dirty="0">
                <a:ea typeface="楷体_GB2312" pitchFamily="49" charset="-122"/>
              </a:rPr>
              <a:t>– 1) </a:t>
            </a:r>
            <a:r>
              <a:rPr lang="zh-CN" altLang="en-US" sz="2000" dirty="0">
                <a:ea typeface="楷体_GB2312" pitchFamily="49" charset="-122"/>
              </a:rPr>
              <a:t>为关键字的个数（或 </a:t>
            </a:r>
            <a:r>
              <a:rPr lang="en-US" altLang="zh-CN" sz="2000" i="1" dirty="0">
                <a:ea typeface="楷体_GB2312" pitchFamily="49" charset="-122"/>
              </a:rPr>
              <a:t>n </a:t>
            </a:r>
            <a:r>
              <a:rPr lang="en-US" altLang="zh-CN" sz="2000" dirty="0">
                <a:ea typeface="楷体_GB2312" pitchFamily="49" charset="-122"/>
              </a:rPr>
              <a:t>+1 </a:t>
            </a:r>
            <a:r>
              <a:rPr lang="zh-CN" altLang="en-US" sz="2000" dirty="0">
                <a:ea typeface="楷体_GB2312" pitchFamily="49" charset="-122"/>
              </a:rPr>
              <a:t>为子树个数）。 </a:t>
            </a:r>
          </a:p>
        </p:txBody>
      </p:sp>
      <p:sp useBgFill="1">
        <p:nvSpPr>
          <p:cNvPr id="150716" name="Rectangle 188"/>
          <p:cNvSpPr>
            <a:spLocks noChangeArrowheads="1"/>
          </p:cNvSpPr>
          <p:nvPr/>
        </p:nvSpPr>
        <p:spPr bwMode="auto">
          <a:xfrm>
            <a:off x="0" y="2060848"/>
            <a:ext cx="8597225" cy="1882951"/>
          </a:xfrm>
          <a:prstGeom prst="rect">
            <a:avLst/>
          </a:prstGeom>
          <a:ln w="25400" cap="sq">
            <a:noFill/>
            <a:miter lim="800000"/>
            <a:headEnd/>
            <a:tailEnd/>
          </a:ln>
          <a:effectLst/>
        </p:spPr>
        <p:txBody>
          <a:bodyPr wrap="square">
            <a:spAutoFit/>
          </a:bodyPr>
          <a:lstStyle/>
          <a:p>
            <a:pPr>
              <a:lnSpc>
                <a:spcPct val="0"/>
              </a:lnSpc>
            </a:pPr>
            <a:endParaRPr kumimoji="0" lang="en-US" altLang="zh-CN" dirty="0">
              <a:ea typeface="楷体_GB2312" pitchFamily="49" charset="-122"/>
            </a:endParaRPr>
          </a:p>
          <a:p>
            <a:r>
              <a:rPr kumimoji="0" lang="en-US" altLang="zh-CN" sz="2900" dirty="0">
                <a:ea typeface="楷体_GB2312" pitchFamily="49" charset="-122"/>
              </a:rPr>
              <a:t>(5)</a:t>
            </a:r>
            <a:r>
              <a:rPr kumimoji="0" lang="zh-CN" altLang="en-US" sz="2900" dirty="0">
                <a:ea typeface="楷体_GB2312" pitchFamily="49" charset="-122"/>
              </a:rPr>
              <a:t>、所</a:t>
            </a:r>
            <a:r>
              <a:rPr lang="zh-CN" altLang="en-US" sz="2900" dirty="0">
                <a:ea typeface="楷体_GB2312" pitchFamily="49" charset="-122"/>
              </a:rPr>
              <a:t>有叶子结点在同一个层次上，且不含有任何信息。（可 以看作是外部结点或查找失败的结点，实际上这些结点不 存在，指向这些结点的指针为空）。 </a:t>
            </a:r>
          </a:p>
          <a:p>
            <a:pPr>
              <a:lnSpc>
                <a:spcPct val="0"/>
              </a:lnSpc>
            </a:pPr>
            <a:endParaRPr lang="en-US" altLang="zh-CN" dirty="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0534"/>
                                        </p:tgtEl>
                                        <p:attrNameLst>
                                          <p:attrName>style.visibility</p:attrName>
                                        </p:attrNameLst>
                                      </p:cBhvr>
                                      <p:to>
                                        <p:strVal val="visible"/>
                                      </p:to>
                                    </p:set>
                                    <p:animEffect transition="in" filter="wipe(left)">
                                      <p:cBhvr>
                                        <p:cTn id="7" dur="500"/>
                                        <p:tgtEl>
                                          <p:spTgt spid="150534"/>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2000" fill="hold"/>
                                        <p:tgtEl>
                                          <p:spTgt spid="2"/>
                                        </p:tgtEl>
                                        <p:attrNameLst>
                                          <p:attrName>ppt_w</p:attrName>
                                        </p:attrNameLst>
                                      </p:cBhvr>
                                      <p:tavLst>
                                        <p:tav tm="0">
                                          <p:val>
                                            <p:fltVal val="0"/>
                                          </p:val>
                                        </p:tav>
                                        <p:tav tm="100000">
                                          <p:val>
                                            <p:strVal val="#ppt_w"/>
                                          </p:val>
                                        </p:tav>
                                      </p:tavLst>
                                    </p:anim>
                                    <p:anim calcmode="lin" valueType="num">
                                      <p:cBhvr>
                                        <p:cTn id="13" dur="20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50566"/>
                                        </p:tgtEl>
                                        <p:attrNameLst>
                                          <p:attrName>style.visibility</p:attrName>
                                        </p:attrNameLst>
                                      </p:cBhvr>
                                      <p:to>
                                        <p:strVal val="visible"/>
                                      </p:to>
                                    </p:set>
                                    <p:animEffect transition="in" filter="wipe(left)">
                                      <p:cBhvr>
                                        <p:cTn id="18" dur="500"/>
                                        <p:tgtEl>
                                          <p:spTgt spid="150566"/>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50709"/>
                                        </p:tgtEl>
                                        <p:attrNameLst>
                                          <p:attrName>style.visibility</p:attrName>
                                        </p:attrNameLst>
                                      </p:cBhvr>
                                      <p:to>
                                        <p:strVal val="visible"/>
                                      </p:to>
                                    </p:set>
                                    <p:animEffect transition="in" filter="wipe(left)">
                                      <p:cBhvr>
                                        <p:cTn id="23" dur="500"/>
                                        <p:tgtEl>
                                          <p:spTgt spid="150709"/>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50710"/>
                                        </p:tgtEl>
                                        <p:attrNameLst>
                                          <p:attrName>style.visibility</p:attrName>
                                        </p:attrNameLst>
                                      </p:cBhvr>
                                      <p:to>
                                        <p:strVal val="visible"/>
                                      </p:to>
                                    </p:set>
                                    <p:animEffect transition="in" filter="wipe(left)">
                                      <p:cBhvr>
                                        <p:cTn id="28" dur="500"/>
                                        <p:tgtEl>
                                          <p:spTgt spid="150710"/>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150711"/>
                                        </p:tgtEl>
                                        <p:attrNameLst>
                                          <p:attrName>style.visibility</p:attrName>
                                        </p:attrNameLst>
                                      </p:cBhvr>
                                      <p:to>
                                        <p:strVal val="visible"/>
                                      </p:to>
                                    </p:set>
                                    <p:animEffect transition="in" filter="wipe(left)">
                                      <p:cBhvr>
                                        <p:cTn id="33" dur="500"/>
                                        <p:tgtEl>
                                          <p:spTgt spid="150711"/>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150715"/>
                                        </p:tgtEl>
                                        <p:attrNameLst>
                                          <p:attrName>style.visibility</p:attrName>
                                        </p:attrNameLst>
                                      </p:cBhvr>
                                      <p:to>
                                        <p:strVal val="visible"/>
                                      </p:to>
                                    </p:set>
                                    <p:animEffect transition="in" filter="wipe(left)">
                                      <p:cBhvr>
                                        <p:cTn id="38" dur="500"/>
                                        <p:tgtEl>
                                          <p:spTgt spid="150715"/>
                                        </p:tgtEl>
                                      </p:cBhvr>
                                    </p:animEffect>
                                  </p:childTnLst>
                                </p:cTn>
                              </p:par>
                            </p:childTnLst>
                          </p:cTn>
                        </p:par>
                      </p:childTnLst>
                    </p:cTn>
                  </p:par>
                  <p:par>
                    <p:cTn id="39" fill="hold">
                      <p:stCondLst>
                        <p:cond delay="indefinite"/>
                      </p:stCondLst>
                      <p:childTnLst>
                        <p:par>
                          <p:cTn id="40" fill="hold">
                            <p:stCondLst>
                              <p:cond delay="0"/>
                            </p:stCondLst>
                            <p:childTnLst>
                              <p:par>
                                <p:cTn id="41" presetID="23" presetClass="entr" presetSubtype="16" fill="hold" grpId="0" nodeType="clickEffect">
                                  <p:stCondLst>
                                    <p:cond delay="0"/>
                                  </p:stCondLst>
                                  <p:childTnLst>
                                    <p:set>
                                      <p:cBhvr>
                                        <p:cTn id="42" dur="1" fill="hold">
                                          <p:stCondLst>
                                            <p:cond delay="0"/>
                                          </p:stCondLst>
                                        </p:cTn>
                                        <p:tgtEl>
                                          <p:spTgt spid="150716"/>
                                        </p:tgtEl>
                                        <p:attrNameLst>
                                          <p:attrName>style.visibility</p:attrName>
                                        </p:attrNameLst>
                                      </p:cBhvr>
                                      <p:to>
                                        <p:strVal val="visible"/>
                                      </p:to>
                                    </p:set>
                                    <p:anim calcmode="lin" valueType="num">
                                      <p:cBhvr>
                                        <p:cTn id="43" dur="500" fill="hold"/>
                                        <p:tgtEl>
                                          <p:spTgt spid="150716"/>
                                        </p:tgtEl>
                                        <p:attrNameLst>
                                          <p:attrName>ppt_w</p:attrName>
                                        </p:attrNameLst>
                                      </p:cBhvr>
                                      <p:tavLst>
                                        <p:tav tm="0">
                                          <p:val>
                                            <p:fltVal val="0"/>
                                          </p:val>
                                        </p:tav>
                                        <p:tav tm="100000">
                                          <p:val>
                                            <p:strVal val="#ppt_w"/>
                                          </p:val>
                                        </p:tav>
                                      </p:tavLst>
                                    </p:anim>
                                    <p:anim calcmode="lin" valueType="num">
                                      <p:cBhvr>
                                        <p:cTn id="44" dur="500" fill="hold"/>
                                        <p:tgtEl>
                                          <p:spTgt spid="150716"/>
                                        </p:tgtEl>
                                        <p:attrNameLst>
                                          <p:attrName>ppt_h</p:attrName>
                                        </p:attrNameLst>
                                      </p:cBhvr>
                                      <p:tavLst>
                                        <p:tav tm="0">
                                          <p:val>
                                            <p:fltVal val="0"/>
                                          </p:val>
                                        </p:tav>
                                        <p:tav tm="100000">
                                          <p:val>
                                            <p:strVal val="#ppt_h"/>
                                          </p:val>
                                        </p:tav>
                                      </p:tavLst>
                                    </p:anim>
                                  </p:childTnLst>
                                </p:cTn>
                              </p:par>
                            </p:childTnLst>
                          </p:cTn>
                        </p:par>
                      </p:childTnLst>
                    </p:cTn>
                  </p:par>
                  <p:par>
                    <p:cTn id="45" fill="hold">
                      <p:stCondLst>
                        <p:cond delay="indefinite"/>
                      </p:stCondLst>
                      <p:childTnLst>
                        <p:par>
                          <p:cTn id="46" fill="hold">
                            <p:stCondLst>
                              <p:cond delay="0"/>
                            </p:stCondLst>
                            <p:childTnLst>
                              <p:par>
                                <p:cTn id="47" presetID="22" presetClass="entr" presetSubtype="1" fill="hold" grpId="0" nodeType="clickEffect">
                                  <p:stCondLst>
                                    <p:cond delay="0"/>
                                  </p:stCondLst>
                                  <p:childTnLst>
                                    <p:set>
                                      <p:cBhvr>
                                        <p:cTn id="48" dur="1" fill="hold">
                                          <p:stCondLst>
                                            <p:cond delay="0"/>
                                          </p:stCondLst>
                                        </p:cTn>
                                        <p:tgtEl>
                                          <p:spTgt spid="150714"/>
                                        </p:tgtEl>
                                        <p:attrNameLst>
                                          <p:attrName>style.visibility</p:attrName>
                                        </p:attrNameLst>
                                      </p:cBhvr>
                                      <p:to>
                                        <p:strVal val="visible"/>
                                      </p:to>
                                    </p:set>
                                    <p:animEffect transition="in" filter="wipe(up)">
                                      <p:cBhvr>
                                        <p:cTn id="49" dur="1000"/>
                                        <p:tgtEl>
                                          <p:spTgt spid="1507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4" grpId="0"/>
      <p:bldP spid="150566" grpId="0"/>
      <p:bldP spid="150709" grpId="0"/>
      <p:bldP spid="150710" grpId="0"/>
      <p:bldP spid="150711" grpId="0"/>
      <p:bldP spid="150714" grpId="0" animBg="1"/>
      <p:bldP spid="150715" grpId="0" animBg="1"/>
      <p:bldP spid="150716"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1933" name="Text Box 381"/>
          <p:cNvSpPr txBox="1">
            <a:spLocks noChangeArrowheads="1"/>
          </p:cNvSpPr>
          <p:nvPr/>
        </p:nvSpPr>
        <p:spPr bwMode="auto">
          <a:xfrm>
            <a:off x="107950" y="3213100"/>
            <a:ext cx="1631950" cy="457200"/>
          </a:xfrm>
          <a:prstGeom prst="rect">
            <a:avLst/>
          </a:prstGeom>
          <a:noFill/>
          <a:ln w="25400" cap="sq">
            <a:noFill/>
            <a:miter lim="800000"/>
            <a:headEnd/>
            <a:tailEnd/>
          </a:ln>
          <a:effectLst/>
        </p:spPr>
        <p:txBody>
          <a:bodyPr wrap="none">
            <a:spAutoFit/>
          </a:bodyPr>
          <a:lstStyle/>
          <a:p>
            <a:r>
              <a:rPr lang="en-US" altLang="zh-CN">
                <a:ea typeface="华文中宋" pitchFamily="2" charset="-122"/>
              </a:rPr>
              <a:t>B- </a:t>
            </a:r>
            <a:r>
              <a:rPr lang="zh-CN" altLang="en-US">
                <a:ea typeface="华文中宋" pitchFamily="2" charset="-122"/>
              </a:rPr>
              <a:t>树特点  </a:t>
            </a:r>
          </a:p>
        </p:txBody>
      </p:sp>
      <p:grpSp>
        <p:nvGrpSpPr>
          <p:cNvPr id="2" name="Group 391"/>
          <p:cNvGrpSpPr>
            <a:grpSpLocks/>
          </p:cNvGrpSpPr>
          <p:nvPr/>
        </p:nvGrpSpPr>
        <p:grpSpPr bwMode="auto">
          <a:xfrm>
            <a:off x="1841500" y="1243013"/>
            <a:ext cx="869950" cy="4346575"/>
            <a:chOff x="1160" y="783"/>
            <a:chExt cx="548" cy="2738"/>
          </a:xfrm>
        </p:grpSpPr>
        <p:sp>
          <p:nvSpPr>
            <p:cNvPr id="151931" name="Text Box 379"/>
            <p:cNvSpPr txBox="1">
              <a:spLocks noChangeArrowheads="1"/>
            </p:cNvSpPr>
            <p:nvPr/>
          </p:nvSpPr>
          <p:spPr bwMode="auto">
            <a:xfrm>
              <a:off x="1160" y="783"/>
              <a:ext cx="548" cy="288"/>
            </a:xfrm>
            <a:prstGeom prst="rect">
              <a:avLst/>
            </a:prstGeom>
            <a:noFill/>
            <a:ln w="25400" cap="sq">
              <a:noFill/>
              <a:miter lim="800000"/>
              <a:headEnd/>
              <a:tailEnd/>
            </a:ln>
            <a:effectLst/>
          </p:spPr>
          <p:txBody>
            <a:bodyPr wrap="none">
              <a:spAutoFit/>
            </a:bodyPr>
            <a:lstStyle/>
            <a:p>
              <a:r>
                <a:rPr lang="zh-CN" altLang="en-US">
                  <a:ea typeface="华文中宋" pitchFamily="2" charset="-122"/>
                </a:rPr>
                <a:t>平衡 </a:t>
              </a:r>
            </a:p>
          </p:txBody>
        </p:sp>
        <p:sp>
          <p:nvSpPr>
            <p:cNvPr id="151934" name="Text Box 382"/>
            <p:cNvSpPr txBox="1">
              <a:spLocks noChangeArrowheads="1"/>
            </p:cNvSpPr>
            <p:nvPr/>
          </p:nvSpPr>
          <p:spPr bwMode="auto">
            <a:xfrm>
              <a:off x="1160" y="2024"/>
              <a:ext cx="548" cy="288"/>
            </a:xfrm>
            <a:prstGeom prst="rect">
              <a:avLst/>
            </a:prstGeom>
            <a:noFill/>
            <a:ln w="25400" cap="sq">
              <a:noFill/>
              <a:miter lim="800000"/>
              <a:headEnd/>
              <a:tailEnd/>
            </a:ln>
            <a:effectLst/>
          </p:spPr>
          <p:txBody>
            <a:bodyPr wrap="none">
              <a:spAutoFit/>
            </a:bodyPr>
            <a:lstStyle/>
            <a:p>
              <a:r>
                <a:rPr lang="zh-CN" altLang="en-US">
                  <a:ea typeface="华文中宋" pitchFamily="2" charset="-122"/>
                </a:rPr>
                <a:t>多路 </a:t>
              </a:r>
            </a:p>
          </p:txBody>
        </p:sp>
        <p:sp>
          <p:nvSpPr>
            <p:cNvPr id="151935" name="Text Box 383"/>
            <p:cNvSpPr txBox="1">
              <a:spLocks noChangeArrowheads="1"/>
            </p:cNvSpPr>
            <p:nvPr/>
          </p:nvSpPr>
          <p:spPr bwMode="auto">
            <a:xfrm>
              <a:off x="1160" y="3233"/>
              <a:ext cx="548" cy="288"/>
            </a:xfrm>
            <a:prstGeom prst="rect">
              <a:avLst/>
            </a:prstGeom>
            <a:noFill/>
            <a:ln w="25400" cap="sq">
              <a:noFill/>
              <a:miter lim="800000"/>
              <a:headEnd/>
              <a:tailEnd/>
            </a:ln>
            <a:effectLst/>
          </p:spPr>
          <p:txBody>
            <a:bodyPr wrap="none">
              <a:spAutoFit/>
            </a:bodyPr>
            <a:lstStyle/>
            <a:p>
              <a:r>
                <a:rPr lang="zh-CN" altLang="en-US">
                  <a:ea typeface="华文中宋" pitchFamily="2" charset="-122"/>
                </a:rPr>
                <a:t>查找 </a:t>
              </a:r>
            </a:p>
          </p:txBody>
        </p:sp>
      </p:grpSp>
      <p:sp>
        <p:nvSpPr>
          <p:cNvPr id="151936" name="AutoShape 384"/>
          <p:cNvSpPr>
            <a:spLocks/>
          </p:cNvSpPr>
          <p:nvPr/>
        </p:nvSpPr>
        <p:spPr bwMode="auto">
          <a:xfrm>
            <a:off x="1620838" y="1484313"/>
            <a:ext cx="214312" cy="3889375"/>
          </a:xfrm>
          <a:prstGeom prst="leftBrace">
            <a:avLst>
              <a:gd name="adj1" fmla="val 151235"/>
              <a:gd name="adj2" fmla="val 50000"/>
            </a:avLst>
          </a:prstGeom>
          <a:noFill/>
          <a:ln w="12700" cap="sq">
            <a:solidFill>
              <a:schemeClr val="tx1"/>
            </a:solidFill>
            <a:round/>
            <a:headEnd/>
            <a:tailEnd/>
          </a:ln>
          <a:effectLst/>
        </p:spPr>
        <p:txBody>
          <a:bodyPr anchor="ctr">
            <a:spAutoFit/>
          </a:bodyPr>
          <a:lstStyle/>
          <a:p>
            <a:endParaRPr lang="zh-CN" altLang="en-US"/>
          </a:p>
        </p:txBody>
      </p:sp>
      <p:sp>
        <p:nvSpPr>
          <p:cNvPr id="151937" name="Rectangle 385"/>
          <p:cNvSpPr>
            <a:spLocks noChangeArrowheads="1"/>
          </p:cNvSpPr>
          <p:nvPr/>
        </p:nvSpPr>
        <p:spPr bwMode="auto">
          <a:xfrm>
            <a:off x="2771775" y="620713"/>
            <a:ext cx="6121400" cy="1584325"/>
          </a:xfrm>
          <a:prstGeom prst="rect">
            <a:avLst/>
          </a:prstGeom>
          <a:noFill/>
          <a:ln w="9525">
            <a:noFill/>
            <a:miter lim="800000"/>
            <a:headEnd/>
            <a:tailEnd/>
          </a:ln>
        </p:spPr>
        <p:txBody>
          <a:bodyPr/>
          <a:lstStyle/>
          <a:p>
            <a:pPr marL="344488" indent="-344488">
              <a:lnSpc>
                <a:spcPct val="150000"/>
              </a:lnSpc>
              <a:spcBef>
                <a:spcPct val="20000"/>
              </a:spcBef>
            </a:pPr>
            <a:r>
              <a:rPr lang="zh-CN" altLang="en-US" sz="2000">
                <a:ea typeface="楷体_GB2312" pitchFamily="49" charset="-122"/>
              </a:rPr>
              <a:t>树中所有叶子结点均不带信息且在树的同一层次上； </a:t>
            </a:r>
          </a:p>
          <a:p>
            <a:pPr marL="344488" indent="-344488">
              <a:lnSpc>
                <a:spcPct val="150000"/>
              </a:lnSpc>
              <a:spcBef>
                <a:spcPct val="20000"/>
              </a:spcBef>
            </a:pPr>
            <a:r>
              <a:rPr lang="zh-CN" altLang="en-US" sz="2000">
                <a:ea typeface="楷体_GB2312" pitchFamily="49" charset="-122"/>
              </a:rPr>
              <a:t>根结点或为叶子结点，或至少含有两棵子树； </a:t>
            </a:r>
          </a:p>
          <a:p>
            <a:pPr marL="344488" indent="-344488">
              <a:lnSpc>
                <a:spcPct val="150000"/>
              </a:lnSpc>
              <a:spcBef>
                <a:spcPct val="20000"/>
              </a:spcBef>
            </a:pPr>
            <a:r>
              <a:rPr lang="zh-CN" altLang="en-US" sz="2000">
                <a:ea typeface="楷体_GB2312" pitchFamily="49" charset="-122"/>
              </a:rPr>
              <a:t>所有非叶子结点均含有 </a:t>
            </a:r>
            <a:r>
              <a:rPr lang="en-US" altLang="zh-CN" sz="2000" i="1">
                <a:ea typeface="楷体_GB2312" pitchFamily="49" charset="-122"/>
              </a:rPr>
              <a:t>n</a:t>
            </a:r>
            <a:r>
              <a:rPr lang="en-US" altLang="zh-CN" sz="2000">
                <a:ea typeface="楷体_GB2312" pitchFamily="49" charset="-122"/>
              </a:rPr>
              <a:t> </a:t>
            </a:r>
            <a:r>
              <a:rPr lang="zh-CN" altLang="en-US" sz="2000">
                <a:ea typeface="楷体_GB2312" pitchFamily="49" charset="-122"/>
              </a:rPr>
              <a:t>（</a:t>
            </a:r>
            <a:r>
              <a:rPr lang="zh-CN" altLang="en-US" sz="2000">
                <a:ea typeface="楷体_GB2312" pitchFamily="49" charset="-122"/>
                <a:sym typeface="Symbol" pitchFamily="18" charset="2"/>
              </a:rPr>
              <a:t></a:t>
            </a:r>
            <a:r>
              <a:rPr lang="en-US" altLang="zh-CN" sz="2000" i="1">
                <a:ea typeface="楷体_GB2312" pitchFamily="49" charset="-122"/>
                <a:sym typeface="Symbol" pitchFamily="18" charset="2"/>
              </a:rPr>
              <a:t>m</a:t>
            </a:r>
            <a:r>
              <a:rPr lang="en-US" altLang="zh-CN" sz="2000">
                <a:ea typeface="楷体_GB2312" pitchFamily="49" charset="-122"/>
                <a:sym typeface="Symbol" pitchFamily="18" charset="2"/>
              </a:rPr>
              <a:t>/2 </a:t>
            </a:r>
            <a:r>
              <a:rPr lang="en-US" altLang="en-US" sz="2000">
                <a:sym typeface="Symbol" pitchFamily="18" charset="2"/>
              </a:rPr>
              <a:t>≤</a:t>
            </a:r>
            <a:r>
              <a:rPr lang="en-US" altLang="zh-CN" sz="2000" i="1">
                <a:ea typeface="楷体_GB2312" pitchFamily="49" charset="-122"/>
                <a:sym typeface="Symbol" pitchFamily="18" charset="2"/>
              </a:rPr>
              <a:t>n</a:t>
            </a:r>
            <a:r>
              <a:rPr lang="en-US" altLang="en-US" sz="2000">
                <a:sym typeface="Symbol" pitchFamily="18" charset="2"/>
              </a:rPr>
              <a:t>≤</a:t>
            </a:r>
            <a:r>
              <a:rPr lang="en-US" altLang="zh-CN" sz="2000" i="1">
                <a:sym typeface="Symbol" pitchFamily="18" charset="2"/>
              </a:rPr>
              <a:t>m</a:t>
            </a:r>
            <a:r>
              <a:rPr lang="zh-CN" altLang="en-US" sz="2000">
                <a:sym typeface="Symbol" pitchFamily="18" charset="2"/>
              </a:rPr>
              <a:t>）</a:t>
            </a:r>
            <a:r>
              <a:rPr lang="zh-CN" altLang="en-US" sz="2000">
                <a:ea typeface="楷体_GB2312" pitchFamily="49" charset="-122"/>
                <a:sym typeface="Symbol" pitchFamily="18" charset="2"/>
              </a:rPr>
              <a:t>棵</a:t>
            </a:r>
            <a:r>
              <a:rPr lang="zh-CN" altLang="en-US" sz="2000">
                <a:ea typeface="楷体_GB2312" pitchFamily="49" charset="-122"/>
              </a:rPr>
              <a:t>子树。 </a:t>
            </a:r>
          </a:p>
        </p:txBody>
      </p:sp>
      <p:sp>
        <p:nvSpPr>
          <p:cNvPr id="151938" name="Text Box 386"/>
          <p:cNvSpPr txBox="1">
            <a:spLocks noChangeArrowheads="1"/>
          </p:cNvSpPr>
          <p:nvPr/>
        </p:nvSpPr>
        <p:spPr bwMode="auto">
          <a:xfrm>
            <a:off x="2771775" y="2420938"/>
            <a:ext cx="5616575" cy="1920875"/>
          </a:xfrm>
          <a:prstGeom prst="rect">
            <a:avLst/>
          </a:prstGeom>
          <a:noFill/>
          <a:ln w="9525">
            <a:noFill/>
            <a:miter lim="800000"/>
            <a:headEnd/>
            <a:tailEnd/>
          </a:ln>
          <a:effectLst/>
        </p:spPr>
        <p:txBody>
          <a:bodyPr>
            <a:spAutoFit/>
          </a:bodyPr>
          <a:lstStyle/>
          <a:p>
            <a:pPr>
              <a:lnSpc>
                <a:spcPct val="150000"/>
              </a:lnSpc>
              <a:spcBef>
                <a:spcPct val="0"/>
              </a:spcBef>
            </a:pPr>
            <a:r>
              <a:rPr lang="zh-CN" altLang="en-US" sz="2000" dirty="0">
                <a:ea typeface="楷体_GB2312" pitchFamily="49" charset="-122"/>
              </a:rPr>
              <a:t>在</a:t>
            </a:r>
            <a:r>
              <a:rPr lang="zh-CN" altLang="en-US" sz="2000" i="1" dirty="0">
                <a:ea typeface="楷体_GB2312" pitchFamily="49" charset="-122"/>
              </a:rPr>
              <a:t> </a:t>
            </a:r>
            <a:r>
              <a:rPr lang="en-US" altLang="zh-CN" sz="2000" i="1" dirty="0">
                <a:ea typeface="楷体_GB2312" pitchFamily="49" charset="-122"/>
              </a:rPr>
              <a:t>m</a:t>
            </a:r>
            <a:r>
              <a:rPr lang="en-US" altLang="zh-CN" sz="2000" dirty="0">
                <a:ea typeface="楷体_GB2312" pitchFamily="49" charset="-122"/>
              </a:rPr>
              <a:t> </a:t>
            </a:r>
            <a:r>
              <a:rPr lang="zh-CN" altLang="en-US" sz="2000" dirty="0">
                <a:ea typeface="楷体_GB2312" pitchFamily="49" charset="-122"/>
              </a:rPr>
              <a:t>阶的 </a:t>
            </a:r>
            <a:r>
              <a:rPr lang="en-US" altLang="zh-CN" sz="2000" dirty="0">
                <a:ea typeface="楷体_GB2312" pitchFamily="49" charset="-122"/>
              </a:rPr>
              <a:t>B- </a:t>
            </a:r>
            <a:r>
              <a:rPr lang="zh-CN" altLang="en-US" sz="2000" dirty="0">
                <a:ea typeface="楷体_GB2312" pitchFamily="49" charset="-122"/>
              </a:rPr>
              <a:t>树上，每个非终端结点可能含有： </a:t>
            </a:r>
          </a:p>
          <a:p>
            <a:pPr>
              <a:lnSpc>
                <a:spcPct val="150000"/>
              </a:lnSpc>
              <a:spcBef>
                <a:spcPct val="0"/>
              </a:spcBef>
            </a:pPr>
            <a:r>
              <a:rPr lang="zh-CN" altLang="en-US" sz="2000" i="1" dirty="0">
                <a:ea typeface="楷体_GB2312" pitchFamily="49" charset="-122"/>
              </a:rPr>
              <a:t> </a:t>
            </a:r>
            <a:r>
              <a:rPr lang="en-US" altLang="zh-CN" sz="2000" i="1" dirty="0">
                <a:ea typeface="楷体_GB2312" pitchFamily="49" charset="-122"/>
              </a:rPr>
              <a:t>n</a:t>
            </a:r>
            <a:r>
              <a:rPr lang="en-US" altLang="zh-CN" sz="2000" dirty="0">
                <a:ea typeface="楷体_GB2312" pitchFamily="49" charset="-122"/>
              </a:rPr>
              <a:t> </a:t>
            </a:r>
            <a:r>
              <a:rPr lang="zh-CN" altLang="en-US" sz="2000" dirty="0">
                <a:ea typeface="楷体_GB2312" pitchFamily="49" charset="-122"/>
              </a:rPr>
              <a:t>个关键字 </a:t>
            </a:r>
            <a:r>
              <a:rPr lang="en-US" altLang="zh-CN" sz="2000" i="1" dirty="0">
                <a:ea typeface="楷体_GB2312" pitchFamily="49" charset="-122"/>
              </a:rPr>
              <a:t>K</a:t>
            </a:r>
            <a:r>
              <a:rPr lang="en-US" altLang="zh-CN" sz="2000" i="1" baseline="-25000" dirty="0">
                <a:ea typeface="楷体_GB2312" pitchFamily="49" charset="-122"/>
              </a:rPr>
              <a:t>i</a:t>
            </a:r>
            <a:r>
              <a:rPr lang="zh-CN" altLang="en-US" sz="2000" dirty="0">
                <a:ea typeface="楷体_GB2312" pitchFamily="49" charset="-122"/>
              </a:rPr>
              <a:t>（</a:t>
            </a:r>
            <a:r>
              <a:rPr lang="en-US" altLang="zh-CN" sz="2000" dirty="0">
                <a:ea typeface="楷体_GB2312" pitchFamily="49" charset="-122"/>
              </a:rPr>
              <a:t>1≤</a:t>
            </a:r>
            <a:r>
              <a:rPr lang="en-US" altLang="zh-CN" sz="2000" i="1" dirty="0">
                <a:ea typeface="楷体_GB2312" pitchFamily="49" charset="-122"/>
              </a:rPr>
              <a:t>i</a:t>
            </a:r>
            <a:r>
              <a:rPr lang="en-US" altLang="zh-CN" sz="2000" dirty="0">
                <a:ea typeface="楷体_GB2312" pitchFamily="49" charset="-122"/>
              </a:rPr>
              <a:t>≤</a:t>
            </a:r>
            <a:r>
              <a:rPr lang="en-US" altLang="zh-CN" sz="2000" i="1" dirty="0">
                <a:ea typeface="楷体_GB2312" pitchFamily="49" charset="-122"/>
              </a:rPr>
              <a:t>n</a:t>
            </a:r>
            <a:r>
              <a:rPr lang="zh-CN" altLang="en-US" sz="2000" dirty="0">
                <a:latin typeface="楷体_GB2312" pitchFamily="49" charset="-122"/>
                <a:ea typeface="楷体_GB2312" pitchFamily="49" charset="-122"/>
              </a:rPr>
              <a:t>）</a:t>
            </a:r>
            <a:r>
              <a:rPr lang="en-US" altLang="zh-CN" sz="2000" i="1" dirty="0">
                <a:ea typeface="楷体_GB2312" pitchFamily="49" charset="-122"/>
              </a:rPr>
              <a:t>n &lt; m </a:t>
            </a:r>
            <a:endParaRPr lang="en-US" altLang="zh-CN" sz="2000" dirty="0">
              <a:ea typeface="楷体_GB2312" pitchFamily="49" charset="-122"/>
            </a:endParaRPr>
          </a:p>
          <a:p>
            <a:pPr>
              <a:lnSpc>
                <a:spcPct val="150000"/>
              </a:lnSpc>
              <a:spcBef>
                <a:spcPct val="0"/>
              </a:spcBef>
            </a:pPr>
            <a:r>
              <a:rPr lang="en-US" altLang="zh-CN" sz="2000" i="1" dirty="0">
                <a:ea typeface="楷体_GB2312" pitchFamily="49" charset="-122"/>
              </a:rPr>
              <a:t> </a:t>
            </a:r>
            <a:r>
              <a:rPr lang="en-US" altLang="zh-CN" sz="2000" i="1" dirty="0">
                <a:solidFill>
                  <a:srgbClr val="0000FF"/>
                </a:solidFill>
                <a:ea typeface="楷体_GB2312" pitchFamily="49" charset="-122"/>
              </a:rPr>
              <a:t>n</a:t>
            </a:r>
            <a:r>
              <a:rPr lang="en-US" altLang="zh-CN" sz="2000" dirty="0">
                <a:solidFill>
                  <a:srgbClr val="0000FF"/>
                </a:solidFill>
                <a:ea typeface="楷体_GB2312" pitchFamily="49" charset="-122"/>
              </a:rPr>
              <a:t> </a:t>
            </a:r>
            <a:r>
              <a:rPr lang="zh-CN" altLang="en-US" sz="2000" dirty="0">
                <a:solidFill>
                  <a:srgbClr val="0000FF"/>
                </a:solidFill>
                <a:ea typeface="楷体_GB2312" pitchFamily="49" charset="-122"/>
              </a:rPr>
              <a:t>个指向记录的指针 </a:t>
            </a:r>
            <a:r>
              <a:rPr lang="en-US" altLang="zh-CN" sz="2000" i="1" dirty="0">
                <a:solidFill>
                  <a:srgbClr val="0000FF"/>
                </a:solidFill>
                <a:ea typeface="楷体_GB2312" pitchFamily="49" charset="-122"/>
              </a:rPr>
              <a:t>D</a:t>
            </a:r>
            <a:r>
              <a:rPr lang="en-US" altLang="zh-CN" sz="2000" i="1" baseline="-25000" dirty="0">
                <a:solidFill>
                  <a:srgbClr val="0000FF"/>
                </a:solidFill>
                <a:ea typeface="楷体_GB2312" pitchFamily="49" charset="-122"/>
              </a:rPr>
              <a:t>i</a:t>
            </a:r>
            <a:r>
              <a:rPr lang="zh-CN" altLang="en-US" sz="2000" dirty="0">
                <a:solidFill>
                  <a:srgbClr val="0000FF"/>
                </a:solidFill>
                <a:ea typeface="楷体_GB2312" pitchFamily="49" charset="-122"/>
              </a:rPr>
              <a:t>（</a:t>
            </a:r>
            <a:r>
              <a:rPr lang="en-US" altLang="zh-CN" sz="2000" dirty="0">
                <a:solidFill>
                  <a:srgbClr val="0000FF"/>
                </a:solidFill>
                <a:ea typeface="楷体_GB2312" pitchFamily="49" charset="-122"/>
              </a:rPr>
              <a:t>1≤</a:t>
            </a:r>
            <a:r>
              <a:rPr lang="en-US" altLang="zh-CN" sz="2000" i="1" dirty="0">
                <a:solidFill>
                  <a:srgbClr val="0000FF"/>
                </a:solidFill>
                <a:ea typeface="楷体_GB2312" pitchFamily="49" charset="-122"/>
              </a:rPr>
              <a:t>i</a:t>
            </a:r>
            <a:r>
              <a:rPr lang="en-US" altLang="zh-CN" sz="2000" dirty="0">
                <a:solidFill>
                  <a:srgbClr val="0000FF"/>
                </a:solidFill>
                <a:ea typeface="楷体_GB2312" pitchFamily="49" charset="-122"/>
              </a:rPr>
              <a:t>≤</a:t>
            </a:r>
            <a:r>
              <a:rPr lang="en-US" altLang="zh-CN" sz="2000" i="1" dirty="0">
                <a:solidFill>
                  <a:srgbClr val="0000FF"/>
                </a:solidFill>
                <a:ea typeface="楷体_GB2312" pitchFamily="49" charset="-122"/>
              </a:rPr>
              <a:t>n</a:t>
            </a:r>
            <a:r>
              <a:rPr lang="zh-CN" altLang="en-US" sz="2000" dirty="0">
                <a:solidFill>
                  <a:srgbClr val="0000FF"/>
                </a:solidFill>
                <a:ea typeface="楷体_GB2312" pitchFamily="49" charset="-122"/>
              </a:rPr>
              <a:t>）</a:t>
            </a:r>
            <a:endParaRPr lang="zh-CN" altLang="en-US" sz="2000" baseline="-25000" dirty="0">
              <a:solidFill>
                <a:srgbClr val="0000FF"/>
              </a:solidFill>
              <a:ea typeface="楷体_GB2312" pitchFamily="49" charset="-122"/>
            </a:endParaRPr>
          </a:p>
          <a:p>
            <a:pPr>
              <a:lnSpc>
                <a:spcPct val="150000"/>
              </a:lnSpc>
              <a:spcBef>
                <a:spcPct val="0"/>
              </a:spcBef>
            </a:pPr>
            <a:r>
              <a:rPr lang="zh-CN" altLang="en-US" sz="2000" dirty="0">
                <a:ea typeface="楷体_GB2312" pitchFamily="49" charset="-122"/>
              </a:rPr>
              <a:t> </a:t>
            </a:r>
            <a:r>
              <a:rPr lang="en-US" altLang="zh-CN" sz="2000" i="1" dirty="0">
                <a:ea typeface="楷体_GB2312" pitchFamily="49" charset="-122"/>
              </a:rPr>
              <a:t>n+</a:t>
            </a:r>
            <a:r>
              <a:rPr lang="en-US" altLang="zh-CN" sz="2000" dirty="0">
                <a:ea typeface="楷体_GB2312" pitchFamily="49" charset="-122"/>
              </a:rPr>
              <a:t>1 </a:t>
            </a:r>
            <a:r>
              <a:rPr lang="zh-CN" altLang="en-US" sz="2000" dirty="0">
                <a:ea typeface="楷体_GB2312" pitchFamily="49" charset="-122"/>
              </a:rPr>
              <a:t>个指向子树的指针 </a:t>
            </a:r>
            <a:r>
              <a:rPr lang="en-US" altLang="zh-CN" sz="2000" i="1" dirty="0">
                <a:ea typeface="楷体_GB2312" pitchFamily="49" charset="-122"/>
              </a:rPr>
              <a:t>A</a:t>
            </a:r>
            <a:r>
              <a:rPr lang="en-US" altLang="zh-CN" sz="2000" i="1" baseline="-25000" dirty="0">
                <a:ea typeface="楷体_GB2312" pitchFamily="49" charset="-122"/>
              </a:rPr>
              <a:t>i</a:t>
            </a:r>
            <a:r>
              <a:rPr lang="zh-CN" altLang="en-US" sz="2000" dirty="0">
                <a:ea typeface="楷体_GB2312" pitchFamily="49" charset="-122"/>
              </a:rPr>
              <a:t>（</a:t>
            </a:r>
            <a:r>
              <a:rPr lang="en-US" altLang="zh-CN" sz="2000" dirty="0">
                <a:ea typeface="楷体_GB2312" pitchFamily="49" charset="-122"/>
              </a:rPr>
              <a:t>0≤</a:t>
            </a:r>
            <a:r>
              <a:rPr lang="en-US" altLang="zh-CN" sz="2000" i="1" dirty="0">
                <a:ea typeface="楷体_GB2312" pitchFamily="49" charset="-122"/>
              </a:rPr>
              <a:t>i</a:t>
            </a:r>
            <a:r>
              <a:rPr lang="en-US" altLang="zh-CN" sz="2000" dirty="0">
                <a:ea typeface="楷体_GB2312" pitchFamily="49" charset="-122"/>
              </a:rPr>
              <a:t>≤</a:t>
            </a:r>
            <a:r>
              <a:rPr lang="en-US" altLang="zh-CN" sz="2000" i="1" dirty="0">
                <a:ea typeface="楷体_GB2312" pitchFamily="49" charset="-122"/>
              </a:rPr>
              <a:t>n</a:t>
            </a:r>
            <a:r>
              <a:rPr lang="zh-CN" altLang="en-US" sz="2000" dirty="0">
                <a:ea typeface="楷体_GB2312" pitchFamily="49" charset="-122"/>
              </a:rPr>
              <a:t>）</a:t>
            </a:r>
          </a:p>
        </p:txBody>
      </p:sp>
      <p:sp>
        <p:nvSpPr>
          <p:cNvPr id="151939" name="Rectangle 387"/>
          <p:cNvSpPr>
            <a:spLocks noChangeArrowheads="1"/>
          </p:cNvSpPr>
          <p:nvPr/>
        </p:nvSpPr>
        <p:spPr bwMode="auto">
          <a:xfrm>
            <a:off x="2771775" y="4508500"/>
            <a:ext cx="6081713" cy="1657350"/>
          </a:xfrm>
          <a:prstGeom prst="rect">
            <a:avLst/>
          </a:prstGeom>
          <a:noFill/>
          <a:ln w="9525">
            <a:noFill/>
            <a:miter lim="800000"/>
            <a:headEnd/>
            <a:tailEnd/>
          </a:ln>
          <a:effectLst/>
        </p:spPr>
        <p:txBody>
          <a:bodyPr/>
          <a:lstStyle/>
          <a:p>
            <a:pPr marL="344488" indent="-344488">
              <a:lnSpc>
                <a:spcPct val="150000"/>
              </a:lnSpc>
              <a:spcBef>
                <a:spcPct val="20000"/>
              </a:spcBef>
            </a:pPr>
            <a:r>
              <a:rPr lang="zh-CN" altLang="en-US" sz="2000">
                <a:ea typeface="楷体_GB2312" pitchFamily="49" charset="-122"/>
              </a:rPr>
              <a:t>非叶子结点中的</a:t>
            </a:r>
            <a:r>
              <a:rPr lang="zh-CN" altLang="en-US" sz="2000">
                <a:solidFill>
                  <a:srgbClr val="FF3300"/>
                </a:solidFill>
                <a:effectLst>
                  <a:outerShdw blurRad="38100" dist="38100" dir="2700000" algn="tl">
                    <a:srgbClr val="000000"/>
                  </a:outerShdw>
                </a:effectLst>
                <a:ea typeface="楷体_GB2312" pitchFamily="49" charset="-122"/>
              </a:rPr>
              <a:t>多个关键字</a:t>
            </a:r>
            <a:r>
              <a:rPr lang="zh-CN" altLang="en-US" sz="2000">
                <a:ea typeface="楷体_GB2312" pitchFamily="49" charset="-122"/>
              </a:rPr>
              <a:t>均</a:t>
            </a:r>
            <a:r>
              <a:rPr lang="zh-CN" altLang="en-US" sz="2000">
                <a:solidFill>
                  <a:srgbClr val="FF3300"/>
                </a:solidFill>
                <a:effectLst>
                  <a:outerShdw blurRad="38100" dist="38100" dir="2700000" algn="tl">
                    <a:srgbClr val="000000"/>
                  </a:outerShdw>
                </a:effectLst>
                <a:ea typeface="楷体_GB2312" pitchFamily="49" charset="-122"/>
              </a:rPr>
              <a:t>自小至大</a:t>
            </a:r>
            <a:r>
              <a:rPr lang="zh-CN" altLang="en-US" sz="2000">
                <a:ea typeface="楷体_GB2312" pitchFamily="49" charset="-122"/>
              </a:rPr>
              <a:t>有序排列； </a:t>
            </a:r>
          </a:p>
          <a:p>
            <a:pPr marL="344488" indent="-344488">
              <a:lnSpc>
                <a:spcPct val="150000"/>
              </a:lnSpc>
              <a:spcBef>
                <a:spcPct val="20000"/>
              </a:spcBef>
            </a:pPr>
            <a:r>
              <a:rPr lang="zh-CN" altLang="en-US" sz="2000">
                <a:ea typeface="楷体_GB2312" pitchFamily="49" charset="-122"/>
              </a:rPr>
              <a:t> </a:t>
            </a:r>
            <a:r>
              <a:rPr lang="en-US" altLang="zh-CN" sz="2000" i="1">
                <a:ea typeface="楷体_GB2312" pitchFamily="49" charset="-122"/>
              </a:rPr>
              <a:t>A</a:t>
            </a:r>
            <a:r>
              <a:rPr lang="en-US" altLang="zh-CN" sz="2000" i="1" baseline="-25000">
                <a:ea typeface="楷体_GB2312" pitchFamily="49" charset="-122"/>
              </a:rPr>
              <a:t>i </a:t>
            </a:r>
            <a:r>
              <a:rPr lang="en-US" altLang="zh-CN" sz="2000" baseline="-25000">
                <a:ea typeface="楷体_GB2312" pitchFamily="49" charset="-122"/>
              </a:rPr>
              <a:t>-1 </a:t>
            </a:r>
            <a:r>
              <a:rPr lang="zh-CN" altLang="en-US" sz="2000">
                <a:ea typeface="楷体_GB2312" pitchFamily="49" charset="-122"/>
              </a:rPr>
              <a:t>所指子树上所有关键字均小于 </a:t>
            </a:r>
            <a:r>
              <a:rPr lang="en-US" altLang="zh-CN" sz="2000" i="1">
                <a:ea typeface="楷体_GB2312" pitchFamily="49" charset="-122"/>
              </a:rPr>
              <a:t>K</a:t>
            </a:r>
            <a:r>
              <a:rPr lang="en-US" altLang="zh-CN" sz="2000" i="1" baseline="-25000">
                <a:ea typeface="楷体_GB2312" pitchFamily="49" charset="-122"/>
              </a:rPr>
              <a:t>i</a:t>
            </a:r>
            <a:r>
              <a:rPr lang="en-US" altLang="zh-CN" sz="2000" baseline="-25000">
                <a:ea typeface="楷体_GB2312" pitchFamily="49" charset="-122"/>
              </a:rPr>
              <a:t>  </a:t>
            </a:r>
            <a:r>
              <a:rPr lang="zh-CN" altLang="en-US" sz="2000">
                <a:ea typeface="楷体_GB2312" pitchFamily="49" charset="-122"/>
              </a:rPr>
              <a:t>；</a:t>
            </a:r>
          </a:p>
          <a:p>
            <a:pPr marL="344488" indent="-344488">
              <a:lnSpc>
                <a:spcPct val="150000"/>
              </a:lnSpc>
              <a:spcBef>
                <a:spcPct val="20000"/>
              </a:spcBef>
            </a:pPr>
            <a:r>
              <a:rPr lang="zh-CN" altLang="en-US" sz="2000">
                <a:ea typeface="楷体_GB2312" pitchFamily="49" charset="-122"/>
              </a:rPr>
              <a:t> </a:t>
            </a:r>
            <a:r>
              <a:rPr lang="en-US" altLang="zh-CN" sz="2000" i="1">
                <a:ea typeface="楷体_GB2312" pitchFamily="49" charset="-122"/>
              </a:rPr>
              <a:t>A</a:t>
            </a:r>
            <a:r>
              <a:rPr lang="en-US" altLang="zh-CN" sz="2000" i="1" baseline="-25000">
                <a:ea typeface="楷体_GB2312" pitchFamily="49" charset="-122"/>
              </a:rPr>
              <a:t>i</a:t>
            </a:r>
            <a:r>
              <a:rPr lang="en-US" altLang="zh-CN" sz="2000" baseline="-25000">
                <a:ea typeface="楷体_GB2312" pitchFamily="49" charset="-122"/>
              </a:rPr>
              <a:t> </a:t>
            </a:r>
            <a:r>
              <a:rPr lang="zh-CN" altLang="en-US" sz="2000">
                <a:ea typeface="楷体_GB2312" pitchFamily="49" charset="-122"/>
              </a:rPr>
              <a:t>所指子树上所有关键字均大于 </a:t>
            </a:r>
            <a:r>
              <a:rPr lang="en-US" altLang="zh-CN" sz="2000" i="1">
                <a:ea typeface="楷体_GB2312" pitchFamily="49" charset="-122"/>
              </a:rPr>
              <a:t>K</a:t>
            </a:r>
            <a:r>
              <a:rPr lang="en-US" altLang="zh-CN" sz="2000" i="1" baseline="-25000">
                <a:ea typeface="楷体_GB2312" pitchFamily="49" charset="-122"/>
              </a:rPr>
              <a:t>i </a:t>
            </a:r>
            <a:r>
              <a:rPr lang="en-US" altLang="zh-CN" sz="2000" baseline="-25000">
                <a:ea typeface="楷体_GB2312" pitchFamily="49" charset="-122"/>
              </a:rPr>
              <a:t> </a:t>
            </a:r>
            <a:r>
              <a:rPr lang="zh-CN" altLang="en-US" sz="2000">
                <a:ea typeface="楷体_GB2312" pitchFamily="49" charset="-122"/>
              </a:rPr>
              <a:t>。 </a:t>
            </a:r>
          </a:p>
        </p:txBody>
      </p:sp>
      <p:sp>
        <p:nvSpPr>
          <p:cNvPr id="151940" name="AutoShape 388"/>
          <p:cNvSpPr>
            <a:spLocks/>
          </p:cNvSpPr>
          <p:nvPr/>
        </p:nvSpPr>
        <p:spPr bwMode="auto">
          <a:xfrm>
            <a:off x="2627313" y="981075"/>
            <a:ext cx="144462" cy="1008063"/>
          </a:xfrm>
          <a:prstGeom prst="leftBrace">
            <a:avLst>
              <a:gd name="adj1" fmla="val 58150"/>
              <a:gd name="adj2" fmla="val 50000"/>
            </a:avLst>
          </a:prstGeom>
          <a:noFill/>
          <a:ln w="12700" cap="sq">
            <a:solidFill>
              <a:schemeClr val="tx1"/>
            </a:solidFill>
            <a:round/>
            <a:headEnd/>
            <a:tailEnd/>
          </a:ln>
          <a:effectLst/>
        </p:spPr>
        <p:txBody>
          <a:bodyPr anchor="ctr">
            <a:spAutoFit/>
          </a:bodyPr>
          <a:lstStyle/>
          <a:p>
            <a:endParaRPr lang="zh-CN" altLang="en-US"/>
          </a:p>
        </p:txBody>
      </p:sp>
      <p:sp>
        <p:nvSpPr>
          <p:cNvPr id="151941" name="AutoShape 389"/>
          <p:cNvSpPr>
            <a:spLocks/>
          </p:cNvSpPr>
          <p:nvPr/>
        </p:nvSpPr>
        <p:spPr bwMode="auto">
          <a:xfrm>
            <a:off x="2627313" y="2781300"/>
            <a:ext cx="144462" cy="1368425"/>
          </a:xfrm>
          <a:prstGeom prst="leftBrace">
            <a:avLst>
              <a:gd name="adj1" fmla="val 78938"/>
              <a:gd name="adj2" fmla="val 50000"/>
            </a:avLst>
          </a:prstGeom>
          <a:noFill/>
          <a:ln w="12700" cap="sq">
            <a:solidFill>
              <a:schemeClr val="tx1"/>
            </a:solidFill>
            <a:round/>
            <a:headEnd/>
            <a:tailEnd/>
          </a:ln>
          <a:effectLst/>
        </p:spPr>
        <p:txBody>
          <a:bodyPr anchor="ctr">
            <a:spAutoFit/>
          </a:bodyPr>
          <a:lstStyle/>
          <a:p>
            <a:endParaRPr lang="zh-CN" altLang="en-US"/>
          </a:p>
        </p:txBody>
      </p:sp>
      <p:sp>
        <p:nvSpPr>
          <p:cNvPr id="151942" name="AutoShape 390"/>
          <p:cNvSpPr>
            <a:spLocks/>
          </p:cNvSpPr>
          <p:nvPr/>
        </p:nvSpPr>
        <p:spPr bwMode="auto">
          <a:xfrm>
            <a:off x="2627313" y="4868863"/>
            <a:ext cx="144462" cy="1008062"/>
          </a:xfrm>
          <a:prstGeom prst="leftBrace">
            <a:avLst>
              <a:gd name="adj1" fmla="val 58150"/>
              <a:gd name="adj2" fmla="val 50000"/>
            </a:avLst>
          </a:prstGeom>
          <a:noFill/>
          <a:ln w="12700" cap="sq">
            <a:solidFill>
              <a:schemeClr val="tx1"/>
            </a:solidFill>
            <a:round/>
            <a:headEnd/>
            <a:tailEnd/>
          </a:ln>
          <a:effectLst/>
        </p:spPr>
        <p:txBody>
          <a:bodyPr anchor="ctr">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1933"/>
                                        </p:tgtEl>
                                        <p:attrNameLst>
                                          <p:attrName>style.visibility</p:attrName>
                                        </p:attrNameLst>
                                      </p:cBhvr>
                                      <p:to>
                                        <p:strVal val="visible"/>
                                      </p:to>
                                    </p:set>
                                    <p:animEffect transition="in" filter="wipe(left)">
                                      <p:cBhvr>
                                        <p:cTn id="7" dur="500"/>
                                        <p:tgtEl>
                                          <p:spTgt spid="151933"/>
                                        </p:tgtEl>
                                      </p:cBhvr>
                                    </p:animEffect>
                                  </p:childTnLst>
                                </p:cTn>
                              </p:par>
                            </p:childTnLst>
                          </p:cTn>
                        </p:par>
                        <p:par>
                          <p:cTn id="8" fill="hold">
                            <p:stCondLst>
                              <p:cond delay="500"/>
                            </p:stCondLst>
                            <p:childTnLst>
                              <p:par>
                                <p:cTn id="9" presetID="16" presetClass="entr" presetSubtype="42" fill="hold" grpId="0" nodeType="afterEffect">
                                  <p:stCondLst>
                                    <p:cond delay="0"/>
                                  </p:stCondLst>
                                  <p:childTnLst>
                                    <p:set>
                                      <p:cBhvr>
                                        <p:cTn id="10" dur="1" fill="hold">
                                          <p:stCondLst>
                                            <p:cond delay="0"/>
                                          </p:stCondLst>
                                        </p:cTn>
                                        <p:tgtEl>
                                          <p:spTgt spid="151936"/>
                                        </p:tgtEl>
                                        <p:attrNameLst>
                                          <p:attrName>style.visibility</p:attrName>
                                        </p:attrNameLst>
                                      </p:cBhvr>
                                      <p:to>
                                        <p:strVal val="visible"/>
                                      </p:to>
                                    </p:set>
                                    <p:animEffect transition="in" filter="barn(outHorizontal)">
                                      <p:cBhvr>
                                        <p:cTn id="11" dur="500"/>
                                        <p:tgtEl>
                                          <p:spTgt spid="15193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2000"/>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42" fill="hold" grpId="0" nodeType="clickEffect">
                                  <p:stCondLst>
                                    <p:cond delay="0"/>
                                  </p:stCondLst>
                                  <p:childTnLst>
                                    <p:set>
                                      <p:cBhvr>
                                        <p:cTn id="20" dur="1" fill="hold">
                                          <p:stCondLst>
                                            <p:cond delay="0"/>
                                          </p:stCondLst>
                                        </p:cTn>
                                        <p:tgtEl>
                                          <p:spTgt spid="151940"/>
                                        </p:tgtEl>
                                        <p:attrNameLst>
                                          <p:attrName>style.visibility</p:attrName>
                                        </p:attrNameLst>
                                      </p:cBhvr>
                                      <p:to>
                                        <p:strVal val="visible"/>
                                      </p:to>
                                    </p:set>
                                    <p:animEffect transition="in" filter="barn(outHorizontal)">
                                      <p:cBhvr>
                                        <p:cTn id="21" dur="500"/>
                                        <p:tgtEl>
                                          <p:spTgt spid="151940"/>
                                        </p:tgtEl>
                                      </p:cBhvr>
                                    </p:animEffect>
                                  </p:childTnLst>
                                </p:cTn>
                              </p:par>
                            </p:childTnLst>
                          </p:cTn>
                        </p:par>
                      </p:childTnLst>
                    </p:cTn>
                  </p:par>
                  <p:par>
                    <p:cTn id="22" fill="hold">
                      <p:stCondLst>
                        <p:cond delay="indefinite"/>
                      </p:stCondLst>
                      <p:childTnLst>
                        <p:par>
                          <p:cTn id="23" fill="hold">
                            <p:stCondLst>
                              <p:cond delay="0"/>
                            </p:stCondLst>
                            <p:childTnLst>
                              <p:par>
                                <p:cTn id="24" presetID="17" presetClass="entr" presetSubtype="8" fill="hold" grpId="0" nodeType="clickEffect">
                                  <p:stCondLst>
                                    <p:cond delay="0"/>
                                  </p:stCondLst>
                                  <p:childTnLst>
                                    <p:set>
                                      <p:cBhvr>
                                        <p:cTn id="25" dur="1" fill="hold">
                                          <p:stCondLst>
                                            <p:cond delay="0"/>
                                          </p:stCondLst>
                                        </p:cTn>
                                        <p:tgtEl>
                                          <p:spTgt spid="151937"/>
                                        </p:tgtEl>
                                        <p:attrNameLst>
                                          <p:attrName>style.visibility</p:attrName>
                                        </p:attrNameLst>
                                      </p:cBhvr>
                                      <p:to>
                                        <p:strVal val="visible"/>
                                      </p:to>
                                    </p:set>
                                    <p:anim calcmode="lin" valueType="num">
                                      <p:cBhvr>
                                        <p:cTn id="26" dur="1000" fill="hold"/>
                                        <p:tgtEl>
                                          <p:spTgt spid="151937"/>
                                        </p:tgtEl>
                                        <p:attrNameLst>
                                          <p:attrName>ppt_x</p:attrName>
                                        </p:attrNameLst>
                                      </p:cBhvr>
                                      <p:tavLst>
                                        <p:tav tm="0">
                                          <p:val>
                                            <p:strVal val="#ppt_x-#ppt_w/2"/>
                                          </p:val>
                                        </p:tav>
                                        <p:tav tm="100000">
                                          <p:val>
                                            <p:strVal val="#ppt_x"/>
                                          </p:val>
                                        </p:tav>
                                      </p:tavLst>
                                    </p:anim>
                                    <p:anim calcmode="lin" valueType="num">
                                      <p:cBhvr>
                                        <p:cTn id="27" dur="1000" fill="hold"/>
                                        <p:tgtEl>
                                          <p:spTgt spid="151937"/>
                                        </p:tgtEl>
                                        <p:attrNameLst>
                                          <p:attrName>ppt_y</p:attrName>
                                        </p:attrNameLst>
                                      </p:cBhvr>
                                      <p:tavLst>
                                        <p:tav tm="0">
                                          <p:val>
                                            <p:strVal val="#ppt_y"/>
                                          </p:val>
                                        </p:tav>
                                        <p:tav tm="100000">
                                          <p:val>
                                            <p:strVal val="#ppt_y"/>
                                          </p:val>
                                        </p:tav>
                                      </p:tavLst>
                                    </p:anim>
                                    <p:anim calcmode="lin" valueType="num">
                                      <p:cBhvr>
                                        <p:cTn id="28" dur="1000" fill="hold"/>
                                        <p:tgtEl>
                                          <p:spTgt spid="151937"/>
                                        </p:tgtEl>
                                        <p:attrNameLst>
                                          <p:attrName>ppt_w</p:attrName>
                                        </p:attrNameLst>
                                      </p:cBhvr>
                                      <p:tavLst>
                                        <p:tav tm="0">
                                          <p:val>
                                            <p:fltVal val="0"/>
                                          </p:val>
                                        </p:tav>
                                        <p:tav tm="100000">
                                          <p:val>
                                            <p:strVal val="#ppt_w"/>
                                          </p:val>
                                        </p:tav>
                                      </p:tavLst>
                                    </p:anim>
                                    <p:anim calcmode="lin" valueType="num">
                                      <p:cBhvr>
                                        <p:cTn id="29" dur="1000" fill="hold"/>
                                        <p:tgtEl>
                                          <p:spTgt spid="151937"/>
                                        </p:tgtEl>
                                        <p:attrNameLst>
                                          <p:attrName>ppt_h</p:attrName>
                                        </p:attrNameLst>
                                      </p:cBhvr>
                                      <p:tavLst>
                                        <p:tav tm="0">
                                          <p:val>
                                            <p:strVal val="#ppt_h"/>
                                          </p:val>
                                        </p:tav>
                                        <p:tav tm="100000">
                                          <p:val>
                                            <p:strVal val="#ppt_h"/>
                                          </p:val>
                                        </p:tav>
                                      </p:tavLst>
                                    </p:anim>
                                  </p:childTnLst>
                                </p:cTn>
                              </p:par>
                            </p:childTnLst>
                          </p:cTn>
                        </p:par>
                      </p:childTnLst>
                    </p:cTn>
                  </p:par>
                  <p:par>
                    <p:cTn id="30" fill="hold">
                      <p:stCondLst>
                        <p:cond delay="indefinite"/>
                      </p:stCondLst>
                      <p:childTnLst>
                        <p:par>
                          <p:cTn id="31" fill="hold">
                            <p:stCondLst>
                              <p:cond delay="0"/>
                            </p:stCondLst>
                            <p:childTnLst>
                              <p:par>
                                <p:cTn id="32" presetID="16" presetClass="entr" presetSubtype="42" fill="hold" grpId="0" nodeType="clickEffect">
                                  <p:stCondLst>
                                    <p:cond delay="0"/>
                                  </p:stCondLst>
                                  <p:childTnLst>
                                    <p:set>
                                      <p:cBhvr>
                                        <p:cTn id="33" dur="1" fill="hold">
                                          <p:stCondLst>
                                            <p:cond delay="0"/>
                                          </p:stCondLst>
                                        </p:cTn>
                                        <p:tgtEl>
                                          <p:spTgt spid="151941"/>
                                        </p:tgtEl>
                                        <p:attrNameLst>
                                          <p:attrName>style.visibility</p:attrName>
                                        </p:attrNameLst>
                                      </p:cBhvr>
                                      <p:to>
                                        <p:strVal val="visible"/>
                                      </p:to>
                                    </p:set>
                                    <p:animEffect transition="in" filter="barn(outHorizontal)">
                                      <p:cBhvr>
                                        <p:cTn id="34" dur="500"/>
                                        <p:tgtEl>
                                          <p:spTgt spid="151941"/>
                                        </p:tgtEl>
                                      </p:cBhvr>
                                    </p:animEffect>
                                  </p:childTnLst>
                                </p:cTn>
                              </p:par>
                            </p:childTnLst>
                          </p:cTn>
                        </p:par>
                      </p:childTnLst>
                    </p:cTn>
                  </p:par>
                  <p:par>
                    <p:cTn id="35" fill="hold">
                      <p:stCondLst>
                        <p:cond delay="indefinite"/>
                      </p:stCondLst>
                      <p:childTnLst>
                        <p:par>
                          <p:cTn id="36" fill="hold">
                            <p:stCondLst>
                              <p:cond delay="0"/>
                            </p:stCondLst>
                            <p:childTnLst>
                              <p:par>
                                <p:cTn id="37" presetID="17" presetClass="entr" presetSubtype="8" fill="hold" grpId="0" nodeType="clickEffect">
                                  <p:stCondLst>
                                    <p:cond delay="0"/>
                                  </p:stCondLst>
                                  <p:childTnLst>
                                    <p:set>
                                      <p:cBhvr>
                                        <p:cTn id="38" dur="1" fill="hold">
                                          <p:stCondLst>
                                            <p:cond delay="0"/>
                                          </p:stCondLst>
                                        </p:cTn>
                                        <p:tgtEl>
                                          <p:spTgt spid="151938"/>
                                        </p:tgtEl>
                                        <p:attrNameLst>
                                          <p:attrName>style.visibility</p:attrName>
                                        </p:attrNameLst>
                                      </p:cBhvr>
                                      <p:to>
                                        <p:strVal val="visible"/>
                                      </p:to>
                                    </p:set>
                                    <p:anim calcmode="lin" valueType="num">
                                      <p:cBhvr>
                                        <p:cTn id="39" dur="1000" fill="hold"/>
                                        <p:tgtEl>
                                          <p:spTgt spid="151938"/>
                                        </p:tgtEl>
                                        <p:attrNameLst>
                                          <p:attrName>ppt_x</p:attrName>
                                        </p:attrNameLst>
                                      </p:cBhvr>
                                      <p:tavLst>
                                        <p:tav tm="0">
                                          <p:val>
                                            <p:strVal val="#ppt_x-#ppt_w/2"/>
                                          </p:val>
                                        </p:tav>
                                        <p:tav tm="100000">
                                          <p:val>
                                            <p:strVal val="#ppt_x"/>
                                          </p:val>
                                        </p:tav>
                                      </p:tavLst>
                                    </p:anim>
                                    <p:anim calcmode="lin" valueType="num">
                                      <p:cBhvr>
                                        <p:cTn id="40" dur="1000" fill="hold"/>
                                        <p:tgtEl>
                                          <p:spTgt spid="151938"/>
                                        </p:tgtEl>
                                        <p:attrNameLst>
                                          <p:attrName>ppt_y</p:attrName>
                                        </p:attrNameLst>
                                      </p:cBhvr>
                                      <p:tavLst>
                                        <p:tav tm="0">
                                          <p:val>
                                            <p:strVal val="#ppt_y"/>
                                          </p:val>
                                        </p:tav>
                                        <p:tav tm="100000">
                                          <p:val>
                                            <p:strVal val="#ppt_y"/>
                                          </p:val>
                                        </p:tav>
                                      </p:tavLst>
                                    </p:anim>
                                    <p:anim calcmode="lin" valueType="num">
                                      <p:cBhvr>
                                        <p:cTn id="41" dur="1000" fill="hold"/>
                                        <p:tgtEl>
                                          <p:spTgt spid="151938"/>
                                        </p:tgtEl>
                                        <p:attrNameLst>
                                          <p:attrName>ppt_w</p:attrName>
                                        </p:attrNameLst>
                                      </p:cBhvr>
                                      <p:tavLst>
                                        <p:tav tm="0">
                                          <p:val>
                                            <p:fltVal val="0"/>
                                          </p:val>
                                        </p:tav>
                                        <p:tav tm="100000">
                                          <p:val>
                                            <p:strVal val="#ppt_w"/>
                                          </p:val>
                                        </p:tav>
                                      </p:tavLst>
                                    </p:anim>
                                    <p:anim calcmode="lin" valueType="num">
                                      <p:cBhvr>
                                        <p:cTn id="42" dur="1000" fill="hold"/>
                                        <p:tgtEl>
                                          <p:spTgt spid="151938"/>
                                        </p:tgtEl>
                                        <p:attrNameLst>
                                          <p:attrName>ppt_h</p:attrName>
                                        </p:attrNameLst>
                                      </p:cBhvr>
                                      <p:tavLst>
                                        <p:tav tm="0">
                                          <p:val>
                                            <p:strVal val="#ppt_h"/>
                                          </p:val>
                                        </p:tav>
                                        <p:tav tm="100000">
                                          <p:val>
                                            <p:strVal val="#ppt_h"/>
                                          </p:val>
                                        </p:tav>
                                      </p:tavLst>
                                    </p:anim>
                                  </p:childTnLst>
                                </p:cTn>
                              </p:par>
                            </p:childTnLst>
                          </p:cTn>
                        </p:par>
                      </p:childTnLst>
                    </p:cTn>
                  </p:par>
                  <p:par>
                    <p:cTn id="43" fill="hold">
                      <p:stCondLst>
                        <p:cond delay="indefinite"/>
                      </p:stCondLst>
                      <p:childTnLst>
                        <p:par>
                          <p:cTn id="44" fill="hold">
                            <p:stCondLst>
                              <p:cond delay="0"/>
                            </p:stCondLst>
                            <p:childTnLst>
                              <p:par>
                                <p:cTn id="45" presetID="16" presetClass="entr" presetSubtype="42" fill="hold" grpId="0" nodeType="clickEffect">
                                  <p:stCondLst>
                                    <p:cond delay="0"/>
                                  </p:stCondLst>
                                  <p:childTnLst>
                                    <p:set>
                                      <p:cBhvr>
                                        <p:cTn id="46" dur="1" fill="hold">
                                          <p:stCondLst>
                                            <p:cond delay="0"/>
                                          </p:stCondLst>
                                        </p:cTn>
                                        <p:tgtEl>
                                          <p:spTgt spid="151942"/>
                                        </p:tgtEl>
                                        <p:attrNameLst>
                                          <p:attrName>style.visibility</p:attrName>
                                        </p:attrNameLst>
                                      </p:cBhvr>
                                      <p:to>
                                        <p:strVal val="visible"/>
                                      </p:to>
                                    </p:set>
                                    <p:animEffect transition="in" filter="barn(outHorizontal)">
                                      <p:cBhvr>
                                        <p:cTn id="47" dur="500"/>
                                        <p:tgtEl>
                                          <p:spTgt spid="151942"/>
                                        </p:tgtEl>
                                      </p:cBhvr>
                                    </p:animEffect>
                                  </p:childTnLst>
                                </p:cTn>
                              </p:par>
                            </p:childTnLst>
                          </p:cTn>
                        </p:par>
                      </p:childTnLst>
                    </p:cTn>
                  </p:par>
                  <p:par>
                    <p:cTn id="48" fill="hold">
                      <p:stCondLst>
                        <p:cond delay="indefinite"/>
                      </p:stCondLst>
                      <p:childTnLst>
                        <p:par>
                          <p:cTn id="49" fill="hold">
                            <p:stCondLst>
                              <p:cond delay="0"/>
                            </p:stCondLst>
                            <p:childTnLst>
                              <p:par>
                                <p:cTn id="50" presetID="17" presetClass="entr" presetSubtype="8" fill="hold" grpId="0" nodeType="clickEffect">
                                  <p:stCondLst>
                                    <p:cond delay="0"/>
                                  </p:stCondLst>
                                  <p:childTnLst>
                                    <p:set>
                                      <p:cBhvr>
                                        <p:cTn id="51" dur="1" fill="hold">
                                          <p:stCondLst>
                                            <p:cond delay="0"/>
                                          </p:stCondLst>
                                        </p:cTn>
                                        <p:tgtEl>
                                          <p:spTgt spid="151939"/>
                                        </p:tgtEl>
                                        <p:attrNameLst>
                                          <p:attrName>style.visibility</p:attrName>
                                        </p:attrNameLst>
                                      </p:cBhvr>
                                      <p:to>
                                        <p:strVal val="visible"/>
                                      </p:to>
                                    </p:set>
                                    <p:anim calcmode="lin" valueType="num">
                                      <p:cBhvr>
                                        <p:cTn id="52" dur="1000" fill="hold"/>
                                        <p:tgtEl>
                                          <p:spTgt spid="151939"/>
                                        </p:tgtEl>
                                        <p:attrNameLst>
                                          <p:attrName>ppt_x</p:attrName>
                                        </p:attrNameLst>
                                      </p:cBhvr>
                                      <p:tavLst>
                                        <p:tav tm="0">
                                          <p:val>
                                            <p:strVal val="#ppt_x-#ppt_w/2"/>
                                          </p:val>
                                        </p:tav>
                                        <p:tav tm="100000">
                                          <p:val>
                                            <p:strVal val="#ppt_x"/>
                                          </p:val>
                                        </p:tav>
                                      </p:tavLst>
                                    </p:anim>
                                    <p:anim calcmode="lin" valueType="num">
                                      <p:cBhvr>
                                        <p:cTn id="53" dur="1000" fill="hold"/>
                                        <p:tgtEl>
                                          <p:spTgt spid="151939"/>
                                        </p:tgtEl>
                                        <p:attrNameLst>
                                          <p:attrName>ppt_y</p:attrName>
                                        </p:attrNameLst>
                                      </p:cBhvr>
                                      <p:tavLst>
                                        <p:tav tm="0">
                                          <p:val>
                                            <p:strVal val="#ppt_y"/>
                                          </p:val>
                                        </p:tav>
                                        <p:tav tm="100000">
                                          <p:val>
                                            <p:strVal val="#ppt_y"/>
                                          </p:val>
                                        </p:tav>
                                      </p:tavLst>
                                    </p:anim>
                                    <p:anim calcmode="lin" valueType="num">
                                      <p:cBhvr>
                                        <p:cTn id="54" dur="1000" fill="hold"/>
                                        <p:tgtEl>
                                          <p:spTgt spid="151939"/>
                                        </p:tgtEl>
                                        <p:attrNameLst>
                                          <p:attrName>ppt_w</p:attrName>
                                        </p:attrNameLst>
                                      </p:cBhvr>
                                      <p:tavLst>
                                        <p:tav tm="0">
                                          <p:val>
                                            <p:fltVal val="0"/>
                                          </p:val>
                                        </p:tav>
                                        <p:tav tm="100000">
                                          <p:val>
                                            <p:strVal val="#ppt_w"/>
                                          </p:val>
                                        </p:tav>
                                      </p:tavLst>
                                    </p:anim>
                                    <p:anim calcmode="lin" valueType="num">
                                      <p:cBhvr>
                                        <p:cTn id="55" dur="1000" fill="hold"/>
                                        <p:tgtEl>
                                          <p:spTgt spid="15193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933" grpId="0"/>
      <p:bldP spid="151936" grpId="0" animBg="1"/>
      <p:bldP spid="151937" grpId="0"/>
      <p:bldP spid="151938" grpId="0"/>
      <p:bldP spid="151939" grpId="0"/>
      <p:bldP spid="151940" grpId="0" animBg="1"/>
      <p:bldP spid="151941" grpId="0" animBg="1"/>
      <p:bldP spid="151942"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2580" name="Text Box 4"/>
          <p:cNvSpPr txBox="1">
            <a:spLocks noChangeArrowheads="1"/>
          </p:cNvSpPr>
          <p:nvPr/>
        </p:nvSpPr>
        <p:spPr bwMode="auto">
          <a:xfrm>
            <a:off x="2771800" y="188640"/>
            <a:ext cx="3102083" cy="769421"/>
          </a:xfrm>
          <a:prstGeom prst="rect">
            <a:avLst/>
          </a:prstGeom>
          <a:noFill/>
          <a:ln w="25400" cap="sq">
            <a:noFill/>
            <a:miter lim="800000"/>
            <a:headEnd/>
            <a:tailEnd/>
          </a:ln>
          <a:effectLst/>
        </p:spPr>
        <p:txBody>
          <a:bodyPr wrap="none" lIns="91416" tIns="45710" rIns="91416" bIns="45710">
            <a:spAutoFit/>
          </a:bodyPr>
          <a:lstStyle/>
          <a:p>
            <a:r>
              <a:rPr lang="en-US" altLang="zh-CN" sz="4400" dirty="0">
                <a:solidFill>
                  <a:srgbClr val="0000CC"/>
                </a:solidFill>
                <a:latin typeface="华文楷体" pitchFamily="2" charset="-122"/>
                <a:ea typeface="华文楷体" pitchFamily="2" charset="-122"/>
                <a:cs typeface="+mj-cs"/>
              </a:rPr>
              <a:t>B-</a:t>
            </a:r>
            <a:r>
              <a:rPr lang="zh-CN" altLang="en-US" sz="4400" dirty="0">
                <a:solidFill>
                  <a:srgbClr val="0000CC"/>
                </a:solidFill>
                <a:latin typeface="华文行楷" pitchFamily="2" charset="-122"/>
                <a:ea typeface="华文行楷" pitchFamily="2" charset="-122"/>
                <a:cs typeface="+mj-cs"/>
              </a:rPr>
              <a:t>树的查找 </a:t>
            </a:r>
          </a:p>
        </p:txBody>
      </p:sp>
      <p:grpSp>
        <p:nvGrpSpPr>
          <p:cNvPr id="2" name="Group 6"/>
          <p:cNvGrpSpPr>
            <a:grpSpLocks/>
          </p:cNvGrpSpPr>
          <p:nvPr/>
        </p:nvGrpSpPr>
        <p:grpSpPr bwMode="auto">
          <a:xfrm>
            <a:off x="468313" y="3429000"/>
            <a:ext cx="8135937" cy="3014663"/>
            <a:chOff x="340" y="2099"/>
            <a:chExt cx="5125" cy="1899"/>
          </a:xfrm>
        </p:grpSpPr>
        <p:sp>
          <p:nvSpPr>
            <p:cNvPr id="152583" name="Rectangle 7"/>
            <p:cNvSpPr>
              <a:spLocks noChangeArrowheads="1"/>
            </p:cNvSpPr>
            <p:nvPr/>
          </p:nvSpPr>
          <p:spPr bwMode="auto">
            <a:xfrm>
              <a:off x="545" y="3786"/>
              <a:ext cx="172" cy="212"/>
            </a:xfrm>
            <a:prstGeom prst="rect">
              <a:avLst/>
            </a:prstGeom>
            <a:gradFill rotWithShape="1">
              <a:gsLst>
                <a:gs pos="0">
                  <a:srgbClr val="FFFFFF"/>
                </a:gs>
                <a:gs pos="100000">
                  <a:srgbClr val="FF00FF"/>
                </a:gs>
              </a:gsLst>
              <a:path path="shape">
                <a:fillToRect l="50000" t="50000" r="50000" b="50000"/>
              </a:path>
            </a:gradFill>
            <a:ln w="9525" cap="sq">
              <a:solidFill>
                <a:schemeClr val="tx1"/>
              </a:solidFill>
              <a:miter lim="800000"/>
              <a:headEnd/>
              <a:tailEnd/>
            </a:ln>
            <a:effectLst/>
          </p:spPr>
          <p:txBody>
            <a:bodyPr wrap="none" lIns="54000" tIns="10800" rIns="54000" bIns="10800" anchor="ctr">
              <a:spAutoFit/>
            </a:bodyPr>
            <a:lstStyle/>
            <a:p>
              <a:pPr algn="ctr"/>
              <a:r>
                <a:rPr lang="en-US" altLang="zh-CN" sz="2000"/>
                <a:t>F</a:t>
              </a:r>
            </a:p>
          </p:txBody>
        </p:sp>
        <p:sp>
          <p:nvSpPr>
            <p:cNvPr id="152584" name="Rectangle 8"/>
            <p:cNvSpPr>
              <a:spLocks noChangeArrowheads="1"/>
            </p:cNvSpPr>
            <p:nvPr/>
          </p:nvSpPr>
          <p:spPr bwMode="auto">
            <a:xfrm>
              <a:off x="918" y="333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2585" name="Rectangle 9"/>
            <p:cNvSpPr>
              <a:spLocks noChangeArrowheads="1"/>
            </p:cNvSpPr>
            <p:nvPr/>
          </p:nvSpPr>
          <p:spPr bwMode="auto">
            <a:xfrm>
              <a:off x="726" y="3339"/>
              <a:ext cx="192"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11</a:t>
              </a:r>
            </a:p>
          </p:txBody>
        </p:sp>
        <p:sp>
          <p:nvSpPr>
            <p:cNvPr id="152586" name="Rectangle 10"/>
            <p:cNvSpPr>
              <a:spLocks noChangeArrowheads="1"/>
            </p:cNvSpPr>
            <p:nvPr/>
          </p:nvSpPr>
          <p:spPr bwMode="auto">
            <a:xfrm>
              <a:off x="533" y="333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2587" name="Rectangle 11"/>
            <p:cNvSpPr>
              <a:spLocks noChangeArrowheads="1"/>
            </p:cNvSpPr>
            <p:nvPr/>
          </p:nvSpPr>
          <p:spPr bwMode="auto">
            <a:xfrm>
              <a:off x="340" y="333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1</a:t>
              </a:r>
            </a:p>
          </p:txBody>
        </p:sp>
        <p:sp>
          <p:nvSpPr>
            <p:cNvPr id="152588" name="Line 12"/>
            <p:cNvSpPr>
              <a:spLocks noChangeShapeType="1"/>
            </p:cNvSpPr>
            <p:nvPr/>
          </p:nvSpPr>
          <p:spPr bwMode="auto">
            <a:xfrm>
              <a:off x="340" y="3339"/>
              <a:ext cx="771"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589" name="Line 13"/>
            <p:cNvSpPr>
              <a:spLocks noChangeShapeType="1"/>
            </p:cNvSpPr>
            <p:nvPr/>
          </p:nvSpPr>
          <p:spPr bwMode="auto">
            <a:xfrm>
              <a:off x="340" y="3589"/>
              <a:ext cx="771"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590" name="Line 14"/>
            <p:cNvSpPr>
              <a:spLocks noChangeShapeType="1"/>
            </p:cNvSpPr>
            <p:nvPr/>
          </p:nvSpPr>
          <p:spPr bwMode="auto">
            <a:xfrm>
              <a:off x="340" y="3339"/>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591" name="Line 15"/>
            <p:cNvSpPr>
              <a:spLocks noChangeShapeType="1"/>
            </p:cNvSpPr>
            <p:nvPr/>
          </p:nvSpPr>
          <p:spPr bwMode="auto">
            <a:xfrm>
              <a:off x="533" y="333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2592" name="Line 16"/>
            <p:cNvSpPr>
              <a:spLocks noChangeShapeType="1"/>
            </p:cNvSpPr>
            <p:nvPr/>
          </p:nvSpPr>
          <p:spPr bwMode="auto">
            <a:xfrm>
              <a:off x="726" y="333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2593" name="Line 17"/>
            <p:cNvSpPr>
              <a:spLocks noChangeShapeType="1"/>
            </p:cNvSpPr>
            <p:nvPr/>
          </p:nvSpPr>
          <p:spPr bwMode="auto">
            <a:xfrm>
              <a:off x="918" y="333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2594" name="Line 18"/>
            <p:cNvSpPr>
              <a:spLocks noChangeShapeType="1"/>
            </p:cNvSpPr>
            <p:nvPr/>
          </p:nvSpPr>
          <p:spPr bwMode="auto">
            <a:xfrm>
              <a:off x="1111" y="3339"/>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cxnSp>
          <p:nvCxnSpPr>
            <p:cNvPr id="152595" name="AutoShape 19"/>
            <p:cNvCxnSpPr>
              <a:cxnSpLocks noChangeShapeType="1"/>
              <a:stCxn id="152583" idx="0"/>
            </p:cNvCxnSpPr>
            <p:nvPr/>
          </p:nvCxnSpPr>
          <p:spPr bwMode="auto">
            <a:xfrm flipV="1">
              <a:off x="631" y="3475"/>
              <a:ext cx="0" cy="311"/>
            </a:xfrm>
            <a:prstGeom prst="straightConnector1">
              <a:avLst/>
            </a:prstGeom>
            <a:noFill/>
            <a:ln w="12700" cap="sq">
              <a:solidFill>
                <a:schemeClr val="tx1"/>
              </a:solidFill>
              <a:round/>
              <a:headEnd/>
              <a:tailEnd/>
            </a:ln>
            <a:effectLst/>
          </p:spPr>
        </p:cxnSp>
        <p:sp>
          <p:nvSpPr>
            <p:cNvPr id="152596" name="Rectangle 20"/>
            <p:cNvSpPr>
              <a:spLocks noChangeArrowheads="1"/>
            </p:cNvSpPr>
            <p:nvPr/>
          </p:nvSpPr>
          <p:spPr bwMode="auto">
            <a:xfrm>
              <a:off x="1825" y="333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2597" name="Rectangle 21"/>
            <p:cNvSpPr>
              <a:spLocks noChangeArrowheads="1"/>
            </p:cNvSpPr>
            <p:nvPr/>
          </p:nvSpPr>
          <p:spPr bwMode="auto">
            <a:xfrm>
              <a:off x="1633" y="3339"/>
              <a:ext cx="192"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27</a:t>
              </a:r>
            </a:p>
          </p:txBody>
        </p:sp>
        <p:sp>
          <p:nvSpPr>
            <p:cNvPr id="152598" name="Rectangle 22"/>
            <p:cNvSpPr>
              <a:spLocks noChangeArrowheads="1"/>
            </p:cNvSpPr>
            <p:nvPr/>
          </p:nvSpPr>
          <p:spPr bwMode="auto">
            <a:xfrm>
              <a:off x="1440" y="333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2599" name="Rectangle 23"/>
            <p:cNvSpPr>
              <a:spLocks noChangeArrowheads="1"/>
            </p:cNvSpPr>
            <p:nvPr/>
          </p:nvSpPr>
          <p:spPr bwMode="auto">
            <a:xfrm>
              <a:off x="1247" y="333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1</a:t>
              </a:r>
            </a:p>
          </p:txBody>
        </p:sp>
        <p:sp>
          <p:nvSpPr>
            <p:cNvPr id="152600" name="Line 24"/>
            <p:cNvSpPr>
              <a:spLocks noChangeShapeType="1"/>
            </p:cNvSpPr>
            <p:nvPr/>
          </p:nvSpPr>
          <p:spPr bwMode="auto">
            <a:xfrm>
              <a:off x="1247" y="3339"/>
              <a:ext cx="771"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601" name="Line 25"/>
            <p:cNvSpPr>
              <a:spLocks noChangeShapeType="1"/>
            </p:cNvSpPr>
            <p:nvPr/>
          </p:nvSpPr>
          <p:spPr bwMode="auto">
            <a:xfrm>
              <a:off x="1247" y="3589"/>
              <a:ext cx="771"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602" name="Line 26"/>
            <p:cNvSpPr>
              <a:spLocks noChangeShapeType="1"/>
            </p:cNvSpPr>
            <p:nvPr/>
          </p:nvSpPr>
          <p:spPr bwMode="auto">
            <a:xfrm>
              <a:off x="1247" y="3339"/>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603" name="Line 27"/>
            <p:cNvSpPr>
              <a:spLocks noChangeShapeType="1"/>
            </p:cNvSpPr>
            <p:nvPr/>
          </p:nvSpPr>
          <p:spPr bwMode="auto">
            <a:xfrm>
              <a:off x="1440" y="333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2604" name="Line 28"/>
            <p:cNvSpPr>
              <a:spLocks noChangeShapeType="1"/>
            </p:cNvSpPr>
            <p:nvPr/>
          </p:nvSpPr>
          <p:spPr bwMode="auto">
            <a:xfrm>
              <a:off x="1633" y="333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2605" name="Line 29"/>
            <p:cNvSpPr>
              <a:spLocks noChangeShapeType="1"/>
            </p:cNvSpPr>
            <p:nvPr/>
          </p:nvSpPr>
          <p:spPr bwMode="auto">
            <a:xfrm>
              <a:off x="1825" y="333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2606" name="Line 30"/>
            <p:cNvSpPr>
              <a:spLocks noChangeShapeType="1"/>
            </p:cNvSpPr>
            <p:nvPr/>
          </p:nvSpPr>
          <p:spPr bwMode="auto">
            <a:xfrm>
              <a:off x="2018" y="3339"/>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607" name="Rectangle 31"/>
            <p:cNvSpPr>
              <a:spLocks noChangeArrowheads="1"/>
            </p:cNvSpPr>
            <p:nvPr/>
          </p:nvSpPr>
          <p:spPr bwMode="auto">
            <a:xfrm>
              <a:off x="1463" y="3786"/>
              <a:ext cx="172" cy="212"/>
            </a:xfrm>
            <a:prstGeom prst="rect">
              <a:avLst/>
            </a:prstGeom>
            <a:gradFill rotWithShape="1">
              <a:gsLst>
                <a:gs pos="0">
                  <a:srgbClr val="FFFFFF"/>
                </a:gs>
                <a:gs pos="100000">
                  <a:srgbClr val="FF00FF"/>
                </a:gs>
              </a:gsLst>
              <a:path path="shape">
                <a:fillToRect l="50000" t="50000" r="50000" b="50000"/>
              </a:path>
            </a:gradFill>
            <a:ln w="9525" cap="sq">
              <a:solidFill>
                <a:schemeClr val="tx1"/>
              </a:solidFill>
              <a:miter lim="800000"/>
              <a:headEnd/>
              <a:tailEnd/>
            </a:ln>
            <a:effectLst/>
          </p:spPr>
          <p:txBody>
            <a:bodyPr wrap="none" lIns="54000" tIns="10800" rIns="54000" bIns="10800" anchor="ctr">
              <a:spAutoFit/>
            </a:bodyPr>
            <a:lstStyle/>
            <a:p>
              <a:pPr algn="ctr"/>
              <a:r>
                <a:rPr lang="en-US" altLang="zh-CN" sz="2000"/>
                <a:t>F</a:t>
              </a:r>
            </a:p>
          </p:txBody>
        </p:sp>
        <p:cxnSp>
          <p:nvCxnSpPr>
            <p:cNvPr id="152608" name="AutoShape 32"/>
            <p:cNvCxnSpPr>
              <a:cxnSpLocks noChangeShapeType="1"/>
              <a:stCxn id="152607" idx="0"/>
            </p:cNvCxnSpPr>
            <p:nvPr/>
          </p:nvCxnSpPr>
          <p:spPr bwMode="auto">
            <a:xfrm flipV="1">
              <a:off x="1549" y="3475"/>
              <a:ext cx="0" cy="311"/>
            </a:xfrm>
            <a:prstGeom prst="straightConnector1">
              <a:avLst/>
            </a:prstGeom>
            <a:noFill/>
            <a:ln w="12700" cap="sq">
              <a:solidFill>
                <a:schemeClr val="tx1"/>
              </a:solidFill>
              <a:round/>
              <a:headEnd/>
              <a:tailEnd/>
            </a:ln>
            <a:effectLst/>
          </p:spPr>
        </p:cxnSp>
        <p:sp>
          <p:nvSpPr>
            <p:cNvPr id="152609" name="Rectangle 33"/>
            <p:cNvSpPr>
              <a:spLocks noChangeArrowheads="1"/>
            </p:cNvSpPr>
            <p:nvPr/>
          </p:nvSpPr>
          <p:spPr bwMode="auto">
            <a:xfrm>
              <a:off x="2359" y="3786"/>
              <a:ext cx="172" cy="212"/>
            </a:xfrm>
            <a:prstGeom prst="rect">
              <a:avLst/>
            </a:prstGeom>
            <a:gradFill rotWithShape="1">
              <a:gsLst>
                <a:gs pos="0">
                  <a:srgbClr val="FFFFFF"/>
                </a:gs>
                <a:gs pos="100000">
                  <a:srgbClr val="FF00FF"/>
                </a:gs>
              </a:gsLst>
              <a:path path="shape">
                <a:fillToRect l="50000" t="50000" r="50000" b="50000"/>
              </a:path>
            </a:gradFill>
            <a:ln w="9525" cap="sq">
              <a:solidFill>
                <a:schemeClr val="tx1"/>
              </a:solidFill>
              <a:miter lim="800000"/>
              <a:headEnd/>
              <a:tailEnd/>
            </a:ln>
            <a:effectLst/>
          </p:spPr>
          <p:txBody>
            <a:bodyPr wrap="none" lIns="54000" tIns="10800" rIns="54000" bIns="10800" anchor="ctr">
              <a:spAutoFit/>
            </a:bodyPr>
            <a:lstStyle/>
            <a:p>
              <a:pPr algn="ctr"/>
              <a:r>
                <a:rPr lang="en-US" altLang="zh-CN" sz="2000"/>
                <a:t>F</a:t>
              </a:r>
            </a:p>
          </p:txBody>
        </p:sp>
        <p:sp>
          <p:nvSpPr>
            <p:cNvPr id="152610" name="Rectangle 34"/>
            <p:cNvSpPr>
              <a:spLocks noChangeArrowheads="1"/>
            </p:cNvSpPr>
            <p:nvPr/>
          </p:nvSpPr>
          <p:spPr bwMode="auto">
            <a:xfrm>
              <a:off x="2732" y="333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2611" name="Rectangle 35"/>
            <p:cNvSpPr>
              <a:spLocks noChangeArrowheads="1"/>
            </p:cNvSpPr>
            <p:nvPr/>
          </p:nvSpPr>
          <p:spPr bwMode="auto">
            <a:xfrm>
              <a:off x="2540" y="3339"/>
              <a:ext cx="192"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39</a:t>
              </a:r>
            </a:p>
          </p:txBody>
        </p:sp>
        <p:sp>
          <p:nvSpPr>
            <p:cNvPr id="152612" name="Rectangle 36"/>
            <p:cNvSpPr>
              <a:spLocks noChangeArrowheads="1"/>
            </p:cNvSpPr>
            <p:nvPr/>
          </p:nvSpPr>
          <p:spPr bwMode="auto">
            <a:xfrm>
              <a:off x="2347" y="333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2613" name="Rectangle 37"/>
            <p:cNvSpPr>
              <a:spLocks noChangeArrowheads="1"/>
            </p:cNvSpPr>
            <p:nvPr/>
          </p:nvSpPr>
          <p:spPr bwMode="auto">
            <a:xfrm>
              <a:off x="2154" y="333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1</a:t>
              </a:r>
            </a:p>
          </p:txBody>
        </p:sp>
        <p:sp>
          <p:nvSpPr>
            <p:cNvPr id="152614" name="Line 38"/>
            <p:cNvSpPr>
              <a:spLocks noChangeShapeType="1"/>
            </p:cNvSpPr>
            <p:nvPr/>
          </p:nvSpPr>
          <p:spPr bwMode="auto">
            <a:xfrm>
              <a:off x="2154" y="3339"/>
              <a:ext cx="771"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615" name="Line 39"/>
            <p:cNvSpPr>
              <a:spLocks noChangeShapeType="1"/>
            </p:cNvSpPr>
            <p:nvPr/>
          </p:nvSpPr>
          <p:spPr bwMode="auto">
            <a:xfrm>
              <a:off x="2154" y="3589"/>
              <a:ext cx="771"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616" name="Line 40"/>
            <p:cNvSpPr>
              <a:spLocks noChangeShapeType="1"/>
            </p:cNvSpPr>
            <p:nvPr/>
          </p:nvSpPr>
          <p:spPr bwMode="auto">
            <a:xfrm>
              <a:off x="2154" y="3339"/>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617" name="Line 41"/>
            <p:cNvSpPr>
              <a:spLocks noChangeShapeType="1"/>
            </p:cNvSpPr>
            <p:nvPr/>
          </p:nvSpPr>
          <p:spPr bwMode="auto">
            <a:xfrm>
              <a:off x="2347" y="333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2618" name="Line 42"/>
            <p:cNvSpPr>
              <a:spLocks noChangeShapeType="1"/>
            </p:cNvSpPr>
            <p:nvPr/>
          </p:nvSpPr>
          <p:spPr bwMode="auto">
            <a:xfrm>
              <a:off x="2540" y="333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2619" name="Line 43"/>
            <p:cNvSpPr>
              <a:spLocks noChangeShapeType="1"/>
            </p:cNvSpPr>
            <p:nvPr/>
          </p:nvSpPr>
          <p:spPr bwMode="auto">
            <a:xfrm>
              <a:off x="2732" y="333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2620" name="Line 44"/>
            <p:cNvSpPr>
              <a:spLocks noChangeShapeType="1"/>
            </p:cNvSpPr>
            <p:nvPr/>
          </p:nvSpPr>
          <p:spPr bwMode="auto">
            <a:xfrm>
              <a:off x="2925" y="3339"/>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cxnSp>
          <p:nvCxnSpPr>
            <p:cNvPr id="152621" name="AutoShape 45"/>
            <p:cNvCxnSpPr>
              <a:cxnSpLocks noChangeShapeType="1"/>
              <a:stCxn id="152609" idx="0"/>
            </p:cNvCxnSpPr>
            <p:nvPr/>
          </p:nvCxnSpPr>
          <p:spPr bwMode="auto">
            <a:xfrm flipV="1">
              <a:off x="2445" y="3475"/>
              <a:ext cx="0" cy="311"/>
            </a:xfrm>
            <a:prstGeom prst="straightConnector1">
              <a:avLst/>
            </a:prstGeom>
            <a:noFill/>
            <a:ln w="12700" cap="sq">
              <a:solidFill>
                <a:schemeClr val="tx1"/>
              </a:solidFill>
              <a:round/>
              <a:headEnd/>
              <a:tailEnd/>
            </a:ln>
            <a:effectLst/>
          </p:spPr>
        </p:cxnSp>
        <p:sp>
          <p:nvSpPr>
            <p:cNvPr id="152622" name="Rectangle 46"/>
            <p:cNvSpPr>
              <a:spLocks noChangeArrowheads="1"/>
            </p:cNvSpPr>
            <p:nvPr/>
          </p:nvSpPr>
          <p:spPr bwMode="auto">
            <a:xfrm>
              <a:off x="5272" y="333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2623" name="Rectangle 47"/>
            <p:cNvSpPr>
              <a:spLocks noChangeArrowheads="1"/>
            </p:cNvSpPr>
            <p:nvPr/>
          </p:nvSpPr>
          <p:spPr bwMode="auto">
            <a:xfrm>
              <a:off x="5080" y="3339"/>
              <a:ext cx="192"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99</a:t>
              </a:r>
            </a:p>
          </p:txBody>
        </p:sp>
        <p:sp>
          <p:nvSpPr>
            <p:cNvPr id="152624" name="Rectangle 48"/>
            <p:cNvSpPr>
              <a:spLocks noChangeArrowheads="1"/>
            </p:cNvSpPr>
            <p:nvPr/>
          </p:nvSpPr>
          <p:spPr bwMode="auto">
            <a:xfrm>
              <a:off x="4887" y="333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2625" name="Rectangle 49"/>
            <p:cNvSpPr>
              <a:spLocks noChangeArrowheads="1"/>
            </p:cNvSpPr>
            <p:nvPr/>
          </p:nvSpPr>
          <p:spPr bwMode="auto">
            <a:xfrm>
              <a:off x="4694" y="333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1</a:t>
              </a:r>
            </a:p>
          </p:txBody>
        </p:sp>
        <p:sp>
          <p:nvSpPr>
            <p:cNvPr id="152626" name="Line 50"/>
            <p:cNvSpPr>
              <a:spLocks noChangeShapeType="1"/>
            </p:cNvSpPr>
            <p:nvPr/>
          </p:nvSpPr>
          <p:spPr bwMode="auto">
            <a:xfrm>
              <a:off x="4694" y="3339"/>
              <a:ext cx="771"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627" name="Line 51"/>
            <p:cNvSpPr>
              <a:spLocks noChangeShapeType="1"/>
            </p:cNvSpPr>
            <p:nvPr/>
          </p:nvSpPr>
          <p:spPr bwMode="auto">
            <a:xfrm>
              <a:off x="4694" y="3589"/>
              <a:ext cx="771"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628" name="Line 52"/>
            <p:cNvSpPr>
              <a:spLocks noChangeShapeType="1"/>
            </p:cNvSpPr>
            <p:nvPr/>
          </p:nvSpPr>
          <p:spPr bwMode="auto">
            <a:xfrm>
              <a:off x="4694" y="3339"/>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629" name="Line 53"/>
            <p:cNvSpPr>
              <a:spLocks noChangeShapeType="1"/>
            </p:cNvSpPr>
            <p:nvPr/>
          </p:nvSpPr>
          <p:spPr bwMode="auto">
            <a:xfrm>
              <a:off x="4887" y="333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2630" name="Line 54"/>
            <p:cNvSpPr>
              <a:spLocks noChangeShapeType="1"/>
            </p:cNvSpPr>
            <p:nvPr/>
          </p:nvSpPr>
          <p:spPr bwMode="auto">
            <a:xfrm>
              <a:off x="5080" y="333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2631" name="Line 55"/>
            <p:cNvSpPr>
              <a:spLocks noChangeShapeType="1"/>
            </p:cNvSpPr>
            <p:nvPr/>
          </p:nvSpPr>
          <p:spPr bwMode="auto">
            <a:xfrm>
              <a:off x="5272" y="333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2632" name="Line 56"/>
            <p:cNvSpPr>
              <a:spLocks noChangeShapeType="1"/>
            </p:cNvSpPr>
            <p:nvPr/>
          </p:nvSpPr>
          <p:spPr bwMode="auto">
            <a:xfrm>
              <a:off x="5465" y="3339"/>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633" name="Rectangle 57"/>
            <p:cNvSpPr>
              <a:spLocks noChangeArrowheads="1"/>
            </p:cNvSpPr>
            <p:nvPr/>
          </p:nvSpPr>
          <p:spPr bwMode="auto">
            <a:xfrm>
              <a:off x="4910" y="3786"/>
              <a:ext cx="172" cy="212"/>
            </a:xfrm>
            <a:prstGeom prst="rect">
              <a:avLst/>
            </a:prstGeom>
            <a:gradFill rotWithShape="1">
              <a:gsLst>
                <a:gs pos="0">
                  <a:srgbClr val="FFFFFF"/>
                </a:gs>
                <a:gs pos="100000">
                  <a:srgbClr val="FF00FF"/>
                </a:gs>
              </a:gsLst>
              <a:path path="shape">
                <a:fillToRect l="50000" t="50000" r="50000" b="50000"/>
              </a:path>
            </a:gradFill>
            <a:ln w="9525" cap="sq">
              <a:solidFill>
                <a:schemeClr val="tx1"/>
              </a:solidFill>
              <a:miter lim="800000"/>
              <a:headEnd/>
              <a:tailEnd/>
            </a:ln>
            <a:effectLst/>
          </p:spPr>
          <p:txBody>
            <a:bodyPr wrap="none" lIns="54000" tIns="10800" rIns="54000" bIns="10800" anchor="ctr">
              <a:spAutoFit/>
            </a:bodyPr>
            <a:lstStyle/>
            <a:p>
              <a:pPr algn="ctr"/>
              <a:r>
                <a:rPr lang="en-US" altLang="zh-CN" sz="2000"/>
                <a:t>F</a:t>
              </a:r>
            </a:p>
          </p:txBody>
        </p:sp>
        <p:cxnSp>
          <p:nvCxnSpPr>
            <p:cNvPr id="152634" name="AutoShape 58"/>
            <p:cNvCxnSpPr>
              <a:cxnSpLocks noChangeShapeType="1"/>
              <a:stCxn id="152633" idx="0"/>
            </p:cNvCxnSpPr>
            <p:nvPr/>
          </p:nvCxnSpPr>
          <p:spPr bwMode="auto">
            <a:xfrm flipV="1">
              <a:off x="4996" y="3475"/>
              <a:ext cx="0" cy="311"/>
            </a:xfrm>
            <a:prstGeom prst="straightConnector1">
              <a:avLst/>
            </a:prstGeom>
            <a:noFill/>
            <a:ln w="12700" cap="sq">
              <a:solidFill>
                <a:schemeClr val="tx1"/>
              </a:solidFill>
              <a:round/>
              <a:headEnd/>
              <a:tailEnd/>
            </a:ln>
            <a:effectLst/>
          </p:spPr>
        </p:cxnSp>
        <p:sp>
          <p:nvSpPr>
            <p:cNvPr id="152635" name="Rectangle 59"/>
            <p:cNvSpPr>
              <a:spLocks noChangeArrowheads="1"/>
            </p:cNvSpPr>
            <p:nvPr/>
          </p:nvSpPr>
          <p:spPr bwMode="auto">
            <a:xfrm>
              <a:off x="4418" y="3339"/>
              <a:ext cx="200"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lstStyle/>
            <a:p>
              <a:pPr algn="ctr">
                <a:spcBef>
                  <a:spcPct val="20000"/>
                </a:spcBef>
              </a:pPr>
              <a:endParaRPr lang="zh-CN" altLang="zh-CN" sz="2000"/>
            </a:p>
          </p:txBody>
        </p:sp>
        <p:sp>
          <p:nvSpPr>
            <p:cNvPr id="152636" name="Rectangle 60"/>
            <p:cNvSpPr>
              <a:spLocks noChangeArrowheads="1"/>
            </p:cNvSpPr>
            <p:nvPr/>
          </p:nvSpPr>
          <p:spPr bwMode="auto">
            <a:xfrm>
              <a:off x="4218" y="3339"/>
              <a:ext cx="200"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lstStyle/>
            <a:p>
              <a:pPr algn="ctr">
                <a:spcBef>
                  <a:spcPct val="20000"/>
                </a:spcBef>
              </a:pPr>
              <a:r>
                <a:rPr lang="en-US" altLang="zh-CN" sz="2000"/>
                <a:t>64</a:t>
              </a:r>
            </a:p>
          </p:txBody>
        </p:sp>
        <p:sp>
          <p:nvSpPr>
            <p:cNvPr id="152637" name="Rectangle 61"/>
            <p:cNvSpPr>
              <a:spLocks noChangeArrowheads="1"/>
            </p:cNvSpPr>
            <p:nvPr/>
          </p:nvSpPr>
          <p:spPr bwMode="auto">
            <a:xfrm>
              <a:off x="4017" y="3339"/>
              <a:ext cx="201"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lstStyle/>
            <a:p>
              <a:pPr algn="ctr">
                <a:spcBef>
                  <a:spcPct val="20000"/>
                </a:spcBef>
              </a:pPr>
              <a:endParaRPr lang="zh-CN" altLang="zh-CN" sz="2000"/>
            </a:p>
          </p:txBody>
        </p:sp>
        <p:sp>
          <p:nvSpPr>
            <p:cNvPr id="152638" name="Rectangle 62"/>
            <p:cNvSpPr>
              <a:spLocks noChangeArrowheads="1"/>
            </p:cNvSpPr>
            <p:nvPr/>
          </p:nvSpPr>
          <p:spPr bwMode="auto">
            <a:xfrm>
              <a:off x="3817" y="3339"/>
              <a:ext cx="200"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lstStyle/>
            <a:p>
              <a:pPr algn="ctr">
                <a:spcBef>
                  <a:spcPct val="20000"/>
                </a:spcBef>
              </a:pPr>
              <a:r>
                <a:rPr lang="en-US" altLang="zh-CN" sz="2000"/>
                <a:t>53</a:t>
              </a:r>
            </a:p>
          </p:txBody>
        </p:sp>
        <p:sp>
          <p:nvSpPr>
            <p:cNvPr id="152639" name="Rectangle 63"/>
            <p:cNvSpPr>
              <a:spLocks noChangeArrowheads="1"/>
            </p:cNvSpPr>
            <p:nvPr/>
          </p:nvSpPr>
          <p:spPr bwMode="auto">
            <a:xfrm>
              <a:off x="3617" y="3339"/>
              <a:ext cx="200"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lstStyle/>
            <a:p>
              <a:pPr algn="ctr">
                <a:spcBef>
                  <a:spcPct val="20000"/>
                </a:spcBef>
              </a:pPr>
              <a:endParaRPr lang="zh-CN" altLang="zh-CN" sz="2000"/>
            </a:p>
          </p:txBody>
        </p:sp>
        <p:sp>
          <p:nvSpPr>
            <p:cNvPr id="152640" name="Rectangle 64"/>
            <p:cNvSpPr>
              <a:spLocks noChangeArrowheads="1"/>
            </p:cNvSpPr>
            <p:nvPr/>
          </p:nvSpPr>
          <p:spPr bwMode="auto">
            <a:xfrm>
              <a:off x="3417" y="3339"/>
              <a:ext cx="200"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lstStyle/>
            <a:p>
              <a:pPr algn="ctr">
                <a:spcBef>
                  <a:spcPct val="20000"/>
                </a:spcBef>
              </a:pPr>
              <a:r>
                <a:rPr lang="en-US" altLang="zh-CN" sz="2000"/>
                <a:t>47</a:t>
              </a:r>
            </a:p>
          </p:txBody>
        </p:sp>
        <p:sp>
          <p:nvSpPr>
            <p:cNvPr id="152641" name="Rectangle 65"/>
            <p:cNvSpPr>
              <a:spLocks noChangeArrowheads="1"/>
            </p:cNvSpPr>
            <p:nvPr/>
          </p:nvSpPr>
          <p:spPr bwMode="auto">
            <a:xfrm>
              <a:off x="3216" y="3339"/>
              <a:ext cx="201"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lstStyle/>
            <a:p>
              <a:pPr algn="ctr">
                <a:spcBef>
                  <a:spcPct val="20000"/>
                </a:spcBef>
              </a:pPr>
              <a:endParaRPr lang="zh-CN" altLang="zh-CN" sz="2000"/>
            </a:p>
          </p:txBody>
        </p:sp>
        <p:sp>
          <p:nvSpPr>
            <p:cNvPr id="152642" name="Rectangle 66"/>
            <p:cNvSpPr>
              <a:spLocks noChangeArrowheads="1"/>
            </p:cNvSpPr>
            <p:nvPr/>
          </p:nvSpPr>
          <p:spPr bwMode="auto">
            <a:xfrm>
              <a:off x="3016" y="3339"/>
              <a:ext cx="200"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lstStyle/>
            <a:p>
              <a:pPr algn="ctr">
                <a:spcBef>
                  <a:spcPct val="20000"/>
                </a:spcBef>
              </a:pPr>
              <a:r>
                <a:rPr lang="en-US" altLang="zh-CN" sz="2000"/>
                <a:t>3</a:t>
              </a:r>
            </a:p>
          </p:txBody>
        </p:sp>
        <p:sp>
          <p:nvSpPr>
            <p:cNvPr id="152643" name="Line 67"/>
            <p:cNvSpPr>
              <a:spLocks noChangeShapeType="1"/>
            </p:cNvSpPr>
            <p:nvPr/>
          </p:nvSpPr>
          <p:spPr bwMode="auto">
            <a:xfrm>
              <a:off x="3016" y="3339"/>
              <a:ext cx="1602" cy="0"/>
            </a:xfrm>
            <a:prstGeom prst="line">
              <a:avLst/>
            </a:prstGeom>
            <a:noFill/>
            <a:ln w="12700">
              <a:solidFill>
                <a:schemeClr val="tx1"/>
              </a:solidFill>
              <a:round/>
              <a:headEnd/>
              <a:tailEnd/>
            </a:ln>
            <a:effectLst/>
          </p:spPr>
          <p:txBody>
            <a:bodyPr lIns="0" tIns="46800" rIns="0" bIns="46800">
              <a:spAutoFit/>
            </a:bodyPr>
            <a:lstStyle/>
            <a:p>
              <a:endParaRPr lang="zh-CN" altLang="en-US"/>
            </a:p>
          </p:txBody>
        </p:sp>
        <p:sp>
          <p:nvSpPr>
            <p:cNvPr id="152644" name="Line 68"/>
            <p:cNvSpPr>
              <a:spLocks noChangeShapeType="1"/>
            </p:cNvSpPr>
            <p:nvPr/>
          </p:nvSpPr>
          <p:spPr bwMode="auto">
            <a:xfrm>
              <a:off x="3016" y="3589"/>
              <a:ext cx="1602" cy="0"/>
            </a:xfrm>
            <a:prstGeom prst="line">
              <a:avLst/>
            </a:prstGeom>
            <a:noFill/>
            <a:ln w="3175">
              <a:solidFill>
                <a:schemeClr val="tx1"/>
              </a:solidFill>
              <a:round/>
              <a:headEnd/>
              <a:tailEnd/>
            </a:ln>
            <a:effectLst/>
          </p:spPr>
          <p:txBody>
            <a:bodyPr lIns="0" tIns="46800" rIns="0" bIns="46800">
              <a:spAutoFit/>
            </a:bodyPr>
            <a:lstStyle/>
            <a:p>
              <a:endParaRPr lang="zh-CN" altLang="en-US"/>
            </a:p>
          </p:txBody>
        </p:sp>
        <p:sp>
          <p:nvSpPr>
            <p:cNvPr id="152645" name="Line 69"/>
            <p:cNvSpPr>
              <a:spLocks noChangeShapeType="1"/>
            </p:cNvSpPr>
            <p:nvPr/>
          </p:nvSpPr>
          <p:spPr bwMode="auto">
            <a:xfrm>
              <a:off x="3016" y="3339"/>
              <a:ext cx="0" cy="250"/>
            </a:xfrm>
            <a:prstGeom prst="line">
              <a:avLst/>
            </a:prstGeom>
            <a:noFill/>
            <a:ln w="3175">
              <a:solidFill>
                <a:schemeClr val="tx1"/>
              </a:solidFill>
              <a:round/>
              <a:headEnd/>
              <a:tailEnd/>
            </a:ln>
            <a:effectLst/>
          </p:spPr>
          <p:txBody>
            <a:bodyPr lIns="0" tIns="46800" rIns="0" bIns="46800">
              <a:spAutoFit/>
            </a:bodyPr>
            <a:lstStyle/>
            <a:p>
              <a:endParaRPr lang="zh-CN" altLang="en-US"/>
            </a:p>
          </p:txBody>
        </p:sp>
        <p:sp>
          <p:nvSpPr>
            <p:cNvPr id="152646" name="Line 70"/>
            <p:cNvSpPr>
              <a:spLocks noChangeShapeType="1"/>
            </p:cNvSpPr>
            <p:nvPr/>
          </p:nvSpPr>
          <p:spPr bwMode="auto">
            <a:xfrm>
              <a:off x="3216" y="3339"/>
              <a:ext cx="0" cy="250"/>
            </a:xfrm>
            <a:prstGeom prst="line">
              <a:avLst/>
            </a:prstGeom>
            <a:noFill/>
            <a:ln w="3175">
              <a:solidFill>
                <a:schemeClr val="tx1"/>
              </a:solidFill>
              <a:round/>
              <a:headEnd/>
              <a:tailEnd/>
            </a:ln>
            <a:effectLst/>
          </p:spPr>
          <p:txBody>
            <a:bodyPr lIns="0" tIns="46800" rIns="0" bIns="46800">
              <a:spAutoFit/>
            </a:bodyPr>
            <a:lstStyle/>
            <a:p>
              <a:endParaRPr lang="zh-CN" altLang="en-US"/>
            </a:p>
          </p:txBody>
        </p:sp>
        <p:sp>
          <p:nvSpPr>
            <p:cNvPr id="152647" name="Line 71"/>
            <p:cNvSpPr>
              <a:spLocks noChangeShapeType="1"/>
            </p:cNvSpPr>
            <p:nvPr/>
          </p:nvSpPr>
          <p:spPr bwMode="auto">
            <a:xfrm>
              <a:off x="3417" y="3339"/>
              <a:ext cx="0" cy="250"/>
            </a:xfrm>
            <a:prstGeom prst="line">
              <a:avLst/>
            </a:prstGeom>
            <a:noFill/>
            <a:ln w="3175">
              <a:solidFill>
                <a:schemeClr val="tx1"/>
              </a:solidFill>
              <a:round/>
              <a:headEnd/>
              <a:tailEnd/>
            </a:ln>
            <a:effectLst/>
          </p:spPr>
          <p:txBody>
            <a:bodyPr lIns="0" tIns="46800" rIns="0" bIns="46800">
              <a:spAutoFit/>
            </a:bodyPr>
            <a:lstStyle/>
            <a:p>
              <a:endParaRPr lang="zh-CN" altLang="en-US"/>
            </a:p>
          </p:txBody>
        </p:sp>
        <p:sp>
          <p:nvSpPr>
            <p:cNvPr id="152648" name="Line 72"/>
            <p:cNvSpPr>
              <a:spLocks noChangeShapeType="1"/>
            </p:cNvSpPr>
            <p:nvPr/>
          </p:nvSpPr>
          <p:spPr bwMode="auto">
            <a:xfrm>
              <a:off x="3617" y="3339"/>
              <a:ext cx="0" cy="250"/>
            </a:xfrm>
            <a:prstGeom prst="line">
              <a:avLst/>
            </a:prstGeom>
            <a:noFill/>
            <a:ln w="3175">
              <a:solidFill>
                <a:schemeClr val="tx1"/>
              </a:solidFill>
              <a:round/>
              <a:headEnd/>
              <a:tailEnd/>
            </a:ln>
            <a:effectLst/>
          </p:spPr>
          <p:txBody>
            <a:bodyPr lIns="0" tIns="46800" rIns="0" bIns="46800">
              <a:spAutoFit/>
            </a:bodyPr>
            <a:lstStyle/>
            <a:p>
              <a:endParaRPr lang="zh-CN" altLang="en-US"/>
            </a:p>
          </p:txBody>
        </p:sp>
        <p:sp>
          <p:nvSpPr>
            <p:cNvPr id="152649" name="Line 73"/>
            <p:cNvSpPr>
              <a:spLocks noChangeShapeType="1"/>
            </p:cNvSpPr>
            <p:nvPr/>
          </p:nvSpPr>
          <p:spPr bwMode="auto">
            <a:xfrm>
              <a:off x="3817" y="3339"/>
              <a:ext cx="0" cy="250"/>
            </a:xfrm>
            <a:prstGeom prst="line">
              <a:avLst/>
            </a:prstGeom>
            <a:noFill/>
            <a:ln w="3175">
              <a:solidFill>
                <a:schemeClr val="tx1"/>
              </a:solidFill>
              <a:round/>
              <a:headEnd/>
              <a:tailEnd/>
            </a:ln>
            <a:effectLst/>
          </p:spPr>
          <p:txBody>
            <a:bodyPr lIns="0" tIns="46800" rIns="0" bIns="46800">
              <a:spAutoFit/>
            </a:bodyPr>
            <a:lstStyle/>
            <a:p>
              <a:endParaRPr lang="zh-CN" altLang="en-US"/>
            </a:p>
          </p:txBody>
        </p:sp>
        <p:sp>
          <p:nvSpPr>
            <p:cNvPr id="152650" name="Line 74"/>
            <p:cNvSpPr>
              <a:spLocks noChangeShapeType="1"/>
            </p:cNvSpPr>
            <p:nvPr/>
          </p:nvSpPr>
          <p:spPr bwMode="auto">
            <a:xfrm>
              <a:off x="4017" y="3339"/>
              <a:ext cx="0" cy="250"/>
            </a:xfrm>
            <a:prstGeom prst="line">
              <a:avLst/>
            </a:prstGeom>
            <a:noFill/>
            <a:ln w="3175">
              <a:solidFill>
                <a:schemeClr val="tx1"/>
              </a:solidFill>
              <a:round/>
              <a:headEnd/>
              <a:tailEnd/>
            </a:ln>
            <a:effectLst/>
          </p:spPr>
          <p:txBody>
            <a:bodyPr lIns="0" tIns="46800" rIns="0" bIns="46800">
              <a:spAutoFit/>
            </a:bodyPr>
            <a:lstStyle/>
            <a:p>
              <a:endParaRPr lang="zh-CN" altLang="en-US"/>
            </a:p>
          </p:txBody>
        </p:sp>
        <p:sp>
          <p:nvSpPr>
            <p:cNvPr id="152651" name="Line 75"/>
            <p:cNvSpPr>
              <a:spLocks noChangeShapeType="1"/>
            </p:cNvSpPr>
            <p:nvPr/>
          </p:nvSpPr>
          <p:spPr bwMode="auto">
            <a:xfrm>
              <a:off x="4218" y="3339"/>
              <a:ext cx="0" cy="250"/>
            </a:xfrm>
            <a:prstGeom prst="line">
              <a:avLst/>
            </a:prstGeom>
            <a:noFill/>
            <a:ln w="3175">
              <a:solidFill>
                <a:schemeClr val="tx1"/>
              </a:solidFill>
              <a:round/>
              <a:headEnd/>
              <a:tailEnd/>
            </a:ln>
            <a:effectLst/>
          </p:spPr>
          <p:txBody>
            <a:bodyPr lIns="0" tIns="46800" rIns="0" bIns="46800">
              <a:spAutoFit/>
            </a:bodyPr>
            <a:lstStyle/>
            <a:p>
              <a:endParaRPr lang="zh-CN" altLang="en-US"/>
            </a:p>
          </p:txBody>
        </p:sp>
        <p:sp>
          <p:nvSpPr>
            <p:cNvPr id="152652" name="Line 76"/>
            <p:cNvSpPr>
              <a:spLocks noChangeShapeType="1"/>
            </p:cNvSpPr>
            <p:nvPr/>
          </p:nvSpPr>
          <p:spPr bwMode="auto">
            <a:xfrm>
              <a:off x="4418" y="3339"/>
              <a:ext cx="0" cy="250"/>
            </a:xfrm>
            <a:prstGeom prst="line">
              <a:avLst/>
            </a:prstGeom>
            <a:noFill/>
            <a:ln w="3175">
              <a:solidFill>
                <a:schemeClr val="tx1"/>
              </a:solidFill>
              <a:round/>
              <a:headEnd/>
              <a:tailEnd/>
            </a:ln>
            <a:effectLst/>
          </p:spPr>
          <p:txBody>
            <a:bodyPr lIns="0" tIns="46800" rIns="0" bIns="46800">
              <a:spAutoFit/>
            </a:bodyPr>
            <a:lstStyle/>
            <a:p>
              <a:endParaRPr lang="zh-CN" altLang="en-US"/>
            </a:p>
          </p:txBody>
        </p:sp>
        <p:sp>
          <p:nvSpPr>
            <p:cNvPr id="152653" name="Line 77"/>
            <p:cNvSpPr>
              <a:spLocks noChangeShapeType="1"/>
            </p:cNvSpPr>
            <p:nvPr/>
          </p:nvSpPr>
          <p:spPr bwMode="auto">
            <a:xfrm>
              <a:off x="4618" y="3339"/>
              <a:ext cx="0" cy="250"/>
            </a:xfrm>
            <a:prstGeom prst="line">
              <a:avLst/>
            </a:prstGeom>
            <a:noFill/>
            <a:ln w="3175">
              <a:solidFill>
                <a:schemeClr val="tx1"/>
              </a:solidFill>
              <a:round/>
              <a:headEnd/>
              <a:tailEnd/>
            </a:ln>
            <a:effectLst/>
          </p:spPr>
          <p:txBody>
            <a:bodyPr lIns="0" tIns="46800" rIns="0" bIns="46800">
              <a:spAutoFit/>
            </a:bodyPr>
            <a:lstStyle/>
            <a:p>
              <a:endParaRPr lang="zh-CN" altLang="en-US"/>
            </a:p>
          </p:txBody>
        </p:sp>
        <p:sp>
          <p:nvSpPr>
            <p:cNvPr id="152654" name="Rectangle 78"/>
            <p:cNvSpPr>
              <a:spLocks noChangeArrowheads="1"/>
            </p:cNvSpPr>
            <p:nvPr/>
          </p:nvSpPr>
          <p:spPr bwMode="auto">
            <a:xfrm>
              <a:off x="930" y="3786"/>
              <a:ext cx="172" cy="212"/>
            </a:xfrm>
            <a:prstGeom prst="rect">
              <a:avLst/>
            </a:prstGeom>
            <a:gradFill rotWithShape="1">
              <a:gsLst>
                <a:gs pos="0">
                  <a:srgbClr val="FFFFFF"/>
                </a:gs>
                <a:gs pos="100000">
                  <a:srgbClr val="FF00FF"/>
                </a:gs>
              </a:gsLst>
              <a:path path="shape">
                <a:fillToRect l="50000" t="50000" r="50000" b="50000"/>
              </a:path>
            </a:gradFill>
            <a:ln w="9525" cap="sq">
              <a:solidFill>
                <a:schemeClr val="tx1"/>
              </a:solidFill>
              <a:miter lim="800000"/>
              <a:headEnd/>
              <a:tailEnd/>
            </a:ln>
            <a:effectLst/>
          </p:spPr>
          <p:txBody>
            <a:bodyPr wrap="none" lIns="54000" tIns="10800" rIns="54000" bIns="10800" anchor="ctr">
              <a:spAutoFit/>
            </a:bodyPr>
            <a:lstStyle/>
            <a:p>
              <a:pPr algn="ctr"/>
              <a:r>
                <a:rPr lang="en-US" altLang="zh-CN" sz="2000"/>
                <a:t>F</a:t>
              </a:r>
            </a:p>
          </p:txBody>
        </p:sp>
        <p:cxnSp>
          <p:nvCxnSpPr>
            <p:cNvPr id="152655" name="AutoShape 79"/>
            <p:cNvCxnSpPr>
              <a:cxnSpLocks noChangeShapeType="1"/>
              <a:stCxn id="152654" idx="0"/>
            </p:cNvCxnSpPr>
            <p:nvPr/>
          </p:nvCxnSpPr>
          <p:spPr bwMode="auto">
            <a:xfrm flipV="1">
              <a:off x="1016" y="3475"/>
              <a:ext cx="0" cy="311"/>
            </a:xfrm>
            <a:prstGeom prst="straightConnector1">
              <a:avLst/>
            </a:prstGeom>
            <a:noFill/>
            <a:ln w="12700" cap="sq">
              <a:solidFill>
                <a:schemeClr val="tx1"/>
              </a:solidFill>
              <a:round/>
              <a:headEnd/>
              <a:tailEnd/>
            </a:ln>
            <a:effectLst/>
          </p:spPr>
        </p:cxnSp>
        <p:sp>
          <p:nvSpPr>
            <p:cNvPr id="152656" name="Rectangle 80"/>
            <p:cNvSpPr>
              <a:spLocks noChangeArrowheads="1"/>
            </p:cNvSpPr>
            <p:nvPr/>
          </p:nvSpPr>
          <p:spPr bwMode="auto">
            <a:xfrm>
              <a:off x="1837" y="3786"/>
              <a:ext cx="172" cy="212"/>
            </a:xfrm>
            <a:prstGeom prst="rect">
              <a:avLst/>
            </a:prstGeom>
            <a:gradFill rotWithShape="1">
              <a:gsLst>
                <a:gs pos="0">
                  <a:srgbClr val="FFFFFF"/>
                </a:gs>
                <a:gs pos="100000">
                  <a:srgbClr val="FF00FF"/>
                </a:gs>
              </a:gsLst>
              <a:path path="shape">
                <a:fillToRect l="50000" t="50000" r="50000" b="50000"/>
              </a:path>
            </a:gradFill>
            <a:ln w="9525" cap="sq">
              <a:solidFill>
                <a:schemeClr val="tx1"/>
              </a:solidFill>
              <a:miter lim="800000"/>
              <a:headEnd/>
              <a:tailEnd/>
            </a:ln>
            <a:effectLst/>
          </p:spPr>
          <p:txBody>
            <a:bodyPr wrap="none" lIns="54000" tIns="10800" rIns="54000" bIns="10800" anchor="ctr">
              <a:spAutoFit/>
            </a:bodyPr>
            <a:lstStyle/>
            <a:p>
              <a:pPr algn="ctr"/>
              <a:r>
                <a:rPr lang="en-US" altLang="zh-CN" sz="2000"/>
                <a:t>F</a:t>
              </a:r>
            </a:p>
          </p:txBody>
        </p:sp>
        <p:cxnSp>
          <p:nvCxnSpPr>
            <p:cNvPr id="152657" name="AutoShape 81"/>
            <p:cNvCxnSpPr>
              <a:cxnSpLocks noChangeShapeType="1"/>
              <a:stCxn id="152656" idx="0"/>
            </p:cNvCxnSpPr>
            <p:nvPr/>
          </p:nvCxnSpPr>
          <p:spPr bwMode="auto">
            <a:xfrm flipV="1">
              <a:off x="1923" y="3475"/>
              <a:ext cx="0" cy="311"/>
            </a:xfrm>
            <a:prstGeom prst="straightConnector1">
              <a:avLst/>
            </a:prstGeom>
            <a:noFill/>
            <a:ln w="12700" cap="sq">
              <a:solidFill>
                <a:schemeClr val="tx1"/>
              </a:solidFill>
              <a:round/>
              <a:headEnd/>
              <a:tailEnd/>
            </a:ln>
            <a:effectLst/>
          </p:spPr>
        </p:cxnSp>
        <p:sp>
          <p:nvSpPr>
            <p:cNvPr id="152658" name="Rectangle 82"/>
            <p:cNvSpPr>
              <a:spLocks noChangeArrowheads="1"/>
            </p:cNvSpPr>
            <p:nvPr/>
          </p:nvSpPr>
          <p:spPr bwMode="auto">
            <a:xfrm>
              <a:off x="2753" y="3786"/>
              <a:ext cx="172" cy="212"/>
            </a:xfrm>
            <a:prstGeom prst="rect">
              <a:avLst/>
            </a:prstGeom>
            <a:gradFill rotWithShape="1">
              <a:gsLst>
                <a:gs pos="0">
                  <a:srgbClr val="FFFFFF"/>
                </a:gs>
                <a:gs pos="100000">
                  <a:srgbClr val="FF00FF"/>
                </a:gs>
              </a:gsLst>
              <a:path path="shape">
                <a:fillToRect l="50000" t="50000" r="50000" b="50000"/>
              </a:path>
            </a:gradFill>
            <a:ln w="9525" cap="sq">
              <a:solidFill>
                <a:schemeClr val="tx1"/>
              </a:solidFill>
              <a:miter lim="800000"/>
              <a:headEnd/>
              <a:tailEnd/>
            </a:ln>
            <a:effectLst/>
          </p:spPr>
          <p:txBody>
            <a:bodyPr wrap="none" lIns="54000" tIns="10800" rIns="54000" bIns="10800" anchor="ctr">
              <a:spAutoFit/>
            </a:bodyPr>
            <a:lstStyle/>
            <a:p>
              <a:pPr algn="ctr"/>
              <a:r>
                <a:rPr lang="en-US" altLang="zh-CN" sz="2000"/>
                <a:t>F</a:t>
              </a:r>
            </a:p>
          </p:txBody>
        </p:sp>
        <p:cxnSp>
          <p:nvCxnSpPr>
            <p:cNvPr id="152659" name="AutoShape 83"/>
            <p:cNvCxnSpPr>
              <a:cxnSpLocks noChangeShapeType="1"/>
              <a:stCxn id="152658" idx="0"/>
            </p:cNvCxnSpPr>
            <p:nvPr/>
          </p:nvCxnSpPr>
          <p:spPr bwMode="auto">
            <a:xfrm flipV="1">
              <a:off x="2839" y="3475"/>
              <a:ext cx="0" cy="311"/>
            </a:xfrm>
            <a:prstGeom prst="straightConnector1">
              <a:avLst/>
            </a:prstGeom>
            <a:noFill/>
            <a:ln w="12700" cap="sq">
              <a:solidFill>
                <a:schemeClr val="tx1"/>
              </a:solidFill>
              <a:round/>
              <a:headEnd/>
              <a:tailEnd/>
            </a:ln>
            <a:effectLst/>
          </p:spPr>
        </p:cxnSp>
        <p:sp>
          <p:nvSpPr>
            <p:cNvPr id="152660" name="Rectangle 84"/>
            <p:cNvSpPr>
              <a:spLocks noChangeArrowheads="1"/>
            </p:cNvSpPr>
            <p:nvPr/>
          </p:nvSpPr>
          <p:spPr bwMode="auto">
            <a:xfrm>
              <a:off x="5293" y="3786"/>
              <a:ext cx="172" cy="212"/>
            </a:xfrm>
            <a:prstGeom prst="rect">
              <a:avLst/>
            </a:prstGeom>
            <a:gradFill rotWithShape="1">
              <a:gsLst>
                <a:gs pos="0">
                  <a:srgbClr val="FFFFFF"/>
                </a:gs>
                <a:gs pos="100000">
                  <a:srgbClr val="FF00FF"/>
                </a:gs>
              </a:gsLst>
              <a:path path="shape">
                <a:fillToRect l="50000" t="50000" r="50000" b="50000"/>
              </a:path>
            </a:gradFill>
            <a:ln w="9525" cap="sq">
              <a:solidFill>
                <a:schemeClr val="tx1"/>
              </a:solidFill>
              <a:miter lim="800000"/>
              <a:headEnd/>
              <a:tailEnd/>
            </a:ln>
            <a:effectLst/>
          </p:spPr>
          <p:txBody>
            <a:bodyPr wrap="none" lIns="54000" tIns="10800" rIns="54000" bIns="10800" anchor="ctr">
              <a:spAutoFit/>
            </a:bodyPr>
            <a:lstStyle/>
            <a:p>
              <a:pPr algn="ctr"/>
              <a:r>
                <a:rPr lang="en-US" altLang="zh-CN" sz="2000"/>
                <a:t>F</a:t>
              </a:r>
            </a:p>
          </p:txBody>
        </p:sp>
        <p:cxnSp>
          <p:nvCxnSpPr>
            <p:cNvPr id="152661" name="AutoShape 85"/>
            <p:cNvCxnSpPr>
              <a:cxnSpLocks noChangeShapeType="1"/>
              <a:stCxn id="152660" idx="0"/>
            </p:cNvCxnSpPr>
            <p:nvPr/>
          </p:nvCxnSpPr>
          <p:spPr bwMode="auto">
            <a:xfrm flipV="1">
              <a:off x="5379" y="3475"/>
              <a:ext cx="0" cy="311"/>
            </a:xfrm>
            <a:prstGeom prst="straightConnector1">
              <a:avLst/>
            </a:prstGeom>
            <a:noFill/>
            <a:ln w="12700" cap="sq">
              <a:solidFill>
                <a:schemeClr val="tx1"/>
              </a:solidFill>
              <a:round/>
              <a:headEnd/>
              <a:tailEnd/>
            </a:ln>
            <a:effectLst/>
          </p:spPr>
        </p:cxnSp>
        <p:sp>
          <p:nvSpPr>
            <p:cNvPr id="152662" name="Rectangle 86"/>
            <p:cNvSpPr>
              <a:spLocks noChangeArrowheads="1"/>
            </p:cNvSpPr>
            <p:nvPr/>
          </p:nvSpPr>
          <p:spPr bwMode="auto">
            <a:xfrm>
              <a:off x="3232" y="3786"/>
              <a:ext cx="172" cy="212"/>
            </a:xfrm>
            <a:prstGeom prst="rect">
              <a:avLst/>
            </a:prstGeom>
            <a:gradFill rotWithShape="1">
              <a:gsLst>
                <a:gs pos="0">
                  <a:srgbClr val="FFFFFF"/>
                </a:gs>
                <a:gs pos="100000">
                  <a:srgbClr val="FF00FF"/>
                </a:gs>
              </a:gsLst>
              <a:path path="shape">
                <a:fillToRect l="50000" t="50000" r="50000" b="50000"/>
              </a:path>
            </a:gradFill>
            <a:ln w="9525" cap="sq">
              <a:solidFill>
                <a:schemeClr val="tx1"/>
              </a:solidFill>
              <a:miter lim="800000"/>
              <a:headEnd/>
              <a:tailEnd/>
            </a:ln>
            <a:effectLst/>
          </p:spPr>
          <p:txBody>
            <a:bodyPr wrap="none" lIns="54000" tIns="10800" rIns="54000" bIns="10800" anchor="ctr">
              <a:spAutoFit/>
            </a:bodyPr>
            <a:lstStyle/>
            <a:p>
              <a:pPr algn="ctr"/>
              <a:r>
                <a:rPr lang="en-US" altLang="zh-CN" sz="2000"/>
                <a:t>F</a:t>
              </a:r>
            </a:p>
          </p:txBody>
        </p:sp>
        <p:cxnSp>
          <p:nvCxnSpPr>
            <p:cNvPr id="152663" name="AutoShape 87"/>
            <p:cNvCxnSpPr>
              <a:cxnSpLocks noChangeShapeType="1"/>
            </p:cNvCxnSpPr>
            <p:nvPr/>
          </p:nvCxnSpPr>
          <p:spPr bwMode="auto">
            <a:xfrm flipV="1">
              <a:off x="3318" y="3475"/>
              <a:ext cx="0" cy="311"/>
            </a:xfrm>
            <a:prstGeom prst="straightConnector1">
              <a:avLst/>
            </a:prstGeom>
            <a:noFill/>
            <a:ln w="12700" cap="sq">
              <a:solidFill>
                <a:schemeClr val="tx1"/>
              </a:solidFill>
              <a:round/>
              <a:headEnd/>
              <a:tailEnd/>
            </a:ln>
            <a:effectLst/>
          </p:spPr>
        </p:cxnSp>
        <p:sp>
          <p:nvSpPr>
            <p:cNvPr id="152664" name="Rectangle 88"/>
            <p:cNvSpPr>
              <a:spLocks noChangeArrowheads="1"/>
            </p:cNvSpPr>
            <p:nvPr/>
          </p:nvSpPr>
          <p:spPr bwMode="auto">
            <a:xfrm>
              <a:off x="4038" y="3786"/>
              <a:ext cx="172" cy="212"/>
            </a:xfrm>
            <a:prstGeom prst="rect">
              <a:avLst/>
            </a:prstGeom>
            <a:gradFill rotWithShape="1">
              <a:gsLst>
                <a:gs pos="0">
                  <a:srgbClr val="FFFFFF"/>
                </a:gs>
                <a:gs pos="100000">
                  <a:srgbClr val="FF00FF"/>
                </a:gs>
              </a:gsLst>
              <a:path path="shape">
                <a:fillToRect l="50000" t="50000" r="50000" b="50000"/>
              </a:path>
            </a:gradFill>
            <a:ln w="9525" cap="sq">
              <a:solidFill>
                <a:schemeClr val="tx1"/>
              </a:solidFill>
              <a:miter lim="800000"/>
              <a:headEnd/>
              <a:tailEnd/>
            </a:ln>
            <a:effectLst/>
          </p:spPr>
          <p:txBody>
            <a:bodyPr wrap="none" lIns="54000" tIns="10800" rIns="54000" bIns="10800" anchor="ctr">
              <a:spAutoFit/>
            </a:bodyPr>
            <a:lstStyle/>
            <a:p>
              <a:pPr algn="ctr"/>
              <a:r>
                <a:rPr lang="en-US" altLang="zh-CN" sz="2000"/>
                <a:t>F</a:t>
              </a:r>
            </a:p>
          </p:txBody>
        </p:sp>
        <p:cxnSp>
          <p:nvCxnSpPr>
            <p:cNvPr id="152665" name="AutoShape 89"/>
            <p:cNvCxnSpPr>
              <a:cxnSpLocks noChangeShapeType="1"/>
              <a:stCxn id="152664" idx="0"/>
            </p:cNvCxnSpPr>
            <p:nvPr/>
          </p:nvCxnSpPr>
          <p:spPr bwMode="auto">
            <a:xfrm flipV="1">
              <a:off x="4124" y="3475"/>
              <a:ext cx="0" cy="311"/>
            </a:xfrm>
            <a:prstGeom prst="straightConnector1">
              <a:avLst/>
            </a:prstGeom>
            <a:noFill/>
            <a:ln w="12700" cap="sq">
              <a:solidFill>
                <a:schemeClr val="tx1"/>
              </a:solidFill>
              <a:round/>
              <a:headEnd/>
              <a:tailEnd/>
            </a:ln>
            <a:effectLst/>
          </p:spPr>
        </p:cxnSp>
        <p:sp>
          <p:nvSpPr>
            <p:cNvPr id="152666" name="Rectangle 90"/>
            <p:cNvSpPr>
              <a:spLocks noChangeArrowheads="1"/>
            </p:cNvSpPr>
            <p:nvPr/>
          </p:nvSpPr>
          <p:spPr bwMode="auto">
            <a:xfrm>
              <a:off x="3651" y="3786"/>
              <a:ext cx="172" cy="212"/>
            </a:xfrm>
            <a:prstGeom prst="rect">
              <a:avLst/>
            </a:prstGeom>
            <a:gradFill rotWithShape="1">
              <a:gsLst>
                <a:gs pos="0">
                  <a:srgbClr val="FFFFFF"/>
                </a:gs>
                <a:gs pos="100000">
                  <a:srgbClr val="FF00FF"/>
                </a:gs>
              </a:gsLst>
              <a:path path="shape">
                <a:fillToRect l="50000" t="50000" r="50000" b="50000"/>
              </a:path>
            </a:gradFill>
            <a:ln w="9525" cap="sq">
              <a:solidFill>
                <a:schemeClr val="tx1"/>
              </a:solidFill>
              <a:miter lim="800000"/>
              <a:headEnd/>
              <a:tailEnd/>
            </a:ln>
            <a:effectLst/>
          </p:spPr>
          <p:txBody>
            <a:bodyPr wrap="none" lIns="54000" tIns="10800" rIns="54000" bIns="10800" anchor="ctr">
              <a:spAutoFit/>
            </a:bodyPr>
            <a:lstStyle/>
            <a:p>
              <a:pPr algn="ctr"/>
              <a:r>
                <a:rPr lang="en-US" altLang="zh-CN" sz="2000"/>
                <a:t>F</a:t>
              </a:r>
            </a:p>
          </p:txBody>
        </p:sp>
        <p:cxnSp>
          <p:nvCxnSpPr>
            <p:cNvPr id="152667" name="AutoShape 91"/>
            <p:cNvCxnSpPr>
              <a:cxnSpLocks noChangeShapeType="1"/>
              <a:stCxn id="152666" idx="0"/>
            </p:cNvCxnSpPr>
            <p:nvPr/>
          </p:nvCxnSpPr>
          <p:spPr bwMode="auto">
            <a:xfrm flipV="1">
              <a:off x="3737" y="3475"/>
              <a:ext cx="0" cy="311"/>
            </a:xfrm>
            <a:prstGeom prst="straightConnector1">
              <a:avLst/>
            </a:prstGeom>
            <a:noFill/>
            <a:ln w="12700" cap="sq">
              <a:solidFill>
                <a:schemeClr val="tx1"/>
              </a:solidFill>
              <a:round/>
              <a:headEnd/>
              <a:tailEnd/>
            </a:ln>
            <a:effectLst/>
          </p:spPr>
        </p:cxnSp>
        <p:sp>
          <p:nvSpPr>
            <p:cNvPr id="152668" name="Rectangle 92"/>
            <p:cNvSpPr>
              <a:spLocks noChangeArrowheads="1"/>
            </p:cNvSpPr>
            <p:nvPr/>
          </p:nvSpPr>
          <p:spPr bwMode="auto">
            <a:xfrm>
              <a:off x="4432" y="3786"/>
              <a:ext cx="172" cy="212"/>
            </a:xfrm>
            <a:prstGeom prst="rect">
              <a:avLst/>
            </a:prstGeom>
            <a:gradFill rotWithShape="1">
              <a:gsLst>
                <a:gs pos="0">
                  <a:srgbClr val="FFFFFF"/>
                </a:gs>
                <a:gs pos="100000">
                  <a:srgbClr val="FF00FF"/>
                </a:gs>
              </a:gsLst>
              <a:path path="shape">
                <a:fillToRect l="50000" t="50000" r="50000" b="50000"/>
              </a:path>
            </a:gradFill>
            <a:ln w="9525" cap="sq">
              <a:solidFill>
                <a:schemeClr val="tx1"/>
              </a:solidFill>
              <a:miter lim="800000"/>
              <a:headEnd/>
              <a:tailEnd/>
            </a:ln>
            <a:effectLst/>
          </p:spPr>
          <p:txBody>
            <a:bodyPr wrap="none" lIns="54000" tIns="10800" rIns="54000" bIns="10800" anchor="ctr">
              <a:spAutoFit/>
            </a:bodyPr>
            <a:lstStyle/>
            <a:p>
              <a:pPr algn="ctr"/>
              <a:r>
                <a:rPr lang="en-US" altLang="zh-CN" sz="2000"/>
                <a:t>F</a:t>
              </a:r>
            </a:p>
          </p:txBody>
        </p:sp>
        <p:cxnSp>
          <p:nvCxnSpPr>
            <p:cNvPr id="152669" name="AutoShape 93"/>
            <p:cNvCxnSpPr>
              <a:cxnSpLocks noChangeShapeType="1"/>
              <a:stCxn id="152668" idx="0"/>
            </p:cNvCxnSpPr>
            <p:nvPr/>
          </p:nvCxnSpPr>
          <p:spPr bwMode="auto">
            <a:xfrm flipV="1">
              <a:off x="4518" y="3475"/>
              <a:ext cx="0" cy="311"/>
            </a:xfrm>
            <a:prstGeom prst="straightConnector1">
              <a:avLst/>
            </a:prstGeom>
            <a:noFill/>
            <a:ln w="12700" cap="sq">
              <a:solidFill>
                <a:schemeClr val="tx1"/>
              </a:solidFill>
              <a:round/>
              <a:headEnd/>
              <a:tailEnd/>
            </a:ln>
            <a:effectLst/>
          </p:spPr>
        </p:cxnSp>
        <p:sp>
          <p:nvSpPr>
            <p:cNvPr id="152670" name="Rectangle 94"/>
            <p:cNvSpPr>
              <a:spLocks noChangeArrowheads="1"/>
            </p:cNvSpPr>
            <p:nvPr/>
          </p:nvSpPr>
          <p:spPr bwMode="auto">
            <a:xfrm>
              <a:off x="1371" y="2863"/>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2671" name="Rectangle 95"/>
            <p:cNvSpPr>
              <a:spLocks noChangeArrowheads="1"/>
            </p:cNvSpPr>
            <p:nvPr/>
          </p:nvSpPr>
          <p:spPr bwMode="auto">
            <a:xfrm>
              <a:off x="1179" y="2863"/>
              <a:ext cx="192"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18</a:t>
              </a:r>
            </a:p>
          </p:txBody>
        </p:sp>
        <p:sp>
          <p:nvSpPr>
            <p:cNvPr id="152672" name="Rectangle 96"/>
            <p:cNvSpPr>
              <a:spLocks noChangeArrowheads="1"/>
            </p:cNvSpPr>
            <p:nvPr/>
          </p:nvSpPr>
          <p:spPr bwMode="auto">
            <a:xfrm>
              <a:off x="986" y="2863"/>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2673" name="Rectangle 97"/>
            <p:cNvSpPr>
              <a:spLocks noChangeArrowheads="1"/>
            </p:cNvSpPr>
            <p:nvPr/>
          </p:nvSpPr>
          <p:spPr bwMode="auto">
            <a:xfrm>
              <a:off x="793" y="2863"/>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1</a:t>
              </a:r>
            </a:p>
          </p:txBody>
        </p:sp>
        <p:sp>
          <p:nvSpPr>
            <p:cNvPr id="152674" name="Line 98"/>
            <p:cNvSpPr>
              <a:spLocks noChangeShapeType="1"/>
            </p:cNvSpPr>
            <p:nvPr/>
          </p:nvSpPr>
          <p:spPr bwMode="auto">
            <a:xfrm>
              <a:off x="793" y="2863"/>
              <a:ext cx="771"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675" name="Line 99"/>
            <p:cNvSpPr>
              <a:spLocks noChangeShapeType="1"/>
            </p:cNvSpPr>
            <p:nvPr/>
          </p:nvSpPr>
          <p:spPr bwMode="auto">
            <a:xfrm>
              <a:off x="793" y="3113"/>
              <a:ext cx="771"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676" name="Line 100"/>
            <p:cNvSpPr>
              <a:spLocks noChangeShapeType="1"/>
            </p:cNvSpPr>
            <p:nvPr/>
          </p:nvSpPr>
          <p:spPr bwMode="auto">
            <a:xfrm>
              <a:off x="793" y="2863"/>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677" name="Line 101"/>
            <p:cNvSpPr>
              <a:spLocks noChangeShapeType="1"/>
            </p:cNvSpPr>
            <p:nvPr/>
          </p:nvSpPr>
          <p:spPr bwMode="auto">
            <a:xfrm>
              <a:off x="986" y="2863"/>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2678" name="Line 102"/>
            <p:cNvSpPr>
              <a:spLocks noChangeShapeType="1"/>
            </p:cNvSpPr>
            <p:nvPr/>
          </p:nvSpPr>
          <p:spPr bwMode="auto">
            <a:xfrm>
              <a:off x="1179" y="2863"/>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2679" name="Line 103"/>
            <p:cNvSpPr>
              <a:spLocks noChangeShapeType="1"/>
            </p:cNvSpPr>
            <p:nvPr/>
          </p:nvSpPr>
          <p:spPr bwMode="auto">
            <a:xfrm>
              <a:off x="1371" y="2863"/>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2680" name="Line 104"/>
            <p:cNvSpPr>
              <a:spLocks noChangeShapeType="1"/>
            </p:cNvSpPr>
            <p:nvPr/>
          </p:nvSpPr>
          <p:spPr bwMode="auto">
            <a:xfrm>
              <a:off x="1564" y="2863"/>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681" name="Rectangle 105"/>
            <p:cNvSpPr>
              <a:spLocks noChangeArrowheads="1"/>
            </p:cNvSpPr>
            <p:nvPr/>
          </p:nvSpPr>
          <p:spPr bwMode="auto">
            <a:xfrm>
              <a:off x="4317" y="2863"/>
              <a:ext cx="196"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2682" name="Rectangle 106"/>
            <p:cNvSpPr>
              <a:spLocks noChangeArrowheads="1"/>
            </p:cNvSpPr>
            <p:nvPr/>
          </p:nvSpPr>
          <p:spPr bwMode="auto">
            <a:xfrm>
              <a:off x="4120" y="2863"/>
              <a:ext cx="197"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78</a:t>
              </a:r>
            </a:p>
          </p:txBody>
        </p:sp>
        <p:sp>
          <p:nvSpPr>
            <p:cNvPr id="152683" name="Rectangle 107"/>
            <p:cNvSpPr>
              <a:spLocks noChangeArrowheads="1"/>
            </p:cNvSpPr>
            <p:nvPr/>
          </p:nvSpPr>
          <p:spPr bwMode="auto">
            <a:xfrm>
              <a:off x="3924" y="2863"/>
              <a:ext cx="196"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2684" name="Rectangle 108"/>
            <p:cNvSpPr>
              <a:spLocks noChangeArrowheads="1"/>
            </p:cNvSpPr>
            <p:nvPr/>
          </p:nvSpPr>
          <p:spPr bwMode="auto">
            <a:xfrm>
              <a:off x="3727" y="2863"/>
              <a:ext cx="197"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43</a:t>
              </a:r>
            </a:p>
          </p:txBody>
        </p:sp>
        <p:sp>
          <p:nvSpPr>
            <p:cNvPr id="152685" name="Rectangle 109"/>
            <p:cNvSpPr>
              <a:spLocks noChangeArrowheads="1"/>
            </p:cNvSpPr>
            <p:nvPr/>
          </p:nvSpPr>
          <p:spPr bwMode="auto">
            <a:xfrm>
              <a:off x="3531" y="2863"/>
              <a:ext cx="196"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2686" name="Rectangle 110"/>
            <p:cNvSpPr>
              <a:spLocks noChangeArrowheads="1"/>
            </p:cNvSpPr>
            <p:nvPr/>
          </p:nvSpPr>
          <p:spPr bwMode="auto">
            <a:xfrm>
              <a:off x="3334" y="2863"/>
              <a:ext cx="197"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2</a:t>
              </a:r>
            </a:p>
          </p:txBody>
        </p:sp>
        <p:sp>
          <p:nvSpPr>
            <p:cNvPr id="152687" name="Line 111"/>
            <p:cNvSpPr>
              <a:spLocks noChangeShapeType="1"/>
            </p:cNvSpPr>
            <p:nvPr/>
          </p:nvSpPr>
          <p:spPr bwMode="auto">
            <a:xfrm>
              <a:off x="3334" y="2863"/>
              <a:ext cx="1179"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688" name="Line 112"/>
            <p:cNvSpPr>
              <a:spLocks noChangeShapeType="1"/>
            </p:cNvSpPr>
            <p:nvPr/>
          </p:nvSpPr>
          <p:spPr bwMode="auto">
            <a:xfrm>
              <a:off x="3334" y="3113"/>
              <a:ext cx="1179"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689" name="Line 113"/>
            <p:cNvSpPr>
              <a:spLocks noChangeShapeType="1"/>
            </p:cNvSpPr>
            <p:nvPr/>
          </p:nvSpPr>
          <p:spPr bwMode="auto">
            <a:xfrm>
              <a:off x="3334" y="2863"/>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690" name="Line 114"/>
            <p:cNvSpPr>
              <a:spLocks noChangeShapeType="1"/>
            </p:cNvSpPr>
            <p:nvPr/>
          </p:nvSpPr>
          <p:spPr bwMode="auto">
            <a:xfrm>
              <a:off x="3531" y="2863"/>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2691" name="Line 115"/>
            <p:cNvSpPr>
              <a:spLocks noChangeShapeType="1"/>
            </p:cNvSpPr>
            <p:nvPr/>
          </p:nvSpPr>
          <p:spPr bwMode="auto">
            <a:xfrm>
              <a:off x="3727" y="2863"/>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2692" name="Line 116"/>
            <p:cNvSpPr>
              <a:spLocks noChangeShapeType="1"/>
            </p:cNvSpPr>
            <p:nvPr/>
          </p:nvSpPr>
          <p:spPr bwMode="auto">
            <a:xfrm>
              <a:off x="3924" y="2863"/>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2693" name="Line 117"/>
            <p:cNvSpPr>
              <a:spLocks noChangeShapeType="1"/>
            </p:cNvSpPr>
            <p:nvPr/>
          </p:nvSpPr>
          <p:spPr bwMode="auto">
            <a:xfrm>
              <a:off x="4120" y="2863"/>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2694" name="Line 118"/>
            <p:cNvSpPr>
              <a:spLocks noChangeShapeType="1"/>
            </p:cNvSpPr>
            <p:nvPr/>
          </p:nvSpPr>
          <p:spPr bwMode="auto">
            <a:xfrm>
              <a:off x="4317" y="2863"/>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2695" name="Line 119"/>
            <p:cNvSpPr>
              <a:spLocks noChangeShapeType="1"/>
            </p:cNvSpPr>
            <p:nvPr/>
          </p:nvSpPr>
          <p:spPr bwMode="auto">
            <a:xfrm>
              <a:off x="4513" y="2863"/>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696" name="Freeform 120"/>
            <p:cNvSpPr>
              <a:spLocks/>
            </p:cNvSpPr>
            <p:nvPr/>
          </p:nvSpPr>
          <p:spPr bwMode="auto">
            <a:xfrm>
              <a:off x="839" y="2995"/>
              <a:ext cx="244" cy="344"/>
            </a:xfrm>
            <a:custGeom>
              <a:avLst/>
              <a:gdLst/>
              <a:ahLst/>
              <a:cxnLst>
                <a:cxn ang="0">
                  <a:pos x="244" y="0"/>
                </a:cxn>
                <a:cxn ang="0">
                  <a:pos x="190" y="161"/>
                </a:cxn>
                <a:cxn ang="0">
                  <a:pos x="83" y="238"/>
                </a:cxn>
                <a:cxn ang="0">
                  <a:pos x="0" y="344"/>
                </a:cxn>
              </a:cxnLst>
              <a:rect l="0" t="0" r="r" b="b"/>
              <a:pathLst>
                <a:path w="244" h="344">
                  <a:moveTo>
                    <a:pt x="244" y="0"/>
                  </a:moveTo>
                  <a:cubicBezTo>
                    <a:pt x="235" y="27"/>
                    <a:pt x="217" y="121"/>
                    <a:pt x="190" y="161"/>
                  </a:cubicBezTo>
                  <a:cubicBezTo>
                    <a:pt x="163" y="201"/>
                    <a:pt x="115" y="207"/>
                    <a:pt x="83" y="238"/>
                  </a:cubicBezTo>
                  <a:cubicBezTo>
                    <a:pt x="51" y="269"/>
                    <a:pt x="17" y="322"/>
                    <a:pt x="0" y="344"/>
                  </a:cubicBezTo>
                </a:path>
              </a:pathLst>
            </a:custGeom>
            <a:noFill/>
            <a:ln w="12700" cap="sq" cmpd="sng">
              <a:solidFill>
                <a:schemeClr val="tx1"/>
              </a:solidFill>
              <a:prstDash val="solid"/>
              <a:round/>
              <a:headEnd/>
              <a:tailEnd/>
            </a:ln>
            <a:effectLst/>
          </p:spPr>
          <p:txBody>
            <a:bodyPr>
              <a:spAutoFit/>
            </a:bodyPr>
            <a:lstStyle/>
            <a:p>
              <a:endParaRPr lang="zh-CN" altLang="en-US"/>
            </a:p>
          </p:txBody>
        </p:sp>
        <p:sp>
          <p:nvSpPr>
            <p:cNvPr id="152697" name="Freeform 121"/>
            <p:cNvSpPr>
              <a:spLocks/>
            </p:cNvSpPr>
            <p:nvPr/>
          </p:nvSpPr>
          <p:spPr bwMode="auto">
            <a:xfrm>
              <a:off x="1467" y="2988"/>
              <a:ext cx="261" cy="345"/>
            </a:xfrm>
            <a:custGeom>
              <a:avLst/>
              <a:gdLst/>
              <a:ahLst/>
              <a:cxnLst>
                <a:cxn ang="0">
                  <a:pos x="0" y="0"/>
                </a:cxn>
                <a:cxn ang="0">
                  <a:pos x="61" y="168"/>
                </a:cxn>
                <a:cxn ang="0">
                  <a:pos x="215" y="238"/>
                </a:cxn>
                <a:cxn ang="0">
                  <a:pos x="261" y="345"/>
                </a:cxn>
              </a:cxnLst>
              <a:rect l="0" t="0" r="r" b="b"/>
              <a:pathLst>
                <a:path w="261" h="345">
                  <a:moveTo>
                    <a:pt x="0" y="0"/>
                  </a:moveTo>
                  <a:cubicBezTo>
                    <a:pt x="10" y="28"/>
                    <a:pt x="25" y="128"/>
                    <a:pt x="61" y="168"/>
                  </a:cubicBezTo>
                  <a:cubicBezTo>
                    <a:pt x="97" y="208"/>
                    <a:pt x="182" y="208"/>
                    <a:pt x="215" y="238"/>
                  </a:cubicBezTo>
                  <a:cubicBezTo>
                    <a:pt x="248" y="268"/>
                    <a:pt x="252" y="323"/>
                    <a:pt x="261" y="345"/>
                  </a:cubicBezTo>
                </a:path>
              </a:pathLst>
            </a:custGeom>
            <a:noFill/>
            <a:ln w="12700" cap="sq" cmpd="sng">
              <a:solidFill>
                <a:schemeClr val="tx1"/>
              </a:solidFill>
              <a:prstDash val="solid"/>
              <a:round/>
              <a:headEnd/>
              <a:tailEnd/>
            </a:ln>
            <a:effectLst/>
          </p:spPr>
          <p:txBody>
            <a:bodyPr>
              <a:spAutoFit/>
            </a:bodyPr>
            <a:lstStyle/>
            <a:p>
              <a:endParaRPr lang="zh-CN" altLang="en-US"/>
            </a:p>
          </p:txBody>
        </p:sp>
        <p:sp>
          <p:nvSpPr>
            <p:cNvPr id="152698" name="Freeform 122"/>
            <p:cNvSpPr>
              <a:spLocks/>
            </p:cNvSpPr>
            <p:nvPr/>
          </p:nvSpPr>
          <p:spPr bwMode="auto">
            <a:xfrm>
              <a:off x="2639" y="2988"/>
              <a:ext cx="986" cy="337"/>
            </a:xfrm>
            <a:custGeom>
              <a:avLst/>
              <a:gdLst/>
              <a:ahLst/>
              <a:cxnLst>
                <a:cxn ang="0">
                  <a:pos x="986" y="0"/>
                </a:cxn>
                <a:cxn ang="0">
                  <a:pos x="809" y="161"/>
                </a:cxn>
                <a:cxn ang="0">
                  <a:pos x="133" y="222"/>
                </a:cxn>
                <a:cxn ang="0">
                  <a:pos x="11" y="337"/>
                </a:cxn>
              </a:cxnLst>
              <a:rect l="0" t="0" r="r" b="b"/>
              <a:pathLst>
                <a:path w="986" h="337">
                  <a:moveTo>
                    <a:pt x="986" y="0"/>
                  </a:moveTo>
                  <a:cubicBezTo>
                    <a:pt x="957" y="27"/>
                    <a:pt x="951" y="124"/>
                    <a:pt x="809" y="161"/>
                  </a:cubicBezTo>
                  <a:cubicBezTo>
                    <a:pt x="667" y="198"/>
                    <a:pt x="266" y="193"/>
                    <a:pt x="133" y="222"/>
                  </a:cubicBezTo>
                  <a:cubicBezTo>
                    <a:pt x="0" y="251"/>
                    <a:pt x="36" y="313"/>
                    <a:pt x="11" y="337"/>
                  </a:cubicBezTo>
                </a:path>
              </a:pathLst>
            </a:custGeom>
            <a:noFill/>
            <a:ln w="12700" cap="sq" cmpd="sng">
              <a:solidFill>
                <a:schemeClr val="tx1"/>
              </a:solidFill>
              <a:prstDash val="solid"/>
              <a:round/>
              <a:headEnd/>
              <a:tailEnd/>
            </a:ln>
            <a:effectLst/>
          </p:spPr>
          <p:txBody>
            <a:bodyPr>
              <a:spAutoFit/>
            </a:bodyPr>
            <a:lstStyle/>
            <a:p>
              <a:endParaRPr lang="zh-CN" altLang="en-US"/>
            </a:p>
          </p:txBody>
        </p:sp>
        <p:sp>
          <p:nvSpPr>
            <p:cNvPr id="152699" name="Freeform 123"/>
            <p:cNvSpPr>
              <a:spLocks/>
            </p:cNvSpPr>
            <p:nvPr/>
          </p:nvSpPr>
          <p:spPr bwMode="auto">
            <a:xfrm>
              <a:off x="3932" y="2988"/>
              <a:ext cx="92" cy="345"/>
            </a:xfrm>
            <a:custGeom>
              <a:avLst/>
              <a:gdLst/>
              <a:ahLst/>
              <a:cxnLst>
                <a:cxn ang="0">
                  <a:pos x="92" y="0"/>
                </a:cxn>
                <a:cxn ang="0">
                  <a:pos x="62" y="192"/>
                </a:cxn>
                <a:cxn ang="0">
                  <a:pos x="23" y="253"/>
                </a:cxn>
                <a:cxn ang="0">
                  <a:pos x="0" y="345"/>
                </a:cxn>
              </a:cxnLst>
              <a:rect l="0" t="0" r="r" b="b"/>
              <a:pathLst>
                <a:path w="92" h="345">
                  <a:moveTo>
                    <a:pt x="92" y="0"/>
                  </a:moveTo>
                  <a:cubicBezTo>
                    <a:pt x="87" y="32"/>
                    <a:pt x="73" y="150"/>
                    <a:pt x="62" y="192"/>
                  </a:cubicBezTo>
                  <a:cubicBezTo>
                    <a:pt x="51" y="234"/>
                    <a:pt x="33" y="228"/>
                    <a:pt x="23" y="253"/>
                  </a:cubicBezTo>
                  <a:cubicBezTo>
                    <a:pt x="13" y="278"/>
                    <a:pt x="5" y="326"/>
                    <a:pt x="0" y="345"/>
                  </a:cubicBezTo>
                </a:path>
              </a:pathLst>
            </a:custGeom>
            <a:noFill/>
            <a:ln w="12700" cap="sq" cmpd="sng">
              <a:solidFill>
                <a:schemeClr val="tx1"/>
              </a:solidFill>
              <a:prstDash val="solid"/>
              <a:round/>
              <a:headEnd/>
              <a:tailEnd/>
            </a:ln>
            <a:effectLst/>
          </p:spPr>
          <p:txBody>
            <a:bodyPr>
              <a:spAutoFit/>
            </a:bodyPr>
            <a:lstStyle/>
            <a:p>
              <a:endParaRPr lang="zh-CN" altLang="en-US"/>
            </a:p>
          </p:txBody>
        </p:sp>
        <p:sp>
          <p:nvSpPr>
            <p:cNvPr id="152700" name="Freeform 124"/>
            <p:cNvSpPr>
              <a:spLocks/>
            </p:cNvSpPr>
            <p:nvPr/>
          </p:nvSpPr>
          <p:spPr bwMode="auto">
            <a:xfrm>
              <a:off x="4401" y="2988"/>
              <a:ext cx="811" cy="337"/>
            </a:xfrm>
            <a:custGeom>
              <a:avLst/>
              <a:gdLst/>
              <a:ahLst/>
              <a:cxnLst>
                <a:cxn ang="0">
                  <a:pos x="0" y="0"/>
                </a:cxn>
                <a:cxn ang="0">
                  <a:pos x="146" y="176"/>
                </a:cxn>
                <a:cxn ang="0">
                  <a:pos x="706" y="176"/>
                </a:cxn>
                <a:cxn ang="0">
                  <a:pos x="775" y="337"/>
                </a:cxn>
              </a:cxnLst>
              <a:rect l="0" t="0" r="r" b="b"/>
              <a:pathLst>
                <a:path w="811" h="337">
                  <a:moveTo>
                    <a:pt x="0" y="0"/>
                  </a:moveTo>
                  <a:cubicBezTo>
                    <a:pt x="24" y="29"/>
                    <a:pt x="28" y="147"/>
                    <a:pt x="146" y="176"/>
                  </a:cubicBezTo>
                  <a:cubicBezTo>
                    <a:pt x="264" y="205"/>
                    <a:pt x="601" y="149"/>
                    <a:pt x="706" y="176"/>
                  </a:cubicBezTo>
                  <a:cubicBezTo>
                    <a:pt x="811" y="203"/>
                    <a:pt x="761" y="304"/>
                    <a:pt x="775" y="337"/>
                  </a:cubicBezTo>
                </a:path>
              </a:pathLst>
            </a:custGeom>
            <a:noFill/>
            <a:ln w="12700" cap="sq" cmpd="sng">
              <a:solidFill>
                <a:schemeClr val="tx1"/>
              </a:solidFill>
              <a:prstDash val="solid"/>
              <a:round/>
              <a:headEnd/>
              <a:tailEnd/>
            </a:ln>
            <a:effectLst/>
          </p:spPr>
          <p:txBody>
            <a:bodyPr>
              <a:spAutoFit/>
            </a:bodyPr>
            <a:lstStyle/>
            <a:p>
              <a:endParaRPr lang="zh-CN" altLang="en-US"/>
            </a:p>
          </p:txBody>
        </p:sp>
        <p:sp>
          <p:nvSpPr>
            <p:cNvPr id="152701" name="Rectangle 125"/>
            <p:cNvSpPr>
              <a:spLocks noChangeArrowheads="1"/>
            </p:cNvSpPr>
            <p:nvPr/>
          </p:nvSpPr>
          <p:spPr bwMode="auto">
            <a:xfrm>
              <a:off x="3050" y="240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2702" name="Rectangle 126"/>
            <p:cNvSpPr>
              <a:spLocks noChangeArrowheads="1"/>
            </p:cNvSpPr>
            <p:nvPr/>
          </p:nvSpPr>
          <p:spPr bwMode="auto">
            <a:xfrm>
              <a:off x="2858" y="2409"/>
              <a:ext cx="192"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35</a:t>
              </a:r>
            </a:p>
          </p:txBody>
        </p:sp>
        <p:sp>
          <p:nvSpPr>
            <p:cNvPr id="152703" name="Rectangle 127"/>
            <p:cNvSpPr>
              <a:spLocks noChangeArrowheads="1"/>
            </p:cNvSpPr>
            <p:nvPr/>
          </p:nvSpPr>
          <p:spPr bwMode="auto">
            <a:xfrm>
              <a:off x="2665" y="240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2704" name="Rectangle 128"/>
            <p:cNvSpPr>
              <a:spLocks noChangeArrowheads="1"/>
            </p:cNvSpPr>
            <p:nvPr/>
          </p:nvSpPr>
          <p:spPr bwMode="auto">
            <a:xfrm>
              <a:off x="2472" y="240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1</a:t>
              </a:r>
            </a:p>
          </p:txBody>
        </p:sp>
        <p:sp>
          <p:nvSpPr>
            <p:cNvPr id="152705" name="Line 129"/>
            <p:cNvSpPr>
              <a:spLocks noChangeShapeType="1"/>
            </p:cNvSpPr>
            <p:nvPr/>
          </p:nvSpPr>
          <p:spPr bwMode="auto">
            <a:xfrm>
              <a:off x="2472" y="2409"/>
              <a:ext cx="771"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706" name="Line 130"/>
            <p:cNvSpPr>
              <a:spLocks noChangeShapeType="1"/>
            </p:cNvSpPr>
            <p:nvPr/>
          </p:nvSpPr>
          <p:spPr bwMode="auto">
            <a:xfrm>
              <a:off x="2472" y="2659"/>
              <a:ext cx="771"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707" name="Line 131"/>
            <p:cNvSpPr>
              <a:spLocks noChangeShapeType="1"/>
            </p:cNvSpPr>
            <p:nvPr/>
          </p:nvSpPr>
          <p:spPr bwMode="auto">
            <a:xfrm>
              <a:off x="2472" y="2409"/>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708" name="Line 132"/>
            <p:cNvSpPr>
              <a:spLocks noChangeShapeType="1"/>
            </p:cNvSpPr>
            <p:nvPr/>
          </p:nvSpPr>
          <p:spPr bwMode="auto">
            <a:xfrm>
              <a:off x="2665" y="240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2709" name="Line 133"/>
            <p:cNvSpPr>
              <a:spLocks noChangeShapeType="1"/>
            </p:cNvSpPr>
            <p:nvPr/>
          </p:nvSpPr>
          <p:spPr bwMode="auto">
            <a:xfrm>
              <a:off x="2858" y="240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2710" name="Line 134"/>
            <p:cNvSpPr>
              <a:spLocks noChangeShapeType="1"/>
            </p:cNvSpPr>
            <p:nvPr/>
          </p:nvSpPr>
          <p:spPr bwMode="auto">
            <a:xfrm>
              <a:off x="3050" y="240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2711" name="Line 135"/>
            <p:cNvSpPr>
              <a:spLocks noChangeShapeType="1"/>
            </p:cNvSpPr>
            <p:nvPr/>
          </p:nvSpPr>
          <p:spPr bwMode="auto">
            <a:xfrm>
              <a:off x="3243" y="2409"/>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712" name="Freeform 136"/>
            <p:cNvSpPr>
              <a:spLocks/>
            </p:cNvSpPr>
            <p:nvPr/>
          </p:nvSpPr>
          <p:spPr bwMode="auto">
            <a:xfrm>
              <a:off x="1265" y="2550"/>
              <a:ext cx="1537" cy="313"/>
            </a:xfrm>
            <a:custGeom>
              <a:avLst/>
              <a:gdLst/>
              <a:ahLst/>
              <a:cxnLst>
                <a:cxn ang="0">
                  <a:pos x="1500" y="0"/>
                </a:cxn>
                <a:cxn ang="0">
                  <a:pos x="1323" y="176"/>
                </a:cxn>
                <a:cxn ang="0">
                  <a:pos x="217" y="215"/>
                </a:cxn>
                <a:cxn ang="0">
                  <a:pos x="18" y="313"/>
                </a:cxn>
              </a:cxnLst>
              <a:rect l="0" t="0" r="r" b="b"/>
              <a:pathLst>
                <a:path w="1537" h="313">
                  <a:moveTo>
                    <a:pt x="1500" y="0"/>
                  </a:moveTo>
                  <a:cubicBezTo>
                    <a:pt x="1471" y="29"/>
                    <a:pt x="1537" y="140"/>
                    <a:pt x="1323" y="176"/>
                  </a:cubicBezTo>
                  <a:cubicBezTo>
                    <a:pt x="1109" y="212"/>
                    <a:pt x="434" y="192"/>
                    <a:pt x="217" y="215"/>
                  </a:cubicBezTo>
                  <a:cubicBezTo>
                    <a:pt x="0" y="238"/>
                    <a:pt x="59" y="293"/>
                    <a:pt x="18" y="313"/>
                  </a:cubicBezTo>
                </a:path>
              </a:pathLst>
            </a:custGeom>
            <a:noFill/>
            <a:ln w="12700" cap="sq" cmpd="sng">
              <a:solidFill>
                <a:schemeClr val="tx1"/>
              </a:solidFill>
              <a:prstDash val="solid"/>
              <a:round/>
              <a:headEnd/>
              <a:tailEnd/>
            </a:ln>
            <a:effectLst/>
          </p:spPr>
          <p:txBody>
            <a:bodyPr>
              <a:spAutoFit/>
            </a:bodyPr>
            <a:lstStyle/>
            <a:p>
              <a:endParaRPr lang="zh-CN" altLang="en-US"/>
            </a:p>
          </p:txBody>
        </p:sp>
        <p:sp>
          <p:nvSpPr>
            <p:cNvPr id="152713" name="Freeform 137"/>
            <p:cNvSpPr>
              <a:spLocks/>
            </p:cNvSpPr>
            <p:nvPr/>
          </p:nvSpPr>
          <p:spPr bwMode="auto">
            <a:xfrm>
              <a:off x="3149" y="2542"/>
              <a:ext cx="683" cy="313"/>
            </a:xfrm>
            <a:custGeom>
              <a:avLst/>
              <a:gdLst/>
              <a:ahLst/>
              <a:cxnLst>
                <a:cxn ang="0">
                  <a:pos x="0" y="0"/>
                </a:cxn>
                <a:cxn ang="0">
                  <a:pos x="146" y="138"/>
                </a:cxn>
                <a:cxn ang="0">
                  <a:pos x="553" y="184"/>
                </a:cxn>
                <a:cxn ang="0">
                  <a:pos x="683" y="313"/>
                </a:cxn>
              </a:cxnLst>
              <a:rect l="0" t="0" r="r" b="b"/>
              <a:pathLst>
                <a:path w="683" h="313">
                  <a:moveTo>
                    <a:pt x="0" y="0"/>
                  </a:moveTo>
                  <a:cubicBezTo>
                    <a:pt x="24" y="23"/>
                    <a:pt x="54" y="107"/>
                    <a:pt x="146" y="138"/>
                  </a:cubicBezTo>
                  <a:cubicBezTo>
                    <a:pt x="238" y="169"/>
                    <a:pt x="464" y="155"/>
                    <a:pt x="553" y="184"/>
                  </a:cubicBezTo>
                  <a:cubicBezTo>
                    <a:pt x="642" y="213"/>
                    <a:pt x="656" y="286"/>
                    <a:pt x="683" y="313"/>
                  </a:cubicBezTo>
                </a:path>
              </a:pathLst>
            </a:custGeom>
            <a:noFill/>
            <a:ln w="12700" cap="sq" cmpd="sng">
              <a:solidFill>
                <a:schemeClr val="tx1"/>
              </a:solidFill>
              <a:prstDash val="solid"/>
              <a:round/>
              <a:headEnd/>
              <a:tailEnd/>
            </a:ln>
            <a:effectLst/>
          </p:spPr>
          <p:txBody>
            <a:bodyPr>
              <a:spAutoFit/>
            </a:bodyPr>
            <a:lstStyle/>
            <a:p>
              <a:endParaRPr lang="zh-CN" altLang="en-US"/>
            </a:p>
          </p:txBody>
        </p:sp>
        <p:cxnSp>
          <p:nvCxnSpPr>
            <p:cNvPr id="152714" name="AutoShape 138"/>
            <p:cNvCxnSpPr>
              <a:cxnSpLocks noChangeShapeType="1"/>
              <a:endCxn id="152709" idx="0"/>
            </p:cNvCxnSpPr>
            <p:nvPr/>
          </p:nvCxnSpPr>
          <p:spPr bwMode="auto">
            <a:xfrm rot="5400000">
              <a:off x="2835" y="2228"/>
              <a:ext cx="204" cy="158"/>
            </a:xfrm>
            <a:prstGeom prst="curvedConnector3">
              <a:avLst>
                <a:gd name="adj1" fmla="val 50000"/>
              </a:avLst>
            </a:prstGeom>
            <a:noFill/>
            <a:ln w="12700" cap="sq">
              <a:solidFill>
                <a:schemeClr val="tx1"/>
              </a:solidFill>
              <a:round/>
              <a:headEnd/>
              <a:tailEnd type="triangle" w="med" len="med"/>
            </a:ln>
            <a:effectLst/>
          </p:spPr>
        </p:cxnSp>
        <p:sp>
          <p:nvSpPr>
            <p:cNvPr id="152715" name="Text Box 139"/>
            <p:cNvSpPr txBox="1">
              <a:spLocks noChangeArrowheads="1"/>
            </p:cNvSpPr>
            <p:nvPr/>
          </p:nvSpPr>
          <p:spPr bwMode="auto">
            <a:xfrm>
              <a:off x="3016" y="2099"/>
              <a:ext cx="228" cy="288"/>
            </a:xfrm>
            <a:prstGeom prst="rect">
              <a:avLst/>
            </a:prstGeom>
            <a:noFill/>
            <a:ln w="25400" cap="sq">
              <a:noFill/>
              <a:miter lim="800000"/>
              <a:headEnd/>
              <a:tailEnd/>
            </a:ln>
            <a:effectLst/>
          </p:spPr>
          <p:txBody>
            <a:bodyPr wrap="none">
              <a:spAutoFit/>
            </a:bodyPr>
            <a:lstStyle/>
            <a:p>
              <a:r>
                <a:rPr kumimoji="0" lang="en-US" altLang="zh-CN"/>
                <a:t>t </a:t>
              </a:r>
              <a:endParaRPr lang="en-US" altLang="zh-CN"/>
            </a:p>
          </p:txBody>
        </p:sp>
        <p:sp>
          <p:nvSpPr>
            <p:cNvPr id="152716" name="Text Box 140"/>
            <p:cNvSpPr txBox="1">
              <a:spLocks noChangeArrowheads="1"/>
            </p:cNvSpPr>
            <p:nvPr/>
          </p:nvSpPr>
          <p:spPr bwMode="auto">
            <a:xfrm>
              <a:off x="2472" y="2160"/>
              <a:ext cx="260" cy="288"/>
            </a:xfrm>
            <a:prstGeom prst="rect">
              <a:avLst/>
            </a:prstGeom>
            <a:noFill/>
            <a:ln w="25400" cap="sq">
              <a:noFill/>
              <a:miter lim="800000"/>
              <a:headEnd/>
              <a:tailEnd/>
            </a:ln>
            <a:effectLst/>
          </p:spPr>
          <p:txBody>
            <a:bodyPr wrap="none">
              <a:spAutoFit/>
            </a:bodyPr>
            <a:lstStyle/>
            <a:p>
              <a:r>
                <a:rPr kumimoji="0" lang="en-US" altLang="zh-CN" i="1"/>
                <a:t>a </a:t>
              </a:r>
              <a:endParaRPr lang="en-US" altLang="zh-CN" i="1"/>
            </a:p>
          </p:txBody>
        </p:sp>
        <p:sp>
          <p:nvSpPr>
            <p:cNvPr id="152717" name="Text Box 141"/>
            <p:cNvSpPr txBox="1">
              <a:spLocks noChangeArrowheads="1"/>
            </p:cNvSpPr>
            <p:nvPr/>
          </p:nvSpPr>
          <p:spPr bwMode="auto">
            <a:xfrm>
              <a:off x="793" y="2598"/>
              <a:ext cx="260" cy="288"/>
            </a:xfrm>
            <a:prstGeom prst="rect">
              <a:avLst/>
            </a:prstGeom>
            <a:noFill/>
            <a:ln w="25400" cap="sq">
              <a:noFill/>
              <a:miter lim="800000"/>
              <a:headEnd/>
              <a:tailEnd/>
            </a:ln>
            <a:effectLst/>
          </p:spPr>
          <p:txBody>
            <a:bodyPr wrap="none">
              <a:spAutoFit/>
            </a:bodyPr>
            <a:lstStyle/>
            <a:p>
              <a:r>
                <a:rPr kumimoji="0" lang="en-US" altLang="zh-CN" i="1"/>
                <a:t>b </a:t>
              </a:r>
              <a:endParaRPr lang="en-US" altLang="zh-CN" i="1"/>
            </a:p>
          </p:txBody>
        </p:sp>
        <p:sp>
          <p:nvSpPr>
            <p:cNvPr id="152718" name="Text Box 142"/>
            <p:cNvSpPr txBox="1">
              <a:spLocks noChangeArrowheads="1"/>
            </p:cNvSpPr>
            <p:nvPr/>
          </p:nvSpPr>
          <p:spPr bwMode="auto">
            <a:xfrm>
              <a:off x="3334" y="2614"/>
              <a:ext cx="249" cy="288"/>
            </a:xfrm>
            <a:prstGeom prst="rect">
              <a:avLst/>
            </a:prstGeom>
            <a:noFill/>
            <a:ln w="25400" cap="sq">
              <a:noFill/>
              <a:miter lim="800000"/>
              <a:headEnd/>
              <a:tailEnd/>
            </a:ln>
            <a:effectLst/>
          </p:spPr>
          <p:txBody>
            <a:bodyPr wrap="none">
              <a:spAutoFit/>
            </a:bodyPr>
            <a:lstStyle/>
            <a:p>
              <a:r>
                <a:rPr kumimoji="0" lang="en-US" altLang="zh-CN" i="1"/>
                <a:t>c </a:t>
              </a:r>
              <a:endParaRPr lang="en-US" altLang="zh-CN" i="1"/>
            </a:p>
          </p:txBody>
        </p:sp>
        <p:sp>
          <p:nvSpPr>
            <p:cNvPr id="152719" name="Text Box 143"/>
            <p:cNvSpPr txBox="1">
              <a:spLocks noChangeArrowheads="1"/>
            </p:cNvSpPr>
            <p:nvPr/>
          </p:nvSpPr>
          <p:spPr bwMode="auto">
            <a:xfrm>
              <a:off x="340" y="3097"/>
              <a:ext cx="260" cy="288"/>
            </a:xfrm>
            <a:prstGeom prst="rect">
              <a:avLst/>
            </a:prstGeom>
            <a:noFill/>
            <a:ln w="25400" cap="sq">
              <a:noFill/>
              <a:miter lim="800000"/>
              <a:headEnd/>
              <a:tailEnd/>
            </a:ln>
            <a:effectLst/>
          </p:spPr>
          <p:txBody>
            <a:bodyPr wrap="none">
              <a:spAutoFit/>
            </a:bodyPr>
            <a:lstStyle/>
            <a:p>
              <a:r>
                <a:rPr kumimoji="0" lang="en-US" altLang="zh-CN" i="1"/>
                <a:t>d </a:t>
              </a:r>
              <a:endParaRPr lang="en-US" altLang="zh-CN" i="1"/>
            </a:p>
          </p:txBody>
        </p:sp>
        <p:sp>
          <p:nvSpPr>
            <p:cNvPr id="152720" name="Text Box 144"/>
            <p:cNvSpPr txBox="1">
              <a:spLocks noChangeArrowheads="1"/>
            </p:cNvSpPr>
            <p:nvPr/>
          </p:nvSpPr>
          <p:spPr bwMode="auto">
            <a:xfrm>
              <a:off x="1259" y="3097"/>
              <a:ext cx="249" cy="288"/>
            </a:xfrm>
            <a:prstGeom prst="rect">
              <a:avLst/>
            </a:prstGeom>
            <a:noFill/>
            <a:ln w="25400" cap="sq">
              <a:noFill/>
              <a:miter lim="800000"/>
              <a:headEnd/>
              <a:tailEnd/>
            </a:ln>
            <a:effectLst/>
          </p:spPr>
          <p:txBody>
            <a:bodyPr wrap="none">
              <a:spAutoFit/>
            </a:bodyPr>
            <a:lstStyle/>
            <a:p>
              <a:r>
                <a:rPr kumimoji="0" lang="en-US" altLang="zh-CN" i="1"/>
                <a:t>e </a:t>
              </a:r>
              <a:endParaRPr lang="en-US" altLang="zh-CN" i="1"/>
            </a:p>
          </p:txBody>
        </p:sp>
        <p:sp>
          <p:nvSpPr>
            <p:cNvPr id="152721" name="Text Box 145"/>
            <p:cNvSpPr txBox="1">
              <a:spLocks noChangeArrowheads="1"/>
            </p:cNvSpPr>
            <p:nvPr/>
          </p:nvSpPr>
          <p:spPr bwMode="auto">
            <a:xfrm>
              <a:off x="2154" y="3067"/>
              <a:ext cx="228" cy="288"/>
            </a:xfrm>
            <a:prstGeom prst="rect">
              <a:avLst/>
            </a:prstGeom>
            <a:noFill/>
            <a:ln w="25400" cap="sq">
              <a:noFill/>
              <a:miter lim="800000"/>
              <a:headEnd/>
              <a:tailEnd/>
            </a:ln>
            <a:effectLst/>
          </p:spPr>
          <p:txBody>
            <a:bodyPr wrap="none">
              <a:spAutoFit/>
            </a:bodyPr>
            <a:lstStyle/>
            <a:p>
              <a:r>
                <a:rPr kumimoji="0" lang="en-US" altLang="zh-CN" i="1"/>
                <a:t>f </a:t>
              </a:r>
              <a:endParaRPr lang="en-US" altLang="zh-CN" i="1"/>
            </a:p>
          </p:txBody>
        </p:sp>
        <p:sp>
          <p:nvSpPr>
            <p:cNvPr id="152722" name="Text Box 146"/>
            <p:cNvSpPr txBox="1">
              <a:spLocks noChangeArrowheads="1"/>
            </p:cNvSpPr>
            <p:nvPr/>
          </p:nvSpPr>
          <p:spPr bwMode="auto">
            <a:xfrm>
              <a:off x="3028" y="3067"/>
              <a:ext cx="260" cy="288"/>
            </a:xfrm>
            <a:prstGeom prst="rect">
              <a:avLst/>
            </a:prstGeom>
            <a:noFill/>
            <a:ln w="25400" cap="sq">
              <a:noFill/>
              <a:miter lim="800000"/>
              <a:headEnd/>
              <a:tailEnd/>
            </a:ln>
            <a:effectLst/>
          </p:spPr>
          <p:txBody>
            <a:bodyPr wrap="none">
              <a:spAutoFit/>
            </a:bodyPr>
            <a:lstStyle/>
            <a:p>
              <a:r>
                <a:rPr kumimoji="0" lang="en-US" altLang="zh-CN" i="1"/>
                <a:t>g </a:t>
              </a:r>
              <a:endParaRPr lang="en-US" altLang="zh-CN" i="1"/>
            </a:p>
          </p:txBody>
        </p:sp>
        <p:sp>
          <p:nvSpPr>
            <p:cNvPr id="152723" name="Text Box 147"/>
            <p:cNvSpPr txBox="1">
              <a:spLocks noChangeArrowheads="1"/>
            </p:cNvSpPr>
            <p:nvPr/>
          </p:nvSpPr>
          <p:spPr bwMode="auto">
            <a:xfrm>
              <a:off x="4707" y="3097"/>
              <a:ext cx="271" cy="288"/>
            </a:xfrm>
            <a:prstGeom prst="rect">
              <a:avLst/>
            </a:prstGeom>
            <a:noFill/>
            <a:ln w="25400" cap="sq">
              <a:noFill/>
              <a:miter lim="800000"/>
              <a:headEnd/>
              <a:tailEnd/>
            </a:ln>
            <a:effectLst/>
          </p:spPr>
          <p:txBody>
            <a:bodyPr wrap="none">
              <a:spAutoFit/>
            </a:bodyPr>
            <a:lstStyle/>
            <a:p>
              <a:r>
                <a:rPr kumimoji="0" lang="en-US" altLang="zh-CN" i="1"/>
                <a:t>h </a:t>
              </a:r>
              <a:endParaRPr lang="en-US" altLang="zh-CN" i="1"/>
            </a:p>
          </p:txBody>
        </p:sp>
      </p:grpSp>
      <p:sp>
        <p:nvSpPr>
          <p:cNvPr id="152724" name="Text Box 148"/>
          <p:cNvSpPr txBox="1">
            <a:spLocks noChangeArrowheads="1"/>
          </p:cNvSpPr>
          <p:nvPr/>
        </p:nvSpPr>
        <p:spPr bwMode="auto">
          <a:xfrm>
            <a:off x="6351588" y="3835400"/>
            <a:ext cx="565150" cy="457200"/>
          </a:xfrm>
          <a:prstGeom prst="rect">
            <a:avLst/>
          </a:prstGeom>
          <a:noFill/>
          <a:ln w="25400" cap="sq">
            <a:noFill/>
            <a:miter lim="800000"/>
            <a:headEnd/>
            <a:tailEnd/>
          </a:ln>
          <a:effectLst/>
        </p:spPr>
        <p:txBody>
          <a:bodyPr wrap="none">
            <a:spAutoFit/>
          </a:bodyPr>
          <a:lstStyle/>
          <a:p>
            <a:r>
              <a:rPr lang="en-US" altLang="zh-CN">
                <a:solidFill>
                  <a:srgbClr val="0000FF"/>
                </a:solidFill>
              </a:rPr>
              <a:t>47 </a:t>
            </a:r>
          </a:p>
        </p:txBody>
      </p:sp>
      <p:cxnSp>
        <p:nvCxnSpPr>
          <p:cNvPr id="152725" name="AutoShape 149"/>
          <p:cNvCxnSpPr>
            <a:cxnSpLocks noChangeShapeType="1"/>
            <a:endCxn id="152683" idx="0"/>
          </p:cNvCxnSpPr>
          <p:nvPr/>
        </p:nvCxnSpPr>
        <p:spPr bwMode="auto">
          <a:xfrm>
            <a:off x="4932363" y="4076700"/>
            <a:ext cx="1381125" cy="565150"/>
          </a:xfrm>
          <a:prstGeom prst="curvedConnector2">
            <a:avLst/>
          </a:prstGeom>
          <a:noFill/>
          <a:ln w="19050">
            <a:solidFill>
              <a:srgbClr val="0000FF"/>
            </a:solidFill>
            <a:round/>
            <a:headEnd/>
            <a:tailEnd type="triangle" w="med" len="med"/>
          </a:ln>
          <a:effectLst/>
        </p:spPr>
      </p:cxnSp>
      <p:cxnSp>
        <p:nvCxnSpPr>
          <p:cNvPr id="152726" name="AutoShape 150"/>
          <p:cNvCxnSpPr>
            <a:cxnSpLocks noChangeShapeType="1"/>
            <a:endCxn id="152637" idx="0"/>
          </p:cNvCxnSpPr>
          <p:nvPr/>
        </p:nvCxnSpPr>
        <p:spPr bwMode="auto">
          <a:xfrm rot="16200000" flipH="1">
            <a:off x="6154738" y="5086350"/>
            <a:ext cx="528637" cy="93663"/>
          </a:xfrm>
          <a:prstGeom prst="curvedConnector3">
            <a:avLst>
              <a:gd name="adj1" fmla="val 49852"/>
            </a:avLst>
          </a:prstGeom>
          <a:noFill/>
          <a:ln w="12700">
            <a:solidFill>
              <a:srgbClr val="0000FF"/>
            </a:solidFill>
            <a:round/>
            <a:headEnd/>
            <a:tailEnd type="triangle" w="med" len="med"/>
          </a:ln>
          <a:effectLst/>
        </p:spPr>
      </p:cxnSp>
      <p:sp>
        <p:nvSpPr>
          <p:cNvPr id="152727" name="Text Box 151"/>
          <p:cNvSpPr txBox="1">
            <a:spLocks noChangeArrowheads="1"/>
          </p:cNvSpPr>
          <p:nvPr/>
        </p:nvSpPr>
        <p:spPr bwMode="auto">
          <a:xfrm>
            <a:off x="5286375" y="5397500"/>
            <a:ext cx="501650" cy="396875"/>
          </a:xfrm>
          <a:prstGeom prst="rect">
            <a:avLst/>
          </a:prstGeom>
          <a:noFill/>
          <a:ln w="25400" cap="sq">
            <a:noFill/>
            <a:miter lim="800000"/>
            <a:headEnd/>
            <a:tailEnd/>
          </a:ln>
          <a:effectLst/>
        </p:spPr>
        <p:txBody>
          <a:bodyPr wrap="none">
            <a:spAutoFit/>
          </a:bodyPr>
          <a:lstStyle/>
          <a:p>
            <a:r>
              <a:rPr lang="en-US" altLang="zh-CN" sz="2000">
                <a:solidFill>
                  <a:srgbClr val="0000FF"/>
                </a:solidFill>
              </a:rPr>
              <a:t>47 </a:t>
            </a:r>
          </a:p>
        </p:txBody>
      </p:sp>
      <p:sp>
        <p:nvSpPr>
          <p:cNvPr id="152728" name="Rectangle 152"/>
          <p:cNvSpPr>
            <a:spLocks noChangeArrowheads="1"/>
          </p:cNvSpPr>
          <p:nvPr/>
        </p:nvSpPr>
        <p:spPr bwMode="auto">
          <a:xfrm>
            <a:off x="107950" y="1020763"/>
            <a:ext cx="8856663" cy="830997"/>
          </a:xfrm>
          <a:prstGeom prst="rect">
            <a:avLst/>
          </a:prstGeom>
          <a:noFill/>
          <a:ln w="25400" cap="sq">
            <a:noFill/>
            <a:miter lim="800000"/>
            <a:headEnd/>
            <a:tailEnd/>
          </a:ln>
          <a:effectLst/>
        </p:spPr>
        <p:txBody>
          <a:bodyPr>
            <a:spAutoFit/>
          </a:bodyPr>
          <a:lstStyle/>
          <a:p>
            <a:r>
              <a:rPr lang="en-US" altLang="zh-CN" sz="2400" dirty="0">
                <a:ea typeface="楷体_GB2312" pitchFamily="49" charset="-122"/>
              </a:rPr>
              <a:t>        </a:t>
            </a:r>
            <a:r>
              <a:rPr lang="zh-CN" altLang="en-US" sz="2400" dirty="0">
                <a:ea typeface="楷体_GB2312" pitchFamily="49" charset="-122"/>
              </a:rPr>
              <a:t>从根结点出发，沿指针</a:t>
            </a:r>
            <a:r>
              <a:rPr lang="zh-CN" altLang="en-US" sz="2400" dirty="0">
                <a:solidFill>
                  <a:srgbClr val="0000FF"/>
                </a:solidFill>
                <a:ea typeface="楷体_GB2312" pitchFamily="49" charset="-122"/>
              </a:rPr>
              <a:t>搜索结点</a:t>
            </a:r>
            <a:r>
              <a:rPr lang="zh-CN" altLang="en-US" sz="2400" dirty="0">
                <a:ea typeface="楷体_GB2312" pitchFamily="49" charset="-122"/>
              </a:rPr>
              <a:t>和在</a:t>
            </a:r>
            <a:r>
              <a:rPr lang="zh-CN" altLang="en-US" sz="2400" dirty="0">
                <a:solidFill>
                  <a:srgbClr val="FF3300"/>
                </a:solidFill>
                <a:effectLst>
                  <a:outerShdw blurRad="38100" dist="38100" dir="2700000" algn="tl">
                    <a:srgbClr val="000000"/>
                  </a:outerShdw>
                </a:effectLst>
                <a:ea typeface="楷体_GB2312" pitchFamily="49" charset="-122"/>
              </a:rPr>
              <a:t>结点内进行</a:t>
            </a:r>
            <a:r>
              <a:rPr lang="zh-CN" altLang="en-US" sz="2400" dirty="0">
                <a:ea typeface="楷体_GB2312" pitchFamily="49" charset="-122"/>
              </a:rPr>
              <a:t>顺序（或折 </a:t>
            </a:r>
          </a:p>
          <a:p>
            <a:r>
              <a:rPr lang="zh-CN" altLang="en-US" sz="2400" dirty="0">
                <a:ea typeface="楷体_GB2312" pitchFamily="49" charset="-122"/>
              </a:rPr>
              <a:t>半）</a:t>
            </a:r>
            <a:r>
              <a:rPr lang="zh-CN" altLang="en-US" sz="2400" dirty="0">
                <a:solidFill>
                  <a:srgbClr val="FF3300"/>
                </a:solidFill>
                <a:effectLst>
                  <a:outerShdw blurRad="38100" dist="38100" dir="2700000" algn="tl">
                    <a:srgbClr val="000000"/>
                  </a:outerShdw>
                </a:effectLst>
                <a:ea typeface="楷体_GB2312" pitchFamily="49" charset="-122"/>
              </a:rPr>
              <a:t>查找</a:t>
            </a:r>
            <a:r>
              <a:rPr lang="zh-CN" altLang="en-US" sz="2400" dirty="0">
                <a:ea typeface="楷体_GB2312" pitchFamily="49" charset="-122"/>
              </a:rPr>
              <a:t>两个过程交叉进行。 </a:t>
            </a:r>
          </a:p>
        </p:txBody>
      </p:sp>
      <p:sp>
        <p:nvSpPr>
          <p:cNvPr id="152729" name="Rectangle 153"/>
          <p:cNvSpPr>
            <a:spLocks noChangeArrowheads="1"/>
          </p:cNvSpPr>
          <p:nvPr/>
        </p:nvSpPr>
        <p:spPr bwMode="auto">
          <a:xfrm>
            <a:off x="107950" y="1989138"/>
            <a:ext cx="8856663" cy="978729"/>
          </a:xfrm>
          <a:prstGeom prst="rect">
            <a:avLst/>
          </a:prstGeom>
          <a:noFill/>
          <a:ln w="9525">
            <a:noFill/>
            <a:miter lim="800000"/>
            <a:headEnd/>
            <a:tailEnd/>
          </a:ln>
          <a:effectLst/>
        </p:spPr>
        <p:txBody>
          <a:bodyPr>
            <a:spAutoFit/>
          </a:bodyPr>
          <a:lstStyle/>
          <a:p>
            <a:pPr>
              <a:lnSpc>
                <a:spcPct val="120000"/>
              </a:lnSpc>
              <a:spcBef>
                <a:spcPct val="0"/>
              </a:spcBef>
            </a:pPr>
            <a:r>
              <a:rPr lang="en-US" altLang="zh-CN" dirty="0">
                <a:ea typeface="楷体_GB2312" pitchFamily="49" charset="-122"/>
              </a:rPr>
              <a:t>          </a:t>
            </a:r>
            <a:r>
              <a:rPr lang="zh-CN" altLang="en-US" sz="2400" dirty="0">
                <a:ea typeface="楷体_GB2312" pitchFamily="49" charset="-122"/>
              </a:rPr>
              <a:t>若</a:t>
            </a:r>
            <a:r>
              <a:rPr lang="zh-CN" altLang="en-US" sz="2400" dirty="0">
                <a:solidFill>
                  <a:srgbClr val="0000FF"/>
                </a:solidFill>
                <a:ea typeface="楷体_GB2312" pitchFamily="49" charset="-122"/>
              </a:rPr>
              <a:t>查找成功</a:t>
            </a:r>
            <a:r>
              <a:rPr lang="zh-CN" altLang="en-US" sz="2400" dirty="0">
                <a:ea typeface="楷体_GB2312" pitchFamily="49" charset="-122"/>
              </a:rPr>
              <a:t>，则</a:t>
            </a:r>
            <a:r>
              <a:rPr lang="zh-CN" altLang="en-US" sz="2400" dirty="0">
                <a:solidFill>
                  <a:srgbClr val="0000FF"/>
                </a:solidFill>
                <a:ea typeface="楷体_GB2312" pitchFamily="49" charset="-122"/>
              </a:rPr>
              <a:t>返回指向</a:t>
            </a:r>
            <a:r>
              <a:rPr lang="zh-CN" altLang="en-US" sz="2400" dirty="0">
                <a:ea typeface="楷体_GB2312" pitchFamily="49" charset="-122"/>
              </a:rPr>
              <a:t>被查关键字所在</a:t>
            </a:r>
            <a:r>
              <a:rPr lang="zh-CN" altLang="en-US" sz="2400" dirty="0">
                <a:solidFill>
                  <a:srgbClr val="0000FF"/>
                </a:solidFill>
                <a:ea typeface="楷体_GB2312" pitchFamily="49" charset="-122"/>
              </a:rPr>
              <a:t>结点的指针</a:t>
            </a:r>
            <a:r>
              <a:rPr lang="zh-CN" altLang="en-US" sz="2400" dirty="0">
                <a:ea typeface="楷体_GB2312" pitchFamily="49" charset="-122"/>
              </a:rPr>
              <a:t>和</a:t>
            </a:r>
            <a:r>
              <a:rPr lang="zh-CN" altLang="en-US" sz="2400" dirty="0">
                <a:solidFill>
                  <a:srgbClr val="0000FF"/>
                </a:solidFill>
                <a:ea typeface="楷体_GB2312" pitchFamily="49" charset="-122"/>
              </a:rPr>
              <a:t>关键 </a:t>
            </a:r>
          </a:p>
          <a:p>
            <a:pPr>
              <a:lnSpc>
                <a:spcPct val="120000"/>
              </a:lnSpc>
              <a:spcBef>
                <a:spcPct val="0"/>
              </a:spcBef>
            </a:pPr>
            <a:r>
              <a:rPr lang="zh-CN" altLang="en-US" sz="2400" dirty="0">
                <a:solidFill>
                  <a:srgbClr val="0000FF"/>
                </a:solidFill>
                <a:ea typeface="楷体_GB2312" pitchFamily="49" charset="-122"/>
              </a:rPr>
              <a:t>字在结点中的位置</a:t>
            </a:r>
            <a:r>
              <a:rPr lang="zh-CN" altLang="en-US" sz="2400" dirty="0">
                <a:ea typeface="楷体_GB2312" pitchFamily="49" charset="-122"/>
              </a:rPr>
              <a:t>；</a:t>
            </a:r>
          </a:p>
        </p:txBody>
      </p:sp>
      <p:sp>
        <p:nvSpPr>
          <p:cNvPr id="152730" name="Rectangle 154"/>
          <p:cNvSpPr>
            <a:spLocks noChangeArrowheads="1"/>
          </p:cNvSpPr>
          <p:nvPr/>
        </p:nvSpPr>
        <p:spPr bwMode="auto">
          <a:xfrm>
            <a:off x="107950" y="2997200"/>
            <a:ext cx="5465763" cy="457200"/>
          </a:xfrm>
          <a:prstGeom prst="rect">
            <a:avLst/>
          </a:prstGeom>
          <a:noFill/>
          <a:ln w="9525">
            <a:noFill/>
            <a:miter lim="800000"/>
            <a:headEnd/>
            <a:tailEnd/>
          </a:ln>
          <a:effectLst/>
        </p:spPr>
        <p:txBody>
          <a:bodyPr wrap="none">
            <a:spAutoFit/>
          </a:bodyPr>
          <a:lstStyle/>
          <a:p>
            <a:pPr>
              <a:spcBef>
                <a:spcPct val="0"/>
              </a:spcBef>
            </a:pPr>
            <a:r>
              <a:rPr lang="en-US" altLang="zh-CN" sz="2400" dirty="0">
                <a:solidFill>
                  <a:srgbClr val="FF3300"/>
                </a:solidFill>
                <a:effectLst>
                  <a:outerShdw blurRad="38100" dist="38100" dir="2700000" algn="tl">
                    <a:srgbClr val="000000"/>
                  </a:outerShdw>
                </a:effectLst>
                <a:ea typeface="楷体_GB2312" pitchFamily="49" charset="-122"/>
              </a:rPr>
              <a:t>        </a:t>
            </a:r>
            <a:r>
              <a:rPr lang="zh-CN" altLang="en-US" sz="2400" dirty="0">
                <a:ea typeface="楷体_GB2312" pitchFamily="49" charset="-122"/>
              </a:rPr>
              <a:t>若</a:t>
            </a:r>
            <a:r>
              <a:rPr lang="zh-CN" altLang="en-US" sz="2400" dirty="0">
                <a:solidFill>
                  <a:srgbClr val="FF3300"/>
                </a:solidFill>
                <a:effectLst>
                  <a:outerShdw blurRad="38100" dist="38100" dir="2700000" algn="tl">
                    <a:srgbClr val="000000"/>
                  </a:outerShdw>
                </a:effectLst>
                <a:ea typeface="楷体_GB2312" pitchFamily="49" charset="-122"/>
              </a:rPr>
              <a:t>查找不成功，</a:t>
            </a:r>
            <a:r>
              <a:rPr lang="zh-CN" altLang="en-US" sz="2400" dirty="0">
                <a:ea typeface="楷体_GB2312" pitchFamily="49" charset="-122"/>
              </a:rPr>
              <a:t>则</a:t>
            </a:r>
            <a:r>
              <a:rPr lang="zh-CN" altLang="en-US" sz="2400" dirty="0">
                <a:solidFill>
                  <a:srgbClr val="FF3300"/>
                </a:solidFill>
                <a:effectLst>
                  <a:outerShdw blurRad="38100" dist="38100" dir="2700000" algn="tl">
                    <a:srgbClr val="000000"/>
                  </a:outerShdw>
                </a:effectLst>
                <a:ea typeface="楷体_GB2312" pitchFamily="49" charset="-122"/>
              </a:rPr>
              <a:t>返回插入位置。 </a:t>
            </a:r>
          </a:p>
        </p:txBody>
      </p:sp>
      <p:sp>
        <p:nvSpPr>
          <p:cNvPr id="152731" name="Text Box 155"/>
          <p:cNvSpPr txBox="1">
            <a:spLocks noChangeArrowheads="1"/>
          </p:cNvSpPr>
          <p:nvPr/>
        </p:nvSpPr>
        <p:spPr bwMode="auto">
          <a:xfrm>
            <a:off x="2268538" y="3835400"/>
            <a:ext cx="565150" cy="457200"/>
          </a:xfrm>
          <a:prstGeom prst="rect">
            <a:avLst/>
          </a:prstGeom>
          <a:noFill/>
          <a:ln w="25400" cap="sq">
            <a:noFill/>
            <a:miter lim="800000"/>
            <a:headEnd/>
            <a:tailEnd/>
          </a:ln>
          <a:effectLst/>
        </p:spPr>
        <p:txBody>
          <a:bodyPr wrap="none">
            <a:spAutoFit/>
          </a:bodyPr>
          <a:lstStyle/>
          <a:p>
            <a:r>
              <a:rPr lang="en-US" altLang="zh-CN">
                <a:solidFill>
                  <a:srgbClr val="FF3300"/>
                </a:solidFill>
                <a:effectLst>
                  <a:outerShdw blurRad="38100" dist="38100" dir="2700000" algn="tl">
                    <a:srgbClr val="000000"/>
                  </a:outerShdw>
                </a:effectLst>
              </a:rPr>
              <a:t>23 </a:t>
            </a:r>
          </a:p>
        </p:txBody>
      </p:sp>
      <p:sp>
        <p:nvSpPr>
          <p:cNvPr id="152733" name="Freeform 157"/>
          <p:cNvSpPr>
            <a:spLocks/>
          </p:cNvSpPr>
          <p:nvPr/>
        </p:nvSpPr>
        <p:spPr bwMode="auto">
          <a:xfrm>
            <a:off x="1657350" y="4149725"/>
            <a:ext cx="2627313" cy="495300"/>
          </a:xfrm>
          <a:custGeom>
            <a:avLst/>
            <a:gdLst/>
            <a:ahLst/>
            <a:cxnLst>
              <a:cxn ang="0">
                <a:pos x="1655" y="0"/>
              </a:cxn>
              <a:cxn ang="0">
                <a:pos x="1621" y="89"/>
              </a:cxn>
              <a:cxn ang="0">
                <a:pos x="1536" y="120"/>
              </a:cxn>
              <a:cxn ang="0">
                <a:pos x="1360" y="135"/>
              </a:cxn>
              <a:cxn ang="0">
                <a:pos x="1152" y="135"/>
              </a:cxn>
              <a:cxn ang="0">
                <a:pos x="323" y="135"/>
              </a:cxn>
              <a:cxn ang="0">
                <a:pos x="200" y="151"/>
              </a:cxn>
              <a:cxn ang="0">
                <a:pos x="100" y="205"/>
              </a:cxn>
              <a:cxn ang="0">
                <a:pos x="0" y="312"/>
              </a:cxn>
            </a:cxnLst>
            <a:rect l="0" t="0" r="r" b="b"/>
            <a:pathLst>
              <a:path w="1655" h="312">
                <a:moveTo>
                  <a:pt x="1655" y="0"/>
                </a:moveTo>
                <a:lnTo>
                  <a:pt x="1621" y="89"/>
                </a:lnTo>
                <a:lnTo>
                  <a:pt x="1536" y="120"/>
                </a:lnTo>
                <a:lnTo>
                  <a:pt x="1360" y="135"/>
                </a:lnTo>
                <a:lnTo>
                  <a:pt x="1152" y="135"/>
                </a:lnTo>
                <a:lnTo>
                  <a:pt x="323" y="135"/>
                </a:lnTo>
                <a:lnTo>
                  <a:pt x="200" y="151"/>
                </a:lnTo>
                <a:lnTo>
                  <a:pt x="100" y="205"/>
                </a:lnTo>
                <a:lnTo>
                  <a:pt x="0" y="312"/>
                </a:lnTo>
              </a:path>
            </a:pathLst>
          </a:custGeom>
          <a:noFill/>
          <a:ln w="19050" cap="sq" cmpd="sng">
            <a:solidFill>
              <a:srgbClr val="0000FF"/>
            </a:solidFill>
            <a:prstDash val="solid"/>
            <a:round/>
            <a:headEnd type="none" w="med" len="med"/>
            <a:tailEnd type="triangle" w="med" len="med"/>
          </a:ln>
          <a:effectLst/>
        </p:spPr>
        <p:txBody>
          <a:bodyPr>
            <a:spAutoFit/>
          </a:bodyPr>
          <a:lstStyle/>
          <a:p>
            <a:endParaRPr lang="zh-CN" altLang="en-US"/>
          </a:p>
        </p:txBody>
      </p:sp>
      <p:sp>
        <p:nvSpPr>
          <p:cNvPr id="152734" name="Freeform 158"/>
          <p:cNvSpPr>
            <a:spLocks/>
          </p:cNvSpPr>
          <p:nvPr/>
        </p:nvSpPr>
        <p:spPr bwMode="auto">
          <a:xfrm>
            <a:off x="2195513" y="4868863"/>
            <a:ext cx="365125" cy="520700"/>
          </a:xfrm>
          <a:custGeom>
            <a:avLst/>
            <a:gdLst/>
            <a:ahLst/>
            <a:cxnLst>
              <a:cxn ang="0">
                <a:pos x="0" y="0"/>
              </a:cxn>
              <a:cxn ang="0">
                <a:pos x="38" y="159"/>
              </a:cxn>
              <a:cxn ang="0">
                <a:pos x="76" y="197"/>
              </a:cxn>
              <a:cxn ang="0">
                <a:pos x="153" y="228"/>
              </a:cxn>
              <a:cxn ang="0">
                <a:pos x="207" y="258"/>
              </a:cxn>
              <a:cxn ang="0">
                <a:pos x="230" y="328"/>
              </a:cxn>
            </a:cxnLst>
            <a:rect l="0" t="0" r="r" b="b"/>
            <a:pathLst>
              <a:path w="230" h="328">
                <a:moveTo>
                  <a:pt x="0" y="0"/>
                </a:moveTo>
                <a:lnTo>
                  <a:pt x="38" y="159"/>
                </a:lnTo>
                <a:lnTo>
                  <a:pt x="76" y="197"/>
                </a:lnTo>
                <a:lnTo>
                  <a:pt x="153" y="228"/>
                </a:lnTo>
                <a:lnTo>
                  <a:pt x="207" y="258"/>
                </a:lnTo>
                <a:lnTo>
                  <a:pt x="230" y="328"/>
                </a:lnTo>
              </a:path>
            </a:pathLst>
          </a:custGeom>
          <a:noFill/>
          <a:ln w="19050" cap="sq" cmpd="sng">
            <a:solidFill>
              <a:srgbClr val="0000FF"/>
            </a:solidFill>
            <a:prstDash val="solid"/>
            <a:round/>
            <a:headEnd type="none" w="med" len="med"/>
            <a:tailEnd type="triangle" w="med" len="med"/>
          </a:ln>
          <a:effectLst/>
        </p:spPr>
        <p:txBody>
          <a:bodyPr>
            <a:spAutoFit/>
          </a:bodyPr>
          <a:lstStyle/>
          <a:p>
            <a:endParaRPr lang="zh-CN" altLang="en-US"/>
          </a:p>
        </p:txBody>
      </p:sp>
      <p:sp>
        <p:nvSpPr>
          <p:cNvPr id="152735" name="Line 159"/>
          <p:cNvSpPr>
            <a:spLocks noChangeShapeType="1"/>
          </p:cNvSpPr>
          <p:nvPr/>
        </p:nvSpPr>
        <p:spPr bwMode="auto">
          <a:xfrm>
            <a:off x="2301875" y="5589588"/>
            <a:ext cx="0" cy="503237"/>
          </a:xfrm>
          <a:prstGeom prst="line">
            <a:avLst/>
          </a:prstGeom>
          <a:noFill/>
          <a:ln w="25400" cap="sq">
            <a:solidFill>
              <a:srgbClr val="0000FF"/>
            </a:solidFill>
            <a:round/>
            <a:headEnd/>
            <a:tailEnd type="triangle" w="med" len="med"/>
          </a:ln>
          <a:effectLst/>
        </p:spPr>
        <p:txBody>
          <a:bodyPr>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2580"/>
                                        </p:tgtEl>
                                        <p:attrNameLst>
                                          <p:attrName>style.visibility</p:attrName>
                                        </p:attrNameLst>
                                      </p:cBhvr>
                                      <p:to>
                                        <p:strVal val="visible"/>
                                      </p:to>
                                    </p:set>
                                    <p:animEffect transition="in" filter="wipe(left)">
                                      <p:cBhvr>
                                        <p:cTn id="7" dur="500"/>
                                        <p:tgtEl>
                                          <p:spTgt spid="152580"/>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2000" fill="hold"/>
                                        <p:tgtEl>
                                          <p:spTgt spid="2"/>
                                        </p:tgtEl>
                                        <p:attrNameLst>
                                          <p:attrName>ppt_w</p:attrName>
                                        </p:attrNameLst>
                                      </p:cBhvr>
                                      <p:tavLst>
                                        <p:tav tm="0">
                                          <p:val>
                                            <p:fltVal val="0"/>
                                          </p:val>
                                        </p:tav>
                                        <p:tav tm="100000">
                                          <p:val>
                                            <p:strVal val="#ppt_w"/>
                                          </p:val>
                                        </p:tav>
                                      </p:tavLst>
                                    </p:anim>
                                    <p:anim calcmode="lin" valueType="num">
                                      <p:cBhvr>
                                        <p:cTn id="13" dur="20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23" presetClass="entr" presetSubtype="16" fill="hold" grpId="0" nodeType="clickEffect">
                                  <p:stCondLst>
                                    <p:cond delay="0"/>
                                  </p:stCondLst>
                                  <p:childTnLst>
                                    <p:set>
                                      <p:cBhvr>
                                        <p:cTn id="17" dur="1" fill="hold">
                                          <p:stCondLst>
                                            <p:cond delay="0"/>
                                          </p:stCondLst>
                                        </p:cTn>
                                        <p:tgtEl>
                                          <p:spTgt spid="152724"/>
                                        </p:tgtEl>
                                        <p:attrNameLst>
                                          <p:attrName>style.visibility</p:attrName>
                                        </p:attrNameLst>
                                      </p:cBhvr>
                                      <p:to>
                                        <p:strVal val="visible"/>
                                      </p:to>
                                    </p:set>
                                    <p:anim calcmode="lin" valueType="num">
                                      <p:cBhvr>
                                        <p:cTn id="18" dur="1000" fill="hold"/>
                                        <p:tgtEl>
                                          <p:spTgt spid="152724"/>
                                        </p:tgtEl>
                                        <p:attrNameLst>
                                          <p:attrName>ppt_w</p:attrName>
                                        </p:attrNameLst>
                                      </p:cBhvr>
                                      <p:tavLst>
                                        <p:tav tm="0">
                                          <p:val>
                                            <p:fltVal val="0"/>
                                          </p:val>
                                        </p:tav>
                                        <p:tav tm="100000">
                                          <p:val>
                                            <p:strVal val="#ppt_w"/>
                                          </p:val>
                                        </p:tav>
                                      </p:tavLst>
                                    </p:anim>
                                    <p:anim calcmode="lin" valueType="num">
                                      <p:cBhvr>
                                        <p:cTn id="19" dur="1000" fill="hold"/>
                                        <p:tgtEl>
                                          <p:spTgt spid="152724"/>
                                        </p:tgtEl>
                                        <p:attrNameLst>
                                          <p:attrName>ppt_h</p:attrName>
                                        </p:attrNameLst>
                                      </p:cBhvr>
                                      <p:tavLst>
                                        <p:tav tm="0">
                                          <p:val>
                                            <p:fltVal val="0"/>
                                          </p:val>
                                        </p:tav>
                                        <p:tav tm="100000">
                                          <p:val>
                                            <p:strVal val="#ppt_h"/>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152725"/>
                                        </p:tgtEl>
                                        <p:attrNameLst>
                                          <p:attrName>style.visibility</p:attrName>
                                        </p:attrNameLst>
                                      </p:cBhvr>
                                      <p:to>
                                        <p:strVal val="visible"/>
                                      </p:to>
                                    </p:set>
                                    <p:animEffect transition="in" filter="wipe(left)">
                                      <p:cBhvr>
                                        <p:cTn id="24" dur="2000"/>
                                        <p:tgtEl>
                                          <p:spTgt spid="152725"/>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nodeType="clickEffect">
                                  <p:stCondLst>
                                    <p:cond delay="0"/>
                                  </p:stCondLst>
                                  <p:childTnLst>
                                    <p:set>
                                      <p:cBhvr>
                                        <p:cTn id="28" dur="1" fill="hold">
                                          <p:stCondLst>
                                            <p:cond delay="0"/>
                                          </p:stCondLst>
                                        </p:cTn>
                                        <p:tgtEl>
                                          <p:spTgt spid="152726"/>
                                        </p:tgtEl>
                                        <p:attrNameLst>
                                          <p:attrName>style.visibility</p:attrName>
                                        </p:attrNameLst>
                                      </p:cBhvr>
                                      <p:to>
                                        <p:strVal val="visible"/>
                                      </p:to>
                                    </p:set>
                                    <p:animEffect transition="in" filter="wipe(up)">
                                      <p:cBhvr>
                                        <p:cTn id="29" dur="2000"/>
                                        <p:tgtEl>
                                          <p:spTgt spid="152726"/>
                                        </p:tgtEl>
                                      </p:cBhvr>
                                    </p:animEffect>
                                  </p:childTnLst>
                                </p:cTn>
                              </p:par>
                            </p:childTnLst>
                          </p:cTn>
                        </p:par>
                      </p:childTnLst>
                    </p:cTn>
                  </p:par>
                  <p:par>
                    <p:cTn id="30" fill="hold">
                      <p:stCondLst>
                        <p:cond delay="indefinite"/>
                      </p:stCondLst>
                      <p:childTnLst>
                        <p:par>
                          <p:cTn id="31" fill="hold">
                            <p:stCondLst>
                              <p:cond delay="0"/>
                            </p:stCondLst>
                            <p:childTnLst>
                              <p:par>
                                <p:cTn id="32" presetID="23" presetClass="entr" presetSubtype="16" fill="hold" grpId="0" nodeType="clickEffect">
                                  <p:stCondLst>
                                    <p:cond delay="0"/>
                                  </p:stCondLst>
                                  <p:childTnLst>
                                    <p:set>
                                      <p:cBhvr>
                                        <p:cTn id="33" dur="1" fill="hold">
                                          <p:stCondLst>
                                            <p:cond delay="0"/>
                                          </p:stCondLst>
                                        </p:cTn>
                                        <p:tgtEl>
                                          <p:spTgt spid="152727"/>
                                        </p:tgtEl>
                                        <p:attrNameLst>
                                          <p:attrName>style.visibility</p:attrName>
                                        </p:attrNameLst>
                                      </p:cBhvr>
                                      <p:to>
                                        <p:strVal val="visible"/>
                                      </p:to>
                                    </p:set>
                                    <p:anim calcmode="lin" valueType="num">
                                      <p:cBhvr>
                                        <p:cTn id="34" dur="1000" fill="hold"/>
                                        <p:tgtEl>
                                          <p:spTgt spid="152727"/>
                                        </p:tgtEl>
                                        <p:attrNameLst>
                                          <p:attrName>ppt_w</p:attrName>
                                        </p:attrNameLst>
                                      </p:cBhvr>
                                      <p:tavLst>
                                        <p:tav tm="0">
                                          <p:val>
                                            <p:fltVal val="0"/>
                                          </p:val>
                                        </p:tav>
                                        <p:tav tm="100000">
                                          <p:val>
                                            <p:strVal val="#ppt_w"/>
                                          </p:val>
                                        </p:tav>
                                      </p:tavLst>
                                    </p:anim>
                                    <p:anim calcmode="lin" valueType="num">
                                      <p:cBhvr>
                                        <p:cTn id="35" dur="1000" fill="hold"/>
                                        <p:tgtEl>
                                          <p:spTgt spid="152727"/>
                                        </p:tgtEl>
                                        <p:attrNameLst>
                                          <p:attrName>ppt_h</p:attrName>
                                        </p:attrNameLst>
                                      </p:cBhvr>
                                      <p:tavLst>
                                        <p:tav tm="0">
                                          <p:val>
                                            <p:fltVal val="0"/>
                                          </p:val>
                                        </p:tav>
                                        <p:tav tm="100000">
                                          <p:val>
                                            <p:strVal val="#ppt_h"/>
                                          </p:val>
                                        </p:tav>
                                      </p:tavLst>
                                    </p:anim>
                                  </p:childTnLst>
                                </p:cTn>
                              </p:par>
                            </p:childTnLst>
                          </p:cTn>
                        </p:par>
                      </p:childTnLst>
                    </p:cTn>
                  </p:par>
                  <p:par>
                    <p:cTn id="36" fill="hold">
                      <p:stCondLst>
                        <p:cond delay="indefinite"/>
                      </p:stCondLst>
                      <p:childTnLst>
                        <p:par>
                          <p:cTn id="37" fill="hold">
                            <p:stCondLst>
                              <p:cond delay="0"/>
                            </p:stCondLst>
                            <p:childTnLst>
                              <p:par>
                                <p:cTn id="38" presetID="3" presetClass="entr" presetSubtype="5" fill="hold" grpId="0" nodeType="clickEffect">
                                  <p:stCondLst>
                                    <p:cond delay="0"/>
                                  </p:stCondLst>
                                  <p:childTnLst>
                                    <p:set>
                                      <p:cBhvr>
                                        <p:cTn id="39" dur="1" fill="hold">
                                          <p:stCondLst>
                                            <p:cond delay="0"/>
                                          </p:stCondLst>
                                        </p:cTn>
                                        <p:tgtEl>
                                          <p:spTgt spid="152728"/>
                                        </p:tgtEl>
                                        <p:attrNameLst>
                                          <p:attrName>style.visibility</p:attrName>
                                        </p:attrNameLst>
                                      </p:cBhvr>
                                      <p:to>
                                        <p:strVal val="visible"/>
                                      </p:to>
                                    </p:set>
                                    <p:animEffect transition="in" filter="blinds(vertical)">
                                      <p:cBhvr>
                                        <p:cTn id="40" dur="500"/>
                                        <p:tgtEl>
                                          <p:spTgt spid="152728"/>
                                        </p:tgtEl>
                                      </p:cBhvr>
                                    </p:animEffect>
                                  </p:childTnLst>
                                </p:cTn>
                              </p:par>
                            </p:childTnLst>
                          </p:cTn>
                        </p:par>
                      </p:childTnLst>
                    </p:cTn>
                  </p:par>
                  <p:par>
                    <p:cTn id="41" fill="hold">
                      <p:stCondLst>
                        <p:cond delay="indefinite"/>
                      </p:stCondLst>
                      <p:childTnLst>
                        <p:par>
                          <p:cTn id="42" fill="hold">
                            <p:stCondLst>
                              <p:cond delay="0"/>
                            </p:stCondLst>
                            <p:childTnLst>
                              <p:par>
                                <p:cTn id="43" presetID="18" presetClass="entr" presetSubtype="6" fill="hold" grpId="0" nodeType="clickEffect">
                                  <p:stCondLst>
                                    <p:cond delay="0"/>
                                  </p:stCondLst>
                                  <p:childTnLst>
                                    <p:set>
                                      <p:cBhvr>
                                        <p:cTn id="44" dur="1" fill="hold">
                                          <p:stCondLst>
                                            <p:cond delay="0"/>
                                          </p:stCondLst>
                                        </p:cTn>
                                        <p:tgtEl>
                                          <p:spTgt spid="152729"/>
                                        </p:tgtEl>
                                        <p:attrNameLst>
                                          <p:attrName>style.visibility</p:attrName>
                                        </p:attrNameLst>
                                      </p:cBhvr>
                                      <p:to>
                                        <p:strVal val="visible"/>
                                      </p:to>
                                    </p:set>
                                    <p:animEffect transition="in" filter="strips(downRight)">
                                      <p:cBhvr>
                                        <p:cTn id="45" dur="500"/>
                                        <p:tgtEl>
                                          <p:spTgt spid="152729"/>
                                        </p:tgtEl>
                                      </p:cBhvr>
                                    </p:animEffect>
                                  </p:childTnLst>
                                </p:cTn>
                              </p:par>
                            </p:childTnLst>
                          </p:cTn>
                        </p:par>
                      </p:childTnLst>
                    </p:cTn>
                  </p:par>
                  <p:par>
                    <p:cTn id="46" fill="hold">
                      <p:stCondLst>
                        <p:cond delay="indefinite"/>
                      </p:stCondLst>
                      <p:childTnLst>
                        <p:par>
                          <p:cTn id="47" fill="hold">
                            <p:stCondLst>
                              <p:cond delay="0"/>
                            </p:stCondLst>
                            <p:childTnLst>
                              <p:par>
                                <p:cTn id="48" presetID="23" presetClass="entr" presetSubtype="16" fill="hold" grpId="0" nodeType="clickEffect">
                                  <p:stCondLst>
                                    <p:cond delay="0"/>
                                  </p:stCondLst>
                                  <p:childTnLst>
                                    <p:set>
                                      <p:cBhvr>
                                        <p:cTn id="49" dur="1" fill="hold">
                                          <p:stCondLst>
                                            <p:cond delay="0"/>
                                          </p:stCondLst>
                                        </p:cTn>
                                        <p:tgtEl>
                                          <p:spTgt spid="152731"/>
                                        </p:tgtEl>
                                        <p:attrNameLst>
                                          <p:attrName>style.visibility</p:attrName>
                                        </p:attrNameLst>
                                      </p:cBhvr>
                                      <p:to>
                                        <p:strVal val="visible"/>
                                      </p:to>
                                    </p:set>
                                    <p:anim calcmode="lin" valueType="num">
                                      <p:cBhvr>
                                        <p:cTn id="50" dur="1000" fill="hold"/>
                                        <p:tgtEl>
                                          <p:spTgt spid="152731"/>
                                        </p:tgtEl>
                                        <p:attrNameLst>
                                          <p:attrName>ppt_w</p:attrName>
                                        </p:attrNameLst>
                                      </p:cBhvr>
                                      <p:tavLst>
                                        <p:tav tm="0">
                                          <p:val>
                                            <p:fltVal val="0"/>
                                          </p:val>
                                        </p:tav>
                                        <p:tav tm="100000">
                                          <p:val>
                                            <p:strVal val="#ppt_w"/>
                                          </p:val>
                                        </p:tav>
                                      </p:tavLst>
                                    </p:anim>
                                    <p:anim calcmode="lin" valueType="num">
                                      <p:cBhvr>
                                        <p:cTn id="51" dur="1000" fill="hold"/>
                                        <p:tgtEl>
                                          <p:spTgt spid="152731"/>
                                        </p:tgtEl>
                                        <p:attrNameLst>
                                          <p:attrName>ppt_h</p:attrName>
                                        </p:attrNameLst>
                                      </p:cBhvr>
                                      <p:tavLst>
                                        <p:tav tm="0">
                                          <p:val>
                                            <p:fltVal val="0"/>
                                          </p:val>
                                        </p:tav>
                                        <p:tav tm="100000">
                                          <p:val>
                                            <p:strVal val="#ppt_h"/>
                                          </p:val>
                                        </p:tav>
                                      </p:tavLst>
                                    </p:anim>
                                  </p:childTnLst>
                                </p:cTn>
                              </p:par>
                            </p:childTnLst>
                          </p:cTn>
                        </p:par>
                      </p:childTnLst>
                    </p:cTn>
                  </p:par>
                  <p:par>
                    <p:cTn id="52" fill="hold">
                      <p:stCondLst>
                        <p:cond delay="indefinite"/>
                      </p:stCondLst>
                      <p:childTnLst>
                        <p:par>
                          <p:cTn id="53" fill="hold">
                            <p:stCondLst>
                              <p:cond delay="0"/>
                            </p:stCondLst>
                            <p:childTnLst>
                              <p:par>
                                <p:cTn id="54" presetID="22" presetClass="entr" presetSubtype="2" fill="hold" grpId="0" nodeType="clickEffect">
                                  <p:stCondLst>
                                    <p:cond delay="0"/>
                                  </p:stCondLst>
                                  <p:childTnLst>
                                    <p:set>
                                      <p:cBhvr>
                                        <p:cTn id="55" dur="1" fill="hold">
                                          <p:stCondLst>
                                            <p:cond delay="0"/>
                                          </p:stCondLst>
                                        </p:cTn>
                                        <p:tgtEl>
                                          <p:spTgt spid="152733"/>
                                        </p:tgtEl>
                                        <p:attrNameLst>
                                          <p:attrName>style.visibility</p:attrName>
                                        </p:attrNameLst>
                                      </p:cBhvr>
                                      <p:to>
                                        <p:strVal val="visible"/>
                                      </p:to>
                                    </p:set>
                                    <p:animEffect transition="in" filter="wipe(right)">
                                      <p:cBhvr>
                                        <p:cTn id="56" dur="2000"/>
                                        <p:tgtEl>
                                          <p:spTgt spid="152733"/>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1" fill="hold" grpId="0" nodeType="clickEffect">
                                  <p:stCondLst>
                                    <p:cond delay="0"/>
                                  </p:stCondLst>
                                  <p:childTnLst>
                                    <p:set>
                                      <p:cBhvr>
                                        <p:cTn id="60" dur="1" fill="hold">
                                          <p:stCondLst>
                                            <p:cond delay="0"/>
                                          </p:stCondLst>
                                        </p:cTn>
                                        <p:tgtEl>
                                          <p:spTgt spid="152734"/>
                                        </p:tgtEl>
                                        <p:attrNameLst>
                                          <p:attrName>style.visibility</p:attrName>
                                        </p:attrNameLst>
                                      </p:cBhvr>
                                      <p:to>
                                        <p:strVal val="visible"/>
                                      </p:to>
                                    </p:set>
                                    <p:animEffect transition="in" filter="wipe(up)">
                                      <p:cBhvr>
                                        <p:cTn id="61" dur="2000"/>
                                        <p:tgtEl>
                                          <p:spTgt spid="152734"/>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1" fill="hold" grpId="0" nodeType="clickEffect">
                                  <p:stCondLst>
                                    <p:cond delay="0"/>
                                  </p:stCondLst>
                                  <p:childTnLst>
                                    <p:set>
                                      <p:cBhvr>
                                        <p:cTn id="65" dur="1" fill="hold">
                                          <p:stCondLst>
                                            <p:cond delay="0"/>
                                          </p:stCondLst>
                                        </p:cTn>
                                        <p:tgtEl>
                                          <p:spTgt spid="152735"/>
                                        </p:tgtEl>
                                        <p:attrNameLst>
                                          <p:attrName>style.visibility</p:attrName>
                                        </p:attrNameLst>
                                      </p:cBhvr>
                                      <p:to>
                                        <p:strVal val="visible"/>
                                      </p:to>
                                    </p:set>
                                    <p:animEffect transition="in" filter="wipe(up)">
                                      <p:cBhvr>
                                        <p:cTn id="66" dur="2000"/>
                                        <p:tgtEl>
                                          <p:spTgt spid="152735"/>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grpId="0" nodeType="clickEffect">
                                  <p:stCondLst>
                                    <p:cond delay="0"/>
                                  </p:stCondLst>
                                  <p:childTnLst>
                                    <p:set>
                                      <p:cBhvr>
                                        <p:cTn id="70" dur="1" fill="hold">
                                          <p:stCondLst>
                                            <p:cond delay="0"/>
                                          </p:stCondLst>
                                        </p:cTn>
                                        <p:tgtEl>
                                          <p:spTgt spid="152730"/>
                                        </p:tgtEl>
                                        <p:attrNameLst>
                                          <p:attrName>style.visibility</p:attrName>
                                        </p:attrNameLst>
                                      </p:cBhvr>
                                      <p:to>
                                        <p:strVal val="visible"/>
                                      </p:to>
                                    </p:set>
                                    <p:animEffect transition="in" filter="wipe(left)">
                                      <p:cBhvr>
                                        <p:cTn id="71" dur="500"/>
                                        <p:tgtEl>
                                          <p:spTgt spid="1527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80" grpId="0" autoUpdateAnimBg="0"/>
      <p:bldP spid="152724" grpId="0"/>
      <p:bldP spid="152727" grpId="0"/>
      <p:bldP spid="152728" grpId="0"/>
      <p:bldP spid="152729" grpId="0" autoUpdateAnimBg="0"/>
      <p:bldP spid="152730" grpId="0"/>
      <p:bldP spid="152731" grpId="0"/>
      <p:bldP spid="152733" grpId="0" animBg="1"/>
      <p:bldP spid="152734" grpId="0" animBg="1"/>
      <p:bldP spid="152735"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96962" name="Picture 2"/>
          <p:cNvPicPr>
            <a:picLocks noChangeAspect="1" noChangeArrowheads="1"/>
          </p:cNvPicPr>
          <p:nvPr/>
        </p:nvPicPr>
        <p:blipFill>
          <a:blip r:embed="rId2" cstate="print"/>
          <a:srcRect/>
          <a:stretch>
            <a:fillRect/>
          </a:stretch>
        </p:blipFill>
        <p:spPr bwMode="auto">
          <a:xfrm>
            <a:off x="0" y="1556792"/>
            <a:ext cx="9144000" cy="4845124"/>
          </a:xfrm>
          <a:prstGeom prst="rect">
            <a:avLst/>
          </a:prstGeom>
          <a:noFill/>
          <a:ln w="9525">
            <a:noFill/>
            <a:miter lim="800000"/>
            <a:headEnd/>
            <a:tailEnd/>
          </a:ln>
        </p:spPr>
      </p:pic>
      <p:sp>
        <p:nvSpPr>
          <p:cNvPr id="3" name="Text Box 197"/>
          <p:cNvSpPr txBox="1">
            <a:spLocks noChangeArrowheads="1"/>
          </p:cNvSpPr>
          <p:nvPr/>
        </p:nvSpPr>
        <p:spPr bwMode="auto">
          <a:xfrm>
            <a:off x="2928600" y="571347"/>
            <a:ext cx="2579504" cy="769421"/>
          </a:xfrm>
          <a:prstGeom prst="rect">
            <a:avLst/>
          </a:prstGeom>
          <a:noFill/>
          <a:ln w="25400" cap="sq">
            <a:noFill/>
            <a:miter lim="800000"/>
            <a:headEnd/>
            <a:tailEnd/>
          </a:ln>
          <a:effectLst/>
        </p:spPr>
        <p:txBody>
          <a:bodyPr wrap="none" lIns="91416" tIns="45710" rIns="91416" bIns="45710">
            <a:spAutoFit/>
          </a:bodyPr>
          <a:lstStyle/>
          <a:p>
            <a:r>
              <a:rPr lang="zh-CN" altLang="en-US" sz="4400" dirty="0">
                <a:solidFill>
                  <a:srgbClr val="0000CC"/>
                </a:solidFill>
                <a:latin typeface="华文行楷" pitchFamily="2" charset="-122"/>
                <a:ea typeface="华文行楷" pitchFamily="2" charset="-122"/>
                <a:cs typeface="+mj-cs"/>
              </a:rPr>
              <a:t>性能分析 </a:t>
            </a:r>
          </a:p>
        </p:txBody>
      </p:sp>
      <p:sp>
        <p:nvSpPr>
          <p:cNvPr id="6" name="矩形 5"/>
          <p:cNvSpPr/>
          <p:nvPr/>
        </p:nvSpPr>
        <p:spPr>
          <a:xfrm>
            <a:off x="2658848" y="4252152"/>
            <a:ext cx="21602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body" idx="1"/>
          </p:nvPr>
        </p:nvSpPr>
        <p:spPr>
          <a:xfrm>
            <a:off x="1066800" y="260350"/>
            <a:ext cx="7620000" cy="5607050"/>
          </a:xfrm>
        </p:spPr>
        <p:txBody>
          <a:bodyPr/>
          <a:lstStyle/>
          <a:p>
            <a:pPr>
              <a:buFontTx/>
              <a:buNone/>
            </a:pPr>
            <a:r>
              <a:rPr lang="en-US" altLang="zh-CN" sz="2400" dirty="0"/>
              <a:t>B-</a:t>
            </a:r>
            <a:r>
              <a:rPr lang="zh-CN" altLang="en-US" sz="2400" dirty="0"/>
              <a:t>的插入</a:t>
            </a:r>
          </a:p>
          <a:p>
            <a:r>
              <a:rPr lang="zh-CN" altLang="en-US" sz="2400" dirty="0"/>
              <a:t>在</a:t>
            </a:r>
            <a:r>
              <a:rPr lang="en-US" altLang="zh-CN" sz="2400" dirty="0"/>
              <a:t>B-</a:t>
            </a:r>
            <a:r>
              <a:rPr lang="zh-CN" altLang="en-US" sz="2400" dirty="0"/>
              <a:t>树上插入关键字与在二叉排序树上插入结点不同，关键字的插入不是在叶结点上进行的，而是首先在最底层的某个非终端结点中添加一个关键字，若该结点的关键字个数不超过</a:t>
            </a:r>
            <a:r>
              <a:rPr lang="en-US" altLang="zh-CN" sz="2400" dirty="0"/>
              <a:t>m-1</a:t>
            </a:r>
            <a:r>
              <a:rPr lang="zh-CN" altLang="en-US" sz="2400" dirty="0"/>
              <a:t>，则插入完成；否则，若该结点的关键字个数已达到</a:t>
            </a:r>
            <a:r>
              <a:rPr lang="en-US" altLang="zh-CN" sz="2400" dirty="0"/>
              <a:t>m</a:t>
            </a:r>
            <a:r>
              <a:rPr lang="zh-CN" altLang="en-US" sz="2400" dirty="0"/>
              <a:t>个，这与</a:t>
            </a:r>
            <a:r>
              <a:rPr lang="en-US" altLang="zh-CN" sz="2400" dirty="0"/>
              <a:t>B-</a:t>
            </a:r>
            <a:r>
              <a:rPr lang="zh-CN" altLang="en-US" sz="2400" dirty="0"/>
              <a:t>树定义不符，将引起结点的“分裂”。</a:t>
            </a:r>
          </a:p>
        </p:txBody>
      </p:sp>
      <p:sp>
        <p:nvSpPr>
          <p:cNvPr id="197635" name="WordArt 3"/>
          <p:cNvSpPr>
            <a:spLocks noChangeArrowheads="1" noChangeShapeType="1" noTextEdit="1"/>
          </p:cNvSpPr>
          <p:nvPr/>
        </p:nvSpPr>
        <p:spPr bwMode="auto">
          <a:xfrm rot="5400000">
            <a:off x="3649663" y="3630612"/>
            <a:ext cx="1843088" cy="3167063"/>
          </a:xfrm>
          <a:prstGeom prst="rect">
            <a:avLst/>
          </a:prstGeom>
        </p:spPr>
        <p:txBody>
          <a:bodyPr vert="eaVert" wrap="none" fromWordArt="1">
            <a:prstTxWarp prst="textWave4">
              <a:avLst>
                <a:gd name="adj1" fmla="val 13005"/>
                <a:gd name="adj2" fmla="val 0"/>
              </a:avLst>
            </a:prstTxWarp>
          </a:bodyPr>
          <a:lstStyle/>
          <a:p>
            <a:pPr algn="ctr" fontAlgn="auto"/>
            <a:r>
              <a:rPr lang="zh-CN" altLang="en-US" sz="3600" kern="10">
                <a:ln w="9525" cap="sq">
                  <a:noFill/>
                  <a:miter lim="800000"/>
                  <a:headEnd type="none" w="sm" len="sm"/>
                  <a:tailEnd type="none" w="sm" len="sm"/>
                </a:ln>
                <a:gradFill rotWithShape="0">
                  <a:gsLst>
                    <a:gs pos="0">
                      <a:srgbClr val="00FF00"/>
                    </a:gs>
                    <a:gs pos="100000">
                      <a:srgbClr val="00CCFF"/>
                    </a:gs>
                  </a:gsLst>
                  <a:lin ang="0" scaled="1"/>
                </a:gradFill>
                <a:effectLst>
                  <a:outerShdw dist="99190" dir="7788334" algn="ctr" rotWithShape="0">
                    <a:srgbClr val="000080">
                      <a:alpha val="80000"/>
                    </a:srgbClr>
                  </a:outerShdw>
                </a:effectLst>
                <a:latin typeface="宋体"/>
                <a:ea typeface="宋体"/>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763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763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 presetClass="entr" presetSubtype="0" fill="hold" grpId="0" nodeType="clickEffect">
                                  <p:stCondLst>
                                    <p:cond delay="0"/>
                                  </p:stCondLst>
                                  <p:childTnLst>
                                    <p:set>
                                      <p:cBhvr>
                                        <p:cTn id="14" dur="1" fill="hold">
                                          <p:stCondLst>
                                            <p:cond delay="0"/>
                                          </p:stCondLst>
                                        </p:cTn>
                                        <p:tgtEl>
                                          <p:spTgt spid="19763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8" presetClass="emph" presetSubtype="0" fill="hold" grpId="1" nodeType="clickEffect">
                                  <p:stCondLst>
                                    <p:cond delay="0"/>
                                  </p:stCondLst>
                                  <p:childTnLst>
                                    <p:animRot by="21600000">
                                      <p:cBhvr>
                                        <p:cTn id="18" dur="2000" fill="hold"/>
                                        <p:tgtEl>
                                          <p:spTgt spid="197635"/>
                                        </p:tgtEl>
                                        <p:attrNameLst>
                                          <p:attrName>r</p:attrName>
                                        </p:attrNameLst>
                                      </p:cBhvr>
                                    </p:animRot>
                                  </p:childTnLst>
                                </p:cTn>
                              </p:par>
                            </p:childTnLst>
                          </p:cTn>
                        </p:par>
                      </p:childTnLst>
                    </p:cTn>
                  </p:par>
                  <p:par>
                    <p:cTn id="19" fill="hold">
                      <p:stCondLst>
                        <p:cond delay="indefinite"/>
                      </p:stCondLst>
                      <p:childTnLst>
                        <p:par>
                          <p:cTn id="20" fill="hold">
                            <p:stCondLst>
                              <p:cond delay="0"/>
                            </p:stCondLst>
                            <p:childTnLst>
                              <p:par>
                                <p:cTn id="21" presetID="3" presetClass="exit" presetSubtype="0" fill="hold" grpId="2" nodeType="clickEffect">
                                  <p:stCondLst>
                                    <p:cond delay="0"/>
                                  </p:stCondLst>
                                  <p:childTnLst>
                                    <p:set>
                                      <p:cBhvr>
                                        <p:cTn id="22" dur="1" fill="hold">
                                          <p:stCondLst>
                                            <p:cond delay="0"/>
                                          </p:stCondLst>
                                        </p:cTn>
                                        <p:tgtEl>
                                          <p:spTgt spid="19763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634" grpId="0" build="p"/>
      <p:bldP spid="197635" grpId="0" animBg="1"/>
      <p:bldP spid="197635" grpId="1" animBg="1"/>
      <p:bldP spid="197635" grpId="2"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ChangeArrowheads="1"/>
          </p:cNvSpPr>
          <p:nvPr>
            <p:ph type="body" idx="1"/>
          </p:nvPr>
        </p:nvSpPr>
        <p:spPr>
          <a:xfrm>
            <a:off x="1066800" y="260350"/>
            <a:ext cx="7620000" cy="5607050"/>
          </a:xfrm>
        </p:spPr>
        <p:txBody>
          <a:bodyPr/>
          <a:lstStyle/>
          <a:p>
            <a:r>
              <a:rPr lang="zh-CN" altLang="en-US" sz="2400"/>
              <a:t>分裂方法为：将结点中的关键字分成三部分，使得前后两部分的关键字个数均大于等于</a:t>
            </a:r>
            <a:r>
              <a:rPr lang="zh-CN" altLang="en-US" sz="2400">
                <a:solidFill>
                  <a:srgbClr val="FF3300"/>
                </a:solidFill>
                <a:sym typeface="Symbol" pitchFamily="18" charset="2"/>
              </a:rPr>
              <a:t></a:t>
            </a:r>
            <a:r>
              <a:rPr lang="en-US" altLang="zh-CN" sz="2400">
                <a:solidFill>
                  <a:srgbClr val="FF3300"/>
                </a:solidFill>
              </a:rPr>
              <a:t>m/2</a:t>
            </a:r>
            <a:r>
              <a:rPr lang="en-US" altLang="zh-CN" sz="2400">
                <a:solidFill>
                  <a:srgbClr val="FF3300"/>
                </a:solidFill>
                <a:sym typeface="Symbol" pitchFamily="18" charset="2"/>
              </a:rPr>
              <a:t></a:t>
            </a:r>
            <a:r>
              <a:rPr lang="en-US" altLang="zh-CN" sz="2400">
                <a:solidFill>
                  <a:srgbClr val="FF3300"/>
                </a:solidFill>
              </a:rPr>
              <a:t>-1</a:t>
            </a:r>
            <a:r>
              <a:rPr lang="zh-CN" altLang="en-US" sz="2400"/>
              <a:t>，而中间部分只有一个关键字。前后两部分成为两个结点，而中间部分的关键字将插入到父结点中。若插入父结点而使父结点中关键字个数超过</a:t>
            </a:r>
            <a:r>
              <a:rPr lang="en-US" altLang="zh-CN" sz="2400">
                <a:solidFill>
                  <a:srgbClr val="FF3300"/>
                </a:solidFill>
              </a:rPr>
              <a:t>m-1</a:t>
            </a:r>
            <a:r>
              <a:rPr lang="zh-CN" altLang="en-US" sz="2400"/>
              <a:t>，则父结点继续分裂，直到插入某个父结点，其关键字个数小于</a:t>
            </a:r>
            <a:r>
              <a:rPr lang="en-US" altLang="zh-CN" sz="2400"/>
              <a:t>m</a:t>
            </a:r>
            <a:r>
              <a:rPr lang="zh-CN" altLang="en-US" sz="2400"/>
              <a:t>。</a:t>
            </a:r>
          </a:p>
          <a:p>
            <a:r>
              <a:rPr lang="zh-CN" altLang="en-US" sz="2400"/>
              <a:t>例如：在下面的</a:t>
            </a:r>
            <a:r>
              <a:rPr lang="en-US" altLang="zh-CN" sz="2400"/>
              <a:t>3</a:t>
            </a:r>
            <a:r>
              <a:rPr lang="zh-CN" altLang="en-US" sz="2400"/>
              <a:t>阶的</a:t>
            </a:r>
            <a:r>
              <a:rPr lang="en-US" altLang="zh-CN" sz="2400"/>
              <a:t>B-</a:t>
            </a:r>
            <a:r>
              <a:rPr lang="zh-CN" altLang="en-US" sz="2400"/>
              <a:t>树上依次插入结点</a:t>
            </a:r>
            <a:r>
              <a:rPr lang="en-US" altLang="zh-CN" sz="2400"/>
              <a:t>30,26,85</a:t>
            </a:r>
            <a:r>
              <a:rPr lang="zh-CN" altLang="en-US" sz="2400"/>
              <a:t>和</a:t>
            </a:r>
            <a:r>
              <a:rPr lang="en-US" altLang="zh-CN" sz="2400"/>
              <a:t>7</a:t>
            </a:r>
            <a:r>
              <a:rPr lang="zh-CN" altLang="en-US" sz="2400"/>
              <a:t>的插入过程。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865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865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658"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395536" y="-27384"/>
            <a:ext cx="8229600" cy="1143000"/>
          </a:xfrm>
        </p:spPr>
        <p:txBody>
          <a:bodyPr>
            <a:normAutofit/>
          </a:bodyPr>
          <a:lstStyle/>
          <a:p>
            <a:r>
              <a:rPr lang="zh-CN" altLang="en-US" dirty="0">
                <a:solidFill>
                  <a:srgbClr val="0000CC"/>
                </a:solidFill>
                <a:latin typeface="华文行楷" pitchFamily="2" charset="-122"/>
                <a:ea typeface="华文行楷" pitchFamily="2" charset="-122"/>
              </a:rPr>
              <a:t>查找相关</a:t>
            </a:r>
            <a:r>
              <a:rPr lang="zh-CN" altLang="en-US" dirty="0">
                <a:solidFill>
                  <a:srgbClr val="0000CC"/>
                </a:solidFill>
                <a:latin typeface="Arial" pitchFamily="34" charset="0"/>
                <a:ea typeface="华文行楷" pitchFamily="2" charset="-122"/>
              </a:rPr>
              <a:t>概念</a:t>
            </a:r>
            <a:r>
              <a:rPr lang="zh-CN" altLang="en-US" dirty="0">
                <a:latin typeface="华文行楷" pitchFamily="2" charset="-122"/>
                <a:ea typeface="华文行楷" pitchFamily="2" charset="-122"/>
              </a:rPr>
              <a:t> </a:t>
            </a:r>
            <a:endParaRPr lang="zh-CN" altLang="en-US" dirty="0"/>
          </a:p>
        </p:txBody>
      </p:sp>
      <p:sp>
        <p:nvSpPr>
          <p:cNvPr id="3" name="内容占位符 2"/>
          <p:cNvSpPr>
            <a:spLocks noGrp="1"/>
          </p:cNvSpPr>
          <p:nvPr>
            <p:ph idx="1"/>
          </p:nvPr>
        </p:nvSpPr>
        <p:spPr>
          <a:xfrm>
            <a:off x="457200" y="980728"/>
            <a:ext cx="8435280" cy="5616624"/>
          </a:xfrm>
        </p:spPr>
        <p:txBody>
          <a:bodyPr>
            <a:normAutofit fontScale="77500" lnSpcReduction="20000"/>
          </a:bodyPr>
          <a:lstStyle/>
          <a:p>
            <a:pPr>
              <a:lnSpc>
                <a:spcPct val="150000"/>
              </a:lnSpc>
            </a:pPr>
            <a:r>
              <a:rPr lang="zh-CN" altLang="en-US" b="1" dirty="0">
                <a:solidFill>
                  <a:schemeClr val="tx2">
                    <a:lumMod val="60000"/>
                    <a:lumOff val="40000"/>
                  </a:schemeClr>
                </a:solidFill>
                <a:latin typeface="楷体_GB2312" pitchFamily="49" charset="-122"/>
                <a:ea typeface="楷体_GB2312" pitchFamily="49" charset="-122"/>
              </a:rPr>
              <a:t>查找表</a:t>
            </a:r>
            <a:r>
              <a:rPr lang="zh-CN" altLang="en-US" b="1" dirty="0">
                <a:latin typeface="楷体_GB2312" pitchFamily="49" charset="-122"/>
                <a:ea typeface="楷体_GB2312" pitchFamily="49" charset="-122"/>
              </a:rPr>
              <a:t>：由同一类型的数据元素</a:t>
            </a:r>
            <a:r>
              <a:rPr lang="en-US" altLang="zh-CN" b="1" dirty="0">
                <a:latin typeface="楷体_GB2312" pitchFamily="49" charset="-122"/>
                <a:ea typeface="楷体_GB2312" pitchFamily="49" charset="-122"/>
              </a:rPr>
              <a:t>(</a:t>
            </a:r>
            <a:r>
              <a:rPr lang="zh-CN" altLang="en-US" b="1" dirty="0">
                <a:latin typeface="楷体_GB2312" pitchFamily="49" charset="-122"/>
                <a:ea typeface="楷体_GB2312" pitchFamily="49" charset="-122"/>
              </a:rPr>
              <a:t>或记录</a:t>
            </a:r>
            <a:r>
              <a:rPr lang="en-US" altLang="zh-CN" b="1" dirty="0">
                <a:latin typeface="楷体_GB2312" pitchFamily="49" charset="-122"/>
                <a:ea typeface="楷体_GB2312" pitchFamily="49" charset="-122"/>
              </a:rPr>
              <a:t>)</a:t>
            </a:r>
            <a:r>
              <a:rPr lang="zh-CN" altLang="en-US" b="1" dirty="0">
                <a:latin typeface="楷体_GB2312" pitchFamily="49" charset="-122"/>
                <a:ea typeface="楷体_GB2312" pitchFamily="49" charset="-122"/>
              </a:rPr>
              <a:t>构成的集合。对查找表进行的经常操作为：查找、检索、增加、删除。</a:t>
            </a:r>
            <a:endParaRPr lang="en-US" altLang="zh-CN" b="1" dirty="0">
              <a:latin typeface="楷体_GB2312" pitchFamily="49" charset="-122"/>
              <a:ea typeface="楷体_GB2312" pitchFamily="49" charset="-122"/>
            </a:endParaRPr>
          </a:p>
          <a:p>
            <a:pPr>
              <a:lnSpc>
                <a:spcPct val="150000"/>
              </a:lnSpc>
            </a:pPr>
            <a:r>
              <a:rPr lang="zh-CN" altLang="en-US" b="1" dirty="0">
                <a:solidFill>
                  <a:schemeClr val="tx2">
                    <a:lumMod val="60000"/>
                    <a:lumOff val="40000"/>
                  </a:schemeClr>
                </a:solidFill>
                <a:latin typeface="楷体_GB2312" pitchFamily="49" charset="-122"/>
                <a:ea typeface="楷体_GB2312" pitchFamily="49" charset="-122"/>
              </a:rPr>
              <a:t>静态查找表</a:t>
            </a:r>
            <a:r>
              <a:rPr lang="en-US" altLang="zh-CN" b="1" dirty="0">
                <a:latin typeface="楷体_GB2312" pitchFamily="49" charset="-122"/>
                <a:ea typeface="楷体_GB2312" pitchFamily="49" charset="-122"/>
              </a:rPr>
              <a:t>: </a:t>
            </a:r>
            <a:r>
              <a:rPr lang="zh-CN" altLang="en-US" b="1" dirty="0">
                <a:latin typeface="楷体_GB2312" pitchFamily="49" charset="-122"/>
                <a:ea typeface="楷体_GB2312" pitchFamily="49" charset="-122"/>
              </a:rPr>
              <a:t>对查找表只进行前两种操作。</a:t>
            </a:r>
            <a:endParaRPr lang="en-US" altLang="zh-CN" b="1" dirty="0">
              <a:latin typeface="楷体_GB2312" pitchFamily="49" charset="-122"/>
              <a:ea typeface="楷体_GB2312" pitchFamily="49" charset="-122"/>
            </a:endParaRPr>
          </a:p>
          <a:p>
            <a:pPr>
              <a:lnSpc>
                <a:spcPct val="150000"/>
              </a:lnSpc>
            </a:pPr>
            <a:r>
              <a:rPr lang="zh-CN" altLang="en-US" b="1" dirty="0">
                <a:solidFill>
                  <a:schemeClr val="tx2">
                    <a:lumMod val="60000"/>
                    <a:lumOff val="40000"/>
                  </a:schemeClr>
                </a:solidFill>
                <a:latin typeface="楷体_GB2312" pitchFamily="49" charset="-122"/>
                <a:ea typeface="楷体_GB2312" pitchFamily="49" charset="-122"/>
              </a:rPr>
              <a:t>动态查找表</a:t>
            </a:r>
            <a:r>
              <a:rPr lang="zh-CN" altLang="en-US" b="1" dirty="0">
                <a:latin typeface="楷体_GB2312" pitchFamily="49" charset="-122"/>
                <a:ea typeface="楷体_GB2312" pitchFamily="49" charset="-122"/>
              </a:rPr>
              <a:t>：不仅限于前两种操作。</a:t>
            </a:r>
            <a:endParaRPr lang="en-US" altLang="zh-CN" b="1" dirty="0">
              <a:latin typeface="楷体_GB2312" pitchFamily="49" charset="-122"/>
              <a:ea typeface="楷体_GB2312" pitchFamily="49" charset="-122"/>
            </a:endParaRPr>
          </a:p>
          <a:p>
            <a:pPr>
              <a:lnSpc>
                <a:spcPct val="150000"/>
              </a:lnSpc>
            </a:pPr>
            <a:r>
              <a:rPr lang="zh-CN" altLang="en-US" b="1" dirty="0">
                <a:solidFill>
                  <a:schemeClr val="tx2">
                    <a:lumMod val="60000"/>
                    <a:lumOff val="40000"/>
                  </a:schemeClr>
                </a:solidFill>
                <a:latin typeface="楷体_GB2312" pitchFamily="49" charset="-122"/>
                <a:ea typeface="楷体_GB2312" pitchFamily="49" charset="-122"/>
              </a:rPr>
              <a:t>关键字</a:t>
            </a:r>
            <a:r>
              <a:rPr lang="zh-CN" altLang="en-US" b="1" dirty="0">
                <a:latin typeface="楷体_GB2312" pitchFamily="49" charset="-122"/>
                <a:ea typeface="楷体_GB2312" pitchFamily="49" charset="-122"/>
              </a:rPr>
              <a:t>：数据元素中某个数据项的值，用以标识一个数据元素，如果是唯一标识，则称为主关键字。</a:t>
            </a:r>
            <a:endParaRPr lang="en-US" altLang="zh-CN" b="1" dirty="0">
              <a:latin typeface="楷体_GB2312" pitchFamily="49" charset="-122"/>
              <a:ea typeface="楷体_GB2312" pitchFamily="49" charset="-122"/>
            </a:endParaRPr>
          </a:p>
          <a:p>
            <a:pPr>
              <a:lnSpc>
                <a:spcPct val="150000"/>
              </a:lnSpc>
            </a:pPr>
            <a:r>
              <a:rPr lang="zh-CN" altLang="en-US" b="1" dirty="0">
                <a:solidFill>
                  <a:schemeClr val="tx2">
                    <a:lumMod val="60000"/>
                    <a:lumOff val="40000"/>
                  </a:schemeClr>
                </a:solidFill>
                <a:latin typeface="楷体_GB2312" pitchFamily="49" charset="-122"/>
                <a:ea typeface="楷体_GB2312" pitchFamily="49" charset="-122"/>
              </a:rPr>
              <a:t>查找是否成功</a:t>
            </a:r>
            <a:r>
              <a:rPr lang="zh-CN" altLang="en-US" b="1" dirty="0">
                <a:latin typeface="楷体_GB2312" pitchFamily="49" charset="-122"/>
                <a:ea typeface="楷体_GB2312" pitchFamily="49" charset="-122"/>
              </a:rPr>
              <a:t>：根据给定的值，在查找表中确定一个其关键字等于给定值的元素，如果表中存在这样元素，则称查找成功，否则，不成功。</a:t>
            </a:r>
            <a:endParaRPr lang="en-US" altLang="zh-CN" b="1" dirty="0">
              <a:latin typeface="楷体_GB2312" pitchFamily="49" charset="-122"/>
              <a:ea typeface="楷体_GB2312" pitchFamily="49" charset="-122"/>
            </a:endParaRPr>
          </a:p>
          <a:p>
            <a:pPr>
              <a:lnSpc>
                <a:spcPct val="150000"/>
              </a:lnSpc>
            </a:pPr>
            <a:endParaRPr lang="en-US" altLang="zh-CN" b="1" dirty="0">
              <a:latin typeface="楷体_GB2312" pitchFamily="49" charset="-122"/>
              <a:ea typeface="楷体_GB2312" pitchFamily="49" charset="-122"/>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AutoShape 2"/>
          <p:cNvSpPr>
            <a:spLocks noChangeAspect="1" noChangeArrowheads="1"/>
          </p:cNvSpPr>
          <p:nvPr/>
        </p:nvSpPr>
        <p:spPr bwMode="auto">
          <a:xfrm>
            <a:off x="4283075" y="1412875"/>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45</a:t>
            </a:r>
          </a:p>
        </p:txBody>
      </p:sp>
      <p:sp>
        <p:nvSpPr>
          <p:cNvPr id="199683" name="AutoShape 3"/>
          <p:cNvSpPr>
            <a:spLocks noChangeAspect="1" noChangeArrowheads="1"/>
          </p:cNvSpPr>
          <p:nvPr/>
        </p:nvSpPr>
        <p:spPr bwMode="auto">
          <a:xfrm>
            <a:off x="2843213" y="2536825"/>
            <a:ext cx="900112"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24</a:t>
            </a:r>
          </a:p>
        </p:txBody>
      </p:sp>
      <p:sp>
        <p:nvSpPr>
          <p:cNvPr id="199684" name="AutoShape 4"/>
          <p:cNvSpPr>
            <a:spLocks noChangeAspect="1" noChangeArrowheads="1"/>
          </p:cNvSpPr>
          <p:nvPr/>
        </p:nvSpPr>
        <p:spPr bwMode="auto">
          <a:xfrm>
            <a:off x="6083300" y="2536825"/>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53  90</a:t>
            </a:r>
          </a:p>
        </p:txBody>
      </p:sp>
      <p:sp>
        <p:nvSpPr>
          <p:cNvPr id="199685" name="AutoShape 5"/>
          <p:cNvSpPr>
            <a:spLocks noChangeAspect="1" noChangeArrowheads="1"/>
          </p:cNvSpPr>
          <p:nvPr/>
        </p:nvSpPr>
        <p:spPr bwMode="auto">
          <a:xfrm>
            <a:off x="1835150" y="3813175"/>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3  12</a:t>
            </a:r>
          </a:p>
        </p:txBody>
      </p:sp>
      <p:sp>
        <p:nvSpPr>
          <p:cNvPr id="199686" name="AutoShape 6"/>
          <p:cNvSpPr>
            <a:spLocks noChangeAspect="1" noChangeArrowheads="1"/>
          </p:cNvSpPr>
          <p:nvPr/>
        </p:nvSpPr>
        <p:spPr bwMode="auto">
          <a:xfrm>
            <a:off x="3816350" y="3813175"/>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37</a:t>
            </a:r>
          </a:p>
        </p:txBody>
      </p:sp>
      <p:sp>
        <p:nvSpPr>
          <p:cNvPr id="199687" name="AutoShape 7"/>
          <p:cNvSpPr>
            <a:spLocks noChangeAspect="1" noChangeArrowheads="1"/>
          </p:cNvSpPr>
          <p:nvPr/>
        </p:nvSpPr>
        <p:spPr bwMode="auto">
          <a:xfrm>
            <a:off x="5003800" y="3813175"/>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50</a:t>
            </a:r>
          </a:p>
        </p:txBody>
      </p:sp>
      <p:sp>
        <p:nvSpPr>
          <p:cNvPr id="199688" name="AutoShape 8"/>
          <p:cNvSpPr>
            <a:spLocks noChangeAspect="1" noChangeArrowheads="1"/>
          </p:cNvSpPr>
          <p:nvPr/>
        </p:nvSpPr>
        <p:spPr bwMode="auto">
          <a:xfrm>
            <a:off x="6119813" y="3813175"/>
            <a:ext cx="900112"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67  70</a:t>
            </a:r>
          </a:p>
        </p:txBody>
      </p:sp>
      <p:sp>
        <p:nvSpPr>
          <p:cNvPr id="199689" name="AutoShape 9"/>
          <p:cNvSpPr>
            <a:spLocks noChangeAspect="1" noChangeArrowheads="1"/>
          </p:cNvSpPr>
          <p:nvPr/>
        </p:nvSpPr>
        <p:spPr bwMode="auto">
          <a:xfrm>
            <a:off x="7416800" y="3813175"/>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100</a:t>
            </a:r>
          </a:p>
        </p:txBody>
      </p:sp>
      <p:sp>
        <p:nvSpPr>
          <p:cNvPr id="199690" name="Line 10"/>
          <p:cNvSpPr>
            <a:spLocks noChangeShapeType="1"/>
          </p:cNvSpPr>
          <p:nvPr/>
        </p:nvSpPr>
        <p:spPr bwMode="auto">
          <a:xfrm flipH="1">
            <a:off x="3419475" y="1771650"/>
            <a:ext cx="936625" cy="720725"/>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199691" name="Line 11"/>
          <p:cNvSpPr>
            <a:spLocks noChangeShapeType="1"/>
          </p:cNvSpPr>
          <p:nvPr/>
        </p:nvSpPr>
        <p:spPr bwMode="auto">
          <a:xfrm>
            <a:off x="5075238" y="1771650"/>
            <a:ext cx="1441450" cy="720725"/>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199692" name="Line 12"/>
          <p:cNvSpPr>
            <a:spLocks noChangeShapeType="1"/>
          </p:cNvSpPr>
          <p:nvPr/>
        </p:nvSpPr>
        <p:spPr bwMode="auto">
          <a:xfrm flipH="1">
            <a:off x="2195513" y="2924175"/>
            <a:ext cx="720725"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199693" name="Line 13"/>
          <p:cNvSpPr>
            <a:spLocks noChangeShapeType="1"/>
          </p:cNvSpPr>
          <p:nvPr/>
        </p:nvSpPr>
        <p:spPr bwMode="auto">
          <a:xfrm>
            <a:off x="3635375" y="2924175"/>
            <a:ext cx="647700"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199694" name="Line 14"/>
          <p:cNvSpPr>
            <a:spLocks noChangeShapeType="1"/>
          </p:cNvSpPr>
          <p:nvPr/>
        </p:nvSpPr>
        <p:spPr bwMode="auto">
          <a:xfrm flipH="1">
            <a:off x="5364163" y="2924175"/>
            <a:ext cx="792162"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199695" name="Line 15"/>
          <p:cNvSpPr>
            <a:spLocks noChangeShapeType="1"/>
          </p:cNvSpPr>
          <p:nvPr/>
        </p:nvSpPr>
        <p:spPr bwMode="auto">
          <a:xfrm>
            <a:off x="6588125" y="2924175"/>
            <a:ext cx="0"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199696" name="Line 16"/>
          <p:cNvSpPr>
            <a:spLocks noChangeShapeType="1"/>
          </p:cNvSpPr>
          <p:nvPr/>
        </p:nvSpPr>
        <p:spPr bwMode="auto">
          <a:xfrm>
            <a:off x="6875463" y="2924175"/>
            <a:ext cx="936625"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199697" name="Text Box 17"/>
          <p:cNvSpPr txBox="1">
            <a:spLocks noChangeArrowheads="1"/>
          </p:cNvSpPr>
          <p:nvPr/>
        </p:nvSpPr>
        <p:spPr bwMode="auto">
          <a:xfrm>
            <a:off x="900113" y="333375"/>
            <a:ext cx="2016125" cy="519113"/>
          </a:xfrm>
          <a:prstGeom prst="rect">
            <a:avLst/>
          </a:prstGeom>
          <a:noFill/>
          <a:ln w="12700" cap="sq">
            <a:noFill/>
            <a:miter lim="800000"/>
            <a:headEnd type="none" w="sm" len="sm"/>
            <a:tailEnd type="none" w="sm" len="sm"/>
          </a:ln>
          <a:effectLst/>
        </p:spPr>
        <p:txBody>
          <a:bodyPr>
            <a:spAutoFit/>
          </a:bodyPr>
          <a:lstStyle/>
          <a:p>
            <a:pPr algn="ctr">
              <a:spcBef>
                <a:spcPct val="50000"/>
              </a:spcBef>
            </a:pPr>
            <a:r>
              <a:rPr kumimoji="1" lang="zh-CN" altLang="en-US" sz="2800" b="1">
                <a:solidFill>
                  <a:srgbClr val="FF3300"/>
                </a:solidFill>
                <a:latin typeface="Times New Roman" pitchFamily="18" charset="0"/>
              </a:rPr>
              <a:t>插入</a:t>
            </a:r>
            <a:r>
              <a:rPr kumimoji="1" lang="en-US" altLang="zh-CN" sz="2800" b="1">
                <a:solidFill>
                  <a:srgbClr val="FF3300"/>
                </a:solidFill>
                <a:latin typeface="Times New Roman" pitchFamily="18" charset="0"/>
              </a:rPr>
              <a:t>30</a:t>
            </a:r>
          </a:p>
        </p:txBody>
      </p:sp>
      <p:sp>
        <p:nvSpPr>
          <p:cNvPr id="199698" name="Text Box 18"/>
          <p:cNvSpPr txBox="1">
            <a:spLocks noChangeArrowheads="1"/>
          </p:cNvSpPr>
          <p:nvPr/>
        </p:nvSpPr>
        <p:spPr bwMode="auto">
          <a:xfrm>
            <a:off x="4284663" y="955675"/>
            <a:ext cx="647700" cy="457200"/>
          </a:xfrm>
          <a:prstGeom prst="rect">
            <a:avLst/>
          </a:prstGeom>
          <a:noFill/>
          <a:ln w="12700" cap="sq">
            <a:noFill/>
            <a:miter lim="800000"/>
            <a:headEnd type="none" w="sm" len="sm"/>
            <a:tailEnd type="none" w="sm" len="sm"/>
          </a:ln>
          <a:effectLst/>
        </p:spPr>
        <p:txBody>
          <a:bodyPr>
            <a:spAutoFit/>
          </a:bodyPr>
          <a:lstStyle/>
          <a:p>
            <a:pPr algn="ctr">
              <a:spcBef>
                <a:spcPct val="50000"/>
              </a:spcBef>
            </a:pPr>
            <a:r>
              <a:rPr kumimoji="1" lang="en-US" altLang="zh-CN" sz="2400">
                <a:latin typeface="Times New Roman" pitchFamily="18" charset="0"/>
              </a:rPr>
              <a:t>t</a:t>
            </a:r>
          </a:p>
        </p:txBody>
      </p:sp>
      <p:sp>
        <p:nvSpPr>
          <p:cNvPr id="199699" name="Line 19"/>
          <p:cNvSpPr>
            <a:spLocks noChangeShapeType="1"/>
          </p:cNvSpPr>
          <p:nvPr/>
        </p:nvSpPr>
        <p:spPr bwMode="auto">
          <a:xfrm>
            <a:off x="4789488" y="863600"/>
            <a:ext cx="0" cy="549275"/>
          </a:xfrm>
          <a:prstGeom prst="line">
            <a:avLst/>
          </a:prstGeom>
          <a:noFill/>
          <a:ln w="12700" cap="sq">
            <a:solidFill>
              <a:srgbClr val="0000FF"/>
            </a:solidFill>
            <a:miter lim="800000"/>
            <a:headEnd type="none" w="sm" len="sm"/>
            <a:tailEnd type="triangle" w="sm" len="sm"/>
          </a:ln>
          <a:effectLst/>
        </p:spPr>
        <p:txBody>
          <a:bodyPr wrap="none"/>
          <a:lstStyle/>
          <a:p>
            <a:endParaRPr lang="zh-CN" altLang="en-US"/>
          </a:p>
        </p:txBody>
      </p:sp>
      <p:sp>
        <p:nvSpPr>
          <p:cNvPr id="199700" name="AutoShape 20"/>
          <p:cNvSpPr>
            <a:spLocks noChangeAspect="1" noChangeArrowheads="1"/>
          </p:cNvSpPr>
          <p:nvPr/>
        </p:nvSpPr>
        <p:spPr bwMode="auto">
          <a:xfrm>
            <a:off x="3816350" y="3833813"/>
            <a:ext cx="900113"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30  37</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969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mph" presetSubtype="2" fill="hold" nodeType="clickEffect">
                                  <p:stCondLst>
                                    <p:cond delay="0"/>
                                  </p:stCondLst>
                                  <p:childTnLst>
                                    <p:animClr clrSpc="rgb" dir="cw">
                                      <p:cBhvr>
                                        <p:cTn id="10" dur="2000" fill="hold"/>
                                        <p:tgtEl>
                                          <p:spTgt spid="199682"/>
                                        </p:tgtEl>
                                        <p:attrNameLst>
                                          <p:attrName>fillcolor</p:attrName>
                                        </p:attrNameLst>
                                      </p:cBhvr>
                                      <p:to>
                                        <a:srgbClr val="FF3300"/>
                                      </p:to>
                                    </p:animClr>
                                    <p:set>
                                      <p:cBhvr>
                                        <p:cTn id="11" dur="2000" fill="hold"/>
                                        <p:tgtEl>
                                          <p:spTgt spid="199682"/>
                                        </p:tgtEl>
                                        <p:attrNameLst>
                                          <p:attrName>fill.type</p:attrName>
                                        </p:attrNameLst>
                                      </p:cBhvr>
                                      <p:to>
                                        <p:strVal val="solid"/>
                                      </p:to>
                                    </p:set>
                                    <p:set>
                                      <p:cBhvr>
                                        <p:cTn id="12" dur="2000" fill="hold"/>
                                        <p:tgtEl>
                                          <p:spTgt spid="199682"/>
                                        </p:tgtEl>
                                        <p:attrNameLst>
                                          <p:attrName>fill.on</p:attrName>
                                        </p:attrNameLst>
                                      </p:cBhvr>
                                      <p:to>
                                        <p:strVal val="true"/>
                                      </p:to>
                                    </p:set>
                                  </p:childTnLst>
                                </p:cTn>
                              </p:par>
                            </p:childTnLst>
                          </p:cTn>
                        </p:par>
                      </p:childTnLst>
                    </p:cTn>
                  </p:par>
                  <p:par>
                    <p:cTn id="13" fill="hold">
                      <p:stCondLst>
                        <p:cond delay="indefinite"/>
                      </p:stCondLst>
                      <p:childTnLst>
                        <p:par>
                          <p:cTn id="14" fill="hold">
                            <p:stCondLst>
                              <p:cond delay="0"/>
                            </p:stCondLst>
                            <p:childTnLst>
                              <p:par>
                                <p:cTn id="15" presetID="1" presetClass="emph" presetSubtype="2" fill="hold" nodeType="clickEffect">
                                  <p:stCondLst>
                                    <p:cond delay="0"/>
                                  </p:stCondLst>
                                  <p:childTnLst>
                                    <p:animClr clrSpc="rgb" dir="cw">
                                      <p:cBhvr>
                                        <p:cTn id="16" dur="2000" fill="hold"/>
                                        <p:tgtEl>
                                          <p:spTgt spid="199683"/>
                                        </p:tgtEl>
                                        <p:attrNameLst>
                                          <p:attrName>fillcolor</p:attrName>
                                        </p:attrNameLst>
                                      </p:cBhvr>
                                      <p:to>
                                        <a:srgbClr val="FF3300"/>
                                      </p:to>
                                    </p:animClr>
                                    <p:set>
                                      <p:cBhvr>
                                        <p:cTn id="17" dur="2000" fill="hold"/>
                                        <p:tgtEl>
                                          <p:spTgt spid="199683"/>
                                        </p:tgtEl>
                                        <p:attrNameLst>
                                          <p:attrName>fill.type</p:attrName>
                                        </p:attrNameLst>
                                      </p:cBhvr>
                                      <p:to>
                                        <p:strVal val="solid"/>
                                      </p:to>
                                    </p:set>
                                    <p:set>
                                      <p:cBhvr>
                                        <p:cTn id="18" dur="2000" fill="hold"/>
                                        <p:tgtEl>
                                          <p:spTgt spid="199683"/>
                                        </p:tgtEl>
                                        <p:attrNameLst>
                                          <p:attrName>fill.on</p:attrName>
                                        </p:attrNameLst>
                                      </p:cBhvr>
                                      <p:to>
                                        <p:strVal val="true"/>
                                      </p:to>
                                    </p:set>
                                  </p:childTnLst>
                                </p:cTn>
                              </p:par>
                            </p:childTnLst>
                          </p:cTn>
                        </p:par>
                      </p:childTnLst>
                    </p:cTn>
                  </p:par>
                  <p:par>
                    <p:cTn id="19" fill="hold">
                      <p:stCondLst>
                        <p:cond delay="indefinite"/>
                      </p:stCondLst>
                      <p:childTnLst>
                        <p:par>
                          <p:cTn id="20" fill="hold">
                            <p:stCondLst>
                              <p:cond delay="0"/>
                            </p:stCondLst>
                            <p:childTnLst>
                              <p:par>
                                <p:cTn id="21" presetID="1" presetClass="emph" presetSubtype="2" fill="hold" nodeType="clickEffect">
                                  <p:stCondLst>
                                    <p:cond delay="0"/>
                                  </p:stCondLst>
                                  <p:childTnLst>
                                    <p:animClr clrSpc="rgb" dir="cw">
                                      <p:cBhvr>
                                        <p:cTn id="22" dur="2000" fill="hold"/>
                                        <p:tgtEl>
                                          <p:spTgt spid="199686"/>
                                        </p:tgtEl>
                                        <p:attrNameLst>
                                          <p:attrName>fillcolor</p:attrName>
                                        </p:attrNameLst>
                                      </p:cBhvr>
                                      <p:to>
                                        <a:srgbClr val="FF3300"/>
                                      </p:to>
                                    </p:animClr>
                                    <p:set>
                                      <p:cBhvr>
                                        <p:cTn id="23" dur="2000" fill="hold"/>
                                        <p:tgtEl>
                                          <p:spTgt spid="199686"/>
                                        </p:tgtEl>
                                        <p:attrNameLst>
                                          <p:attrName>fill.type</p:attrName>
                                        </p:attrNameLst>
                                      </p:cBhvr>
                                      <p:to>
                                        <p:strVal val="solid"/>
                                      </p:to>
                                    </p:set>
                                    <p:set>
                                      <p:cBhvr>
                                        <p:cTn id="24" dur="2000" fill="hold"/>
                                        <p:tgtEl>
                                          <p:spTgt spid="199686"/>
                                        </p:tgtEl>
                                        <p:attrNameLst>
                                          <p:attrName>fill.on</p:attrName>
                                        </p:attrNameLst>
                                      </p:cBhvr>
                                      <p:to>
                                        <p:strVal val="tru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0" nodeType="clickEffect">
                                  <p:stCondLst>
                                    <p:cond delay="0"/>
                                  </p:stCondLst>
                                  <p:childTnLst>
                                    <p:set>
                                      <p:cBhvr>
                                        <p:cTn id="28" dur="1" fill="hold">
                                          <p:stCondLst>
                                            <p:cond delay="0"/>
                                          </p:stCondLst>
                                        </p:cTn>
                                        <p:tgtEl>
                                          <p:spTgt spid="199686"/>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1997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686" grpId="0" animBg="1"/>
      <p:bldP spid="199697" grpId="0"/>
      <p:bldP spid="199700"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AutoShape 2"/>
          <p:cNvSpPr>
            <a:spLocks noChangeAspect="1" noChangeArrowheads="1"/>
          </p:cNvSpPr>
          <p:nvPr/>
        </p:nvSpPr>
        <p:spPr bwMode="auto">
          <a:xfrm>
            <a:off x="4283075" y="1412875"/>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45</a:t>
            </a:r>
          </a:p>
        </p:txBody>
      </p:sp>
      <p:sp>
        <p:nvSpPr>
          <p:cNvPr id="200707" name="AutoShape 3"/>
          <p:cNvSpPr>
            <a:spLocks noChangeAspect="1" noChangeArrowheads="1"/>
          </p:cNvSpPr>
          <p:nvPr/>
        </p:nvSpPr>
        <p:spPr bwMode="auto">
          <a:xfrm>
            <a:off x="2843213" y="2536825"/>
            <a:ext cx="900112"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24</a:t>
            </a:r>
          </a:p>
        </p:txBody>
      </p:sp>
      <p:sp>
        <p:nvSpPr>
          <p:cNvPr id="200708" name="AutoShape 4"/>
          <p:cNvSpPr>
            <a:spLocks noChangeAspect="1" noChangeArrowheads="1"/>
          </p:cNvSpPr>
          <p:nvPr/>
        </p:nvSpPr>
        <p:spPr bwMode="auto">
          <a:xfrm>
            <a:off x="6083300" y="2536825"/>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53  90</a:t>
            </a:r>
          </a:p>
        </p:txBody>
      </p:sp>
      <p:sp>
        <p:nvSpPr>
          <p:cNvPr id="200709" name="AutoShape 5"/>
          <p:cNvSpPr>
            <a:spLocks noChangeAspect="1" noChangeArrowheads="1"/>
          </p:cNvSpPr>
          <p:nvPr/>
        </p:nvSpPr>
        <p:spPr bwMode="auto">
          <a:xfrm>
            <a:off x="1835150" y="3813175"/>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3  12</a:t>
            </a:r>
          </a:p>
        </p:txBody>
      </p:sp>
      <p:sp>
        <p:nvSpPr>
          <p:cNvPr id="200710" name="AutoShape 6"/>
          <p:cNvSpPr>
            <a:spLocks noChangeAspect="1" noChangeArrowheads="1"/>
          </p:cNvSpPr>
          <p:nvPr/>
        </p:nvSpPr>
        <p:spPr bwMode="auto">
          <a:xfrm>
            <a:off x="3816350" y="3813175"/>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30  37</a:t>
            </a:r>
          </a:p>
        </p:txBody>
      </p:sp>
      <p:sp>
        <p:nvSpPr>
          <p:cNvPr id="200711" name="AutoShape 7"/>
          <p:cNvSpPr>
            <a:spLocks noChangeAspect="1" noChangeArrowheads="1"/>
          </p:cNvSpPr>
          <p:nvPr/>
        </p:nvSpPr>
        <p:spPr bwMode="auto">
          <a:xfrm>
            <a:off x="5003800" y="3813175"/>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50</a:t>
            </a:r>
          </a:p>
        </p:txBody>
      </p:sp>
      <p:sp>
        <p:nvSpPr>
          <p:cNvPr id="200712" name="AutoShape 8"/>
          <p:cNvSpPr>
            <a:spLocks noChangeAspect="1" noChangeArrowheads="1"/>
          </p:cNvSpPr>
          <p:nvPr/>
        </p:nvSpPr>
        <p:spPr bwMode="auto">
          <a:xfrm>
            <a:off x="6119813" y="3813175"/>
            <a:ext cx="900112"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67  70</a:t>
            </a:r>
          </a:p>
        </p:txBody>
      </p:sp>
      <p:sp>
        <p:nvSpPr>
          <p:cNvPr id="200713" name="AutoShape 9"/>
          <p:cNvSpPr>
            <a:spLocks noChangeAspect="1" noChangeArrowheads="1"/>
          </p:cNvSpPr>
          <p:nvPr/>
        </p:nvSpPr>
        <p:spPr bwMode="auto">
          <a:xfrm>
            <a:off x="7416800" y="3813175"/>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100</a:t>
            </a:r>
          </a:p>
        </p:txBody>
      </p:sp>
      <p:sp>
        <p:nvSpPr>
          <p:cNvPr id="200714" name="Line 10"/>
          <p:cNvSpPr>
            <a:spLocks noChangeShapeType="1"/>
          </p:cNvSpPr>
          <p:nvPr/>
        </p:nvSpPr>
        <p:spPr bwMode="auto">
          <a:xfrm flipH="1">
            <a:off x="3419475" y="1771650"/>
            <a:ext cx="936625" cy="720725"/>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0715" name="Line 11"/>
          <p:cNvSpPr>
            <a:spLocks noChangeShapeType="1"/>
          </p:cNvSpPr>
          <p:nvPr/>
        </p:nvSpPr>
        <p:spPr bwMode="auto">
          <a:xfrm>
            <a:off x="5075238" y="1771650"/>
            <a:ext cx="1441450" cy="720725"/>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0716" name="Line 12"/>
          <p:cNvSpPr>
            <a:spLocks noChangeShapeType="1"/>
          </p:cNvSpPr>
          <p:nvPr/>
        </p:nvSpPr>
        <p:spPr bwMode="auto">
          <a:xfrm flipH="1">
            <a:off x="2195513" y="2924175"/>
            <a:ext cx="720725"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0717" name="Line 13"/>
          <p:cNvSpPr>
            <a:spLocks noChangeShapeType="1"/>
          </p:cNvSpPr>
          <p:nvPr/>
        </p:nvSpPr>
        <p:spPr bwMode="auto">
          <a:xfrm>
            <a:off x="3635375" y="2924175"/>
            <a:ext cx="647700"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0718" name="Line 14"/>
          <p:cNvSpPr>
            <a:spLocks noChangeShapeType="1"/>
          </p:cNvSpPr>
          <p:nvPr/>
        </p:nvSpPr>
        <p:spPr bwMode="auto">
          <a:xfrm flipH="1">
            <a:off x="5364163" y="2924175"/>
            <a:ext cx="792162"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0719" name="Line 15"/>
          <p:cNvSpPr>
            <a:spLocks noChangeShapeType="1"/>
          </p:cNvSpPr>
          <p:nvPr/>
        </p:nvSpPr>
        <p:spPr bwMode="auto">
          <a:xfrm>
            <a:off x="6588125" y="2924175"/>
            <a:ext cx="0"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0720" name="Line 16"/>
          <p:cNvSpPr>
            <a:spLocks noChangeShapeType="1"/>
          </p:cNvSpPr>
          <p:nvPr/>
        </p:nvSpPr>
        <p:spPr bwMode="auto">
          <a:xfrm>
            <a:off x="6875463" y="2924175"/>
            <a:ext cx="936625"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0721" name="Text Box 17"/>
          <p:cNvSpPr txBox="1">
            <a:spLocks noChangeArrowheads="1"/>
          </p:cNvSpPr>
          <p:nvPr/>
        </p:nvSpPr>
        <p:spPr bwMode="auto">
          <a:xfrm>
            <a:off x="4284663" y="955675"/>
            <a:ext cx="647700" cy="457200"/>
          </a:xfrm>
          <a:prstGeom prst="rect">
            <a:avLst/>
          </a:prstGeom>
          <a:noFill/>
          <a:ln w="12700" cap="sq">
            <a:noFill/>
            <a:miter lim="800000"/>
            <a:headEnd type="none" w="sm" len="sm"/>
            <a:tailEnd type="none" w="sm" len="sm"/>
          </a:ln>
          <a:effectLst/>
        </p:spPr>
        <p:txBody>
          <a:bodyPr>
            <a:spAutoFit/>
          </a:bodyPr>
          <a:lstStyle/>
          <a:p>
            <a:pPr algn="ctr">
              <a:spcBef>
                <a:spcPct val="50000"/>
              </a:spcBef>
            </a:pPr>
            <a:r>
              <a:rPr kumimoji="1" lang="en-US" altLang="zh-CN" sz="2400">
                <a:latin typeface="Times New Roman" pitchFamily="18" charset="0"/>
              </a:rPr>
              <a:t>t</a:t>
            </a:r>
          </a:p>
        </p:txBody>
      </p:sp>
      <p:sp>
        <p:nvSpPr>
          <p:cNvPr id="200722" name="Line 18"/>
          <p:cNvSpPr>
            <a:spLocks noChangeShapeType="1"/>
          </p:cNvSpPr>
          <p:nvPr/>
        </p:nvSpPr>
        <p:spPr bwMode="auto">
          <a:xfrm>
            <a:off x="4789488" y="863600"/>
            <a:ext cx="0" cy="549275"/>
          </a:xfrm>
          <a:prstGeom prst="line">
            <a:avLst/>
          </a:prstGeom>
          <a:noFill/>
          <a:ln w="12700" cap="sq">
            <a:solidFill>
              <a:srgbClr val="0000FF"/>
            </a:solidFill>
            <a:miter lim="800000"/>
            <a:headEnd type="none" w="sm" len="sm"/>
            <a:tailEnd type="triangle" w="sm" len="sm"/>
          </a:ln>
          <a:effectLst/>
        </p:spPr>
        <p:txBody>
          <a:bodyPr wrap="none"/>
          <a:lstStyle/>
          <a:p>
            <a:endParaRPr lang="zh-CN" altLang="en-US"/>
          </a:p>
        </p:txBody>
      </p:sp>
      <p:sp>
        <p:nvSpPr>
          <p:cNvPr id="200723" name="Text Box 19"/>
          <p:cNvSpPr txBox="1">
            <a:spLocks noChangeArrowheads="1"/>
          </p:cNvSpPr>
          <p:nvPr/>
        </p:nvSpPr>
        <p:spPr bwMode="auto">
          <a:xfrm>
            <a:off x="900113" y="333375"/>
            <a:ext cx="2016125" cy="519113"/>
          </a:xfrm>
          <a:prstGeom prst="rect">
            <a:avLst/>
          </a:prstGeom>
          <a:noFill/>
          <a:ln w="12700" cap="sq">
            <a:noFill/>
            <a:miter lim="800000"/>
            <a:headEnd type="none" w="sm" len="sm"/>
            <a:tailEnd type="none" w="sm" len="sm"/>
          </a:ln>
          <a:effectLst/>
        </p:spPr>
        <p:txBody>
          <a:bodyPr>
            <a:spAutoFit/>
          </a:bodyPr>
          <a:lstStyle/>
          <a:p>
            <a:pPr algn="ctr">
              <a:spcBef>
                <a:spcPct val="50000"/>
              </a:spcBef>
            </a:pPr>
            <a:r>
              <a:rPr kumimoji="1" lang="zh-CN" altLang="en-US" sz="2800" b="1">
                <a:solidFill>
                  <a:srgbClr val="FF3300"/>
                </a:solidFill>
                <a:latin typeface="Times New Roman" pitchFamily="18" charset="0"/>
              </a:rPr>
              <a:t>插入</a:t>
            </a:r>
            <a:r>
              <a:rPr kumimoji="1" lang="en-US" altLang="zh-CN" sz="2800" b="1">
                <a:solidFill>
                  <a:srgbClr val="FF3300"/>
                </a:solidFill>
                <a:latin typeface="Times New Roman" pitchFamily="18" charset="0"/>
              </a:rPr>
              <a:t>26</a:t>
            </a:r>
          </a:p>
        </p:txBody>
      </p:sp>
      <p:sp>
        <p:nvSpPr>
          <p:cNvPr id="200724" name="AutoShape 20"/>
          <p:cNvSpPr>
            <a:spLocks noChangeArrowheads="1"/>
          </p:cNvSpPr>
          <p:nvPr/>
        </p:nvSpPr>
        <p:spPr bwMode="auto">
          <a:xfrm>
            <a:off x="3311525" y="3810000"/>
            <a:ext cx="1439863"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26  30  37</a:t>
            </a:r>
          </a:p>
        </p:txBody>
      </p:sp>
      <p:sp>
        <p:nvSpPr>
          <p:cNvPr id="200725" name="AutoShape 21"/>
          <p:cNvSpPr>
            <a:spLocks noChangeAspect="1" noChangeArrowheads="1"/>
          </p:cNvSpPr>
          <p:nvPr/>
        </p:nvSpPr>
        <p:spPr bwMode="auto">
          <a:xfrm>
            <a:off x="2843213" y="2536825"/>
            <a:ext cx="900112"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24  30</a:t>
            </a:r>
          </a:p>
        </p:txBody>
      </p:sp>
      <p:sp>
        <p:nvSpPr>
          <p:cNvPr id="200726" name="AutoShape 22"/>
          <p:cNvSpPr>
            <a:spLocks noChangeAspect="1" noChangeArrowheads="1"/>
          </p:cNvSpPr>
          <p:nvPr/>
        </p:nvSpPr>
        <p:spPr bwMode="auto">
          <a:xfrm>
            <a:off x="2771775" y="3833813"/>
            <a:ext cx="900113"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26</a:t>
            </a:r>
          </a:p>
        </p:txBody>
      </p:sp>
      <p:sp>
        <p:nvSpPr>
          <p:cNvPr id="200727" name="AutoShape 23"/>
          <p:cNvSpPr>
            <a:spLocks noChangeAspect="1" noChangeArrowheads="1"/>
          </p:cNvSpPr>
          <p:nvPr/>
        </p:nvSpPr>
        <p:spPr bwMode="auto">
          <a:xfrm>
            <a:off x="3825875" y="3813175"/>
            <a:ext cx="900113"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37</a:t>
            </a:r>
          </a:p>
        </p:txBody>
      </p:sp>
      <p:sp>
        <p:nvSpPr>
          <p:cNvPr id="200728" name="Line 24"/>
          <p:cNvSpPr>
            <a:spLocks noChangeShapeType="1"/>
          </p:cNvSpPr>
          <p:nvPr/>
        </p:nvSpPr>
        <p:spPr bwMode="auto">
          <a:xfrm>
            <a:off x="3240088" y="2968625"/>
            <a:ext cx="0" cy="865188"/>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07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mph" presetSubtype="2" fill="hold" nodeType="clickEffect">
                                  <p:stCondLst>
                                    <p:cond delay="0"/>
                                  </p:stCondLst>
                                  <p:childTnLst>
                                    <p:animClr clrSpc="rgb" dir="cw">
                                      <p:cBhvr>
                                        <p:cTn id="10" dur="2000" fill="hold"/>
                                        <p:tgtEl>
                                          <p:spTgt spid="200706"/>
                                        </p:tgtEl>
                                        <p:attrNameLst>
                                          <p:attrName>fillcolor</p:attrName>
                                        </p:attrNameLst>
                                      </p:cBhvr>
                                      <p:to>
                                        <a:srgbClr val="FF3300"/>
                                      </p:to>
                                    </p:animClr>
                                    <p:set>
                                      <p:cBhvr>
                                        <p:cTn id="11" dur="2000" fill="hold"/>
                                        <p:tgtEl>
                                          <p:spTgt spid="200706"/>
                                        </p:tgtEl>
                                        <p:attrNameLst>
                                          <p:attrName>fill.type</p:attrName>
                                        </p:attrNameLst>
                                      </p:cBhvr>
                                      <p:to>
                                        <p:strVal val="solid"/>
                                      </p:to>
                                    </p:set>
                                    <p:set>
                                      <p:cBhvr>
                                        <p:cTn id="12" dur="2000" fill="hold"/>
                                        <p:tgtEl>
                                          <p:spTgt spid="200706"/>
                                        </p:tgtEl>
                                        <p:attrNameLst>
                                          <p:attrName>fill.on</p:attrName>
                                        </p:attrNameLst>
                                      </p:cBhvr>
                                      <p:to>
                                        <p:strVal val="true"/>
                                      </p:to>
                                    </p:set>
                                  </p:childTnLst>
                                </p:cTn>
                              </p:par>
                            </p:childTnLst>
                          </p:cTn>
                        </p:par>
                      </p:childTnLst>
                    </p:cTn>
                  </p:par>
                  <p:par>
                    <p:cTn id="13" fill="hold">
                      <p:stCondLst>
                        <p:cond delay="indefinite"/>
                      </p:stCondLst>
                      <p:childTnLst>
                        <p:par>
                          <p:cTn id="14" fill="hold">
                            <p:stCondLst>
                              <p:cond delay="0"/>
                            </p:stCondLst>
                            <p:childTnLst>
                              <p:par>
                                <p:cTn id="15" presetID="1" presetClass="emph" presetSubtype="2" fill="hold" nodeType="clickEffect">
                                  <p:stCondLst>
                                    <p:cond delay="0"/>
                                  </p:stCondLst>
                                  <p:childTnLst>
                                    <p:animClr clrSpc="rgb" dir="cw">
                                      <p:cBhvr>
                                        <p:cTn id="16" dur="2000" fill="hold"/>
                                        <p:tgtEl>
                                          <p:spTgt spid="200707"/>
                                        </p:tgtEl>
                                        <p:attrNameLst>
                                          <p:attrName>fillcolor</p:attrName>
                                        </p:attrNameLst>
                                      </p:cBhvr>
                                      <p:to>
                                        <a:srgbClr val="FF3300"/>
                                      </p:to>
                                    </p:animClr>
                                    <p:set>
                                      <p:cBhvr>
                                        <p:cTn id="17" dur="2000" fill="hold"/>
                                        <p:tgtEl>
                                          <p:spTgt spid="200707"/>
                                        </p:tgtEl>
                                        <p:attrNameLst>
                                          <p:attrName>fill.type</p:attrName>
                                        </p:attrNameLst>
                                      </p:cBhvr>
                                      <p:to>
                                        <p:strVal val="solid"/>
                                      </p:to>
                                    </p:set>
                                    <p:set>
                                      <p:cBhvr>
                                        <p:cTn id="18" dur="2000" fill="hold"/>
                                        <p:tgtEl>
                                          <p:spTgt spid="200707"/>
                                        </p:tgtEl>
                                        <p:attrNameLst>
                                          <p:attrName>fill.on</p:attrName>
                                        </p:attrNameLst>
                                      </p:cBhvr>
                                      <p:to>
                                        <p:strVal val="true"/>
                                      </p:to>
                                    </p:set>
                                  </p:childTnLst>
                                </p:cTn>
                              </p:par>
                            </p:childTnLst>
                          </p:cTn>
                        </p:par>
                      </p:childTnLst>
                    </p:cTn>
                  </p:par>
                  <p:par>
                    <p:cTn id="19" fill="hold">
                      <p:stCondLst>
                        <p:cond delay="indefinite"/>
                      </p:stCondLst>
                      <p:childTnLst>
                        <p:par>
                          <p:cTn id="20" fill="hold">
                            <p:stCondLst>
                              <p:cond delay="0"/>
                            </p:stCondLst>
                            <p:childTnLst>
                              <p:par>
                                <p:cTn id="21" presetID="1" presetClass="emph" presetSubtype="2" fill="hold" nodeType="clickEffect">
                                  <p:stCondLst>
                                    <p:cond delay="0"/>
                                  </p:stCondLst>
                                  <p:childTnLst>
                                    <p:animClr clrSpc="rgb" dir="cw">
                                      <p:cBhvr>
                                        <p:cTn id="22" dur="2000" fill="hold"/>
                                        <p:tgtEl>
                                          <p:spTgt spid="200710"/>
                                        </p:tgtEl>
                                        <p:attrNameLst>
                                          <p:attrName>fillcolor</p:attrName>
                                        </p:attrNameLst>
                                      </p:cBhvr>
                                      <p:to>
                                        <a:srgbClr val="FF3300"/>
                                      </p:to>
                                    </p:animClr>
                                    <p:set>
                                      <p:cBhvr>
                                        <p:cTn id="23" dur="2000" fill="hold"/>
                                        <p:tgtEl>
                                          <p:spTgt spid="200710"/>
                                        </p:tgtEl>
                                        <p:attrNameLst>
                                          <p:attrName>fill.type</p:attrName>
                                        </p:attrNameLst>
                                      </p:cBhvr>
                                      <p:to>
                                        <p:strVal val="solid"/>
                                      </p:to>
                                    </p:set>
                                    <p:set>
                                      <p:cBhvr>
                                        <p:cTn id="24" dur="2000" fill="hold"/>
                                        <p:tgtEl>
                                          <p:spTgt spid="200710"/>
                                        </p:tgtEl>
                                        <p:attrNameLst>
                                          <p:attrName>fill.on</p:attrName>
                                        </p:attrNameLst>
                                      </p:cBhvr>
                                      <p:to>
                                        <p:strVal val="tru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0072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0072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0072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0072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00728"/>
                                        </p:tgtEl>
                                        <p:attrNameLst>
                                          <p:attrName>style.visibility</p:attrName>
                                        </p:attrNameLst>
                                      </p:cBhvr>
                                      <p:to>
                                        <p:strVal val="visible"/>
                                      </p:to>
                                    </p:set>
                                  </p:childTnLst>
                                </p:cTn>
                              </p:par>
                              <p:par>
                                <p:cTn id="39" presetID="1" presetClass="exit" presetSubtype="0" fill="hold" grpId="1" nodeType="withEffect">
                                  <p:stCondLst>
                                    <p:cond delay="0"/>
                                  </p:stCondLst>
                                  <p:childTnLst>
                                    <p:set>
                                      <p:cBhvr>
                                        <p:cTn id="40" dur="1" fill="hold">
                                          <p:stCondLst>
                                            <p:cond delay="0"/>
                                          </p:stCondLst>
                                        </p:cTn>
                                        <p:tgtEl>
                                          <p:spTgt spid="20072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723" grpId="0"/>
      <p:bldP spid="200724" grpId="0" animBg="1"/>
      <p:bldP spid="200724" grpId="1" animBg="1"/>
      <p:bldP spid="200725" grpId="0" animBg="1"/>
      <p:bldP spid="200726" grpId="0" animBg="1"/>
      <p:bldP spid="200727" grpId="0" animBg="1"/>
      <p:bldP spid="200728"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AutoShape 2"/>
          <p:cNvSpPr>
            <a:spLocks noChangeAspect="1" noChangeArrowheads="1"/>
          </p:cNvSpPr>
          <p:nvPr/>
        </p:nvSpPr>
        <p:spPr bwMode="auto">
          <a:xfrm>
            <a:off x="4283075" y="1412875"/>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45</a:t>
            </a:r>
          </a:p>
        </p:txBody>
      </p:sp>
      <p:sp>
        <p:nvSpPr>
          <p:cNvPr id="201731" name="AutoShape 3"/>
          <p:cNvSpPr>
            <a:spLocks noChangeAspect="1" noChangeArrowheads="1"/>
          </p:cNvSpPr>
          <p:nvPr/>
        </p:nvSpPr>
        <p:spPr bwMode="auto">
          <a:xfrm>
            <a:off x="2843213" y="2536825"/>
            <a:ext cx="900112"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24 30</a:t>
            </a:r>
          </a:p>
        </p:txBody>
      </p:sp>
      <p:sp>
        <p:nvSpPr>
          <p:cNvPr id="201732" name="AutoShape 4"/>
          <p:cNvSpPr>
            <a:spLocks noChangeAspect="1" noChangeArrowheads="1"/>
          </p:cNvSpPr>
          <p:nvPr/>
        </p:nvSpPr>
        <p:spPr bwMode="auto">
          <a:xfrm>
            <a:off x="6083300" y="2536825"/>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53  90</a:t>
            </a:r>
          </a:p>
        </p:txBody>
      </p:sp>
      <p:sp>
        <p:nvSpPr>
          <p:cNvPr id="201733" name="AutoShape 5"/>
          <p:cNvSpPr>
            <a:spLocks noChangeAspect="1" noChangeArrowheads="1"/>
          </p:cNvSpPr>
          <p:nvPr/>
        </p:nvSpPr>
        <p:spPr bwMode="auto">
          <a:xfrm>
            <a:off x="1835150" y="3813175"/>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3  12</a:t>
            </a:r>
          </a:p>
        </p:txBody>
      </p:sp>
      <p:sp>
        <p:nvSpPr>
          <p:cNvPr id="201734" name="AutoShape 6"/>
          <p:cNvSpPr>
            <a:spLocks noChangeAspect="1" noChangeArrowheads="1"/>
          </p:cNvSpPr>
          <p:nvPr/>
        </p:nvSpPr>
        <p:spPr bwMode="auto">
          <a:xfrm>
            <a:off x="3816350" y="3813175"/>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37</a:t>
            </a:r>
          </a:p>
        </p:txBody>
      </p:sp>
      <p:sp>
        <p:nvSpPr>
          <p:cNvPr id="201735" name="AutoShape 7"/>
          <p:cNvSpPr>
            <a:spLocks noChangeAspect="1" noChangeArrowheads="1"/>
          </p:cNvSpPr>
          <p:nvPr/>
        </p:nvSpPr>
        <p:spPr bwMode="auto">
          <a:xfrm>
            <a:off x="4859338" y="3813175"/>
            <a:ext cx="900112"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50</a:t>
            </a:r>
          </a:p>
        </p:txBody>
      </p:sp>
      <p:sp>
        <p:nvSpPr>
          <p:cNvPr id="201736" name="AutoShape 8"/>
          <p:cNvSpPr>
            <a:spLocks noChangeAspect="1" noChangeArrowheads="1"/>
          </p:cNvSpPr>
          <p:nvPr/>
        </p:nvSpPr>
        <p:spPr bwMode="auto">
          <a:xfrm>
            <a:off x="6119813" y="3813175"/>
            <a:ext cx="900112"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67  70</a:t>
            </a:r>
          </a:p>
        </p:txBody>
      </p:sp>
      <p:sp>
        <p:nvSpPr>
          <p:cNvPr id="201737" name="AutoShape 9"/>
          <p:cNvSpPr>
            <a:spLocks noChangeAspect="1" noChangeArrowheads="1"/>
          </p:cNvSpPr>
          <p:nvPr/>
        </p:nvSpPr>
        <p:spPr bwMode="auto">
          <a:xfrm>
            <a:off x="7416800" y="3813175"/>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100</a:t>
            </a:r>
          </a:p>
        </p:txBody>
      </p:sp>
      <p:sp>
        <p:nvSpPr>
          <p:cNvPr id="201738" name="Line 10"/>
          <p:cNvSpPr>
            <a:spLocks noChangeShapeType="1"/>
          </p:cNvSpPr>
          <p:nvPr/>
        </p:nvSpPr>
        <p:spPr bwMode="auto">
          <a:xfrm flipH="1">
            <a:off x="3419475" y="1771650"/>
            <a:ext cx="936625" cy="720725"/>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1739" name="Line 11"/>
          <p:cNvSpPr>
            <a:spLocks noChangeShapeType="1"/>
          </p:cNvSpPr>
          <p:nvPr/>
        </p:nvSpPr>
        <p:spPr bwMode="auto">
          <a:xfrm>
            <a:off x="5075238" y="1771650"/>
            <a:ext cx="1441450" cy="720725"/>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1740" name="Line 12"/>
          <p:cNvSpPr>
            <a:spLocks noChangeShapeType="1"/>
          </p:cNvSpPr>
          <p:nvPr/>
        </p:nvSpPr>
        <p:spPr bwMode="auto">
          <a:xfrm flipH="1">
            <a:off x="2195513" y="2924175"/>
            <a:ext cx="720725"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1741" name="Line 13"/>
          <p:cNvSpPr>
            <a:spLocks noChangeShapeType="1"/>
          </p:cNvSpPr>
          <p:nvPr/>
        </p:nvSpPr>
        <p:spPr bwMode="auto">
          <a:xfrm>
            <a:off x="3635375" y="2924175"/>
            <a:ext cx="647700"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1742" name="Line 14"/>
          <p:cNvSpPr>
            <a:spLocks noChangeShapeType="1"/>
          </p:cNvSpPr>
          <p:nvPr/>
        </p:nvSpPr>
        <p:spPr bwMode="auto">
          <a:xfrm flipH="1">
            <a:off x="5364163" y="2924175"/>
            <a:ext cx="792162"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1743" name="Line 15"/>
          <p:cNvSpPr>
            <a:spLocks noChangeShapeType="1"/>
          </p:cNvSpPr>
          <p:nvPr/>
        </p:nvSpPr>
        <p:spPr bwMode="auto">
          <a:xfrm>
            <a:off x="6588125" y="2924175"/>
            <a:ext cx="0"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1744" name="Line 16"/>
          <p:cNvSpPr>
            <a:spLocks noChangeShapeType="1"/>
          </p:cNvSpPr>
          <p:nvPr/>
        </p:nvSpPr>
        <p:spPr bwMode="auto">
          <a:xfrm>
            <a:off x="6875463" y="2924175"/>
            <a:ext cx="936625"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1745" name="Text Box 17"/>
          <p:cNvSpPr txBox="1">
            <a:spLocks noChangeArrowheads="1"/>
          </p:cNvSpPr>
          <p:nvPr/>
        </p:nvSpPr>
        <p:spPr bwMode="auto">
          <a:xfrm>
            <a:off x="4284663" y="955675"/>
            <a:ext cx="647700" cy="457200"/>
          </a:xfrm>
          <a:prstGeom prst="rect">
            <a:avLst/>
          </a:prstGeom>
          <a:noFill/>
          <a:ln w="12700" cap="sq">
            <a:noFill/>
            <a:miter lim="800000"/>
            <a:headEnd type="none" w="sm" len="sm"/>
            <a:tailEnd type="none" w="sm" len="sm"/>
          </a:ln>
          <a:effectLst/>
        </p:spPr>
        <p:txBody>
          <a:bodyPr>
            <a:spAutoFit/>
          </a:bodyPr>
          <a:lstStyle/>
          <a:p>
            <a:pPr algn="ctr">
              <a:spcBef>
                <a:spcPct val="50000"/>
              </a:spcBef>
            </a:pPr>
            <a:r>
              <a:rPr kumimoji="1" lang="en-US" altLang="zh-CN" sz="2400">
                <a:latin typeface="Times New Roman" pitchFamily="18" charset="0"/>
              </a:rPr>
              <a:t>t</a:t>
            </a:r>
          </a:p>
        </p:txBody>
      </p:sp>
      <p:sp>
        <p:nvSpPr>
          <p:cNvPr id="201746" name="Line 18"/>
          <p:cNvSpPr>
            <a:spLocks noChangeShapeType="1"/>
          </p:cNvSpPr>
          <p:nvPr/>
        </p:nvSpPr>
        <p:spPr bwMode="auto">
          <a:xfrm>
            <a:off x="4789488" y="863600"/>
            <a:ext cx="0" cy="549275"/>
          </a:xfrm>
          <a:prstGeom prst="line">
            <a:avLst/>
          </a:prstGeom>
          <a:noFill/>
          <a:ln w="12700" cap="sq">
            <a:solidFill>
              <a:srgbClr val="0000FF"/>
            </a:solidFill>
            <a:miter lim="800000"/>
            <a:headEnd type="none" w="sm" len="sm"/>
            <a:tailEnd type="triangle" w="sm" len="sm"/>
          </a:ln>
          <a:effectLst/>
        </p:spPr>
        <p:txBody>
          <a:bodyPr wrap="none"/>
          <a:lstStyle/>
          <a:p>
            <a:endParaRPr lang="zh-CN" altLang="en-US"/>
          </a:p>
        </p:txBody>
      </p:sp>
      <p:sp>
        <p:nvSpPr>
          <p:cNvPr id="201747" name="Text Box 19"/>
          <p:cNvSpPr txBox="1">
            <a:spLocks noChangeArrowheads="1"/>
          </p:cNvSpPr>
          <p:nvPr/>
        </p:nvSpPr>
        <p:spPr bwMode="auto">
          <a:xfrm>
            <a:off x="900113" y="333375"/>
            <a:ext cx="2016125" cy="519113"/>
          </a:xfrm>
          <a:prstGeom prst="rect">
            <a:avLst/>
          </a:prstGeom>
          <a:noFill/>
          <a:ln w="12700" cap="sq">
            <a:noFill/>
            <a:miter lim="800000"/>
            <a:headEnd type="none" w="sm" len="sm"/>
            <a:tailEnd type="none" w="sm" len="sm"/>
          </a:ln>
          <a:effectLst/>
        </p:spPr>
        <p:txBody>
          <a:bodyPr>
            <a:spAutoFit/>
          </a:bodyPr>
          <a:lstStyle/>
          <a:p>
            <a:pPr algn="ctr">
              <a:spcBef>
                <a:spcPct val="50000"/>
              </a:spcBef>
            </a:pPr>
            <a:r>
              <a:rPr kumimoji="1" lang="zh-CN" altLang="en-US" sz="2800" b="1">
                <a:solidFill>
                  <a:srgbClr val="FF3300"/>
                </a:solidFill>
                <a:latin typeface="Times New Roman" pitchFamily="18" charset="0"/>
              </a:rPr>
              <a:t>插入</a:t>
            </a:r>
            <a:r>
              <a:rPr kumimoji="1" lang="en-US" altLang="zh-CN" sz="2800" b="1">
                <a:solidFill>
                  <a:srgbClr val="FF3300"/>
                </a:solidFill>
                <a:latin typeface="Times New Roman" pitchFamily="18" charset="0"/>
              </a:rPr>
              <a:t>85</a:t>
            </a:r>
          </a:p>
        </p:txBody>
      </p:sp>
      <p:sp>
        <p:nvSpPr>
          <p:cNvPr id="201748" name="AutoShape 20"/>
          <p:cNvSpPr>
            <a:spLocks noChangeAspect="1" noChangeArrowheads="1"/>
          </p:cNvSpPr>
          <p:nvPr/>
        </p:nvSpPr>
        <p:spPr bwMode="auto">
          <a:xfrm>
            <a:off x="2854325" y="3833813"/>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26</a:t>
            </a:r>
          </a:p>
        </p:txBody>
      </p:sp>
      <p:sp>
        <p:nvSpPr>
          <p:cNvPr id="201749" name="Line 21"/>
          <p:cNvSpPr>
            <a:spLocks noChangeShapeType="1"/>
          </p:cNvSpPr>
          <p:nvPr/>
        </p:nvSpPr>
        <p:spPr bwMode="auto">
          <a:xfrm>
            <a:off x="3322638" y="2944813"/>
            <a:ext cx="0"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1750" name="AutoShape 22"/>
          <p:cNvSpPr>
            <a:spLocks noChangeArrowheads="1"/>
          </p:cNvSpPr>
          <p:nvPr/>
        </p:nvSpPr>
        <p:spPr bwMode="auto">
          <a:xfrm>
            <a:off x="5940425" y="3810000"/>
            <a:ext cx="1439863"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67  70  85</a:t>
            </a:r>
          </a:p>
        </p:txBody>
      </p:sp>
      <p:sp>
        <p:nvSpPr>
          <p:cNvPr id="201751" name="AutoShape 23"/>
          <p:cNvSpPr>
            <a:spLocks noChangeArrowheads="1"/>
          </p:cNvSpPr>
          <p:nvPr/>
        </p:nvSpPr>
        <p:spPr bwMode="auto">
          <a:xfrm>
            <a:off x="5816600" y="2536825"/>
            <a:ext cx="1439863"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53  70  90</a:t>
            </a:r>
          </a:p>
        </p:txBody>
      </p:sp>
      <p:sp>
        <p:nvSpPr>
          <p:cNvPr id="201752" name="AutoShape 24"/>
          <p:cNvSpPr>
            <a:spLocks noChangeArrowheads="1"/>
          </p:cNvSpPr>
          <p:nvPr/>
        </p:nvSpPr>
        <p:spPr bwMode="auto">
          <a:xfrm>
            <a:off x="5940425" y="3789363"/>
            <a:ext cx="539750"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67</a:t>
            </a:r>
          </a:p>
        </p:txBody>
      </p:sp>
      <p:sp>
        <p:nvSpPr>
          <p:cNvPr id="201753" name="AutoShape 25"/>
          <p:cNvSpPr>
            <a:spLocks noChangeArrowheads="1"/>
          </p:cNvSpPr>
          <p:nvPr/>
        </p:nvSpPr>
        <p:spPr bwMode="auto">
          <a:xfrm>
            <a:off x="6799263" y="3789363"/>
            <a:ext cx="539750"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85</a:t>
            </a:r>
          </a:p>
        </p:txBody>
      </p:sp>
      <p:sp>
        <p:nvSpPr>
          <p:cNvPr id="201754" name="Line 26"/>
          <p:cNvSpPr>
            <a:spLocks noChangeShapeType="1"/>
          </p:cNvSpPr>
          <p:nvPr/>
        </p:nvSpPr>
        <p:spPr bwMode="auto">
          <a:xfrm flipH="1">
            <a:off x="6156325" y="2924175"/>
            <a:ext cx="215900" cy="865188"/>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1755" name="Line 27"/>
          <p:cNvSpPr>
            <a:spLocks noChangeShapeType="1"/>
          </p:cNvSpPr>
          <p:nvPr/>
        </p:nvSpPr>
        <p:spPr bwMode="auto">
          <a:xfrm>
            <a:off x="6732588" y="2924175"/>
            <a:ext cx="360362" cy="865188"/>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1756" name="AutoShape 28"/>
          <p:cNvSpPr>
            <a:spLocks noChangeAspect="1" noChangeArrowheads="1"/>
          </p:cNvSpPr>
          <p:nvPr/>
        </p:nvSpPr>
        <p:spPr bwMode="auto">
          <a:xfrm>
            <a:off x="4284663" y="1412875"/>
            <a:ext cx="900112"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45  70</a:t>
            </a:r>
          </a:p>
        </p:txBody>
      </p:sp>
      <p:sp>
        <p:nvSpPr>
          <p:cNvPr id="201757" name="AutoShape 29"/>
          <p:cNvSpPr>
            <a:spLocks noChangeAspect="1" noChangeArrowheads="1"/>
          </p:cNvSpPr>
          <p:nvPr/>
        </p:nvSpPr>
        <p:spPr bwMode="auto">
          <a:xfrm>
            <a:off x="4895850" y="2565400"/>
            <a:ext cx="900113"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53</a:t>
            </a:r>
          </a:p>
        </p:txBody>
      </p:sp>
      <p:sp>
        <p:nvSpPr>
          <p:cNvPr id="201758" name="AutoShape 30"/>
          <p:cNvSpPr>
            <a:spLocks noChangeAspect="1" noChangeArrowheads="1"/>
          </p:cNvSpPr>
          <p:nvPr/>
        </p:nvSpPr>
        <p:spPr bwMode="auto">
          <a:xfrm>
            <a:off x="6551613" y="2492375"/>
            <a:ext cx="900112"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90</a:t>
            </a:r>
          </a:p>
        </p:txBody>
      </p:sp>
      <p:sp>
        <p:nvSpPr>
          <p:cNvPr id="201759" name="AutoShape 31"/>
          <p:cNvSpPr>
            <a:spLocks noChangeArrowheads="1"/>
          </p:cNvSpPr>
          <p:nvPr/>
        </p:nvSpPr>
        <p:spPr bwMode="auto">
          <a:xfrm>
            <a:off x="4859338" y="3789363"/>
            <a:ext cx="539750"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50</a:t>
            </a:r>
          </a:p>
        </p:txBody>
      </p:sp>
      <p:sp>
        <p:nvSpPr>
          <p:cNvPr id="201760" name="AutoShape 32"/>
          <p:cNvSpPr>
            <a:spLocks noChangeArrowheads="1"/>
          </p:cNvSpPr>
          <p:nvPr/>
        </p:nvSpPr>
        <p:spPr bwMode="auto">
          <a:xfrm>
            <a:off x="5795963" y="3789363"/>
            <a:ext cx="539750"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67</a:t>
            </a:r>
          </a:p>
        </p:txBody>
      </p:sp>
      <p:sp>
        <p:nvSpPr>
          <p:cNvPr id="201761" name="AutoShape 33"/>
          <p:cNvSpPr>
            <a:spLocks noChangeArrowheads="1"/>
          </p:cNvSpPr>
          <p:nvPr/>
        </p:nvSpPr>
        <p:spPr bwMode="auto">
          <a:xfrm>
            <a:off x="6443663" y="3789363"/>
            <a:ext cx="539750"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85</a:t>
            </a:r>
          </a:p>
        </p:txBody>
      </p:sp>
      <p:sp>
        <p:nvSpPr>
          <p:cNvPr id="201762" name="AutoShape 34"/>
          <p:cNvSpPr>
            <a:spLocks noChangeArrowheads="1"/>
          </p:cNvSpPr>
          <p:nvPr/>
        </p:nvSpPr>
        <p:spPr bwMode="auto">
          <a:xfrm>
            <a:off x="7740650" y="3789363"/>
            <a:ext cx="539750"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100</a:t>
            </a:r>
          </a:p>
        </p:txBody>
      </p:sp>
      <p:sp>
        <p:nvSpPr>
          <p:cNvPr id="201763" name="Line 35"/>
          <p:cNvSpPr>
            <a:spLocks noChangeShapeType="1"/>
          </p:cNvSpPr>
          <p:nvPr/>
        </p:nvSpPr>
        <p:spPr bwMode="auto">
          <a:xfrm>
            <a:off x="4787900" y="1773238"/>
            <a:ext cx="431800" cy="792162"/>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1764" name="Line 36"/>
          <p:cNvSpPr>
            <a:spLocks noChangeShapeType="1"/>
          </p:cNvSpPr>
          <p:nvPr/>
        </p:nvSpPr>
        <p:spPr bwMode="auto">
          <a:xfrm>
            <a:off x="5148263" y="1700213"/>
            <a:ext cx="1728787" cy="792162"/>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1765" name="Line 37"/>
          <p:cNvSpPr>
            <a:spLocks noChangeShapeType="1"/>
          </p:cNvSpPr>
          <p:nvPr/>
        </p:nvSpPr>
        <p:spPr bwMode="auto">
          <a:xfrm flipH="1">
            <a:off x="4932363" y="2924175"/>
            <a:ext cx="215900" cy="936625"/>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1766" name="Line 38"/>
          <p:cNvSpPr>
            <a:spLocks noChangeShapeType="1"/>
          </p:cNvSpPr>
          <p:nvPr/>
        </p:nvSpPr>
        <p:spPr bwMode="auto">
          <a:xfrm>
            <a:off x="5651500" y="2997200"/>
            <a:ext cx="360363" cy="792163"/>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1767" name="Line 39"/>
          <p:cNvSpPr>
            <a:spLocks noChangeShapeType="1"/>
          </p:cNvSpPr>
          <p:nvPr/>
        </p:nvSpPr>
        <p:spPr bwMode="auto">
          <a:xfrm flipH="1">
            <a:off x="6588125" y="2852738"/>
            <a:ext cx="144463" cy="936625"/>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1768" name="Line 40"/>
          <p:cNvSpPr>
            <a:spLocks noChangeShapeType="1"/>
          </p:cNvSpPr>
          <p:nvPr/>
        </p:nvSpPr>
        <p:spPr bwMode="auto">
          <a:xfrm>
            <a:off x="7380288" y="2852738"/>
            <a:ext cx="647700" cy="936625"/>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174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mph" presetSubtype="2" fill="hold" nodeType="clickEffect">
                                  <p:stCondLst>
                                    <p:cond delay="0"/>
                                  </p:stCondLst>
                                  <p:childTnLst>
                                    <p:animClr clrSpc="rgb" dir="cw">
                                      <p:cBhvr>
                                        <p:cTn id="10" dur="2000" fill="hold"/>
                                        <p:tgtEl>
                                          <p:spTgt spid="201730"/>
                                        </p:tgtEl>
                                        <p:attrNameLst>
                                          <p:attrName>fillcolor</p:attrName>
                                        </p:attrNameLst>
                                      </p:cBhvr>
                                      <p:to>
                                        <a:srgbClr val="FF3300"/>
                                      </p:to>
                                    </p:animClr>
                                    <p:set>
                                      <p:cBhvr>
                                        <p:cTn id="11" dur="2000" fill="hold"/>
                                        <p:tgtEl>
                                          <p:spTgt spid="201730"/>
                                        </p:tgtEl>
                                        <p:attrNameLst>
                                          <p:attrName>fill.type</p:attrName>
                                        </p:attrNameLst>
                                      </p:cBhvr>
                                      <p:to>
                                        <p:strVal val="solid"/>
                                      </p:to>
                                    </p:set>
                                    <p:set>
                                      <p:cBhvr>
                                        <p:cTn id="12" dur="2000" fill="hold"/>
                                        <p:tgtEl>
                                          <p:spTgt spid="201730"/>
                                        </p:tgtEl>
                                        <p:attrNameLst>
                                          <p:attrName>fill.on</p:attrName>
                                        </p:attrNameLst>
                                      </p:cBhvr>
                                      <p:to>
                                        <p:strVal val="true"/>
                                      </p:to>
                                    </p:set>
                                  </p:childTnLst>
                                </p:cTn>
                              </p:par>
                            </p:childTnLst>
                          </p:cTn>
                        </p:par>
                      </p:childTnLst>
                    </p:cTn>
                  </p:par>
                  <p:par>
                    <p:cTn id="13" fill="hold">
                      <p:stCondLst>
                        <p:cond delay="indefinite"/>
                      </p:stCondLst>
                      <p:childTnLst>
                        <p:par>
                          <p:cTn id="14" fill="hold">
                            <p:stCondLst>
                              <p:cond delay="0"/>
                            </p:stCondLst>
                            <p:childTnLst>
                              <p:par>
                                <p:cTn id="15" presetID="1" presetClass="emph" presetSubtype="2" fill="hold" nodeType="clickEffect">
                                  <p:stCondLst>
                                    <p:cond delay="0"/>
                                  </p:stCondLst>
                                  <p:childTnLst>
                                    <p:animClr clrSpc="rgb" dir="cw">
                                      <p:cBhvr>
                                        <p:cTn id="16" dur="2000" fill="hold"/>
                                        <p:tgtEl>
                                          <p:spTgt spid="201732"/>
                                        </p:tgtEl>
                                        <p:attrNameLst>
                                          <p:attrName>fillcolor</p:attrName>
                                        </p:attrNameLst>
                                      </p:cBhvr>
                                      <p:to>
                                        <a:srgbClr val="FF3300"/>
                                      </p:to>
                                    </p:animClr>
                                    <p:set>
                                      <p:cBhvr>
                                        <p:cTn id="17" dur="2000" fill="hold"/>
                                        <p:tgtEl>
                                          <p:spTgt spid="201732"/>
                                        </p:tgtEl>
                                        <p:attrNameLst>
                                          <p:attrName>fill.type</p:attrName>
                                        </p:attrNameLst>
                                      </p:cBhvr>
                                      <p:to>
                                        <p:strVal val="solid"/>
                                      </p:to>
                                    </p:set>
                                    <p:set>
                                      <p:cBhvr>
                                        <p:cTn id="18" dur="2000" fill="hold"/>
                                        <p:tgtEl>
                                          <p:spTgt spid="201732"/>
                                        </p:tgtEl>
                                        <p:attrNameLst>
                                          <p:attrName>fill.on</p:attrName>
                                        </p:attrNameLst>
                                      </p:cBhvr>
                                      <p:to>
                                        <p:strVal val="true"/>
                                      </p:to>
                                    </p:set>
                                  </p:childTnLst>
                                </p:cTn>
                              </p:par>
                            </p:childTnLst>
                          </p:cTn>
                        </p:par>
                      </p:childTnLst>
                    </p:cTn>
                  </p:par>
                  <p:par>
                    <p:cTn id="19" fill="hold">
                      <p:stCondLst>
                        <p:cond delay="indefinite"/>
                      </p:stCondLst>
                      <p:childTnLst>
                        <p:par>
                          <p:cTn id="20" fill="hold">
                            <p:stCondLst>
                              <p:cond delay="0"/>
                            </p:stCondLst>
                            <p:childTnLst>
                              <p:par>
                                <p:cTn id="21" presetID="1" presetClass="emph" presetSubtype="2" fill="hold" nodeType="clickEffect">
                                  <p:stCondLst>
                                    <p:cond delay="0"/>
                                  </p:stCondLst>
                                  <p:childTnLst>
                                    <p:animClr clrSpc="rgb" dir="cw">
                                      <p:cBhvr>
                                        <p:cTn id="22" dur="2000" fill="hold"/>
                                        <p:tgtEl>
                                          <p:spTgt spid="201736"/>
                                        </p:tgtEl>
                                        <p:attrNameLst>
                                          <p:attrName>fillcolor</p:attrName>
                                        </p:attrNameLst>
                                      </p:cBhvr>
                                      <p:to>
                                        <a:srgbClr val="FF3300"/>
                                      </p:to>
                                    </p:animClr>
                                    <p:set>
                                      <p:cBhvr>
                                        <p:cTn id="23" dur="2000" fill="hold"/>
                                        <p:tgtEl>
                                          <p:spTgt spid="201736"/>
                                        </p:tgtEl>
                                        <p:attrNameLst>
                                          <p:attrName>fill.type</p:attrName>
                                        </p:attrNameLst>
                                      </p:cBhvr>
                                      <p:to>
                                        <p:strVal val="solid"/>
                                      </p:to>
                                    </p:set>
                                    <p:set>
                                      <p:cBhvr>
                                        <p:cTn id="24" dur="2000" fill="hold"/>
                                        <p:tgtEl>
                                          <p:spTgt spid="201736"/>
                                        </p:tgtEl>
                                        <p:attrNameLst>
                                          <p:attrName>fill.on</p:attrName>
                                        </p:attrNameLst>
                                      </p:cBhvr>
                                      <p:to>
                                        <p:strVal val="tru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0" nodeType="clickEffect">
                                  <p:stCondLst>
                                    <p:cond delay="0"/>
                                  </p:stCondLst>
                                  <p:childTnLst>
                                    <p:set>
                                      <p:cBhvr>
                                        <p:cTn id="28" dur="1" fill="hold">
                                          <p:stCondLst>
                                            <p:cond delay="0"/>
                                          </p:stCondLst>
                                        </p:cTn>
                                        <p:tgtEl>
                                          <p:spTgt spid="201736"/>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20175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0" nodeType="clickEffect">
                                  <p:stCondLst>
                                    <p:cond delay="0"/>
                                  </p:stCondLst>
                                  <p:childTnLst>
                                    <p:set>
                                      <p:cBhvr>
                                        <p:cTn id="34" dur="1" fill="hold">
                                          <p:stCondLst>
                                            <p:cond delay="0"/>
                                          </p:stCondLst>
                                        </p:cTn>
                                        <p:tgtEl>
                                          <p:spTgt spid="201732"/>
                                        </p:tgtEl>
                                        <p:attrNameLst>
                                          <p:attrName>style.visibility</p:attrName>
                                        </p:attrNameLst>
                                      </p:cBhvr>
                                      <p:to>
                                        <p:strVal val="hidden"/>
                                      </p:to>
                                    </p:set>
                                  </p:childTnLst>
                                </p:cTn>
                              </p:par>
                              <p:par>
                                <p:cTn id="35" presetID="1" presetClass="entr" presetSubtype="0" fill="hold" grpId="0" nodeType="withEffect">
                                  <p:stCondLst>
                                    <p:cond delay="0"/>
                                  </p:stCondLst>
                                  <p:childTnLst>
                                    <p:set>
                                      <p:cBhvr>
                                        <p:cTn id="36" dur="1" fill="hold">
                                          <p:stCondLst>
                                            <p:cond delay="0"/>
                                          </p:stCondLst>
                                        </p:cTn>
                                        <p:tgtEl>
                                          <p:spTgt spid="20175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0175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175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0175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01753"/>
                                        </p:tgtEl>
                                        <p:attrNameLst>
                                          <p:attrName>style.visibility</p:attrName>
                                        </p:attrNameLst>
                                      </p:cBhvr>
                                      <p:to>
                                        <p:strVal val="visible"/>
                                      </p:to>
                                    </p:set>
                                  </p:childTnLst>
                                </p:cTn>
                              </p:par>
                              <p:par>
                                <p:cTn id="45" presetID="1" presetClass="exit" presetSubtype="0" fill="hold" grpId="0" nodeType="withEffect">
                                  <p:stCondLst>
                                    <p:cond delay="0"/>
                                  </p:stCondLst>
                                  <p:childTnLst>
                                    <p:set>
                                      <p:cBhvr>
                                        <p:cTn id="46" dur="1" fill="hold">
                                          <p:stCondLst>
                                            <p:cond delay="0"/>
                                          </p:stCondLst>
                                        </p:cTn>
                                        <p:tgtEl>
                                          <p:spTgt spid="201743"/>
                                        </p:tgtEl>
                                        <p:attrNameLst>
                                          <p:attrName>style.visibility</p:attrName>
                                        </p:attrNameLst>
                                      </p:cBhvr>
                                      <p:to>
                                        <p:strVal val="hidden"/>
                                      </p:to>
                                    </p:set>
                                  </p:childTnLst>
                                </p:cTn>
                              </p:par>
                              <p:par>
                                <p:cTn id="47" presetID="1" presetClass="exit" presetSubtype="0" fill="hold" grpId="1" nodeType="withEffect">
                                  <p:stCondLst>
                                    <p:cond delay="0"/>
                                  </p:stCondLst>
                                  <p:childTnLst>
                                    <p:set>
                                      <p:cBhvr>
                                        <p:cTn id="48" dur="1" fill="hold">
                                          <p:stCondLst>
                                            <p:cond delay="0"/>
                                          </p:stCondLst>
                                        </p:cTn>
                                        <p:tgtEl>
                                          <p:spTgt spid="201750"/>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0" nodeType="clickEffect">
                                  <p:stCondLst>
                                    <p:cond delay="0"/>
                                  </p:stCondLst>
                                  <p:childTnLst>
                                    <p:set>
                                      <p:cBhvr>
                                        <p:cTn id="52" dur="1" fill="hold">
                                          <p:stCondLst>
                                            <p:cond delay="0"/>
                                          </p:stCondLst>
                                        </p:cTn>
                                        <p:tgtEl>
                                          <p:spTgt spid="201730"/>
                                        </p:tgtEl>
                                        <p:attrNameLst>
                                          <p:attrName>style.visibility</p:attrName>
                                        </p:attrNameLst>
                                      </p:cBhvr>
                                      <p:to>
                                        <p:strVal val="hidden"/>
                                      </p:to>
                                    </p:set>
                                  </p:childTnLst>
                                </p:cTn>
                              </p:par>
                              <p:par>
                                <p:cTn id="53" presetID="1" presetClass="entr" presetSubtype="0" fill="hold" grpId="0" nodeType="withEffect">
                                  <p:stCondLst>
                                    <p:cond delay="0"/>
                                  </p:stCondLst>
                                  <p:childTnLst>
                                    <p:set>
                                      <p:cBhvr>
                                        <p:cTn id="54" dur="1" fill="hold">
                                          <p:stCondLst>
                                            <p:cond delay="0"/>
                                          </p:stCondLst>
                                        </p:cTn>
                                        <p:tgtEl>
                                          <p:spTgt spid="201756"/>
                                        </p:tgtEl>
                                        <p:attrNameLst>
                                          <p:attrName>style.visibility</p:attrName>
                                        </p:attrNameLst>
                                      </p:cBhvr>
                                      <p:to>
                                        <p:strVal val="visible"/>
                                      </p:to>
                                    </p:set>
                                  </p:childTnLst>
                                </p:cTn>
                              </p:par>
                              <p:par>
                                <p:cTn id="55" presetID="1" presetClass="exit" presetSubtype="0" fill="hold" grpId="1" nodeType="withEffect">
                                  <p:stCondLst>
                                    <p:cond delay="0"/>
                                  </p:stCondLst>
                                  <p:childTnLst>
                                    <p:set>
                                      <p:cBhvr>
                                        <p:cTn id="56" dur="1" fill="hold">
                                          <p:stCondLst>
                                            <p:cond delay="0"/>
                                          </p:stCondLst>
                                        </p:cTn>
                                        <p:tgtEl>
                                          <p:spTgt spid="201732"/>
                                        </p:tgtEl>
                                        <p:attrNameLst>
                                          <p:attrName>style.visibility</p:attrName>
                                        </p:attrNameLst>
                                      </p:cBhvr>
                                      <p:to>
                                        <p:strVal val="hidden"/>
                                      </p:to>
                                    </p:set>
                                  </p:childTnLst>
                                </p:cTn>
                              </p:par>
                              <p:par>
                                <p:cTn id="57" presetID="1" presetClass="exit" presetSubtype="0" fill="hold" grpId="0" nodeType="withEffect">
                                  <p:stCondLst>
                                    <p:cond delay="0"/>
                                  </p:stCondLst>
                                  <p:childTnLst>
                                    <p:set>
                                      <p:cBhvr>
                                        <p:cTn id="58" dur="1" fill="hold">
                                          <p:stCondLst>
                                            <p:cond delay="0"/>
                                          </p:stCondLst>
                                        </p:cTn>
                                        <p:tgtEl>
                                          <p:spTgt spid="201735"/>
                                        </p:tgtEl>
                                        <p:attrNameLst>
                                          <p:attrName>style.visibility</p:attrName>
                                        </p:attrNameLst>
                                      </p:cBhvr>
                                      <p:to>
                                        <p:strVal val="hidden"/>
                                      </p:to>
                                    </p:set>
                                  </p:childTnLst>
                                </p:cTn>
                              </p:par>
                              <p:par>
                                <p:cTn id="59" presetID="1" presetClass="exit" presetSubtype="0" fill="hold" grpId="1" nodeType="withEffect">
                                  <p:stCondLst>
                                    <p:cond delay="0"/>
                                  </p:stCondLst>
                                  <p:childTnLst>
                                    <p:set>
                                      <p:cBhvr>
                                        <p:cTn id="60" dur="1" fill="hold">
                                          <p:stCondLst>
                                            <p:cond delay="0"/>
                                          </p:stCondLst>
                                        </p:cTn>
                                        <p:tgtEl>
                                          <p:spTgt spid="201736"/>
                                        </p:tgtEl>
                                        <p:attrNameLst>
                                          <p:attrName>style.visibility</p:attrName>
                                        </p:attrNameLst>
                                      </p:cBhvr>
                                      <p:to>
                                        <p:strVal val="hidden"/>
                                      </p:to>
                                    </p:set>
                                  </p:childTnLst>
                                </p:cTn>
                              </p:par>
                              <p:par>
                                <p:cTn id="61" presetID="1" presetClass="exit" presetSubtype="0" fill="hold" grpId="0" nodeType="withEffect">
                                  <p:stCondLst>
                                    <p:cond delay="0"/>
                                  </p:stCondLst>
                                  <p:childTnLst>
                                    <p:set>
                                      <p:cBhvr>
                                        <p:cTn id="62" dur="1" fill="hold">
                                          <p:stCondLst>
                                            <p:cond delay="0"/>
                                          </p:stCondLst>
                                        </p:cTn>
                                        <p:tgtEl>
                                          <p:spTgt spid="201737"/>
                                        </p:tgtEl>
                                        <p:attrNameLst>
                                          <p:attrName>style.visibility</p:attrName>
                                        </p:attrNameLst>
                                      </p:cBhvr>
                                      <p:to>
                                        <p:strVal val="hidden"/>
                                      </p:to>
                                    </p:set>
                                  </p:childTnLst>
                                </p:cTn>
                              </p:par>
                              <p:par>
                                <p:cTn id="63" presetID="1" presetClass="exit" presetSubtype="0" fill="hold" grpId="0" nodeType="withEffect">
                                  <p:stCondLst>
                                    <p:cond delay="0"/>
                                  </p:stCondLst>
                                  <p:childTnLst>
                                    <p:set>
                                      <p:cBhvr>
                                        <p:cTn id="64" dur="1" fill="hold">
                                          <p:stCondLst>
                                            <p:cond delay="0"/>
                                          </p:stCondLst>
                                        </p:cTn>
                                        <p:tgtEl>
                                          <p:spTgt spid="201742"/>
                                        </p:tgtEl>
                                        <p:attrNameLst>
                                          <p:attrName>style.visibility</p:attrName>
                                        </p:attrNameLst>
                                      </p:cBhvr>
                                      <p:to>
                                        <p:strVal val="hidden"/>
                                      </p:to>
                                    </p:set>
                                  </p:childTnLst>
                                </p:cTn>
                              </p:par>
                              <p:par>
                                <p:cTn id="65" presetID="1" presetClass="exit" presetSubtype="0" fill="hold" grpId="1" nodeType="withEffect">
                                  <p:stCondLst>
                                    <p:cond delay="0"/>
                                  </p:stCondLst>
                                  <p:childTnLst>
                                    <p:set>
                                      <p:cBhvr>
                                        <p:cTn id="66" dur="1" fill="hold">
                                          <p:stCondLst>
                                            <p:cond delay="0"/>
                                          </p:stCondLst>
                                        </p:cTn>
                                        <p:tgtEl>
                                          <p:spTgt spid="201743"/>
                                        </p:tgtEl>
                                        <p:attrNameLst>
                                          <p:attrName>style.visibility</p:attrName>
                                        </p:attrNameLst>
                                      </p:cBhvr>
                                      <p:to>
                                        <p:strVal val="hidden"/>
                                      </p:to>
                                    </p:set>
                                  </p:childTnLst>
                                </p:cTn>
                              </p:par>
                              <p:par>
                                <p:cTn id="67" presetID="1" presetClass="exit" presetSubtype="0" fill="hold" grpId="0" nodeType="withEffect">
                                  <p:stCondLst>
                                    <p:cond delay="0"/>
                                  </p:stCondLst>
                                  <p:childTnLst>
                                    <p:set>
                                      <p:cBhvr>
                                        <p:cTn id="68" dur="1" fill="hold">
                                          <p:stCondLst>
                                            <p:cond delay="0"/>
                                          </p:stCondLst>
                                        </p:cTn>
                                        <p:tgtEl>
                                          <p:spTgt spid="201744"/>
                                        </p:tgtEl>
                                        <p:attrNameLst>
                                          <p:attrName>style.visibility</p:attrName>
                                        </p:attrNameLst>
                                      </p:cBhvr>
                                      <p:to>
                                        <p:strVal val="hidden"/>
                                      </p:to>
                                    </p:set>
                                  </p:childTnLst>
                                </p:cTn>
                              </p:par>
                              <p:par>
                                <p:cTn id="69" presetID="1" presetClass="exit" presetSubtype="0" fill="hold" grpId="2" nodeType="withEffect">
                                  <p:stCondLst>
                                    <p:cond delay="0"/>
                                  </p:stCondLst>
                                  <p:childTnLst>
                                    <p:set>
                                      <p:cBhvr>
                                        <p:cTn id="70" dur="1" fill="hold">
                                          <p:stCondLst>
                                            <p:cond delay="0"/>
                                          </p:stCondLst>
                                        </p:cTn>
                                        <p:tgtEl>
                                          <p:spTgt spid="201750"/>
                                        </p:tgtEl>
                                        <p:attrNameLst>
                                          <p:attrName>style.visibility</p:attrName>
                                        </p:attrNameLst>
                                      </p:cBhvr>
                                      <p:to>
                                        <p:strVal val="hidden"/>
                                      </p:to>
                                    </p:set>
                                  </p:childTnLst>
                                </p:cTn>
                              </p:par>
                              <p:par>
                                <p:cTn id="71" presetID="1" presetClass="exit" presetSubtype="0" fill="hold" grpId="1" nodeType="withEffect">
                                  <p:stCondLst>
                                    <p:cond delay="0"/>
                                  </p:stCondLst>
                                  <p:childTnLst>
                                    <p:set>
                                      <p:cBhvr>
                                        <p:cTn id="72" dur="1" fill="hold">
                                          <p:stCondLst>
                                            <p:cond delay="0"/>
                                          </p:stCondLst>
                                        </p:cTn>
                                        <p:tgtEl>
                                          <p:spTgt spid="201751"/>
                                        </p:tgtEl>
                                        <p:attrNameLst>
                                          <p:attrName>style.visibility</p:attrName>
                                        </p:attrNameLst>
                                      </p:cBhvr>
                                      <p:to>
                                        <p:strVal val="hidden"/>
                                      </p:to>
                                    </p:set>
                                  </p:childTnLst>
                                </p:cTn>
                              </p:par>
                              <p:par>
                                <p:cTn id="73" presetID="1" presetClass="exit" presetSubtype="0" fill="hold" grpId="1" nodeType="withEffect">
                                  <p:stCondLst>
                                    <p:cond delay="0"/>
                                  </p:stCondLst>
                                  <p:childTnLst>
                                    <p:set>
                                      <p:cBhvr>
                                        <p:cTn id="74" dur="1" fill="hold">
                                          <p:stCondLst>
                                            <p:cond delay="0"/>
                                          </p:stCondLst>
                                        </p:cTn>
                                        <p:tgtEl>
                                          <p:spTgt spid="201752"/>
                                        </p:tgtEl>
                                        <p:attrNameLst>
                                          <p:attrName>style.visibility</p:attrName>
                                        </p:attrNameLst>
                                      </p:cBhvr>
                                      <p:to>
                                        <p:strVal val="hidden"/>
                                      </p:to>
                                    </p:set>
                                  </p:childTnLst>
                                </p:cTn>
                              </p:par>
                              <p:par>
                                <p:cTn id="75" presetID="1" presetClass="exit" presetSubtype="0" fill="hold" grpId="1" nodeType="withEffect">
                                  <p:stCondLst>
                                    <p:cond delay="0"/>
                                  </p:stCondLst>
                                  <p:childTnLst>
                                    <p:set>
                                      <p:cBhvr>
                                        <p:cTn id="76" dur="1" fill="hold">
                                          <p:stCondLst>
                                            <p:cond delay="0"/>
                                          </p:stCondLst>
                                        </p:cTn>
                                        <p:tgtEl>
                                          <p:spTgt spid="201753"/>
                                        </p:tgtEl>
                                        <p:attrNameLst>
                                          <p:attrName>style.visibility</p:attrName>
                                        </p:attrNameLst>
                                      </p:cBhvr>
                                      <p:to>
                                        <p:strVal val="hidden"/>
                                      </p:to>
                                    </p:set>
                                  </p:childTnLst>
                                </p:cTn>
                              </p:par>
                              <p:par>
                                <p:cTn id="77" presetID="1" presetClass="exit" presetSubtype="0" fill="hold" grpId="1" nodeType="withEffect">
                                  <p:stCondLst>
                                    <p:cond delay="0"/>
                                  </p:stCondLst>
                                  <p:childTnLst>
                                    <p:set>
                                      <p:cBhvr>
                                        <p:cTn id="78" dur="1" fill="hold">
                                          <p:stCondLst>
                                            <p:cond delay="0"/>
                                          </p:stCondLst>
                                        </p:cTn>
                                        <p:tgtEl>
                                          <p:spTgt spid="201754"/>
                                        </p:tgtEl>
                                        <p:attrNameLst>
                                          <p:attrName>style.visibility</p:attrName>
                                        </p:attrNameLst>
                                      </p:cBhvr>
                                      <p:to>
                                        <p:strVal val="hidden"/>
                                      </p:to>
                                    </p:set>
                                  </p:childTnLst>
                                </p:cTn>
                              </p:par>
                              <p:par>
                                <p:cTn id="79" presetID="1" presetClass="exit" presetSubtype="0" fill="hold" grpId="1" nodeType="withEffect">
                                  <p:stCondLst>
                                    <p:cond delay="0"/>
                                  </p:stCondLst>
                                  <p:childTnLst>
                                    <p:set>
                                      <p:cBhvr>
                                        <p:cTn id="80" dur="1" fill="hold">
                                          <p:stCondLst>
                                            <p:cond delay="0"/>
                                          </p:stCondLst>
                                        </p:cTn>
                                        <p:tgtEl>
                                          <p:spTgt spid="201755"/>
                                        </p:tgtEl>
                                        <p:attrNameLst>
                                          <p:attrName>style.visibility</p:attrName>
                                        </p:attrNameLst>
                                      </p:cBhvr>
                                      <p:to>
                                        <p:strVal val="hidden"/>
                                      </p:to>
                                    </p:set>
                                  </p:childTnLst>
                                </p:cTn>
                              </p:par>
                              <p:par>
                                <p:cTn id="81" presetID="1" presetClass="exit" presetSubtype="0" fill="hold" grpId="0" nodeType="withEffect">
                                  <p:stCondLst>
                                    <p:cond delay="0"/>
                                  </p:stCondLst>
                                  <p:childTnLst>
                                    <p:set>
                                      <p:cBhvr>
                                        <p:cTn id="82" dur="1" fill="hold">
                                          <p:stCondLst>
                                            <p:cond delay="0"/>
                                          </p:stCondLst>
                                        </p:cTn>
                                        <p:tgtEl>
                                          <p:spTgt spid="201739"/>
                                        </p:tgtEl>
                                        <p:attrNameLst>
                                          <p:attrName>style.visibility</p:attrName>
                                        </p:attrNameLst>
                                      </p:cBhvr>
                                      <p:to>
                                        <p:strVal val="hidden"/>
                                      </p:to>
                                    </p:set>
                                  </p:childTnLst>
                                </p:cTn>
                              </p:par>
                              <p:par>
                                <p:cTn id="83" presetID="1" presetClass="entr" presetSubtype="0" fill="hold" grpId="0" nodeType="withEffect">
                                  <p:stCondLst>
                                    <p:cond delay="0"/>
                                  </p:stCondLst>
                                  <p:childTnLst>
                                    <p:set>
                                      <p:cBhvr>
                                        <p:cTn id="84" dur="1" fill="hold">
                                          <p:stCondLst>
                                            <p:cond delay="0"/>
                                          </p:stCondLst>
                                        </p:cTn>
                                        <p:tgtEl>
                                          <p:spTgt spid="201764"/>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201763"/>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201757"/>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201758"/>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201765"/>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201766"/>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201767"/>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201768"/>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201762"/>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201761"/>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201760"/>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2017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30" grpId="0" animBg="1"/>
      <p:bldP spid="201732" grpId="0" animBg="1"/>
      <p:bldP spid="201732" grpId="1" animBg="1"/>
      <p:bldP spid="201735" grpId="0" animBg="1"/>
      <p:bldP spid="201736" grpId="0" animBg="1"/>
      <p:bldP spid="201736" grpId="1" animBg="1"/>
      <p:bldP spid="201737" grpId="0" animBg="1"/>
      <p:bldP spid="201739" grpId="0" animBg="1"/>
      <p:bldP spid="201742" grpId="0" animBg="1"/>
      <p:bldP spid="201743" grpId="0" animBg="1"/>
      <p:bldP spid="201743" grpId="1" animBg="1"/>
      <p:bldP spid="201744" grpId="0" animBg="1"/>
      <p:bldP spid="201747" grpId="0"/>
      <p:bldP spid="201750" grpId="0" animBg="1"/>
      <p:bldP spid="201750" grpId="1" animBg="1"/>
      <p:bldP spid="201750" grpId="2" animBg="1"/>
      <p:bldP spid="201751" grpId="0" animBg="1"/>
      <p:bldP spid="201751" grpId="1" animBg="1"/>
      <p:bldP spid="201752" grpId="0" animBg="1"/>
      <p:bldP spid="201752" grpId="1" animBg="1"/>
      <p:bldP spid="201753" grpId="0" animBg="1"/>
      <p:bldP spid="201753" grpId="1" animBg="1"/>
      <p:bldP spid="201754" grpId="0" animBg="1"/>
      <p:bldP spid="201754" grpId="1" animBg="1"/>
      <p:bldP spid="201755" grpId="0" animBg="1"/>
      <p:bldP spid="201755" grpId="1" animBg="1"/>
      <p:bldP spid="201756" grpId="0" animBg="1"/>
      <p:bldP spid="201757" grpId="0" animBg="1"/>
      <p:bldP spid="201758" grpId="0" animBg="1"/>
      <p:bldP spid="201759" grpId="0" animBg="1"/>
      <p:bldP spid="201760" grpId="0" animBg="1"/>
      <p:bldP spid="201761" grpId="0" animBg="1"/>
      <p:bldP spid="201762" grpId="0" animBg="1"/>
      <p:bldP spid="201763" grpId="0" animBg="1"/>
      <p:bldP spid="201764" grpId="0" animBg="1"/>
      <p:bldP spid="201765" grpId="0" animBg="1"/>
      <p:bldP spid="201766" grpId="0" animBg="1"/>
      <p:bldP spid="201767" grpId="0" animBg="1"/>
      <p:bldP spid="201768"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AutoShape 2"/>
          <p:cNvSpPr>
            <a:spLocks noChangeAspect="1" noChangeArrowheads="1"/>
          </p:cNvSpPr>
          <p:nvPr/>
        </p:nvSpPr>
        <p:spPr bwMode="auto">
          <a:xfrm>
            <a:off x="5075238" y="1412875"/>
            <a:ext cx="900112"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45  70</a:t>
            </a:r>
          </a:p>
        </p:txBody>
      </p:sp>
      <p:sp>
        <p:nvSpPr>
          <p:cNvPr id="202755" name="AutoShape 3"/>
          <p:cNvSpPr>
            <a:spLocks noChangeAspect="1" noChangeArrowheads="1"/>
          </p:cNvSpPr>
          <p:nvPr/>
        </p:nvSpPr>
        <p:spPr bwMode="auto">
          <a:xfrm>
            <a:off x="2627313" y="2536825"/>
            <a:ext cx="900112"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24  30</a:t>
            </a:r>
          </a:p>
        </p:txBody>
      </p:sp>
      <p:sp>
        <p:nvSpPr>
          <p:cNvPr id="202756" name="AutoShape 4"/>
          <p:cNvSpPr>
            <a:spLocks noChangeAspect="1" noChangeArrowheads="1"/>
          </p:cNvSpPr>
          <p:nvPr/>
        </p:nvSpPr>
        <p:spPr bwMode="auto">
          <a:xfrm>
            <a:off x="7451725" y="2536825"/>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90</a:t>
            </a:r>
          </a:p>
        </p:txBody>
      </p:sp>
      <p:sp>
        <p:nvSpPr>
          <p:cNvPr id="202757" name="AutoShape 5"/>
          <p:cNvSpPr>
            <a:spLocks noChangeAspect="1" noChangeArrowheads="1"/>
          </p:cNvSpPr>
          <p:nvPr/>
        </p:nvSpPr>
        <p:spPr bwMode="auto">
          <a:xfrm>
            <a:off x="1619250" y="3813175"/>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3  12</a:t>
            </a:r>
          </a:p>
        </p:txBody>
      </p:sp>
      <p:sp>
        <p:nvSpPr>
          <p:cNvPr id="202758" name="AutoShape 6"/>
          <p:cNvSpPr>
            <a:spLocks noChangeArrowheads="1"/>
          </p:cNvSpPr>
          <p:nvPr/>
        </p:nvSpPr>
        <p:spPr bwMode="auto">
          <a:xfrm>
            <a:off x="3887788" y="3813175"/>
            <a:ext cx="539750"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37</a:t>
            </a:r>
          </a:p>
        </p:txBody>
      </p:sp>
      <p:sp>
        <p:nvSpPr>
          <p:cNvPr id="202759" name="AutoShape 7"/>
          <p:cNvSpPr>
            <a:spLocks noChangeAspect="1" noChangeArrowheads="1"/>
          </p:cNvSpPr>
          <p:nvPr/>
        </p:nvSpPr>
        <p:spPr bwMode="auto">
          <a:xfrm>
            <a:off x="5111750" y="2536825"/>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53</a:t>
            </a:r>
          </a:p>
        </p:txBody>
      </p:sp>
      <p:sp>
        <p:nvSpPr>
          <p:cNvPr id="202760" name="Line 8"/>
          <p:cNvSpPr>
            <a:spLocks noChangeShapeType="1"/>
          </p:cNvSpPr>
          <p:nvPr/>
        </p:nvSpPr>
        <p:spPr bwMode="auto">
          <a:xfrm flipH="1">
            <a:off x="1979613" y="2924175"/>
            <a:ext cx="720725"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2761" name="Line 9"/>
          <p:cNvSpPr>
            <a:spLocks noChangeShapeType="1"/>
          </p:cNvSpPr>
          <p:nvPr/>
        </p:nvSpPr>
        <p:spPr bwMode="auto">
          <a:xfrm>
            <a:off x="3419475" y="2924175"/>
            <a:ext cx="647700"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2762" name="Text Box 10"/>
          <p:cNvSpPr txBox="1">
            <a:spLocks noChangeArrowheads="1"/>
          </p:cNvSpPr>
          <p:nvPr/>
        </p:nvSpPr>
        <p:spPr bwMode="auto">
          <a:xfrm>
            <a:off x="5076825" y="955675"/>
            <a:ext cx="647700" cy="457200"/>
          </a:xfrm>
          <a:prstGeom prst="rect">
            <a:avLst/>
          </a:prstGeom>
          <a:noFill/>
          <a:ln w="12700" cap="sq">
            <a:noFill/>
            <a:miter lim="800000"/>
            <a:headEnd type="none" w="sm" len="sm"/>
            <a:tailEnd type="none" w="sm" len="sm"/>
          </a:ln>
          <a:effectLst/>
        </p:spPr>
        <p:txBody>
          <a:bodyPr>
            <a:spAutoFit/>
          </a:bodyPr>
          <a:lstStyle/>
          <a:p>
            <a:pPr algn="ctr">
              <a:spcBef>
                <a:spcPct val="50000"/>
              </a:spcBef>
            </a:pPr>
            <a:r>
              <a:rPr kumimoji="1" lang="en-US" altLang="zh-CN" sz="2400">
                <a:latin typeface="Times New Roman" pitchFamily="18" charset="0"/>
              </a:rPr>
              <a:t>t</a:t>
            </a:r>
          </a:p>
        </p:txBody>
      </p:sp>
      <p:sp>
        <p:nvSpPr>
          <p:cNvPr id="202763" name="Line 11"/>
          <p:cNvSpPr>
            <a:spLocks noChangeShapeType="1"/>
          </p:cNvSpPr>
          <p:nvPr/>
        </p:nvSpPr>
        <p:spPr bwMode="auto">
          <a:xfrm>
            <a:off x="5581650" y="863600"/>
            <a:ext cx="0" cy="549275"/>
          </a:xfrm>
          <a:prstGeom prst="line">
            <a:avLst/>
          </a:prstGeom>
          <a:noFill/>
          <a:ln w="12700" cap="sq">
            <a:solidFill>
              <a:srgbClr val="0000FF"/>
            </a:solidFill>
            <a:miter lim="800000"/>
            <a:headEnd type="none" w="sm" len="sm"/>
            <a:tailEnd type="triangle" w="sm" len="sm"/>
          </a:ln>
          <a:effectLst/>
        </p:spPr>
        <p:txBody>
          <a:bodyPr wrap="none"/>
          <a:lstStyle/>
          <a:p>
            <a:endParaRPr lang="zh-CN" altLang="en-US"/>
          </a:p>
        </p:txBody>
      </p:sp>
      <p:sp>
        <p:nvSpPr>
          <p:cNvPr id="202764" name="Text Box 12"/>
          <p:cNvSpPr txBox="1">
            <a:spLocks noChangeArrowheads="1"/>
          </p:cNvSpPr>
          <p:nvPr/>
        </p:nvSpPr>
        <p:spPr bwMode="auto">
          <a:xfrm>
            <a:off x="900113" y="333375"/>
            <a:ext cx="2016125" cy="519113"/>
          </a:xfrm>
          <a:prstGeom prst="rect">
            <a:avLst/>
          </a:prstGeom>
          <a:noFill/>
          <a:ln w="12700" cap="sq">
            <a:noFill/>
            <a:miter lim="800000"/>
            <a:headEnd type="none" w="sm" len="sm"/>
            <a:tailEnd type="none" w="sm" len="sm"/>
          </a:ln>
          <a:effectLst/>
        </p:spPr>
        <p:txBody>
          <a:bodyPr>
            <a:spAutoFit/>
          </a:bodyPr>
          <a:lstStyle/>
          <a:p>
            <a:pPr algn="ctr">
              <a:spcBef>
                <a:spcPct val="50000"/>
              </a:spcBef>
            </a:pPr>
            <a:r>
              <a:rPr kumimoji="1" lang="zh-CN" altLang="en-US" sz="2800" b="1">
                <a:solidFill>
                  <a:srgbClr val="FF3300"/>
                </a:solidFill>
                <a:latin typeface="Times New Roman" pitchFamily="18" charset="0"/>
              </a:rPr>
              <a:t>插入</a:t>
            </a:r>
            <a:r>
              <a:rPr kumimoji="1" lang="en-US" altLang="zh-CN" sz="2800" b="1">
                <a:solidFill>
                  <a:srgbClr val="FF3300"/>
                </a:solidFill>
                <a:latin typeface="Times New Roman" pitchFamily="18" charset="0"/>
              </a:rPr>
              <a:t>7</a:t>
            </a:r>
          </a:p>
        </p:txBody>
      </p:sp>
      <p:sp>
        <p:nvSpPr>
          <p:cNvPr id="202765" name="AutoShape 13"/>
          <p:cNvSpPr>
            <a:spLocks noChangeArrowheads="1"/>
          </p:cNvSpPr>
          <p:nvPr/>
        </p:nvSpPr>
        <p:spPr bwMode="auto">
          <a:xfrm>
            <a:off x="4679950" y="3789363"/>
            <a:ext cx="539750"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50</a:t>
            </a:r>
          </a:p>
        </p:txBody>
      </p:sp>
      <p:sp>
        <p:nvSpPr>
          <p:cNvPr id="202766" name="AutoShape 14"/>
          <p:cNvSpPr>
            <a:spLocks noChangeArrowheads="1"/>
          </p:cNvSpPr>
          <p:nvPr/>
        </p:nvSpPr>
        <p:spPr bwMode="auto">
          <a:xfrm>
            <a:off x="6048375" y="3789363"/>
            <a:ext cx="539750"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50</a:t>
            </a:r>
          </a:p>
        </p:txBody>
      </p:sp>
      <p:sp>
        <p:nvSpPr>
          <p:cNvPr id="202767" name="AutoShape 15"/>
          <p:cNvSpPr>
            <a:spLocks noChangeArrowheads="1"/>
          </p:cNvSpPr>
          <p:nvPr/>
        </p:nvSpPr>
        <p:spPr bwMode="auto">
          <a:xfrm>
            <a:off x="7056438" y="3789363"/>
            <a:ext cx="539750"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50</a:t>
            </a:r>
          </a:p>
        </p:txBody>
      </p:sp>
      <p:sp>
        <p:nvSpPr>
          <p:cNvPr id="202768" name="AutoShape 16"/>
          <p:cNvSpPr>
            <a:spLocks noChangeArrowheads="1"/>
          </p:cNvSpPr>
          <p:nvPr/>
        </p:nvSpPr>
        <p:spPr bwMode="auto">
          <a:xfrm>
            <a:off x="8569325" y="3789363"/>
            <a:ext cx="539750"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50</a:t>
            </a:r>
          </a:p>
        </p:txBody>
      </p:sp>
      <p:sp>
        <p:nvSpPr>
          <p:cNvPr id="202769" name="Line 17"/>
          <p:cNvSpPr>
            <a:spLocks noChangeShapeType="1"/>
          </p:cNvSpPr>
          <p:nvPr/>
        </p:nvSpPr>
        <p:spPr bwMode="auto">
          <a:xfrm flipH="1">
            <a:off x="3173413" y="1752600"/>
            <a:ext cx="1944687" cy="792163"/>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2770" name="Line 18"/>
          <p:cNvSpPr>
            <a:spLocks noChangeShapeType="1"/>
          </p:cNvSpPr>
          <p:nvPr/>
        </p:nvSpPr>
        <p:spPr bwMode="auto">
          <a:xfrm>
            <a:off x="5580063" y="1773238"/>
            <a:ext cx="0" cy="75565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2771" name="Line 19"/>
          <p:cNvSpPr>
            <a:spLocks noChangeShapeType="1"/>
          </p:cNvSpPr>
          <p:nvPr/>
        </p:nvSpPr>
        <p:spPr bwMode="auto">
          <a:xfrm>
            <a:off x="5940425" y="1700213"/>
            <a:ext cx="1728788" cy="827087"/>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2772" name="Line 20"/>
          <p:cNvSpPr>
            <a:spLocks noChangeShapeType="1"/>
          </p:cNvSpPr>
          <p:nvPr/>
        </p:nvSpPr>
        <p:spPr bwMode="auto">
          <a:xfrm flipH="1">
            <a:off x="4932363" y="2924175"/>
            <a:ext cx="360362" cy="865188"/>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2773" name="Line 21"/>
          <p:cNvSpPr>
            <a:spLocks noChangeShapeType="1"/>
          </p:cNvSpPr>
          <p:nvPr/>
        </p:nvSpPr>
        <p:spPr bwMode="auto">
          <a:xfrm>
            <a:off x="5868988" y="2924175"/>
            <a:ext cx="503237" cy="865188"/>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2774" name="Line 22"/>
          <p:cNvSpPr>
            <a:spLocks noChangeShapeType="1"/>
          </p:cNvSpPr>
          <p:nvPr/>
        </p:nvSpPr>
        <p:spPr bwMode="auto">
          <a:xfrm flipH="1">
            <a:off x="7235825" y="2924175"/>
            <a:ext cx="433388" cy="865188"/>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2775" name="Line 23"/>
          <p:cNvSpPr>
            <a:spLocks noChangeShapeType="1"/>
          </p:cNvSpPr>
          <p:nvPr/>
        </p:nvSpPr>
        <p:spPr bwMode="auto">
          <a:xfrm>
            <a:off x="8243888" y="2924175"/>
            <a:ext cx="576262" cy="865188"/>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2776" name="AutoShape 24"/>
          <p:cNvSpPr>
            <a:spLocks noChangeArrowheads="1"/>
          </p:cNvSpPr>
          <p:nvPr/>
        </p:nvSpPr>
        <p:spPr bwMode="auto">
          <a:xfrm>
            <a:off x="2808288" y="3833813"/>
            <a:ext cx="539750"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26</a:t>
            </a:r>
          </a:p>
        </p:txBody>
      </p:sp>
      <p:sp>
        <p:nvSpPr>
          <p:cNvPr id="202777" name="Line 25"/>
          <p:cNvSpPr>
            <a:spLocks noChangeShapeType="1"/>
          </p:cNvSpPr>
          <p:nvPr/>
        </p:nvSpPr>
        <p:spPr bwMode="auto">
          <a:xfrm>
            <a:off x="3060700" y="2924175"/>
            <a:ext cx="0" cy="936625"/>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2778" name="AutoShape 26"/>
          <p:cNvSpPr>
            <a:spLocks noChangeArrowheads="1"/>
          </p:cNvSpPr>
          <p:nvPr/>
        </p:nvSpPr>
        <p:spPr bwMode="auto">
          <a:xfrm>
            <a:off x="1116013" y="3813175"/>
            <a:ext cx="1439862"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3  7  12</a:t>
            </a:r>
          </a:p>
        </p:txBody>
      </p:sp>
      <p:sp>
        <p:nvSpPr>
          <p:cNvPr id="202779" name="AutoShape 27"/>
          <p:cNvSpPr>
            <a:spLocks noChangeArrowheads="1"/>
          </p:cNvSpPr>
          <p:nvPr/>
        </p:nvSpPr>
        <p:spPr bwMode="auto">
          <a:xfrm>
            <a:off x="2103438" y="2544763"/>
            <a:ext cx="1439862"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7  24  30</a:t>
            </a:r>
          </a:p>
        </p:txBody>
      </p:sp>
      <p:sp>
        <p:nvSpPr>
          <p:cNvPr id="202780" name="AutoShape 28"/>
          <p:cNvSpPr>
            <a:spLocks noChangeArrowheads="1"/>
          </p:cNvSpPr>
          <p:nvPr/>
        </p:nvSpPr>
        <p:spPr bwMode="auto">
          <a:xfrm>
            <a:off x="900113" y="3789363"/>
            <a:ext cx="539750"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3</a:t>
            </a:r>
          </a:p>
        </p:txBody>
      </p:sp>
      <p:sp>
        <p:nvSpPr>
          <p:cNvPr id="202781" name="AutoShape 29"/>
          <p:cNvSpPr>
            <a:spLocks noChangeArrowheads="1"/>
          </p:cNvSpPr>
          <p:nvPr/>
        </p:nvSpPr>
        <p:spPr bwMode="auto">
          <a:xfrm>
            <a:off x="2051050" y="3789363"/>
            <a:ext cx="539750"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12</a:t>
            </a:r>
          </a:p>
        </p:txBody>
      </p:sp>
      <p:sp>
        <p:nvSpPr>
          <p:cNvPr id="202782" name="Line 30"/>
          <p:cNvSpPr>
            <a:spLocks noChangeShapeType="1"/>
          </p:cNvSpPr>
          <p:nvPr/>
        </p:nvSpPr>
        <p:spPr bwMode="auto">
          <a:xfrm flipH="1">
            <a:off x="1258888" y="2924175"/>
            <a:ext cx="936625" cy="865188"/>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2783" name="Line 31"/>
          <p:cNvSpPr>
            <a:spLocks noChangeShapeType="1"/>
          </p:cNvSpPr>
          <p:nvPr/>
        </p:nvSpPr>
        <p:spPr bwMode="auto">
          <a:xfrm flipH="1">
            <a:off x="2411413" y="2924175"/>
            <a:ext cx="73025" cy="865188"/>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276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mph" presetSubtype="2" fill="hold" nodeType="clickEffect">
                                  <p:stCondLst>
                                    <p:cond delay="0"/>
                                  </p:stCondLst>
                                  <p:childTnLst>
                                    <p:animClr clrSpc="rgb" dir="cw">
                                      <p:cBhvr>
                                        <p:cTn id="10" dur="2000" fill="hold"/>
                                        <p:tgtEl>
                                          <p:spTgt spid="202754"/>
                                        </p:tgtEl>
                                        <p:attrNameLst>
                                          <p:attrName>fillcolor</p:attrName>
                                        </p:attrNameLst>
                                      </p:cBhvr>
                                      <p:to>
                                        <a:srgbClr val="FF3300"/>
                                      </p:to>
                                    </p:animClr>
                                    <p:set>
                                      <p:cBhvr>
                                        <p:cTn id="11" dur="2000" fill="hold"/>
                                        <p:tgtEl>
                                          <p:spTgt spid="202754"/>
                                        </p:tgtEl>
                                        <p:attrNameLst>
                                          <p:attrName>fill.type</p:attrName>
                                        </p:attrNameLst>
                                      </p:cBhvr>
                                      <p:to>
                                        <p:strVal val="solid"/>
                                      </p:to>
                                    </p:set>
                                    <p:set>
                                      <p:cBhvr>
                                        <p:cTn id="12" dur="2000" fill="hold"/>
                                        <p:tgtEl>
                                          <p:spTgt spid="202754"/>
                                        </p:tgtEl>
                                        <p:attrNameLst>
                                          <p:attrName>fill.on</p:attrName>
                                        </p:attrNameLst>
                                      </p:cBhvr>
                                      <p:to>
                                        <p:strVal val="true"/>
                                      </p:to>
                                    </p:set>
                                  </p:childTnLst>
                                </p:cTn>
                              </p:par>
                            </p:childTnLst>
                          </p:cTn>
                        </p:par>
                      </p:childTnLst>
                    </p:cTn>
                  </p:par>
                  <p:par>
                    <p:cTn id="13" fill="hold">
                      <p:stCondLst>
                        <p:cond delay="indefinite"/>
                      </p:stCondLst>
                      <p:childTnLst>
                        <p:par>
                          <p:cTn id="14" fill="hold">
                            <p:stCondLst>
                              <p:cond delay="0"/>
                            </p:stCondLst>
                            <p:childTnLst>
                              <p:par>
                                <p:cTn id="15" presetID="1" presetClass="emph" presetSubtype="2" fill="hold" nodeType="clickEffect">
                                  <p:stCondLst>
                                    <p:cond delay="0"/>
                                  </p:stCondLst>
                                  <p:childTnLst>
                                    <p:animClr clrSpc="rgb" dir="cw">
                                      <p:cBhvr>
                                        <p:cTn id="16" dur="2000" fill="hold"/>
                                        <p:tgtEl>
                                          <p:spTgt spid="202755"/>
                                        </p:tgtEl>
                                        <p:attrNameLst>
                                          <p:attrName>fillcolor</p:attrName>
                                        </p:attrNameLst>
                                      </p:cBhvr>
                                      <p:to>
                                        <a:srgbClr val="FF3300"/>
                                      </p:to>
                                    </p:animClr>
                                    <p:set>
                                      <p:cBhvr>
                                        <p:cTn id="17" dur="2000" fill="hold"/>
                                        <p:tgtEl>
                                          <p:spTgt spid="202755"/>
                                        </p:tgtEl>
                                        <p:attrNameLst>
                                          <p:attrName>fill.type</p:attrName>
                                        </p:attrNameLst>
                                      </p:cBhvr>
                                      <p:to>
                                        <p:strVal val="solid"/>
                                      </p:to>
                                    </p:set>
                                    <p:set>
                                      <p:cBhvr>
                                        <p:cTn id="18" dur="2000" fill="hold"/>
                                        <p:tgtEl>
                                          <p:spTgt spid="202755"/>
                                        </p:tgtEl>
                                        <p:attrNameLst>
                                          <p:attrName>fill.on</p:attrName>
                                        </p:attrNameLst>
                                      </p:cBhvr>
                                      <p:to>
                                        <p:strVal val="true"/>
                                      </p:to>
                                    </p:set>
                                  </p:childTnLst>
                                </p:cTn>
                              </p:par>
                            </p:childTnLst>
                          </p:cTn>
                        </p:par>
                      </p:childTnLst>
                    </p:cTn>
                  </p:par>
                  <p:par>
                    <p:cTn id="19" fill="hold">
                      <p:stCondLst>
                        <p:cond delay="indefinite"/>
                      </p:stCondLst>
                      <p:childTnLst>
                        <p:par>
                          <p:cTn id="20" fill="hold">
                            <p:stCondLst>
                              <p:cond delay="0"/>
                            </p:stCondLst>
                            <p:childTnLst>
                              <p:par>
                                <p:cTn id="21" presetID="1" presetClass="emph" presetSubtype="2" fill="hold" nodeType="clickEffect">
                                  <p:stCondLst>
                                    <p:cond delay="0"/>
                                  </p:stCondLst>
                                  <p:childTnLst>
                                    <p:animClr clrSpc="rgb" dir="cw">
                                      <p:cBhvr>
                                        <p:cTn id="22" dur="2000" fill="hold"/>
                                        <p:tgtEl>
                                          <p:spTgt spid="202757"/>
                                        </p:tgtEl>
                                        <p:attrNameLst>
                                          <p:attrName>fillcolor</p:attrName>
                                        </p:attrNameLst>
                                      </p:cBhvr>
                                      <p:to>
                                        <a:srgbClr val="FF3300"/>
                                      </p:to>
                                    </p:animClr>
                                    <p:set>
                                      <p:cBhvr>
                                        <p:cTn id="23" dur="2000" fill="hold"/>
                                        <p:tgtEl>
                                          <p:spTgt spid="202757"/>
                                        </p:tgtEl>
                                        <p:attrNameLst>
                                          <p:attrName>fill.type</p:attrName>
                                        </p:attrNameLst>
                                      </p:cBhvr>
                                      <p:to>
                                        <p:strVal val="solid"/>
                                      </p:to>
                                    </p:set>
                                    <p:set>
                                      <p:cBhvr>
                                        <p:cTn id="24" dur="2000" fill="hold"/>
                                        <p:tgtEl>
                                          <p:spTgt spid="202757"/>
                                        </p:tgtEl>
                                        <p:attrNameLst>
                                          <p:attrName>fill.on</p:attrName>
                                        </p:attrNameLst>
                                      </p:cBhvr>
                                      <p:to>
                                        <p:strVal val="tru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0" nodeType="clickEffect">
                                  <p:stCondLst>
                                    <p:cond delay="0"/>
                                  </p:stCondLst>
                                  <p:childTnLst>
                                    <p:set>
                                      <p:cBhvr>
                                        <p:cTn id="28" dur="1" fill="hold">
                                          <p:stCondLst>
                                            <p:cond delay="0"/>
                                          </p:stCondLst>
                                        </p:cTn>
                                        <p:tgtEl>
                                          <p:spTgt spid="202757"/>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20277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02779"/>
                                        </p:tgtEl>
                                        <p:attrNameLst>
                                          <p:attrName>style.visibility</p:attrName>
                                        </p:attrNameLst>
                                      </p:cBhvr>
                                      <p:to>
                                        <p:strVal val="visible"/>
                                      </p:to>
                                    </p:set>
                                  </p:childTnLst>
                                </p:cTn>
                              </p:par>
                              <p:par>
                                <p:cTn id="35" presetID="1" presetClass="exit" presetSubtype="0" fill="hold" grpId="0" nodeType="withEffect">
                                  <p:stCondLst>
                                    <p:cond delay="0"/>
                                  </p:stCondLst>
                                  <p:childTnLst>
                                    <p:set>
                                      <p:cBhvr>
                                        <p:cTn id="36" dur="1" fill="hold">
                                          <p:stCondLst>
                                            <p:cond delay="0"/>
                                          </p:stCondLst>
                                        </p:cTn>
                                        <p:tgtEl>
                                          <p:spTgt spid="202755"/>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202778"/>
                                        </p:tgtEl>
                                        <p:attrNameLst>
                                          <p:attrName>style.visibility</p:attrName>
                                        </p:attrNameLst>
                                      </p:cBhvr>
                                      <p:to>
                                        <p:strVal val="hidden"/>
                                      </p:to>
                                    </p:set>
                                  </p:childTnLst>
                                </p:cTn>
                              </p:par>
                              <p:par>
                                <p:cTn id="39" presetID="1" presetClass="exit" presetSubtype="0" fill="hold" grpId="0" nodeType="withEffect">
                                  <p:stCondLst>
                                    <p:cond delay="0"/>
                                  </p:stCondLst>
                                  <p:childTnLst>
                                    <p:set>
                                      <p:cBhvr>
                                        <p:cTn id="40" dur="1" fill="hold">
                                          <p:stCondLst>
                                            <p:cond delay="0"/>
                                          </p:stCondLst>
                                        </p:cTn>
                                        <p:tgtEl>
                                          <p:spTgt spid="202760"/>
                                        </p:tgtEl>
                                        <p:attrNameLst>
                                          <p:attrName>style.visibility</p:attrName>
                                        </p:attrNameLst>
                                      </p:cBhvr>
                                      <p:to>
                                        <p:strVal val="hidden"/>
                                      </p:to>
                                    </p:set>
                                  </p:childTnLst>
                                </p:cTn>
                              </p:par>
                              <p:par>
                                <p:cTn id="41" presetID="1" presetClass="entr" presetSubtype="0" fill="hold" grpId="0" nodeType="withEffect">
                                  <p:stCondLst>
                                    <p:cond delay="0"/>
                                  </p:stCondLst>
                                  <p:childTnLst>
                                    <p:set>
                                      <p:cBhvr>
                                        <p:cTn id="42" dur="1" fill="hold">
                                          <p:stCondLst>
                                            <p:cond delay="0"/>
                                          </p:stCondLst>
                                        </p:cTn>
                                        <p:tgtEl>
                                          <p:spTgt spid="20278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0278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0278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027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755" grpId="0" animBg="1"/>
      <p:bldP spid="202757" grpId="0" animBg="1"/>
      <p:bldP spid="202760" grpId="0" animBg="1"/>
      <p:bldP spid="202764" grpId="0"/>
      <p:bldP spid="202778" grpId="0" animBg="1"/>
      <p:bldP spid="202778" grpId="1" animBg="1"/>
      <p:bldP spid="202779" grpId="0" animBg="1"/>
      <p:bldP spid="202780" grpId="0" animBg="1"/>
      <p:bldP spid="202781" grpId="0" animBg="1"/>
      <p:bldP spid="202782" grpId="0" animBg="1"/>
      <p:bldP spid="202783"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AutoShape 2"/>
          <p:cNvSpPr>
            <a:spLocks noChangeAspect="1" noChangeArrowheads="1"/>
          </p:cNvSpPr>
          <p:nvPr/>
        </p:nvSpPr>
        <p:spPr bwMode="auto">
          <a:xfrm>
            <a:off x="7343775" y="3473450"/>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90</a:t>
            </a:r>
          </a:p>
        </p:txBody>
      </p:sp>
      <p:sp>
        <p:nvSpPr>
          <p:cNvPr id="203779" name="AutoShape 3"/>
          <p:cNvSpPr>
            <a:spLocks noChangeAspect="1" noChangeArrowheads="1"/>
          </p:cNvSpPr>
          <p:nvPr/>
        </p:nvSpPr>
        <p:spPr bwMode="auto">
          <a:xfrm>
            <a:off x="5003800" y="3473450"/>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53</a:t>
            </a:r>
          </a:p>
        </p:txBody>
      </p:sp>
      <p:sp>
        <p:nvSpPr>
          <p:cNvPr id="203780" name="Text Box 4"/>
          <p:cNvSpPr txBox="1">
            <a:spLocks noChangeArrowheads="1"/>
          </p:cNvSpPr>
          <p:nvPr/>
        </p:nvSpPr>
        <p:spPr bwMode="auto">
          <a:xfrm>
            <a:off x="3995738" y="404813"/>
            <a:ext cx="647700" cy="457200"/>
          </a:xfrm>
          <a:prstGeom prst="rect">
            <a:avLst/>
          </a:prstGeom>
          <a:noFill/>
          <a:ln w="12700" cap="sq">
            <a:noFill/>
            <a:miter lim="800000"/>
            <a:headEnd type="none" w="sm" len="sm"/>
            <a:tailEnd type="none" w="sm" len="sm"/>
          </a:ln>
          <a:effectLst/>
        </p:spPr>
        <p:txBody>
          <a:bodyPr>
            <a:spAutoFit/>
          </a:bodyPr>
          <a:lstStyle/>
          <a:p>
            <a:pPr algn="ctr">
              <a:spcBef>
                <a:spcPct val="50000"/>
              </a:spcBef>
            </a:pPr>
            <a:r>
              <a:rPr kumimoji="1" lang="en-US" altLang="zh-CN" sz="2400">
                <a:latin typeface="Times New Roman" pitchFamily="18" charset="0"/>
              </a:rPr>
              <a:t>t</a:t>
            </a:r>
          </a:p>
        </p:txBody>
      </p:sp>
      <p:sp>
        <p:nvSpPr>
          <p:cNvPr id="203781" name="Line 5"/>
          <p:cNvSpPr>
            <a:spLocks noChangeShapeType="1"/>
          </p:cNvSpPr>
          <p:nvPr/>
        </p:nvSpPr>
        <p:spPr bwMode="auto">
          <a:xfrm>
            <a:off x="4500563" y="312738"/>
            <a:ext cx="0" cy="549275"/>
          </a:xfrm>
          <a:prstGeom prst="line">
            <a:avLst/>
          </a:prstGeom>
          <a:noFill/>
          <a:ln w="12700" cap="sq">
            <a:solidFill>
              <a:srgbClr val="0000FF"/>
            </a:solidFill>
            <a:miter lim="800000"/>
            <a:headEnd type="none" w="sm" len="sm"/>
            <a:tailEnd type="triangle" w="sm" len="sm"/>
          </a:ln>
          <a:effectLst/>
        </p:spPr>
        <p:txBody>
          <a:bodyPr wrap="none"/>
          <a:lstStyle/>
          <a:p>
            <a:endParaRPr lang="zh-CN" altLang="en-US"/>
          </a:p>
        </p:txBody>
      </p:sp>
      <p:sp>
        <p:nvSpPr>
          <p:cNvPr id="203782" name="Text Box 6"/>
          <p:cNvSpPr txBox="1">
            <a:spLocks noChangeArrowheads="1"/>
          </p:cNvSpPr>
          <p:nvPr/>
        </p:nvSpPr>
        <p:spPr bwMode="auto">
          <a:xfrm>
            <a:off x="900113" y="333375"/>
            <a:ext cx="2016125" cy="519113"/>
          </a:xfrm>
          <a:prstGeom prst="rect">
            <a:avLst/>
          </a:prstGeom>
          <a:noFill/>
          <a:ln w="12700" cap="sq">
            <a:noFill/>
            <a:miter lim="800000"/>
            <a:headEnd type="none" w="sm" len="sm"/>
            <a:tailEnd type="none" w="sm" len="sm"/>
          </a:ln>
          <a:effectLst/>
        </p:spPr>
        <p:txBody>
          <a:bodyPr>
            <a:spAutoFit/>
          </a:bodyPr>
          <a:lstStyle/>
          <a:p>
            <a:pPr algn="ctr">
              <a:spcBef>
                <a:spcPct val="50000"/>
              </a:spcBef>
            </a:pPr>
            <a:r>
              <a:rPr kumimoji="1" lang="zh-CN" altLang="en-US" sz="2800" b="1">
                <a:solidFill>
                  <a:srgbClr val="FF3300"/>
                </a:solidFill>
                <a:latin typeface="Times New Roman" pitchFamily="18" charset="0"/>
              </a:rPr>
              <a:t>插入</a:t>
            </a:r>
            <a:r>
              <a:rPr kumimoji="1" lang="en-US" altLang="zh-CN" sz="2800" b="1">
                <a:solidFill>
                  <a:srgbClr val="FF3300"/>
                </a:solidFill>
                <a:latin typeface="Times New Roman" pitchFamily="18" charset="0"/>
              </a:rPr>
              <a:t>7</a:t>
            </a:r>
          </a:p>
        </p:txBody>
      </p:sp>
      <p:sp>
        <p:nvSpPr>
          <p:cNvPr id="203783" name="AutoShape 7"/>
          <p:cNvSpPr>
            <a:spLocks noChangeArrowheads="1"/>
          </p:cNvSpPr>
          <p:nvPr/>
        </p:nvSpPr>
        <p:spPr bwMode="auto">
          <a:xfrm>
            <a:off x="4572000" y="4725988"/>
            <a:ext cx="539750"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50</a:t>
            </a:r>
          </a:p>
        </p:txBody>
      </p:sp>
      <p:sp>
        <p:nvSpPr>
          <p:cNvPr id="203784" name="AutoShape 8"/>
          <p:cNvSpPr>
            <a:spLocks noChangeArrowheads="1"/>
          </p:cNvSpPr>
          <p:nvPr/>
        </p:nvSpPr>
        <p:spPr bwMode="auto">
          <a:xfrm>
            <a:off x="5940425" y="4725988"/>
            <a:ext cx="539750"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50</a:t>
            </a:r>
          </a:p>
        </p:txBody>
      </p:sp>
      <p:sp>
        <p:nvSpPr>
          <p:cNvPr id="203785" name="AutoShape 9"/>
          <p:cNvSpPr>
            <a:spLocks noChangeArrowheads="1"/>
          </p:cNvSpPr>
          <p:nvPr/>
        </p:nvSpPr>
        <p:spPr bwMode="auto">
          <a:xfrm>
            <a:off x="6948488" y="4725988"/>
            <a:ext cx="539750"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50</a:t>
            </a:r>
          </a:p>
        </p:txBody>
      </p:sp>
      <p:sp>
        <p:nvSpPr>
          <p:cNvPr id="203786" name="AutoShape 10"/>
          <p:cNvSpPr>
            <a:spLocks noChangeArrowheads="1"/>
          </p:cNvSpPr>
          <p:nvPr/>
        </p:nvSpPr>
        <p:spPr bwMode="auto">
          <a:xfrm>
            <a:off x="8461375" y="4725988"/>
            <a:ext cx="539750"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50</a:t>
            </a:r>
          </a:p>
        </p:txBody>
      </p:sp>
      <p:sp>
        <p:nvSpPr>
          <p:cNvPr id="203787" name="Line 11"/>
          <p:cNvSpPr>
            <a:spLocks noChangeShapeType="1"/>
          </p:cNvSpPr>
          <p:nvPr/>
        </p:nvSpPr>
        <p:spPr bwMode="auto">
          <a:xfrm flipH="1">
            <a:off x="4824413" y="3860800"/>
            <a:ext cx="360362" cy="865188"/>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3788" name="Line 12"/>
          <p:cNvSpPr>
            <a:spLocks noChangeShapeType="1"/>
          </p:cNvSpPr>
          <p:nvPr/>
        </p:nvSpPr>
        <p:spPr bwMode="auto">
          <a:xfrm>
            <a:off x="5761038" y="3860800"/>
            <a:ext cx="503237" cy="865188"/>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3789" name="Line 13"/>
          <p:cNvSpPr>
            <a:spLocks noChangeShapeType="1"/>
          </p:cNvSpPr>
          <p:nvPr/>
        </p:nvSpPr>
        <p:spPr bwMode="auto">
          <a:xfrm flipH="1">
            <a:off x="7127875" y="3860800"/>
            <a:ext cx="433388" cy="865188"/>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3790" name="Line 14"/>
          <p:cNvSpPr>
            <a:spLocks noChangeShapeType="1"/>
          </p:cNvSpPr>
          <p:nvPr/>
        </p:nvSpPr>
        <p:spPr bwMode="auto">
          <a:xfrm>
            <a:off x="8135938" y="3860800"/>
            <a:ext cx="576262" cy="865188"/>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3791" name="AutoShape 15"/>
          <p:cNvSpPr>
            <a:spLocks noChangeArrowheads="1"/>
          </p:cNvSpPr>
          <p:nvPr/>
        </p:nvSpPr>
        <p:spPr bwMode="auto">
          <a:xfrm>
            <a:off x="3492500" y="2205038"/>
            <a:ext cx="1439863"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24  45  70</a:t>
            </a:r>
          </a:p>
        </p:txBody>
      </p:sp>
      <p:sp>
        <p:nvSpPr>
          <p:cNvPr id="203792" name="AutoShape 16"/>
          <p:cNvSpPr>
            <a:spLocks noChangeAspect="1" noChangeArrowheads="1"/>
          </p:cNvSpPr>
          <p:nvPr/>
        </p:nvSpPr>
        <p:spPr bwMode="auto">
          <a:xfrm>
            <a:off x="2806700" y="3473450"/>
            <a:ext cx="900113"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30</a:t>
            </a:r>
          </a:p>
        </p:txBody>
      </p:sp>
      <p:sp>
        <p:nvSpPr>
          <p:cNvPr id="203793" name="AutoShape 17"/>
          <p:cNvSpPr>
            <a:spLocks noChangeAspect="1" noChangeArrowheads="1"/>
          </p:cNvSpPr>
          <p:nvPr/>
        </p:nvSpPr>
        <p:spPr bwMode="auto">
          <a:xfrm>
            <a:off x="466725" y="3473450"/>
            <a:ext cx="900113"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7</a:t>
            </a:r>
          </a:p>
        </p:txBody>
      </p:sp>
      <p:sp>
        <p:nvSpPr>
          <p:cNvPr id="203794" name="AutoShape 18"/>
          <p:cNvSpPr>
            <a:spLocks noChangeArrowheads="1"/>
          </p:cNvSpPr>
          <p:nvPr/>
        </p:nvSpPr>
        <p:spPr bwMode="auto">
          <a:xfrm>
            <a:off x="34925" y="4725988"/>
            <a:ext cx="539750"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3</a:t>
            </a:r>
          </a:p>
        </p:txBody>
      </p:sp>
      <p:sp>
        <p:nvSpPr>
          <p:cNvPr id="203795" name="AutoShape 19"/>
          <p:cNvSpPr>
            <a:spLocks noChangeArrowheads="1"/>
          </p:cNvSpPr>
          <p:nvPr/>
        </p:nvSpPr>
        <p:spPr bwMode="auto">
          <a:xfrm>
            <a:off x="1403350" y="4725988"/>
            <a:ext cx="539750"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12</a:t>
            </a:r>
          </a:p>
        </p:txBody>
      </p:sp>
      <p:sp>
        <p:nvSpPr>
          <p:cNvPr id="203796" name="AutoShape 20"/>
          <p:cNvSpPr>
            <a:spLocks noChangeArrowheads="1"/>
          </p:cNvSpPr>
          <p:nvPr/>
        </p:nvSpPr>
        <p:spPr bwMode="auto">
          <a:xfrm>
            <a:off x="2411413" y="4725988"/>
            <a:ext cx="539750"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26</a:t>
            </a:r>
          </a:p>
        </p:txBody>
      </p:sp>
      <p:sp>
        <p:nvSpPr>
          <p:cNvPr id="203797" name="AutoShape 21"/>
          <p:cNvSpPr>
            <a:spLocks noChangeArrowheads="1"/>
          </p:cNvSpPr>
          <p:nvPr/>
        </p:nvSpPr>
        <p:spPr bwMode="auto">
          <a:xfrm>
            <a:off x="3924300" y="4725988"/>
            <a:ext cx="539750"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37</a:t>
            </a:r>
          </a:p>
        </p:txBody>
      </p:sp>
      <p:sp>
        <p:nvSpPr>
          <p:cNvPr id="203798" name="Line 22"/>
          <p:cNvSpPr>
            <a:spLocks noChangeShapeType="1"/>
          </p:cNvSpPr>
          <p:nvPr/>
        </p:nvSpPr>
        <p:spPr bwMode="auto">
          <a:xfrm flipH="1">
            <a:off x="287338" y="3860800"/>
            <a:ext cx="360362" cy="865188"/>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3799" name="Line 23"/>
          <p:cNvSpPr>
            <a:spLocks noChangeShapeType="1"/>
          </p:cNvSpPr>
          <p:nvPr/>
        </p:nvSpPr>
        <p:spPr bwMode="auto">
          <a:xfrm>
            <a:off x="1223963" y="3860800"/>
            <a:ext cx="503237" cy="865188"/>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3800" name="Line 24"/>
          <p:cNvSpPr>
            <a:spLocks noChangeShapeType="1"/>
          </p:cNvSpPr>
          <p:nvPr/>
        </p:nvSpPr>
        <p:spPr bwMode="auto">
          <a:xfrm flipH="1">
            <a:off x="2590800" y="3860800"/>
            <a:ext cx="433388" cy="865188"/>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3801" name="Line 25"/>
          <p:cNvSpPr>
            <a:spLocks noChangeShapeType="1"/>
          </p:cNvSpPr>
          <p:nvPr/>
        </p:nvSpPr>
        <p:spPr bwMode="auto">
          <a:xfrm>
            <a:off x="3598863" y="3860800"/>
            <a:ext cx="576262" cy="865188"/>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3802" name="Line 26"/>
          <p:cNvSpPr>
            <a:spLocks noChangeShapeType="1"/>
          </p:cNvSpPr>
          <p:nvPr/>
        </p:nvSpPr>
        <p:spPr bwMode="auto">
          <a:xfrm>
            <a:off x="4427538" y="2565400"/>
            <a:ext cx="865187" cy="935038"/>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3803" name="Line 27"/>
          <p:cNvSpPr>
            <a:spLocks noChangeShapeType="1"/>
          </p:cNvSpPr>
          <p:nvPr/>
        </p:nvSpPr>
        <p:spPr bwMode="auto">
          <a:xfrm>
            <a:off x="4859338" y="2492375"/>
            <a:ext cx="2592387" cy="1008063"/>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3804" name="Line 28"/>
          <p:cNvSpPr>
            <a:spLocks noChangeShapeType="1"/>
          </p:cNvSpPr>
          <p:nvPr/>
        </p:nvSpPr>
        <p:spPr bwMode="auto">
          <a:xfrm flipH="1">
            <a:off x="3398838" y="2586038"/>
            <a:ext cx="576262"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3805" name="Line 29"/>
          <p:cNvSpPr>
            <a:spLocks noChangeShapeType="1"/>
          </p:cNvSpPr>
          <p:nvPr/>
        </p:nvSpPr>
        <p:spPr bwMode="auto">
          <a:xfrm flipH="1">
            <a:off x="1258888" y="2492375"/>
            <a:ext cx="2233612" cy="1008063"/>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3806" name="AutoShape 30"/>
          <p:cNvSpPr>
            <a:spLocks noChangeAspect="1" noChangeArrowheads="1"/>
          </p:cNvSpPr>
          <p:nvPr/>
        </p:nvSpPr>
        <p:spPr bwMode="auto">
          <a:xfrm>
            <a:off x="3851275" y="836613"/>
            <a:ext cx="900113"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45</a:t>
            </a:r>
          </a:p>
        </p:txBody>
      </p:sp>
      <p:sp>
        <p:nvSpPr>
          <p:cNvPr id="203807" name="AutoShape 31"/>
          <p:cNvSpPr>
            <a:spLocks noChangeAspect="1" noChangeArrowheads="1"/>
          </p:cNvSpPr>
          <p:nvPr/>
        </p:nvSpPr>
        <p:spPr bwMode="auto">
          <a:xfrm>
            <a:off x="2195513" y="1916113"/>
            <a:ext cx="900112"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24</a:t>
            </a:r>
          </a:p>
        </p:txBody>
      </p:sp>
      <p:sp>
        <p:nvSpPr>
          <p:cNvPr id="203808" name="AutoShape 32"/>
          <p:cNvSpPr>
            <a:spLocks noChangeAspect="1" noChangeArrowheads="1"/>
          </p:cNvSpPr>
          <p:nvPr/>
        </p:nvSpPr>
        <p:spPr bwMode="auto">
          <a:xfrm>
            <a:off x="5832475" y="1916113"/>
            <a:ext cx="900113"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70</a:t>
            </a:r>
          </a:p>
        </p:txBody>
      </p:sp>
      <p:sp>
        <p:nvSpPr>
          <p:cNvPr id="203809" name="Line 33"/>
          <p:cNvSpPr>
            <a:spLocks noChangeShapeType="1"/>
          </p:cNvSpPr>
          <p:nvPr/>
        </p:nvSpPr>
        <p:spPr bwMode="auto">
          <a:xfrm flipH="1">
            <a:off x="2771775" y="1196975"/>
            <a:ext cx="1152525" cy="719138"/>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3810" name="Line 34"/>
          <p:cNvSpPr>
            <a:spLocks noChangeShapeType="1"/>
          </p:cNvSpPr>
          <p:nvPr/>
        </p:nvSpPr>
        <p:spPr bwMode="auto">
          <a:xfrm>
            <a:off x="4716463" y="1196975"/>
            <a:ext cx="1439862" cy="719138"/>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3811" name="Line 35"/>
          <p:cNvSpPr>
            <a:spLocks noChangeShapeType="1"/>
          </p:cNvSpPr>
          <p:nvPr/>
        </p:nvSpPr>
        <p:spPr bwMode="auto">
          <a:xfrm flipH="1">
            <a:off x="900113" y="2276475"/>
            <a:ext cx="1368425" cy="1152525"/>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3812" name="Line 36"/>
          <p:cNvSpPr>
            <a:spLocks noChangeShapeType="1"/>
          </p:cNvSpPr>
          <p:nvPr/>
        </p:nvSpPr>
        <p:spPr bwMode="auto">
          <a:xfrm>
            <a:off x="2916238" y="2276475"/>
            <a:ext cx="503237" cy="1223963"/>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3813" name="Line 37"/>
          <p:cNvSpPr>
            <a:spLocks noChangeShapeType="1"/>
          </p:cNvSpPr>
          <p:nvPr/>
        </p:nvSpPr>
        <p:spPr bwMode="auto">
          <a:xfrm flipH="1">
            <a:off x="5343525" y="2317750"/>
            <a:ext cx="647700" cy="1150938"/>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3814" name="Line 38"/>
          <p:cNvSpPr>
            <a:spLocks noChangeShapeType="1"/>
          </p:cNvSpPr>
          <p:nvPr/>
        </p:nvSpPr>
        <p:spPr bwMode="auto">
          <a:xfrm>
            <a:off x="6659563" y="2276475"/>
            <a:ext cx="1225550" cy="1223963"/>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380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380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380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38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3808"/>
                                        </p:tgtEl>
                                        <p:attrNameLst>
                                          <p:attrName>style.visibility</p:attrName>
                                        </p:attrNameLst>
                                      </p:cBhvr>
                                      <p:to>
                                        <p:strVal val="visible"/>
                                      </p:to>
                                    </p:set>
                                  </p:childTnLst>
                                </p:cTn>
                              </p:par>
                              <p:par>
                                <p:cTn id="15" presetID="1" presetClass="exit" presetSubtype="0" fill="hold" grpId="0" nodeType="withEffect">
                                  <p:stCondLst>
                                    <p:cond delay="0"/>
                                  </p:stCondLst>
                                  <p:childTnLst>
                                    <p:set>
                                      <p:cBhvr>
                                        <p:cTn id="16" dur="1" fill="hold">
                                          <p:stCondLst>
                                            <p:cond delay="0"/>
                                          </p:stCondLst>
                                        </p:cTn>
                                        <p:tgtEl>
                                          <p:spTgt spid="203791"/>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203805"/>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203804"/>
                                        </p:tgtEl>
                                        <p:attrNameLst>
                                          <p:attrName>style.visibility</p:attrName>
                                        </p:attrNameLst>
                                      </p:cBhvr>
                                      <p:to>
                                        <p:strVal val="hidden"/>
                                      </p:to>
                                    </p:set>
                                  </p:childTnLst>
                                </p:cTn>
                              </p:par>
                              <p:par>
                                <p:cTn id="21" presetID="1" presetClass="exit" presetSubtype="0" fill="hold" grpId="0" nodeType="withEffect">
                                  <p:stCondLst>
                                    <p:cond delay="0"/>
                                  </p:stCondLst>
                                  <p:childTnLst>
                                    <p:set>
                                      <p:cBhvr>
                                        <p:cTn id="22" dur="1" fill="hold">
                                          <p:stCondLst>
                                            <p:cond delay="0"/>
                                          </p:stCondLst>
                                        </p:cTn>
                                        <p:tgtEl>
                                          <p:spTgt spid="203802"/>
                                        </p:tgtEl>
                                        <p:attrNameLst>
                                          <p:attrName>style.visibility</p:attrName>
                                        </p:attrNameLst>
                                      </p:cBhvr>
                                      <p:to>
                                        <p:strVal val="hidden"/>
                                      </p:to>
                                    </p:set>
                                  </p:childTnLst>
                                </p:cTn>
                              </p:par>
                              <p:par>
                                <p:cTn id="23" presetID="1" presetClass="exit" presetSubtype="0" fill="hold" grpId="0" nodeType="withEffect">
                                  <p:stCondLst>
                                    <p:cond delay="0"/>
                                  </p:stCondLst>
                                  <p:childTnLst>
                                    <p:set>
                                      <p:cBhvr>
                                        <p:cTn id="24" dur="1" fill="hold">
                                          <p:stCondLst>
                                            <p:cond delay="0"/>
                                          </p:stCondLst>
                                        </p:cTn>
                                        <p:tgtEl>
                                          <p:spTgt spid="203803"/>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20381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381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381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381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0378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037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3780" grpId="0"/>
      <p:bldP spid="203781" grpId="0" animBg="1"/>
      <p:bldP spid="203791" grpId="0" animBg="1"/>
      <p:bldP spid="203802" grpId="0" animBg="1"/>
      <p:bldP spid="203803" grpId="0" animBg="1"/>
      <p:bldP spid="203804" grpId="0" animBg="1"/>
      <p:bldP spid="203805" grpId="0" animBg="1"/>
      <p:bldP spid="203806" grpId="0" animBg="1"/>
      <p:bldP spid="203807" grpId="0" animBg="1"/>
      <p:bldP spid="203808" grpId="0" animBg="1"/>
      <p:bldP spid="203809" grpId="0" animBg="1"/>
      <p:bldP spid="203810" grpId="0" animBg="1"/>
      <p:bldP spid="203811" grpId="0" animBg="1"/>
      <p:bldP spid="203812" grpId="0" animBg="1"/>
      <p:bldP spid="203813" grpId="0" animBg="1"/>
      <p:bldP spid="203814"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ChangeArrowheads="1"/>
          </p:cNvSpPr>
          <p:nvPr>
            <p:ph type="body" idx="1"/>
          </p:nvPr>
        </p:nvSpPr>
        <p:spPr>
          <a:xfrm>
            <a:off x="900113" y="404813"/>
            <a:ext cx="7848600" cy="5903912"/>
          </a:xfrm>
        </p:spPr>
        <p:txBody>
          <a:bodyPr/>
          <a:lstStyle/>
          <a:p>
            <a:pPr>
              <a:buFontTx/>
              <a:buNone/>
            </a:pPr>
            <a:r>
              <a:rPr lang="en-US" altLang="zh-CN" sz="2400" dirty="0"/>
              <a:t>B-</a:t>
            </a:r>
            <a:r>
              <a:rPr lang="zh-CN" altLang="en-US" sz="2400" dirty="0"/>
              <a:t>树的删除</a:t>
            </a:r>
          </a:p>
          <a:p>
            <a:r>
              <a:rPr lang="zh-CN" altLang="en-US" sz="2400" dirty="0">
                <a:solidFill>
                  <a:srgbClr val="FF3300"/>
                </a:solidFill>
              </a:rPr>
              <a:t>删除最底层的某个非终端结点中的关键字</a:t>
            </a:r>
          </a:p>
          <a:p>
            <a:r>
              <a:rPr lang="zh-CN" altLang="en-US" sz="2400" dirty="0"/>
              <a:t>如果被删关键字所在的节点中的关键字数目不小于</a:t>
            </a:r>
            <a:r>
              <a:rPr lang="zh-CN" altLang="en-US" sz="2400" dirty="0">
                <a:sym typeface="Symbol" pitchFamily="18" charset="2"/>
              </a:rPr>
              <a:t></a:t>
            </a:r>
            <a:r>
              <a:rPr lang="en-US" altLang="zh-CN" sz="2400" dirty="0"/>
              <a:t>m/2</a:t>
            </a:r>
            <a:r>
              <a:rPr lang="en-US" altLang="zh-CN" sz="2400" dirty="0">
                <a:sym typeface="Symbol" pitchFamily="18" charset="2"/>
              </a:rPr>
              <a:t></a:t>
            </a:r>
            <a:r>
              <a:rPr lang="zh-CN" altLang="en-US" sz="2400" dirty="0">
                <a:sym typeface="Symbol" pitchFamily="18" charset="2"/>
              </a:rPr>
              <a:t>，则只须从该结点中删除该关键字</a:t>
            </a:r>
            <a:r>
              <a:rPr lang="zh-CN" altLang="en-US" sz="2400" dirty="0"/>
              <a:t>，删除完成，否则要进行“合并”结点的操作。可以按照下列两种情况进行处理：</a:t>
            </a:r>
          </a:p>
          <a:p>
            <a:pPr>
              <a:buFontTx/>
              <a:buNone/>
            </a:pPr>
            <a:r>
              <a:rPr lang="zh-CN" altLang="en-US" sz="2400" dirty="0"/>
              <a:t>    ①若右兄弟（或左兄弟）结点中的关键字数目大于</a:t>
            </a:r>
            <a:r>
              <a:rPr lang="zh-CN" altLang="en-US" sz="2400" dirty="0">
                <a:sym typeface="Symbol" pitchFamily="18" charset="2"/>
              </a:rPr>
              <a:t></a:t>
            </a:r>
            <a:r>
              <a:rPr lang="en-US" altLang="zh-CN" sz="2400" dirty="0"/>
              <a:t>m/2</a:t>
            </a:r>
            <a:r>
              <a:rPr lang="en-US" altLang="zh-CN" sz="2400" dirty="0">
                <a:sym typeface="Symbol" pitchFamily="18" charset="2"/>
              </a:rPr>
              <a:t></a:t>
            </a:r>
            <a:r>
              <a:rPr lang="en-US" altLang="zh-CN" sz="2400" dirty="0"/>
              <a:t>-1</a:t>
            </a:r>
            <a:r>
              <a:rPr lang="zh-CN" altLang="en-US" sz="2400" dirty="0"/>
              <a:t>，则需将兄弟结点中的最小（或最大）的关键字上移至双亲结点中，而将双亲结点中小于（或大于）且紧靠该上移关键字的关键字下移至被删关键字所在结点。</a:t>
            </a:r>
            <a:r>
              <a:rPr lang="zh-CN" altLang="en-US" sz="2400" dirty="0">
                <a:hlinkClick r:id="rId2" action="ppaction://hlinksldjump"/>
              </a:rPr>
              <a:t>例如：</a:t>
            </a:r>
            <a:r>
              <a:rPr lang="zh-CN" altLang="en-US" dirty="0">
                <a:hlinkClick r:id="rId2" action="ppaction://hlinksldjump"/>
              </a:rPr>
              <a:t>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685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685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685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685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850"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AutoShape 2"/>
          <p:cNvSpPr>
            <a:spLocks noChangeAspect="1" noChangeArrowheads="1"/>
          </p:cNvSpPr>
          <p:nvPr/>
        </p:nvSpPr>
        <p:spPr bwMode="auto">
          <a:xfrm>
            <a:off x="4283075" y="1601788"/>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45</a:t>
            </a:r>
          </a:p>
        </p:txBody>
      </p:sp>
      <p:sp>
        <p:nvSpPr>
          <p:cNvPr id="208899" name="AutoShape 3"/>
          <p:cNvSpPr>
            <a:spLocks noChangeAspect="1" noChangeArrowheads="1"/>
          </p:cNvSpPr>
          <p:nvPr/>
        </p:nvSpPr>
        <p:spPr bwMode="auto">
          <a:xfrm>
            <a:off x="2843213" y="2725738"/>
            <a:ext cx="900112"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24</a:t>
            </a:r>
          </a:p>
        </p:txBody>
      </p:sp>
      <p:sp>
        <p:nvSpPr>
          <p:cNvPr id="208900" name="AutoShape 4"/>
          <p:cNvSpPr>
            <a:spLocks noChangeAspect="1" noChangeArrowheads="1"/>
          </p:cNvSpPr>
          <p:nvPr/>
        </p:nvSpPr>
        <p:spPr bwMode="auto">
          <a:xfrm>
            <a:off x="6083300" y="2725738"/>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53  90</a:t>
            </a:r>
          </a:p>
        </p:txBody>
      </p:sp>
      <p:sp>
        <p:nvSpPr>
          <p:cNvPr id="208901" name="AutoShape 5"/>
          <p:cNvSpPr>
            <a:spLocks noChangeAspect="1" noChangeArrowheads="1"/>
          </p:cNvSpPr>
          <p:nvPr/>
        </p:nvSpPr>
        <p:spPr bwMode="auto">
          <a:xfrm>
            <a:off x="1835150" y="4002088"/>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3  12</a:t>
            </a:r>
          </a:p>
        </p:txBody>
      </p:sp>
      <p:sp>
        <p:nvSpPr>
          <p:cNvPr id="208902" name="AutoShape 6"/>
          <p:cNvSpPr>
            <a:spLocks noChangeAspect="1" noChangeArrowheads="1"/>
          </p:cNvSpPr>
          <p:nvPr/>
        </p:nvSpPr>
        <p:spPr bwMode="auto">
          <a:xfrm>
            <a:off x="3816350" y="4002088"/>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37</a:t>
            </a:r>
          </a:p>
        </p:txBody>
      </p:sp>
      <p:sp>
        <p:nvSpPr>
          <p:cNvPr id="208903" name="AutoShape 7"/>
          <p:cNvSpPr>
            <a:spLocks noChangeAspect="1" noChangeArrowheads="1"/>
          </p:cNvSpPr>
          <p:nvPr/>
        </p:nvSpPr>
        <p:spPr bwMode="auto">
          <a:xfrm>
            <a:off x="5003800" y="4002088"/>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50</a:t>
            </a:r>
          </a:p>
        </p:txBody>
      </p:sp>
      <p:sp>
        <p:nvSpPr>
          <p:cNvPr id="208904" name="AutoShape 8"/>
          <p:cNvSpPr>
            <a:spLocks noChangeAspect="1" noChangeArrowheads="1"/>
          </p:cNvSpPr>
          <p:nvPr/>
        </p:nvSpPr>
        <p:spPr bwMode="auto">
          <a:xfrm>
            <a:off x="6119813" y="4002088"/>
            <a:ext cx="900112"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67  70</a:t>
            </a:r>
          </a:p>
        </p:txBody>
      </p:sp>
      <p:sp>
        <p:nvSpPr>
          <p:cNvPr id="208905" name="AutoShape 9"/>
          <p:cNvSpPr>
            <a:spLocks noChangeAspect="1" noChangeArrowheads="1"/>
          </p:cNvSpPr>
          <p:nvPr/>
        </p:nvSpPr>
        <p:spPr bwMode="auto">
          <a:xfrm>
            <a:off x="7416800" y="4002088"/>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100</a:t>
            </a:r>
          </a:p>
        </p:txBody>
      </p:sp>
      <p:sp>
        <p:nvSpPr>
          <p:cNvPr id="208906" name="Line 10"/>
          <p:cNvSpPr>
            <a:spLocks noChangeShapeType="1"/>
          </p:cNvSpPr>
          <p:nvPr/>
        </p:nvSpPr>
        <p:spPr bwMode="auto">
          <a:xfrm flipH="1">
            <a:off x="3419475" y="1960563"/>
            <a:ext cx="936625" cy="720725"/>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8907" name="Line 11"/>
          <p:cNvSpPr>
            <a:spLocks noChangeShapeType="1"/>
          </p:cNvSpPr>
          <p:nvPr/>
        </p:nvSpPr>
        <p:spPr bwMode="auto">
          <a:xfrm>
            <a:off x="5075238" y="1960563"/>
            <a:ext cx="1441450" cy="720725"/>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8908" name="Line 12"/>
          <p:cNvSpPr>
            <a:spLocks noChangeShapeType="1"/>
          </p:cNvSpPr>
          <p:nvPr/>
        </p:nvSpPr>
        <p:spPr bwMode="auto">
          <a:xfrm flipH="1">
            <a:off x="2195513" y="3113088"/>
            <a:ext cx="720725"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8909" name="Line 13"/>
          <p:cNvSpPr>
            <a:spLocks noChangeShapeType="1"/>
          </p:cNvSpPr>
          <p:nvPr/>
        </p:nvSpPr>
        <p:spPr bwMode="auto">
          <a:xfrm>
            <a:off x="3635375" y="3113088"/>
            <a:ext cx="647700"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8910" name="Line 14"/>
          <p:cNvSpPr>
            <a:spLocks noChangeShapeType="1"/>
          </p:cNvSpPr>
          <p:nvPr/>
        </p:nvSpPr>
        <p:spPr bwMode="auto">
          <a:xfrm flipH="1">
            <a:off x="5364163" y="3113088"/>
            <a:ext cx="792162"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8911" name="Line 15"/>
          <p:cNvSpPr>
            <a:spLocks noChangeShapeType="1"/>
          </p:cNvSpPr>
          <p:nvPr/>
        </p:nvSpPr>
        <p:spPr bwMode="auto">
          <a:xfrm>
            <a:off x="6588125" y="3113088"/>
            <a:ext cx="0"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8912" name="Line 16"/>
          <p:cNvSpPr>
            <a:spLocks noChangeShapeType="1"/>
          </p:cNvSpPr>
          <p:nvPr/>
        </p:nvSpPr>
        <p:spPr bwMode="auto">
          <a:xfrm>
            <a:off x="6875463" y="3113088"/>
            <a:ext cx="936625"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8913" name="Text Box 17"/>
          <p:cNvSpPr txBox="1">
            <a:spLocks noChangeArrowheads="1"/>
          </p:cNvSpPr>
          <p:nvPr/>
        </p:nvSpPr>
        <p:spPr bwMode="auto">
          <a:xfrm>
            <a:off x="4284663" y="1144588"/>
            <a:ext cx="647700" cy="457200"/>
          </a:xfrm>
          <a:prstGeom prst="rect">
            <a:avLst/>
          </a:prstGeom>
          <a:noFill/>
          <a:ln w="12700" cap="sq">
            <a:noFill/>
            <a:miter lim="800000"/>
            <a:headEnd type="none" w="sm" len="sm"/>
            <a:tailEnd type="none" w="sm" len="sm"/>
          </a:ln>
          <a:effectLst/>
        </p:spPr>
        <p:txBody>
          <a:bodyPr>
            <a:spAutoFit/>
          </a:bodyPr>
          <a:lstStyle/>
          <a:p>
            <a:pPr algn="ctr">
              <a:spcBef>
                <a:spcPct val="50000"/>
              </a:spcBef>
            </a:pPr>
            <a:r>
              <a:rPr kumimoji="1" lang="en-US" altLang="zh-CN" sz="2400">
                <a:latin typeface="Times New Roman" pitchFamily="18" charset="0"/>
              </a:rPr>
              <a:t>t</a:t>
            </a:r>
          </a:p>
        </p:txBody>
      </p:sp>
      <p:sp>
        <p:nvSpPr>
          <p:cNvPr id="208914" name="Line 18"/>
          <p:cNvSpPr>
            <a:spLocks noChangeShapeType="1"/>
          </p:cNvSpPr>
          <p:nvPr/>
        </p:nvSpPr>
        <p:spPr bwMode="auto">
          <a:xfrm>
            <a:off x="4789488" y="1052513"/>
            <a:ext cx="0" cy="549275"/>
          </a:xfrm>
          <a:prstGeom prst="line">
            <a:avLst/>
          </a:prstGeom>
          <a:noFill/>
          <a:ln w="12700" cap="sq">
            <a:solidFill>
              <a:srgbClr val="0000FF"/>
            </a:solidFill>
            <a:miter lim="800000"/>
            <a:headEnd type="none" w="sm" len="sm"/>
            <a:tailEnd type="triangle" w="sm" len="sm"/>
          </a:ln>
          <a:effectLst/>
        </p:spPr>
        <p:txBody>
          <a:bodyPr wrap="none"/>
          <a:lstStyle/>
          <a:p>
            <a:endParaRPr lang="zh-CN" altLang="en-US"/>
          </a:p>
        </p:txBody>
      </p:sp>
      <p:sp>
        <p:nvSpPr>
          <p:cNvPr id="208915" name="Text Box 19"/>
          <p:cNvSpPr txBox="1">
            <a:spLocks noChangeArrowheads="1"/>
          </p:cNvSpPr>
          <p:nvPr/>
        </p:nvSpPr>
        <p:spPr bwMode="auto">
          <a:xfrm>
            <a:off x="971550" y="260350"/>
            <a:ext cx="7921625" cy="457200"/>
          </a:xfrm>
          <a:prstGeom prst="rect">
            <a:avLst/>
          </a:prstGeom>
          <a:noFill/>
          <a:ln w="12700" cap="sq">
            <a:noFill/>
            <a:miter lim="800000"/>
            <a:headEnd type="none" w="sm" len="sm"/>
            <a:tailEnd type="none" w="sm" len="sm"/>
          </a:ln>
          <a:effectLst/>
        </p:spPr>
        <p:txBody>
          <a:bodyPr>
            <a:spAutoFit/>
          </a:bodyPr>
          <a:lstStyle/>
          <a:p>
            <a:pPr algn="ctr">
              <a:spcBef>
                <a:spcPct val="50000"/>
              </a:spcBef>
            </a:pPr>
            <a:endParaRPr kumimoji="1" lang="zh-CN" altLang="zh-CN" sz="2400">
              <a:latin typeface="Times New Roman" pitchFamily="18" charset="0"/>
            </a:endParaRPr>
          </a:p>
        </p:txBody>
      </p:sp>
      <p:sp>
        <p:nvSpPr>
          <p:cNvPr id="208916" name="Text Box 20"/>
          <p:cNvSpPr txBox="1">
            <a:spLocks noChangeArrowheads="1"/>
          </p:cNvSpPr>
          <p:nvPr/>
        </p:nvSpPr>
        <p:spPr bwMode="auto">
          <a:xfrm>
            <a:off x="2124075" y="5084763"/>
            <a:ext cx="5832475" cy="519112"/>
          </a:xfrm>
          <a:prstGeom prst="rect">
            <a:avLst/>
          </a:prstGeom>
          <a:noFill/>
          <a:ln w="12700" cap="sq">
            <a:noFill/>
            <a:miter lim="800000"/>
            <a:headEnd type="none" w="sm" len="sm"/>
            <a:tailEnd type="none" w="sm" len="sm"/>
          </a:ln>
          <a:effectLst/>
        </p:spPr>
        <p:txBody>
          <a:bodyPr>
            <a:spAutoFit/>
          </a:bodyPr>
          <a:lstStyle/>
          <a:p>
            <a:pPr algn="ctr">
              <a:spcBef>
                <a:spcPct val="50000"/>
              </a:spcBef>
            </a:pPr>
            <a:r>
              <a:rPr kumimoji="1" lang="zh-CN" altLang="en-US" sz="2800" b="1">
                <a:latin typeface="Times New Roman" pitchFamily="18" charset="0"/>
              </a:rPr>
              <a:t>一棵</a:t>
            </a:r>
            <a:r>
              <a:rPr kumimoji="1" lang="en-US" altLang="zh-CN" sz="2800" b="1">
                <a:latin typeface="Times New Roman" pitchFamily="18" charset="0"/>
              </a:rPr>
              <a:t>3</a:t>
            </a:r>
            <a:r>
              <a:rPr kumimoji="1" lang="zh-CN" altLang="en-US" sz="2800" b="1">
                <a:latin typeface="Times New Roman" pitchFamily="18" charset="0"/>
              </a:rPr>
              <a:t>阶的</a:t>
            </a:r>
            <a:r>
              <a:rPr kumimoji="1" lang="en-US" altLang="zh-CN" sz="2800" b="1">
                <a:latin typeface="Times New Roman" pitchFamily="18" charset="0"/>
              </a:rPr>
              <a:t>B-</a:t>
            </a:r>
            <a:r>
              <a:rPr kumimoji="1" lang="zh-CN" altLang="en-US" sz="2800" b="1">
                <a:latin typeface="Times New Roman" pitchFamily="18" charset="0"/>
              </a:rPr>
              <a:t>树</a:t>
            </a:r>
          </a:p>
        </p:txBody>
      </p:sp>
      <p:sp>
        <p:nvSpPr>
          <p:cNvPr id="208917" name="Text Box 21"/>
          <p:cNvSpPr txBox="1">
            <a:spLocks noChangeArrowheads="1"/>
          </p:cNvSpPr>
          <p:nvPr/>
        </p:nvSpPr>
        <p:spPr bwMode="auto">
          <a:xfrm>
            <a:off x="1042988" y="333375"/>
            <a:ext cx="2665412" cy="519113"/>
          </a:xfrm>
          <a:prstGeom prst="rect">
            <a:avLst/>
          </a:prstGeom>
          <a:noFill/>
          <a:ln w="12700" cap="sq">
            <a:noFill/>
            <a:miter lim="800000"/>
            <a:headEnd type="none" w="sm" len="sm"/>
            <a:tailEnd type="none" w="sm" len="sm"/>
          </a:ln>
          <a:effectLst/>
        </p:spPr>
        <p:txBody>
          <a:bodyPr>
            <a:spAutoFit/>
          </a:bodyPr>
          <a:lstStyle/>
          <a:p>
            <a:pPr algn="ctr">
              <a:spcBef>
                <a:spcPct val="50000"/>
              </a:spcBef>
            </a:pPr>
            <a:r>
              <a:rPr kumimoji="1" lang="zh-CN" altLang="en-US" sz="2800" b="1">
                <a:solidFill>
                  <a:srgbClr val="FF3300"/>
                </a:solidFill>
                <a:latin typeface="Times New Roman" pitchFamily="18" charset="0"/>
              </a:rPr>
              <a:t>删除关键字</a:t>
            </a:r>
            <a:r>
              <a:rPr kumimoji="1" lang="en-US" altLang="zh-CN" sz="2800" b="1">
                <a:solidFill>
                  <a:srgbClr val="FF3300"/>
                </a:solidFill>
                <a:latin typeface="Times New Roman" pitchFamily="18" charset="0"/>
              </a:rPr>
              <a:t>50</a:t>
            </a:r>
          </a:p>
        </p:txBody>
      </p:sp>
      <p:sp>
        <p:nvSpPr>
          <p:cNvPr id="208918" name="AutoShape 22"/>
          <p:cNvSpPr>
            <a:spLocks noChangeAspect="1" noChangeArrowheads="1"/>
          </p:cNvSpPr>
          <p:nvPr/>
        </p:nvSpPr>
        <p:spPr bwMode="auto">
          <a:xfrm>
            <a:off x="6126163" y="4005263"/>
            <a:ext cx="900112"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70</a:t>
            </a:r>
          </a:p>
        </p:txBody>
      </p:sp>
      <p:sp>
        <p:nvSpPr>
          <p:cNvPr id="208919" name="AutoShape 23"/>
          <p:cNvSpPr>
            <a:spLocks noChangeAspect="1" noChangeArrowheads="1"/>
          </p:cNvSpPr>
          <p:nvPr/>
        </p:nvSpPr>
        <p:spPr bwMode="auto">
          <a:xfrm>
            <a:off x="6084888" y="2728913"/>
            <a:ext cx="900112"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67  90</a:t>
            </a:r>
          </a:p>
        </p:txBody>
      </p:sp>
      <p:sp>
        <p:nvSpPr>
          <p:cNvPr id="208920" name="AutoShape 24"/>
          <p:cNvSpPr>
            <a:spLocks noChangeAspect="1" noChangeArrowheads="1"/>
          </p:cNvSpPr>
          <p:nvPr/>
        </p:nvSpPr>
        <p:spPr bwMode="auto">
          <a:xfrm>
            <a:off x="5003800" y="4005263"/>
            <a:ext cx="900113"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53</a:t>
            </a:r>
          </a:p>
        </p:txBody>
      </p:sp>
      <p:sp>
        <p:nvSpPr>
          <p:cNvPr id="208921" name="AutoShape 25">
            <a:hlinkClick r:id="rId2" action="ppaction://hlinksldjump" highlightClick="1"/>
          </p:cNvPr>
          <p:cNvSpPr>
            <a:spLocks noChangeArrowheads="1"/>
          </p:cNvSpPr>
          <p:nvPr/>
        </p:nvSpPr>
        <p:spPr bwMode="auto">
          <a:xfrm>
            <a:off x="1042988" y="6021388"/>
            <a:ext cx="649287" cy="360362"/>
          </a:xfrm>
          <a:prstGeom prst="actionButtonBackPrevious">
            <a:avLst/>
          </a:prstGeom>
          <a:solidFill>
            <a:schemeClr val="accent1"/>
          </a:solidFill>
          <a:ln w="12700" cap="sq">
            <a:noFill/>
            <a:miter lim="800000"/>
            <a:headEnd type="none" w="sm" len="sm"/>
            <a:tailEnd type="none" w="sm" len="sm"/>
          </a:ln>
          <a:effec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000" fill="hold"/>
                                        <p:tgtEl>
                                          <p:spTgt spid="208903"/>
                                        </p:tgtEl>
                                        <p:attrNameLst>
                                          <p:attrName>fillcolor</p:attrName>
                                        </p:attrNameLst>
                                      </p:cBhvr>
                                      <p:to>
                                        <a:srgbClr val="FF3300"/>
                                      </p:to>
                                    </p:animClr>
                                    <p:set>
                                      <p:cBhvr>
                                        <p:cTn id="7" dur="2000" fill="hold"/>
                                        <p:tgtEl>
                                          <p:spTgt spid="208903"/>
                                        </p:tgtEl>
                                        <p:attrNameLst>
                                          <p:attrName>fill.type</p:attrName>
                                        </p:attrNameLst>
                                      </p:cBhvr>
                                      <p:to>
                                        <p:strVal val="solid"/>
                                      </p:to>
                                    </p:set>
                                    <p:set>
                                      <p:cBhvr>
                                        <p:cTn id="8" dur="2000" fill="hold"/>
                                        <p:tgtEl>
                                          <p:spTgt spid="208903"/>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0" nodeType="clickEffect">
                                  <p:stCondLst>
                                    <p:cond delay="0"/>
                                  </p:stCondLst>
                                  <p:childTnLst>
                                    <p:set>
                                      <p:cBhvr>
                                        <p:cTn id="12" dur="1" fill="hold">
                                          <p:stCondLst>
                                            <p:cond delay="0"/>
                                          </p:stCondLst>
                                        </p:cTn>
                                        <p:tgtEl>
                                          <p:spTgt spid="208904"/>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208900"/>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208903"/>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2089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892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89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900" grpId="0" animBg="1"/>
      <p:bldP spid="208903" grpId="0" animBg="1"/>
      <p:bldP spid="208904" grpId="0" animBg="1"/>
      <p:bldP spid="208918" grpId="0" animBg="1"/>
      <p:bldP spid="208919" grpId="0" animBg="1"/>
      <p:bldP spid="208920"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ChangeArrowheads="1"/>
          </p:cNvSpPr>
          <p:nvPr>
            <p:ph type="body" idx="1"/>
          </p:nvPr>
        </p:nvSpPr>
        <p:spPr>
          <a:xfrm>
            <a:off x="1066800" y="333375"/>
            <a:ext cx="7620000" cy="5534025"/>
          </a:xfrm>
        </p:spPr>
        <p:txBody>
          <a:bodyPr/>
          <a:lstStyle/>
          <a:p>
            <a:pPr>
              <a:buFontTx/>
              <a:buNone/>
            </a:pPr>
            <a:r>
              <a:rPr lang="en-US" altLang="zh-CN" sz="2400"/>
              <a:t>   ②</a:t>
            </a:r>
            <a:r>
              <a:rPr lang="zh-CN" altLang="en-US" sz="2400"/>
              <a:t>若与该结点相邻的兄弟结点中关键字数目等于</a:t>
            </a:r>
            <a:r>
              <a:rPr lang="zh-CN" altLang="en-US" sz="2400">
                <a:sym typeface="Symbol" pitchFamily="18" charset="2"/>
              </a:rPr>
              <a:t></a:t>
            </a:r>
            <a:r>
              <a:rPr lang="en-US" altLang="zh-CN" sz="2400"/>
              <a:t>m/2</a:t>
            </a:r>
            <a:r>
              <a:rPr lang="en-US" altLang="zh-CN" sz="2400">
                <a:sym typeface="Symbol" pitchFamily="18" charset="2"/>
              </a:rPr>
              <a:t></a:t>
            </a:r>
            <a:r>
              <a:rPr lang="en-US" altLang="zh-CN" sz="2400"/>
              <a:t>-1 </a:t>
            </a:r>
            <a:r>
              <a:rPr lang="zh-CN" altLang="en-US" sz="2400"/>
              <a:t>。假设该结点有右兄弟，且其右兄弟结点的地址由双亲结点中的指针</a:t>
            </a:r>
            <a:r>
              <a:rPr lang="en-US" altLang="zh-CN" sz="2400"/>
              <a:t>A</a:t>
            </a:r>
            <a:r>
              <a:rPr lang="en-US" altLang="zh-CN" sz="2400" baseline="-25000"/>
              <a:t>i</a:t>
            </a:r>
            <a:r>
              <a:rPr lang="zh-CN" altLang="en-US" sz="2400"/>
              <a:t>所指，则在删除关键字之后，他所在结点中剩余的关键字和指针，加上双亲结点中的关键字</a:t>
            </a:r>
            <a:r>
              <a:rPr lang="en-US" altLang="zh-CN" sz="2400"/>
              <a:t>k</a:t>
            </a:r>
            <a:r>
              <a:rPr lang="en-US" altLang="zh-CN" sz="2400" baseline="-25000"/>
              <a:t>i</a:t>
            </a:r>
            <a:r>
              <a:rPr lang="zh-CN" altLang="en-US" sz="2400"/>
              <a:t>一起合并到</a:t>
            </a:r>
            <a:r>
              <a:rPr lang="en-US" altLang="zh-CN" sz="2400"/>
              <a:t>A</a:t>
            </a:r>
            <a:r>
              <a:rPr lang="en-US" altLang="zh-CN" sz="2400" baseline="-25000"/>
              <a:t>i</a:t>
            </a:r>
            <a:r>
              <a:rPr lang="zh-CN" altLang="en-US" sz="2400"/>
              <a:t>所指的兄弟结点中（若没有右兄弟，则合并到左兄弟中）。</a:t>
            </a:r>
            <a:r>
              <a:rPr lang="zh-CN" altLang="en-US" sz="2400">
                <a:hlinkClick r:id="rId2" action="ppaction://hlinksldjump"/>
              </a:rPr>
              <a:t>例如：</a:t>
            </a:r>
            <a:endParaRPr lang="zh-CN" altLang="en-US"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787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874"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AutoShape 2"/>
          <p:cNvSpPr>
            <a:spLocks noChangeAspect="1" noChangeArrowheads="1"/>
          </p:cNvSpPr>
          <p:nvPr/>
        </p:nvSpPr>
        <p:spPr bwMode="auto">
          <a:xfrm>
            <a:off x="4283075" y="1601788"/>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45</a:t>
            </a:r>
          </a:p>
        </p:txBody>
      </p:sp>
      <p:sp>
        <p:nvSpPr>
          <p:cNvPr id="209923" name="AutoShape 3"/>
          <p:cNvSpPr>
            <a:spLocks noChangeAspect="1" noChangeArrowheads="1"/>
          </p:cNvSpPr>
          <p:nvPr/>
        </p:nvSpPr>
        <p:spPr bwMode="auto">
          <a:xfrm>
            <a:off x="2843213" y="2725738"/>
            <a:ext cx="900112"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24</a:t>
            </a:r>
          </a:p>
        </p:txBody>
      </p:sp>
      <p:sp>
        <p:nvSpPr>
          <p:cNvPr id="209924" name="AutoShape 4"/>
          <p:cNvSpPr>
            <a:spLocks noChangeAspect="1" noChangeArrowheads="1"/>
          </p:cNvSpPr>
          <p:nvPr/>
        </p:nvSpPr>
        <p:spPr bwMode="auto">
          <a:xfrm>
            <a:off x="6083300" y="2725738"/>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53  90</a:t>
            </a:r>
          </a:p>
        </p:txBody>
      </p:sp>
      <p:sp>
        <p:nvSpPr>
          <p:cNvPr id="209925" name="AutoShape 5"/>
          <p:cNvSpPr>
            <a:spLocks noChangeAspect="1" noChangeArrowheads="1"/>
          </p:cNvSpPr>
          <p:nvPr/>
        </p:nvSpPr>
        <p:spPr bwMode="auto">
          <a:xfrm>
            <a:off x="1835150" y="4002088"/>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3  12</a:t>
            </a:r>
          </a:p>
        </p:txBody>
      </p:sp>
      <p:sp>
        <p:nvSpPr>
          <p:cNvPr id="209926" name="AutoShape 6"/>
          <p:cNvSpPr>
            <a:spLocks noChangeAspect="1" noChangeArrowheads="1"/>
          </p:cNvSpPr>
          <p:nvPr/>
        </p:nvSpPr>
        <p:spPr bwMode="auto">
          <a:xfrm>
            <a:off x="3816350" y="4002088"/>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37</a:t>
            </a:r>
          </a:p>
        </p:txBody>
      </p:sp>
      <p:sp>
        <p:nvSpPr>
          <p:cNvPr id="209927" name="AutoShape 7"/>
          <p:cNvSpPr>
            <a:spLocks noChangeAspect="1" noChangeArrowheads="1"/>
          </p:cNvSpPr>
          <p:nvPr/>
        </p:nvSpPr>
        <p:spPr bwMode="auto">
          <a:xfrm>
            <a:off x="5003800" y="4002088"/>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53</a:t>
            </a:r>
          </a:p>
        </p:txBody>
      </p:sp>
      <p:sp>
        <p:nvSpPr>
          <p:cNvPr id="209928" name="AutoShape 8"/>
          <p:cNvSpPr>
            <a:spLocks noChangeAspect="1" noChangeArrowheads="1"/>
          </p:cNvSpPr>
          <p:nvPr/>
        </p:nvSpPr>
        <p:spPr bwMode="auto">
          <a:xfrm>
            <a:off x="6119813" y="4002088"/>
            <a:ext cx="900112"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67  70</a:t>
            </a:r>
          </a:p>
        </p:txBody>
      </p:sp>
      <p:sp>
        <p:nvSpPr>
          <p:cNvPr id="209929" name="AutoShape 9"/>
          <p:cNvSpPr>
            <a:spLocks noChangeAspect="1" noChangeArrowheads="1"/>
          </p:cNvSpPr>
          <p:nvPr/>
        </p:nvSpPr>
        <p:spPr bwMode="auto">
          <a:xfrm>
            <a:off x="7416800" y="4002088"/>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100</a:t>
            </a:r>
          </a:p>
        </p:txBody>
      </p:sp>
      <p:sp>
        <p:nvSpPr>
          <p:cNvPr id="209930" name="Line 10"/>
          <p:cNvSpPr>
            <a:spLocks noChangeShapeType="1"/>
          </p:cNvSpPr>
          <p:nvPr/>
        </p:nvSpPr>
        <p:spPr bwMode="auto">
          <a:xfrm flipH="1">
            <a:off x="3419475" y="1960563"/>
            <a:ext cx="936625" cy="720725"/>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9931" name="Line 11"/>
          <p:cNvSpPr>
            <a:spLocks noChangeShapeType="1"/>
          </p:cNvSpPr>
          <p:nvPr/>
        </p:nvSpPr>
        <p:spPr bwMode="auto">
          <a:xfrm>
            <a:off x="5075238" y="1960563"/>
            <a:ext cx="1441450" cy="720725"/>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9932" name="Line 12"/>
          <p:cNvSpPr>
            <a:spLocks noChangeShapeType="1"/>
          </p:cNvSpPr>
          <p:nvPr/>
        </p:nvSpPr>
        <p:spPr bwMode="auto">
          <a:xfrm flipH="1">
            <a:off x="2195513" y="3113088"/>
            <a:ext cx="720725"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9933" name="Line 13"/>
          <p:cNvSpPr>
            <a:spLocks noChangeShapeType="1"/>
          </p:cNvSpPr>
          <p:nvPr/>
        </p:nvSpPr>
        <p:spPr bwMode="auto">
          <a:xfrm>
            <a:off x="3635375" y="3113088"/>
            <a:ext cx="647700"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9934" name="Line 14"/>
          <p:cNvSpPr>
            <a:spLocks noChangeShapeType="1"/>
          </p:cNvSpPr>
          <p:nvPr/>
        </p:nvSpPr>
        <p:spPr bwMode="auto">
          <a:xfrm flipH="1">
            <a:off x="5364163" y="3113088"/>
            <a:ext cx="792162"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9935" name="Line 15"/>
          <p:cNvSpPr>
            <a:spLocks noChangeShapeType="1"/>
          </p:cNvSpPr>
          <p:nvPr/>
        </p:nvSpPr>
        <p:spPr bwMode="auto">
          <a:xfrm>
            <a:off x="6588125" y="3113088"/>
            <a:ext cx="0"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9936" name="Line 16"/>
          <p:cNvSpPr>
            <a:spLocks noChangeShapeType="1"/>
          </p:cNvSpPr>
          <p:nvPr/>
        </p:nvSpPr>
        <p:spPr bwMode="auto">
          <a:xfrm>
            <a:off x="6875463" y="3113088"/>
            <a:ext cx="936625"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9937" name="Text Box 17"/>
          <p:cNvSpPr txBox="1">
            <a:spLocks noChangeArrowheads="1"/>
          </p:cNvSpPr>
          <p:nvPr/>
        </p:nvSpPr>
        <p:spPr bwMode="auto">
          <a:xfrm>
            <a:off x="4284663" y="1144588"/>
            <a:ext cx="647700" cy="457200"/>
          </a:xfrm>
          <a:prstGeom prst="rect">
            <a:avLst/>
          </a:prstGeom>
          <a:noFill/>
          <a:ln w="12700" cap="sq">
            <a:noFill/>
            <a:miter lim="800000"/>
            <a:headEnd type="none" w="sm" len="sm"/>
            <a:tailEnd type="none" w="sm" len="sm"/>
          </a:ln>
          <a:effectLst/>
        </p:spPr>
        <p:txBody>
          <a:bodyPr>
            <a:spAutoFit/>
          </a:bodyPr>
          <a:lstStyle/>
          <a:p>
            <a:pPr algn="ctr">
              <a:spcBef>
                <a:spcPct val="50000"/>
              </a:spcBef>
            </a:pPr>
            <a:r>
              <a:rPr kumimoji="1" lang="en-US" altLang="zh-CN" sz="2400">
                <a:latin typeface="Times New Roman" pitchFamily="18" charset="0"/>
              </a:rPr>
              <a:t>t</a:t>
            </a:r>
          </a:p>
        </p:txBody>
      </p:sp>
      <p:sp>
        <p:nvSpPr>
          <p:cNvPr id="209938" name="Line 18"/>
          <p:cNvSpPr>
            <a:spLocks noChangeShapeType="1"/>
          </p:cNvSpPr>
          <p:nvPr/>
        </p:nvSpPr>
        <p:spPr bwMode="auto">
          <a:xfrm>
            <a:off x="4789488" y="1052513"/>
            <a:ext cx="0" cy="549275"/>
          </a:xfrm>
          <a:prstGeom prst="line">
            <a:avLst/>
          </a:prstGeom>
          <a:noFill/>
          <a:ln w="12700" cap="sq">
            <a:solidFill>
              <a:srgbClr val="0000FF"/>
            </a:solidFill>
            <a:miter lim="800000"/>
            <a:headEnd type="none" w="sm" len="sm"/>
            <a:tailEnd type="triangle" w="sm" len="sm"/>
          </a:ln>
          <a:effectLst/>
        </p:spPr>
        <p:txBody>
          <a:bodyPr wrap="none"/>
          <a:lstStyle/>
          <a:p>
            <a:endParaRPr lang="zh-CN" altLang="en-US"/>
          </a:p>
        </p:txBody>
      </p:sp>
      <p:sp>
        <p:nvSpPr>
          <p:cNvPr id="209939" name="Text Box 19"/>
          <p:cNvSpPr txBox="1">
            <a:spLocks noChangeArrowheads="1"/>
          </p:cNvSpPr>
          <p:nvPr/>
        </p:nvSpPr>
        <p:spPr bwMode="auto">
          <a:xfrm>
            <a:off x="971550" y="260350"/>
            <a:ext cx="7921625" cy="457200"/>
          </a:xfrm>
          <a:prstGeom prst="rect">
            <a:avLst/>
          </a:prstGeom>
          <a:noFill/>
          <a:ln w="12700" cap="sq">
            <a:noFill/>
            <a:miter lim="800000"/>
            <a:headEnd type="none" w="sm" len="sm"/>
            <a:tailEnd type="none" w="sm" len="sm"/>
          </a:ln>
          <a:effectLst/>
        </p:spPr>
        <p:txBody>
          <a:bodyPr>
            <a:spAutoFit/>
          </a:bodyPr>
          <a:lstStyle/>
          <a:p>
            <a:pPr algn="ctr">
              <a:spcBef>
                <a:spcPct val="50000"/>
              </a:spcBef>
            </a:pPr>
            <a:endParaRPr kumimoji="1" lang="zh-CN" altLang="zh-CN" sz="2400">
              <a:latin typeface="Times New Roman" pitchFamily="18" charset="0"/>
            </a:endParaRPr>
          </a:p>
        </p:txBody>
      </p:sp>
      <p:sp>
        <p:nvSpPr>
          <p:cNvPr id="209940" name="Text Box 20"/>
          <p:cNvSpPr txBox="1">
            <a:spLocks noChangeArrowheads="1"/>
          </p:cNvSpPr>
          <p:nvPr/>
        </p:nvSpPr>
        <p:spPr bwMode="auto">
          <a:xfrm>
            <a:off x="2124075" y="5084763"/>
            <a:ext cx="5832475" cy="519112"/>
          </a:xfrm>
          <a:prstGeom prst="rect">
            <a:avLst/>
          </a:prstGeom>
          <a:noFill/>
          <a:ln w="12700" cap="sq">
            <a:noFill/>
            <a:miter lim="800000"/>
            <a:headEnd type="none" w="sm" len="sm"/>
            <a:tailEnd type="none" w="sm" len="sm"/>
          </a:ln>
          <a:effectLst/>
        </p:spPr>
        <p:txBody>
          <a:bodyPr>
            <a:spAutoFit/>
          </a:bodyPr>
          <a:lstStyle/>
          <a:p>
            <a:pPr algn="ctr">
              <a:spcBef>
                <a:spcPct val="50000"/>
              </a:spcBef>
            </a:pPr>
            <a:r>
              <a:rPr kumimoji="1" lang="zh-CN" altLang="en-US" sz="2800" b="1">
                <a:latin typeface="Times New Roman" pitchFamily="18" charset="0"/>
              </a:rPr>
              <a:t>一棵</a:t>
            </a:r>
            <a:r>
              <a:rPr kumimoji="1" lang="en-US" altLang="zh-CN" sz="2800" b="1">
                <a:latin typeface="Times New Roman" pitchFamily="18" charset="0"/>
              </a:rPr>
              <a:t>3</a:t>
            </a:r>
            <a:r>
              <a:rPr kumimoji="1" lang="zh-CN" altLang="en-US" sz="2800" b="1">
                <a:latin typeface="Times New Roman" pitchFamily="18" charset="0"/>
              </a:rPr>
              <a:t>阶的</a:t>
            </a:r>
            <a:r>
              <a:rPr kumimoji="1" lang="en-US" altLang="zh-CN" sz="2800" b="1">
                <a:latin typeface="Times New Roman" pitchFamily="18" charset="0"/>
              </a:rPr>
              <a:t>B-</a:t>
            </a:r>
            <a:r>
              <a:rPr kumimoji="1" lang="zh-CN" altLang="en-US" sz="2800" b="1">
                <a:latin typeface="Times New Roman" pitchFamily="18" charset="0"/>
              </a:rPr>
              <a:t>树</a:t>
            </a:r>
          </a:p>
        </p:txBody>
      </p:sp>
      <p:sp>
        <p:nvSpPr>
          <p:cNvPr id="209941" name="Text Box 21"/>
          <p:cNvSpPr txBox="1">
            <a:spLocks noChangeArrowheads="1"/>
          </p:cNvSpPr>
          <p:nvPr/>
        </p:nvSpPr>
        <p:spPr bwMode="auto">
          <a:xfrm>
            <a:off x="1042988" y="333375"/>
            <a:ext cx="2665412" cy="519113"/>
          </a:xfrm>
          <a:prstGeom prst="rect">
            <a:avLst/>
          </a:prstGeom>
          <a:noFill/>
          <a:ln w="12700" cap="sq">
            <a:noFill/>
            <a:miter lim="800000"/>
            <a:headEnd type="none" w="sm" len="sm"/>
            <a:tailEnd type="none" w="sm" len="sm"/>
          </a:ln>
          <a:effectLst/>
        </p:spPr>
        <p:txBody>
          <a:bodyPr>
            <a:spAutoFit/>
          </a:bodyPr>
          <a:lstStyle/>
          <a:p>
            <a:pPr algn="ctr">
              <a:spcBef>
                <a:spcPct val="50000"/>
              </a:spcBef>
            </a:pPr>
            <a:r>
              <a:rPr kumimoji="1" lang="zh-CN" altLang="en-US" sz="2800" b="1">
                <a:solidFill>
                  <a:srgbClr val="FF3300"/>
                </a:solidFill>
                <a:latin typeface="Times New Roman" pitchFamily="18" charset="0"/>
              </a:rPr>
              <a:t>删除关键字</a:t>
            </a:r>
            <a:r>
              <a:rPr kumimoji="1" lang="en-US" altLang="zh-CN" sz="2800" b="1">
                <a:solidFill>
                  <a:srgbClr val="FF3300"/>
                </a:solidFill>
                <a:latin typeface="Times New Roman" pitchFamily="18" charset="0"/>
              </a:rPr>
              <a:t>53</a:t>
            </a:r>
          </a:p>
        </p:txBody>
      </p:sp>
      <p:sp>
        <p:nvSpPr>
          <p:cNvPr id="209942" name="AutoShape 22"/>
          <p:cNvSpPr>
            <a:spLocks noChangeAspect="1" noChangeArrowheads="1"/>
          </p:cNvSpPr>
          <p:nvPr/>
        </p:nvSpPr>
        <p:spPr bwMode="auto">
          <a:xfrm>
            <a:off x="6126163" y="4005263"/>
            <a:ext cx="900112"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70</a:t>
            </a:r>
          </a:p>
        </p:txBody>
      </p:sp>
      <p:sp>
        <p:nvSpPr>
          <p:cNvPr id="209943" name="AutoShape 23"/>
          <p:cNvSpPr>
            <a:spLocks noChangeAspect="1" noChangeArrowheads="1"/>
          </p:cNvSpPr>
          <p:nvPr/>
        </p:nvSpPr>
        <p:spPr bwMode="auto">
          <a:xfrm>
            <a:off x="6084888" y="2728913"/>
            <a:ext cx="900112"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67  90</a:t>
            </a:r>
          </a:p>
        </p:txBody>
      </p:sp>
      <p:sp>
        <p:nvSpPr>
          <p:cNvPr id="209944" name="AutoShape 24"/>
          <p:cNvSpPr>
            <a:spLocks noChangeAspect="1" noChangeArrowheads="1"/>
          </p:cNvSpPr>
          <p:nvPr/>
        </p:nvSpPr>
        <p:spPr bwMode="auto">
          <a:xfrm>
            <a:off x="6135688" y="4005263"/>
            <a:ext cx="900112"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67  70</a:t>
            </a:r>
          </a:p>
        </p:txBody>
      </p:sp>
      <p:sp>
        <p:nvSpPr>
          <p:cNvPr id="209945" name="AutoShape 25"/>
          <p:cNvSpPr>
            <a:spLocks noChangeAspect="1" noChangeArrowheads="1"/>
          </p:cNvSpPr>
          <p:nvPr/>
        </p:nvSpPr>
        <p:spPr bwMode="auto">
          <a:xfrm>
            <a:off x="6084888" y="2728913"/>
            <a:ext cx="900112"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90</a:t>
            </a:r>
          </a:p>
        </p:txBody>
      </p:sp>
      <p:sp>
        <p:nvSpPr>
          <p:cNvPr id="209946" name="AutoShape 26">
            <a:hlinkClick r:id="rId2" action="ppaction://hlinksldjump" highlightClick="1"/>
          </p:cNvPr>
          <p:cNvSpPr>
            <a:spLocks noChangeArrowheads="1"/>
          </p:cNvSpPr>
          <p:nvPr/>
        </p:nvSpPr>
        <p:spPr bwMode="auto">
          <a:xfrm>
            <a:off x="1042988" y="6021388"/>
            <a:ext cx="649287" cy="360362"/>
          </a:xfrm>
          <a:prstGeom prst="actionButtonBackPrevious">
            <a:avLst/>
          </a:prstGeom>
          <a:solidFill>
            <a:schemeClr val="accent1"/>
          </a:solidFill>
          <a:ln w="12700" cap="sq">
            <a:noFill/>
            <a:miter lim="800000"/>
            <a:headEnd type="none" w="sm" len="sm"/>
            <a:tailEnd type="none" w="sm" len="sm"/>
          </a:ln>
          <a:effec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000" fill="hold"/>
                                        <p:tgtEl>
                                          <p:spTgt spid="209927"/>
                                        </p:tgtEl>
                                        <p:attrNameLst>
                                          <p:attrName>fillcolor</p:attrName>
                                        </p:attrNameLst>
                                      </p:cBhvr>
                                      <p:to>
                                        <a:srgbClr val="FF3300"/>
                                      </p:to>
                                    </p:animClr>
                                    <p:set>
                                      <p:cBhvr>
                                        <p:cTn id="7" dur="2000" fill="hold"/>
                                        <p:tgtEl>
                                          <p:spTgt spid="209927"/>
                                        </p:tgtEl>
                                        <p:attrNameLst>
                                          <p:attrName>fill.type</p:attrName>
                                        </p:attrNameLst>
                                      </p:cBhvr>
                                      <p:to>
                                        <p:strVal val="solid"/>
                                      </p:to>
                                    </p:set>
                                    <p:set>
                                      <p:cBhvr>
                                        <p:cTn id="8" dur="2000" fill="hold"/>
                                        <p:tgtEl>
                                          <p:spTgt spid="209927"/>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7" presetClass="emph" presetSubtype="2" fill="hold" nodeType="clickEffect">
                                  <p:stCondLst>
                                    <p:cond delay="0"/>
                                  </p:stCondLst>
                                  <p:childTnLst>
                                    <p:animClr clrSpc="rgb" dir="cw">
                                      <p:cBhvr>
                                        <p:cTn id="12" dur="2000" fill="hold"/>
                                        <p:tgtEl>
                                          <p:spTgt spid="209935"/>
                                        </p:tgtEl>
                                        <p:attrNameLst>
                                          <p:attrName>stroke.color</p:attrName>
                                        </p:attrNameLst>
                                      </p:cBhvr>
                                      <p:to>
                                        <a:srgbClr val="FF3300"/>
                                      </p:to>
                                    </p:animClr>
                                    <p:set>
                                      <p:cBhvr>
                                        <p:cTn id="13" dur="2000" fill="hold"/>
                                        <p:tgtEl>
                                          <p:spTgt spid="209935"/>
                                        </p:tgtEl>
                                        <p:attrNameLst>
                                          <p:attrName>stroke.on</p:attrName>
                                        </p:attrNameLst>
                                      </p:cBhvr>
                                      <p:to>
                                        <p:strVal val="true"/>
                                      </p:to>
                                    </p:set>
                                  </p:childTnLst>
                                </p:cTn>
                              </p:par>
                            </p:childTnLst>
                          </p:cTn>
                        </p:par>
                      </p:childTnLst>
                    </p:cTn>
                  </p:par>
                  <p:par>
                    <p:cTn id="14" fill="hold">
                      <p:stCondLst>
                        <p:cond delay="indefinite"/>
                      </p:stCondLst>
                      <p:childTnLst>
                        <p:par>
                          <p:cTn id="15" fill="hold">
                            <p:stCondLst>
                              <p:cond delay="0"/>
                            </p:stCondLst>
                            <p:childTnLst>
                              <p:par>
                                <p:cTn id="16" presetID="1" presetClass="exit" presetSubtype="0" fill="hold" grpId="0" nodeType="clickEffect">
                                  <p:stCondLst>
                                    <p:cond delay="0"/>
                                  </p:stCondLst>
                                  <p:childTnLst>
                                    <p:set>
                                      <p:cBhvr>
                                        <p:cTn id="17" dur="1" fill="hold">
                                          <p:stCondLst>
                                            <p:cond delay="0"/>
                                          </p:stCondLst>
                                        </p:cTn>
                                        <p:tgtEl>
                                          <p:spTgt spid="209927"/>
                                        </p:tgtEl>
                                        <p:attrNameLst>
                                          <p:attrName>style.visibility</p:attrName>
                                        </p:attrNameLst>
                                      </p:cBhvr>
                                      <p:to>
                                        <p:strVal val="hidden"/>
                                      </p:to>
                                    </p:set>
                                  </p:childTnLst>
                                </p:cTn>
                              </p:par>
                              <p:par>
                                <p:cTn id="18" presetID="1" presetClass="exit" presetSubtype="0" fill="hold" grpId="0" nodeType="withEffect">
                                  <p:stCondLst>
                                    <p:cond delay="0"/>
                                  </p:stCondLst>
                                  <p:childTnLst>
                                    <p:set>
                                      <p:cBhvr>
                                        <p:cTn id="19" dur="1" fill="hold">
                                          <p:stCondLst>
                                            <p:cond delay="0"/>
                                          </p:stCondLst>
                                        </p:cTn>
                                        <p:tgtEl>
                                          <p:spTgt spid="209934"/>
                                        </p:tgtEl>
                                        <p:attrNameLst>
                                          <p:attrName>style.visibility</p:attrName>
                                        </p:attrNameLst>
                                      </p:cBhvr>
                                      <p:to>
                                        <p:strVal val="hidden"/>
                                      </p:to>
                                    </p:set>
                                  </p:childTnLst>
                                </p:cTn>
                              </p:par>
                              <p:par>
                                <p:cTn id="20" presetID="1" presetClass="exit" presetSubtype="0" fill="hold" grpId="0" nodeType="withEffect">
                                  <p:stCondLst>
                                    <p:cond delay="0"/>
                                  </p:stCondLst>
                                  <p:childTnLst>
                                    <p:set>
                                      <p:cBhvr>
                                        <p:cTn id="21" dur="1" fill="hold">
                                          <p:stCondLst>
                                            <p:cond delay="0"/>
                                          </p:stCondLst>
                                        </p:cTn>
                                        <p:tgtEl>
                                          <p:spTgt spid="209943"/>
                                        </p:tgtEl>
                                        <p:attrNameLst>
                                          <p:attrName>style.visibility</p:attrName>
                                        </p:attrNameLst>
                                      </p:cBhvr>
                                      <p:to>
                                        <p:strVal val="hidden"/>
                                      </p:to>
                                    </p:set>
                                  </p:childTnLst>
                                </p:cTn>
                              </p:par>
                              <p:par>
                                <p:cTn id="22" presetID="1" presetClass="exit" presetSubtype="0" fill="hold" grpId="0" nodeType="withEffect">
                                  <p:stCondLst>
                                    <p:cond delay="0"/>
                                  </p:stCondLst>
                                  <p:childTnLst>
                                    <p:set>
                                      <p:cBhvr>
                                        <p:cTn id="23" dur="1" fill="hold">
                                          <p:stCondLst>
                                            <p:cond delay="0"/>
                                          </p:stCondLst>
                                        </p:cTn>
                                        <p:tgtEl>
                                          <p:spTgt spid="209942"/>
                                        </p:tgtEl>
                                        <p:attrNameLst>
                                          <p:attrName>style.visibility</p:attrName>
                                        </p:attrNameLst>
                                      </p:cBhvr>
                                      <p:to>
                                        <p:strVal val="hidden"/>
                                      </p:to>
                                    </p:set>
                                  </p:childTnLst>
                                </p:cTn>
                              </p:par>
                              <p:par>
                                <p:cTn id="24" presetID="1" presetClass="entr" presetSubtype="0" fill="hold" grpId="0" nodeType="withEffect">
                                  <p:stCondLst>
                                    <p:cond delay="0"/>
                                  </p:stCondLst>
                                  <p:childTnLst>
                                    <p:set>
                                      <p:cBhvr>
                                        <p:cTn id="25" dur="1" fill="hold">
                                          <p:stCondLst>
                                            <p:cond delay="0"/>
                                          </p:stCondLst>
                                        </p:cTn>
                                        <p:tgtEl>
                                          <p:spTgt spid="209944"/>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2099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927" grpId="0" animBg="1"/>
      <p:bldP spid="209934" grpId="0" animBg="1"/>
      <p:bldP spid="209942" grpId="0" animBg="1"/>
      <p:bldP spid="209943" grpId="0" animBg="1"/>
      <p:bldP spid="209944" grpId="0" animBg="1"/>
      <p:bldP spid="209945"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1" name="Rectangle 3"/>
          <p:cNvSpPr>
            <a:spLocks noGrp="1" noChangeArrowheads="1"/>
          </p:cNvSpPr>
          <p:nvPr>
            <p:ph type="body" idx="1"/>
          </p:nvPr>
        </p:nvSpPr>
        <p:spPr/>
        <p:txBody>
          <a:bodyPr/>
          <a:lstStyle/>
          <a:p>
            <a:r>
              <a:rPr lang="zh-CN" altLang="en-US">
                <a:solidFill>
                  <a:srgbClr val="FF3300"/>
                </a:solidFill>
              </a:rPr>
              <a:t>删除非最底层结点的关键字</a:t>
            </a:r>
          </a:p>
          <a:p>
            <a:r>
              <a:rPr lang="zh-CN" altLang="en-US"/>
              <a:t>若删除非底层结点中的关键字</a:t>
            </a:r>
            <a:r>
              <a:rPr lang="en-US" altLang="zh-CN"/>
              <a:t>K</a:t>
            </a:r>
            <a:r>
              <a:rPr lang="en-US" altLang="zh-CN" baseline="-25000"/>
              <a:t>i</a:t>
            </a:r>
            <a:r>
              <a:rPr lang="zh-CN" altLang="en-US"/>
              <a:t>，则可以指针</a:t>
            </a:r>
            <a:r>
              <a:rPr lang="en-US" altLang="zh-CN"/>
              <a:t>A</a:t>
            </a:r>
            <a:r>
              <a:rPr lang="en-US" altLang="zh-CN" baseline="-25000"/>
              <a:t>i</a:t>
            </a:r>
            <a:r>
              <a:rPr lang="zh-CN" altLang="en-US"/>
              <a:t>所指子树中的最小关键字</a:t>
            </a:r>
            <a:r>
              <a:rPr lang="en-US" altLang="zh-CN"/>
              <a:t>X</a:t>
            </a:r>
            <a:r>
              <a:rPr lang="zh-CN" altLang="en-US"/>
              <a:t>替代</a:t>
            </a:r>
            <a:r>
              <a:rPr lang="en-US" altLang="zh-CN"/>
              <a:t>K</a:t>
            </a:r>
            <a:r>
              <a:rPr lang="en-US" altLang="zh-CN" baseline="-25000"/>
              <a:t>i</a:t>
            </a:r>
            <a:r>
              <a:rPr lang="zh-CN" altLang="en-US"/>
              <a:t>，直到这个</a:t>
            </a:r>
            <a:r>
              <a:rPr lang="en-US" altLang="zh-CN"/>
              <a:t>X</a:t>
            </a:r>
            <a:r>
              <a:rPr lang="zh-CN" altLang="en-US"/>
              <a:t>在最底层结点上，然后，再删除关键字</a:t>
            </a:r>
            <a:r>
              <a:rPr lang="en-US" altLang="zh-CN"/>
              <a:t>X</a:t>
            </a:r>
            <a:r>
              <a:rPr lang="zh-CN" altLang="en-US"/>
              <a:t>，即转为第一种情形。</a:t>
            </a:r>
            <a:r>
              <a:rPr lang="zh-CN" altLang="en-US">
                <a:hlinkClick r:id="rId2" action="ppaction://hlinksldjump"/>
              </a:rPr>
              <a:t>例如：</a:t>
            </a:r>
            <a:endParaRPr lang="zh-CN" altLang="en-US"/>
          </a:p>
          <a:p>
            <a:endParaRPr lang="en-US" altLang="zh-C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标题 1"/>
          <p:cNvSpPr>
            <a:spLocks noGrp="1"/>
          </p:cNvSpPr>
          <p:nvPr>
            <p:ph type="title"/>
          </p:nvPr>
        </p:nvSpPr>
        <p:spPr>
          <a:xfrm>
            <a:off x="395536" y="197768"/>
            <a:ext cx="8229600" cy="1143000"/>
          </a:xfrm>
        </p:spPr>
        <p:txBody>
          <a:bodyPr>
            <a:normAutofit/>
          </a:bodyPr>
          <a:lstStyle/>
          <a:p>
            <a:r>
              <a:rPr lang="zh-CN" altLang="en-US" dirty="0">
                <a:solidFill>
                  <a:srgbClr val="0000CC"/>
                </a:solidFill>
                <a:latin typeface="华文行楷" pitchFamily="2" charset="-122"/>
                <a:ea typeface="华文行楷" pitchFamily="2" charset="-122"/>
              </a:rPr>
              <a:t>查找相关</a:t>
            </a:r>
            <a:r>
              <a:rPr lang="zh-CN" altLang="en-US" dirty="0">
                <a:solidFill>
                  <a:srgbClr val="0000CC"/>
                </a:solidFill>
                <a:latin typeface="Arial" pitchFamily="34" charset="0"/>
                <a:ea typeface="华文行楷" pitchFamily="2" charset="-122"/>
              </a:rPr>
              <a:t>概念（续）</a:t>
            </a:r>
            <a:r>
              <a:rPr lang="zh-CN" altLang="en-US" dirty="0">
                <a:latin typeface="华文行楷" pitchFamily="2" charset="-122"/>
                <a:ea typeface="华文行楷" pitchFamily="2" charset="-122"/>
              </a:rPr>
              <a:t> </a:t>
            </a:r>
            <a:endParaRPr lang="zh-CN" altLang="en-US" dirty="0"/>
          </a:p>
        </p:txBody>
      </p:sp>
      <p:sp>
        <p:nvSpPr>
          <p:cNvPr id="3" name="内容占位符 2"/>
          <p:cNvSpPr>
            <a:spLocks noGrp="1"/>
          </p:cNvSpPr>
          <p:nvPr>
            <p:ph idx="1"/>
          </p:nvPr>
        </p:nvSpPr>
        <p:spPr>
          <a:xfrm>
            <a:off x="806896" y="1268760"/>
            <a:ext cx="8229600" cy="5184576"/>
          </a:xfrm>
        </p:spPr>
        <p:txBody>
          <a:bodyPr>
            <a:normAutofit fontScale="92500" lnSpcReduction="20000"/>
          </a:bodyPr>
          <a:lstStyle/>
          <a:p>
            <a:pPr>
              <a:buNone/>
            </a:pPr>
            <a:r>
              <a:rPr lang="en-US" altLang="zh-CN" dirty="0" err="1"/>
              <a:t>typedef</a:t>
            </a:r>
            <a:r>
              <a:rPr lang="en-US" altLang="zh-CN" dirty="0"/>
              <a:t>    float    </a:t>
            </a:r>
            <a:r>
              <a:rPr lang="en-US" altLang="zh-CN" dirty="0" err="1"/>
              <a:t>KeyType</a:t>
            </a:r>
            <a:endParaRPr lang="en-US" altLang="zh-CN" dirty="0"/>
          </a:p>
          <a:p>
            <a:pPr>
              <a:buNone/>
            </a:pPr>
            <a:r>
              <a:rPr lang="en-US" altLang="zh-CN" dirty="0" err="1"/>
              <a:t>typedef</a:t>
            </a:r>
            <a:r>
              <a:rPr lang="en-US" altLang="zh-CN" dirty="0"/>
              <a:t>    </a:t>
            </a:r>
            <a:r>
              <a:rPr lang="en-US" altLang="zh-CN" dirty="0" err="1"/>
              <a:t>int</a:t>
            </a:r>
            <a:r>
              <a:rPr lang="en-US" altLang="zh-CN" dirty="0"/>
              <a:t>        </a:t>
            </a:r>
            <a:r>
              <a:rPr lang="en-US" altLang="zh-CN" dirty="0" err="1"/>
              <a:t>KeyType</a:t>
            </a:r>
            <a:endParaRPr lang="en-US" altLang="zh-CN" dirty="0"/>
          </a:p>
          <a:p>
            <a:pPr>
              <a:buNone/>
            </a:pPr>
            <a:r>
              <a:rPr lang="en-US" altLang="zh-CN" dirty="0" err="1"/>
              <a:t>typedef</a:t>
            </a:r>
            <a:r>
              <a:rPr lang="en-US" altLang="zh-CN" dirty="0"/>
              <a:t>   char *   </a:t>
            </a:r>
            <a:r>
              <a:rPr lang="en-US" altLang="zh-CN" dirty="0" err="1"/>
              <a:t>KeyType</a:t>
            </a:r>
            <a:endParaRPr lang="en-US" altLang="zh-CN" dirty="0"/>
          </a:p>
          <a:p>
            <a:pPr>
              <a:buNone/>
            </a:pPr>
            <a:r>
              <a:rPr lang="en-US" altLang="zh-CN" dirty="0" err="1"/>
              <a:t>typedef</a:t>
            </a:r>
            <a:r>
              <a:rPr lang="en-US" altLang="zh-CN" dirty="0"/>
              <a:t>   </a:t>
            </a:r>
            <a:r>
              <a:rPr lang="en-US" altLang="zh-CN" dirty="0" err="1"/>
              <a:t>struct</a:t>
            </a:r>
            <a:endParaRPr lang="en-US" altLang="zh-CN" dirty="0"/>
          </a:p>
          <a:p>
            <a:pPr>
              <a:buNone/>
            </a:pPr>
            <a:r>
              <a:rPr lang="en-US" altLang="zh-CN" dirty="0"/>
              <a:t>{</a:t>
            </a:r>
          </a:p>
          <a:p>
            <a:pPr>
              <a:buNone/>
            </a:pPr>
            <a:r>
              <a:rPr lang="en-US" altLang="zh-CN" dirty="0"/>
              <a:t>	   </a:t>
            </a:r>
            <a:r>
              <a:rPr lang="en-US" altLang="zh-CN" dirty="0" err="1"/>
              <a:t>KeyType</a:t>
            </a:r>
            <a:r>
              <a:rPr lang="en-US" altLang="zh-CN" dirty="0"/>
              <a:t>   key;</a:t>
            </a:r>
          </a:p>
          <a:p>
            <a:pPr>
              <a:buNone/>
            </a:pPr>
            <a:r>
              <a:rPr lang="en-US" altLang="zh-CN" dirty="0"/>
              <a:t>	   ……</a:t>
            </a:r>
          </a:p>
          <a:p>
            <a:pPr>
              <a:buNone/>
            </a:pPr>
            <a:r>
              <a:rPr lang="en-US" altLang="zh-CN" dirty="0"/>
              <a:t>}</a:t>
            </a:r>
          </a:p>
          <a:p>
            <a:pPr>
              <a:buNone/>
            </a:pPr>
            <a:r>
              <a:rPr lang="en-US" altLang="zh-CN" dirty="0"/>
              <a:t>#define   EQ(a ,b)  ((a)==(b))//</a:t>
            </a:r>
            <a:r>
              <a:rPr lang="en-US" altLang="zh-CN" dirty="0" err="1"/>
              <a:t>a,b</a:t>
            </a:r>
            <a:r>
              <a:rPr lang="zh-CN" altLang="en-US" dirty="0"/>
              <a:t>为数值型</a:t>
            </a:r>
            <a:endParaRPr lang="en-US" altLang="zh-CN" dirty="0"/>
          </a:p>
          <a:p>
            <a:pPr>
              <a:buNone/>
            </a:pPr>
            <a:r>
              <a:rPr lang="en-US" altLang="zh-CN" dirty="0"/>
              <a:t>#define   LT(a ,b)    ((a) &lt; (b))</a:t>
            </a:r>
          </a:p>
          <a:p>
            <a:pPr>
              <a:buNone/>
            </a:pPr>
            <a:r>
              <a:rPr lang="en-US" altLang="zh-CN" dirty="0"/>
              <a:t>#define   LQ(</a:t>
            </a:r>
            <a:r>
              <a:rPr lang="en-US" altLang="zh-CN" dirty="0" err="1"/>
              <a:t>a,b</a:t>
            </a:r>
            <a:r>
              <a:rPr lang="en-US" altLang="zh-CN" dirty="0"/>
              <a:t>)   ((a)&lt;=(b))</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AutoShape 2"/>
          <p:cNvSpPr>
            <a:spLocks noChangeAspect="1" noChangeArrowheads="1"/>
          </p:cNvSpPr>
          <p:nvPr/>
        </p:nvSpPr>
        <p:spPr bwMode="auto">
          <a:xfrm>
            <a:off x="4283075" y="1601788"/>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45</a:t>
            </a:r>
          </a:p>
        </p:txBody>
      </p:sp>
      <p:sp>
        <p:nvSpPr>
          <p:cNvPr id="210947" name="AutoShape 3"/>
          <p:cNvSpPr>
            <a:spLocks noChangeAspect="1" noChangeArrowheads="1"/>
          </p:cNvSpPr>
          <p:nvPr/>
        </p:nvSpPr>
        <p:spPr bwMode="auto">
          <a:xfrm>
            <a:off x="2843213" y="2725738"/>
            <a:ext cx="900112"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24</a:t>
            </a:r>
          </a:p>
        </p:txBody>
      </p:sp>
      <p:sp>
        <p:nvSpPr>
          <p:cNvPr id="210948" name="AutoShape 4"/>
          <p:cNvSpPr>
            <a:spLocks noChangeAspect="1" noChangeArrowheads="1"/>
          </p:cNvSpPr>
          <p:nvPr/>
        </p:nvSpPr>
        <p:spPr bwMode="auto">
          <a:xfrm>
            <a:off x="6083300" y="2725738"/>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53  90</a:t>
            </a:r>
          </a:p>
        </p:txBody>
      </p:sp>
      <p:sp>
        <p:nvSpPr>
          <p:cNvPr id="210949" name="AutoShape 5"/>
          <p:cNvSpPr>
            <a:spLocks noChangeAspect="1" noChangeArrowheads="1"/>
          </p:cNvSpPr>
          <p:nvPr/>
        </p:nvSpPr>
        <p:spPr bwMode="auto">
          <a:xfrm>
            <a:off x="1835150" y="4002088"/>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3  12</a:t>
            </a:r>
          </a:p>
        </p:txBody>
      </p:sp>
      <p:sp>
        <p:nvSpPr>
          <p:cNvPr id="210950" name="AutoShape 6"/>
          <p:cNvSpPr>
            <a:spLocks noChangeAspect="1" noChangeArrowheads="1"/>
          </p:cNvSpPr>
          <p:nvPr/>
        </p:nvSpPr>
        <p:spPr bwMode="auto">
          <a:xfrm>
            <a:off x="3816350" y="4002088"/>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37</a:t>
            </a:r>
          </a:p>
        </p:txBody>
      </p:sp>
      <p:sp>
        <p:nvSpPr>
          <p:cNvPr id="210951" name="AutoShape 7"/>
          <p:cNvSpPr>
            <a:spLocks noChangeAspect="1" noChangeArrowheads="1"/>
          </p:cNvSpPr>
          <p:nvPr/>
        </p:nvSpPr>
        <p:spPr bwMode="auto">
          <a:xfrm>
            <a:off x="5003800" y="4005263"/>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67  70</a:t>
            </a:r>
          </a:p>
        </p:txBody>
      </p:sp>
      <p:sp>
        <p:nvSpPr>
          <p:cNvPr id="210952" name="AutoShape 8"/>
          <p:cNvSpPr>
            <a:spLocks noChangeAspect="1" noChangeArrowheads="1"/>
          </p:cNvSpPr>
          <p:nvPr/>
        </p:nvSpPr>
        <p:spPr bwMode="auto">
          <a:xfrm>
            <a:off x="7416800" y="4002088"/>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100</a:t>
            </a:r>
          </a:p>
        </p:txBody>
      </p:sp>
      <p:sp>
        <p:nvSpPr>
          <p:cNvPr id="210953" name="Line 9"/>
          <p:cNvSpPr>
            <a:spLocks noChangeShapeType="1"/>
          </p:cNvSpPr>
          <p:nvPr/>
        </p:nvSpPr>
        <p:spPr bwMode="auto">
          <a:xfrm flipH="1">
            <a:off x="3419475" y="1960563"/>
            <a:ext cx="936625" cy="720725"/>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10954" name="Line 10"/>
          <p:cNvSpPr>
            <a:spLocks noChangeShapeType="1"/>
          </p:cNvSpPr>
          <p:nvPr/>
        </p:nvSpPr>
        <p:spPr bwMode="auto">
          <a:xfrm>
            <a:off x="5075238" y="1960563"/>
            <a:ext cx="1441450" cy="720725"/>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10955" name="Line 11"/>
          <p:cNvSpPr>
            <a:spLocks noChangeShapeType="1"/>
          </p:cNvSpPr>
          <p:nvPr/>
        </p:nvSpPr>
        <p:spPr bwMode="auto">
          <a:xfrm flipH="1">
            <a:off x="2195513" y="3113088"/>
            <a:ext cx="720725"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10956" name="Line 12"/>
          <p:cNvSpPr>
            <a:spLocks noChangeShapeType="1"/>
          </p:cNvSpPr>
          <p:nvPr/>
        </p:nvSpPr>
        <p:spPr bwMode="auto">
          <a:xfrm>
            <a:off x="3635375" y="3113088"/>
            <a:ext cx="647700"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10957" name="Line 13"/>
          <p:cNvSpPr>
            <a:spLocks noChangeShapeType="1"/>
          </p:cNvSpPr>
          <p:nvPr/>
        </p:nvSpPr>
        <p:spPr bwMode="auto">
          <a:xfrm flipH="1">
            <a:off x="5364163" y="3113088"/>
            <a:ext cx="792162"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10958" name="Line 14"/>
          <p:cNvSpPr>
            <a:spLocks noChangeShapeType="1"/>
          </p:cNvSpPr>
          <p:nvPr/>
        </p:nvSpPr>
        <p:spPr bwMode="auto">
          <a:xfrm>
            <a:off x="6875463" y="3113088"/>
            <a:ext cx="936625"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10959" name="Text Box 15"/>
          <p:cNvSpPr txBox="1">
            <a:spLocks noChangeArrowheads="1"/>
          </p:cNvSpPr>
          <p:nvPr/>
        </p:nvSpPr>
        <p:spPr bwMode="auto">
          <a:xfrm>
            <a:off x="4284663" y="1144588"/>
            <a:ext cx="647700" cy="457200"/>
          </a:xfrm>
          <a:prstGeom prst="rect">
            <a:avLst/>
          </a:prstGeom>
          <a:noFill/>
          <a:ln w="12700" cap="sq">
            <a:noFill/>
            <a:miter lim="800000"/>
            <a:headEnd type="none" w="sm" len="sm"/>
            <a:tailEnd type="none" w="sm" len="sm"/>
          </a:ln>
          <a:effectLst/>
        </p:spPr>
        <p:txBody>
          <a:bodyPr>
            <a:spAutoFit/>
          </a:bodyPr>
          <a:lstStyle/>
          <a:p>
            <a:pPr algn="ctr">
              <a:spcBef>
                <a:spcPct val="50000"/>
              </a:spcBef>
            </a:pPr>
            <a:r>
              <a:rPr kumimoji="1" lang="en-US" altLang="zh-CN" sz="2400">
                <a:latin typeface="Times New Roman" pitchFamily="18" charset="0"/>
              </a:rPr>
              <a:t>t</a:t>
            </a:r>
          </a:p>
        </p:txBody>
      </p:sp>
      <p:sp>
        <p:nvSpPr>
          <p:cNvPr id="210960" name="Line 16"/>
          <p:cNvSpPr>
            <a:spLocks noChangeShapeType="1"/>
          </p:cNvSpPr>
          <p:nvPr/>
        </p:nvSpPr>
        <p:spPr bwMode="auto">
          <a:xfrm>
            <a:off x="4789488" y="1052513"/>
            <a:ext cx="0" cy="549275"/>
          </a:xfrm>
          <a:prstGeom prst="line">
            <a:avLst/>
          </a:prstGeom>
          <a:noFill/>
          <a:ln w="12700" cap="sq">
            <a:solidFill>
              <a:srgbClr val="0000FF"/>
            </a:solidFill>
            <a:miter lim="800000"/>
            <a:headEnd type="none" w="sm" len="sm"/>
            <a:tailEnd type="triangle" w="sm" len="sm"/>
          </a:ln>
          <a:effectLst/>
        </p:spPr>
        <p:txBody>
          <a:bodyPr wrap="none"/>
          <a:lstStyle/>
          <a:p>
            <a:endParaRPr lang="zh-CN" altLang="en-US"/>
          </a:p>
        </p:txBody>
      </p:sp>
      <p:sp>
        <p:nvSpPr>
          <p:cNvPr id="210961" name="Text Box 17"/>
          <p:cNvSpPr txBox="1">
            <a:spLocks noChangeArrowheads="1"/>
          </p:cNvSpPr>
          <p:nvPr/>
        </p:nvSpPr>
        <p:spPr bwMode="auto">
          <a:xfrm>
            <a:off x="971550" y="260350"/>
            <a:ext cx="7921625" cy="457200"/>
          </a:xfrm>
          <a:prstGeom prst="rect">
            <a:avLst/>
          </a:prstGeom>
          <a:noFill/>
          <a:ln w="12700" cap="sq">
            <a:noFill/>
            <a:miter lim="800000"/>
            <a:headEnd type="none" w="sm" len="sm"/>
            <a:tailEnd type="none" w="sm" len="sm"/>
          </a:ln>
          <a:effectLst/>
        </p:spPr>
        <p:txBody>
          <a:bodyPr>
            <a:spAutoFit/>
          </a:bodyPr>
          <a:lstStyle/>
          <a:p>
            <a:pPr algn="ctr">
              <a:spcBef>
                <a:spcPct val="50000"/>
              </a:spcBef>
            </a:pPr>
            <a:endParaRPr kumimoji="1" lang="zh-CN" altLang="zh-CN" sz="2400">
              <a:latin typeface="Times New Roman" pitchFamily="18" charset="0"/>
            </a:endParaRPr>
          </a:p>
        </p:txBody>
      </p:sp>
      <p:sp>
        <p:nvSpPr>
          <p:cNvPr id="210962" name="Text Box 18"/>
          <p:cNvSpPr txBox="1">
            <a:spLocks noChangeArrowheads="1"/>
          </p:cNvSpPr>
          <p:nvPr/>
        </p:nvSpPr>
        <p:spPr bwMode="auto">
          <a:xfrm>
            <a:off x="2124075" y="5084763"/>
            <a:ext cx="5832475" cy="519112"/>
          </a:xfrm>
          <a:prstGeom prst="rect">
            <a:avLst/>
          </a:prstGeom>
          <a:noFill/>
          <a:ln w="12700" cap="sq">
            <a:noFill/>
            <a:miter lim="800000"/>
            <a:headEnd type="none" w="sm" len="sm"/>
            <a:tailEnd type="none" w="sm" len="sm"/>
          </a:ln>
          <a:effectLst/>
        </p:spPr>
        <p:txBody>
          <a:bodyPr>
            <a:spAutoFit/>
          </a:bodyPr>
          <a:lstStyle/>
          <a:p>
            <a:pPr algn="ctr">
              <a:spcBef>
                <a:spcPct val="50000"/>
              </a:spcBef>
            </a:pPr>
            <a:r>
              <a:rPr kumimoji="1" lang="zh-CN" altLang="en-US" sz="2800" b="1">
                <a:latin typeface="Times New Roman" pitchFamily="18" charset="0"/>
              </a:rPr>
              <a:t>一棵</a:t>
            </a:r>
            <a:r>
              <a:rPr kumimoji="1" lang="en-US" altLang="zh-CN" sz="2800" b="1">
                <a:latin typeface="Times New Roman" pitchFamily="18" charset="0"/>
              </a:rPr>
              <a:t>3</a:t>
            </a:r>
            <a:r>
              <a:rPr kumimoji="1" lang="zh-CN" altLang="en-US" sz="2800" b="1">
                <a:latin typeface="Times New Roman" pitchFamily="18" charset="0"/>
              </a:rPr>
              <a:t>阶的</a:t>
            </a:r>
            <a:r>
              <a:rPr kumimoji="1" lang="en-US" altLang="zh-CN" sz="2800" b="1">
                <a:latin typeface="Times New Roman" pitchFamily="18" charset="0"/>
              </a:rPr>
              <a:t>B-</a:t>
            </a:r>
            <a:r>
              <a:rPr kumimoji="1" lang="zh-CN" altLang="en-US" sz="2800" b="1">
                <a:latin typeface="Times New Roman" pitchFamily="18" charset="0"/>
              </a:rPr>
              <a:t>树</a:t>
            </a:r>
          </a:p>
        </p:txBody>
      </p:sp>
      <p:sp>
        <p:nvSpPr>
          <p:cNvPr id="210963" name="Text Box 19"/>
          <p:cNvSpPr txBox="1">
            <a:spLocks noChangeArrowheads="1"/>
          </p:cNvSpPr>
          <p:nvPr/>
        </p:nvSpPr>
        <p:spPr bwMode="auto">
          <a:xfrm>
            <a:off x="1042988" y="333375"/>
            <a:ext cx="2665412" cy="519113"/>
          </a:xfrm>
          <a:prstGeom prst="rect">
            <a:avLst/>
          </a:prstGeom>
          <a:noFill/>
          <a:ln w="12700" cap="sq">
            <a:noFill/>
            <a:miter lim="800000"/>
            <a:headEnd type="none" w="sm" len="sm"/>
            <a:tailEnd type="none" w="sm" len="sm"/>
          </a:ln>
          <a:effectLst/>
        </p:spPr>
        <p:txBody>
          <a:bodyPr>
            <a:spAutoFit/>
          </a:bodyPr>
          <a:lstStyle/>
          <a:p>
            <a:pPr algn="ctr">
              <a:spcBef>
                <a:spcPct val="50000"/>
              </a:spcBef>
            </a:pPr>
            <a:r>
              <a:rPr kumimoji="1" lang="zh-CN" altLang="en-US" sz="2800" b="1">
                <a:solidFill>
                  <a:srgbClr val="FF3300"/>
                </a:solidFill>
                <a:latin typeface="Times New Roman" pitchFamily="18" charset="0"/>
              </a:rPr>
              <a:t>删除关键字</a:t>
            </a:r>
            <a:r>
              <a:rPr kumimoji="1" lang="en-US" altLang="zh-CN" sz="2800" b="1">
                <a:solidFill>
                  <a:srgbClr val="FF3300"/>
                </a:solidFill>
                <a:latin typeface="Times New Roman" pitchFamily="18" charset="0"/>
              </a:rPr>
              <a:t>45</a:t>
            </a:r>
          </a:p>
        </p:txBody>
      </p:sp>
      <p:sp>
        <p:nvSpPr>
          <p:cNvPr id="210964" name="AutoShape 20"/>
          <p:cNvSpPr>
            <a:spLocks noChangeAspect="1" noChangeArrowheads="1"/>
          </p:cNvSpPr>
          <p:nvPr/>
        </p:nvSpPr>
        <p:spPr bwMode="auto">
          <a:xfrm>
            <a:off x="6084888" y="2728913"/>
            <a:ext cx="900112"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90</a:t>
            </a:r>
          </a:p>
        </p:txBody>
      </p:sp>
      <p:sp>
        <p:nvSpPr>
          <p:cNvPr id="210965" name="Text Box 21"/>
          <p:cNvSpPr txBox="1">
            <a:spLocks noChangeArrowheads="1"/>
          </p:cNvSpPr>
          <p:nvPr/>
        </p:nvSpPr>
        <p:spPr bwMode="auto">
          <a:xfrm>
            <a:off x="4953000" y="3979863"/>
            <a:ext cx="576263" cy="457200"/>
          </a:xfrm>
          <a:prstGeom prst="rect">
            <a:avLst/>
          </a:prstGeom>
          <a:noFill/>
          <a:ln w="12700" cap="sq">
            <a:noFill/>
            <a:miter lim="800000"/>
            <a:headEnd type="none" w="sm" len="sm"/>
            <a:tailEnd type="none" w="sm" len="sm"/>
          </a:ln>
          <a:effectLst/>
        </p:spPr>
        <p:txBody>
          <a:bodyPr>
            <a:spAutoFit/>
          </a:bodyPr>
          <a:lstStyle/>
          <a:p>
            <a:pPr algn="ctr">
              <a:spcBef>
                <a:spcPct val="50000"/>
              </a:spcBef>
            </a:pPr>
            <a:r>
              <a:rPr kumimoji="1" lang="en-US" altLang="zh-CN" sz="2400">
                <a:latin typeface="Times New Roman" pitchFamily="18" charset="0"/>
              </a:rPr>
              <a:t>67</a:t>
            </a:r>
          </a:p>
        </p:txBody>
      </p:sp>
      <p:sp>
        <p:nvSpPr>
          <p:cNvPr id="210966" name="AutoShape 22"/>
          <p:cNvSpPr>
            <a:spLocks noChangeAspect="1" noChangeArrowheads="1"/>
          </p:cNvSpPr>
          <p:nvPr/>
        </p:nvSpPr>
        <p:spPr bwMode="auto">
          <a:xfrm>
            <a:off x="5003800" y="4005263"/>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70</a:t>
            </a:r>
          </a:p>
        </p:txBody>
      </p:sp>
      <p:sp>
        <p:nvSpPr>
          <p:cNvPr id="210967" name="AutoShape 23"/>
          <p:cNvSpPr>
            <a:spLocks noChangeAspect="1" noChangeArrowheads="1"/>
          </p:cNvSpPr>
          <p:nvPr/>
        </p:nvSpPr>
        <p:spPr bwMode="auto">
          <a:xfrm>
            <a:off x="4284663" y="1601788"/>
            <a:ext cx="900112"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67</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000" fill="hold"/>
                                        <p:tgtEl>
                                          <p:spTgt spid="210946"/>
                                        </p:tgtEl>
                                        <p:attrNameLst>
                                          <p:attrName>fillcolor</p:attrName>
                                        </p:attrNameLst>
                                      </p:cBhvr>
                                      <p:to>
                                        <a:srgbClr val="FF3300"/>
                                      </p:to>
                                    </p:animClr>
                                    <p:set>
                                      <p:cBhvr>
                                        <p:cTn id="7" dur="2000" fill="hold"/>
                                        <p:tgtEl>
                                          <p:spTgt spid="210946"/>
                                        </p:tgtEl>
                                        <p:attrNameLst>
                                          <p:attrName>fill.type</p:attrName>
                                        </p:attrNameLst>
                                      </p:cBhvr>
                                      <p:to>
                                        <p:strVal val="solid"/>
                                      </p:to>
                                    </p:set>
                                    <p:set>
                                      <p:cBhvr>
                                        <p:cTn id="8" dur="2000" fill="hold"/>
                                        <p:tgtEl>
                                          <p:spTgt spid="210946"/>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3" presetClass="emph" presetSubtype="2" fill="hold" nodeType="clickEffect">
                                  <p:stCondLst>
                                    <p:cond delay="0"/>
                                  </p:stCondLst>
                                  <p:childTnLst>
                                    <p:animClr clrSpc="rgb" dir="cw">
                                      <p:cBhvr override="childStyle">
                                        <p:cTn id="12" dur="2000" fill="hold"/>
                                        <p:tgtEl>
                                          <p:spTgt spid="210965">
                                            <p:txEl>
                                              <p:pRg st="0" end="0"/>
                                            </p:txEl>
                                          </p:spTgt>
                                        </p:tgtEl>
                                        <p:attrNameLst>
                                          <p:attrName>style.color</p:attrName>
                                        </p:attrNameLst>
                                      </p:cBhvr>
                                      <p:to>
                                        <a:srgbClr val="FF3300"/>
                                      </p:to>
                                    </p:animClr>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0" nodeType="clickEffect">
                                  <p:stCondLst>
                                    <p:cond delay="0"/>
                                  </p:stCondLst>
                                  <p:childTnLst>
                                    <p:set>
                                      <p:cBhvr>
                                        <p:cTn id="16" dur="1" fill="hold">
                                          <p:stCondLst>
                                            <p:cond delay="0"/>
                                          </p:stCondLst>
                                        </p:cTn>
                                        <p:tgtEl>
                                          <p:spTgt spid="210946"/>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21096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0966"/>
                                        </p:tgtEl>
                                        <p:attrNameLst>
                                          <p:attrName>style.visibility</p:attrName>
                                        </p:attrNameLst>
                                      </p:cBhvr>
                                      <p:to>
                                        <p:strVal val="visible"/>
                                      </p:to>
                                    </p:set>
                                  </p:childTnLst>
                                </p:cTn>
                              </p:par>
                              <p:par>
                                <p:cTn id="23" presetID="1" presetClass="exit" presetSubtype="0" fill="hold" grpId="0" nodeType="withEffect">
                                  <p:stCondLst>
                                    <p:cond delay="0"/>
                                  </p:stCondLst>
                                  <p:childTnLst>
                                    <p:set>
                                      <p:cBhvr>
                                        <p:cTn id="24" dur="1" fill="hold">
                                          <p:stCondLst>
                                            <p:cond delay="0"/>
                                          </p:stCondLst>
                                        </p:cTn>
                                        <p:tgtEl>
                                          <p:spTgt spid="210951"/>
                                        </p:tgtEl>
                                        <p:attrNameLst>
                                          <p:attrName>style.visibility</p:attrName>
                                        </p:attrNameLst>
                                      </p:cBhvr>
                                      <p:to>
                                        <p:strVal val="hidden"/>
                                      </p:to>
                                    </p:set>
                                  </p:childTnLst>
                                </p:cTn>
                              </p:par>
                              <p:par>
                                <p:cTn id="25" presetID="1" presetClass="exit" presetSubtype="0" fill="hold" grpId="0" nodeType="withEffect">
                                  <p:stCondLst>
                                    <p:cond delay="0"/>
                                  </p:stCondLst>
                                  <p:childTnLst>
                                    <p:set>
                                      <p:cBhvr>
                                        <p:cTn id="26" dur="1" fill="hold">
                                          <p:stCondLst>
                                            <p:cond delay="0"/>
                                          </p:stCondLst>
                                        </p:cTn>
                                        <p:tgtEl>
                                          <p:spTgt spid="210965">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946" grpId="0" animBg="1"/>
      <p:bldP spid="210951" grpId="0" animBg="1"/>
      <p:bldP spid="210965" grpId="0" build="allAtOnce"/>
      <p:bldP spid="210966" grpId="0" animBg="1"/>
      <p:bldP spid="210967"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 Box 197"/>
          <p:cNvSpPr txBox="1">
            <a:spLocks noChangeArrowheads="1"/>
          </p:cNvSpPr>
          <p:nvPr/>
        </p:nvSpPr>
        <p:spPr bwMode="auto">
          <a:xfrm>
            <a:off x="4233317" y="44624"/>
            <a:ext cx="1346795" cy="769421"/>
          </a:xfrm>
          <a:prstGeom prst="rect">
            <a:avLst/>
          </a:prstGeom>
          <a:noFill/>
          <a:ln w="25400" cap="sq">
            <a:noFill/>
            <a:miter lim="800000"/>
            <a:headEnd/>
            <a:tailEnd/>
          </a:ln>
          <a:effectLst/>
        </p:spPr>
        <p:txBody>
          <a:bodyPr wrap="none" lIns="91416" tIns="45710" rIns="91416" bIns="45710">
            <a:spAutoFit/>
          </a:bodyPr>
          <a:lstStyle/>
          <a:p>
            <a:r>
              <a:rPr lang="en-US" altLang="zh-CN" sz="4400" dirty="0">
                <a:solidFill>
                  <a:srgbClr val="0000CC"/>
                </a:solidFill>
                <a:latin typeface="华文宋体" pitchFamily="2" charset="-122"/>
                <a:ea typeface="华文宋体" pitchFamily="2" charset="-122"/>
                <a:cs typeface="+mj-cs"/>
              </a:rPr>
              <a:t>B</a:t>
            </a:r>
            <a:r>
              <a:rPr lang="en-US" altLang="zh-CN" sz="4400" baseline="30000" dirty="0">
                <a:solidFill>
                  <a:srgbClr val="0000CC"/>
                </a:solidFill>
                <a:latin typeface="华文行楷" pitchFamily="2" charset="-122"/>
                <a:ea typeface="华文行楷" pitchFamily="2" charset="-122"/>
                <a:cs typeface="+mj-cs"/>
              </a:rPr>
              <a:t>+</a:t>
            </a:r>
            <a:r>
              <a:rPr lang="zh-CN" altLang="en-US" sz="4400" dirty="0">
                <a:solidFill>
                  <a:srgbClr val="0000CC"/>
                </a:solidFill>
                <a:latin typeface="华文行楷" pitchFamily="2" charset="-122"/>
                <a:ea typeface="华文行楷" pitchFamily="2" charset="-122"/>
                <a:cs typeface="+mj-cs"/>
              </a:rPr>
              <a:t>树</a:t>
            </a:r>
          </a:p>
        </p:txBody>
      </p:sp>
      <p:sp>
        <p:nvSpPr>
          <p:cNvPr id="324609" name="Rectangle 1"/>
          <p:cNvSpPr>
            <a:spLocks noChangeArrowheads="1"/>
          </p:cNvSpPr>
          <p:nvPr/>
        </p:nvSpPr>
        <p:spPr bwMode="auto">
          <a:xfrm>
            <a:off x="0" y="692696"/>
            <a:ext cx="9144000" cy="267765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304800" algn="l" defTabSz="914400" rtl="0" eaLnBrk="1" fontAlgn="base" latinLnBrk="0" hangingPunct="1">
              <a:lnSpc>
                <a:spcPct val="100000"/>
              </a:lnSpc>
              <a:spcBef>
                <a:spcPct val="0"/>
              </a:spcBef>
              <a:spcAft>
                <a:spcPct val="0"/>
              </a:spcAft>
              <a:buClrTx/>
              <a:buSzTx/>
              <a:buFontTx/>
              <a:buNone/>
              <a:tabLst/>
            </a:pPr>
            <a:r>
              <a:rPr kumimoji="0" lang="zh-CN" sz="2400" b="0" i="0" u="none" strike="noStrike" cap="none" normalizeH="0" baseline="0" dirty="0">
                <a:ln>
                  <a:noFill/>
                </a:ln>
                <a:solidFill>
                  <a:schemeClr val="tx1"/>
                </a:solidFill>
                <a:effectLst/>
                <a:latin typeface="Courier New" pitchFamily="49" charset="0"/>
                <a:ea typeface="宋体" pitchFamily="2" charset="-122"/>
                <a:cs typeface="Times New Roman" pitchFamily="18" charset="0"/>
              </a:rPr>
              <a:t>一棵</a:t>
            </a:r>
            <a:r>
              <a:rPr kumimoji="0" lang="en-US" altLang="zh-CN" sz="24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m</a:t>
            </a:r>
            <a:r>
              <a:rPr kumimoji="0" lang="zh-CN" altLang="en-US" sz="2400" b="0" i="0" u="none" strike="noStrike" cap="none" normalizeH="0" baseline="0" dirty="0">
                <a:ln>
                  <a:noFill/>
                </a:ln>
                <a:solidFill>
                  <a:schemeClr val="tx1"/>
                </a:solidFill>
                <a:effectLst/>
                <a:latin typeface="Courier New" pitchFamily="49" charset="0"/>
                <a:ea typeface="宋体" pitchFamily="2" charset="-122"/>
                <a:cs typeface="Times New Roman" pitchFamily="18" charset="0"/>
              </a:rPr>
              <a:t>阶</a:t>
            </a:r>
            <a:r>
              <a:rPr kumimoji="0" lang="en-US" altLang="zh-CN" sz="24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B+</a:t>
            </a:r>
            <a:r>
              <a:rPr kumimoji="0" lang="zh-CN" altLang="en-US" sz="2400" b="0" i="0" u="none" strike="noStrike" cap="none" normalizeH="0" baseline="0" dirty="0">
                <a:ln>
                  <a:noFill/>
                </a:ln>
                <a:solidFill>
                  <a:schemeClr val="tx1"/>
                </a:solidFill>
                <a:effectLst/>
                <a:latin typeface="Courier New" pitchFamily="49" charset="0"/>
                <a:ea typeface="宋体" pitchFamily="2" charset="-122"/>
                <a:cs typeface="Times New Roman" pitchFamily="18" charset="0"/>
              </a:rPr>
              <a:t>树与</a:t>
            </a:r>
            <a:r>
              <a:rPr kumimoji="0" lang="en-US" altLang="zh-CN" sz="24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m</a:t>
            </a:r>
            <a:r>
              <a:rPr kumimoji="0" lang="zh-CN" altLang="en-US" sz="2400" b="0" i="0" u="none" strike="noStrike" cap="none" normalizeH="0" baseline="0" dirty="0">
                <a:ln>
                  <a:noFill/>
                </a:ln>
                <a:solidFill>
                  <a:schemeClr val="tx1"/>
                </a:solidFill>
                <a:effectLst/>
                <a:latin typeface="Courier New" pitchFamily="49" charset="0"/>
                <a:ea typeface="宋体" pitchFamily="2" charset="-122"/>
                <a:cs typeface="Times New Roman" pitchFamily="18" charset="0"/>
              </a:rPr>
              <a:t>阶</a:t>
            </a:r>
            <a:r>
              <a:rPr kumimoji="0" lang="en-US" altLang="zh-CN" sz="24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B-</a:t>
            </a:r>
            <a:r>
              <a:rPr kumimoji="0" lang="zh-CN" altLang="en-US" sz="2400" b="0" i="0" u="none" strike="noStrike" cap="none" normalizeH="0" baseline="0" dirty="0">
                <a:ln>
                  <a:noFill/>
                </a:ln>
                <a:solidFill>
                  <a:schemeClr val="tx1"/>
                </a:solidFill>
                <a:effectLst/>
                <a:latin typeface="Courier New" pitchFamily="49" charset="0"/>
                <a:ea typeface="宋体" pitchFamily="2" charset="-122"/>
                <a:cs typeface="Times New Roman" pitchFamily="18" charset="0"/>
              </a:rPr>
              <a:t>树的差异为：</a:t>
            </a:r>
            <a:endParaRPr kumimoji="0" lang="zh-CN" altLang="en-US" sz="2400" b="0" i="0" u="none" strike="noStrike" cap="none" normalizeH="0" baseline="0" dirty="0">
              <a:ln>
                <a:noFill/>
              </a:ln>
              <a:solidFill>
                <a:schemeClr val="tx1"/>
              </a:solidFill>
              <a:effectLst/>
              <a:latin typeface="Arial" pitchFamily="34" charset="0"/>
              <a:ea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(1).</a:t>
            </a:r>
            <a:r>
              <a:rPr kumimoji="0" lang="zh-CN" altLang="en-US" sz="2400" b="0" i="0" u="none" strike="noStrike" cap="none" normalizeH="0" baseline="0" dirty="0">
                <a:ln>
                  <a:noFill/>
                </a:ln>
                <a:solidFill>
                  <a:schemeClr val="tx1"/>
                </a:solidFill>
                <a:effectLst/>
                <a:latin typeface="Courier New" pitchFamily="49" charset="0"/>
                <a:ea typeface="宋体" pitchFamily="2" charset="-122"/>
                <a:cs typeface="Times New Roman" pitchFamily="18" charset="0"/>
              </a:rPr>
              <a:t>有</a:t>
            </a:r>
            <a:r>
              <a:rPr kumimoji="0" lang="en-US" altLang="zh-CN" sz="24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n</a:t>
            </a:r>
            <a:r>
              <a:rPr kumimoji="0" lang="zh-CN" altLang="en-US" sz="2400" b="0" i="0" u="none" strike="noStrike" cap="none" normalizeH="0" baseline="0" dirty="0">
                <a:ln>
                  <a:noFill/>
                </a:ln>
                <a:solidFill>
                  <a:schemeClr val="tx1"/>
                </a:solidFill>
                <a:effectLst/>
                <a:latin typeface="Courier New" pitchFamily="49" charset="0"/>
                <a:ea typeface="宋体" pitchFamily="2" charset="-122"/>
                <a:cs typeface="Times New Roman" pitchFamily="18" charset="0"/>
              </a:rPr>
              <a:t>棵子树的结点中包含</a:t>
            </a:r>
            <a:r>
              <a:rPr kumimoji="0" lang="en-US" altLang="zh-CN" sz="24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n</a:t>
            </a:r>
            <a:r>
              <a:rPr kumimoji="0" lang="zh-CN" altLang="en-US" sz="2400" b="0" i="0" u="none" strike="noStrike" cap="none" normalizeH="0" baseline="0" dirty="0">
                <a:ln>
                  <a:noFill/>
                </a:ln>
                <a:solidFill>
                  <a:schemeClr val="tx1"/>
                </a:solidFill>
                <a:effectLst/>
                <a:latin typeface="Courier New" pitchFamily="49" charset="0"/>
                <a:ea typeface="宋体" pitchFamily="2" charset="-122"/>
                <a:cs typeface="Times New Roman" pitchFamily="18" charset="0"/>
              </a:rPr>
              <a:t>个关键字。</a:t>
            </a:r>
            <a:endParaRPr kumimoji="0" lang="zh-CN" altLang="en-US" sz="2400" b="0" i="0" u="none" strike="noStrike" cap="none" normalizeH="0" baseline="0" dirty="0">
              <a:ln>
                <a:noFill/>
              </a:ln>
              <a:solidFill>
                <a:schemeClr val="tx1"/>
              </a:solidFill>
              <a:effectLst/>
              <a:latin typeface="Arial" pitchFamily="34" charset="0"/>
              <a:ea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(2).</a:t>
            </a:r>
            <a:r>
              <a:rPr kumimoji="0" lang="zh-CN" altLang="en-US" sz="2400" b="0" i="0" u="none" strike="noStrike" cap="none" normalizeH="0" baseline="0" dirty="0">
                <a:ln>
                  <a:noFill/>
                </a:ln>
                <a:solidFill>
                  <a:schemeClr val="tx1"/>
                </a:solidFill>
                <a:effectLst/>
                <a:latin typeface="Courier New" pitchFamily="49" charset="0"/>
                <a:ea typeface="宋体" pitchFamily="2" charset="-122"/>
                <a:cs typeface="Times New Roman" pitchFamily="18" charset="0"/>
              </a:rPr>
              <a:t>所有叶子结点中包含了全部关键字的信息，及指向含这些关</a:t>
            </a:r>
            <a:endParaRPr kumimoji="0" lang="en-US" altLang="zh-CN" sz="2400" b="0" i="0" u="none" strike="noStrike" cap="none" normalizeH="0" baseline="0" dirty="0">
              <a:ln>
                <a:noFill/>
              </a:ln>
              <a:solidFill>
                <a:schemeClr val="tx1"/>
              </a:solidFill>
              <a:effectLst/>
              <a:latin typeface="Courier New" pitchFamily="49" charset="0"/>
              <a:ea typeface="宋体" pitchFamily="2" charset="-122"/>
              <a:cs typeface="Times New Roman" pitchFamily="18" charset="0"/>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dirty="0">
                <a:ln>
                  <a:noFill/>
                </a:ln>
                <a:solidFill>
                  <a:schemeClr val="tx1"/>
                </a:solidFill>
                <a:effectLst/>
                <a:latin typeface="Courier New" pitchFamily="49" charset="0"/>
                <a:ea typeface="宋体" pitchFamily="2" charset="-122"/>
                <a:cs typeface="Times New Roman" pitchFamily="18" charset="0"/>
              </a:rPr>
              <a:t>  键字记录的指针，且叶子结点本身依关键字的大小自小而大顺</a:t>
            </a:r>
            <a:endParaRPr kumimoji="0" lang="en-US" altLang="zh-CN" sz="2400" b="0" i="0" u="none" strike="noStrike" cap="none" normalizeH="0" baseline="0" dirty="0">
              <a:ln>
                <a:noFill/>
              </a:ln>
              <a:solidFill>
                <a:schemeClr val="tx1"/>
              </a:solidFill>
              <a:effectLst/>
              <a:latin typeface="Courier New" pitchFamily="49" charset="0"/>
              <a:ea typeface="宋体" pitchFamily="2" charset="-122"/>
              <a:cs typeface="Times New Roman" pitchFamily="18" charset="0"/>
            </a:endParaRPr>
          </a:p>
          <a:p>
            <a:pPr marL="0" marR="0" lvl="0" indent="266700" algn="l" defTabSz="914400" rtl="0" eaLnBrk="0" fontAlgn="base" latinLnBrk="0" hangingPunct="0">
              <a:lnSpc>
                <a:spcPct val="100000"/>
              </a:lnSpc>
              <a:spcBef>
                <a:spcPct val="0"/>
              </a:spcBef>
              <a:spcAft>
                <a:spcPct val="0"/>
              </a:spcAft>
              <a:buClrTx/>
              <a:buSzTx/>
              <a:buFontTx/>
              <a:buNone/>
              <a:tabLst/>
            </a:pPr>
            <a:r>
              <a:rPr lang="en-US" altLang="zh-CN" sz="2400" dirty="0">
                <a:latin typeface="Courier New" pitchFamily="49" charset="0"/>
                <a:ea typeface="宋体" pitchFamily="2" charset="-122"/>
                <a:cs typeface="Times New Roman" pitchFamily="18" charset="0"/>
              </a:rPr>
              <a:t> </a:t>
            </a:r>
            <a:r>
              <a:rPr kumimoji="0" lang="zh-CN" altLang="en-US" sz="2400" b="0" i="0" u="none" strike="noStrike" cap="none" normalizeH="0" baseline="0" dirty="0">
                <a:ln>
                  <a:noFill/>
                </a:ln>
                <a:solidFill>
                  <a:schemeClr val="tx1"/>
                </a:solidFill>
                <a:effectLst/>
                <a:latin typeface="Courier New" pitchFamily="49" charset="0"/>
                <a:ea typeface="宋体" pitchFamily="2" charset="-122"/>
                <a:cs typeface="Times New Roman" pitchFamily="18" charset="0"/>
              </a:rPr>
              <a:t> 序链接。</a:t>
            </a:r>
            <a:endParaRPr kumimoji="0" lang="zh-CN" altLang="en-US" sz="2400" b="0" i="0" u="none" strike="noStrike" cap="none" normalizeH="0" baseline="0" dirty="0">
              <a:ln>
                <a:noFill/>
              </a:ln>
              <a:solidFill>
                <a:schemeClr val="tx1"/>
              </a:solidFill>
              <a:effectLst/>
              <a:latin typeface="Arial" pitchFamily="34" charset="0"/>
              <a:ea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(3).</a:t>
            </a:r>
            <a:r>
              <a:rPr kumimoji="0" lang="zh-CN" altLang="en-US" sz="2400" b="0" i="0" u="none" strike="noStrike" cap="none" normalizeH="0" baseline="0" dirty="0">
                <a:ln>
                  <a:noFill/>
                </a:ln>
                <a:solidFill>
                  <a:schemeClr val="tx1"/>
                </a:solidFill>
                <a:effectLst/>
                <a:latin typeface="Courier New" pitchFamily="49" charset="0"/>
                <a:ea typeface="宋体" pitchFamily="2" charset="-122"/>
                <a:cs typeface="Times New Roman" pitchFamily="18" charset="0"/>
              </a:rPr>
              <a:t>所有的非终端结点可以看成是索引部分，结点中仅含有其子</a:t>
            </a:r>
            <a:endParaRPr kumimoji="0" lang="en-US" altLang="zh-CN" sz="2400" b="0" i="0" u="none" strike="noStrike" cap="none" normalizeH="0" baseline="0" dirty="0">
              <a:ln>
                <a:noFill/>
              </a:ln>
              <a:solidFill>
                <a:schemeClr val="tx1"/>
              </a:solidFill>
              <a:effectLst/>
              <a:latin typeface="Courier New" pitchFamily="49" charset="0"/>
              <a:ea typeface="宋体" pitchFamily="2" charset="-122"/>
              <a:cs typeface="Times New Roman" pitchFamily="18" charset="0"/>
            </a:endParaRPr>
          </a:p>
          <a:p>
            <a:pPr marL="0" marR="0" lvl="0" indent="266700" algn="l" defTabSz="914400" rtl="0" eaLnBrk="0" fontAlgn="base" latinLnBrk="0" hangingPunct="0">
              <a:lnSpc>
                <a:spcPct val="100000"/>
              </a:lnSpc>
              <a:spcBef>
                <a:spcPct val="0"/>
              </a:spcBef>
              <a:spcAft>
                <a:spcPct val="0"/>
              </a:spcAft>
              <a:buClrTx/>
              <a:buSzTx/>
              <a:buFontTx/>
              <a:buNone/>
              <a:tabLst/>
            </a:pPr>
            <a:r>
              <a:rPr lang="en-US" altLang="zh-CN" sz="2400" dirty="0">
                <a:latin typeface="Courier New" pitchFamily="49" charset="0"/>
                <a:ea typeface="宋体" pitchFamily="2" charset="-122"/>
                <a:cs typeface="Times New Roman" pitchFamily="18" charset="0"/>
              </a:rPr>
              <a:t>  </a:t>
            </a:r>
            <a:r>
              <a:rPr kumimoji="0" lang="zh-CN" altLang="en-US" sz="2400" b="0" i="0" u="none" strike="noStrike" cap="none" normalizeH="0" baseline="0" dirty="0">
                <a:ln>
                  <a:noFill/>
                </a:ln>
                <a:solidFill>
                  <a:schemeClr val="tx1"/>
                </a:solidFill>
                <a:effectLst/>
                <a:latin typeface="Courier New" pitchFamily="49" charset="0"/>
                <a:ea typeface="宋体" pitchFamily="2" charset="-122"/>
                <a:cs typeface="Times New Roman" pitchFamily="18" charset="0"/>
              </a:rPr>
              <a:t>树（根结点）中的最大（或最小）关键字。</a:t>
            </a:r>
            <a:endParaRPr kumimoji="0" lang="zh-CN" altLang="en-US" sz="2400" b="0" i="0" u="none" strike="noStrike" cap="none" normalizeH="0" baseline="0" dirty="0">
              <a:ln>
                <a:noFill/>
              </a:ln>
              <a:solidFill>
                <a:schemeClr val="tx1"/>
              </a:solidFill>
              <a:effectLst/>
              <a:latin typeface="Arial" pitchFamily="34" charset="0"/>
              <a:ea typeface="宋体" pitchFamily="2" charset="-122"/>
            </a:endParaRPr>
          </a:p>
        </p:txBody>
      </p:sp>
      <p:pic>
        <p:nvPicPr>
          <p:cNvPr id="220161" name="Picture 1"/>
          <p:cNvPicPr>
            <a:picLocks noChangeAspect="1" noChangeArrowheads="1"/>
          </p:cNvPicPr>
          <p:nvPr/>
        </p:nvPicPr>
        <p:blipFill>
          <a:blip r:embed="rId2" cstate="print"/>
          <a:srcRect/>
          <a:stretch>
            <a:fillRect/>
          </a:stretch>
        </p:blipFill>
        <p:spPr bwMode="auto">
          <a:xfrm>
            <a:off x="-144728" y="620688"/>
            <a:ext cx="9253232" cy="4896544"/>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20161"/>
                                        </p:tgtEl>
                                        <p:attrNameLst>
                                          <p:attrName>style.visibility</p:attrName>
                                        </p:attrNameLst>
                                      </p:cBhvr>
                                      <p:to>
                                        <p:strVal val="visible"/>
                                      </p:to>
                                    </p:set>
                                    <p:anim calcmode="lin" valueType="num">
                                      <p:cBhvr additive="base">
                                        <p:cTn id="7" dur="500" fill="hold"/>
                                        <p:tgtEl>
                                          <p:spTgt spid="220161"/>
                                        </p:tgtEl>
                                        <p:attrNameLst>
                                          <p:attrName>ppt_x</p:attrName>
                                        </p:attrNameLst>
                                      </p:cBhvr>
                                      <p:tavLst>
                                        <p:tav tm="0">
                                          <p:val>
                                            <p:strVal val="#ppt_x"/>
                                          </p:val>
                                        </p:tav>
                                        <p:tav tm="100000">
                                          <p:val>
                                            <p:strVal val="#ppt_x"/>
                                          </p:val>
                                        </p:tav>
                                      </p:tavLst>
                                    </p:anim>
                                    <p:anim calcmode="lin" valueType="num">
                                      <p:cBhvr additive="base">
                                        <p:cTn id="8" dur="500" fill="hold"/>
                                        <p:tgtEl>
                                          <p:spTgt spid="22016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自选图形 3"/>
          <p:cNvSpPr>
            <a:spLocks noChangeArrowheads="1"/>
          </p:cNvSpPr>
          <p:nvPr/>
        </p:nvSpPr>
        <p:spPr bwMode="ltGray">
          <a:xfrm rot="5400000">
            <a:off x="-2422526" y="1367878"/>
            <a:ext cx="4824413" cy="4770438"/>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rotWithShape="1">
            <a:gsLst>
              <a:gs pos="0">
                <a:schemeClr val="bg2">
                  <a:gamma/>
                  <a:tint val="45490"/>
                  <a:invGamma/>
                </a:schemeClr>
              </a:gs>
              <a:gs pos="50000">
                <a:schemeClr val="bg2"/>
              </a:gs>
              <a:gs pos="100000">
                <a:schemeClr val="bg2">
                  <a:gamma/>
                  <a:tint val="45490"/>
                  <a:invGamma/>
                </a:schemeClr>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defRPr/>
            </a:pPr>
            <a:endParaRPr lang="zh-CN" altLang="en-US">
              <a:latin typeface="Arial" charset="0"/>
              <a:ea typeface="+mn-ea"/>
            </a:endParaRPr>
          </a:p>
        </p:txBody>
      </p:sp>
      <p:sp>
        <p:nvSpPr>
          <p:cNvPr id="5" name="自选图形 4"/>
          <p:cNvSpPr>
            <a:spLocks noChangeArrowheads="1"/>
          </p:cNvSpPr>
          <p:nvPr/>
        </p:nvSpPr>
        <p:spPr bwMode="ltGray">
          <a:xfrm rot="5400000" flipH="1">
            <a:off x="-2016918" y="1803646"/>
            <a:ext cx="4032250" cy="3929063"/>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lnTo>
                  <a:pt x="10744" y="10800"/>
                </a:lnTo>
                <a:close/>
              </a:path>
            </a:pathLst>
          </a:custGeom>
          <a:solidFill>
            <a:schemeClr val="accent1">
              <a:alpha val="36078"/>
            </a:schemeClr>
          </a:solidFill>
          <a:ln w="0" algn="ctr">
            <a:noFill/>
            <a:miter lim="800000"/>
            <a:headEnd/>
            <a:tailEnd/>
          </a:ln>
          <a:effectLst/>
        </p:spPr>
        <p:txBody>
          <a:bodyPr wrap="none" anchor="ctr"/>
          <a:lstStyle/>
          <a:p>
            <a:endParaRPr lang="zh-CN" altLang="en-US"/>
          </a:p>
        </p:txBody>
      </p:sp>
      <p:sp>
        <p:nvSpPr>
          <p:cNvPr id="7" name="自选图形 6"/>
          <p:cNvSpPr>
            <a:spLocks noChangeArrowheads="1"/>
          </p:cNvSpPr>
          <p:nvPr/>
        </p:nvSpPr>
        <p:spPr bwMode="gray">
          <a:xfrm>
            <a:off x="1884214" y="5081240"/>
            <a:ext cx="4775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哈希表</a:t>
            </a:r>
          </a:p>
        </p:txBody>
      </p:sp>
      <p:sp>
        <p:nvSpPr>
          <p:cNvPr id="8" name="自选图形 7"/>
          <p:cNvSpPr>
            <a:spLocks noChangeArrowheads="1"/>
          </p:cNvSpPr>
          <p:nvPr/>
        </p:nvSpPr>
        <p:spPr bwMode="gray">
          <a:xfrm>
            <a:off x="2356520" y="4001120"/>
            <a:ext cx="465455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动态查找表</a:t>
            </a:r>
          </a:p>
        </p:txBody>
      </p:sp>
      <p:sp>
        <p:nvSpPr>
          <p:cNvPr id="9" name="自选图形 8"/>
          <p:cNvSpPr>
            <a:spLocks noChangeArrowheads="1"/>
          </p:cNvSpPr>
          <p:nvPr/>
        </p:nvSpPr>
        <p:spPr bwMode="gray">
          <a:xfrm>
            <a:off x="2356520" y="2848992"/>
            <a:ext cx="4662488"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静态查找表</a:t>
            </a:r>
          </a:p>
        </p:txBody>
      </p:sp>
      <p:sp>
        <p:nvSpPr>
          <p:cNvPr id="10" name="自选图形 9"/>
          <p:cNvSpPr>
            <a:spLocks noChangeArrowheads="1"/>
          </p:cNvSpPr>
          <p:nvPr/>
        </p:nvSpPr>
        <p:spPr bwMode="gray">
          <a:xfrm>
            <a:off x="1765300" y="1713953"/>
            <a:ext cx="4678363"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t>查找表的概念</a:t>
            </a:r>
            <a:endParaRPr lang="zh-CN" altLang="en-US" b="1" dirty="0">
              <a:latin typeface="宋体" pitchFamily="2" charset="-122"/>
              <a:ea typeface="宋体" pitchFamily="2" charset="-122"/>
            </a:endParaRPr>
          </a:p>
        </p:txBody>
      </p:sp>
      <p:grpSp>
        <p:nvGrpSpPr>
          <p:cNvPr id="2" name="组合 10"/>
          <p:cNvGrpSpPr>
            <a:grpSpLocks/>
          </p:cNvGrpSpPr>
          <p:nvPr/>
        </p:nvGrpSpPr>
        <p:grpSpPr bwMode="auto">
          <a:xfrm>
            <a:off x="1447800" y="1802853"/>
            <a:ext cx="381000" cy="381000"/>
            <a:chOff x="2078" y="1680"/>
            <a:chExt cx="1615" cy="1615"/>
          </a:xfrm>
        </p:grpSpPr>
        <p:sp>
          <p:nvSpPr>
            <p:cNvPr id="12" name="椭圆 11"/>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13" name="椭圆 12"/>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14" name="椭圆 13"/>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15" name="椭圆 14"/>
            <p:cNvSpPr>
              <a:spLocks noChangeArrowheads="1"/>
            </p:cNvSpPr>
            <p:nvPr/>
          </p:nvSpPr>
          <p:spPr bwMode="gray">
            <a:xfrm>
              <a:off x="2254" y="1856"/>
              <a:ext cx="1262" cy="1264"/>
            </a:xfrm>
            <a:prstGeom prst="ellipse">
              <a:avLst/>
            </a:prstGeom>
            <a:gradFill rotWithShape="1">
              <a:gsLst>
                <a:gs pos="0">
                  <a:srgbClr val="000000"/>
                </a:gs>
                <a:gs pos="100000">
                  <a:srgbClr val="FFCC00"/>
                </a:gs>
              </a:gsLst>
              <a:lin ang="2700000" scaled="1"/>
            </a:gradFill>
            <a:ln w="38100" algn="ctr">
              <a:noFill/>
              <a:round/>
              <a:headEnd/>
              <a:tailEnd/>
            </a:ln>
            <a:effectLst/>
          </p:spPr>
          <p:txBody>
            <a:bodyPr wrap="none" anchor="ctr">
              <a:spAutoFit/>
            </a:bodyPr>
            <a:lstStyle/>
            <a:p>
              <a:endParaRPr lang="zh-CN" altLang="en-US"/>
            </a:p>
          </p:txBody>
        </p:sp>
        <p:sp>
          <p:nvSpPr>
            <p:cNvPr id="16" name="椭圆 15"/>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17" name="椭圆 16"/>
            <p:cNvSpPr>
              <a:spLocks noChangeArrowheads="1"/>
            </p:cNvSpPr>
            <p:nvPr/>
          </p:nvSpPr>
          <p:spPr bwMode="gray">
            <a:xfrm>
              <a:off x="2337" y="1939"/>
              <a:ext cx="1096" cy="1098"/>
            </a:xfrm>
            <a:prstGeom prst="ellipse">
              <a:avLst/>
            </a:prstGeom>
            <a:gradFill rotWithShape="1">
              <a:gsLst>
                <a:gs pos="0">
                  <a:srgbClr val="FFCC00"/>
                </a:gs>
                <a:gs pos="100000">
                  <a:srgbClr val="7C6300"/>
                </a:gs>
              </a:gsLst>
              <a:lin ang="2700000" scaled="1"/>
            </a:gradFill>
            <a:ln w="38100" algn="ctr">
              <a:noFill/>
              <a:round/>
              <a:headEnd/>
              <a:tailEnd/>
            </a:ln>
            <a:effectLst/>
          </p:spPr>
          <p:txBody>
            <a:bodyPr anchor="ctr">
              <a:spAutoFit/>
            </a:bodyPr>
            <a:lstStyle/>
            <a:p>
              <a:endParaRPr lang="zh-CN" altLang="en-US"/>
            </a:p>
          </p:txBody>
        </p:sp>
      </p:grpSp>
      <p:grpSp>
        <p:nvGrpSpPr>
          <p:cNvPr id="3" name="组合 17"/>
          <p:cNvGrpSpPr>
            <a:grpSpLocks/>
          </p:cNvGrpSpPr>
          <p:nvPr/>
        </p:nvGrpSpPr>
        <p:grpSpPr bwMode="auto">
          <a:xfrm>
            <a:off x="2051720" y="2955355"/>
            <a:ext cx="381000" cy="381000"/>
            <a:chOff x="2078" y="1680"/>
            <a:chExt cx="1615" cy="1615"/>
          </a:xfrm>
        </p:grpSpPr>
        <p:sp>
          <p:nvSpPr>
            <p:cNvPr id="19" name="椭圆 18"/>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0" name="椭圆 19"/>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1" name="椭圆 20"/>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22" name="椭圆 21"/>
            <p:cNvSpPr>
              <a:spLocks noChangeArrowheads="1"/>
            </p:cNvSpPr>
            <p:nvPr/>
          </p:nvSpPr>
          <p:spPr bwMode="gray">
            <a:xfrm>
              <a:off x="2254" y="1856"/>
              <a:ext cx="1262" cy="1264"/>
            </a:xfrm>
            <a:prstGeom prst="ellipse">
              <a:avLst/>
            </a:prstGeom>
            <a:gradFill rotWithShape="1">
              <a:gsLst>
                <a:gs pos="0">
                  <a:srgbClr val="000000"/>
                </a:gs>
                <a:gs pos="100000">
                  <a:srgbClr val="48BE67"/>
                </a:gs>
              </a:gsLst>
              <a:lin ang="2700000" scaled="1"/>
            </a:gradFill>
            <a:ln w="38100" algn="ctr">
              <a:noFill/>
              <a:round/>
              <a:headEnd/>
              <a:tailEnd/>
            </a:ln>
            <a:effectLst/>
          </p:spPr>
          <p:txBody>
            <a:bodyPr wrap="none" anchor="ctr">
              <a:spAutoFit/>
            </a:bodyPr>
            <a:lstStyle/>
            <a:p>
              <a:endParaRPr lang="zh-CN" altLang="en-US"/>
            </a:p>
          </p:txBody>
        </p:sp>
        <p:sp>
          <p:nvSpPr>
            <p:cNvPr id="23" name="椭圆 22"/>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24" name="椭圆 23"/>
            <p:cNvSpPr>
              <a:spLocks noChangeArrowheads="1"/>
            </p:cNvSpPr>
            <p:nvPr/>
          </p:nvSpPr>
          <p:spPr bwMode="gray">
            <a:xfrm>
              <a:off x="2337" y="1939"/>
              <a:ext cx="1096" cy="1098"/>
            </a:xfrm>
            <a:prstGeom prst="ellipse">
              <a:avLst/>
            </a:prstGeom>
            <a:gradFill rotWithShape="1">
              <a:gsLst>
                <a:gs pos="0">
                  <a:srgbClr val="48BE67"/>
                </a:gs>
                <a:gs pos="100000">
                  <a:srgbClr val="235C32"/>
                </a:gs>
              </a:gsLst>
              <a:lin ang="2700000" scaled="1"/>
            </a:gradFill>
            <a:ln w="38100" algn="ctr">
              <a:noFill/>
              <a:round/>
              <a:headEnd/>
              <a:tailEnd/>
            </a:ln>
            <a:effectLst/>
          </p:spPr>
          <p:txBody>
            <a:bodyPr anchor="ctr">
              <a:spAutoFit/>
            </a:bodyPr>
            <a:lstStyle/>
            <a:p>
              <a:endParaRPr lang="zh-CN" altLang="en-US"/>
            </a:p>
          </p:txBody>
        </p:sp>
      </p:grpSp>
      <p:grpSp>
        <p:nvGrpSpPr>
          <p:cNvPr id="6" name="组合 24"/>
          <p:cNvGrpSpPr>
            <a:grpSpLocks/>
          </p:cNvGrpSpPr>
          <p:nvPr/>
        </p:nvGrpSpPr>
        <p:grpSpPr bwMode="auto">
          <a:xfrm>
            <a:off x="2051720" y="4077320"/>
            <a:ext cx="381000" cy="381000"/>
            <a:chOff x="2078" y="1680"/>
            <a:chExt cx="1615" cy="1615"/>
          </a:xfrm>
        </p:grpSpPr>
        <p:sp>
          <p:nvSpPr>
            <p:cNvPr id="26" name="椭圆 25"/>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7" name="椭圆 26"/>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8" name="椭圆 27"/>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29" name="椭圆 28"/>
            <p:cNvSpPr>
              <a:spLocks noChangeArrowheads="1"/>
            </p:cNvSpPr>
            <p:nvPr/>
          </p:nvSpPr>
          <p:spPr bwMode="gray">
            <a:xfrm>
              <a:off x="2254" y="1856"/>
              <a:ext cx="1262" cy="1264"/>
            </a:xfrm>
            <a:prstGeom prst="ellipse">
              <a:avLst/>
            </a:prstGeom>
            <a:gradFill rotWithShape="1">
              <a:gsLst>
                <a:gs pos="0">
                  <a:srgbClr val="21B3E1"/>
                </a:gs>
                <a:gs pos="100000">
                  <a:srgbClr val="0F5368"/>
                </a:gs>
              </a:gsLst>
              <a:lin ang="5400000" scaled="1"/>
            </a:gradFill>
            <a:ln w="38100" algn="ctr">
              <a:noFill/>
              <a:round/>
              <a:headEnd/>
              <a:tailEnd/>
            </a:ln>
            <a:effectLst/>
          </p:spPr>
          <p:txBody>
            <a:bodyPr wrap="none" anchor="ctr">
              <a:spAutoFit/>
            </a:bodyPr>
            <a:lstStyle/>
            <a:p>
              <a:endParaRPr lang="zh-CN" altLang="en-US"/>
            </a:p>
          </p:txBody>
        </p:sp>
        <p:sp>
          <p:nvSpPr>
            <p:cNvPr id="30" name="椭圆 29"/>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31" name="椭圆 30"/>
            <p:cNvSpPr>
              <a:spLocks noChangeArrowheads="1"/>
            </p:cNvSpPr>
            <p:nvPr/>
          </p:nvSpPr>
          <p:spPr bwMode="gray">
            <a:xfrm>
              <a:off x="2337" y="1939"/>
              <a:ext cx="1096" cy="1098"/>
            </a:xfrm>
            <a:prstGeom prst="ellipse">
              <a:avLst/>
            </a:prstGeom>
            <a:gradFill rotWithShape="1">
              <a:gsLst>
                <a:gs pos="0">
                  <a:srgbClr val="21B3E1"/>
                </a:gs>
                <a:gs pos="100000">
                  <a:srgbClr val="10576D"/>
                </a:gs>
              </a:gsLst>
              <a:lin ang="2700000" scaled="1"/>
            </a:gradFill>
            <a:ln w="38100" algn="ctr">
              <a:noFill/>
              <a:round/>
              <a:headEnd/>
              <a:tailEnd/>
            </a:ln>
            <a:effectLst/>
          </p:spPr>
          <p:txBody>
            <a:bodyPr anchor="ctr">
              <a:spAutoFit/>
            </a:bodyPr>
            <a:lstStyle/>
            <a:p>
              <a:endParaRPr lang="zh-CN" altLang="en-US"/>
            </a:p>
          </p:txBody>
        </p:sp>
      </p:grpSp>
      <p:grpSp>
        <p:nvGrpSpPr>
          <p:cNvPr id="11" name="组合 31"/>
          <p:cNvGrpSpPr>
            <a:grpSpLocks/>
          </p:cNvGrpSpPr>
          <p:nvPr/>
        </p:nvGrpSpPr>
        <p:grpSpPr bwMode="auto">
          <a:xfrm>
            <a:off x="1547664" y="5182840"/>
            <a:ext cx="381000" cy="381000"/>
            <a:chOff x="2078" y="1680"/>
            <a:chExt cx="1615" cy="1615"/>
          </a:xfrm>
        </p:grpSpPr>
        <p:sp>
          <p:nvSpPr>
            <p:cNvPr id="33" name="椭圆 32"/>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34" name="椭圆 33"/>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35" name="椭圆 34"/>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36" name="椭圆 35"/>
            <p:cNvSpPr>
              <a:spLocks noChangeArrowheads="1"/>
            </p:cNvSpPr>
            <p:nvPr/>
          </p:nvSpPr>
          <p:spPr bwMode="gray">
            <a:xfrm>
              <a:off x="2254" y="1856"/>
              <a:ext cx="1262" cy="1264"/>
            </a:xfrm>
            <a:prstGeom prst="ellipse">
              <a:avLst/>
            </a:prstGeom>
            <a:gradFill rotWithShape="1">
              <a:gsLst>
                <a:gs pos="0">
                  <a:srgbClr val="000000"/>
                </a:gs>
                <a:gs pos="100000">
                  <a:srgbClr val="8D67E1"/>
                </a:gs>
              </a:gsLst>
              <a:lin ang="2700000" scaled="1"/>
            </a:gradFill>
            <a:ln w="38100" algn="ctr">
              <a:noFill/>
              <a:round/>
              <a:headEnd/>
              <a:tailEnd/>
            </a:ln>
            <a:effectLst/>
          </p:spPr>
          <p:txBody>
            <a:bodyPr wrap="none" anchor="ctr">
              <a:spAutoFit/>
            </a:bodyPr>
            <a:lstStyle/>
            <a:p>
              <a:endParaRPr lang="zh-CN" altLang="en-US"/>
            </a:p>
          </p:txBody>
        </p:sp>
        <p:sp>
          <p:nvSpPr>
            <p:cNvPr id="37" name="椭圆 36"/>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38" name="椭圆 37"/>
            <p:cNvSpPr>
              <a:spLocks noChangeArrowheads="1"/>
            </p:cNvSpPr>
            <p:nvPr/>
          </p:nvSpPr>
          <p:spPr bwMode="gray">
            <a:xfrm>
              <a:off x="2337" y="1939"/>
              <a:ext cx="1096" cy="1098"/>
            </a:xfrm>
            <a:prstGeom prst="ellipse">
              <a:avLst/>
            </a:prstGeom>
            <a:gradFill rotWithShape="1">
              <a:gsLst>
                <a:gs pos="0">
                  <a:srgbClr val="8D67E1"/>
                </a:gs>
                <a:gs pos="100000">
                  <a:srgbClr val="45326D"/>
                </a:gs>
              </a:gsLst>
              <a:lin ang="2700000" scaled="1"/>
            </a:gradFill>
            <a:ln w="38100" algn="ctr">
              <a:noFill/>
              <a:round/>
              <a:headEnd/>
              <a:tailEnd/>
            </a:ln>
            <a:effectLst/>
          </p:spPr>
          <p:txBody>
            <a:bodyPr anchor="ctr">
              <a:spAutoFit/>
            </a:bodyPr>
            <a:lstStyle/>
            <a:p>
              <a:endParaRPr lang="zh-CN" altLang="en-US"/>
            </a:p>
          </p:txBody>
        </p:sp>
      </p:grpSp>
      <p:pic>
        <p:nvPicPr>
          <p:cNvPr id="49" name="图片 22" descr="软件学院.jpg"/>
          <p:cNvPicPr>
            <a:picLocks noChangeAspect="1"/>
          </p:cNvPicPr>
          <p:nvPr/>
        </p:nvPicPr>
        <p:blipFill>
          <a:blip r:embed="rId2" cstate="print"/>
          <a:srcRect/>
          <a:stretch>
            <a:fillRect/>
          </a:stretch>
        </p:blipFill>
        <p:spPr bwMode="auto">
          <a:xfrm>
            <a:off x="4427984" y="116632"/>
            <a:ext cx="4578350" cy="714375"/>
          </a:xfrm>
          <a:prstGeom prst="rect">
            <a:avLst/>
          </a:prstGeom>
          <a:noFill/>
          <a:ln w="9525">
            <a:noFill/>
            <a:miter lim="800000"/>
            <a:headEnd/>
            <a:tailEnd/>
          </a:ln>
        </p:spPr>
      </p:pic>
      <p:sp>
        <p:nvSpPr>
          <p:cNvPr id="39" name="自选图形 45"/>
          <p:cNvSpPr>
            <a:spLocks noChangeArrowheads="1"/>
          </p:cNvSpPr>
          <p:nvPr/>
        </p:nvSpPr>
        <p:spPr bwMode="gray">
          <a:xfrm>
            <a:off x="6651782" y="5112681"/>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40" name="自选图形 46"/>
          <p:cNvSpPr>
            <a:spLocks noChangeArrowheads="1"/>
          </p:cNvSpPr>
          <p:nvPr/>
        </p:nvSpPr>
        <p:spPr bwMode="gray">
          <a:xfrm>
            <a:off x="7083582" y="5112681"/>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41" name="自选图形 47"/>
          <p:cNvSpPr>
            <a:spLocks noChangeArrowheads="1"/>
          </p:cNvSpPr>
          <p:nvPr/>
        </p:nvSpPr>
        <p:spPr bwMode="gray">
          <a:xfrm>
            <a:off x="7515382" y="5112681"/>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837" name="Text Box 93"/>
          <p:cNvSpPr txBox="1">
            <a:spLocks noChangeArrowheads="1"/>
          </p:cNvSpPr>
          <p:nvPr/>
        </p:nvSpPr>
        <p:spPr bwMode="auto">
          <a:xfrm>
            <a:off x="107504" y="980728"/>
            <a:ext cx="8763889" cy="984480"/>
          </a:xfrm>
          <a:prstGeom prst="rect">
            <a:avLst/>
          </a:prstGeom>
          <a:noFill/>
          <a:ln w="25400" cap="sq">
            <a:noFill/>
            <a:miter lim="800000"/>
            <a:headEnd/>
            <a:tailEnd/>
          </a:ln>
          <a:effectLst/>
        </p:spPr>
        <p:txBody>
          <a:bodyPr wrap="none" lIns="91416" tIns="45710" rIns="91416" bIns="45710">
            <a:spAutoFit/>
          </a:bodyPr>
          <a:lstStyle/>
          <a:p>
            <a:pPr>
              <a:lnSpc>
                <a:spcPct val="130000"/>
              </a:lnSpc>
            </a:pPr>
            <a:r>
              <a:rPr lang="en-US" altLang="zh-CN" dirty="0">
                <a:ea typeface="华文中宋" pitchFamily="2" charset="-122"/>
              </a:rPr>
              <a:t>        </a:t>
            </a:r>
            <a:r>
              <a:rPr lang="zh-CN" altLang="en-US" sz="2400" dirty="0">
                <a:ea typeface="华文中宋" pitchFamily="2" charset="-122"/>
              </a:rPr>
              <a:t>以上讨论的表示查找表的各种结构的共同特点：</a:t>
            </a:r>
            <a:r>
              <a:rPr lang="zh-CN" altLang="en-US" sz="2400" dirty="0">
                <a:latin typeface="楷体_GB2312" pitchFamily="49" charset="-122"/>
                <a:ea typeface="楷体_GB2312" pitchFamily="49" charset="-122"/>
              </a:rPr>
              <a:t>记录在表中 </a:t>
            </a:r>
          </a:p>
          <a:p>
            <a:pPr>
              <a:lnSpc>
                <a:spcPct val="130000"/>
              </a:lnSpc>
            </a:pPr>
            <a:r>
              <a:rPr lang="zh-CN" altLang="en-US" sz="2400" dirty="0">
                <a:latin typeface="楷体_GB2312" pitchFamily="49" charset="-122"/>
                <a:ea typeface="楷体_GB2312" pitchFamily="49" charset="-122"/>
              </a:rPr>
              <a:t>的</a:t>
            </a:r>
            <a:r>
              <a:rPr lang="zh-CN" altLang="en-US" sz="2400" dirty="0">
                <a:solidFill>
                  <a:srgbClr val="0000FF"/>
                </a:solidFill>
                <a:latin typeface="楷体_GB2312" pitchFamily="49" charset="-122"/>
                <a:ea typeface="楷体_GB2312" pitchFamily="49" charset="-122"/>
              </a:rPr>
              <a:t>位置</a:t>
            </a:r>
            <a:r>
              <a:rPr lang="zh-CN" altLang="en-US" sz="2400" dirty="0">
                <a:latin typeface="楷体_GB2312" pitchFamily="49" charset="-122"/>
                <a:ea typeface="楷体_GB2312" pitchFamily="49" charset="-122"/>
              </a:rPr>
              <a:t>和它的</a:t>
            </a:r>
            <a:r>
              <a:rPr lang="zh-CN" altLang="en-US" sz="2400" dirty="0">
                <a:solidFill>
                  <a:srgbClr val="0000FF"/>
                </a:solidFill>
                <a:latin typeface="楷体_GB2312" pitchFamily="49" charset="-122"/>
                <a:ea typeface="楷体_GB2312" pitchFamily="49" charset="-122"/>
              </a:rPr>
              <a:t>关键字</a:t>
            </a:r>
            <a:r>
              <a:rPr lang="zh-CN" altLang="en-US" sz="2400" dirty="0">
                <a:latin typeface="楷体_GB2312" pitchFamily="49" charset="-122"/>
                <a:ea typeface="楷体_GB2312" pitchFamily="49" charset="-122"/>
              </a:rPr>
              <a:t>之间不存在一个确定的关系。 </a:t>
            </a:r>
          </a:p>
        </p:txBody>
      </p:sp>
      <p:grpSp>
        <p:nvGrpSpPr>
          <p:cNvPr id="2" name="Group 94"/>
          <p:cNvGrpSpPr>
            <a:grpSpLocks/>
          </p:cNvGrpSpPr>
          <p:nvPr/>
        </p:nvGrpSpPr>
        <p:grpSpPr bwMode="auto">
          <a:xfrm>
            <a:off x="1785938" y="2209800"/>
            <a:ext cx="6184907" cy="754063"/>
            <a:chOff x="1056" y="2736"/>
            <a:chExt cx="3897" cy="476"/>
          </a:xfrm>
        </p:grpSpPr>
        <p:sp>
          <p:nvSpPr>
            <p:cNvPr id="31839" name="Text Box 95"/>
            <p:cNvSpPr txBox="1">
              <a:spLocks noChangeArrowheads="1"/>
            </p:cNvSpPr>
            <p:nvPr/>
          </p:nvSpPr>
          <p:spPr bwMode="auto">
            <a:xfrm>
              <a:off x="1056" y="2736"/>
              <a:ext cx="3871" cy="253"/>
            </a:xfrm>
            <a:prstGeom prst="rect">
              <a:avLst/>
            </a:prstGeom>
            <a:noFill/>
            <a:ln w="9525">
              <a:noFill/>
              <a:miter lim="800000"/>
              <a:headEnd/>
              <a:tailEnd/>
            </a:ln>
            <a:effectLst/>
          </p:spPr>
          <p:txBody>
            <a:bodyPr wrap="none" lIns="91395" tIns="45696" rIns="91395" bIns="45696">
              <a:spAutoFit/>
            </a:bodyPr>
            <a:lstStyle/>
            <a:p>
              <a:pPr>
                <a:spcBef>
                  <a:spcPct val="0"/>
                </a:spcBef>
              </a:pPr>
              <a:r>
                <a:rPr lang="en-US" altLang="zh-CN" sz="2000" dirty="0"/>
                <a:t>  1      2       3        4        5       6        7        8        9       10     11 </a:t>
              </a:r>
            </a:p>
          </p:txBody>
        </p:sp>
        <p:sp>
          <p:nvSpPr>
            <p:cNvPr id="31840" name="Rectangle 96"/>
            <p:cNvSpPr>
              <a:spLocks noChangeArrowheads="1"/>
            </p:cNvSpPr>
            <p:nvPr/>
          </p:nvSpPr>
          <p:spPr bwMode="auto">
            <a:xfrm>
              <a:off x="1074" y="2957"/>
              <a:ext cx="3879" cy="255"/>
            </a:xfrm>
            <a:prstGeom prst="rect">
              <a:avLst/>
            </a:prstGeom>
            <a:gradFill rotWithShape="0">
              <a:gsLst>
                <a:gs pos="0">
                  <a:srgbClr val="FF00FF"/>
                </a:gs>
                <a:gs pos="50000">
                  <a:srgbClr val="FFFFFF"/>
                </a:gs>
                <a:gs pos="100000">
                  <a:srgbClr val="FF00FF"/>
                </a:gs>
              </a:gsLst>
              <a:lin ang="5400000" scaled="1"/>
            </a:gradFill>
            <a:ln w="9525">
              <a:solidFill>
                <a:schemeClr val="tx1"/>
              </a:solidFill>
              <a:miter lim="800000"/>
              <a:headEnd/>
              <a:tailEnd/>
            </a:ln>
            <a:effectLst/>
          </p:spPr>
          <p:txBody>
            <a:bodyPr wrap="none" lIns="91395" tIns="45696" rIns="91395" bIns="45696">
              <a:spAutoFit/>
            </a:bodyPr>
            <a:lstStyle/>
            <a:p>
              <a:pPr algn="ctr">
                <a:spcBef>
                  <a:spcPct val="0"/>
                </a:spcBef>
              </a:pPr>
              <a:r>
                <a:rPr lang="en-US" altLang="zh-CN" sz="2000" dirty="0"/>
                <a:t>  5     13     19     21     37      56     64      75     80      88    92  </a:t>
              </a:r>
            </a:p>
          </p:txBody>
        </p:sp>
        <p:sp>
          <p:nvSpPr>
            <p:cNvPr id="31841" name="Line 97"/>
            <p:cNvSpPr>
              <a:spLocks noChangeShapeType="1"/>
            </p:cNvSpPr>
            <p:nvPr/>
          </p:nvSpPr>
          <p:spPr bwMode="auto">
            <a:xfrm>
              <a:off x="1341" y="2956"/>
              <a:ext cx="0" cy="256"/>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31842" name="Line 98"/>
            <p:cNvSpPr>
              <a:spLocks noChangeShapeType="1"/>
            </p:cNvSpPr>
            <p:nvPr/>
          </p:nvSpPr>
          <p:spPr bwMode="auto">
            <a:xfrm>
              <a:off x="1705" y="2956"/>
              <a:ext cx="0" cy="256"/>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31843" name="Line 99"/>
            <p:cNvSpPr>
              <a:spLocks noChangeShapeType="1"/>
            </p:cNvSpPr>
            <p:nvPr/>
          </p:nvSpPr>
          <p:spPr bwMode="auto">
            <a:xfrm>
              <a:off x="2069" y="2956"/>
              <a:ext cx="0" cy="256"/>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31844" name="Line 100"/>
            <p:cNvSpPr>
              <a:spLocks noChangeShapeType="1"/>
            </p:cNvSpPr>
            <p:nvPr/>
          </p:nvSpPr>
          <p:spPr bwMode="auto">
            <a:xfrm>
              <a:off x="2433" y="2956"/>
              <a:ext cx="0" cy="256"/>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31845" name="Line 101"/>
            <p:cNvSpPr>
              <a:spLocks noChangeShapeType="1"/>
            </p:cNvSpPr>
            <p:nvPr/>
          </p:nvSpPr>
          <p:spPr bwMode="auto">
            <a:xfrm>
              <a:off x="2797" y="2956"/>
              <a:ext cx="0" cy="256"/>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31846" name="Line 102"/>
            <p:cNvSpPr>
              <a:spLocks noChangeShapeType="1"/>
            </p:cNvSpPr>
            <p:nvPr/>
          </p:nvSpPr>
          <p:spPr bwMode="auto">
            <a:xfrm>
              <a:off x="3161" y="2956"/>
              <a:ext cx="0" cy="256"/>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31847" name="Line 103"/>
            <p:cNvSpPr>
              <a:spLocks noChangeShapeType="1"/>
            </p:cNvSpPr>
            <p:nvPr/>
          </p:nvSpPr>
          <p:spPr bwMode="auto">
            <a:xfrm>
              <a:off x="3525" y="2956"/>
              <a:ext cx="0" cy="256"/>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31848" name="Line 104"/>
            <p:cNvSpPr>
              <a:spLocks noChangeShapeType="1"/>
            </p:cNvSpPr>
            <p:nvPr/>
          </p:nvSpPr>
          <p:spPr bwMode="auto">
            <a:xfrm>
              <a:off x="3889" y="2956"/>
              <a:ext cx="0" cy="256"/>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31849" name="Line 105"/>
            <p:cNvSpPr>
              <a:spLocks noChangeShapeType="1"/>
            </p:cNvSpPr>
            <p:nvPr/>
          </p:nvSpPr>
          <p:spPr bwMode="auto">
            <a:xfrm>
              <a:off x="4253" y="2956"/>
              <a:ext cx="0" cy="256"/>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31850" name="Line 106"/>
            <p:cNvSpPr>
              <a:spLocks noChangeShapeType="1"/>
            </p:cNvSpPr>
            <p:nvPr/>
          </p:nvSpPr>
          <p:spPr bwMode="auto">
            <a:xfrm>
              <a:off x="4617" y="2956"/>
              <a:ext cx="0" cy="256"/>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grpSp>
      <p:sp>
        <p:nvSpPr>
          <p:cNvPr id="31851" name="Text Box 107"/>
          <p:cNvSpPr txBox="1">
            <a:spLocks noChangeArrowheads="1"/>
          </p:cNvSpPr>
          <p:nvPr/>
        </p:nvSpPr>
        <p:spPr bwMode="auto">
          <a:xfrm>
            <a:off x="35496" y="2611760"/>
            <a:ext cx="2012041" cy="369312"/>
          </a:xfrm>
          <a:prstGeom prst="rect">
            <a:avLst/>
          </a:prstGeom>
          <a:noFill/>
          <a:ln w="25400" cap="sq">
            <a:noFill/>
            <a:miter lim="800000"/>
            <a:headEnd/>
            <a:tailEnd/>
          </a:ln>
          <a:effectLst/>
        </p:spPr>
        <p:txBody>
          <a:bodyPr wrap="none" lIns="91416" tIns="45710" rIns="91416" bIns="45710">
            <a:spAutoFit/>
          </a:bodyPr>
          <a:lstStyle/>
          <a:p>
            <a:r>
              <a:rPr lang="zh-CN" altLang="en-US" dirty="0">
                <a:latin typeface="华文中宋" pitchFamily="2" charset="-122"/>
                <a:ea typeface="华文中宋" pitchFamily="2" charset="-122"/>
              </a:rPr>
              <a:t>顺序表</a:t>
            </a:r>
            <a:r>
              <a:rPr lang="en-US" altLang="zh-CN" dirty="0">
                <a:latin typeface="华文中宋" pitchFamily="2" charset="-122"/>
                <a:ea typeface="华文中宋" pitchFamily="2" charset="-122"/>
              </a:rPr>
              <a:t>(</a:t>
            </a:r>
            <a:r>
              <a:rPr lang="zh-CN" altLang="en-US" dirty="0">
                <a:latin typeface="华文中宋" pitchFamily="2" charset="-122"/>
                <a:ea typeface="华文中宋" pitchFamily="2" charset="-122"/>
              </a:rPr>
              <a:t>有序表</a:t>
            </a:r>
            <a:r>
              <a:rPr lang="en-US" altLang="zh-CN" dirty="0">
                <a:latin typeface="华文中宋" pitchFamily="2" charset="-122"/>
                <a:ea typeface="华文中宋" pitchFamily="2" charset="-122"/>
              </a:rPr>
              <a:t>)</a:t>
            </a:r>
            <a:r>
              <a:rPr lang="zh-CN" altLang="en-US" dirty="0">
                <a:latin typeface="华文中宋" pitchFamily="2" charset="-122"/>
                <a:ea typeface="华文中宋" pitchFamily="2" charset="-122"/>
              </a:rPr>
              <a:t>： </a:t>
            </a:r>
          </a:p>
        </p:txBody>
      </p:sp>
      <p:grpSp>
        <p:nvGrpSpPr>
          <p:cNvPr id="3" name="Group 143"/>
          <p:cNvGrpSpPr>
            <a:grpSpLocks/>
          </p:cNvGrpSpPr>
          <p:nvPr/>
        </p:nvGrpSpPr>
        <p:grpSpPr bwMode="auto">
          <a:xfrm>
            <a:off x="1033463" y="3095625"/>
            <a:ext cx="2776537" cy="3305175"/>
            <a:chOff x="650" y="1950"/>
            <a:chExt cx="1750" cy="2082"/>
          </a:xfrm>
        </p:grpSpPr>
        <p:sp>
          <p:nvSpPr>
            <p:cNvPr id="31852" name="Text Box 108"/>
            <p:cNvSpPr txBox="1">
              <a:spLocks noChangeArrowheads="1"/>
            </p:cNvSpPr>
            <p:nvPr/>
          </p:nvSpPr>
          <p:spPr bwMode="auto">
            <a:xfrm>
              <a:off x="650" y="1950"/>
              <a:ext cx="1078" cy="2082"/>
            </a:xfrm>
            <a:prstGeom prst="rect">
              <a:avLst/>
            </a:prstGeom>
            <a:noFill/>
            <a:ln w="9525">
              <a:noFill/>
              <a:miter lim="800000"/>
              <a:headEnd/>
              <a:tailEnd/>
            </a:ln>
            <a:effectLst/>
          </p:spPr>
          <p:txBody>
            <a:bodyPr wrap="none" lIns="91395" tIns="45696" rIns="91395" bIns="45696">
              <a:spAutoFit/>
            </a:bodyPr>
            <a:lstStyle/>
            <a:p>
              <a:pPr>
                <a:lnSpc>
                  <a:spcPct val="110000"/>
                </a:lnSpc>
                <a:spcBef>
                  <a:spcPct val="0"/>
                </a:spcBef>
              </a:pPr>
              <a:r>
                <a:rPr lang="en-US" altLang="zh-CN">
                  <a:ea typeface="楷体_GB2312" pitchFamily="49" charset="-122"/>
                </a:rPr>
                <a:t>    0001   </a:t>
              </a:r>
              <a:r>
                <a:rPr lang="zh-CN" altLang="en-US">
                  <a:ea typeface="楷体_GB2312" pitchFamily="49" charset="-122"/>
                </a:rPr>
                <a:t>李</a:t>
              </a:r>
            </a:p>
            <a:p>
              <a:pPr>
                <a:lnSpc>
                  <a:spcPct val="110000"/>
                </a:lnSpc>
                <a:spcBef>
                  <a:spcPct val="0"/>
                </a:spcBef>
              </a:pPr>
              <a:r>
                <a:rPr lang="zh-CN" altLang="en-US">
                  <a:ea typeface="楷体_GB2312" pitchFamily="49" charset="-122"/>
                </a:rPr>
                <a:t>    </a:t>
              </a:r>
              <a:r>
                <a:rPr lang="en-US" altLang="zh-CN">
                  <a:ea typeface="楷体_GB2312" pitchFamily="49" charset="-122"/>
                </a:rPr>
                <a:t>0007   </a:t>
              </a:r>
              <a:r>
                <a:rPr lang="zh-CN" altLang="en-US">
                  <a:ea typeface="楷体_GB2312" pitchFamily="49" charset="-122"/>
                </a:rPr>
                <a:t>钱</a:t>
              </a:r>
            </a:p>
            <a:p>
              <a:pPr>
                <a:lnSpc>
                  <a:spcPct val="110000"/>
                </a:lnSpc>
                <a:spcBef>
                  <a:spcPct val="0"/>
                </a:spcBef>
              </a:pPr>
              <a:r>
                <a:rPr lang="zh-CN" altLang="en-US">
                  <a:ea typeface="楷体_GB2312" pitchFamily="49" charset="-122"/>
                </a:rPr>
                <a:t>    </a:t>
              </a:r>
              <a:r>
                <a:rPr lang="en-US" altLang="zh-CN">
                  <a:ea typeface="楷体_GB2312" pitchFamily="49" charset="-122"/>
                </a:rPr>
                <a:t>0013   </a:t>
              </a:r>
              <a:r>
                <a:rPr lang="zh-CN" altLang="en-US">
                  <a:ea typeface="楷体_GB2312" pitchFamily="49" charset="-122"/>
                </a:rPr>
                <a:t>孙</a:t>
              </a:r>
            </a:p>
            <a:p>
              <a:pPr>
                <a:lnSpc>
                  <a:spcPct val="110000"/>
                </a:lnSpc>
                <a:spcBef>
                  <a:spcPct val="0"/>
                </a:spcBef>
              </a:pPr>
              <a:r>
                <a:rPr lang="zh-CN" altLang="en-US">
                  <a:ea typeface="楷体_GB2312" pitchFamily="49" charset="-122"/>
                </a:rPr>
                <a:t>    </a:t>
              </a:r>
              <a:r>
                <a:rPr lang="en-US" altLang="zh-CN">
                  <a:ea typeface="楷体_GB2312" pitchFamily="49" charset="-122"/>
                </a:rPr>
                <a:t>0019   </a:t>
              </a:r>
              <a:r>
                <a:rPr lang="zh-CN" altLang="en-US">
                  <a:ea typeface="楷体_GB2312" pitchFamily="49" charset="-122"/>
                </a:rPr>
                <a:t>王</a:t>
              </a:r>
            </a:p>
            <a:p>
              <a:pPr>
                <a:lnSpc>
                  <a:spcPct val="110000"/>
                </a:lnSpc>
                <a:spcBef>
                  <a:spcPct val="0"/>
                </a:spcBef>
              </a:pPr>
              <a:r>
                <a:rPr lang="zh-CN" altLang="en-US">
                  <a:ea typeface="楷体_GB2312" pitchFamily="49" charset="-122"/>
                </a:rPr>
                <a:t>    </a:t>
              </a:r>
              <a:r>
                <a:rPr lang="en-US" altLang="zh-CN">
                  <a:ea typeface="楷体_GB2312" pitchFamily="49" charset="-122"/>
                </a:rPr>
                <a:t>0025   </a:t>
              </a:r>
              <a:r>
                <a:rPr lang="zh-CN" altLang="en-US">
                  <a:ea typeface="楷体_GB2312" pitchFamily="49" charset="-122"/>
                </a:rPr>
                <a:t>吴</a:t>
              </a:r>
            </a:p>
            <a:p>
              <a:pPr>
                <a:lnSpc>
                  <a:spcPct val="110000"/>
                </a:lnSpc>
                <a:spcBef>
                  <a:spcPct val="0"/>
                </a:spcBef>
              </a:pPr>
              <a:r>
                <a:rPr lang="zh-CN" altLang="en-US">
                  <a:ea typeface="楷体_GB2312" pitchFamily="49" charset="-122"/>
                </a:rPr>
                <a:t>    </a:t>
              </a:r>
              <a:r>
                <a:rPr lang="en-US" altLang="zh-CN">
                  <a:ea typeface="楷体_GB2312" pitchFamily="49" charset="-122"/>
                </a:rPr>
                <a:t>0031   </a:t>
              </a:r>
              <a:r>
                <a:rPr lang="zh-CN" altLang="en-US">
                  <a:ea typeface="楷体_GB2312" pitchFamily="49" charset="-122"/>
                </a:rPr>
                <a:t>赵</a:t>
              </a:r>
            </a:p>
            <a:p>
              <a:pPr>
                <a:lnSpc>
                  <a:spcPct val="110000"/>
                </a:lnSpc>
                <a:spcBef>
                  <a:spcPct val="0"/>
                </a:spcBef>
              </a:pPr>
              <a:r>
                <a:rPr lang="zh-CN" altLang="en-US">
                  <a:ea typeface="楷体_GB2312" pitchFamily="49" charset="-122"/>
                </a:rPr>
                <a:t>    </a:t>
              </a:r>
              <a:r>
                <a:rPr lang="en-US" altLang="zh-CN">
                  <a:ea typeface="楷体_GB2312" pitchFamily="49" charset="-122"/>
                </a:rPr>
                <a:t>0037   </a:t>
              </a:r>
              <a:r>
                <a:rPr lang="zh-CN" altLang="en-US">
                  <a:ea typeface="楷体_GB2312" pitchFamily="49" charset="-122"/>
                </a:rPr>
                <a:t>郑</a:t>
              </a:r>
            </a:p>
            <a:p>
              <a:pPr>
                <a:lnSpc>
                  <a:spcPct val="110000"/>
                </a:lnSpc>
                <a:spcBef>
                  <a:spcPct val="0"/>
                </a:spcBef>
              </a:pPr>
              <a:r>
                <a:rPr lang="zh-CN" altLang="en-US">
                  <a:ea typeface="楷体_GB2312" pitchFamily="49" charset="-122"/>
                </a:rPr>
                <a:t>    </a:t>
              </a:r>
              <a:r>
                <a:rPr lang="en-US" altLang="zh-CN">
                  <a:ea typeface="楷体_GB2312" pitchFamily="49" charset="-122"/>
                </a:rPr>
                <a:t>0043   </a:t>
              </a:r>
              <a:r>
                <a:rPr lang="zh-CN" altLang="en-US">
                  <a:ea typeface="楷体_GB2312" pitchFamily="49" charset="-122"/>
                </a:rPr>
                <a:t>周 </a:t>
              </a:r>
            </a:p>
          </p:txBody>
        </p:sp>
        <p:sp>
          <p:nvSpPr>
            <p:cNvPr id="31853" name="Text Box 109"/>
            <p:cNvSpPr txBox="1">
              <a:spLocks noChangeArrowheads="1"/>
            </p:cNvSpPr>
            <p:nvPr/>
          </p:nvSpPr>
          <p:spPr bwMode="auto">
            <a:xfrm>
              <a:off x="1558" y="1950"/>
              <a:ext cx="842" cy="2082"/>
            </a:xfrm>
            <a:prstGeom prst="rect">
              <a:avLst/>
            </a:prstGeom>
            <a:noFill/>
            <a:ln w="9525">
              <a:noFill/>
              <a:miter lim="800000"/>
              <a:headEnd/>
              <a:tailEnd/>
            </a:ln>
            <a:effectLst/>
          </p:spPr>
          <p:txBody>
            <a:bodyPr wrap="none" lIns="91395" tIns="45696" rIns="91395" bIns="45696">
              <a:spAutoFit/>
            </a:bodyPr>
            <a:lstStyle/>
            <a:p>
              <a:pPr>
                <a:lnSpc>
                  <a:spcPct val="110000"/>
                </a:lnSpc>
                <a:spcBef>
                  <a:spcPct val="0"/>
                </a:spcBef>
              </a:pPr>
              <a:r>
                <a:rPr lang="en-US" altLang="zh-CN">
                  <a:ea typeface="楷体_GB2312" pitchFamily="49" charset="-122"/>
                </a:rPr>
                <a:t>   0043</a:t>
              </a:r>
            </a:p>
            <a:p>
              <a:pPr>
                <a:lnSpc>
                  <a:spcPct val="110000"/>
                </a:lnSpc>
                <a:spcBef>
                  <a:spcPct val="0"/>
                </a:spcBef>
              </a:pPr>
              <a:r>
                <a:rPr lang="en-US" altLang="zh-CN">
                  <a:ea typeface="楷体_GB2312" pitchFamily="49" charset="-122"/>
                </a:rPr>
                <a:t>   0013</a:t>
              </a:r>
            </a:p>
            <a:p>
              <a:pPr>
                <a:lnSpc>
                  <a:spcPct val="110000"/>
                </a:lnSpc>
                <a:spcBef>
                  <a:spcPct val="0"/>
                </a:spcBef>
              </a:pPr>
              <a:r>
                <a:rPr lang="en-US" altLang="zh-CN">
                  <a:ea typeface="楷体_GB2312" pitchFamily="49" charset="-122"/>
                </a:rPr>
                <a:t>   0001</a:t>
              </a:r>
            </a:p>
            <a:p>
              <a:pPr>
                <a:lnSpc>
                  <a:spcPct val="110000"/>
                </a:lnSpc>
                <a:spcBef>
                  <a:spcPct val="0"/>
                </a:spcBef>
              </a:pPr>
              <a:r>
                <a:rPr lang="en-US" altLang="zh-CN">
                  <a:ea typeface="楷体_GB2312" pitchFamily="49" charset="-122"/>
                </a:rPr>
                <a:t>   NULL </a:t>
              </a:r>
            </a:p>
            <a:p>
              <a:pPr>
                <a:lnSpc>
                  <a:spcPct val="110000"/>
                </a:lnSpc>
                <a:spcBef>
                  <a:spcPct val="0"/>
                </a:spcBef>
              </a:pPr>
              <a:r>
                <a:rPr lang="en-US" altLang="zh-CN">
                  <a:ea typeface="楷体_GB2312" pitchFamily="49" charset="-122"/>
                </a:rPr>
                <a:t>   0037</a:t>
              </a:r>
            </a:p>
            <a:p>
              <a:pPr>
                <a:lnSpc>
                  <a:spcPct val="110000"/>
                </a:lnSpc>
                <a:spcBef>
                  <a:spcPct val="0"/>
                </a:spcBef>
              </a:pPr>
              <a:r>
                <a:rPr lang="en-US" altLang="zh-CN">
                  <a:ea typeface="楷体_GB2312" pitchFamily="49" charset="-122"/>
                </a:rPr>
                <a:t>   0007</a:t>
              </a:r>
            </a:p>
            <a:p>
              <a:pPr>
                <a:lnSpc>
                  <a:spcPct val="110000"/>
                </a:lnSpc>
                <a:spcBef>
                  <a:spcPct val="0"/>
                </a:spcBef>
              </a:pPr>
              <a:r>
                <a:rPr lang="en-US" altLang="zh-CN">
                  <a:ea typeface="楷体_GB2312" pitchFamily="49" charset="-122"/>
                </a:rPr>
                <a:t>   0019</a:t>
              </a:r>
            </a:p>
            <a:p>
              <a:pPr>
                <a:lnSpc>
                  <a:spcPct val="110000"/>
                </a:lnSpc>
                <a:spcBef>
                  <a:spcPct val="0"/>
                </a:spcBef>
              </a:pPr>
              <a:r>
                <a:rPr lang="en-US" altLang="zh-CN">
                  <a:ea typeface="楷体_GB2312" pitchFamily="49" charset="-122"/>
                </a:rPr>
                <a:t>   0025</a:t>
              </a:r>
            </a:p>
          </p:txBody>
        </p:sp>
      </p:grpSp>
      <p:sp>
        <p:nvSpPr>
          <p:cNvPr id="31854" name="Text Box 110"/>
          <p:cNvSpPr txBox="1">
            <a:spLocks noChangeArrowheads="1"/>
          </p:cNvSpPr>
          <p:nvPr/>
        </p:nvSpPr>
        <p:spPr bwMode="auto">
          <a:xfrm>
            <a:off x="228600" y="3124200"/>
            <a:ext cx="1193800" cy="457200"/>
          </a:xfrm>
          <a:prstGeom prst="rect">
            <a:avLst/>
          </a:prstGeom>
          <a:noFill/>
          <a:ln w="25400" cap="sq">
            <a:noFill/>
            <a:miter lim="800000"/>
            <a:headEnd/>
            <a:tailEnd/>
          </a:ln>
          <a:effectLst/>
        </p:spPr>
        <p:txBody>
          <a:bodyPr wrap="none" lIns="91416" tIns="45710" rIns="91416" bIns="45710">
            <a:spAutoFit/>
          </a:bodyPr>
          <a:lstStyle/>
          <a:p>
            <a:r>
              <a:rPr lang="zh-CN" altLang="en-US">
                <a:latin typeface="华文中宋" pitchFamily="2" charset="-122"/>
                <a:ea typeface="华文中宋" pitchFamily="2" charset="-122"/>
              </a:rPr>
              <a:t>链表： </a:t>
            </a:r>
          </a:p>
        </p:txBody>
      </p:sp>
      <p:grpSp>
        <p:nvGrpSpPr>
          <p:cNvPr id="4" name="Group 111"/>
          <p:cNvGrpSpPr>
            <a:grpSpLocks/>
          </p:cNvGrpSpPr>
          <p:nvPr/>
        </p:nvGrpSpPr>
        <p:grpSpPr bwMode="auto">
          <a:xfrm>
            <a:off x="5105400" y="3630613"/>
            <a:ext cx="2481263" cy="2847975"/>
            <a:chOff x="604" y="319"/>
            <a:chExt cx="1562" cy="1793"/>
          </a:xfrm>
        </p:grpSpPr>
        <p:cxnSp>
          <p:nvCxnSpPr>
            <p:cNvPr id="31856" name="AutoShape 112"/>
            <p:cNvCxnSpPr>
              <a:cxnSpLocks noChangeShapeType="1"/>
              <a:stCxn id="31857" idx="5"/>
              <a:endCxn id="31861" idx="0"/>
            </p:cNvCxnSpPr>
            <p:nvPr/>
          </p:nvCxnSpPr>
          <p:spPr bwMode="auto">
            <a:xfrm>
              <a:off x="1385" y="541"/>
              <a:ext cx="238" cy="83"/>
            </a:xfrm>
            <a:prstGeom prst="straightConnector1">
              <a:avLst/>
            </a:prstGeom>
            <a:noFill/>
            <a:ln w="9525" cap="sq">
              <a:solidFill>
                <a:schemeClr val="tx1"/>
              </a:solidFill>
              <a:round/>
              <a:headEnd/>
              <a:tailEnd/>
            </a:ln>
            <a:effectLst/>
          </p:spPr>
        </p:cxnSp>
        <p:sp>
          <p:nvSpPr>
            <p:cNvPr id="31857" name="Oval 113"/>
            <p:cNvSpPr>
              <a:spLocks noChangeArrowheads="1"/>
            </p:cNvSpPr>
            <p:nvPr/>
          </p:nvSpPr>
          <p:spPr bwMode="auto">
            <a:xfrm>
              <a:off x="1180" y="336"/>
              <a:ext cx="240" cy="240"/>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123" tIns="45466" rIns="91123" bIns="45466">
              <a:spAutoFit/>
            </a:bodyPr>
            <a:lstStyle/>
            <a:p>
              <a:endParaRPr lang="zh-CN" altLang="en-US"/>
            </a:p>
          </p:txBody>
        </p:sp>
        <p:sp>
          <p:nvSpPr>
            <p:cNvPr id="31858" name="Text Box 114"/>
            <p:cNvSpPr txBox="1">
              <a:spLocks noChangeArrowheads="1"/>
            </p:cNvSpPr>
            <p:nvPr/>
          </p:nvSpPr>
          <p:spPr bwMode="auto">
            <a:xfrm>
              <a:off x="1132" y="319"/>
              <a:ext cx="313" cy="250"/>
            </a:xfrm>
            <a:prstGeom prst="rect">
              <a:avLst/>
            </a:prstGeom>
            <a:noFill/>
            <a:ln w="25400" cap="sq">
              <a:noFill/>
              <a:miter lim="800000"/>
              <a:headEnd/>
              <a:tailEnd/>
            </a:ln>
            <a:effectLst/>
          </p:spPr>
          <p:txBody>
            <a:bodyPr wrap="none" lIns="91123" tIns="45466" rIns="91123" bIns="45466">
              <a:spAutoFit/>
            </a:bodyPr>
            <a:lstStyle/>
            <a:p>
              <a:r>
                <a:rPr lang="en-US" altLang="zh-CN" sz="2000"/>
                <a:t>45 </a:t>
              </a:r>
            </a:p>
          </p:txBody>
        </p:sp>
        <p:sp>
          <p:nvSpPr>
            <p:cNvPr id="31859" name="Oval 115"/>
            <p:cNvSpPr>
              <a:spLocks noChangeArrowheads="1"/>
            </p:cNvSpPr>
            <p:nvPr/>
          </p:nvSpPr>
          <p:spPr bwMode="auto">
            <a:xfrm>
              <a:off x="872" y="624"/>
              <a:ext cx="240" cy="240"/>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123" tIns="45466" rIns="91123" bIns="45466">
              <a:spAutoFit/>
            </a:bodyPr>
            <a:lstStyle/>
            <a:p>
              <a:endParaRPr lang="zh-CN" altLang="en-US"/>
            </a:p>
          </p:txBody>
        </p:sp>
        <p:sp>
          <p:nvSpPr>
            <p:cNvPr id="31860" name="Text Box 116"/>
            <p:cNvSpPr txBox="1">
              <a:spLocks noChangeArrowheads="1"/>
            </p:cNvSpPr>
            <p:nvPr/>
          </p:nvSpPr>
          <p:spPr bwMode="auto">
            <a:xfrm>
              <a:off x="824" y="607"/>
              <a:ext cx="314" cy="250"/>
            </a:xfrm>
            <a:prstGeom prst="rect">
              <a:avLst/>
            </a:prstGeom>
            <a:noFill/>
            <a:ln w="25400" cap="sq">
              <a:noFill/>
              <a:miter lim="800000"/>
              <a:headEnd/>
              <a:tailEnd/>
            </a:ln>
            <a:effectLst/>
          </p:spPr>
          <p:txBody>
            <a:bodyPr wrap="none" lIns="91123" tIns="45466" rIns="91123" bIns="45466">
              <a:spAutoFit/>
            </a:bodyPr>
            <a:lstStyle/>
            <a:p>
              <a:r>
                <a:rPr lang="en-US" altLang="zh-CN" sz="2000"/>
                <a:t>12 </a:t>
              </a:r>
            </a:p>
          </p:txBody>
        </p:sp>
        <p:sp>
          <p:nvSpPr>
            <p:cNvPr id="31861" name="Oval 117"/>
            <p:cNvSpPr>
              <a:spLocks noChangeArrowheads="1"/>
            </p:cNvSpPr>
            <p:nvPr/>
          </p:nvSpPr>
          <p:spPr bwMode="auto">
            <a:xfrm>
              <a:off x="1503" y="624"/>
              <a:ext cx="240" cy="240"/>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123" tIns="45466" rIns="91123" bIns="45466">
              <a:spAutoFit/>
            </a:bodyPr>
            <a:lstStyle/>
            <a:p>
              <a:endParaRPr lang="zh-CN" altLang="en-US"/>
            </a:p>
          </p:txBody>
        </p:sp>
        <p:sp>
          <p:nvSpPr>
            <p:cNvPr id="31862" name="Text Box 118"/>
            <p:cNvSpPr txBox="1">
              <a:spLocks noChangeArrowheads="1"/>
            </p:cNvSpPr>
            <p:nvPr/>
          </p:nvSpPr>
          <p:spPr bwMode="auto">
            <a:xfrm>
              <a:off x="1468" y="607"/>
              <a:ext cx="314" cy="250"/>
            </a:xfrm>
            <a:prstGeom prst="rect">
              <a:avLst/>
            </a:prstGeom>
            <a:noFill/>
            <a:ln w="25400" cap="sq">
              <a:noFill/>
              <a:miter lim="800000"/>
              <a:headEnd/>
              <a:tailEnd/>
            </a:ln>
            <a:effectLst/>
          </p:spPr>
          <p:txBody>
            <a:bodyPr wrap="none" lIns="91123" tIns="45466" rIns="91123" bIns="45466">
              <a:spAutoFit/>
            </a:bodyPr>
            <a:lstStyle/>
            <a:p>
              <a:r>
                <a:rPr lang="en-US" altLang="zh-CN" sz="2000"/>
                <a:t>53 </a:t>
              </a:r>
            </a:p>
          </p:txBody>
        </p:sp>
        <p:cxnSp>
          <p:nvCxnSpPr>
            <p:cNvPr id="31863" name="AutoShape 119"/>
            <p:cNvCxnSpPr>
              <a:cxnSpLocks noChangeShapeType="1"/>
              <a:stCxn id="31859" idx="3"/>
              <a:endCxn id="31868" idx="0"/>
            </p:cNvCxnSpPr>
            <p:nvPr/>
          </p:nvCxnSpPr>
          <p:spPr bwMode="auto">
            <a:xfrm flipH="1">
              <a:off x="724" y="829"/>
              <a:ext cx="183" cy="131"/>
            </a:xfrm>
            <a:prstGeom prst="straightConnector1">
              <a:avLst/>
            </a:prstGeom>
            <a:noFill/>
            <a:ln w="9525" cap="sq">
              <a:solidFill>
                <a:schemeClr val="tx1"/>
              </a:solidFill>
              <a:round/>
              <a:headEnd/>
              <a:tailEnd/>
            </a:ln>
            <a:effectLst/>
          </p:spPr>
        </p:cxnSp>
        <p:cxnSp>
          <p:nvCxnSpPr>
            <p:cNvPr id="31864" name="AutoShape 120"/>
            <p:cNvCxnSpPr>
              <a:cxnSpLocks noChangeShapeType="1"/>
              <a:stCxn id="31859" idx="5"/>
              <a:endCxn id="31870" idx="0"/>
            </p:cNvCxnSpPr>
            <p:nvPr/>
          </p:nvCxnSpPr>
          <p:spPr bwMode="auto">
            <a:xfrm>
              <a:off x="1077" y="829"/>
              <a:ext cx="223" cy="131"/>
            </a:xfrm>
            <a:prstGeom prst="straightConnector1">
              <a:avLst/>
            </a:prstGeom>
            <a:noFill/>
            <a:ln w="9525" cap="sq">
              <a:solidFill>
                <a:schemeClr val="tx1"/>
              </a:solidFill>
              <a:round/>
              <a:headEnd/>
              <a:tailEnd/>
            </a:ln>
            <a:effectLst/>
          </p:spPr>
        </p:cxnSp>
        <p:cxnSp>
          <p:nvCxnSpPr>
            <p:cNvPr id="31865" name="AutoShape 121"/>
            <p:cNvCxnSpPr>
              <a:cxnSpLocks noChangeShapeType="1"/>
              <a:stCxn id="31861" idx="5"/>
              <a:endCxn id="31874" idx="0"/>
            </p:cNvCxnSpPr>
            <p:nvPr/>
          </p:nvCxnSpPr>
          <p:spPr bwMode="auto">
            <a:xfrm>
              <a:off x="1708" y="829"/>
              <a:ext cx="251" cy="131"/>
            </a:xfrm>
            <a:prstGeom prst="straightConnector1">
              <a:avLst/>
            </a:prstGeom>
            <a:noFill/>
            <a:ln w="9525" cap="sq">
              <a:solidFill>
                <a:schemeClr val="tx1"/>
              </a:solidFill>
              <a:round/>
              <a:headEnd/>
              <a:tailEnd/>
            </a:ln>
            <a:effectLst/>
          </p:spPr>
        </p:cxnSp>
        <p:cxnSp>
          <p:nvCxnSpPr>
            <p:cNvPr id="31866" name="AutoShape 122"/>
            <p:cNvCxnSpPr>
              <a:cxnSpLocks noChangeShapeType="1"/>
              <a:stCxn id="31874" idx="3"/>
              <a:endCxn id="31872" idx="0"/>
            </p:cNvCxnSpPr>
            <p:nvPr/>
          </p:nvCxnSpPr>
          <p:spPr bwMode="auto">
            <a:xfrm flipH="1">
              <a:off x="1664" y="1165"/>
              <a:ext cx="210" cy="131"/>
            </a:xfrm>
            <a:prstGeom prst="straightConnector1">
              <a:avLst/>
            </a:prstGeom>
            <a:noFill/>
            <a:ln w="9525" cap="sq">
              <a:solidFill>
                <a:schemeClr val="tx1"/>
              </a:solidFill>
              <a:round/>
              <a:headEnd/>
              <a:tailEnd/>
            </a:ln>
            <a:effectLst/>
          </p:spPr>
        </p:cxnSp>
        <p:grpSp>
          <p:nvGrpSpPr>
            <p:cNvPr id="5" name="Group 123"/>
            <p:cNvGrpSpPr>
              <a:grpSpLocks/>
            </p:cNvGrpSpPr>
            <p:nvPr/>
          </p:nvGrpSpPr>
          <p:grpSpPr bwMode="auto">
            <a:xfrm>
              <a:off x="604" y="943"/>
              <a:ext cx="240" cy="257"/>
              <a:chOff x="1658" y="1807"/>
              <a:chExt cx="240" cy="257"/>
            </a:xfrm>
          </p:grpSpPr>
          <p:sp>
            <p:nvSpPr>
              <p:cNvPr id="31868" name="Oval 124"/>
              <p:cNvSpPr>
                <a:spLocks noChangeArrowheads="1"/>
              </p:cNvSpPr>
              <p:nvPr/>
            </p:nvSpPr>
            <p:spPr bwMode="auto">
              <a:xfrm>
                <a:off x="1658" y="1824"/>
                <a:ext cx="240" cy="240"/>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123" tIns="45466" rIns="91123" bIns="45466">
                <a:spAutoFit/>
              </a:bodyPr>
              <a:lstStyle/>
              <a:p>
                <a:endParaRPr lang="zh-CN" altLang="en-US"/>
              </a:p>
            </p:txBody>
          </p:sp>
          <p:sp>
            <p:nvSpPr>
              <p:cNvPr id="31869" name="Text Box 125"/>
              <p:cNvSpPr txBox="1">
                <a:spLocks noChangeArrowheads="1"/>
              </p:cNvSpPr>
              <p:nvPr/>
            </p:nvSpPr>
            <p:spPr bwMode="auto">
              <a:xfrm>
                <a:off x="1658" y="1807"/>
                <a:ext cx="234" cy="250"/>
              </a:xfrm>
              <a:prstGeom prst="rect">
                <a:avLst/>
              </a:prstGeom>
              <a:noFill/>
              <a:ln w="25400" cap="sq">
                <a:noFill/>
                <a:miter lim="800000"/>
                <a:headEnd/>
                <a:tailEnd/>
              </a:ln>
              <a:effectLst/>
            </p:spPr>
            <p:txBody>
              <a:bodyPr wrap="none" lIns="91123" tIns="45466" rIns="91123" bIns="45466">
                <a:spAutoFit/>
              </a:bodyPr>
              <a:lstStyle/>
              <a:p>
                <a:r>
                  <a:rPr lang="en-US" altLang="zh-CN" sz="2000"/>
                  <a:t>3 </a:t>
                </a:r>
              </a:p>
            </p:txBody>
          </p:sp>
        </p:grpSp>
        <p:sp>
          <p:nvSpPr>
            <p:cNvPr id="31870" name="Oval 126"/>
            <p:cNvSpPr>
              <a:spLocks noChangeArrowheads="1"/>
            </p:cNvSpPr>
            <p:nvPr/>
          </p:nvSpPr>
          <p:spPr bwMode="auto">
            <a:xfrm>
              <a:off x="1180" y="960"/>
              <a:ext cx="240" cy="240"/>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123" tIns="45466" rIns="91123" bIns="45466">
              <a:spAutoFit/>
            </a:bodyPr>
            <a:lstStyle/>
            <a:p>
              <a:endParaRPr lang="zh-CN" altLang="en-US"/>
            </a:p>
          </p:txBody>
        </p:sp>
        <p:sp>
          <p:nvSpPr>
            <p:cNvPr id="31871" name="Text Box 127"/>
            <p:cNvSpPr txBox="1">
              <a:spLocks noChangeArrowheads="1"/>
            </p:cNvSpPr>
            <p:nvPr/>
          </p:nvSpPr>
          <p:spPr bwMode="auto">
            <a:xfrm>
              <a:off x="1132" y="943"/>
              <a:ext cx="313" cy="250"/>
            </a:xfrm>
            <a:prstGeom prst="rect">
              <a:avLst/>
            </a:prstGeom>
            <a:noFill/>
            <a:ln w="25400" cap="sq">
              <a:noFill/>
              <a:miter lim="800000"/>
              <a:headEnd/>
              <a:tailEnd/>
            </a:ln>
            <a:effectLst/>
          </p:spPr>
          <p:txBody>
            <a:bodyPr wrap="none" lIns="91123" tIns="45466" rIns="91123" bIns="45466">
              <a:spAutoFit/>
            </a:bodyPr>
            <a:lstStyle/>
            <a:p>
              <a:r>
                <a:rPr lang="en-US" altLang="zh-CN" sz="2000"/>
                <a:t>37 </a:t>
              </a:r>
            </a:p>
          </p:txBody>
        </p:sp>
        <p:sp>
          <p:nvSpPr>
            <p:cNvPr id="31872" name="Oval 128"/>
            <p:cNvSpPr>
              <a:spLocks noChangeArrowheads="1"/>
            </p:cNvSpPr>
            <p:nvPr/>
          </p:nvSpPr>
          <p:spPr bwMode="auto">
            <a:xfrm>
              <a:off x="1544" y="1296"/>
              <a:ext cx="240" cy="240"/>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123" tIns="45466" rIns="91123" bIns="45466">
              <a:spAutoFit/>
            </a:bodyPr>
            <a:lstStyle/>
            <a:p>
              <a:endParaRPr lang="zh-CN" altLang="en-US"/>
            </a:p>
          </p:txBody>
        </p:sp>
        <p:sp>
          <p:nvSpPr>
            <p:cNvPr id="31873" name="Text Box 129"/>
            <p:cNvSpPr txBox="1">
              <a:spLocks noChangeArrowheads="1"/>
            </p:cNvSpPr>
            <p:nvPr/>
          </p:nvSpPr>
          <p:spPr bwMode="auto">
            <a:xfrm>
              <a:off x="1516" y="1279"/>
              <a:ext cx="314" cy="250"/>
            </a:xfrm>
            <a:prstGeom prst="rect">
              <a:avLst/>
            </a:prstGeom>
            <a:noFill/>
            <a:ln w="25400" cap="sq">
              <a:noFill/>
              <a:miter lim="800000"/>
              <a:headEnd/>
              <a:tailEnd/>
            </a:ln>
            <a:effectLst/>
          </p:spPr>
          <p:txBody>
            <a:bodyPr wrap="none" lIns="91123" tIns="45466" rIns="91123" bIns="45466">
              <a:spAutoFit/>
            </a:bodyPr>
            <a:lstStyle/>
            <a:p>
              <a:r>
                <a:rPr lang="en-US" altLang="zh-CN" sz="2000"/>
                <a:t>61 </a:t>
              </a:r>
            </a:p>
          </p:txBody>
        </p:sp>
        <p:sp>
          <p:nvSpPr>
            <p:cNvPr id="31874" name="Oval 130"/>
            <p:cNvSpPr>
              <a:spLocks noChangeArrowheads="1"/>
            </p:cNvSpPr>
            <p:nvPr/>
          </p:nvSpPr>
          <p:spPr bwMode="auto">
            <a:xfrm>
              <a:off x="1839" y="960"/>
              <a:ext cx="240" cy="240"/>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123" tIns="45466" rIns="91123" bIns="45466">
              <a:spAutoFit/>
            </a:bodyPr>
            <a:lstStyle/>
            <a:p>
              <a:endParaRPr lang="zh-CN" altLang="en-US"/>
            </a:p>
          </p:txBody>
        </p:sp>
        <p:sp>
          <p:nvSpPr>
            <p:cNvPr id="31875" name="Text Box 131"/>
            <p:cNvSpPr txBox="1">
              <a:spLocks noChangeArrowheads="1"/>
            </p:cNvSpPr>
            <p:nvPr/>
          </p:nvSpPr>
          <p:spPr bwMode="auto">
            <a:xfrm>
              <a:off x="1804" y="943"/>
              <a:ext cx="314" cy="250"/>
            </a:xfrm>
            <a:prstGeom prst="rect">
              <a:avLst/>
            </a:prstGeom>
            <a:noFill/>
            <a:ln w="25400" cap="sq">
              <a:noFill/>
              <a:miter lim="800000"/>
              <a:headEnd/>
              <a:tailEnd/>
            </a:ln>
            <a:effectLst/>
          </p:spPr>
          <p:txBody>
            <a:bodyPr wrap="none" lIns="91123" tIns="45466" rIns="91123" bIns="45466">
              <a:spAutoFit/>
            </a:bodyPr>
            <a:lstStyle/>
            <a:p>
              <a:r>
                <a:rPr lang="en-US" altLang="zh-CN" sz="2000"/>
                <a:t>99 </a:t>
              </a:r>
            </a:p>
          </p:txBody>
        </p:sp>
        <p:cxnSp>
          <p:nvCxnSpPr>
            <p:cNvPr id="31876" name="AutoShape 132"/>
            <p:cNvCxnSpPr>
              <a:cxnSpLocks noChangeShapeType="1"/>
              <a:stCxn id="31870" idx="3"/>
              <a:endCxn id="31878" idx="0"/>
            </p:cNvCxnSpPr>
            <p:nvPr/>
          </p:nvCxnSpPr>
          <p:spPr bwMode="auto">
            <a:xfrm flipH="1">
              <a:off x="992" y="1165"/>
              <a:ext cx="223" cy="131"/>
            </a:xfrm>
            <a:prstGeom prst="straightConnector1">
              <a:avLst/>
            </a:prstGeom>
            <a:noFill/>
            <a:ln w="9525" cap="sq">
              <a:solidFill>
                <a:schemeClr val="tx1"/>
              </a:solidFill>
              <a:round/>
              <a:headEnd/>
              <a:tailEnd/>
            </a:ln>
            <a:effectLst/>
          </p:spPr>
        </p:cxnSp>
        <p:cxnSp>
          <p:nvCxnSpPr>
            <p:cNvPr id="31877" name="AutoShape 133"/>
            <p:cNvCxnSpPr>
              <a:cxnSpLocks noChangeShapeType="1"/>
              <a:stCxn id="31872" idx="5"/>
              <a:endCxn id="31880" idx="0"/>
            </p:cNvCxnSpPr>
            <p:nvPr/>
          </p:nvCxnSpPr>
          <p:spPr bwMode="auto">
            <a:xfrm>
              <a:off x="1749" y="1501"/>
              <a:ext cx="251" cy="83"/>
            </a:xfrm>
            <a:prstGeom prst="straightConnector1">
              <a:avLst/>
            </a:prstGeom>
            <a:noFill/>
            <a:ln w="9525" cap="sq">
              <a:solidFill>
                <a:schemeClr val="tx1"/>
              </a:solidFill>
              <a:round/>
              <a:headEnd/>
              <a:tailEnd/>
            </a:ln>
            <a:effectLst/>
          </p:spPr>
        </p:cxnSp>
        <p:sp>
          <p:nvSpPr>
            <p:cNvPr id="31878" name="Oval 134"/>
            <p:cNvSpPr>
              <a:spLocks noChangeArrowheads="1"/>
            </p:cNvSpPr>
            <p:nvPr/>
          </p:nvSpPr>
          <p:spPr bwMode="auto">
            <a:xfrm>
              <a:off x="872" y="1296"/>
              <a:ext cx="240" cy="240"/>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123" tIns="45466" rIns="91123" bIns="45466">
              <a:spAutoFit/>
            </a:bodyPr>
            <a:lstStyle/>
            <a:p>
              <a:endParaRPr lang="zh-CN" altLang="en-US"/>
            </a:p>
          </p:txBody>
        </p:sp>
        <p:sp>
          <p:nvSpPr>
            <p:cNvPr id="31879" name="Text Box 135"/>
            <p:cNvSpPr txBox="1">
              <a:spLocks noChangeArrowheads="1"/>
            </p:cNvSpPr>
            <p:nvPr/>
          </p:nvSpPr>
          <p:spPr bwMode="auto">
            <a:xfrm>
              <a:off x="824" y="1279"/>
              <a:ext cx="314" cy="250"/>
            </a:xfrm>
            <a:prstGeom prst="rect">
              <a:avLst/>
            </a:prstGeom>
            <a:noFill/>
            <a:ln w="25400" cap="sq">
              <a:noFill/>
              <a:miter lim="800000"/>
              <a:headEnd/>
              <a:tailEnd/>
            </a:ln>
            <a:effectLst/>
          </p:spPr>
          <p:txBody>
            <a:bodyPr wrap="none" lIns="91123" tIns="45466" rIns="91123" bIns="45466">
              <a:spAutoFit/>
            </a:bodyPr>
            <a:lstStyle/>
            <a:p>
              <a:r>
                <a:rPr lang="en-US" altLang="zh-CN" sz="2000"/>
                <a:t>24 </a:t>
              </a:r>
            </a:p>
          </p:txBody>
        </p:sp>
        <p:sp>
          <p:nvSpPr>
            <p:cNvPr id="31880" name="Oval 136"/>
            <p:cNvSpPr>
              <a:spLocks noChangeArrowheads="1"/>
            </p:cNvSpPr>
            <p:nvPr/>
          </p:nvSpPr>
          <p:spPr bwMode="auto">
            <a:xfrm>
              <a:off x="1880" y="1584"/>
              <a:ext cx="240" cy="240"/>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123" tIns="45466" rIns="91123" bIns="45466">
              <a:spAutoFit/>
            </a:bodyPr>
            <a:lstStyle/>
            <a:p>
              <a:endParaRPr lang="zh-CN" altLang="en-US"/>
            </a:p>
          </p:txBody>
        </p:sp>
        <p:sp>
          <p:nvSpPr>
            <p:cNvPr id="31881" name="Text Box 137"/>
            <p:cNvSpPr txBox="1">
              <a:spLocks noChangeArrowheads="1"/>
            </p:cNvSpPr>
            <p:nvPr/>
          </p:nvSpPr>
          <p:spPr bwMode="auto">
            <a:xfrm>
              <a:off x="1852" y="1615"/>
              <a:ext cx="314" cy="250"/>
            </a:xfrm>
            <a:prstGeom prst="rect">
              <a:avLst/>
            </a:prstGeom>
            <a:noFill/>
            <a:ln w="25400" cap="sq">
              <a:noFill/>
              <a:miter lim="800000"/>
              <a:headEnd/>
              <a:tailEnd/>
            </a:ln>
            <a:effectLst/>
          </p:spPr>
          <p:txBody>
            <a:bodyPr wrap="none" lIns="91123" tIns="45466" rIns="91123" bIns="45466">
              <a:spAutoFit/>
            </a:bodyPr>
            <a:lstStyle/>
            <a:p>
              <a:r>
                <a:rPr lang="en-US" altLang="zh-CN" sz="2000"/>
                <a:t>90 </a:t>
              </a:r>
            </a:p>
          </p:txBody>
        </p:sp>
        <p:cxnSp>
          <p:nvCxnSpPr>
            <p:cNvPr id="31882" name="AutoShape 138"/>
            <p:cNvCxnSpPr>
              <a:cxnSpLocks noChangeShapeType="1"/>
              <a:stCxn id="31857" idx="3"/>
              <a:endCxn id="31859" idx="0"/>
            </p:cNvCxnSpPr>
            <p:nvPr/>
          </p:nvCxnSpPr>
          <p:spPr bwMode="auto">
            <a:xfrm flipH="1">
              <a:off x="992" y="541"/>
              <a:ext cx="223" cy="83"/>
            </a:xfrm>
            <a:prstGeom prst="straightConnector1">
              <a:avLst/>
            </a:prstGeom>
            <a:noFill/>
            <a:ln w="6350" cap="sq">
              <a:solidFill>
                <a:schemeClr val="tx1"/>
              </a:solidFill>
              <a:round/>
              <a:headEnd/>
              <a:tailEnd/>
            </a:ln>
            <a:effectLst/>
          </p:spPr>
        </p:cxnSp>
        <p:sp>
          <p:nvSpPr>
            <p:cNvPr id="31883" name="Oval 139"/>
            <p:cNvSpPr>
              <a:spLocks noChangeArrowheads="1"/>
            </p:cNvSpPr>
            <p:nvPr/>
          </p:nvSpPr>
          <p:spPr bwMode="auto">
            <a:xfrm>
              <a:off x="1572" y="1872"/>
              <a:ext cx="240" cy="240"/>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123" tIns="45466" rIns="91123" bIns="45466">
              <a:spAutoFit/>
            </a:bodyPr>
            <a:lstStyle/>
            <a:p>
              <a:endParaRPr lang="zh-CN" altLang="en-US"/>
            </a:p>
          </p:txBody>
        </p:sp>
        <p:sp>
          <p:nvSpPr>
            <p:cNvPr id="31884" name="Text Box 140"/>
            <p:cNvSpPr txBox="1">
              <a:spLocks noChangeArrowheads="1"/>
            </p:cNvSpPr>
            <p:nvPr/>
          </p:nvSpPr>
          <p:spPr bwMode="auto">
            <a:xfrm>
              <a:off x="1544" y="1855"/>
              <a:ext cx="314" cy="250"/>
            </a:xfrm>
            <a:prstGeom prst="rect">
              <a:avLst/>
            </a:prstGeom>
            <a:noFill/>
            <a:ln w="25400" cap="sq">
              <a:noFill/>
              <a:miter lim="800000"/>
              <a:headEnd/>
              <a:tailEnd/>
            </a:ln>
            <a:effectLst/>
          </p:spPr>
          <p:txBody>
            <a:bodyPr wrap="none" lIns="91123" tIns="45466" rIns="91123" bIns="45466">
              <a:spAutoFit/>
            </a:bodyPr>
            <a:lstStyle/>
            <a:p>
              <a:r>
                <a:rPr lang="en-US" altLang="zh-CN" sz="2000"/>
                <a:t>78 </a:t>
              </a:r>
            </a:p>
          </p:txBody>
        </p:sp>
        <p:cxnSp>
          <p:nvCxnSpPr>
            <p:cNvPr id="31885" name="AutoShape 141"/>
            <p:cNvCxnSpPr>
              <a:cxnSpLocks noChangeShapeType="1"/>
              <a:stCxn id="31880" idx="3"/>
              <a:endCxn id="31883" idx="0"/>
            </p:cNvCxnSpPr>
            <p:nvPr/>
          </p:nvCxnSpPr>
          <p:spPr bwMode="auto">
            <a:xfrm flipH="1">
              <a:off x="1692" y="1789"/>
              <a:ext cx="223" cy="83"/>
            </a:xfrm>
            <a:prstGeom prst="straightConnector1">
              <a:avLst/>
            </a:prstGeom>
            <a:noFill/>
            <a:ln w="9525" cap="sq">
              <a:solidFill>
                <a:schemeClr val="tx1"/>
              </a:solidFill>
              <a:round/>
              <a:headEnd/>
              <a:tailEnd/>
            </a:ln>
            <a:effectLst/>
          </p:spPr>
        </p:cxnSp>
      </p:grpSp>
      <p:sp>
        <p:nvSpPr>
          <p:cNvPr id="31886" name="Text Box 142"/>
          <p:cNvSpPr txBox="1">
            <a:spLocks noChangeArrowheads="1"/>
          </p:cNvSpPr>
          <p:nvPr/>
        </p:nvSpPr>
        <p:spPr bwMode="auto">
          <a:xfrm>
            <a:off x="3886200" y="3124200"/>
            <a:ext cx="5133975" cy="457200"/>
          </a:xfrm>
          <a:prstGeom prst="rect">
            <a:avLst/>
          </a:prstGeom>
          <a:noFill/>
          <a:ln w="25400" cap="sq">
            <a:noFill/>
            <a:miter lim="800000"/>
            <a:headEnd/>
            <a:tailEnd/>
          </a:ln>
          <a:effectLst/>
        </p:spPr>
        <p:txBody>
          <a:bodyPr wrap="none" lIns="91416" tIns="45710" rIns="91416" bIns="45710">
            <a:spAutoFit/>
          </a:bodyPr>
          <a:lstStyle/>
          <a:p>
            <a:r>
              <a:rPr lang="zh-CN" altLang="en-US">
                <a:ea typeface="华文中宋" pitchFamily="2" charset="-122"/>
              </a:rPr>
              <a:t>二叉排序树（可用二叉链表存储）： </a:t>
            </a:r>
          </a:p>
        </p:txBody>
      </p:sp>
      <p:sp useBgFill="1">
        <p:nvSpPr>
          <p:cNvPr id="31903" name="Rectangle 159"/>
          <p:cNvSpPr>
            <a:spLocks noChangeArrowheads="1"/>
          </p:cNvSpPr>
          <p:nvPr/>
        </p:nvSpPr>
        <p:spPr bwMode="auto">
          <a:xfrm>
            <a:off x="0" y="2276872"/>
            <a:ext cx="9144000" cy="4192588"/>
          </a:xfrm>
          <a:prstGeom prst="rect">
            <a:avLst/>
          </a:prstGeom>
          <a:ln w="25400" cap="sq">
            <a:noFill/>
            <a:miter lim="800000"/>
            <a:headEnd/>
            <a:tailEnd/>
          </a:ln>
          <a:effectLst/>
        </p:spPr>
        <p:txBody>
          <a:bodyPr wrap="none" lIns="91416" tIns="45710" rIns="91416" bIns="45710" anchor="ctr">
            <a:spAutoFit/>
          </a:bodyPr>
          <a:lstStyle/>
          <a:p>
            <a:pPr algn="ctr"/>
            <a:endParaRPr lang="zh-CN" altLang="zh-CN"/>
          </a:p>
        </p:txBody>
      </p:sp>
      <p:sp>
        <p:nvSpPr>
          <p:cNvPr id="31904" name="Text Box 160"/>
          <p:cNvSpPr txBox="1">
            <a:spLocks noChangeArrowheads="1"/>
          </p:cNvSpPr>
          <p:nvPr/>
        </p:nvSpPr>
        <p:spPr bwMode="auto">
          <a:xfrm>
            <a:off x="-36512" y="2179712"/>
            <a:ext cx="8823325" cy="457200"/>
          </a:xfrm>
          <a:prstGeom prst="rect">
            <a:avLst/>
          </a:prstGeom>
          <a:noFill/>
          <a:ln w="25400" cap="sq">
            <a:noFill/>
            <a:miter lim="800000"/>
            <a:headEnd/>
            <a:tailEnd/>
          </a:ln>
          <a:effectLst/>
        </p:spPr>
        <p:txBody>
          <a:bodyPr wrap="none" lIns="91416" tIns="45710" rIns="91416" bIns="45710">
            <a:spAutoFit/>
          </a:bodyPr>
          <a:lstStyle/>
          <a:p>
            <a:r>
              <a:rPr lang="en-US" altLang="zh-CN" sz="2400" dirty="0">
                <a:ea typeface="华文中宋" pitchFamily="2" charset="-122"/>
              </a:rPr>
              <a:t>        </a:t>
            </a:r>
            <a:r>
              <a:rPr lang="zh-CN" altLang="en-US" sz="2400" dirty="0">
                <a:solidFill>
                  <a:srgbClr val="0000FF"/>
                </a:solidFill>
                <a:ea typeface="华文中宋" pitchFamily="2" charset="-122"/>
              </a:rPr>
              <a:t>查找过程：</a:t>
            </a:r>
            <a:r>
              <a:rPr lang="zh-CN" altLang="en-US" sz="2400" dirty="0">
                <a:ea typeface="楷体_GB2312" pitchFamily="49" charset="-122"/>
              </a:rPr>
              <a:t>给定值依次和关键字集合中各关键字进行</a:t>
            </a:r>
            <a:r>
              <a:rPr lang="zh-CN" altLang="en-US" sz="2400" dirty="0">
                <a:solidFill>
                  <a:srgbClr val="FF0000"/>
                </a:solidFill>
                <a:effectLst>
                  <a:outerShdw blurRad="38100" dist="38100" dir="2700000" algn="tl">
                    <a:srgbClr val="000000"/>
                  </a:outerShdw>
                </a:effectLst>
                <a:ea typeface="华文中宋" pitchFamily="2" charset="-122"/>
              </a:rPr>
              <a:t>比较</a:t>
            </a:r>
            <a:r>
              <a:rPr lang="zh-CN" altLang="en-US" sz="2400" dirty="0">
                <a:ea typeface="华文中宋" pitchFamily="2" charset="-122"/>
              </a:rPr>
              <a:t>。 </a:t>
            </a:r>
            <a:endParaRPr lang="zh-CN" altLang="en-US" sz="2400" dirty="0">
              <a:solidFill>
                <a:srgbClr val="FF0000"/>
              </a:solidFill>
              <a:ea typeface="华文中宋" pitchFamily="2" charset="-122"/>
            </a:endParaRPr>
          </a:p>
        </p:txBody>
      </p:sp>
      <p:sp>
        <p:nvSpPr>
          <p:cNvPr id="31905" name="Rectangle 161"/>
          <p:cNvSpPr>
            <a:spLocks noChangeArrowheads="1"/>
          </p:cNvSpPr>
          <p:nvPr/>
        </p:nvSpPr>
        <p:spPr bwMode="auto">
          <a:xfrm>
            <a:off x="107950" y="4792663"/>
            <a:ext cx="8229600" cy="513838"/>
          </a:xfrm>
          <a:prstGeom prst="rect">
            <a:avLst/>
          </a:prstGeom>
          <a:noFill/>
          <a:ln w="9525">
            <a:noFill/>
            <a:miter lim="800000"/>
            <a:headEnd/>
            <a:tailEnd/>
          </a:ln>
          <a:effectLst/>
        </p:spPr>
        <p:txBody>
          <a:bodyPr lIns="91416" tIns="45710" rIns="91416" bIns="45710">
            <a:spAutoFit/>
          </a:bodyPr>
          <a:lstStyle/>
          <a:p>
            <a:pPr>
              <a:lnSpc>
                <a:spcPct val="125000"/>
              </a:lnSpc>
              <a:spcBef>
                <a:spcPct val="0"/>
              </a:spcBef>
            </a:pPr>
            <a:r>
              <a:rPr lang="en-US" altLang="zh-CN" dirty="0">
                <a:solidFill>
                  <a:srgbClr val="0000FF"/>
                </a:solidFill>
                <a:ea typeface="华文中宋" pitchFamily="2" charset="-122"/>
              </a:rPr>
              <a:t>        </a:t>
            </a:r>
            <a:r>
              <a:rPr lang="zh-CN" altLang="en-US" sz="2400" dirty="0">
                <a:solidFill>
                  <a:srgbClr val="0000FF"/>
                </a:solidFill>
                <a:ea typeface="华文中宋" pitchFamily="2" charset="-122"/>
              </a:rPr>
              <a:t>查找的效率</a:t>
            </a:r>
            <a:r>
              <a:rPr lang="zh-CN" altLang="en-US" sz="2400" dirty="0">
                <a:ea typeface="楷体_GB2312" pitchFamily="49" charset="-122"/>
              </a:rPr>
              <a:t>取决于和给定值进行比较的关键字个数。</a:t>
            </a:r>
          </a:p>
        </p:txBody>
      </p:sp>
      <p:sp>
        <p:nvSpPr>
          <p:cNvPr id="31906" name="Text Box 162"/>
          <p:cNvSpPr txBox="1">
            <a:spLocks noChangeArrowheads="1"/>
          </p:cNvSpPr>
          <p:nvPr/>
        </p:nvSpPr>
        <p:spPr bwMode="auto">
          <a:xfrm>
            <a:off x="107950" y="5545138"/>
            <a:ext cx="8456613" cy="518070"/>
          </a:xfrm>
          <a:prstGeom prst="rect">
            <a:avLst/>
          </a:prstGeom>
          <a:noFill/>
          <a:ln w="9525">
            <a:noFill/>
            <a:miter lim="800000"/>
            <a:headEnd/>
            <a:tailEnd/>
          </a:ln>
          <a:effectLst/>
        </p:spPr>
        <p:txBody>
          <a:bodyPr lIns="91416" tIns="45710" rIns="91416" bIns="45710">
            <a:spAutoFit/>
          </a:bodyPr>
          <a:lstStyle/>
          <a:p>
            <a:pPr>
              <a:lnSpc>
                <a:spcPct val="125000"/>
              </a:lnSpc>
              <a:spcBef>
                <a:spcPct val="0"/>
              </a:spcBef>
            </a:pPr>
            <a:r>
              <a:rPr lang="en-US" altLang="zh-CN" dirty="0">
                <a:ea typeface="华文中宋" pitchFamily="2" charset="-122"/>
              </a:rPr>
              <a:t>        </a:t>
            </a:r>
            <a:r>
              <a:rPr lang="zh-CN" altLang="en-US" sz="2400" dirty="0">
                <a:ea typeface="华文中宋" pitchFamily="2" charset="-122"/>
              </a:rPr>
              <a:t>用这类方法表示的查找表，</a:t>
            </a:r>
            <a:r>
              <a:rPr lang="zh-CN" altLang="en-US" sz="2400" dirty="0">
                <a:solidFill>
                  <a:srgbClr val="FF0000"/>
                </a:solidFill>
                <a:effectLst>
                  <a:outerShdw blurRad="38100" dist="38100" dir="2700000" algn="tl">
                    <a:srgbClr val="000000"/>
                  </a:outerShdw>
                </a:effectLst>
                <a:ea typeface="华文中宋" pitchFamily="2" charset="-122"/>
              </a:rPr>
              <a:t>其平均查找长度都不为零</a:t>
            </a:r>
            <a:r>
              <a:rPr lang="zh-CN" altLang="en-US" sz="2400" dirty="0">
                <a:ea typeface="华文中宋" pitchFamily="2" charset="-122"/>
              </a:rPr>
              <a:t>。</a:t>
            </a:r>
          </a:p>
        </p:txBody>
      </p:sp>
      <p:sp>
        <p:nvSpPr>
          <p:cNvPr id="31907" name="Rectangle 163"/>
          <p:cNvSpPr>
            <a:spLocks noChangeArrowheads="1"/>
          </p:cNvSpPr>
          <p:nvPr/>
        </p:nvSpPr>
        <p:spPr bwMode="auto">
          <a:xfrm>
            <a:off x="107950" y="2924175"/>
            <a:ext cx="9216578" cy="1809706"/>
          </a:xfrm>
          <a:prstGeom prst="rect">
            <a:avLst/>
          </a:prstGeom>
          <a:noFill/>
          <a:ln w="9525">
            <a:noFill/>
            <a:miter lim="800000"/>
            <a:headEnd/>
            <a:tailEnd/>
          </a:ln>
          <a:effectLst/>
        </p:spPr>
        <p:txBody>
          <a:bodyPr wrap="square" lIns="91416" tIns="45710" rIns="91416" bIns="45710">
            <a:spAutoFit/>
          </a:bodyPr>
          <a:lstStyle/>
          <a:p>
            <a:pPr>
              <a:lnSpc>
                <a:spcPct val="155000"/>
              </a:lnSpc>
              <a:spcBef>
                <a:spcPct val="0"/>
              </a:spcBef>
            </a:pPr>
            <a:r>
              <a:rPr lang="en-US" altLang="zh-CN" dirty="0">
                <a:ea typeface="华文中宋" pitchFamily="2" charset="-122"/>
              </a:rPr>
              <a:t>        </a:t>
            </a:r>
            <a:r>
              <a:rPr lang="zh-CN" altLang="en-US" sz="2400" dirty="0">
                <a:ea typeface="华文中宋" pitchFamily="2" charset="-122"/>
              </a:rPr>
              <a:t>不同的表示方法和查找策略，其差别在于：</a:t>
            </a:r>
            <a:r>
              <a:rPr lang="en-US" altLang="zh-CN" sz="2400" dirty="0">
                <a:ea typeface="华文中宋" pitchFamily="2" charset="-122"/>
              </a:rPr>
              <a:t>1)</a:t>
            </a:r>
            <a:r>
              <a:rPr lang="zh-CN" altLang="en-US" sz="2400" dirty="0">
                <a:ea typeface="华文中宋" pitchFamily="2" charset="-122"/>
              </a:rPr>
              <a:t>、</a:t>
            </a:r>
            <a:r>
              <a:rPr lang="zh-CN" altLang="en-US" sz="2400" dirty="0">
                <a:ea typeface="楷体_GB2312" pitchFamily="49" charset="-122"/>
              </a:rPr>
              <a:t>关键字和给定值进行比较的顺序</a:t>
            </a:r>
            <a:r>
              <a:rPr lang="en-US" altLang="zh-CN" sz="2400" dirty="0">
                <a:ea typeface="楷体_GB2312" pitchFamily="49" charset="-122"/>
              </a:rPr>
              <a:t>(</a:t>
            </a:r>
            <a:r>
              <a:rPr lang="zh-CN" altLang="en-US" sz="2400" dirty="0">
                <a:ea typeface="楷体_GB2312" pitchFamily="49" charset="-122"/>
              </a:rPr>
              <a:t>过程</a:t>
            </a:r>
            <a:r>
              <a:rPr lang="en-US" altLang="zh-CN" sz="2400" dirty="0">
                <a:ea typeface="楷体_GB2312" pitchFamily="49" charset="-122"/>
              </a:rPr>
              <a:t>)</a:t>
            </a:r>
            <a:r>
              <a:rPr lang="zh-CN" altLang="en-US" sz="2400" dirty="0">
                <a:ea typeface="楷体_GB2312" pitchFamily="49" charset="-122"/>
              </a:rPr>
              <a:t>不同。</a:t>
            </a:r>
            <a:r>
              <a:rPr lang="en-US" altLang="zh-CN" sz="2400" dirty="0">
                <a:ea typeface="华文中宋" pitchFamily="2" charset="-122"/>
              </a:rPr>
              <a:t>2)</a:t>
            </a:r>
            <a:r>
              <a:rPr lang="zh-CN" altLang="en-US" sz="2400" dirty="0">
                <a:ea typeface="华文中宋" pitchFamily="2" charset="-122"/>
              </a:rPr>
              <a:t>、</a:t>
            </a:r>
            <a:r>
              <a:rPr lang="zh-CN" altLang="en-US" sz="2400" dirty="0">
                <a:ea typeface="楷体_GB2312" pitchFamily="49" charset="-122"/>
              </a:rPr>
              <a:t>比较的结果不同：顺序查找有两种可能</a:t>
            </a:r>
            <a:r>
              <a:rPr lang="en-US" altLang="zh-CN" sz="2400" dirty="0">
                <a:ea typeface="华文中宋" pitchFamily="2" charset="-122"/>
              </a:rPr>
              <a:t>——“=”</a:t>
            </a:r>
            <a:r>
              <a:rPr lang="zh-CN" altLang="en-US" sz="2400" dirty="0">
                <a:ea typeface="楷体_GB2312" pitchFamily="49" charset="-122"/>
              </a:rPr>
              <a:t>与</a:t>
            </a:r>
            <a:r>
              <a:rPr lang="zh-CN" altLang="en-US" sz="2400" dirty="0">
                <a:ea typeface="华文中宋" pitchFamily="2" charset="-122"/>
              </a:rPr>
              <a:t>“≠”；</a:t>
            </a:r>
            <a:r>
              <a:rPr lang="zh-CN" altLang="en-US" sz="2400" dirty="0">
                <a:ea typeface="楷体_GB2312" pitchFamily="49" charset="-122"/>
              </a:rPr>
              <a:t>其他查找有三种可能</a:t>
            </a:r>
            <a:r>
              <a:rPr lang="en-US" altLang="zh-CN" sz="2400" dirty="0">
                <a:ea typeface="华文中宋" pitchFamily="2" charset="-122"/>
              </a:rPr>
              <a:t>——“&lt;”</a:t>
            </a:r>
            <a:r>
              <a:rPr lang="zh-CN" altLang="en-US" sz="2400" dirty="0">
                <a:ea typeface="华文中宋" pitchFamily="2" charset="-122"/>
              </a:rPr>
              <a:t>、“</a:t>
            </a:r>
            <a:r>
              <a:rPr lang="en-US" altLang="zh-CN" sz="2400" dirty="0">
                <a:ea typeface="华文中宋" pitchFamily="2" charset="-122"/>
              </a:rPr>
              <a:t>=”</a:t>
            </a:r>
            <a:r>
              <a:rPr lang="zh-CN" altLang="en-US" sz="2400" dirty="0">
                <a:ea typeface="华文中宋" pitchFamily="2" charset="-122"/>
              </a:rPr>
              <a:t>、“</a:t>
            </a:r>
            <a:r>
              <a:rPr lang="en-US" altLang="zh-CN" sz="2400" dirty="0">
                <a:ea typeface="华文中宋" pitchFamily="2" charset="-122"/>
              </a:rPr>
              <a:t>&gt;”</a:t>
            </a:r>
            <a:r>
              <a:rPr lang="zh-CN" altLang="en-US" sz="2400" dirty="0">
                <a:ea typeface="华文中宋" pitchFamily="2" charset="-122"/>
              </a:rPr>
              <a:t>。 </a:t>
            </a:r>
          </a:p>
        </p:txBody>
      </p:sp>
      <p:sp>
        <p:nvSpPr>
          <p:cNvPr id="60" name="Text Box 197"/>
          <p:cNvSpPr txBox="1">
            <a:spLocks noChangeArrowheads="1"/>
          </p:cNvSpPr>
          <p:nvPr/>
        </p:nvSpPr>
        <p:spPr bwMode="auto">
          <a:xfrm>
            <a:off x="3486699" y="211307"/>
            <a:ext cx="1877389" cy="769421"/>
          </a:xfrm>
          <a:prstGeom prst="rect">
            <a:avLst/>
          </a:prstGeom>
          <a:noFill/>
          <a:ln w="25400" cap="sq">
            <a:noFill/>
            <a:miter lim="800000"/>
            <a:headEnd/>
            <a:tailEnd/>
          </a:ln>
          <a:effectLst/>
        </p:spPr>
        <p:txBody>
          <a:bodyPr wrap="none" lIns="91416" tIns="45710" rIns="91416" bIns="45710">
            <a:spAutoFit/>
          </a:bodyPr>
          <a:lstStyle/>
          <a:p>
            <a:r>
              <a:rPr lang="zh-CN" altLang="en-US" sz="4400" dirty="0">
                <a:solidFill>
                  <a:srgbClr val="0000CC"/>
                </a:solidFill>
                <a:latin typeface="华文行楷" pitchFamily="2" charset="-122"/>
                <a:ea typeface="华文行楷" pitchFamily="2" charset="-122"/>
                <a:cs typeface="+mj-cs"/>
              </a:rPr>
              <a:t>哈希表</a:t>
            </a:r>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31837"/>
                                        </p:tgtEl>
                                        <p:attrNameLst>
                                          <p:attrName>style.visibility</p:attrName>
                                        </p:attrNameLst>
                                      </p:cBhvr>
                                      <p:to>
                                        <p:strVal val="visible"/>
                                      </p:to>
                                    </p:set>
                                    <p:animEffect transition="in" filter="blinds(vertical)">
                                      <p:cBhvr>
                                        <p:cTn id="7" dur="500"/>
                                        <p:tgtEl>
                                          <p:spTgt spid="3183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1851"/>
                                        </p:tgtEl>
                                        <p:attrNameLst>
                                          <p:attrName>style.visibility</p:attrName>
                                        </p:attrNameLst>
                                      </p:cBhvr>
                                      <p:to>
                                        <p:strVal val="visible"/>
                                      </p:to>
                                    </p:set>
                                    <p:animEffect transition="in" filter="wipe(left)">
                                      <p:cBhvr>
                                        <p:cTn id="12" dur="500"/>
                                        <p:tgtEl>
                                          <p:spTgt spid="31851"/>
                                        </p:tgtEl>
                                      </p:cBhvr>
                                    </p:animEffect>
                                  </p:childTnLst>
                                </p:cTn>
                              </p:par>
                            </p:childTnLst>
                          </p:cTn>
                        </p:par>
                        <p:par>
                          <p:cTn id="13" fill="hold">
                            <p:stCondLst>
                              <p:cond delay="500"/>
                            </p:stCondLst>
                            <p:childTnLst>
                              <p:par>
                                <p:cTn id="14" presetID="17" presetClass="entr" presetSubtype="10"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p:cTn id="16" dur="500" fill="hold"/>
                                        <p:tgtEl>
                                          <p:spTgt spid="2"/>
                                        </p:tgtEl>
                                        <p:attrNameLst>
                                          <p:attrName>ppt_w</p:attrName>
                                        </p:attrNameLst>
                                      </p:cBhvr>
                                      <p:tavLst>
                                        <p:tav tm="0">
                                          <p:val>
                                            <p:fltVal val="0"/>
                                          </p:val>
                                        </p:tav>
                                        <p:tav tm="100000">
                                          <p:val>
                                            <p:strVal val="#ppt_w"/>
                                          </p:val>
                                        </p:tav>
                                      </p:tavLst>
                                    </p:anim>
                                    <p:anim calcmode="lin" valueType="num">
                                      <p:cBhvr>
                                        <p:cTn id="17" dur="5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1854"/>
                                        </p:tgtEl>
                                        <p:attrNameLst>
                                          <p:attrName>style.visibility</p:attrName>
                                        </p:attrNameLst>
                                      </p:cBhvr>
                                      <p:to>
                                        <p:strVal val="visible"/>
                                      </p:to>
                                    </p:set>
                                    <p:animEffect transition="in" filter="wipe(left)">
                                      <p:cBhvr>
                                        <p:cTn id="22" dur="500"/>
                                        <p:tgtEl>
                                          <p:spTgt spid="31854"/>
                                        </p:tgtEl>
                                      </p:cBhvr>
                                    </p:animEffect>
                                  </p:childTnLst>
                                </p:cTn>
                              </p:par>
                            </p:childTnLst>
                          </p:cTn>
                        </p:par>
                        <p:par>
                          <p:cTn id="23" fill="hold">
                            <p:stCondLst>
                              <p:cond delay="500"/>
                            </p:stCondLst>
                            <p:childTnLst>
                              <p:par>
                                <p:cTn id="24" presetID="22" presetClass="entr" presetSubtype="1" fill="hold" nodeType="after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up)">
                                      <p:cBhvr>
                                        <p:cTn id="26" dur="500"/>
                                        <p:tgtEl>
                                          <p:spTgt spid="3"/>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31886"/>
                                        </p:tgtEl>
                                        <p:attrNameLst>
                                          <p:attrName>style.visibility</p:attrName>
                                        </p:attrNameLst>
                                      </p:cBhvr>
                                      <p:to>
                                        <p:strVal val="visible"/>
                                      </p:to>
                                    </p:set>
                                    <p:animEffect transition="in" filter="wipe(left)">
                                      <p:cBhvr>
                                        <p:cTn id="31" dur="500"/>
                                        <p:tgtEl>
                                          <p:spTgt spid="31886"/>
                                        </p:tgtEl>
                                      </p:cBhvr>
                                    </p:animEffect>
                                  </p:childTnLst>
                                </p:cTn>
                              </p:par>
                            </p:childTnLst>
                          </p:cTn>
                        </p:par>
                        <p:par>
                          <p:cTn id="32" fill="hold">
                            <p:stCondLst>
                              <p:cond delay="500"/>
                            </p:stCondLst>
                            <p:childTnLst>
                              <p:par>
                                <p:cTn id="33" presetID="17" presetClass="entr" presetSubtype="1" fill="hold" nodeType="afterEffect">
                                  <p:stCondLst>
                                    <p:cond delay="0"/>
                                  </p:stCondLst>
                                  <p:childTnLst>
                                    <p:set>
                                      <p:cBhvr>
                                        <p:cTn id="34" dur="1" fill="hold">
                                          <p:stCondLst>
                                            <p:cond delay="0"/>
                                          </p:stCondLst>
                                        </p:cTn>
                                        <p:tgtEl>
                                          <p:spTgt spid="4"/>
                                        </p:tgtEl>
                                        <p:attrNameLst>
                                          <p:attrName>style.visibility</p:attrName>
                                        </p:attrNameLst>
                                      </p:cBhvr>
                                      <p:to>
                                        <p:strVal val="visible"/>
                                      </p:to>
                                    </p:set>
                                    <p:anim calcmode="lin" valueType="num">
                                      <p:cBhvr>
                                        <p:cTn id="35" dur="500" fill="hold"/>
                                        <p:tgtEl>
                                          <p:spTgt spid="4"/>
                                        </p:tgtEl>
                                        <p:attrNameLst>
                                          <p:attrName>ppt_x</p:attrName>
                                        </p:attrNameLst>
                                      </p:cBhvr>
                                      <p:tavLst>
                                        <p:tav tm="0">
                                          <p:val>
                                            <p:strVal val="#ppt_x"/>
                                          </p:val>
                                        </p:tav>
                                        <p:tav tm="100000">
                                          <p:val>
                                            <p:strVal val="#ppt_x"/>
                                          </p:val>
                                        </p:tav>
                                      </p:tavLst>
                                    </p:anim>
                                    <p:anim calcmode="lin" valueType="num">
                                      <p:cBhvr>
                                        <p:cTn id="36" dur="500" fill="hold"/>
                                        <p:tgtEl>
                                          <p:spTgt spid="4"/>
                                        </p:tgtEl>
                                        <p:attrNameLst>
                                          <p:attrName>ppt_y</p:attrName>
                                        </p:attrNameLst>
                                      </p:cBhvr>
                                      <p:tavLst>
                                        <p:tav tm="0">
                                          <p:val>
                                            <p:strVal val="#ppt_y-#ppt_h/2"/>
                                          </p:val>
                                        </p:tav>
                                        <p:tav tm="100000">
                                          <p:val>
                                            <p:strVal val="#ppt_y"/>
                                          </p:val>
                                        </p:tav>
                                      </p:tavLst>
                                    </p:anim>
                                    <p:anim calcmode="lin" valueType="num">
                                      <p:cBhvr>
                                        <p:cTn id="37" dur="500" fill="hold"/>
                                        <p:tgtEl>
                                          <p:spTgt spid="4"/>
                                        </p:tgtEl>
                                        <p:attrNameLst>
                                          <p:attrName>ppt_w</p:attrName>
                                        </p:attrNameLst>
                                      </p:cBhvr>
                                      <p:tavLst>
                                        <p:tav tm="0">
                                          <p:val>
                                            <p:strVal val="#ppt_w"/>
                                          </p:val>
                                        </p:tav>
                                        <p:tav tm="100000">
                                          <p:val>
                                            <p:strVal val="#ppt_w"/>
                                          </p:val>
                                        </p:tav>
                                      </p:tavLst>
                                    </p:anim>
                                    <p:anim calcmode="lin" valueType="num">
                                      <p:cBhvr>
                                        <p:cTn id="38" dur="500" fill="hold"/>
                                        <p:tgtEl>
                                          <p:spTgt spid="4"/>
                                        </p:tgtEl>
                                        <p:attrNameLst>
                                          <p:attrName>ppt_h</p:attrName>
                                        </p:attrNameLst>
                                      </p:cBhvr>
                                      <p:tavLst>
                                        <p:tav tm="0">
                                          <p:val>
                                            <p:fltVal val="0"/>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22" presetClass="entr" presetSubtype="1" fill="hold" grpId="0" nodeType="clickEffect">
                                  <p:stCondLst>
                                    <p:cond delay="0"/>
                                  </p:stCondLst>
                                  <p:childTnLst>
                                    <p:set>
                                      <p:cBhvr>
                                        <p:cTn id="42" dur="1" fill="hold">
                                          <p:stCondLst>
                                            <p:cond delay="0"/>
                                          </p:stCondLst>
                                        </p:cTn>
                                        <p:tgtEl>
                                          <p:spTgt spid="31903"/>
                                        </p:tgtEl>
                                        <p:attrNameLst>
                                          <p:attrName>style.visibility</p:attrName>
                                        </p:attrNameLst>
                                      </p:cBhvr>
                                      <p:to>
                                        <p:strVal val="visible"/>
                                      </p:to>
                                    </p:set>
                                    <p:animEffect transition="in" filter="wipe(up)">
                                      <p:cBhvr>
                                        <p:cTn id="43" dur="500"/>
                                        <p:tgtEl>
                                          <p:spTgt spid="31903"/>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31904"/>
                                        </p:tgtEl>
                                        <p:attrNameLst>
                                          <p:attrName>style.visibility</p:attrName>
                                        </p:attrNameLst>
                                      </p:cBhvr>
                                      <p:to>
                                        <p:strVal val="visible"/>
                                      </p:to>
                                    </p:set>
                                    <p:animEffect transition="in" filter="wipe(left)">
                                      <p:cBhvr>
                                        <p:cTn id="48" dur="500"/>
                                        <p:tgtEl>
                                          <p:spTgt spid="31904"/>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31907"/>
                                        </p:tgtEl>
                                        <p:attrNameLst>
                                          <p:attrName>style.visibility</p:attrName>
                                        </p:attrNameLst>
                                      </p:cBhvr>
                                      <p:to>
                                        <p:strVal val="visible"/>
                                      </p:to>
                                    </p:set>
                                    <p:animEffect transition="in" filter="blinds(horizontal)">
                                      <p:cBhvr>
                                        <p:cTn id="53" dur="500"/>
                                        <p:tgtEl>
                                          <p:spTgt spid="31907"/>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31905"/>
                                        </p:tgtEl>
                                        <p:attrNameLst>
                                          <p:attrName>style.visibility</p:attrName>
                                        </p:attrNameLst>
                                      </p:cBhvr>
                                      <p:to>
                                        <p:strVal val="visible"/>
                                      </p:to>
                                    </p:set>
                                    <p:animEffect transition="in" filter="wipe(left)">
                                      <p:cBhvr>
                                        <p:cTn id="58" dur="500"/>
                                        <p:tgtEl>
                                          <p:spTgt spid="31905"/>
                                        </p:tgtEl>
                                      </p:cBhvr>
                                    </p:animEffect>
                                  </p:childTnLst>
                                </p:cTn>
                              </p:par>
                            </p:childTnLst>
                          </p:cTn>
                        </p:par>
                        <p:par>
                          <p:cTn id="59" fill="hold">
                            <p:stCondLst>
                              <p:cond delay="500"/>
                            </p:stCondLst>
                            <p:childTnLst>
                              <p:par>
                                <p:cTn id="60" presetID="22" presetClass="entr" presetSubtype="8" fill="hold" grpId="0" nodeType="afterEffect">
                                  <p:stCondLst>
                                    <p:cond delay="0"/>
                                  </p:stCondLst>
                                  <p:childTnLst>
                                    <p:set>
                                      <p:cBhvr>
                                        <p:cTn id="61" dur="1" fill="hold">
                                          <p:stCondLst>
                                            <p:cond delay="0"/>
                                          </p:stCondLst>
                                        </p:cTn>
                                        <p:tgtEl>
                                          <p:spTgt spid="31906"/>
                                        </p:tgtEl>
                                        <p:attrNameLst>
                                          <p:attrName>style.visibility</p:attrName>
                                        </p:attrNameLst>
                                      </p:cBhvr>
                                      <p:to>
                                        <p:strVal val="visible"/>
                                      </p:to>
                                    </p:set>
                                    <p:animEffect transition="in" filter="wipe(left)">
                                      <p:cBhvr>
                                        <p:cTn id="62" dur="500"/>
                                        <p:tgtEl>
                                          <p:spTgt spid="319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837" grpId="0" autoUpdateAnimBg="0"/>
      <p:bldP spid="31851" grpId="0" autoUpdateAnimBg="0"/>
      <p:bldP spid="31854" grpId="0" autoUpdateAnimBg="0"/>
      <p:bldP spid="31886" grpId="0" autoUpdateAnimBg="0"/>
      <p:bldP spid="31903" grpId="0" animBg="1" autoUpdateAnimBg="0"/>
      <p:bldP spid="31904" grpId="0" autoUpdateAnimBg="0"/>
      <p:bldP spid="31905" grpId="0" autoUpdateAnimBg="0"/>
      <p:bldP spid="31906" grpId="0" autoUpdateAnimBg="0"/>
      <p:bldP spid="31907" grpId="0"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978" name="Text Box 210"/>
          <p:cNvSpPr txBox="1">
            <a:spLocks noChangeArrowheads="1"/>
          </p:cNvSpPr>
          <p:nvPr/>
        </p:nvSpPr>
        <p:spPr bwMode="auto">
          <a:xfrm>
            <a:off x="107950" y="789856"/>
            <a:ext cx="8610600" cy="499988"/>
          </a:xfrm>
          <a:prstGeom prst="rect">
            <a:avLst/>
          </a:prstGeom>
          <a:noFill/>
          <a:ln w="9525">
            <a:noFill/>
            <a:miter lim="800000"/>
            <a:headEnd/>
            <a:tailEnd/>
          </a:ln>
          <a:effectLst/>
        </p:spPr>
        <p:txBody>
          <a:bodyPr lIns="91416" tIns="45710" rIns="91416" bIns="45710">
            <a:spAutoFit/>
          </a:bodyPr>
          <a:lstStyle/>
          <a:p>
            <a:pPr>
              <a:lnSpc>
                <a:spcPct val="120000"/>
              </a:lnSpc>
              <a:spcBef>
                <a:spcPct val="0"/>
              </a:spcBef>
            </a:pPr>
            <a:r>
              <a:rPr lang="en-US" altLang="zh-CN" sz="2400">
                <a:ea typeface="华文中宋" pitchFamily="2" charset="-122"/>
              </a:rPr>
              <a:t>        </a:t>
            </a:r>
            <a:r>
              <a:rPr lang="zh-CN" altLang="en-US" sz="2400">
                <a:ea typeface="华文中宋" pitchFamily="2" charset="-122"/>
              </a:rPr>
              <a:t>只有一个办法：</a:t>
            </a:r>
            <a:r>
              <a:rPr lang="zh-CN" altLang="en-US" sz="2400">
                <a:ea typeface="楷体_GB2312" pitchFamily="49" charset="-122"/>
              </a:rPr>
              <a:t>预先知道所查关键字在表中的位置。</a:t>
            </a:r>
            <a:r>
              <a:rPr lang="zh-CN" altLang="en-US" sz="2400">
                <a:ea typeface="华文中宋" pitchFamily="2" charset="-122"/>
              </a:rPr>
              <a:t> </a:t>
            </a:r>
          </a:p>
        </p:txBody>
      </p:sp>
      <p:sp>
        <p:nvSpPr>
          <p:cNvPr id="32979" name="Rectangle 211"/>
          <p:cNvSpPr>
            <a:spLocks noChangeArrowheads="1"/>
          </p:cNvSpPr>
          <p:nvPr/>
        </p:nvSpPr>
        <p:spPr bwMode="auto">
          <a:xfrm>
            <a:off x="107950" y="332656"/>
            <a:ext cx="8153400" cy="504220"/>
          </a:xfrm>
          <a:prstGeom prst="rect">
            <a:avLst/>
          </a:prstGeom>
          <a:noFill/>
          <a:ln w="9525">
            <a:noFill/>
            <a:miter lim="800000"/>
            <a:headEnd/>
            <a:tailEnd/>
          </a:ln>
          <a:effectLst/>
        </p:spPr>
        <p:txBody>
          <a:bodyPr lIns="91416" tIns="45710" rIns="91416" bIns="45710">
            <a:spAutoFit/>
          </a:bodyPr>
          <a:lstStyle/>
          <a:p>
            <a:pPr>
              <a:lnSpc>
                <a:spcPct val="120000"/>
              </a:lnSpc>
              <a:spcBef>
                <a:spcPct val="0"/>
              </a:spcBef>
            </a:pPr>
            <a:r>
              <a:rPr lang="en-US" altLang="zh-CN" sz="2400" dirty="0">
                <a:ea typeface="华文中宋" pitchFamily="2" charset="-122"/>
              </a:rPr>
              <a:t>        </a:t>
            </a:r>
            <a:r>
              <a:rPr lang="zh-CN" altLang="en-US" sz="2400" dirty="0">
                <a:ea typeface="华文中宋" pitchFamily="2" charset="-122"/>
              </a:rPr>
              <a:t>对于频繁使用的查找表，希望  </a:t>
            </a:r>
            <a:r>
              <a:rPr lang="en-US" altLang="zh-CN" sz="2400" i="1" dirty="0">
                <a:ea typeface="华文中宋" pitchFamily="2" charset="-122"/>
              </a:rPr>
              <a:t>ASL</a:t>
            </a:r>
            <a:r>
              <a:rPr lang="en-US" altLang="zh-CN" sz="2400" dirty="0">
                <a:ea typeface="华文中宋" pitchFamily="2" charset="-122"/>
              </a:rPr>
              <a:t> = 0</a:t>
            </a:r>
            <a:r>
              <a:rPr lang="zh-CN" altLang="en-US" sz="2400" dirty="0">
                <a:ea typeface="华文中宋" pitchFamily="2" charset="-122"/>
              </a:rPr>
              <a:t>。 </a:t>
            </a:r>
          </a:p>
        </p:txBody>
      </p:sp>
      <p:sp>
        <p:nvSpPr>
          <p:cNvPr id="32980" name="Rectangle 212"/>
          <p:cNvSpPr>
            <a:spLocks noChangeArrowheads="1"/>
          </p:cNvSpPr>
          <p:nvPr/>
        </p:nvSpPr>
        <p:spPr bwMode="auto">
          <a:xfrm>
            <a:off x="107950" y="1247056"/>
            <a:ext cx="8839200" cy="1006475"/>
          </a:xfrm>
          <a:prstGeom prst="rect">
            <a:avLst/>
          </a:prstGeom>
          <a:noFill/>
          <a:ln w="9525">
            <a:noFill/>
            <a:miter lim="800000"/>
            <a:headEnd/>
            <a:tailEnd/>
          </a:ln>
          <a:effectLst/>
        </p:spPr>
        <p:txBody>
          <a:bodyPr lIns="91416" tIns="45710" rIns="91416" bIns="45710">
            <a:spAutoFit/>
          </a:bodyPr>
          <a:lstStyle/>
          <a:p>
            <a:pPr>
              <a:lnSpc>
                <a:spcPct val="125000"/>
              </a:lnSpc>
              <a:spcBef>
                <a:spcPct val="0"/>
              </a:spcBef>
            </a:pPr>
            <a:r>
              <a:rPr lang="en-US" altLang="zh-CN" sz="2400">
                <a:ea typeface="华文中宋" pitchFamily="2" charset="-122"/>
              </a:rPr>
              <a:t>        </a:t>
            </a:r>
            <a:r>
              <a:rPr lang="zh-CN" altLang="en-US" sz="2400">
                <a:ea typeface="华文中宋" pitchFamily="2" charset="-122"/>
              </a:rPr>
              <a:t>即，要求：</a:t>
            </a:r>
            <a:r>
              <a:rPr lang="zh-CN" altLang="en-US" sz="2400">
                <a:ea typeface="楷体_GB2312" pitchFamily="49" charset="-122"/>
              </a:rPr>
              <a:t>记录在表中的位置和其关键字之间存在一种确定 </a:t>
            </a:r>
          </a:p>
          <a:p>
            <a:pPr>
              <a:lnSpc>
                <a:spcPct val="125000"/>
              </a:lnSpc>
              <a:spcBef>
                <a:spcPct val="0"/>
              </a:spcBef>
            </a:pPr>
            <a:r>
              <a:rPr lang="zh-CN" altLang="en-US" sz="2400">
                <a:ea typeface="楷体_GB2312" pitchFamily="49" charset="-122"/>
              </a:rPr>
              <a:t>的关系。</a:t>
            </a:r>
          </a:p>
        </p:txBody>
      </p:sp>
      <p:sp>
        <p:nvSpPr>
          <p:cNvPr id="32981" name="Text Box 213"/>
          <p:cNvSpPr txBox="1">
            <a:spLocks noChangeArrowheads="1"/>
          </p:cNvSpPr>
          <p:nvPr/>
        </p:nvSpPr>
        <p:spPr bwMode="auto">
          <a:xfrm>
            <a:off x="107950" y="3209206"/>
            <a:ext cx="8915400" cy="1463675"/>
          </a:xfrm>
          <a:prstGeom prst="rect">
            <a:avLst/>
          </a:prstGeom>
          <a:noFill/>
          <a:ln w="9525">
            <a:noFill/>
            <a:miter lim="800000"/>
            <a:headEnd/>
            <a:tailEnd/>
          </a:ln>
          <a:effectLst/>
        </p:spPr>
        <p:txBody>
          <a:bodyPr lIns="91416" tIns="45710" rIns="91416" bIns="45710">
            <a:spAutoFit/>
          </a:bodyPr>
          <a:lstStyle/>
          <a:p>
            <a:pPr>
              <a:lnSpc>
                <a:spcPct val="125000"/>
              </a:lnSpc>
              <a:spcBef>
                <a:spcPct val="0"/>
              </a:spcBef>
            </a:pPr>
            <a:r>
              <a:rPr lang="en-US" altLang="zh-CN" sz="2400">
                <a:ea typeface="楷体_GB2312" pitchFamily="49" charset="-122"/>
              </a:rPr>
              <a:t>        </a:t>
            </a:r>
            <a:r>
              <a:rPr lang="zh-CN" altLang="en-US" sz="2400">
                <a:ea typeface="楷体_GB2312" pitchFamily="49" charset="-122"/>
              </a:rPr>
              <a:t>若以下标为</a:t>
            </a:r>
            <a:r>
              <a:rPr lang="en-US" altLang="zh-CN" sz="2400">
                <a:ea typeface="楷体_GB2312" pitchFamily="49" charset="-122"/>
              </a:rPr>
              <a:t>000 ~ 999 </a:t>
            </a:r>
            <a:r>
              <a:rPr lang="zh-CN" altLang="en-US" sz="2400">
                <a:ea typeface="楷体_GB2312" pitchFamily="49" charset="-122"/>
              </a:rPr>
              <a:t>的有序顺序表表示之，则查找过程可以 </a:t>
            </a:r>
          </a:p>
          <a:p>
            <a:pPr>
              <a:lnSpc>
                <a:spcPct val="125000"/>
              </a:lnSpc>
              <a:spcBef>
                <a:spcPct val="0"/>
              </a:spcBef>
            </a:pPr>
            <a:r>
              <a:rPr lang="zh-CN" altLang="en-US" sz="2400">
                <a:ea typeface="楷体_GB2312" pitchFamily="49" charset="-122"/>
              </a:rPr>
              <a:t>简单进行：取给定值（学号）的后三位，不需要经过比较便可直 </a:t>
            </a:r>
          </a:p>
          <a:p>
            <a:pPr>
              <a:lnSpc>
                <a:spcPct val="125000"/>
              </a:lnSpc>
              <a:spcBef>
                <a:spcPct val="0"/>
              </a:spcBef>
            </a:pPr>
            <a:r>
              <a:rPr lang="zh-CN" altLang="en-US" sz="2400">
                <a:ea typeface="楷体_GB2312" pitchFamily="49" charset="-122"/>
              </a:rPr>
              <a:t>接从顺序表中找到待查关键字。 </a:t>
            </a:r>
          </a:p>
        </p:txBody>
      </p:sp>
      <p:sp>
        <p:nvSpPr>
          <p:cNvPr id="32982" name="Text Box 214"/>
          <p:cNvSpPr txBox="1">
            <a:spLocks noChangeArrowheads="1"/>
          </p:cNvSpPr>
          <p:nvPr/>
        </p:nvSpPr>
        <p:spPr bwMode="auto">
          <a:xfrm>
            <a:off x="107950" y="2277344"/>
            <a:ext cx="8915400" cy="1006475"/>
          </a:xfrm>
          <a:prstGeom prst="rect">
            <a:avLst/>
          </a:prstGeom>
          <a:noFill/>
          <a:ln w="9525">
            <a:noFill/>
            <a:miter lim="800000"/>
            <a:headEnd/>
            <a:tailEnd/>
          </a:ln>
          <a:effectLst/>
        </p:spPr>
        <p:txBody>
          <a:bodyPr lIns="91416" tIns="45710" rIns="91416" bIns="45710">
            <a:spAutoFit/>
          </a:bodyPr>
          <a:lstStyle/>
          <a:p>
            <a:pPr>
              <a:lnSpc>
                <a:spcPct val="125000"/>
              </a:lnSpc>
              <a:spcBef>
                <a:spcPct val="0"/>
              </a:spcBef>
            </a:pPr>
            <a:r>
              <a:rPr lang="en-US" altLang="zh-CN" sz="2400">
                <a:ea typeface="楷体_GB2312" pitchFamily="49" charset="-122"/>
              </a:rPr>
              <a:t>        </a:t>
            </a:r>
            <a:r>
              <a:rPr lang="zh-CN" altLang="en-US" sz="2400">
                <a:ea typeface="华文中宋" pitchFamily="2" charset="-122"/>
              </a:rPr>
              <a:t>例如：</a:t>
            </a:r>
            <a:r>
              <a:rPr lang="zh-CN" altLang="en-US" sz="2400">
                <a:ea typeface="楷体_GB2312" pitchFamily="49" charset="-122"/>
              </a:rPr>
              <a:t>为每年招收的 </a:t>
            </a:r>
            <a:r>
              <a:rPr lang="en-US" altLang="zh-CN" sz="2400">
                <a:ea typeface="楷体_GB2312" pitchFamily="49" charset="-122"/>
              </a:rPr>
              <a:t>1000 </a:t>
            </a:r>
            <a:r>
              <a:rPr lang="zh-CN" altLang="en-US" sz="2400">
                <a:ea typeface="楷体_GB2312" pitchFamily="49" charset="-122"/>
              </a:rPr>
              <a:t>名新生建立一张查找表，其关键 </a:t>
            </a:r>
          </a:p>
          <a:p>
            <a:pPr>
              <a:lnSpc>
                <a:spcPct val="125000"/>
              </a:lnSpc>
              <a:spcBef>
                <a:spcPct val="0"/>
              </a:spcBef>
            </a:pPr>
            <a:r>
              <a:rPr lang="zh-CN" altLang="en-US" sz="2400">
                <a:ea typeface="楷体_GB2312" pitchFamily="49" charset="-122"/>
              </a:rPr>
              <a:t>字为学号，其值的范围为 </a:t>
            </a:r>
            <a:r>
              <a:rPr lang="en-US" altLang="zh-CN" sz="2400">
                <a:ea typeface="楷体_GB2312" pitchFamily="49" charset="-122"/>
              </a:rPr>
              <a:t>xx000 ~ xx999 </a:t>
            </a:r>
            <a:r>
              <a:rPr lang="zh-CN" altLang="en-US" sz="2400">
                <a:ea typeface="楷体_GB2312" pitchFamily="49" charset="-122"/>
              </a:rPr>
              <a:t>（前两位为年份）。</a:t>
            </a:r>
          </a:p>
        </p:txBody>
      </p:sp>
      <p:sp>
        <p:nvSpPr>
          <p:cNvPr id="32984" name="Text Box 216"/>
          <p:cNvSpPr txBox="1">
            <a:spLocks noChangeArrowheads="1"/>
          </p:cNvSpPr>
          <p:nvPr/>
        </p:nvSpPr>
        <p:spPr bwMode="auto">
          <a:xfrm>
            <a:off x="120650" y="4610969"/>
            <a:ext cx="8915400" cy="1774825"/>
          </a:xfrm>
          <a:prstGeom prst="rect">
            <a:avLst/>
          </a:prstGeom>
          <a:noFill/>
          <a:ln w="9525">
            <a:noFill/>
            <a:miter lim="800000"/>
            <a:headEnd/>
            <a:tailEnd/>
          </a:ln>
          <a:effectLst/>
        </p:spPr>
        <p:txBody>
          <a:bodyPr lIns="91416" tIns="45710" rIns="91416" bIns="45710">
            <a:spAutoFit/>
          </a:bodyPr>
          <a:lstStyle/>
          <a:p>
            <a:pPr>
              <a:lnSpc>
                <a:spcPct val="115000"/>
              </a:lnSpc>
              <a:spcBef>
                <a:spcPct val="0"/>
              </a:spcBef>
            </a:pPr>
            <a:r>
              <a:rPr lang="en-US" altLang="zh-CN" sz="2400" dirty="0">
                <a:ea typeface="华文新魏" pitchFamily="2" charset="-122"/>
              </a:rPr>
              <a:t>        </a:t>
            </a:r>
            <a:r>
              <a:rPr lang="zh-CN" altLang="en-US" sz="2400" dirty="0">
                <a:ea typeface="华文新魏" pitchFamily="2" charset="-122"/>
              </a:rPr>
              <a:t>上例表明，记录的</a:t>
            </a:r>
            <a:r>
              <a:rPr lang="zh-CN" altLang="en-US" sz="2400" dirty="0">
                <a:solidFill>
                  <a:srgbClr val="FF3300"/>
                </a:solidFill>
                <a:effectLst>
                  <a:outerShdw blurRad="38100" dist="38100" dir="2700000" algn="tl">
                    <a:srgbClr val="000000"/>
                  </a:outerShdw>
                </a:effectLst>
                <a:ea typeface="华文新魏" pitchFamily="2" charset="-122"/>
              </a:rPr>
              <a:t>关键字</a:t>
            </a:r>
            <a:r>
              <a:rPr lang="zh-CN" altLang="en-US" sz="2400" dirty="0">
                <a:ea typeface="华文新魏" pitchFamily="2" charset="-122"/>
              </a:rPr>
              <a:t>与记录在表中的</a:t>
            </a:r>
            <a:r>
              <a:rPr lang="zh-CN" altLang="en-US" sz="2400" dirty="0">
                <a:solidFill>
                  <a:srgbClr val="FF3300"/>
                </a:solidFill>
                <a:effectLst>
                  <a:outerShdw blurRad="38100" dist="38100" dir="2700000" algn="tl">
                    <a:srgbClr val="000000"/>
                  </a:outerShdw>
                </a:effectLst>
                <a:ea typeface="华文新魏" pitchFamily="2" charset="-122"/>
              </a:rPr>
              <a:t>存储位置</a:t>
            </a:r>
            <a:r>
              <a:rPr lang="zh-CN" altLang="en-US" sz="2400" dirty="0">
                <a:ea typeface="华文新魏" pitchFamily="2" charset="-122"/>
              </a:rPr>
              <a:t>之间存在 </a:t>
            </a:r>
          </a:p>
          <a:p>
            <a:pPr>
              <a:lnSpc>
                <a:spcPct val="115000"/>
              </a:lnSpc>
              <a:spcBef>
                <a:spcPct val="0"/>
              </a:spcBef>
            </a:pPr>
            <a:r>
              <a:rPr lang="zh-CN" altLang="en-US" sz="2400" dirty="0">
                <a:ea typeface="华文新魏" pitchFamily="2" charset="-122"/>
              </a:rPr>
              <a:t>一种对应（函数）关系。若记录的关键字为  </a:t>
            </a:r>
            <a:r>
              <a:rPr lang="en-US" altLang="zh-CN" sz="2400" dirty="0">
                <a:ea typeface="华文新魏" pitchFamily="2" charset="-122"/>
              </a:rPr>
              <a:t>key</a:t>
            </a:r>
            <a:r>
              <a:rPr lang="zh-CN" altLang="en-US" sz="2400" dirty="0">
                <a:ea typeface="华文新魏" pitchFamily="2" charset="-122"/>
              </a:rPr>
              <a:t>，记录在表中的 </a:t>
            </a:r>
          </a:p>
          <a:p>
            <a:pPr>
              <a:lnSpc>
                <a:spcPct val="115000"/>
              </a:lnSpc>
              <a:spcBef>
                <a:spcPct val="0"/>
              </a:spcBef>
            </a:pPr>
            <a:r>
              <a:rPr lang="zh-CN" altLang="en-US" sz="2400" dirty="0">
                <a:ea typeface="华文新魏" pitchFamily="2" charset="-122"/>
              </a:rPr>
              <a:t>位置</a:t>
            </a:r>
            <a:r>
              <a:rPr lang="zh-CN" altLang="en-US" sz="2400" dirty="0">
                <a:ea typeface="华文中宋" pitchFamily="2" charset="-122"/>
              </a:rPr>
              <a:t>（</a:t>
            </a:r>
            <a:r>
              <a:rPr lang="zh-CN" altLang="en-US" sz="2400" dirty="0">
                <a:ea typeface="华文新魏" pitchFamily="2" charset="-122"/>
              </a:rPr>
              <a:t>称为</a:t>
            </a:r>
            <a:r>
              <a:rPr lang="zh-CN" altLang="en-US" sz="2400" dirty="0">
                <a:solidFill>
                  <a:srgbClr val="FF3300"/>
                </a:solidFill>
                <a:effectLst>
                  <a:outerShdw blurRad="38100" dist="38100" dir="2700000" algn="tl">
                    <a:srgbClr val="000000"/>
                  </a:outerShdw>
                </a:effectLst>
                <a:ea typeface="华文中宋" pitchFamily="2" charset="-122"/>
              </a:rPr>
              <a:t>哈希地址</a:t>
            </a:r>
            <a:r>
              <a:rPr lang="zh-CN" altLang="en-US" sz="2400" dirty="0">
                <a:ea typeface="华文中宋" pitchFamily="2" charset="-122"/>
              </a:rPr>
              <a:t>）</a:t>
            </a:r>
            <a:r>
              <a:rPr lang="zh-CN" altLang="en-US" sz="2400" dirty="0">
                <a:ea typeface="华文新魏" pitchFamily="2" charset="-122"/>
              </a:rPr>
              <a:t>为  </a:t>
            </a:r>
            <a:r>
              <a:rPr lang="en-US" altLang="zh-CN" sz="2400" i="1" dirty="0">
                <a:ea typeface="华文新魏" pitchFamily="2" charset="-122"/>
              </a:rPr>
              <a:t>f </a:t>
            </a:r>
            <a:r>
              <a:rPr lang="en-US" altLang="zh-CN" sz="2400" dirty="0">
                <a:ea typeface="华文新魏" pitchFamily="2" charset="-122"/>
              </a:rPr>
              <a:t>(key)</a:t>
            </a:r>
            <a:r>
              <a:rPr lang="zh-CN" altLang="en-US" sz="2400" dirty="0">
                <a:ea typeface="华文新魏" pitchFamily="2" charset="-122"/>
              </a:rPr>
              <a:t>，则称此函数  </a:t>
            </a:r>
            <a:r>
              <a:rPr lang="en-US" altLang="zh-CN" sz="2400" i="1" dirty="0">
                <a:ea typeface="华文新魏" pitchFamily="2" charset="-122"/>
              </a:rPr>
              <a:t>f </a:t>
            </a:r>
            <a:r>
              <a:rPr lang="en-US" altLang="zh-CN" sz="2400" dirty="0">
                <a:ea typeface="华文新魏" pitchFamily="2" charset="-122"/>
              </a:rPr>
              <a:t>(x) </a:t>
            </a:r>
            <a:r>
              <a:rPr lang="zh-CN" altLang="en-US" sz="2400" dirty="0">
                <a:ea typeface="华文新魏" pitchFamily="2" charset="-122"/>
              </a:rPr>
              <a:t>为</a:t>
            </a:r>
            <a:r>
              <a:rPr lang="zh-CN" altLang="en-US" sz="2400" dirty="0">
                <a:solidFill>
                  <a:srgbClr val="FF3300"/>
                </a:solidFill>
                <a:effectLst>
                  <a:outerShdw blurRad="38100" dist="38100" dir="2700000" algn="tl">
                    <a:srgbClr val="000000"/>
                  </a:outerShdw>
                </a:effectLst>
                <a:ea typeface="华文中宋" pitchFamily="2" charset="-122"/>
              </a:rPr>
              <a:t>哈希函数（散列函数）</a:t>
            </a:r>
            <a:r>
              <a:rPr lang="zh-CN" altLang="en-US" sz="2400" dirty="0">
                <a:ea typeface="华文新魏" pitchFamily="2" charset="-122"/>
              </a:rPr>
              <a:t>。  </a:t>
            </a:r>
          </a:p>
        </p:txBody>
      </p:sp>
    </p:spTree>
  </p:cSld>
  <p:clrMapOvr>
    <a:masterClrMapping/>
  </p:clrMapOvr>
  <p:transition spd="slow">
    <p:check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2979"/>
                                        </p:tgtEl>
                                        <p:attrNameLst>
                                          <p:attrName>style.visibility</p:attrName>
                                        </p:attrNameLst>
                                      </p:cBhvr>
                                      <p:to>
                                        <p:strVal val="visible"/>
                                      </p:to>
                                    </p:set>
                                    <p:animEffect transition="in" filter="wipe(left)">
                                      <p:cBhvr>
                                        <p:cTn id="7" dur="500"/>
                                        <p:tgtEl>
                                          <p:spTgt spid="3297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2978"/>
                                        </p:tgtEl>
                                        <p:attrNameLst>
                                          <p:attrName>style.visibility</p:attrName>
                                        </p:attrNameLst>
                                      </p:cBhvr>
                                      <p:to>
                                        <p:strVal val="visible"/>
                                      </p:to>
                                    </p:set>
                                    <p:animEffect transition="in" filter="wipe(left)">
                                      <p:cBhvr>
                                        <p:cTn id="12" dur="500"/>
                                        <p:tgtEl>
                                          <p:spTgt spid="3297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2980"/>
                                        </p:tgtEl>
                                        <p:attrNameLst>
                                          <p:attrName>style.visibility</p:attrName>
                                        </p:attrNameLst>
                                      </p:cBhvr>
                                      <p:to>
                                        <p:strVal val="visible"/>
                                      </p:to>
                                    </p:set>
                                    <p:animEffect transition="in" filter="wipe(left)">
                                      <p:cBhvr>
                                        <p:cTn id="17" dur="500"/>
                                        <p:tgtEl>
                                          <p:spTgt spid="32980"/>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32982"/>
                                        </p:tgtEl>
                                        <p:attrNameLst>
                                          <p:attrName>style.visibility</p:attrName>
                                        </p:attrNameLst>
                                      </p:cBhvr>
                                      <p:to>
                                        <p:strVal val="visible"/>
                                      </p:to>
                                    </p:set>
                                    <p:animEffect transition="in" filter="strips(downRight)">
                                      <p:cBhvr>
                                        <p:cTn id="22" dur="500"/>
                                        <p:tgtEl>
                                          <p:spTgt spid="32982"/>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32981"/>
                                        </p:tgtEl>
                                        <p:attrNameLst>
                                          <p:attrName>style.visibility</p:attrName>
                                        </p:attrNameLst>
                                      </p:cBhvr>
                                      <p:to>
                                        <p:strVal val="visible"/>
                                      </p:to>
                                    </p:set>
                                    <p:animEffect transition="in" filter="strips(downRight)">
                                      <p:cBhvr>
                                        <p:cTn id="27" dur="500"/>
                                        <p:tgtEl>
                                          <p:spTgt spid="32981"/>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32984"/>
                                        </p:tgtEl>
                                        <p:attrNameLst>
                                          <p:attrName>style.visibility</p:attrName>
                                        </p:attrNameLst>
                                      </p:cBhvr>
                                      <p:to>
                                        <p:strVal val="visible"/>
                                      </p:to>
                                    </p:set>
                                    <p:anim calcmode="lin" valueType="num">
                                      <p:cBhvr additive="base">
                                        <p:cTn id="32" dur="500" fill="hold"/>
                                        <p:tgtEl>
                                          <p:spTgt spid="32984"/>
                                        </p:tgtEl>
                                        <p:attrNameLst>
                                          <p:attrName>ppt_x</p:attrName>
                                        </p:attrNameLst>
                                      </p:cBhvr>
                                      <p:tavLst>
                                        <p:tav tm="0">
                                          <p:val>
                                            <p:strVal val="#ppt_x"/>
                                          </p:val>
                                        </p:tav>
                                        <p:tav tm="100000">
                                          <p:val>
                                            <p:strVal val="#ppt_x"/>
                                          </p:val>
                                        </p:tav>
                                      </p:tavLst>
                                    </p:anim>
                                    <p:anim calcmode="lin" valueType="num">
                                      <p:cBhvr additive="base">
                                        <p:cTn id="33" dur="500" fill="hold"/>
                                        <p:tgtEl>
                                          <p:spTgt spid="3298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978" grpId="0" autoUpdateAnimBg="0"/>
      <p:bldP spid="32979" grpId="0" autoUpdateAnimBg="0"/>
      <p:bldP spid="32980" grpId="0" autoUpdateAnimBg="0"/>
      <p:bldP spid="32981" grpId="0" autoUpdateAnimBg="0"/>
      <p:bldP spid="32982" grpId="0" autoUpdateAnimBg="0"/>
      <p:bldP spid="32984" grpId="0" autoUpdateAnimBg="0"/>
    </p:bldLst>
  </p:timing>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860" name="Text Box 68"/>
          <p:cNvSpPr txBox="1">
            <a:spLocks noChangeArrowheads="1"/>
          </p:cNvSpPr>
          <p:nvPr/>
        </p:nvSpPr>
        <p:spPr bwMode="auto">
          <a:xfrm>
            <a:off x="914400" y="884238"/>
            <a:ext cx="5779226" cy="461645"/>
          </a:xfrm>
          <a:prstGeom prst="rect">
            <a:avLst/>
          </a:prstGeom>
          <a:noFill/>
          <a:ln w="9525">
            <a:noFill/>
            <a:miter lim="800000"/>
            <a:headEnd/>
            <a:tailEnd/>
          </a:ln>
          <a:effectLst/>
        </p:spPr>
        <p:txBody>
          <a:bodyPr wrap="none" lIns="91416" tIns="45710" rIns="91416" bIns="45710">
            <a:spAutoFit/>
          </a:bodyPr>
          <a:lstStyle/>
          <a:p>
            <a:pPr>
              <a:spcBef>
                <a:spcPct val="0"/>
              </a:spcBef>
            </a:pPr>
            <a:r>
              <a:rPr lang="en-US" altLang="zh-CN" dirty="0">
                <a:ea typeface="楷体_GB2312" pitchFamily="49" charset="-122"/>
              </a:rPr>
              <a:t>{</a:t>
            </a:r>
            <a:r>
              <a:rPr lang="en-US" altLang="zh-CN" sz="2400" dirty="0">
                <a:solidFill>
                  <a:srgbClr val="FF3300"/>
                </a:solidFill>
                <a:effectLst>
                  <a:outerShdw blurRad="38100" dist="38100" dir="2700000" algn="tl">
                    <a:srgbClr val="000000"/>
                  </a:outerShdw>
                </a:effectLst>
                <a:ea typeface="楷体_GB2312" pitchFamily="49" charset="-122"/>
              </a:rPr>
              <a:t>Z</a:t>
            </a:r>
            <a:r>
              <a:rPr lang="en-US" altLang="zh-CN" sz="2400" dirty="0">
                <a:ea typeface="楷体_GB2312" pitchFamily="49" charset="-122"/>
              </a:rPr>
              <a:t>hao, </a:t>
            </a:r>
            <a:r>
              <a:rPr lang="en-US" altLang="zh-CN" sz="2400" dirty="0" err="1">
                <a:solidFill>
                  <a:srgbClr val="FF3300"/>
                </a:solidFill>
                <a:effectLst>
                  <a:outerShdw blurRad="38100" dist="38100" dir="2700000" algn="tl">
                    <a:srgbClr val="000000"/>
                  </a:outerShdw>
                </a:effectLst>
                <a:ea typeface="楷体_GB2312" pitchFamily="49" charset="-122"/>
              </a:rPr>
              <a:t>Q</a:t>
            </a:r>
            <a:r>
              <a:rPr lang="en-US" altLang="zh-CN" sz="2400" dirty="0" err="1">
                <a:ea typeface="楷体_GB2312" pitchFamily="49" charset="-122"/>
              </a:rPr>
              <a:t>ian</a:t>
            </a:r>
            <a:r>
              <a:rPr lang="en-US" altLang="zh-CN" sz="2400" dirty="0">
                <a:ea typeface="楷体_GB2312" pitchFamily="49" charset="-122"/>
              </a:rPr>
              <a:t>, </a:t>
            </a:r>
            <a:r>
              <a:rPr lang="en-US" altLang="zh-CN" sz="2400" dirty="0">
                <a:solidFill>
                  <a:srgbClr val="FF3300"/>
                </a:solidFill>
                <a:effectLst>
                  <a:outerShdw blurRad="38100" dist="38100" dir="2700000" algn="tl">
                    <a:srgbClr val="000000"/>
                  </a:outerShdw>
                </a:effectLst>
                <a:ea typeface="楷体_GB2312" pitchFamily="49" charset="-122"/>
              </a:rPr>
              <a:t>S</a:t>
            </a:r>
            <a:r>
              <a:rPr lang="en-US" altLang="zh-CN" sz="2400" dirty="0">
                <a:ea typeface="楷体_GB2312" pitchFamily="49" charset="-122"/>
              </a:rPr>
              <a:t>un, </a:t>
            </a:r>
            <a:r>
              <a:rPr lang="en-US" altLang="zh-CN" sz="2400" dirty="0">
                <a:solidFill>
                  <a:srgbClr val="FF3300"/>
                </a:solidFill>
                <a:effectLst>
                  <a:outerShdw blurRad="38100" dist="38100" dir="2700000" algn="tl">
                    <a:srgbClr val="000000"/>
                  </a:outerShdw>
                </a:effectLst>
                <a:ea typeface="楷体_GB2312" pitchFamily="49" charset="-122"/>
              </a:rPr>
              <a:t>L</a:t>
            </a:r>
            <a:r>
              <a:rPr lang="en-US" altLang="zh-CN" sz="2400" dirty="0">
                <a:ea typeface="楷体_GB2312" pitchFamily="49" charset="-122"/>
              </a:rPr>
              <a:t>i, </a:t>
            </a:r>
            <a:r>
              <a:rPr lang="en-US" altLang="zh-CN" sz="2400" dirty="0">
                <a:solidFill>
                  <a:srgbClr val="FF3300"/>
                </a:solidFill>
                <a:effectLst>
                  <a:outerShdw blurRad="38100" dist="38100" dir="2700000" algn="tl">
                    <a:srgbClr val="000000"/>
                  </a:outerShdw>
                </a:effectLst>
                <a:ea typeface="楷体_GB2312" pitchFamily="49" charset="-122"/>
              </a:rPr>
              <a:t>W</a:t>
            </a:r>
            <a:r>
              <a:rPr lang="en-US" altLang="zh-CN" sz="2400" dirty="0">
                <a:ea typeface="楷体_GB2312" pitchFamily="49" charset="-122"/>
              </a:rPr>
              <a:t>u, </a:t>
            </a:r>
            <a:r>
              <a:rPr lang="en-US" altLang="zh-CN" sz="2400" dirty="0">
                <a:solidFill>
                  <a:srgbClr val="FF3300"/>
                </a:solidFill>
                <a:effectLst>
                  <a:outerShdw blurRad="38100" dist="38100" dir="2700000" algn="tl">
                    <a:srgbClr val="000000"/>
                  </a:outerShdw>
                </a:effectLst>
                <a:ea typeface="楷体_GB2312" pitchFamily="49" charset="-122"/>
              </a:rPr>
              <a:t>C</a:t>
            </a:r>
            <a:r>
              <a:rPr lang="en-US" altLang="zh-CN" sz="2400" dirty="0">
                <a:ea typeface="楷体_GB2312" pitchFamily="49" charset="-122"/>
              </a:rPr>
              <a:t>hen, </a:t>
            </a:r>
            <a:r>
              <a:rPr lang="en-US" altLang="zh-CN" sz="2400" dirty="0">
                <a:solidFill>
                  <a:srgbClr val="FF3300"/>
                </a:solidFill>
                <a:effectLst>
                  <a:outerShdw blurRad="38100" dist="38100" dir="2700000" algn="tl">
                    <a:srgbClr val="000000"/>
                  </a:outerShdw>
                </a:effectLst>
                <a:ea typeface="楷体_GB2312" pitchFamily="49" charset="-122"/>
              </a:rPr>
              <a:t>H</a:t>
            </a:r>
            <a:r>
              <a:rPr lang="en-US" altLang="zh-CN" sz="2400" dirty="0">
                <a:ea typeface="楷体_GB2312" pitchFamily="49" charset="-122"/>
              </a:rPr>
              <a:t>an, </a:t>
            </a:r>
            <a:r>
              <a:rPr lang="en-US" altLang="zh-CN" sz="2400" dirty="0">
                <a:solidFill>
                  <a:srgbClr val="FF3300"/>
                </a:solidFill>
                <a:effectLst>
                  <a:outerShdw blurRad="38100" dist="38100" dir="2700000" algn="tl">
                    <a:srgbClr val="000000"/>
                  </a:outerShdw>
                </a:effectLst>
                <a:ea typeface="楷体_GB2312" pitchFamily="49" charset="-122"/>
              </a:rPr>
              <a:t>Y</a:t>
            </a:r>
            <a:r>
              <a:rPr lang="en-US" altLang="zh-CN" sz="2400" dirty="0">
                <a:ea typeface="楷体_GB2312" pitchFamily="49" charset="-122"/>
              </a:rPr>
              <a:t>e, </a:t>
            </a:r>
            <a:r>
              <a:rPr lang="en-US" altLang="zh-CN" sz="2400" dirty="0">
                <a:solidFill>
                  <a:srgbClr val="FF3300"/>
                </a:solidFill>
                <a:effectLst>
                  <a:outerShdw blurRad="38100" dist="38100" dir="2700000" algn="tl">
                    <a:srgbClr val="000000"/>
                  </a:outerShdw>
                </a:effectLst>
                <a:ea typeface="楷体_GB2312" pitchFamily="49" charset="-122"/>
              </a:rPr>
              <a:t>D</a:t>
            </a:r>
            <a:r>
              <a:rPr lang="en-US" altLang="zh-CN" sz="2400" dirty="0">
                <a:ea typeface="楷体_GB2312" pitchFamily="49" charset="-122"/>
              </a:rPr>
              <a:t>ai}  </a:t>
            </a:r>
            <a:endParaRPr lang="en-US" altLang="zh-CN" sz="2400" dirty="0"/>
          </a:p>
        </p:txBody>
      </p:sp>
      <p:sp>
        <p:nvSpPr>
          <p:cNvPr id="33861" name="Text Box 69"/>
          <p:cNvSpPr txBox="1">
            <a:spLocks noChangeArrowheads="1"/>
          </p:cNvSpPr>
          <p:nvPr/>
        </p:nvSpPr>
        <p:spPr bwMode="auto">
          <a:xfrm>
            <a:off x="76200" y="332656"/>
            <a:ext cx="4237038" cy="457200"/>
          </a:xfrm>
          <a:prstGeom prst="rect">
            <a:avLst/>
          </a:prstGeom>
          <a:noFill/>
          <a:ln w="9525">
            <a:noFill/>
            <a:miter lim="800000"/>
            <a:headEnd/>
            <a:tailEnd/>
          </a:ln>
          <a:effectLst/>
        </p:spPr>
        <p:txBody>
          <a:bodyPr wrap="none" lIns="91416" tIns="45710" rIns="91416" bIns="45710">
            <a:spAutoFit/>
          </a:bodyPr>
          <a:lstStyle/>
          <a:p>
            <a:pPr>
              <a:spcBef>
                <a:spcPct val="0"/>
              </a:spcBef>
            </a:pPr>
            <a:r>
              <a:rPr lang="zh-CN" altLang="en-US" sz="2400" dirty="0">
                <a:ea typeface="华文中宋" pitchFamily="2" charset="-122"/>
              </a:rPr>
              <a:t>例如：</a:t>
            </a:r>
            <a:r>
              <a:rPr lang="zh-CN" altLang="en-US" sz="2400" dirty="0">
                <a:ea typeface="楷体_GB2312" pitchFamily="49" charset="-122"/>
              </a:rPr>
              <a:t>对于如下 </a:t>
            </a:r>
            <a:r>
              <a:rPr lang="en-US" altLang="zh-CN" sz="2400" dirty="0">
                <a:ea typeface="楷体_GB2312" pitchFamily="49" charset="-122"/>
              </a:rPr>
              <a:t>9 </a:t>
            </a:r>
            <a:r>
              <a:rPr lang="zh-CN" altLang="en-US" sz="2400" dirty="0">
                <a:ea typeface="楷体_GB2312" pitchFamily="49" charset="-122"/>
              </a:rPr>
              <a:t>个关键字： </a:t>
            </a:r>
          </a:p>
        </p:txBody>
      </p:sp>
      <p:sp>
        <p:nvSpPr>
          <p:cNvPr id="33862" name="Text Box 70"/>
          <p:cNvSpPr txBox="1">
            <a:spLocks noChangeArrowheads="1"/>
          </p:cNvSpPr>
          <p:nvPr/>
        </p:nvSpPr>
        <p:spPr bwMode="auto">
          <a:xfrm>
            <a:off x="76200" y="1330986"/>
            <a:ext cx="8311650" cy="513838"/>
          </a:xfrm>
          <a:prstGeom prst="rect">
            <a:avLst/>
          </a:prstGeom>
          <a:noFill/>
          <a:ln w="9525">
            <a:noFill/>
            <a:miter lim="800000"/>
            <a:headEnd/>
            <a:tailEnd/>
          </a:ln>
          <a:effectLst/>
        </p:spPr>
        <p:txBody>
          <a:bodyPr wrap="none" lIns="91416" tIns="45710" rIns="91416" bIns="45710">
            <a:spAutoFit/>
          </a:bodyPr>
          <a:lstStyle/>
          <a:p>
            <a:pPr>
              <a:lnSpc>
                <a:spcPct val="125000"/>
              </a:lnSpc>
              <a:spcBef>
                <a:spcPct val="0"/>
              </a:spcBef>
            </a:pPr>
            <a:r>
              <a:rPr lang="en-US" altLang="zh-CN" dirty="0">
                <a:ea typeface="楷体_GB2312" pitchFamily="49" charset="-122"/>
              </a:rPr>
              <a:t>        </a:t>
            </a:r>
            <a:r>
              <a:rPr lang="zh-CN" altLang="en-US" sz="2400" dirty="0">
                <a:ea typeface="楷体_GB2312" pitchFamily="49" charset="-122"/>
              </a:rPr>
              <a:t>设哈希函数 </a:t>
            </a:r>
            <a:r>
              <a:rPr lang="en-US" altLang="zh-CN" sz="2400" i="1" dirty="0">
                <a:ea typeface="楷体_GB2312" pitchFamily="49" charset="-122"/>
              </a:rPr>
              <a:t>f </a:t>
            </a:r>
            <a:r>
              <a:rPr lang="en-US" altLang="zh-CN" sz="2400" dirty="0">
                <a:ea typeface="楷体_GB2312" pitchFamily="49" charset="-122"/>
              </a:rPr>
              <a:t>(key) = </a:t>
            </a:r>
            <a:r>
              <a:rPr lang="en-US" altLang="zh-CN" sz="2400" dirty="0">
                <a:ea typeface="楷体_GB2312" pitchFamily="49" charset="-122"/>
                <a:sym typeface="Symbol" pitchFamily="18" charset="2"/>
              </a:rPr>
              <a:t></a:t>
            </a:r>
            <a:r>
              <a:rPr lang="en-US" altLang="zh-CN" sz="2400" dirty="0">
                <a:ea typeface="楷体_GB2312" pitchFamily="49" charset="-122"/>
              </a:rPr>
              <a:t>(</a:t>
            </a:r>
            <a:r>
              <a:rPr lang="en-US" altLang="zh-CN" sz="2400" dirty="0" err="1">
                <a:ea typeface="楷体_GB2312" pitchFamily="49" charset="-122"/>
              </a:rPr>
              <a:t>Ord</a:t>
            </a:r>
            <a:r>
              <a:rPr lang="en-US" altLang="zh-CN" sz="2400" dirty="0">
                <a:ea typeface="楷体_GB2312" pitchFamily="49" charset="-122"/>
              </a:rPr>
              <a:t>(</a:t>
            </a:r>
            <a:r>
              <a:rPr lang="zh-CN" altLang="en-US" sz="2400" dirty="0">
                <a:ea typeface="楷体_GB2312" pitchFamily="49" charset="-122"/>
              </a:rPr>
              <a:t>关键字首字母</a:t>
            </a:r>
            <a:r>
              <a:rPr lang="en-US" altLang="zh-CN" sz="2400" dirty="0">
                <a:ea typeface="楷体_GB2312" pitchFamily="49" charset="-122"/>
              </a:rPr>
              <a:t>) - </a:t>
            </a:r>
            <a:r>
              <a:rPr lang="en-US" altLang="zh-CN" sz="2400" dirty="0" err="1">
                <a:ea typeface="楷体_GB2312" pitchFamily="49" charset="-122"/>
              </a:rPr>
              <a:t>Ord</a:t>
            </a:r>
            <a:r>
              <a:rPr lang="en-US" altLang="zh-CN" sz="2400" dirty="0">
                <a:ea typeface="楷体_GB2312" pitchFamily="49" charset="-122"/>
              </a:rPr>
              <a:t>(‘A’) + 1) / 2</a:t>
            </a:r>
            <a:r>
              <a:rPr lang="en-US" altLang="zh-CN" sz="2400" dirty="0">
                <a:ea typeface="楷体_GB2312" pitchFamily="49" charset="-122"/>
                <a:sym typeface="Symbol" pitchFamily="18" charset="2"/>
              </a:rPr>
              <a:t> </a:t>
            </a:r>
            <a:endParaRPr lang="en-US" altLang="zh-CN" sz="2400" dirty="0"/>
          </a:p>
        </p:txBody>
      </p:sp>
      <p:sp>
        <p:nvSpPr>
          <p:cNvPr id="33873" name="Text Box 81"/>
          <p:cNvSpPr txBox="1">
            <a:spLocks noChangeArrowheads="1"/>
          </p:cNvSpPr>
          <p:nvPr/>
        </p:nvSpPr>
        <p:spPr bwMode="auto">
          <a:xfrm>
            <a:off x="76200" y="2823339"/>
            <a:ext cx="6542127" cy="461645"/>
          </a:xfrm>
          <a:prstGeom prst="rect">
            <a:avLst/>
          </a:prstGeom>
          <a:noFill/>
          <a:ln w="9525">
            <a:noFill/>
            <a:miter lim="800000"/>
            <a:headEnd/>
            <a:tailEnd/>
          </a:ln>
          <a:effectLst/>
        </p:spPr>
        <p:txBody>
          <a:bodyPr wrap="none" lIns="91416" tIns="45710" rIns="91416" bIns="45710">
            <a:spAutoFit/>
          </a:bodyPr>
          <a:lstStyle/>
          <a:p>
            <a:pPr>
              <a:spcBef>
                <a:spcPct val="0"/>
              </a:spcBef>
            </a:pPr>
            <a:r>
              <a:rPr lang="zh-CN" altLang="en-US" sz="2400" dirty="0">
                <a:solidFill>
                  <a:srgbClr val="FF3300"/>
                </a:solidFill>
                <a:effectLst>
                  <a:outerShdw blurRad="38100" dist="38100" dir="2700000" algn="tl">
                    <a:srgbClr val="000000"/>
                  </a:outerShdw>
                </a:effectLst>
                <a:ea typeface="华文中宋" pitchFamily="2" charset="-122"/>
              </a:rPr>
              <a:t>问题</a:t>
            </a:r>
            <a:r>
              <a:rPr lang="en-US" altLang="zh-CN" sz="2400" dirty="0">
                <a:solidFill>
                  <a:srgbClr val="FF3300"/>
                </a:solidFill>
                <a:effectLst>
                  <a:outerShdw blurRad="38100" dist="38100" dir="2700000" algn="tl">
                    <a:srgbClr val="000000"/>
                  </a:outerShdw>
                </a:effectLst>
                <a:ea typeface="华文中宋" pitchFamily="2" charset="-122"/>
              </a:rPr>
              <a:t>:</a:t>
            </a:r>
            <a:r>
              <a:rPr lang="en-US" altLang="zh-CN" sz="2400" dirty="0">
                <a:ea typeface="华文中宋" pitchFamily="2" charset="-122"/>
              </a:rPr>
              <a:t>  </a:t>
            </a:r>
            <a:r>
              <a:rPr lang="zh-CN" altLang="en-US" sz="2400" dirty="0">
                <a:ea typeface="华文新魏" pitchFamily="2" charset="-122"/>
              </a:rPr>
              <a:t>若添加关键字 </a:t>
            </a:r>
            <a:r>
              <a:rPr lang="en-US" altLang="zh-CN" sz="2400" dirty="0">
                <a:ea typeface="华文新魏" pitchFamily="2" charset="-122"/>
              </a:rPr>
              <a:t>Zhou</a:t>
            </a:r>
            <a:r>
              <a:rPr lang="zh-CN" altLang="en-US" sz="2400" dirty="0">
                <a:ea typeface="华文新魏" pitchFamily="2" charset="-122"/>
              </a:rPr>
              <a:t>，会出现什么情况</a:t>
            </a:r>
            <a:r>
              <a:rPr lang="zh-CN" altLang="en-US" sz="2400" dirty="0">
                <a:ea typeface="华文中宋" pitchFamily="2" charset="-122"/>
              </a:rPr>
              <a:t> </a:t>
            </a:r>
            <a:r>
              <a:rPr lang="zh-CN" altLang="en-US" sz="2400" dirty="0">
                <a:solidFill>
                  <a:srgbClr val="FF3300"/>
                </a:solidFill>
                <a:effectLst>
                  <a:outerShdw blurRad="38100" dist="38100" dir="2700000" algn="tl">
                    <a:srgbClr val="000000"/>
                  </a:outerShdw>
                </a:effectLst>
                <a:ea typeface="华文中宋" pitchFamily="2" charset="-122"/>
              </a:rPr>
              <a:t>？</a:t>
            </a:r>
            <a:r>
              <a:rPr lang="zh-CN" altLang="en-US" sz="2400" dirty="0">
                <a:ea typeface="华文中宋" pitchFamily="2" charset="-122"/>
              </a:rPr>
              <a:t>  </a:t>
            </a:r>
          </a:p>
        </p:txBody>
      </p:sp>
      <p:sp>
        <p:nvSpPr>
          <p:cNvPr id="33875" name="Text Box 83"/>
          <p:cNvSpPr txBox="1">
            <a:spLocks noChangeArrowheads="1"/>
          </p:cNvSpPr>
          <p:nvPr/>
        </p:nvSpPr>
        <p:spPr bwMode="auto">
          <a:xfrm>
            <a:off x="423863" y="1844675"/>
            <a:ext cx="8321460" cy="369312"/>
          </a:xfrm>
          <a:prstGeom prst="rect">
            <a:avLst/>
          </a:prstGeom>
          <a:noFill/>
          <a:ln w="25400" cap="sq">
            <a:noFill/>
            <a:miter lim="800000"/>
            <a:headEnd/>
            <a:tailEnd/>
          </a:ln>
          <a:effectLst/>
        </p:spPr>
        <p:txBody>
          <a:bodyPr wrap="none" lIns="91416" tIns="45710" rIns="91416" bIns="45710">
            <a:spAutoFit/>
          </a:bodyPr>
          <a:lstStyle/>
          <a:p>
            <a:r>
              <a:rPr lang="en-US" altLang="zh-CN" dirty="0"/>
              <a:t>0          1          2          3         4         5         6          7         8         9        10       11       12      13 </a:t>
            </a:r>
          </a:p>
        </p:txBody>
      </p:sp>
      <p:graphicFrame>
        <p:nvGraphicFramePr>
          <p:cNvPr id="33931" name="Group 139"/>
          <p:cNvGraphicFramePr>
            <a:graphicFrameLocks noGrp="1"/>
          </p:cNvGraphicFramePr>
          <p:nvPr/>
        </p:nvGraphicFramePr>
        <p:xfrm>
          <a:off x="304800" y="2333625"/>
          <a:ext cx="8458200" cy="457200"/>
        </p:xfrm>
        <a:graphic>
          <a:graphicData uri="http://schemas.openxmlformats.org/drawingml/2006/table">
            <a:tbl>
              <a:tblPr/>
              <a:tblGrid>
                <a:gridCol w="603250">
                  <a:extLst>
                    <a:ext uri="{9D8B030D-6E8A-4147-A177-3AD203B41FA5}">
                      <a16:colId xmlns:a16="http://schemas.microsoft.com/office/drawing/2014/main" val="20000"/>
                    </a:ext>
                  </a:extLst>
                </a:gridCol>
                <a:gridCol w="604838">
                  <a:extLst>
                    <a:ext uri="{9D8B030D-6E8A-4147-A177-3AD203B41FA5}">
                      <a16:colId xmlns:a16="http://schemas.microsoft.com/office/drawing/2014/main" val="20001"/>
                    </a:ext>
                  </a:extLst>
                </a:gridCol>
                <a:gridCol w="604837">
                  <a:extLst>
                    <a:ext uri="{9D8B030D-6E8A-4147-A177-3AD203B41FA5}">
                      <a16:colId xmlns:a16="http://schemas.microsoft.com/office/drawing/2014/main" val="20002"/>
                    </a:ext>
                  </a:extLst>
                </a:gridCol>
                <a:gridCol w="603250">
                  <a:extLst>
                    <a:ext uri="{9D8B030D-6E8A-4147-A177-3AD203B41FA5}">
                      <a16:colId xmlns:a16="http://schemas.microsoft.com/office/drawing/2014/main" val="20003"/>
                    </a:ext>
                  </a:extLst>
                </a:gridCol>
                <a:gridCol w="604838">
                  <a:extLst>
                    <a:ext uri="{9D8B030D-6E8A-4147-A177-3AD203B41FA5}">
                      <a16:colId xmlns:a16="http://schemas.microsoft.com/office/drawing/2014/main" val="20004"/>
                    </a:ext>
                  </a:extLst>
                </a:gridCol>
                <a:gridCol w="604837">
                  <a:extLst>
                    <a:ext uri="{9D8B030D-6E8A-4147-A177-3AD203B41FA5}">
                      <a16:colId xmlns:a16="http://schemas.microsoft.com/office/drawing/2014/main" val="20005"/>
                    </a:ext>
                  </a:extLst>
                </a:gridCol>
                <a:gridCol w="603250">
                  <a:extLst>
                    <a:ext uri="{9D8B030D-6E8A-4147-A177-3AD203B41FA5}">
                      <a16:colId xmlns:a16="http://schemas.microsoft.com/office/drawing/2014/main" val="20006"/>
                    </a:ext>
                  </a:extLst>
                </a:gridCol>
                <a:gridCol w="603250">
                  <a:extLst>
                    <a:ext uri="{9D8B030D-6E8A-4147-A177-3AD203B41FA5}">
                      <a16:colId xmlns:a16="http://schemas.microsoft.com/office/drawing/2014/main" val="20007"/>
                    </a:ext>
                  </a:extLst>
                </a:gridCol>
                <a:gridCol w="604838">
                  <a:extLst>
                    <a:ext uri="{9D8B030D-6E8A-4147-A177-3AD203B41FA5}">
                      <a16:colId xmlns:a16="http://schemas.microsoft.com/office/drawing/2014/main" val="20008"/>
                    </a:ext>
                  </a:extLst>
                </a:gridCol>
                <a:gridCol w="604837">
                  <a:extLst>
                    <a:ext uri="{9D8B030D-6E8A-4147-A177-3AD203B41FA5}">
                      <a16:colId xmlns:a16="http://schemas.microsoft.com/office/drawing/2014/main" val="20009"/>
                    </a:ext>
                  </a:extLst>
                </a:gridCol>
                <a:gridCol w="603250">
                  <a:extLst>
                    <a:ext uri="{9D8B030D-6E8A-4147-A177-3AD203B41FA5}">
                      <a16:colId xmlns:a16="http://schemas.microsoft.com/office/drawing/2014/main" val="20010"/>
                    </a:ext>
                  </a:extLst>
                </a:gridCol>
                <a:gridCol w="604838">
                  <a:extLst>
                    <a:ext uri="{9D8B030D-6E8A-4147-A177-3AD203B41FA5}">
                      <a16:colId xmlns:a16="http://schemas.microsoft.com/office/drawing/2014/main" val="20011"/>
                    </a:ext>
                  </a:extLst>
                </a:gridCol>
                <a:gridCol w="604837">
                  <a:extLst>
                    <a:ext uri="{9D8B030D-6E8A-4147-A177-3AD203B41FA5}">
                      <a16:colId xmlns:a16="http://schemas.microsoft.com/office/drawing/2014/main" val="20012"/>
                    </a:ext>
                  </a:extLst>
                </a:gridCol>
                <a:gridCol w="603250">
                  <a:extLst>
                    <a:ext uri="{9D8B030D-6E8A-4147-A177-3AD203B41FA5}">
                      <a16:colId xmlns:a16="http://schemas.microsoft.com/office/drawing/2014/main" val="20013"/>
                    </a:ext>
                  </a:extLst>
                </a:gridCol>
              </a:tblGrid>
              <a:tr h="457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dirty="0">
                        <a:ln>
                          <a:noFill/>
                        </a:ln>
                        <a:solidFill>
                          <a:schemeClr val="tx1"/>
                        </a:solidFill>
                        <a:effectLst/>
                        <a:latin typeface="Times New Roman" pitchFamily="18" charset="0"/>
                        <a:ea typeface="宋体" pitchFamily="2" charset="-122"/>
                      </a:endParaRPr>
                    </a:p>
                  </a:txBody>
                  <a:tcPr marL="91416" marR="91416"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dirty="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3872" name="Text Box 80"/>
          <p:cNvSpPr txBox="1">
            <a:spLocks noChangeArrowheads="1"/>
          </p:cNvSpPr>
          <p:nvPr/>
        </p:nvSpPr>
        <p:spPr bwMode="auto">
          <a:xfrm>
            <a:off x="1509713" y="2479675"/>
            <a:ext cx="714375" cy="311150"/>
          </a:xfrm>
          <a:prstGeom prst="rect">
            <a:avLst/>
          </a:prstGeom>
          <a:noFill/>
          <a:ln w="9525">
            <a:noFill/>
            <a:miter lim="800000"/>
            <a:headEnd/>
            <a:tailEnd/>
          </a:ln>
          <a:effectLst/>
        </p:spPr>
        <p:txBody>
          <a:bodyPr wrap="none" lIns="91181" tIns="45711" rIns="91181" bIns="45711">
            <a:spAutoFit/>
          </a:bodyPr>
          <a:lstStyle/>
          <a:p>
            <a:pPr>
              <a:lnSpc>
                <a:spcPct val="60000"/>
              </a:lnSpc>
              <a:spcBef>
                <a:spcPct val="0"/>
              </a:spcBef>
            </a:pPr>
            <a:r>
              <a:rPr lang="en-US" altLang="zh-CN"/>
              <a:t>Dai </a:t>
            </a:r>
          </a:p>
        </p:txBody>
      </p:sp>
      <p:sp>
        <p:nvSpPr>
          <p:cNvPr id="33864" name="Text Box 72"/>
          <p:cNvSpPr txBox="1">
            <a:spLocks noChangeArrowheads="1"/>
          </p:cNvSpPr>
          <p:nvPr/>
        </p:nvSpPr>
        <p:spPr bwMode="auto">
          <a:xfrm>
            <a:off x="836613" y="2393950"/>
            <a:ext cx="823912" cy="396875"/>
          </a:xfrm>
          <a:prstGeom prst="rect">
            <a:avLst/>
          </a:prstGeom>
          <a:noFill/>
          <a:ln w="9525">
            <a:noFill/>
            <a:miter lim="800000"/>
            <a:headEnd/>
            <a:tailEnd/>
          </a:ln>
          <a:effectLst/>
        </p:spPr>
        <p:txBody>
          <a:bodyPr wrap="none" lIns="91181" tIns="45711" rIns="91181" bIns="45711">
            <a:spAutoFit/>
          </a:bodyPr>
          <a:lstStyle/>
          <a:p>
            <a:pPr>
              <a:spcBef>
                <a:spcPct val="0"/>
              </a:spcBef>
            </a:pPr>
            <a:r>
              <a:rPr lang="en-US" altLang="zh-CN" sz="2000"/>
              <a:t>Chen </a:t>
            </a:r>
          </a:p>
        </p:txBody>
      </p:sp>
      <p:sp>
        <p:nvSpPr>
          <p:cNvPr id="33865" name="Text Box 73"/>
          <p:cNvSpPr txBox="1">
            <a:spLocks noChangeArrowheads="1"/>
          </p:cNvSpPr>
          <p:nvPr/>
        </p:nvSpPr>
        <p:spPr bwMode="auto">
          <a:xfrm>
            <a:off x="8089900" y="2393950"/>
            <a:ext cx="809625" cy="396875"/>
          </a:xfrm>
          <a:prstGeom prst="rect">
            <a:avLst/>
          </a:prstGeom>
          <a:noFill/>
          <a:ln w="9525">
            <a:noFill/>
            <a:miter lim="800000"/>
            <a:headEnd/>
            <a:tailEnd/>
          </a:ln>
          <a:effectLst/>
        </p:spPr>
        <p:txBody>
          <a:bodyPr wrap="none" lIns="91181" tIns="45711" rIns="91181" bIns="45711">
            <a:spAutoFit/>
          </a:bodyPr>
          <a:lstStyle/>
          <a:p>
            <a:pPr>
              <a:spcBef>
                <a:spcPct val="0"/>
              </a:spcBef>
            </a:pPr>
            <a:r>
              <a:rPr lang="en-US" altLang="zh-CN" sz="2000"/>
              <a:t>Zhao </a:t>
            </a:r>
          </a:p>
        </p:txBody>
      </p:sp>
      <p:sp>
        <p:nvSpPr>
          <p:cNvPr id="33866" name="Text Box 74"/>
          <p:cNvSpPr txBox="1">
            <a:spLocks noChangeArrowheads="1"/>
          </p:cNvSpPr>
          <p:nvPr/>
        </p:nvSpPr>
        <p:spPr bwMode="auto">
          <a:xfrm>
            <a:off x="5106988" y="2393950"/>
            <a:ext cx="779462" cy="396875"/>
          </a:xfrm>
          <a:prstGeom prst="rect">
            <a:avLst/>
          </a:prstGeom>
          <a:noFill/>
          <a:ln w="9525">
            <a:noFill/>
            <a:miter lim="800000"/>
            <a:headEnd/>
            <a:tailEnd/>
          </a:ln>
          <a:effectLst/>
        </p:spPr>
        <p:txBody>
          <a:bodyPr wrap="none" lIns="91181" tIns="45711" rIns="91181" bIns="45711">
            <a:spAutoFit/>
          </a:bodyPr>
          <a:lstStyle/>
          <a:p>
            <a:pPr>
              <a:spcBef>
                <a:spcPct val="0"/>
              </a:spcBef>
            </a:pPr>
            <a:r>
              <a:rPr lang="en-US" altLang="zh-CN" sz="2000"/>
              <a:t>Qian </a:t>
            </a:r>
          </a:p>
        </p:txBody>
      </p:sp>
      <p:sp>
        <p:nvSpPr>
          <p:cNvPr id="33867" name="Text Box 75"/>
          <p:cNvSpPr txBox="1">
            <a:spLocks noChangeArrowheads="1"/>
          </p:cNvSpPr>
          <p:nvPr/>
        </p:nvSpPr>
        <p:spPr bwMode="auto">
          <a:xfrm>
            <a:off x="5729288" y="2393950"/>
            <a:ext cx="668337" cy="396875"/>
          </a:xfrm>
          <a:prstGeom prst="rect">
            <a:avLst/>
          </a:prstGeom>
          <a:noFill/>
          <a:ln w="9525">
            <a:noFill/>
            <a:miter lim="800000"/>
            <a:headEnd/>
            <a:tailEnd/>
          </a:ln>
          <a:effectLst/>
        </p:spPr>
        <p:txBody>
          <a:bodyPr wrap="none" lIns="91181" tIns="45711" rIns="91181" bIns="45711">
            <a:spAutoFit/>
          </a:bodyPr>
          <a:lstStyle/>
          <a:p>
            <a:pPr>
              <a:spcBef>
                <a:spcPct val="0"/>
              </a:spcBef>
            </a:pPr>
            <a:r>
              <a:rPr lang="en-US" altLang="zh-CN" sz="2000"/>
              <a:t>Sun </a:t>
            </a:r>
          </a:p>
        </p:txBody>
      </p:sp>
      <p:sp>
        <p:nvSpPr>
          <p:cNvPr id="33868" name="Text Box 76"/>
          <p:cNvSpPr txBox="1">
            <a:spLocks noChangeArrowheads="1"/>
          </p:cNvSpPr>
          <p:nvPr/>
        </p:nvSpPr>
        <p:spPr bwMode="auto">
          <a:xfrm>
            <a:off x="4008438" y="2382838"/>
            <a:ext cx="484187" cy="396875"/>
          </a:xfrm>
          <a:prstGeom prst="rect">
            <a:avLst/>
          </a:prstGeom>
          <a:noFill/>
          <a:ln w="9525">
            <a:noFill/>
            <a:miter lim="800000"/>
            <a:headEnd/>
            <a:tailEnd/>
          </a:ln>
          <a:effectLst/>
        </p:spPr>
        <p:txBody>
          <a:bodyPr wrap="none" lIns="91181" tIns="45711" rIns="91181" bIns="45711">
            <a:spAutoFit/>
          </a:bodyPr>
          <a:lstStyle/>
          <a:p>
            <a:pPr>
              <a:spcBef>
                <a:spcPct val="0"/>
              </a:spcBef>
            </a:pPr>
            <a:r>
              <a:rPr lang="en-US" altLang="zh-CN" sz="2000"/>
              <a:t>Li </a:t>
            </a:r>
          </a:p>
        </p:txBody>
      </p:sp>
      <p:sp>
        <p:nvSpPr>
          <p:cNvPr id="33869" name="Text Box 77"/>
          <p:cNvSpPr txBox="1">
            <a:spLocks noChangeArrowheads="1"/>
          </p:cNvSpPr>
          <p:nvPr/>
        </p:nvSpPr>
        <p:spPr bwMode="auto">
          <a:xfrm>
            <a:off x="6934200" y="2382838"/>
            <a:ext cx="639763" cy="396875"/>
          </a:xfrm>
          <a:prstGeom prst="rect">
            <a:avLst/>
          </a:prstGeom>
          <a:noFill/>
          <a:ln w="9525">
            <a:noFill/>
            <a:miter lim="800000"/>
            <a:headEnd/>
            <a:tailEnd/>
          </a:ln>
          <a:effectLst/>
        </p:spPr>
        <p:txBody>
          <a:bodyPr wrap="none" lIns="91181" tIns="45711" rIns="91181" bIns="45711">
            <a:spAutoFit/>
          </a:bodyPr>
          <a:lstStyle/>
          <a:p>
            <a:pPr>
              <a:spcBef>
                <a:spcPct val="0"/>
              </a:spcBef>
            </a:pPr>
            <a:r>
              <a:rPr lang="en-US" altLang="zh-CN" sz="2000"/>
              <a:t>Wu </a:t>
            </a:r>
          </a:p>
        </p:txBody>
      </p:sp>
      <p:sp>
        <p:nvSpPr>
          <p:cNvPr id="33870" name="Text Box 78"/>
          <p:cNvSpPr txBox="1">
            <a:spLocks noChangeArrowheads="1"/>
          </p:cNvSpPr>
          <p:nvPr/>
        </p:nvSpPr>
        <p:spPr bwMode="auto">
          <a:xfrm>
            <a:off x="2716213" y="2382838"/>
            <a:ext cx="709612" cy="396875"/>
          </a:xfrm>
          <a:prstGeom prst="rect">
            <a:avLst/>
          </a:prstGeom>
          <a:noFill/>
          <a:ln w="9525">
            <a:noFill/>
            <a:miter lim="800000"/>
            <a:headEnd/>
            <a:tailEnd/>
          </a:ln>
          <a:effectLst/>
        </p:spPr>
        <p:txBody>
          <a:bodyPr wrap="none" lIns="91181" tIns="45711" rIns="91181" bIns="45711">
            <a:spAutoFit/>
          </a:bodyPr>
          <a:lstStyle/>
          <a:p>
            <a:pPr>
              <a:spcBef>
                <a:spcPct val="0"/>
              </a:spcBef>
            </a:pPr>
            <a:r>
              <a:rPr lang="en-US" altLang="zh-CN" sz="2000"/>
              <a:t>Han </a:t>
            </a:r>
          </a:p>
        </p:txBody>
      </p:sp>
      <p:sp>
        <p:nvSpPr>
          <p:cNvPr id="33871" name="Text Box 79"/>
          <p:cNvSpPr txBox="1">
            <a:spLocks noChangeArrowheads="1"/>
          </p:cNvSpPr>
          <p:nvPr/>
        </p:nvSpPr>
        <p:spPr bwMode="auto">
          <a:xfrm>
            <a:off x="7662863" y="2382838"/>
            <a:ext cx="541337" cy="396875"/>
          </a:xfrm>
          <a:prstGeom prst="rect">
            <a:avLst/>
          </a:prstGeom>
          <a:noFill/>
          <a:ln w="9525">
            <a:noFill/>
            <a:miter lim="800000"/>
            <a:headEnd/>
            <a:tailEnd/>
          </a:ln>
          <a:effectLst/>
        </p:spPr>
        <p:txBody>
          <a:bodyPr wrap="none" lIns="91181" tIns="45711" rIns="91181" bIns="45711">
            <a:spAutoFit/>
          </a:bodyPr>
          <a:lstStyle/>
          <a:p>
            <a:pPr>
              <a:spcBef>
                <a:spcPct val="0"/>
              </a:spcBef>
            </a:pPr>
            <a:r>
              <a:rPr lang="en-US" altLang="zh-CN" sz="2000"/>
              <a:t>Ye </a:t>
            </a:r>
          </a:p>
        </p:txBody>
      </p:sp>
      <p:sp>
        <p:nvSpPr>
          <p:cNvPr id="33927" name="Text Box 135"/>
          <p:cNvSpPr txBox="1">
            <a:spLocks noChangeArrowheads="1"/>
          </p:cNvSpPr>
          <p:nvPr/>
        </p:nvSpPr>
        <p:spPr bwMode="auto">
          <a:xfrm>
            <a:off x="76200" y="3357563"/>
            <a:ext cx="2622550" cy="457200"/>
          </a:xfrm>
          <a:prstGeom prst="rect">
            <a:avLst/>
          </a:prstGeom>
          <a:noFill/>
          <a:ln w="9525">
            <a:noFill/>
            <a:miter lim="800000"/>
            <a:headEnd/>
            <a:tailEnd/>
          </a:ln>
          <a:effectLst/>
        </p:spPr>
        <p:txBody>
          <a:bodyPr wrap="none" lIns="91416" tIns="45710" rIns="91416" bIns="45710">
            <a:spAutoFit/>
          </a:bodyPr>
          <a:lstStyle/>
          <a:p>
            <a:pPr>
              <a:spcBef>
                <a:spcPct val="0"/>
              </a:spcBef>
            </a:pPr>
            <a:r>
              <a:rPr lang="zh-CN" altLang="en-US" sz="2400" dirty="0">
                <a:ea typeface="华文中宋" pitchFamily="2" charset="-122"/>
              </a:rPr>
              <a:t>从这个例子可见：</a:t>
            </a:r>
          </a:p>
        </p:txBody>
      </p:sp>
      <p:sp>
        <p:nvSpPr>
          <p:cNvPr id="33929" name="Text Box 137"/>
          <p:cNvSpPr txBox="1">
            <a:spLocks noChangeArrowheads="1"/>
          </p:cNvSpPr>
          <p:nvPr/>
        </p:nvSpPr>
        <p:spPr bwMode="auto">
          <a:xfrm>
            <a:off x="107950" y="3861048"/>
            <a:ext cx="8710991" cy="1284819"/>
          </a:xfrm>
          <a:prstGeom prst="rect">
            <a:avLst/>
          </a:prstGeom>
          <a:noFill/>
          <a:ln w="25400" cap="sq">
            <a:noFill/>
            <a:miter lim="800000"/>
            <a:headEnd/>
            <a:tailEnd/>
          </a:ln>
          <a:effectLst/>
        </p:spPr>
        <p:txBody>
          <a:bodyPr wrap="none" lIns="91416" tIns="45710" rIns="91416" bIns="45710">
            <a:spAutoFit/>
          </a:bodyPr>
          <a:lstStyle/>
          <a:p>
            <a:pPr>
              <a:lnSpc>
                <a:spcPct val="110000"/>
              </a:lnSpc>
            </a:pPr>
            <a:r>
              <a:rPr lang="en-US" altLang="zh-CN" sz="2400" dirty="0">
                <a:ea typeface="楷体_GB2312" pitchFamily="49" charset="-122"/>
              </a:rPr>
              <a:t> 1)  </a:t>
            </a:r>
            <a:r>
              <a:rPr lang="zh-CN" altLang="en-US" sz="2400" dirty="0">
                <a:ea typeface="楷体_GB2312" pitchFamily="49" charset="-122"/>
              </a:rPr>
              <a:t>哈希函数是一个映像，即：</a:t>
            </a:r>
            <a:r>
              <a:rPr lang="zh-CN" altLang="en-US" sz="2400" dirty="0">
                <a:solidFill>
                  <a:srgbClr val="0000FF"/>
                </a:solidFill>
                <a:ea typeface="楷体_GB2312" pitchFamily="49" charset="-122"/>
              </a:rPr>
              <a:t>将关键字的集合映射到某个地址 </a:t>
            </a:r>
          </a:p>
          <a:p>
            <a:pPr>
              <a:lnSpc>
                <a:spcPct val="110000"/>
              </a:lnSpc>
            </a:pPr>
            <a:r>
              <a:rPr lang="zh-CN" altLang="en-US" sz="2400" dirty="0">
                <a:solidFill>
                  <a:srgbClr val="0000FF"/>
                </a:solidFill>
                <a:ea typeface="楷体_GB2312" pitchFamily="49" charset="-122"/>
              </a:rPr>
              <a:t>      集合上</a:t>
            </a:r>
            <a:r>
              <a:rPr lang="zh-CN" altLang="en-US" sz="2400" dirty="0">
                <a:ea typeface="楷体_GB2312" pitchFamily="49" charset="-122"/>
              </a:rPr>
              <a:t>。它的设置很灵活，只要使得关键字的哈希函数值都 </a:t>
            </a:r>
          </a:p>
          <a:p>
            <a:pPr>
              <a:lnSpc>
                <a:spcPct val="110000"/>
              </a:lnSpc>
            </a:pPr>
            <a:r>
              <a:rPr lang="zh-CN" altLang="en-US" sz="2400" dirty="0">
                <a:ea typeface="楷体_GB2312" pitchFamily="49" charset="-122"/>
              </a:rPr>
              <a:t>      落在表长允许的范围之内即可；  </a:t>
            </a:r>
          </a:p>
        </p:txBody>
      </p:sp>
      <p:sp>
        <p:nvSpPr>
          <p:cNvPr id="33930" name="Text Box 138"/>
          <p:cNvSpPr txBox="1">
            <a:spLocks noChangeArrowheads="1"/>
          </p:cNvSpPr>
          <p:nvPr/>
        </p:nvSpPr>
        <p:spPr bwMode="auto">
          <a:xfrm>
            <a:off x="134939" y="5157192"/>
            <a:ext cx="8469510" cy="1487951"/>
          </a:xfrm>
          <a:prstGeom prst="rect">
            <a:avLst/>
          </a:prstGeom>
          <a:noFill/>
          <a:ln w="25400" cap="sq">
            <a:noFill/>
            <a:miter lim="800000"/>
            <a:headEnd/>
            <a:tailEnd/>
          </a:ln>
          <a:effectLst/>
        </p:spPr>
        <p:txBody>
          <a:bodyPr wrap="square" lIns="91416" tIns="45710" rIns="91416" bIns="45710">
            <a:spAutoFit/>
          </a:bodyPr>
          <a:lstStyle/>
          <a:p>
            <a:pPr>
              <a:lnSpc>
                <a:spcPct val="130000"/>
              </a:lnSpc>
            </a:pPr>
            <a:r>
              <a:rPr lang="en-US" altLang="zh-CN" sz="2400" dirty="0">
                <a:ea typeface="楷体_GB2312" pitchFamily="49" charset="-122"/>
              </a:rPr>
              <a:t> 2) </a:t>
            </a:r>
            <a:r>
              <a:rPr lang="zh-CN" altLang="en-US" sz="2400" dirty="0">
                <a:ea typeface="楷体_GB2312" pitchFamily="49" charset="-122"/>
              </a:rPr>
              <a:t>由于哈希函数是一个</a:t>
            </a:r>
            <a:r>
              <a:rPr lang="zh-CN" altLang="en-US" sz="2400" dirty="0">
                <a:solidFill>
                  <a:srgbClr val="FF3300"/>
                </a:solidFill>
                <a:effectLst>
                  <a:outerShdw blurRad="38100" dist="38100" dir="2700000" algn="tl">
                    <a:srgbClr val="000000"/>
                  </a:outerShdw>
                </a:effectLst>
                <a:ea typeface="楷体_GB2312" pitchFamily="49" charset="-122"/>
              </a:rPr>
              <a:t>映像</a:t>
            </a:r>
            <a:r>
              <a:rPr lang="zh-CN" altLang="en-US" sz="2400" dirty="0">
                <a:ea typeface="楷体_GB2312" pitchFamily="49" charset="-122"/>
              </a:rPr>
              <a:t>，因此，在一般情况下，很容易产生“</a:t>
            </a:r>
            <a:r>
              <a:rPr lang="zh-CN" altLang="en-US" sz="2400" dirty="0">
                <a:solidFill>
                  <a:srgbClr val="FF3300"/>
                </a:solidFill>
                <a:effectLst>
                  <a:outerShdw blurRad="38100" dist="38100" dir="2700000" algn="tl">
                    <a:srgbClr val="000000"/>
                  </a:outerShdw>
                </a:effectLst>
                <a:ea typeface="楷体_GB2312" pitchFamily="49" charset="-122"/>
              </a:rPr>
              <a:t>冲突</a:t>
            </a:r>
            <a:r>
              <a:rPr lang="zh-CN" altLang="en-US" sz="2400" dirty="0">
                <a:ea typeface="楷体_GB2312" pitchFamily="49" charset="-122"/>
              </a:rPr>
              <a:t>”现象，即：</a:t>
            </a:r>
            <a:r>
              <a:rPr lang="en-US" altLang="zh-CN" sz="2400" dirty="0">
                <a:ea typeface="楷体_GB2312" pitchFamily="49" charset="-122"/>
              </a:rPr>
              <a:t>key1 </a:t>
            </a:r>
            <a:r>
              <a:rPr lang="en-US" altLang="zh-CN" sz="2400" dirty="0">
                <a:ea typeface="楷体_GB2312" pitchFamily="49" charset="-122"/>
                <a:sym typeface="Symbol" pitchFamily="18" charset="2"/>
              </a:rPr>
              <a:t> </a:t>
            </a:r>
            <a:r>
              <a:rPr lang="en-US" altLang="zh-CN" sz="2400" dirty="0">
                <a:ea typeface="楷体_GB2312" pitchFamily="49" charset="-122"/>
              </a:rPr>
              <a:t>key2</a:t>
            </a:r>
            <a:r>
              <a:rPr lang="zh-CN" altLang="en-US" sz="2400" dirty="0">
                <a:ea typeface="楷体_GB2312" pitchFamily="49" charset="-122"/>
              </a:rPr>
              <a:t>，而 </a:t>
            </a:r>
            <a:r>
              <a:rPr lang="en-US" altLang="zh-CN" sz="2400" i="1" dirty="0">
                <a:ea typeface="楷体_GB2312" pitchFamily="49" charset="-122"/>
              </a:rPr>
              <a:t>f </a:t>
            </a:r>
            <a:r>
              <a:rPr lang="en-US" altLang="zh-CN" sz="2400" dirty="0">
                <a:ea typeface="楷体_GB2312" pitchFamily="49" charset="-122"/>
              </a:rPr>
              <a:t>(key1) = </a:t>
            </a:r>
            <a:r>
              <a:rPr lang="en-US" altLang="zh-CN" sz="2400" i="1" dirty="0">
                <a:ea typeface="楷体_GB2312" pitchFamily="49" charset="-122"/>
              </a:rPr>
              <a:t>f </a:t>
            </a:r>
            <a:r>
              <a:rPr lang="en-US" altLang="zh-CN" sz="2400" dirty="0">
                <a:ea typeface="楷体_GB2312" pitchFamily="49" charset="-122"/>
              </a:rPr>
              <a:t>(key2)</a:t>
            </a:r>
            <a:r>
              <a:rPr lang="zh-CN" altLang="en-US" sz="2400" dirty="0">
                <a:ea typeface="楷体_GB2312" pitchFamily="49" charset="-122"/>
              </a:rPr>
              <a:t>。 </a:t>
            </a:r>
          </a:p>
          <a:p>
            <a:pPr>
              <a:lnSpc>
                <a:spcPct val="130000"/>
              </a:lnSpc>
            </a:pPr>
            <a:r>
              <a:rPr lang="zh-CN" altLang="en-US" sz="2400" dirty="0"/>
              <a:t> </a:t>
            </a:r>
            <a:r>
              <a:rPr lang="zh-CN" altLang="en-US" sz="2400" dirty="0">
                <a:ea typeface="楷体_GB2312" pitchFamily="49" charset="-122"/>
              </a:rPr>
              <a:t>这种具有相同函数值的关键字称为</a:t>
            </a:r>
            <a:r>
              <a:rPr lang="zh-CN" altLang="en-US" sz="2400" dirty="0">
                <a:solidFill>
                  <a:srgbClr val="FF3300"/>
                </a:solidFill>
                <a:effectLst>
                  <a:outerShdw blurRad="38100" dist="38100" dir="2700000" algn="tl">
                    <a:srgbClr val="000000"/>
                  </a:outerShdw>
                </a:effectLst>
                <a:ea typeface="华文中宋" pitchFamily="2" charset="-122"/>
              </a:rPr>
              <a:t>同义词</a:t>
            </a:r>
            <a:r>
              <a:rPr lang="zh-CN" altLang="en-US" sz="2400" dirty="0"/>
              <a:t>。 </a:t>
            </a:r>
          </a:p>
        </p:txBody>
      </p:sp>
      <p:sp>
        <p:nvSpPr>
          <p:cNvPr id="33940" name="Rectangle 148"/>
          <p:cNvSpPr>
            <a:spLocks noChangeArrowheads="1"/>
          </p:cNvSpPr>
          <p:nvPr/>
        </p:nvSpPr>
        <p:spPr bwMode="auto">
          <a:xfrm>
            <a:off x="8101013" y="2379663"/>
            <a:ext cx="827087" cy="396875"/>
          </a:xfrm>
          <a:prstGeom prst="rect">
            <a:avLst/>
          </a:prstGeom>
          <a:noFill/>
          <a:ln w="25400" cap="sq">
            <a:noFill/>
            <a:miter lim="800000"/>
            <a:headEnd/>
            <a:tailEnd/>
          </a:ln>
          <a:effectLst/>
        </p:spPr>
        <p:txBody>
          <a:bodyPr wrap="none">
            <a:spAutoFit/>
          </a:bodyPr>
          <a:lstStyle/>
          <a:p>
            <a:r>
              <a:rPr lang="en-US" altLang="zh-CN" sz="2000">
                <a:solidFill>
                  <a:srgbClr val="FF3300"/>
                </a:solidFill>
                <a:effectLst>
                  <a:outerShdw blurRad="38100" dist="38100" dir="2700000" algn="tl">
                    <a:srgbClr val="000000"/>
                  </a:outerShdw>
                </a:effectLst>
              </a:rPr>
              <a:t>Zhou </a:t>
            </a:r>
          </a:p>
        </p:txBody>
      </p:sp>
      <p:sp useBgFill="1">
        <p:nvSpPr>
          <p:cNvPr id="33941" name="Rectangle 149"/>
          <p:cNvSpPr>
            <a:spLocks noChangeArrowheads="1"/>
          </p:cNvSpPr>
          <p:nvPr/>
        </p:nvSpPr>
        <p:spPr bwMode="auto">
          <a:xfrm>
            <a:off x="8101013" y="2846388"/>
            <a:ext cx="827087" cy="396875"/>
          </a:xfrm>
          <a:prstGeom prst="rect">
            <a:avLst/>
          </a:prstGeom>
          <a:ln w="25400" cap="sq">
            <a:noFill/>
            <a:miter lim="800000"/>
            <a:headEnd/>
            <a:tailEnd/>
          </a:ln>
          <a:effectLst/>
        </p:spPr>
        <p:txBody>
          <a:bodyPr wrap="none">
            <a:spAutoFit/>
          </a:bodyPr>
          <a:lstStyle/>
          <a:p>
            <a:r>
              <a:rPr lang="en-US" altLang="zh-CN" sz="2000">
                <a:solidFill>
                  <a:srgbClr val="FF3300"/>
                </a:solidFill>
                <a:effectLst>
                  <a:outerShdw blurRad="38100" dist="38100" dir="2700000" algn="tl">
                    <a:srgbClr val="C0C0C0"/>
                  </a:outerShdw>
                </a:effectLst>
              </a:rPr>
              <a:t>Zhou </a:t>
            </a:r>
          </a:p>
        </p:txBody>
      </p:sp>
    </p:spTree>
  </p:cSld>
  <p:clrMapOvr>
    <a:masterClrMapping/>
  </p:clrMapOvr>
  <p:transition spd="slow">
    <p:checke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3861"/>
                                        </p:tgtEl>
                                        <p:attrNameLst>
                                          <p:attrName>style.visibility</p:attrName>
                                        </p:attrNameLst>
                                      </p:cBhvr>
                                      <p:to>
                                        <p:strVal val="visible"/>
                                      </p:to>
                                    </p:set>
                                    <p:animEffect transition="in" filter="wipe(left)">
                                      <p:cBhvr>
                                        <p:cTn id="7" dur="500"/>
                                        <p:tgtEl>
                                          <p:spTgt spid="3386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3860"/>
                                        </p:tgtEl>
                                        <p:attrNameLst>
                                          <p:attrName>style.visibility</p:attrName>
                                        </p:attrNameLst>
                                      </p:cBhvr>
                                      <p:to>
                                        <p:strVal val="visible"/>
                                      </p:to>
                                    </p:set>
                                    <p:animEffect transition="in" filter="wipe(left)">
                                      <p:cBhvr>
                                        <p:cTn id="11" dur="500"/>
                                        <p:tgtEl>
                                          <p:spTgt spid="33860"/>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3862"/>
                                        </p:tgtEl>
                                        <p:attrNameLst>
                                          <p:attrName>style.visibility</p:attrName>
                                        </p:attrNameLst>
                                      </p:cBhvr>
                                      <p:to>
                                        <p:strVal val="visible"/>
                                      </p:to>
                                    </p:set>
                                    <p:animEffect transition="in" filter="wipe(left)">
                                      <p:cBhvr>
                                        <p:cTn id="15" dur="500"/>
                                        <p:tgtEl>
                                          <p:spTgt spid="33862"/>
                                        </p:tgtEl>
                                      </p:cBhvr>
                                    </p:animEffect>
                                  </p:childTnLst>
                                </p:cTn>
                              </p:par>
                            </p:childTnLst>
                          </p:cTn>
                        </p:par>
                      </p:childTnLst>
                    </p:cTn>
                  </p:par>
                  <p:par>
                    <p:cTn id="16" fill="hold">
                      <p:stCondLst>
                        <p:cond delay="indefinite"/>
                      </p:stCondLst>
                      <p:childTnLst>
                        <p:par>
                          <p:cTn id="17" fill="hold">
                            <p:stCondLst>
                              <p:cond delay="0"/>
                            </p:stCondLst>
                            <p:childTnLst>
                              <p:par>
                                <p:cTn id="18" presetID="17" presetClass="entr" presetSubtype="10" fill="hold" nodeType="clickEffect">
                                  <p:stCondLst>
                                    <p:cond delay="0"/>
                                  </p:stCondLst>
                                  <p:childTnLst>
                                    <p:set>
                                      <p:cBhvr>
                                        <p:cTn id="19" dur="1" fill="hold">
                                          <p:stCondLst>
                                            <p:cond delay="0"/>
                                          </p:stCondLst>
                                        </p:cTn>
                                        <p:tgtEl>
                                          <p:spTgt spid="33931"/>
                                        </p:tgtEl>
                                        <p:attrNameLst>
                                          <p:attrName>style.visibility</p:attrName>
                                        </p:attrNameLst>
                                      </p:cBhvr>
                                      <p:to>
                                        <p:strVal val="visible"/>
                                      </p:to>
                                    </p:set>
                                    <p:anim calcmode="lin" valueType="num">
                                      <p:cBhvr>
                                        <p:cTn id="20" dur="500" fill="hold"/>
                                        <p:tgtEl>
                                          <p:spTgt spid="33931"/>
                                        </p:tgtEl>
                                        <p:attrNameLst>
                                          <p:attrName>ppt_w</p:attrName>
                                        </p:attrNameLst>
                                      </p:cBhvr>
                                      <p:tavLst>
                                        <p:tav tm="0">
                                          <p:val>
                                            <p:fltVal val="0"/>
                                          </p:val>
                                        </p:tav>
                                        <p:tav tm="100000">
                                          <p:val>
                                            <p:strVal val="#ppt_w"/>
                                          </p:val>
                                        </p:tav>
                                      </p:tavLst>
                                    </p:anim>
                                    <p:anim calcmode="lin" valueType="num">
                                      <p:cBhvr>
                                        <p:cTn id="21" dur="500" fill="hold"/>
                                        <p:tgtEl>
                                          <p:spTgt spid="33931"/>
                                        </p:tgtEl>
                                        <p:attrNameLst>
                                          <p:attrName>ppt_h</p:attrName>
                                        </p:attrNameLst>
                                      </p:cBhvr>
                                      <p:tavLst>
                                        <p:tav tm="0">
                                          <p:val>
                                            <p:strVal val="#ppt_h"/>
                                          </p:val>
                                        </p:tav>
                                        <p:tav tm="100000">
                                          <p:val>
                                            <p:strVal val="#ppt_h"/>
                                          </p:val>
                                        </p:tav>
                                      </p:tavLst>
                                    </p:anim>
                                  </p:childTnLst>
                                </p:cTn>
                              </p:par>
                            </p:childTnLst>
                          </p:cTn>
                        </p:par>
                        <p:par>
                          <p:cTn id="22" fill="hold">
                            <p:stCondLst>
                              <p:cond delay="500"/>
                            </p:stCondLst>
                            <p:childTnLst>
                              <p:par>
                                <p:cTn id="23" presetID="17" presetClass="entr" presetSubtype="10" fill="hold" grpId="0" nodeType="afterEffect">
                                  <p:stCondLst>
                                    <p:cond delay="0"/>
                                  </p:stCondLst>
                                  <p:childTnLst>
                                    <p:set>
                                      <p:cBhvr>
                                        <p:cTn id="24" dur="1" fill="hold">
                                          <p:stCondLst>
                                            <p:cond delay="0"/>
                                          </p:stCondLst>
                                        </p:cTn>
                                        <p:tgtEl>
                                          <p:spTgt spid="33875"/>
                                        </p:tgtEl>
                                        <p:attrNameLst>
                                          <p:attrName>style.visibility</p:attrName>
                                        </p:attrNameLst>
                                      </p:cBhvr>
                                      <p:to>
                                        <p:strVal val="visible"/>
                                      </p:to>
                                    </p:set>
                                    <p:anim calcmode="lin" valueType="num">
                                      <p:cBhvr>
                                        <p:cTn id="25" dur="500" fill="hold"/>
                                        <p:tgtEl>
                                          <p:spTgt spid="33875"/>
                                        </p:tgtEl>
                                        <p:attrNameLst>
                                          <p:attrName>ppt_w</p:attrName>
                                        </p:attrNameLst>
                                      </p:cBhvr>
                                      <p:tavLst>
                                        <p:tav tm="0">
                                          <p:val>
                                            <p:fltVal val="0"/>
                                          </p:val>
                                        </p:tav>
                                        <p:tav tm="100000">
                                          <p:val>
                                            <p:strVal val="#ppt_w"/>
                                          </p:val>
                                        </p:tav>
                                      </p:tavLst>
                                    </p:anim>
                                    <p:anim calcmode="lin" valueType="num">
                                      <p:cBhvr>
                                        <p:cTn id="26" dur="500" fill="hold"/>
                                        <p:tgtEl>
                                          <p:spTgt spid="33875"/>
                                        </p:tgtEl>
                                        <p:attrNameLst>
                                          <p:attrName>ppt_h</p:attrName>
                                        </p:attrNameLst>
                                      </p:cBhvr>
                                      <p:tavLst>
                                        <p:tav tm="0">
                                          <p:val>
                                            <p:strVal val="#ppt_h"/>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12" presetClass="entr" presetSubtype="1" fill="hold" grpId="0" nodeType="clickEffect">
                                  <p:stCondLst>
                                    <p:cond delay="0"/>
                                  </p:stCondLst>
                                  <p:childTnLst>
                                    <p:set>
                                      <p:cBhvr>
                                        <p:cTn id="30" dur="1" fill="hold">
                                          <p:stCondLst>
                                            <p:cond delay="0"/>
                                          </p:stCondLst>
                                        </p:cTn>
                                        <p:tgtEl>
                                          <p:spTgt spid="33865"/>
                                        </p:tgtEl>
                                        <p:attrNameLst>
                                          <p:attrName>style.visibility</p:attrName>
                                        </p:attrNameLst>
                                      </p:cBhvr>
                                      <p:to>
                                        <p:strVal val="visible"/>
                                      </p:to>
                                    </p:set>
                                    <p:animEffect transition="in" filter="slide(fromTop)">
                                      <p:cBhvr>
                                        <p:cTn id="31" dur="500"/>
                                        <p:tgtEl>
                                          <p:spTgt spid="33865"/>
                                        </p:tgtEl>
                                      </p:cBhvr>
                                    </p:animEffect>
                                  </p:childTnLst>
                                </p:cTn>
                              </p:par>
                            </p:childTnLst>
                          </p:cTn>
                        </p:par>
                      </p:childTnLst>
                    </p:cTn>
                  </p:par>
                  <p:par>
                    <p:cTn id="32" fill="hold">
                      <p:stCondLst>
                        <p:cond delay="indefinite"/>
                      </p:stCondLst>
                      <p:childTnLst>
                        <p:par>
                          <p:cTn id="33" fill="hold">
                            <p:stCondLst>
                              <p:cond delay="0"/>
                            </p:stCondLst>
                            <p:childTnLst>
                              <p:par>
                                <p:cTn id="34" presetID="12" presetClass="entr" presetSubtype="1" fill="hold" grpId="0" nodeType="clickEffect">
                                  <p:stCondLst>
                                    <p:cond delay="0"/>
                                  </p:stCondLst>
                                  <p:childTnLst>
                                    <p:set>
                                      <p:cBhvr>
                                        <p:cTn id="35" dur="1" fill="hold">
                                          <p:stCondLst>
                                            <p:cond delay="0"/>
                                          </p:stCondLst>
                                        </p:cTn>
                                        <p:tgtEl>
                                          <p:spTgt spid="33866"/>
                                        </p:tgtEl>
                                        <p:attrNameLst>
                                          <p:attrName>style.visibility</p:attrName>
                                        </p:attrNameLst>
                                      </p:cBhvr>
                                      <p:to>
                                        <p:strVal val="visible"/>
                                      </p:to>
                                    </p:set>
                                    <p:animEffect transition="in" filter="slide(fromTop)">
                                      <p:cBhvr>
                                        <p:cTn id="36" dur="500"/>
                                        <p:tgtEl>
                                          <p:spTgt spid="33866"/>
                                        </p:tgtEl>
                                      </p:cBhvr>
                                    </p:animEffect>
                                  </p:childTnLst>
                                </p:cTn>
                              </p:par>
                            </p:childTnLst>
                          </p:cTn>
                        </p:par>
                      </p:childTnLst>
                    </p:cTn>
                  </p:par>
                  <p:par>
                    <p:cTn id="37" fill="hold">
                      <p:stCondLst>
                        <p:cond delay="indefinite"/>
                      </p:stCondLst>
                      <p:childTnLst>
                        <p:par>
                          <p:cTn id="38" fill="hold">
                            <p:stCondLst>
                              <p:cond delay="0"/>
                            </p:stCondLst>
                            <p:childTnLst>
                              <p:par>
                                <p:cTn id="39" presetID="12" presetClass="entr" presetSubtype="1" fill="hold" grpId="0" nodeType="clickEffect">
                                  <p:stCondLst>
                                    <p:cond delay="0"/>
                                  </p:stCondLst>
                                  <p:childTnLst>
                                    <p:set>
                                      <p:cBhvr>
                                        <p:cTn id="40" dur="1" fill="hold">
                                          <p:stCondLst>
                                            <p:cond delay="0"/>
                                          </p:stCondLst>
                                        </p:cTn>
                                        <p:tgtEl>
                                          <p:spTgt spid="33867"/>
                                        </p:tgtEl>
                                        <p:attrNameLst>
                                          <p:attrName>style.visibility</p:attrName>
                                        </p:attrNameLst>
                                      </p:cBhvr>
                                      <p:to>
                                        <p:strVal val="visible"/>
                                      </p:to>
                                    </p:set>
                                    <p:animEffect transition="in" filter="slide(fromTop)">
                                      <p:cBhvr>
                                        <p:cTn id="41" dur="500"/>
                                        <p:tgtEl>
                                          <p:spTgt spid="33867"/>
                                        </p:tgtEl>
                                      </p:cBhvr>
                                    </p:animEffect>
                                  </p:childTnLst>
                                </p:cTn>
                              </p:par>
                            </p:childTnLst>
                          </p:cTn>
                        </p:par>
                      </p:childTnLst>
                    </p:cTn>
                  </p:par>
                  <p:par>
                    <p:cTn id="42" fill="hold">
                      <p:stCondLst>
                        <p:cond delay="indefinite"/>
                      </p:stCondLst>
                      <p:childTnLst>
                        <p:par>
                          <p:cTn id="43" fill="hold">
                            <p:stCondLst>
                              <p:cond delay="0"/>
                            </p:stCondLst>
                            <p:childTnLst>
                              <p:par>
                                <p:cTn id="44" presetID="12" presetClass="entr" presetSubtype="1" fill="hold" grpId="0" nodeType="clickEffect">
                                  <p:stCondLst>
                                    <p:cond delay="0"/>
                                  </p:stCondLst>
                                  <p:childTnLst>
                                    <p:set>
                                      <p:cBhvr>
                                        <p:cTn id="45" dur="1" fill="hold">
                                          <p:stCondLst>
                                            <p:cond delay="0"/>
                                          </p:stCondLst>
                                        </p:cTn>
                                        <p:tgtEl>
                                          <p:spTgt spid="33868"/>
                                        </p:tgtEl>
                                        <p:attrNameLst>
                                          <p:attrName>style.visibility</p:attrName>
                                        </p:attrNameLst>
                                      </p:cBhvr>
                                      <p:to>
                                        <p:strVal val="visible"/>
                                      </p:to>
                                    </p:set>
                                    <p:animEffect transition="in" filter="slide(fromTop)">
                                      <p:cBhvr>
                                        <p:cTn id="46" dur="500"/>
                                        <p:tgtEl>
                                          <p:spTgt spid="33868"/>
                                        </p:tgtEl>
                                      </p:cBhvr>
                                    </p:animEffect>
                                  </p:childTnLst>
                                </p:cTn>
                              </p:par>
                            </p:childTnLst>
                          </p:cTn>
                        </p:par>
                      </p:childTnLst>
                    </p:cTn>
                  </p:par>
                  <p:par>
                    <p:cTn id="47" fill="hold">
                      <p:stCondLst>
                        <p:cond delay="indefinite"/>
                      </p:stCondLst>
                      <p:childTnLst>
                        <p:par>
                          <p:cTn id="48" fill="hold">
                            <p:stCondLst>
                              <p:cond delay="0"/>
                            </p:stCondLst>
                            <p:childTnLst>
                              <p:par>
                                <p:cTn id="49" presetID="12" presetClass="entr" presetSubtype="1" fill="hold" grpId="0" nodeType="clickEffect">
                                  <p:stCondLst>
                                    <p:cond delay="0"/>
                                  </p:stCondLst>
                                  <p:childTnLst>
                                    <p:set>
                                      <p:cBhvr>
                                        <p:cTn id="50" dur="1" fill="hold">
                                          <p:stCondLst>
                                            <p:cond delay="0"/>
                                          </p:stCondLst>
                                        </p:cTn>
                                        <p:tgtEl>
                                          <p:spTgt spid="33869"/>
                                        </p:tgtEl>
                                        <p:attrNameLst>
                                          <p:attrName>style.visibility</p:attrName>
                                        </p:attrNameLst>
                                      </p:cBhvr>
                                      <p:to>
                                        <p:strVal val="visible"/>
                                      </p:to>
                                    </p:set>
                                    <p:animEffect transition="in" filter="slide(fromTop)">
                                      <p:cBhvr>
                                        <p:cTn id="51" dur="500"/>
                                        <p:tgtEl>
                                          <p:spTgt spid="33869"/>
                                        </p:tgtEl>
                                      </p:cBhvr>
                                    </p:animEffect>
                                  </p:childTnLst>
                                </p:cTn>
                              </p:par>
                            </p:childTnLst>
                          </p:cTn>
                        </p:par>
                      </p:childTnLst>
                    </p:cTn>
                  </p:par>
                  <p:par>
                    <p:cTn id="52" fill="hold">
                      <p:stCondLst>
                        <p:cond delay="indefinite"/>
                      </p:stCondLst>
                      <p:childTnLst>
                        <p:par>
                          <p:cTn id="53" fill="hold">
                            <p:stCondLst>
                              <p:cond delay="0"/>
                            </p:stCondLst>
                            <p:childTnLst>
                              <p:par>
                                <p:cTn id="54" presetID="12" presetClass="entr" presetSubtype="1" fill="hold" grpId="0" nodeType="clickEffect">
                                  <p:stCondLst>
                                    <p:cond delay="0"/>
                                  </p:stCondLst>
                                  <p:childTnLst>
                                    <p:set>
                                      <p:cBhvr>
                                        <p:cTn id="55" dur="1" fill="hold">
                                          <p:stCondLst>
                                            <p:cond delay="0"/>
                                          </p:stCondLst>
                                        </p:cTn>
                                        <p:tgtEl>
                                          <p:spTgt spid="33864"/>
                                        </p:tgtEl>
                                        <p:attrNameLst>
                                          <p:attrName>style.visibility</p:attrName>
                                        </p:attrNameLst>
                                      </p:cBhvr>
                                      <p:to>
                                        <p:strVal val="visible"/>
                                      </p:to>
                                    </p:set>
                                    <p:animEffect transition="in" filter="slide(fromTop)">
                                      <p:cBhvr>
                                        <p:cTn id="56" dur="500"/>
                                        <p:tgtEl>
                                          <p:spTgt spid="33864"/>
                                        </p:tgtEl>
                                      </p:cBhvr>
                                    </p:animEffect>
                                  </p:childTnLst>
                                </p:cTn>
                              </p:par>
                            </p:childTnLst>
                          </p:cTn>
                        </p:par>
                      </p:childTnLst>
                    </p:cTn>
                  </p:par>
                  <p:par>
                    <p:cTn id="57" fill="hold">
                      <p:stCondLst>
                        <p:cond delay="indefinite"/>
                      </p:stCondLst>
                      <p:childTnLst>
                        <p:par>
                          <p:cTn id="58" fill="hold">
                            <p:stCondLst>
                              <p:cond delay="0"/>
                            </p:stCondLst>
                            <p:childTnLst>
                              <p:par>
                                <p:cTn id="59" presetID="12" presetClass="entr" presetSubtype="1" fill="hold" grpId="0" nodeType="clickEffect">
                                  <p:stCondLst>
                                    <p:cond delay="0"/>
                                  </p:stCondLst>
                                  <p:childTnLst>
                                    <p:set>
                                      <p:cBhvr>
                                        <p:cTn id="60" dur="1" fill="hold">
                                          <p:stCondLst>
                                            <p:cond delay="0"/>
                                          </p:stCondLst>
                                        </p:cTn>
                                        <p:tgtEl>
                                          <p:spTgt spid="33870"/>
                                        </p:tgtEl>
                                        <p:attrNameLst>
                                          <p:attrName>style.visibility</p:attrName>
                                        </p:attrNameLst>
                                      </p:cBhvr>
                                      <p:to>
                                        <p:strVal val="visible"/>
                                      </p:to>
                                    </p:set>
                                    <p:animEffect transition="in" filter="slide(fromTop)">
                                      <p:cBhvr>
                                        <p:cTn id="61" dur="500"/>
                                        <p:tgtEl>
                                          <p:spTgt spid="33870"/>
                                        </p:tgtEl>
                                      </p:cBhvr>
                                    </p:animEffect>
                                  </p:childTnLst>
                                </p:cTn>
                              </p:par>
                            </p:childTnLst>
                          </p:cTn>
                        </p:par>
                      </p:childTnLst>
                    </p:cTn>
                  </p:par>
                  <p:par>
                    <p:cTn id="62" fill="hold">
                      <p:stCondLst>
                        <p:cond delay="indefinite"/>
                      </p:stCondLst>
                      <p:childTnLst>
                        <p:par>
                          <p:cTn id="63" fill="hold">
                            <p:stCondLst>
                              <p:cond delay="0"/>
                            </p:stCondLst>
                            <p:childTnLst>
                              <p:par>
                                <p:cTn id="64" presetID="12" presetClass="entr" presetSubtype="1" fill="hold" grpId="0" nodeType="clickEffect">
                                  <p:stCondLst>
                                    <p:cond delay="0"/>
                                  </p:stCondLst>
                                  <p:childTnLst>
                                    <p:set>
                                      <p:cBhvr>
                                        <p:cTn id="65" dur="1" fill="hold">
                                          <p:stCondLst>
                                            <p:cond delay="0"/>
                                          </p:stCondLst>
                                        </p:cTn>
                                        <p:tgtEl>
                                          <p:spTgt spid="33871"/>
                                        </p:tgtEl>
                                        <p:attrNameLst>
                                          <p:attrName>style.visibility</p:attrName>
                                        </p:attrNameLst>
                                      </p:cBhvr>
                                      <p:to>
                                        <p:strVal val="visible"/>
                                      </p:to>
                                    </p:set>
                                    <p:animEffect transition="in" filter="slide(fromTop)">
                                      <p:cBhvr>
                                        <p:cTn id="66" dur="500"/>
                                        <p:tgtEl>
                                          <p:spTgt spid="33871"/>
                                        </p:tgtEl>
                                      </p:cBhvr>
                                    </p:animEffect>
                                  </p:childTnLst>
                                </p:cTn>
                              </p:par>
                            </p:childTnLst>
                          </p:cTn>
                        </p:par>
                      </p:childTnLst>
                    </p:cTn>
                  </p:par>
                  <p:par>
                    <p:cTn id="67" fill="hold">
                      <p:stCondLst>
                        <p:cond delay="indefinite"/>
                      </p:stCondLst>
                      <p:childTnLst>
                        <p:par>
                          <p:cTn id="68" fill="hold">
                            <p:stCondLst>
                              <p:cond delay="0"/>
                            </p:stCondLst>
                            <p:childTnLst>
                              <p:par>
                                <p:cTn id="69" presetID="12" presetClass="entr" presetSubtype="1" fill="hold" grpId="0" nodeType="clickEffect">
                                  <p:stCondLst>
                                    <p:cond delay="0"/>
                                  </p:stCondLst>
                                  <p:childTnLst>
                                    <p:set>
                                      <p:cBhvr>
                                        <p:cTn id="70" dur="1" fill="hold">
                                          <p:stCondLst>
                                            <p:cond delay="0"/>
                                          </p:stCondLst>
                                        </p:cTn>
                                        <p:tgtEl>
                                          <p:spTgt spid="33872"/>
                                        </p:tgtEl>
                                        <p:attrNameLst>
                                          <p:attrName>style.visibility</p:attrName>
                                        </p:attrNameLst>
                                      </p:cBhvr>
                                      <p:to>
                                        <p:strVal val="visible"/>
                                      </p:to>
                                    </p:set>
                                    <p:animEffect transition="in" filter="slide(fromTop)">
                                      <p:cBhvr>
                                        <p:cTn id="71" dur="500"/>
                                        <p:tgtEl>
                                          <p:spTgt spid="33872"/>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grpId="0" nodeType="clickEffect">
                                  <p:stCondLst>
                                    <p:cond delay="0"/>
                                  </p:stCondLst>
                                  <p:childTnLst>
                                    <p:set>
                                      <p:cBhvr>
                                        <p:cTn id="75" dur="1" fill="hold">
                                          <p:stCondLst>
                                            <p:cond delay="0"/>
                                          </p:stCondLst>
                                        </p:cTn>
                                        <p:tgtEl>
                                          <p:spTgt spid="33927"/>
                                        </p:tgtEl>
                                        <p:attrNameLst>
                                          <p:attrName>style.visibility</p:attrName>
                                        </p:attrNameLst>
                                      </p:cBhvr>
                                      <p:to>
                                        <p:strVal val="visible"/>
                                      </p:to>
                                    </p:set>
                                    <p:animEffect transition="in" filter="wipe(left)">
                                      <p:cBhvr>
                                        <p:cTn id="76" dur="500"/>
                                        <p:tgtEl>
                                          <p:spTgt spid="33927"/>
                                        </p:tgtEl>
                                      </p:cBhvr>
                                    </p:animEffect>
                                  </p:childTnLst>
                                </p:cTn>
                              </p:par>
                            </p:childTnLst>
                          </p:cTn>
                        </p:par>
                      </p:childTnLst>
                    </p:cTn>
                  </p:par>
                  <p:par>
                    <p:cTn id="77" fill="hold">
                      <p:stCondLst>
                        <p:cond delay="indefinite"/>
                      </p:stCondLst>
                      <p:childTnLst>
                        <p:par>
                          <p:cTn id="78" fill="hold">
                            <p:stCondLst>
                              <p:cond delay="0"/>
                            </p:stCondLst>
                            <p:childTnLst>
                              <p:par>
                                <p:cTn id="79" presetID="3" presetClass="entr" presetSubtype="10" fill="hold" grpId="0" nodeType="clickEffect">
                                  <p:stCondLst>
                                    <p:cond delay="0"/>
                                  </p:stCondLst>
                                  <p:childTnLst>
                                    <p:set>
                                      <p:cBhvr>
                                        <p:cTn id="80" dur="1" fill="hold">
                                          <p:stCondLst>
                                            <p:cond delay="0"/>
                                          </p:stCondLst>
                                        </p:cTn>
                                        <p:tgtEl>
                                          <p:spTgt spid="33929"/>
                                        </p:tgtEl>
                                        <p:attrNameLst>
                                          <p:attrName>style.visibility</p:attrName>
                                        </p:attrNameLst>
                                      </p:cBhvr>
                                      <p:to>
                                        <p:strVal val="visible"/>
                                      </p:to>
                                    </p:set>
                                    <p:animEffect transition="in" filter="blinds(horizontal)">
                                      <p:cBhvr>
                                        <p:cTn id="81" dur="500"/>
                                        <p:tgtEl>
                                          <p:spTgt spid="33929"/>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8" fill="hold" grpId="0" nodeType="clickEffect">
                                  <p:stCondLst>
                                    <p:cond delay="0"/>
                                  </p:stCondLst>
                                  <p:childTnLst>
                                    <p:set>
                                      <p:cBhvr>
                                        <p:cTn id="85" dur="1" fill="hold">
                                          <p:stCondLst>
                                            <p:cond delay="0"/>
                                          </p:stCondLst>
                                        </p:cTn>
                                        <p:tgtEl>
                                          <p:spTgt spid="33873"/>
                                        </p:tgtEl>
                                        <p:attrNameLst>
                                          <p:attrName>style.visibility</p:attrName>
                                        </p:attrNameLst>
                                      </p:cBhvr>
                                      <p:to>
                                        <p:strVal val="visible"/>
                                      </p:to>
                                    </p:set>
                                    <p:animEffect transition="in" filter="wipe(left)">
                                      <p:cBhvr>
                                        <p:cTn id="86" dur="500"/>
                                        <p:tgtEl>
                                          <p:spTgt spid="33873"/>
                                        </p:tgtEl>
                                      </p:cBhvr>
                                    </p:animEffect>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33940"/>
                                        </p:tgtEl>
                                        <p:attrNameLst>
                                          <p:attrName>style.visibility</p:attrName>
                                        </p:attrNameLst>
                                      </p:cBhvr>
                                      <p:to>
                                        <p:strVal val="visible"/>
                                      </p:to>
                                    </p:set>
                                    <p:anim calcmode="lin" valueType="num">
                                      <p:cBhvr additive="base">
                                        <p:cTn id="91" dur="1000" fill="hold"/>
                                        <p:tgtEl>
                                          <p:spTgt spid="33940"/>
                                        </p:tgtEl>
                                        <p:attrNameLst>
                                          <p:attrName>ppt_x</p:attrName>
                                        </p:attrNameLst>
                                      </p:cBhvr>
                                      <p:tavLst>
                                        <p:tav tm="0">
                                          <p:val>
                                            <p:strVal val="#ppt_x"/>
                                          </p:val>
                                        </p:tav>
                                        <p:tav tm="100000">
                                          <p:val>
                                            <p:strVal val="#ppt_x"/>
                                          </p:val>
                                        </p:tav>
                                      </p:tavLst>
                                    </p:anim>
                                    <p:anim calcmode="lin" valueType="num">
                                      <p:cBhvr additive="base">
                                        <p:cTn id="92" dur="1000" fill="hold"/>
                                        <p:tgtEl>
                                          <p:spTgt spid="33940"/>
                                        </p:tgtEl>
                                        <p:attrNameLst>
                                          <p:attrName>ppt_y</p:attrName>
                                        </p:attrNameLst>
                                      </p:cBhvr>
                                      <p:tavLst>
                                        <p:tav tm="0">
                                          <p:val>
                                            <p:strVal val="1+#ppt_h/2"/>
                                          </p:val>
                                        </p:tav>
                                        <p:tav tm="100000">
                                          <p:val>
                                            <p:strVal val="#ppt_y"/>
                                          </p:val>
                                        </p:tav>
                                      </p:tavLst>
                                    </p:anim>
                                  </p:childTnLst>
                                  <p:subTnLst>
                                    <p:set>
                                      <p:cBhvr override="childStyle">
                                        <p:cTn dur="1" fill="hold" display="0" masterRel="sameClick" afterEffect="1">
                                          <p:stCondLst>
                                            <p:cond evt="end" delay="0">
                                              <p:tn val="89"/>
                                            </p:cond>
                                          </p:stCondLst>
                                        </p:cTn>
                                        <p:tgtEl>
                                          <p:spTgt spid="33940"/>
                                        </p:tgtEl>
                                        <p:attrNameLst>
                                          <p:attrName>style.visibility</p:attrName>
                                        </p:attrNameLst>
                                      </p:cBhvr>
                                      <p:to>
                                        <p:strVal val="hidden"/>
                                      </p:to>
                                    </p:set>
                                    <p:audio>
                                      <p:cMediaNode>
                                        <p:cTn display="0" masterRel="sameClick">
                                          <p:stCondLst>
                                            <p:cond evt="begin" delay="0">
                                              <p:tn val="89"/>
                                            </p:cond>
                                          </p:stCondLst>
                                          <p:endCondLst>
                                            <p:cond evt="onStopAudio" delay="0">
                                              <p:tgtEl>
                                                <p:sldTgt/>
                                              </p:tgtEl>
                                            </p:cond>
                                          </p:endCondLst>
                                        </p:cTn>
                                        <p:tgtEl>
                                          <p:sndTgt r:embed="rId2" name="whoosh.wav"/>
                                        </p:tgtEl>
                                      </p:cMediaNode>
                                    </p:audio>
                                  </p:subTnLst>
                                </p:cTn>
                              </p:par>
                            </p:childTnLst>
                          </p:cTn>
                        </p:par>
                        <p:par>
                          <p:cTn id="93" fill="hold">
                            <p:stCondLst>
                              <p:cond delay="1000"/>
                            </p:stCondLst>
                            <p:childTnLst>
                              <p:par>
                                <p:cTn id="94" presetID="1" presetClass="entr" presetSubtype="0" fill="hold" grpId="0" nodeType="afterEffect">
                                  <p:stCondLst>
                                    <p:cond delay="0"/>
                                  </p:stCondLst>
                                  <p:childTnLst>
                                    <p:set>
                                      <p:cBhvr>
                                        <p:cTn id="95" dur="1" fill="hold">
                                          <p:stCondLst>
                                            <p:cond delay="0"/>
                                          </p:stCondLst>
                                        </p:cTn>
                                        <p:tgtEl>
                                          <p:spTgt spid="33941"/>
                                        </p:tgtEl>
                                        <p:attrNameLst>
                                          <p:attrName>style.visibility</p:attrName>
                                        </p:attrNameLst>
                                      </p:cBhvr>
                                      <p:to>
                                        <p:strVal val="visible"/>
                                      </p:to>
                                    </p:set>
                                  </p:childTnLst>
                                </p:cTn>
                              </p:par>
                            </p:childTnLst>
                          </p:cTn>
                        </p:par>
                      </p:childTnLst>
                    </p:cTn>
                  </p:par>
                  <p:par>
                    <p:cTn id="96" fill="hold">
                      <p:stCondLst>
                        <p:cond delay="indefinite"/>
                      </p:stCondLst>
                      <p:childTnLst>
                        <p:par>
                          <p:cTn id="97" fill="hold">
                            <p:stCondLst>
                              <p:cond delay="0"/>
                            </p:stCondLst>
                            <p:childTnLst>
                              <p:par>
                                <p:cTn id="98" presetID="2" presetClass="entr" presetSubtype="4" fill="hold" grpId="0" nodeType="clickEffect">
                                  <p:stCondLst>
                                    <p:cond delay="0"/>
                                  </p:stCondLst>
                                  <p:childTnLst>
                                    <p:set>
                                      <p:cBhvr>
                                        <p:cTn id="99" dur="1" fill="hold">
                                          <p:stCondLst>
                                            <p:cond delay="0"/>
                                          </p:stCondLst>
                                        </p:cTn>
                                        <p:tgtEl>
                                          <p:spTgt spid="33930"/>
                                        </p:tgtEl>
                                        <p:attrNameLst>
                                          <p:attrName>style.visibility</p:attrName>
                                        </p:attrNameLst>
                                      </p:cBhvr>
                                      <p:to>
                                        <p:strVal val="visible"/>
                                      </p:to>
                                    </p:set>
                                    <p:anim calcmode="lin" valueType="num">
                                      <p:cBhvr additive="base">
                                        <p:cTn id="100" dur="500" fill="hold"/>
                                        <p:tgtEl>
                                          <p:spTgt spid="33930"/>
                                        </p:tgtEl>
                                        <p:attrNameLst>
                                          <p:attrName>ppt_x</p:attrName>
                                        </p:attrNameLst>
                                      </p:cBhvr>
                                      <p:tavLst>
                                        <p:tav tm="0">
                                          <p:val>
                                            <p:strVal val="#ppt_x"/>
                                          </p:val>
                                        </p:tav>
                                        <p:tav tm="100000">
                                          <p:val>
                                            <p:strVal val="#ppt_x"/>
                                          </p:val>
                                        </p:tav>
                                      </p:tavLst>
                                    </p:anim>
                                    <p:anim calcmode="lin" valueType="num">
                                      <p:cBhvr additive="base">
                                        <p:cTn id="101" dur="500" fill="hold"/>
                                        <p:tgtEl>
                                          <p:spTgt spid="339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60" grpId="0" autoUpdateAnimBg="0"/>
      <p:bldP spid="33861" grpId="0" autoUpdateAnimBg="0"/>
      <p:bldP spid="33862" grpId="0" autoUpdateAnimBg="0"/>
      <p:bldP spid="33873" grpId="0" autoUpdateAnimBg="0"/>
      <p:bldP spid="33875" grpId="0" autoUpdateAnimBg="0"/>
      <p:bldP spid="33872" grpId="0" autoUpdateAnimBg="0"/>
      <p:bldP spid="33864" grpId="0" autoUpdateAnimBg="0"/>
      <p:bldP spid="33865" grpId="0" autoUpdateAnimBg="0"/>
      <p:bldP spid="33866" grpId="0" autoUpdateAnimBg="0"/>
      <p:bldP spid="33867" grpId="0" autoUpdateAnimBg="0"/>
      <p:bldP spid="33868" grpId="0" autoUpdateAnimBg="0"/>
      <p:bldP spid="33869" grpId="0" autoUpdateAnimBg="0"/>
      <p:bldP spid="33870" grpId="0" autoUpdateAnimBg="0"/>
      <p:bldP spid="33871" grpId="0" autoUpdateAnimBg="0"/>
      <p:bldP spid="33927" grpId="0" autoUpdateAnimBg="0"/>
      <p:bldP spid="33929" grpId="0" autoUpdateAnimBg="0"/>
      <p:bldP spid="33930" grpId="0" autoUpdateAnimBg="0"/>
      <p:bldP spid="33940" grpId="0"/>
      <p:bldP spid="33941"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892" name="Text Box 172"/>
          <p:cNvSpPr txBox="1">
            <a:spLocks noChangeArrowheads="1"/>
          </p:cNvSpPr>
          <p:nvPr/>
        </p:nvSpPr>
        <p:spPr bwMode="auto">
          <a:xfrm>
            <a:off x="76200" y="633413"/>
            <a:ext cx="8403214" cy="1137086"/>
          </a:xfrm>
          <a:prstGeom prst="rect">
            <a:avLst/>
          </a:prstGeom>
          <a:noFill/>
          <a:ln w="25400" cap="sq">
            <a:noFill/>
            <a:miter lim="800000"/>
            <a:headEnd/>
            <a:tailEnd/>
          </a:ln>
          <a:effectLst/>
        </p:spPr>
        <p:txBody>
          <a:bodyPr wrap="none" lIns="91416" tIns="45710" rIns="91416" bIns="45710">
            <a:spAutoFit/>
          </a:bodyPr>
          <a:lstStyle/>
          <a:p>
            <a:pPr>
              <a:lnSpc>
                <a:spcPct val="150000"/>
              </a:lnSpc>
            </a:pPr>
            <a:r>
              <a:rPr lang="en-US" altLang="zh-CN" sz="2400" dirty="0">
                <a:ea typeface="楷体_GB2312" pitchFamily="49" charset="-122"/>
              </a:rPr>
              <a:t> 3)  </a:t>
            </a:r>
            <a:r>
              <a:rPr lang="zh-CN" altLang="en-US" sz="2400" dirty="0">
                <a:ea typeface="楷体_GB2312" pitchFamily="49" charset="-122"/>
              </a:rPr>
              <a:t>很难找到一个不产生冲突的哈希函数。一般情况下，只能 </a:t>
            </a:r>
          </a:p>
          <a:p>
            <a:pPr>
              <a:lnSpc>
                <a:spcPct val="150000"/>
              </a:lnSpc>
            </a:pPr>
            <a:r>
              <a:rPr lang="zh-CN" altLang="en-US" sz="2400" dirty="0">
                <a:ea typeface="楷体_GB2312" pitchFamily="49" charset="-122"/>
              </a:rPr>
              <a:t>      选择恰当的哈希函数，使冲突尽可能少地产生。 </a:t>
            </a:r>
          </a:p>
        </p:txBody>
      </p:sp>
      <p:sp>
        <p:nvSpPr>
          <p:cNvPr id="30893" name="Text Box 173"/>
          <p:cNvSpPr txBox="1">
            <a:spLocks noChangeArrowheads="1"/>
          </p:cNvSpPr>
          <p:nvPr/>
        </p:nvSpPr>
        <p:spPr bwMode="auto">
          <a:xfrm>
            <a:off x="107950" y="2060575"/>
            <a:ext cx="8712200" cy="3970297"/>
          </a:xfrm>
          <a:prstGeom prst="rect">
            <a:avLst/>
          </a:prstGeom>
          <a:noFill/>
          <a:ln w="9525">
            <a:noFill/>
            <a:miter lim="800000"/>
            <a:headEnd/>
            <a:tailEnd/>
          </a:ln>
          <a:effectLst/>
        </p:spPr>
        <p:txBody>
          <a:bodyPr lIns="91416" tIns="45710" rIns="91416" bIns="45710">
            <a:spAutoFit/>
          </a:bodyPr>
          <a:lstStyle/>
          <a:p>
            <a:pPr>
              <a:lnSpc>
                <a:spcPct val="210000"/>
              </a:lnSpc>
              <a:spcBef>
                <a:spcPct val="0"/>
              </a:spcBef>
            </a:pPr>
            <a:r>
              <a:rPr lang="en-US" altLang="zh-CN" dirty="0">
                <a:ea typeface="华文新魏" pitchFamily="2" charset="-122"/>
              </a:rPr>
              <a:t>        </a:t>
            </a:r>
            <a:r>
              <a:rPr lang="zh-CN" altLang="en-US" sz="2400" dirty="0">
                <a:ea typeface="华文中宋" pitchFamily="2" charset="-122"/>
              </a:rPr>
              <a:t>因此：在构造这种特殊的“查找表”时，除了需要选择一个 </a:t>
            </a:r>
          </a:p>
          <a:p>
            <a:pPr>
              <a:lnSpc>
                <a:spcPct val="210000"/>
              </a:lnSpc>
              <a:spcBef>
                <a:spcPct val="0"/>
              </a:spcBef>
            </a:pPr>
            <a:r>
              <a:rPr lang="zh-CN" altLang="en-US" sz="2400" dirty="0">
                <a:ea typeface="华文中宋" pitchFamily="2" charset="-122"/>
              </a:rPr>
              <a:t>“</a:t>
            </a:r>
            <a:r>
              <a:rPr lang="zh-CN" altLang="en-US" sz="2400" dirty="0">
                <a:solidFill>
                  <a:srgbClr val="0000FF"/>
                </a:solidFill>
                <a:ea typeface="华文中宋" pitchFamily="2" charset="-122"/>
              </a:rPr>
              <a:t>好</a:t>
            </a:r>
            <a:r>
              <a:rPr lang="zh-CN" altLang="en-US" sz="2400" dirty="0">
                <a:ea typeface="华文中宋" pitchFamily="2" charset="-122"/>
              </a:rPr>
              <a:t>”</a:t>
            </a:r>
            <a:r>
              <a:rPr lang="zh-CN" altLang="en-US" sz="2400" dirty="0">
                <a:ea typeface="华文新魏" pitchFamily="2" charset="-122"/>
              </a:rPr>
              <a:t> </a:t>
            </a:r>
            <a:r>
              <a:rPr lang="zh-CN" altLang="en-US" sz="2400" dirty="0">
                <a:ea typeface="华文中宋" pitchFamily="2" charset="-122"/>
              </a:rPr>
              <a:t>（</a:t>
            </a:r>
            <a:r>
              <a:rPr lang="zh-CN" altLang="en-US" sz="2400" dirty="0">
                <a:latin typeface="华文新魏" pitchFamily="2" charset="-122"/>
                <a:ea typeface="华文新魏" pitchFamily="2" charset="-122"/>
              </a:rPr>
              <a:t>其原则是尽可能地使任意一组关键字的哈希地址</a:t>
            </a:r>
            <a:r>
              <a:rPr lang="zh-CN" altLang="en-US" sz="2400" dirty="0">
                <a:solidFill>
                  <a:srgbClr val="FF3300"/>
                </a:solidFill>
                <a:effectLst>
                  <a:outerShdw blurRad="38100" dist="38100" dir="2700000" algn="tl">
                    <a:srgbClr val="000000"/>
                  </a:outerShdw>
                </a:effectLst>
                <a:latin typeface="华文新魏" pitchFamily="2" charset="-122"/>
                <a:ea typeface="华文新魏" pitchFamily="2" charset="-122"/>
              </a:rPr>
              <a:t>均匀地</a:t>
            </a:r>
            <a:r>
              <a:rPr lang="zh-CN" altLang="en-US" sz="2400" dirty="0">
                <a:latin typeface="华文新魏" pitchFamily="2" charset="-122"/>
                <a:ea typeface="华文新魏" pitchFamily="2" charset="-122"/>
              </a:rPr>
              <a:t> 分布在整个地址空间中，即用任意关键字作为哈希函数的自变量其计算结果</a:t>
            </a:r>
            <a:r>
              <a:rPr lang="zh-CN" altLang="en-US" sz="2400" dirty="0">
                <a:solidFill>
                  <a:srgbClr val="FF3300"/>
                </a:solidFill>
                <a:effectLst>
                  <a:outerShdw blurRad="38100" dist="38100" dir="2700000" algn="tl">
                    <a:srgbClr val="000000"/>
                  </a:outerShdw>
                </a:effectLst>
                <a:latin typeface="华文新魏" pitchFamily="2" charset="-122"/>
                <a:ea typeface="华文新魏" pitchFamily="2" charset="-122"/>
              </a:rPr>
              <a:t>随机分布</a:t>
            </a:r>
            <a:r>
              <a:rPr lang="zh-CN" altLang="en-US" sz="2400" dirty="0">
                <a:latin typeface="华文新魏" pitchFamily="2" charset="-122"/>
                <a:ea typeface="华文新魏" pitchFamily="2" charset="-122"/>
              </a:rPr>
              <a:t>，以尽可能少产生冲突</a:t>
            </a:r>
            <a:r>
              <a:rPr lang="zh-CN" altLang="en-US" sz="2400" dirty="0">
                <a:ea typeface="华文中宋" pitchFamily="2" charset="-122"/>
              </a:rPr>
              <a:t>）的哈希函数之外；还需要找到一种“</a:t>
            </a:r>
            <a:r>
              <a:rPr lang="zh-CN" altLang="en-US" sz="2400" dirty="0">
                <a:solidFill>
                  <a:srgbClr val="0000FF"/>
                </a:solidFill>
                <a:ea typeface="华文中宋" pitchFamily="2" charset="-122"/>
              </a:rPr>
              <a:t>处理冲突</a:t>
            </a:r>
            <a:r>
              <a:rPr lang="zh-CN" altLang="en-US" sz="2400" dirty="0">
                <a:ea typeface="华文中宋" pitchFamily="2" charset="-122"/>
              </a:rPr>
              <a:t>”的方法。 </a:t>
            </a:r>
          </a:p>
        </p:txBody>
      </p:sp>
    </p:spTree>
  </p:cSld>
  <p:clrMapOvr>
    <a:masterClrMapping/>
  </p:clrMapOvr>
  <p:transition spd="slow">
    <p:dissolve/>
  </p:transition>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04" name="Text Box 4"/>
          <p:cNvSpPr txBox="1">
            <a:spLocks noChangeArrowheads="1"/>
          </p:cNvSpPr>
          <p:nvPr/>
        </p:nvSpPr>
        <p:spPr bwMode="auto">
          <a:xfrm>
            <a:off x="2514008" y="211307"/>
            <a:ext cx="3570160" cy="769421"/>
          </a:xfrm>
          <a:prstGeom prst="rect">
            <a:avLst/>
          </a:prstGeom>
          <a:noFill/>
          <a:ln w="9525">
            <a:noFill/>
            <a:miter lim="800000"/>
            <a:headEnd/>
            <a:tailEnd/>
          </a:ln>
          <a:effectLst/>
        </p:spPr>
        <p:txBody>
          <a:bodyPr wrap="none" lIns="91416" tIns="45710" rIns="91416" bIns="45710">
            <a:spAutoFit/>
          </a:bodyPr>
          <a:lstStyle/>
          <a:p>
            <a:pPr>
              <a:spcBef>
                <a:spcPct val="0"/>
              </a:spcBef>
            </a:pPr>
            <a:r>
              <a:rPr lang="zh-CN" altLang="en-US" sz="4400" dirty="0">
                <a:solidFill>
                  <a:srgbClr val="0000CC"/>
                </a:solidFill>
                <a:latin typeface="华文行楷" pitchFamily="2" charset="-122"/>
                <a:ea typeface="华文行楷" pitchFamily="2" charset="-122"/>
                <a:cs typeface="+mj-cs"/>
              </a:rPr>
              <a:t>哈希表的定义</a:t>
            </a:r>
          </a:p>
        </p:txBody>
      </p:sp>
      <p:sp>
        <p:nvSpPr>
          <p:cNvPr id="153605" name="Text Box 5"/>
          <p:cNvSpPr txBox="1">
            <a:spLocks noChangeArrowheads="1"/>
          </p:cNvSpPr>
          <p:nvPr/>
        </p:nvSpPr>
        <p:spPr bwMode="auto">
          <a:xfrm>
            <a:off x="120650" y="1117600"/>
            <a:ext cx="8915400" cy="1954213"/>
          </a:xfrm>
          <a:prstGeom prst="rect">
            <a:avLst/>
          </a:prstGeom>
          <a:noFill/>
          <a:ln w="9525">
            <a:noFill/>
            <a:miter lim="800000"/>
            <a:headEnd/>
            <a:tailEnd/>
          </a:ln>
          <a:effectLst/>
        </p:spPr>
        <p:txBody>
          <a:bodyPr lIns="91416" tIns="45710" rIns="91416" bIns="45710">
            <a:spAutoFit/>
          </a:bodyPr>
          <a:lstStyle/>
          <a:p>
            <a:pPr>
              <a:lnSpc>
                <a:spcPct val="170000"/>
              </a:lnSpc>
              <a:spcBef>
                <a:spcPct val="0"/>
              </a:spcBef>
            </a:pPr>
            <a:r>
              <a:rPr lang="en-US" altLang="zh-CN" sz="2400" dirty="0">
                <a:ea typeface="楷体_GB2312" pitchFamily="49" charset="-122"/>
              </a:rPr>
              <a:t>        </a:t>
            </a:r>
            <a:r>
              <a:rPr lang="zh-CN" altLang="en-US" sz="2400" dirty="0">
                <a:ea typeface="楷体_GB2312" pitchFamily="49" charset="-122"/>
              </a:rPr>
              <a:t>根据设定的哈希函数</a:t>
            </a:r>
            <a:r>
              <a:rPr lang="en-US" altLang="zh-CN" sz="2400" dirty="0">
                <a:ea typeface="楷体_GB2312" pitchFamily="49" charset="-122"/>
              </a:rPr>
              <a:t>H(key)</a:t>
            </a:r>
            <a:r>
              <a:rPr lang="zh-CN" altLang="en-US" sz="2400" dirty="0">
                <a:ea typeface="楷体_GB2312" pitchFamily="49" charset="-122"/>
              </a:rPr>
              <a:t>和所选中的处理冲突的方法建立 </a:t>
            </a:r>
          </a:p>
          <a:p>
            <a:pPr>
              <a:lnSpc>
                <a:spcPct val="170000"/>
              </a:lnSpc>
              <a:spcBef>
                <a:spcPct val="0"/>
              </a:spcBef>
            </a:pPr>
            <a:r>
              <a:rPr lang="zh-CN" altLang="en-US" sz="2400" dirty="0">
                <a:ea typeface="楷体_GB2312" pitchFamily="49" charset="-122"/>
              </a:rPr>
              <a:t>的</a:t>
            </a:r>
            <a:r>
              <a:rPr lang="zh-CN" altLang="en-US" sz="2400" dirty="0">
                <a:solidFill>
                  <a:srgbClr val="FF3300"/>
                </a:solidFill>
                <a:effectLst>
                  <a:outerShdw blurRad="38100" dist="38100" dir="2700000" algn="tl">
                    <a:srgbClr val="000000"/>
                  </a:outerShdw>
                </a:effectLst>
                <a:ea typeface="华文中宋" pitchFamily="2" charset="-122"/>
              </a:rPr>
              <a:t>查找表</a:t>
            </a:r>
            <a:r>
              <a:rPr lang="zh-CN" altLang="en-US" sz="2400" dirty="0">
                <a:ea typeface="楷体_GB2312" pitchFamily="49" charset="-122"/>
              </a:rPr>
              <a:t>。其基本思想是：以记录的关键字为自变量，根据哈希 </a:t>
            </a:r>
          </a:p>
          <a:p>
            <a:pPr>
              <a:lnSpc>
                <a:spcPct val="170000"/>
              </a:lnSpc>
              <a:spcBef>
                <a:spcPct val="0"/>
              </a:spcBef>
            </a:pPr>
            <a:r>
              <a:rPr lang="zh-CN" altLang="en-US" sz="2400" dirty="0">
                <a:ea typeface="楷体_GB2312" pitchFamily="49" charset="-122"/>
              </a:rPr>
              <a:t>函数，计算出对应的哈希地址，并在此存储该记录的内容。 </a:t>
            </a:r>
          </a:p>
        </p:txBody>
      </p:sp>
      <p:sp>
        <p:nvSpPr>
          <p:cNvPr id="153606" name="Text Box 6"/>
          <p:cNvSpPr txBox="1">
            <a:spLocks noChangeArrowheads="1"/>
          </p:cNvSpPr>
          <p:nvPr/>
        </p:nvSpPr>
        <p:spPr bwMode="auto">
          <a:xfrm>
            <a:off x="107950" y="3046413"/>
            <a:ext cx="8915400" cy="610788"/>
          </a:xfrm>
          <a:prstGeom prst="rect">
            <a:avLst/>
          </a:prstGeom>
          <a:noFill/>
          <a:ln w="9525">
            <a:noFill/>
            <a:miter lim="800000"/>
            <a:headEnd/>
            <a:tailEnd/>
          </a:ln>
          <a:effectLst/>
        </p:spPr>
        <p:txBody>
          <a:bodyPr lIns="91416" tIns="45710" rIns="91416" bIns="45710">
            <a:spAutoFit/>
          </a:bodyPr>
          <a:lstStyle/>
          <a:p>
            <a:pPr>
              <a:lnSpc>
                <a:spcPct val="160000"/>
              </a:lnSpc>
              <a:spcBef>
                <a:spcPct val="0"/>
              </a:spcBef>
            </a:pPr>
            <a:r>
              <a:rPr lang="en-US" altLang="zh-CN" dirty="0">
                <a:ea typeface="楷体_GB2312" pitchFamily="49" charset="-122"/>
              </a:rPr>
              <a:t>        </a:t>
            </a:r>
            <a:r>
              <a:rPr lang="zh-CN" altLang="en-US" sz="2400" dirty="0">
                <a:ea typeface="楷体_GB2312" pitchFamily="49" charset="-122"/>
              </a:rPr>
              <a:t>这一映像过程称为</a:t>
            </a:r>
            <a:r>
              <a:rPr lang="zh-CN" altLang="en-US" sz="2400" dirty="0">
                <a:solidFill>
                  <a:srgbClr val="FF3300"/>
                </a:solidFill>
                <a:effectLst>
                  <a:outerShdw blurRad="38100" dist="38100" dir="2700000" algn="tl">
                    <a:srgbClr val="000000"/>
                  </a:outerShdw>
                </a:effectLst>
                <a:ea typeface="华文中宋" pitchFamily="2" charset="-122"/>
              </a:rPr>
              <a:t>哈希造表</a:t>
            </a:r>
            <a:r>
              <a:rPr lang="zh-CN" altLang="en-US" sz="2400" dirty="0">
                <a:ea typeface="楷体_GB2312" pitchFamily="49" charset="-122"/>
              </a:rPr>
              <a:t>或</a:t>
            </a:r>
            <a:r>
              <a:rPr lang="zh-CN" altLang="en-US" sz="2400" dirty="0">
                <a:solidFill>
                  <a:srgbClr val="FF3300"/>
                </a:solidFill>
                <a:effectLst>
                  <a:outerShdw blurRad="38100" dist="38100" dir="2700000" algn="tl">
                    <a:srgbClr val="000000"/>
                  </a:outerShdw>
                </a:effectLst>
                <a:ea typeface="华文中宋" pitchFamily="2" charset="-122"/>
              </a:rPr>
              <a:t>散列</a:t>
            </a:r>
            <a:r>
              <a:rPr lang="zh-CN" altLang="en-US" sz="2400" dirty="0">
                <a:ea typeface="楷体_GB2312" pitchFamily="49" charset="-122"/>
              </a:rPr>
              <a:t>。 </a:t>
            </a:r>
          </a:p>
        </p:txBody>
      </p:sp>
      <p:sp>
        <p:nvSpPr>
          <p:cNvPr id="153607" name="Text Box 7"/>
          <p:cNvSpPr txBox="1">
            <a:spLocks noChangeArrowheads="1"/>
          </p:cNvSpPr>
          <p:nvPr/>
        </p:nvSpPr>
        <p:spPr bwMode="auto">
          <a:xfrm>
            <a:off x="107950" y="3733800"/>
            <a:ext cx="8915400" cy="2603770"/>
          </a:xfrm>
          <a:prstGeom prst="rect">
            <a:avLst/>
          </a:prstGeom>
          <a:noFill/>
          <a:ln w="9525">
            <a:noFill/>
            <a:miter lim="800000"/>
            <a:headEnd/>
            <a:tailEnd/>
          </a:ln>
          <a:effectLst/>
        </p:spPr>
        <p:txBody>
          <a:bodyPr lIns="91416" tIns="45710" rIns="91416" bIns="45710">
            <a:spAutoFit/>
          </a:bodyPr>
          <a:lstStyle/>
          <a:p>
            <a:pPr>
              <a:lnSpc>
                <a:spcPct val="170000"/>
              </a:lnSpc>
              <a:spcBef>
                <a:spcPct val="0"/>
              </a:spcBef>
            </a:pPr>
            <a:r>
              <a:rPr lang="en-US" altLang="zh-CN" dirty="0">
                <a:ea typeface="楷体_GB2312" pitchFamily="49" charset="-122"/>
              </a:rPr>
              <a:t>        </a:t>
            </a:r>
            <a:r>
              <a:rPr lang="zh-CN" altLang="en-US" sz="2400" dirty="0">
                <a:ea typeface="楷体_GB2312" pitchFamily="49" charset="-122"/>
              </a:rPr>
              <a:t>当对记录进行查找时，再根据给定的关键字，用同一个哈希 </a:t>
            </a:r>
          </a:p>
          <a:p>
            <a:pPr>
              <a:lnSpc>
                <a:spcPct val="170000"/>
              </a:lnSpc>
              <a:spcBef>
                <a:spcPct val="0"/>
              </a:spcBef>
            </a:pPr>
            <a:r>
              <a:rPr lang="zh-CN" altLang="en-US" sz="2400" dirty="0">
                <a:ea typeface="楷体_GB2312" pitchFamily="49" charset="-122"/>
              </a:rPr>
              <a:t>函数计算出给定关键字对应的存储地址（通常还会进行确认比较），随后进行访问。所以哈希表既是一种存储形式，又是一种查找方法，通常将这种查找方法称为</a:t>
            </a:r>
            <a:r>
              <a:rPr lang="zh-CN" altLang="en-US" sz="2400" dirty="0">
                <a:solidFill>
                  <a:srgbClr val="FF3300"/>
                </a:solidFill>
                <a:effectLst>
                  <a:outerShdw blurRad="38100" dist="38100" dir="2700000" algn="tl">
                    <a:srgbClr val="000000"/>
                  </a:outerShdw>
                </a:effectLst>
                <a:ea typeface="华文中宋" pitchFamily="2" charset="-122"/>
              </a:rPr>
              <a:t>哈希查找</a:t>
            </a:r>
            <a:r>
              <a:rPr lang="zh-CN" altLang="en-US" sz="2400" dirty="0">
                <a:ea typeface="楷体_GB2312" pitchFamily="49" charset="-122"/>
              </a:rPr>
              <a:t>。  </a:t>
            </a:r>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3606"/>
                                        </p:tgtEl>
                                        <p:attrNameLst>
                                          <p:attrName>style.visibility</p:attrName>
                                        </p:attrNameLst>
                                      </p:cBhvr>
                                      <p:to>
                                        <p:strVal val="visible"/>
                                      </p:to>
                                    </p:set>
                                    <p:animEffect transition="in" filter="wipe(left)">
                                      <p:cBhvr>
                                        <p:cTn id="7" dur="500"/>
                                        <p:tgtEl>
                                          <p:spTgt spid="15360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53607"/>
                                        </p:tgtEl>
                                        <p:attrNameLst>
                                          <p:attrName>style.visibility</p:attrName>
                                        </p:attrNameLst>
                                      </p:cBhvr>
                                      <p:to>
                                        <p:strVal val="visible"/>
                                      </p:to>
                                    </p:set>
                                    <p:anim calcmode="lin" valueType="num">
                                      <p:cBhvr additive="base">
                                        <p:cTn id="12" dur="500" fill="hold"/>
                                        <p:tgtEl>
                                          <p:spTgt spid="153607"/>
                                        </p:tgtEl>
                                        <p:attrNameLst>
                                          <p:attrName>ppt_x</p:attrName>
                                        </p:attrNameLst>
                                      </p:cBhvr>
                                      <p:tavLst>
                                        <p:tav tm="0">
                                          <p:val>
                                            <p:strVal val="#ppt_x"/>
                                          </p:val>
                                        </p:tav>
                                        <p:tav tm="100000">
                                          <p:val>
                                            <p:strVal val="#ppt_x"/>
                                          </p:val>
                                        </p:tav>
                                      </p:tavLst>
                                    </p:anim>
                                    <p:anim calcmode="lin" valueType="num">
                                      <p:cBhvr additive="base">
                                        <p:cTn id="13" dur="500" fill="hold"/>
                                        <p:tgtEl>
                                          <p:spTgt spid="15360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6" grpId="0" autoUpdateAnimBg="0"/>
      <p:bldP spid="153607" grpId="0" autoUpdateAnimBg="0"/>
    </p:bldLst>
  </p:timing>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491" name="Text Box 107"/>
          <p:cNvSpPr txBox="1">
            <a:spLocks noChangeArrowheads="1"/>
          </p:cNvSpPr>
          <p:nvPr/>
        </p:nvSpPr>
        <p:spPr bwMode="auto">
          <a:xfrm>
            <a:off x="1553633" y="116632"/>
            <a:ext cx="5538647" cy="769421"/>
          </a:xfrm>
          <a:prstGeom prst="rect">
            <a:avLst/>
          </a:prstGeom>
          <a:noFill/>
          <a:ln w="9525">
            <a:noFill/>
            <a:miter lim="800000"/>
            <a:headEnd/>
            <a:tailEnd/>
          </a:ln>
          <a:effectLst/>
        </p:spPr>
        <p:txBody>
          <a:bodyPr wrap="none" lIns="91416" tIns="45710" rIns="91416" bIns="45710">
            <a:spAutoFit/>
          </a:bodyPr>
          <a:lstStyle/>
          <a:p>
            <a:pPr>
              <a:spcBef>
                <a:spcPct val="0"/>
              </a:spcBef>
            </a:pPr>
            <a:r>
              <a:rPr lang="zh-CN" altLang="en-US" sz="4400" dirty="0">
                <a:solidFill>
                  <a:srgbClr val="0000CC"/>
                </a:solidFill>
                <a:latin typeface="华文行楷" pitchFamily="2" charset="-122"/>
                <a:ea typeface="华文行楷" pitchFamily="2" charset="-122"/>
                <a:cs typeface="+mj-cs"/>
              </a:rPr>
              <a:t>哈希函数的构造方法  </a:t>
            </a:r>
          </a:p>
        </p:txBody>
      </p:sp>
      <p:sp>
        <p:nvSpPr>
          <p:cNvPr id="16492" name="Text Box 108"/>
          <p:cNvSpPr txBox="1">
            <a:spLocks noChangeArrowheads="1"/>
          </p:cNvSpPr>
          <p:nvPr/>
        </p:nvSpPr>
        <p:spPr bwMode="auto">
          <a:xfrm>
            <a:off x="76200" y="908720"/>
            <a:ext cx="8305800" cy="504220"/>
          </a:xfrm>
          <a:prstGeom prst="rect">
            <a:avLst/>
          </a:prstGeom>
          <a:noFill/>
          <a:ln w="9525">
            <a:noFill/>
            <a:miter lim="800000"/>
            <a:headEnd/>
            <a:tailEnd/>
          </a:ln>
          <a:effectLst/>
        </p:spPr>
        <p:txBody>
          <a:bodyPr lIns="91416" tIns="45710" rIns="91416" bIns="45710">
            <a:spAutoFit/>
          </a:bodyPr>
          <a:lstStyle/>
          <a:p>
            <a:pPr>
              <a:lnSpc>
                <a:spcPct val="120000"/>
              </a:lnSpc>
              <a:spcBef>
                <a:spcPct val="0"/>
              </a:spcBef>
            </a:pPr>
            <a:r>
              <a:rPr lang="en-US" altLang="zh-CN" dirty="0">
                <a:ea typeface="华文中宋" pitchFamily="2" charset="-122"/>
              </a:rPr>
              <a:t>        </a:t>
            </a:r>
            <a:r>
              <a:rPr lang="zh-CN" altLang="en-US" sz="2400" dirty="0">
                <a:ea typeface="华文中宋" pitchFamily="2" charset="-122"/>
              </a:rPr>
              <a:t>对</a:t>
            </a:r>
            <a:r>
              <a:rPr lang="zh-CN" altLang="en-US" sz="2400" dirty="0">
                <a:solidFill>
                  <a:srgbClr val="0000FF"/>
                </a:solidFill>
                <a:ea typeface="华文中宋" pitchFamily="2" charset="-122"/>
              </a:rPr>
              <a:t>数字关键字</a:t>
            </a:r>
            <a:r>
              <a:rPr lang="zh-CN" altLang="en-US" sz="2400" dirty="0">
                <a:ea typeface="华文中宋" pitchFamily="2" charset="-122"/>
              </a:rPr>
              <a:t>可有下列构造方法： </a:t>
            </a:r>
          </a:p>
        </p:txBody>
      </p:sp>
      <p:sp>
        <p:nvSpPr>
          <p:cNvPr id="16493" name="Rectangle 109"/>
          <p:cNvSpPr>
            <a:spLocks noChangeArrowheads="1"/>
          </p:cNvSpPr>
          <p:nvPr/>
        </p:nvSpPr>
        <p:spPr bwMode="auto">
          <a:xfrm>
            <a:off x="-108520" y="2564904"/>
            <a:ext cx="8001000" cy="504220"/>
          </a:xfrm>
          <a:prstGeom prst="rect">
            <a:avLst/>
          </a:prstGeom>
          <a:noFill/>
          <a:ln w="9525">
            <a:noFill/>
            <a:miter lim="800000"/>
            <a:headEnd/>
            <a:tailEnd/>
          </a:ln>
          <a:effectLst/>
        </p:spPr>
        <p:txBody>
          <a:bodyPr lIns="91416" tIns="45710" rIns="91416" bIns="45710">
            <a:spAutoFit/>
          </a:bodyPr>
          <a:lstStyle/>
          <a:p>
            <a:pPr>
              <a:lnSpc>
                <a:spcPct val="120000"/>
              </a:lnSpc>
              <a:spcBef>
                <a:spcPct val="0"/>
              </a:spcBef>
            </a:pPr>
            <a:r>
              <a:rPr lang="en-US" altLang="zh-CN" sz="2400" dirty="0">
                <a:ea typeface="华文中宋" pitchFamily="2" charset="-122"/>
              </a:rPr>
              <a:t>        </a:t>
            </a:r>
            <a:r>
              <a:rPr lang="zh-CN" altLang="en-US" sz="2400" dirty="0">
                <a:ea typeface="华文中宋" pitchFamily="2" charset="-122"/>
              </a:rPr>
              <a:t>若是</a:t>
            </a:r>
            <a:r>
              <a:rPr lang="zh-CN" altLang="en-US" sz="2400" dirty="0">
                <a:solidFill>
                  <a:srgbClr val="0000FF"/>
                </a:solidFill>
                <a:ea typeface="华文中宋" pitchFamily="2" charset="-122"/>
              </a:rPr>
              <a:t>非数字关键字</a:t>
            </a:r>
            <a:r>
              <a:rPr lang="zh-CN" altLang="en-US" sz="2400" dirty="0">
                <a:ea typeface="华文中宋" pitchFamily="2" charset="-122"/>
              </a:rPr>
              <a:t>，则需先对其进行数字化处理。 </a:t>
            </a:r>
          </a:p>
        </p:txBody>
      </p:sp>
      <p:grpSp>
        <p:nvGrpSpPr>
          <p:cNvPr id="2" name="Group 121"/>
          <p:cNvGrpSpPr>
            <a:grpSpLocks/>
          </p:cNvGrpSpPr>
          <p:nvPr/>
        </p:nvGrpSpPr>
        <p:grpSpPr bwMode="auto">
          <a:xfrm>
            <a:off x="1115616" y="1412776"/>
            <a:ext cx="7127875" cy="1006475"/>
            <a:chOff x="480" y="960"/>
            <a:chExt cx="4489" cy="634"/>
          </a:xfrm>
        </p:grpSpPr>
        <p:sp>
          <p:nvSpPr>
            <p:cNvPr id="16494" name="Text Box 110">
              <a:hlinkClick r:id="" action="ppaction://hlinkshowjump?jump=nextslide" highlightClick="1"/>
            </p:cNvPr>
            <p:cNvSpPr txBox="1">
              <a:spLocks noChangeArrowheads="1"/>
            </p:cNvSpPr>
            <p:nvPr/>
          </p:nvSpPr>
          <p:spPr bwMode="auto">
            <a:xfrm>
              <a:off x="493" y="960"/>
              <a:ext cx="1321" cy="288"/>
            </a:xfrm>
            <a:prstGeom prst="rect">
              <a:avLst/>
            </a:prstGeom>
            <a:noFill/>
            <a:ln w="9525">
              <a:noFill/>
              <a:miter lim="800000"/>
              <a:headEnd/>
              <a:tailEnd/>
            </a:ln>
            <a:effectLst/>
          </p:spPr>
          <p:txBody>
            <a:bodyPr wrap="none" lIns="91307" tIns="45637" rIns="91307" bIns="45637">
              <a:spAutoFit/>
            </a:bodyPr>
            <a:lstStyle/>
            <a:p>
              <a:pPr>
                <a:spcBef>
                  <a:spcPct val="0"/>
                </a:spcBef>
              </a:pPr>
              <a:r>
                <a:rPr lang="en-US" altLang="zh-CN" sz="2400">
                  <a:ea typeface="楷体_GB2312" pitchFamily="49" charset="-122"/>
                </a:rPr>
                <a:t>1. </a:t>
              </a:r>
              <a:r>
                <a:rPr lang="zh-CN" altLang="en-US" sz="2400">
                  <a:ea typeface="楷体_GB2312" pitchFamily="49" charset="-122"/>
                </a:rPr>
                <a:t>直接定址法 </a:t>
              </a:r>
            </a:p>
          </p:txBody>
        </p:sp>
        <p:sp>
          <p:nvSpPr>
            <p:cNvPr id="16495" name="Text Box 111">
              <a:hlinkClick r:id="" action="ppaction://noaction" highlightClick="1"/>
            </p:cNvPr>
            <p:cNvSpPr txBox="1">
              <a:spLocks noChangeArrowheads="1"/>
            </p:cNvSpPr>
            <p:nvPr/>
          </p:nvSpPr>
          <p:spPr bwMode="auto">
            <a:xfrm>
              <a:off x="3648" y="970"/>
              <a:ext cx="1321" cy="288"/>
            </a:xfrm>
            <a:prstGeom prst="rect">
              <a:avLst/>
            </a:prstGeom>
            <a:noFill/>
            <a:ln w="9525">
              <a:noFill/>
              <a:miter lim="800000"/>
              <a:headEnd/>
              <a:tailEnd/>
            </a:ln>
            <a:effectLst/>
          </p:spPr>
          <p:txBody>
            <a:bodyPr wrap="none" lIns="91307" tIns="45637" rIns="91307" bIns="45637">
              <a:spAutoFit/>
            </a:bodyPr>
            <a:lstStyle/>
            <a:p>
              <a:pPr>
                <a:spcBef>
                  <a:spcPct val="0"/>
                </a:spcBef>
              </a:pPr>
              <a:r>
                <a:rPr lang="en-US" altLang="zh-CN" sz="2400" dirty="0">
                  <a:ea typeface="楷体_GB2312" pitchFamily="49" charset="-122"/>
                </a:rPr>
                <a:t>3. </a:t>
              </a:r>
              <a:r>
                <a:rPr lang="zh-CN" altLang="en-US" sz="2400" dirty="0">
                  <a:ea typeface="楷体_GB2312" pitchFamily="49" charset="-122"/>
                </a:rPr>
                <a:t>平方取中法 </a:t>
              </a:r>
            </a:p>
          </p:txBody>
        </p:sp>
        <p:sp>
          <p:nvSpPr>
            <p:cNvPr id="16496" name="Text Box 112">
              <a:hlinkClick r:id="rId2" action="ppaction://hlinksldjump" highlightClick="1"/>
            </p:cNvPr>
            <p:cNvSpPr txBox="1">
              <a:spLocks noChangeArrowheads="1"/>
            </p:cNvSpPr>
            <p:nvPr/>
          </p:nvSpPr>
          <p:spPr bwMode="auto">
            <a:xfrm>
              <a:off x="2016" y="1306"/>
              <a:ext cx="1320" cy="288"/>
            </a:xfrm>
            <a:prstGeom prst="rect">
              <a:avLst/>
            </a:prstGeom>
            <a:noFill/>
            <a:ln w="9525">
              <a:noFill/>
              <a:miter lim="800000"/>
              <a:headEnd/>
              <a:tailEnd/>
            </a:ln>
            <a:effectLst/>
          </p:spPr>
          <p:txBody>
            <a:bodyPr wrap="none" lIns="91307" tIns="45637" rIns="91307" bIns="45637">
              <a:spAutoFit/>
            </a:bodyPr>
            <a:lstStyle/>
            <a:p>
              <a:pPr>
                <a:spcBef>
                  <a:spcPct val="0"/>
                </a:spcBef>
              </a:pPr>
              <a:r>
                <a:rPr lang="en-US" altLang="zh-CN" sz="2400">
                  <a:ea typeface="楷体_GB2312" pitchFamily="49" charset="-122"/>
                </a:rPr>
                <a:t>5. </a:t>
              </a:r>
              <a:r>
                <a:rPr lang="zh-CN" altLang="en-US" sz="2400">
                  <a:ea typeface="楷体_GB2312" pitchFamily="49" charset="-122"/>
                </a:rPr>
                <a:t>除留余数法 </a:t>
              </a:r>
            </a:p>
          </p:txBody>
        </p:sp>
        <p:sp>
          <p:nvSpPr>
            <p:cNvPr id="16497" name="Text Box 113">
              <a:hlinkClick r:id="rId3" action="ppaction://hlinksldjump" highlightClick="1"/>
            </p:cNvPr>
            <p:cNvSpPr txBox="1">
              <a:spLocks noChangeArrowheads="1"/>
            </p:cNvSpPr>
            <p:nvPr/>
          </p:nvSpPr>
          <p:spPr bwMode="auto">
            <a:xfrm>
              <a:off x="480" y="1306"/>
              <a:ext cx="935" cy="288"/>
            </a:xfrm>
            <a:prstGeom prst="rect">
              <a:avLst/>
            </a:prstGeom>
            <a:noFill/>
            <a:ln w="9525">
              <a:noFill/>
              <a:miter lim="800000"/>
              <a:headEnd/>
              <a:tailEnd/>
            </a:ln>
            <a:effectLst/>
          </p:spPr>
          <p:txBody>
            <a:bodyPr wrap="none" lIns="91307" tIns="45637" rIns="91307" bIns="45637">
              <a:spAutoFit/>
            </a:bodyPr>
            <a:lstStyle/>
            <a:p>
              <a:pPr>
                <a:spcBef>
                  <a:spcPct val="0"/>
                </a:spcBef>
              </a:pPr>
              <a:r>
                <a:rPr lang="en-US" altLang="zh-CN" sz="2400">
                  <a:ea typeface="楷体_GB2312" pitchFamily="49" charset="-122"/>
                </a:rPr>
                <a:t>4. </a:t>
              </a:r>
              <a:r>
                <a:rPr lang="zh-CN" altLang="en-US" sz="2400">
                  <a:ea typeface="楷体_GB2312" pitchFamily="49" charset="-122"/>
                </a:rPr>
                <a:t>折叠法 </a:t>
              </a:r>
            </a:p>
          </p:txBody>
        </p:sp>
        <p:sp>
          <p:nvSpPr>
            <p:cNvPr id="16498" name="Text Box 114">
              <a:hlinkClick r:id="" action="ppaction://noaction" highlightClick="1"/>
            </p:cNvPr>
            <p:cNvSpPr txBox="1">
              <a:spLocks noChangeArrowheads="1"/>
            </p:cNvSpPr>
            <p:nvPr/>
          </p:nvSpPr>
          <p:spPr bwMode="auto">
            <a:xfrm>
              <a:off x="3648" y="1306"/>
              <a:ext cx="1128" cy="288"/>
            </a:xfrm>
            <a:prstGeom prst="rect">
              <a:avLst/>
            </a:prstGeom>
            <a:noFill/>
            <a:ln w="9525">
              <a:noFill/>
              <a:miter lim="800000"/>
              <a:headEnd/>
              <a:tailEnd/>
            </a:ln>
            <a:effectLst/>
          </p:spPr>
          <p:txBody>
            <a:bodyPr wrap="none" lIns="91307" tIns="45637" rIns="91307" bIns="45637">
              <a:spAutoFit/>
            </a:bodyPr>
            <a:lstStyle/>
            <a:p>
              <a:pPr>
                <a:spcBef>
                  <a:spcPct val="0"/>
                </a:spcBef>
              </a:pPr>
              <a:r>
                <a:rPr lang="en-US" altLang="zh-CN" sz="2400" dirty="0">
                  <a:ea typeface="楷体_GB2312" pitchFamily="49" charset="-122"/>
                </a:rPr>
                <a:t>6. </a:t>
              </a:r>
              <a:r>
                <a:rPr lang="zh-CN" altLang="en-US" sz="2400" dirty="0">
                  <a:ea typeface="楷体_GB2312" pitchFamily="49" charset="-122"/>
                </a:rPr>
                <a:t>随机数法 </a:t>
              </a:r>
            </a:p>
          </p:txBody>
        </p:sp>
        <p:sp>
          <p:nvSpPr>
            <p:cNvPr id="16499" name="Text Box 115">
              <a:hlinkClick r:id="" action="ppaction://noaction"/>
            </p:cNvPr>
            <p:cNvSpPr txBox="1">
              <a:spLocks noChangeArrowheads="1"/>
            </p:cNvSpPr>
            <p:nvPr/>
          </p:nvSpPr>
          <p:spPr bwMode="auto">
            <a:xfrm>
              <a:off x="2016" y="970"/>
              <a:ext cx="1320" cy="288"/>
            </a:xfrm>
            <a:prstGeom prst="rect">
              <a:avLst/>
            </a:prstGeom>
            <a:noFill/>
            <a:ln w="9525">
              <a:noFill/>
              <a:miter lim="800000"/>
              <a:headEnd/>
              <a:tailEnd/>
            </a:ln>
            <a:effectLst/>
          </p:spPr>
          <p:txBody>
            <a:bodyPr wrap="none" lIns="91307" tIns="45637" rIns="91307" bIns="45637">
              <a:spAutoFit/>
            </a:bodyPr>
            <a:lstStyle/>
            <a:p>
              <a:pPr>
                <a:spcBef>
                  <a:spcPct val="0"/>
                </a:spcBef>
              </a:pPr>
              <a:r>
                <a:rPr lang="en-US" altLang="zh-CN" sz="2400">
                  <a:ea typeface="楷体_GB2312" pitchFamily="49" charset="-122"/>
                </a:rPr>
                <a:t>2. </a:t>
              </a:r>
              <a:r>
                <a:rPr lang="zh-CN" altLang="en-US" sz="2400">
                  <a:ea typeface="楷体_GB2312" pitchFamily="49" charset="-122"/>
                </a:rPr>
                <a:t>数字分析法 </a:t>
              </a:r>
            </a:p>
          </p:txBody>
        </p:sp>
      </p:grpSp>
      <p:sp>
        <p:nvSpPr>
          <p:cNvPr id="16500" name="Text Box 116"/>
          <p:cNvSpPr txBox="1">
            <a:spLocks noChangeArrowheads="1"/>
          </p:cNvSpPr>
          <p:nvPr/>
        </p:nvSpPr>
        <p:spPr bwMode="auto">
          <a:xfrm>
            <a:off x="395536" y="3717032"/>
            <a:ext cx="7162800" cy="1114425"/>
          </a:xfrm>
          <a:prstGeom prst="rect">
            <a:avLst/>
          </a:prstGeom>
          <a:noFill/>
          <a:ln w="9525">
            <a:noFill/>
            <a:miter lim="800000"/>
            <a:headEnd/>
            <a:tailEnd/>
          </a:ln>
          <a:effectLst/>
        </p:spPr>
        <p:txBody>
          <a:bodyPr lIns="91416" tIns="45710" rIns="91416" bIns="45710">
            <a:spAutoFit/>
          </a:bodyPr>
          <a:lstStyle/>
          <a:p>
            <a:pPr>
              <a:lnSpc>
                <a:spcPct val="140000"/>
              </a:lnSpc>
              <a:spcBef>
                <a:spcPct val="0"/>
              </a:spcBef>
            </a:pPr>
            <a:r>
              <a:rPr lang="zh-CN" altLang="en-US" sz="2400" dirty="0">
                <a:ea typeface="华文中宋" pitchFamily="2" charset="-122"/>
              </a:rPr>
              <a:t>哈希函数为关键字的</a:t>
            </a:r>
            <a:r>
              <a:rPr lang="zh-CN" altLang="en-US" sz="2400" dirty="0">
                <a:solidFill>
                  <a:srgbClr val="0000FF"/>
                </a:solidFill>
                <a:ea typeface="华文中宋" pitchFamily="2" charset="-122"/>
              </a:rPr>
              <a:t>线性函数</a:t>
            </a:r>
            <a:r>
              <a:rPr lang="zh-CN" altLang="en-US" sz="2400" dirty="0">
                <a:ea typeface="华文中宋" pitchFamily="2" charset="-122"/>
              </a:rPr>
              <a:t> </a:t>
            </a:r>
          </a:p>
          <a:p>
            <a:pPr lvl="2">
              <a:lnSpc>
                <a:spcPct val="140000"/>
              </a:lnSpc>
              <a:spcBef>
                <a:spcPct val="0"/>
              </a:spcBef>
            </a:pPr>
            <a:r>
              <a:rPr lang="zh-CN" altLang="en-US" sz="2400" dirty="0">
                <a:ea typeface="华文中宋" pitchFamily="2" charset="-122"/>
              </a:rPr>
              <a:t> </a:t>
            </a:r>
            <a:r>
              <a:rPr lang="en-US" altLang="zh-CN" sz="2400" dirty="0">
                <a:ea typeface="华文中宋" pitchFamily="2" charset="-122"/>
              </a:rPr>
              <a:t>H(key) = key     </a:t>
            </a:r>
            <a:r>
              <a:rPr lang="zh-CN" altLang="en-US" sz="2400" dirty="0">
                <a:ea typeface="华文中宋" pitchFamily="2" charset="-122"/>
              </a:rPr>
              <a:t>或者    </a:t>
            </a:r>
            <a:r>
              <a:rPr lang="en-US" altLang="zh-CN" sz="2400" dirty="0">
                <a:ea typeface="华文中宋" pitchFamily="2" charset="-122"/>
              </a:rPr>
              <a:t>H(key) = </a:t>
            </a:r>
            <a:r>
              <a:rPr lang="en-US" altLang="zh-CN" sz="2400" i="1" dirty="0">
                <a:ea typeface="华文中宋" pitchFamily="2" charset="-122"/>
              </a:rPr>
              <a:t>a</a:t>
            </a:r>
            <a:r>
              <a:rPr lang="en-US" altLang="zh-CN" sz="2400" dirty="0">
                <a:ea typeface="华文中宋" pitchFamily="2" charset="-122"/>
              </a:rPr>
              <a:t> </a:t>
            </a:r>
            <a:r>
              <a:rPr lang="en-US" altLang="zh-CN" sz="2400" dirty="0">
                <a:ea typeface="华文中宋" pitchFamily="2" charset="-122"/>
                <a:sym typeface="Symbol" pitchFamily="18" charset="2"/>
              </a:rPr>
              <a:t></a:t>
            </a:r>
            <a:r>
              <a:rPr lang="en-US" altLang="zh-CN" sz="2400" dirty="0">
                <a:ea typeface="华文中宋" pitchFamily="2" charset="-122"/>
              </a:rPr>
              <a:t> key + </a:t>
            </a:r>
            <a:r>
              <a:rPr lang="en-US" altLang="zh-CN" sz="2400" i="1" dirty="0">
                <a:ea typeface="华文中宋" pitchFamily="2" charset="-122"/>
              </a:rPr>
              <a:t>b </a:t>
            </a:r>
          </a:p>
        </p:txBody>
      </p:sp>
      <p:sp>
        <p:nvSpPr>
          <p:cNvPr id="16501" name="Text Box 117"/>
          <p:cNvSpPr txBox="1">
            <a:spLocks noChangeArrowheads="1"/>
          </p:cNvSpPr>
          <p:nvPr/>
        </p:nvSpPr>
        <p:spPr bwMode="auto">
          <a:xfrm>
            <a:off x="76200" y="3257550"/>
            <a:ext cx="2090738" cy="457200"/>
          </a:xfrm>
          <a:prstGeom prst="rect">
            <a:avLst/>
          </a:prstGeom>
          <a:noFill/>
          <a:ln w="9525">
            <a:noFill/>
            <a:miter lim="800000"/>
            <a:headEnd/>
            <a:tailEnd/>
          </a:ln>
          <a:effectLst/>
        </p:spPr>
        <p:txBody>
          <a:bodyPr wrap="none" lIns="91416" tIns="45710" rIns="91416" bIns="45710">
            <a:spAutoFit/>
          </a:bodyPr>
          <a:lstStyle/>
          <a:p>
            <a:pPr>
              <a:spcBef>
                <a:spcPct val="0"/>
              </a:spcBef>
            </a:pPr>
            <a:r>
              <a:rPr lang="en-US" altLang="zh-CN" sz="2400" dirty="0">
                <a:ea typeface="华文中宋" pitchFamily="2" charset="-122"/>
              </a:rPr>
              <a:t>1. </a:t>
            </a:r>
            <a:r>
              <a:rPr lang="zh-CN" altLang="en-US" sz="2400" dirty="0">
                <a:ea typeface="华文中宋" pitchFamily="2" charset="-122"/>
              </a:rPr>
              <a:t>直接定址法 </a:t>
            </a:r>
          </a:p>
        </p:txBody>
      </p:sp>
      <p:sp>
        <p:nvSpPr>
          <p:cNvPr id="16502" name="Rectangle 118"/>
          <p:cNvSpPr>
            <a:spLocks noChangeArrowheads="1"/>
          </p:cNvSpPr>
          <p:nvPr/>
        </p:nvSpPr>
        <p:spPr bwMode="auto">
          <a:xfrm>
            <a:off x="76200" y="4706938"/>
            <a:ext cx="6816241" cy="555388"/>
          </a:xfrm>
          <a:prstGeom prst="rect">
            <a:avLst/>
          </a:prstGeom>
          <a:noFill/>
          <a:ln w="9525">
            <a:noFill/>
            <a:miter lim="800000"/>
            <a:headEnd/>
            <a:tailEnd/>
          </a:ln>
          <a:effectLst/>
        </p:spPr>
        <p:txBody>
          <a:bodyPr wrap="none" lIns="91416" tIns="45710" rIns="91416" bIns="45710">
            <a:spAutoFit/>
          </a:bodyPr>
          <a:lstStyle/>
          <a:p>
            <a:pPr>
              <a:lnSpc>
                <a:spcPct val="140000"/>
              </a:lnSpc>
              <a:spcBef>
                <a:spcPct val="0"/>
              </a:spcBef>
            </a:pPr>
            <a:r>
              <a:rPr lang="en-US" altLang="zh-CN" dirty="0">
                <a:ea typeface="楷体_GB2312" pitchFamily="49" charset="-122"/>
              </a:rPr>
              <a:t>        </a:t>
            </a:r>
            <a:r>
              <a:rPr lang="zh-CN" altLang="en-US" sz="2400" dirty="0">
                <a:ea typeface="华文中宋" pitchFamily="2" charset="-122"/>
              </a:rPr>
              <a:t>特点：</a:t>
            </a:r>
            <a:r>
              <a:rPr lang="zh-CN" altLang="en-US" sz="2400" dirty="0">
                <a:ea typeface="楷体_GB2312" pitchFamily="49" charset="-122"/>
              </a:rPr>
              <a:t>地址集合的大小 </a:t>
            </a:r>
            <a:r>
              <a:rPr lang="en-US" altLang="zh-CN" sz="2400" dirty="0">
                <a:ea typeface="楷体_GB2312" pitchFamily="49" charset="-122"/>
              </a:rPr>
              <a:t>= </a:t>
            </a:r>
            <a:r>
              <a:rPr lang="zh-CN" altLang="en-US" sz="2400" dirty="0">
                <a:ea typeface="楷体_GB2312" pitchFamily="49" charset="-122"/>
              </a:rPr>
              <a:t>关键字集合的大小。 </a:t>
            </a:r>
          </a:p>
        </p:txBody>
      </p:sp>
      <p:sp>
        <p:nvSpPr>
          <p:cNvPr id="16503" name="Rectangle 119"/>
          <p:cNvSpPr>
            <a:spLocks noChangeArrowheads="1"/>
          </p:cNvSpPr>
          <p:nvPr/>
        </p:nvSpPr>
        <p:spPr bwMode="auto">
          <a:xfrm>
            <a:off x="76200" y="5338763"/>
            <a:ext cx="8207375" cy="493712"/>
          </a:xfrm>
          <a:prstGeom prst="rect">
            <a:avLst/>
          </a:prstGeom>
          <a:noFill/>
          <a:ln w="9525">
            <a:noFill/>
            <a:miter lim="800000"/>
            <a:headEnd/>
            <a:tailEnd/>
          </a:ln>
          <a:effectLst/>
        </p:spPr>
        <p:txBody>
          <a:bodyPr wrap="none" lIns="91416" tIns="45710" rIns="91416" bIns="45710">
            <a:spAutoFit/>
          </a:bodyPr>
          <a:lstStyle/>
          <a:p>
            <a:pPr>
              <a:lnSpc>
                <a:spcPct val="110000"/>
              </a:lnSpc>
              <a:spcBef>
                <a:spcPct val="0"/>
              </a:spcBef>
            </a:pPr>
            <a:r>
              <a:rPr lang="en-US" altLang="zh-CN" sz="2400" dirty="0">
                <a:ea typeface="楷体_GB2312" pitchFamily="49" charset="-122"/>
              </a:rPr>
              <a:t>                    </a:t>
            </a:r>
            <a:r>
              <a:rPr lang="zh-CN" altLang="en-US" sz="2400" dirty="0">
                <a:ea typeface="楷体_GB2312" pitchFamily="49" charset="-122"/>
              </a:rPr>
              <a:t>不同的关键字（</a:t>
            </a:r>
            <a:r>
              <a:rPr lang="zh-CN" altLang="en-US" sz="2400" dirty="0">
                <a:ea typeface="华文新魏" pitchFamily="2" charset="-122"/>
              </a:rPr>
              <a:t>调整 </a:t>
            </a:r>
            <a:r>
              <a:rPr lang="en-US" altLang="zh-CN" sz="2400" i="1" dirty="0">
                <a:ea typeface="华文新魏" pitchFamily="2" charset="-122"/>
              </a:rPr>
              <a:t>a</a:t>
            </a:r>
            <a:r>
              <a:rPr lang="en-US" altLang="zh-CN" sz="2400" dirty="0">
                <a:ea typeface="华文新魏" pitchFamily="2" charset="-122"/>
              </a:rPr>
              <a:t> </a:t>
            </a:r>
            <a:r>
              <a:rPr lang="zh-CN" altLang="en-US" sz="2400" dirty="0">
                <a:ea typeface="华文新魏" pitchFamily="2" charset="-122"/>
              </a:rPr>
              <a:t>与 </a:t>
            </a:r>
            <a:r>
              <a:rPr lang="en-US" altLang="zh-CN" sz="2400" i="1" dirty="0">
                <a:ea typeface="华文新魏" pitchFamily="2" charset="-122"/>
              </a:rPr>
              <a:t>b</a:t>
            </a:r>
            <a:r>
              <a:rPr lang="en-US" altLang="zh-CN" sz="2400" dirty="0">
                <a:ea typeface="华文新魏" pitchFamily="2" charset="-122"/>
              </a:rPr>
              <a:t> </a:t>
            </a:r>
            <a:r>
              <a:rPr lang="zh-CN" altLang="en-US" sz="2400" dirty="0">
                <a:ea typeface="华文新魏" pitchFamily="2" charset="-122"/>
              </a:rPr>
              <a:t>的值</a:t>
            </a:r>
            <a:r>
              <a:rPr lang="zh-CN" altLang="en-US" sz="2400" dirty="0">
                <a:ea typeface="楷体_GB2312" pitchFamily="49" charset="-122"/>
              </a:rPr>
              <a:t>）不发生冲突。 </a:t>
            </a:r>
          </a:p>
        </p:txBody>
      </p:sp>
      <p:sp>
        <p:nvSpPr>
          <p:cNvPr id="16504" name="Rectangle 120"/>
          <p:cNvSpPr>
            <a:spLocks noChangeArrowheads="1"/>
          </p:cNvSpPr>
          <p:nvPr/>
        </p:nvSpPr>
        <p:spPr bwMode="auto">
          <a:xfrm>
            <a:off x="384789" y="5741988"/>
            <a:ext cx="6851507" cy="583088"/>
          </a:xfrm>
          <a:prstGeom prst="rect">
            <a:avLst/>
          </a:prstGeom>
          <a:noFill/>
          <a:ln w="9525">
            <a:noFill/>
            <a:miter lim="800000"/>
            <a:headEnd/>
            <a:tailEnd/>
          </a:ln>
          <a:effectLst/>
        </p:spPr>
        <p:txBody>
          <a:bodyPr wrap="none" lIns="91416" tIns="45710" rIns="91416" bIns="45710">
            <a:spAutoFit/>
          </a:bodyPr>
          <a:lstStyle/>
          <a:p>
            <a:pPr>
              <a:lnSpc>
                <a:spcPct val="150000"/>
              </a:lnSpc>
              <a:spcBef>
                <a:spcPct val="0"/>
              </a:spcBef>
            </a:pPr>
            <a:r>
              <a:rPr lang="en-US" altLang="zh-CN" dirty="0">
                <a:ea typeface="楷体_GB2312" pitchFamily="49" charset="-122"/>
              </a:rPr>
              <a:t>                    </a:t>
            </a:r>
            <a:r>
              <a:rPr lang="zh-CN" altLang="en-US" sz="2400" dirty="0">
                <a:ea typeface="楷体_GB2312" pitchFamily="49" charset="-122"/>
              </a:rPr>
              <a:t>实际中能使用这种哈希函数的情况很少。 </a:t>
            </a:r>
          </a:p>
        </p:txBody>
      </p:sp>
    </p:spTree>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492"/>
                                        </p:tgtEl>
                                        <p:attrNameLst>
                                          <p:attrName>style.visibility</p:attrName>
                                        </p:attrNameLst>
                                      </p:cBhvr>
                                      <p:to>
                                        <p:strVal val="visible"/>
                                      </p:to>
                                    </p:set>
                                    <p:animEffect transition="in" filter="wipe(left)">
                                      <p:cBhvr>
                                        <p:cTn id="7" dur="500"/>
                                        <p:tgtEl>
                                          <p:spTgt spid="16492"/>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ppt_x</p:attrName>
                                        </p:attrNameLst>
                                      </p:cBhvr>
                                      <p:tavLst>
                                        <p:tav tm="0">
                                          <p:val>
                                            <p:strVal val="#ppt_x-#ppt_w/2"/>
                                          </p:val>
                                        </p:tav>
                                        <p:tav tm="100000">
                                          <p:val>
                                            <p:strVal val="#ppt_x"/>
                                          </p:val>
                                        </p:tav>
                                      </p:tavLst>
                                    </p:anim>
                                    <p:anim calcmode="lin" valueType="num">
                                      <p:cBhvr>
                                        <p:cTn id="13" dur="500" fill="hold"/>
                                        <p:tgtEl>
                                          <p:spTgt spid="2"/>
                                        </p:tgtEl>
                                        <p:attrNameLst>
                                          <p:attrName>ppt_y</p:attrName>
                                        </p:attrNameLst>
                                      </p:cBhvr>
                                      <p:tavLst>
                                        <p:tav tm="0">
                                          <p:val>
                                            <p:strVal val="#ppt_y"/>
                                          </p:val>
                                        </p:tav>
                                        <p:tav tm="100000">
                                          <p:val>
                                            <p:strVal val="#ppt_y"/>
                                          </p:val>
                                        </p:tav>
                                      </p:tavLst>
                                    </p:anim>
                                    <p:anim calcmode="lin" valueType="num">
                                      <p:cBhvr>
                                        <p:cTn id="14" dur="500" fill="hold"/>
                                        <p:tgtEl>
                                          <p:spTgt spid="2"/>
                                        </p:tgtEl>
                                        <p:attrNameLst>
                                          <p:attrName>ppt_w</p:attrName>
                                        </p:attrNameLst>
                                      </p:cBhvr>
                                      <p:tavLst>
                                        <p:tav tm="0">
                                          <p:val>
                                            <p:fltVal val="0"/>
                                          </p:val>
                                        </p:tav>
                                        <p:tav tm="100000">
                                          <p:val>
                                            <p:strVal val="#ppt_w"/>
                                          </p:val>
                                        </p:tav>
                                      </p:tavLst>
                                    </p:anim>
                                    <p:anim calcmode="lin" valueType="num">
                                      <p:cBhvr>
                                        <p:cTn id="15" dur="5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6493"/>
                                        </p:tgtEl>
                                        <p:attrNameLst>
                                          <p:attrName>style.visibility</p:attrName>
                                        </p:attrNameLst>
                                      </p:cBhvr>
                                      <p:to>
                                        <p:strVal val="visible"/>
                                      </p:to>
                                    </p:set>
                                    <p:animEffect transition="in" filter="wipe(left)">
                                      <p:cBhvr>
                                        <p:cTn id="20" dur="500"/>
                                        <p:tgtEl>
                                          <p:spTgt spid="16493"/>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6501"/>
                                        </p:tgtEl>
                                        <p:attrNameLst>
                                          <p:attrName>style.visibility</p:attrName>
                                        </p:attrNameLst>
                                      </p:cBhvr>
                                      <p:to>
                                        <p:strVal val="visible"/>
                                      </p:to>
                                    </p:set>
                                    <p:animEffect transition="in" filter="wipe(left)">
                                      <p:cBhvr>
                                        <p:cTn id="25" dur="500"/>
                                        <p:tgtEl>
                                          <p:spTgt spid="16501"/>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16500"/>
                                        </p:tgtEl>
                                        <p:attrNameLst>
                                          <p:attrName>style.visibility</p:attrName>
                                        </p:attrNameLst>
                                      </p:cBhvr>
                                      <p:to>
                                        <p:strVal val="visible"/>
                                      </p:to>
                                    </p:set>
                                    <p:animEffect transition="in" filter="wipe(left)">
                                      <p:cBhvr>
                                        <p:cTn id="30" dur="500"/>
                                        <p:tgtEl>
                                          <p:spTgt spid="16500"/>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6502"/>
                                        </p:tgtEl>
                                        <p:attrNameLst>
                                          <p:attrName>style.visibility</p:attrName>
                                        </p:attrNameLst>
                                      </p:cBhvr>
                                      <p:to>
                                        <p:strVal val="visible"/>
                                      </p:to>
                                    </p:set>
                                    <p:animEffect transition="in" filter="wipe(left)">
                                      <p:cBhvr>
                                        <p:cTn id="35" dur="500"/>
                                        <p:tgtEl>
                                          <p:spTgt spid="16502"/>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16503"/>
                                        </p:tgtEl>
                                        <p:attrNameLst>
                                          <p:attrName>style.visibility</p:attrName>
                                        </p:attrNameLst>
                                      </p:cBhvr>
                                      <p:to>
                                        <p:strVal val="visible"/>
                                      </p:to>
                                    </p:set>
                                    <p:animEffect transition="in" filter="wipe(left)">
                                      <p:cBhvr>
                                        <p:cTn id="40" dur="500"/>
                                        <p:tgtEl>
                                          <p:spTgt spid="16503"/>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16504"/>
                                        </p:tgtEl>
                                        <p:attrNameLst>
                                          <p:attrName>style.visibility</p:attrName>
                                        </p:attrNameLst>
                                      </p:cBhvr>
                                      <p:to>
                                        <p:strVal val="visible"/>
                                      </p:to>
                                    </p:set>
                                    <p:animEffect transition="in" filter="wipe(left)">
                                      <p:cBhvr>
                                        <p:cTn id="45" dur="500"/>
                                        <p:tgtEl>
                                          <p:spTgt spid="165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92" grpId="0" autoUpdateAnimBg="0"/>
      <p:bldP spid="16493" grpId="0" autoUpdateAnimBg="0"/>
      <p:bldP spid="16500" grpId="0" autoUpdateAnimBg="0"/>
      <p:bldP spid="16501" grpId="0" autoUpdateAnimBg="0"/>
      <p:bldP spid="16502" grpId="0" autoUpdateAnimBg="0"/>
      <p:bldP spid="16503" grpId="0" autoUpdateAnimBg="0"/>
      <p:bldP spid="16504" grpId="0" autoUpdateAnimBg="0"/>
    </p:bldLst>
  </p:timing>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046" name="Text Box 206"/>
          <p:cNvSpPr txBox="1">
            <a:spLocks noChangeArrowheads="1"/>
          </p:cNvSpPr>
          <p:nvPr/>
        </p:nvSpPr>
        <p:spPr bwMode="auto">
          <a:xfrm>
            <a:off x="76200" y="457200"/>
            <a:ext cx="4376738" cy="457200"/>
          </a:xfrm>
          <a:prstGeom prst="rect">
            <a:avLst/>
          </a:prstGeom>
          <a:noFill/>
          <a:ln w="9525">
            <a:noFill/>
            <a:miter lim="800000"/>
            <a:headEnd/>
            <a:tailEnd/>
          </a:ln>
          <a:effectLst/>
        </p:spPr>
        <p:txBody>
          <a:bodyPr wrap="none" lIns="91416" tIns="45710" rIns="91416" bIns="45710">
            <a:spAutoFit/>
          </a:bodyPr>
          <a:lstStyle/>
          <a:p>
            <a:pPr>
              <a:spcBef>
                <a:spcPct val="0"/>
              </a:spcBef>
            </a:pPr>
            <a:r>
              <a:rPr lang="en-US" altLang="zh-CN" sz="2400" dirty="0">
                <a:ea typeface="华文中宋" pitchFamily="2" charset="-122"/>
              </a:rPr>
              <a:t>2.  </a:t>
            </a:r>
            <a:r>
              <a:rPr lang="zh-CN" altLang="en-US" sz="2400" dirty="0">
                <a:ea typeface="华文中宋" pitchFamily="2" charset="-122"/>
              </a:rPr>
              <a:t>数字分析法（数字选择法）  </a:t>
            </a:r>
          </a:p>
        </p:txBody>
      </p:sp>
      <p:sp>
        <p:nvSpPr>
          <p:cNvPr id="36047" name="Text Box 207"/>
          <p:cNvSpPr txBox="1">
            <a:spLocks noChangeArrowheads="1"/>
          </p:cNvSpPr>
          <p:nvPr/>
        </p:nvSpPr>
        <p:spPr bwMode="auto">
          <a:xfrm>
            <a:off x="76200" y="955675"/>
            <a:ext cx="7377113" cy="457200"/>
          </a:xfrm>
          <a:prstGeom prst="rect">
            <a:avLst/>
          </a:prstGeom>
          <a:noFill/>
          <a:ln w="25400" cap="sq">
            <a:noFill/>
            <a:miter lim="800000"/>
            <a:headEnd/>
            <a:tailEnd/>
          </a:ln>
          <a:effectLst/>
        </p:spPr>
        <p:txBody>
          <a:bodyPr wrap="none" lIns="91416" tIns="45710" rIns="91416" bIns="45710">
            <a:spAutoFit/>
          </a:bodyPr>
          <a:lstStyle/>
          <a:p>
            <a:r>
              <a:rPr lang="en-US" altLang="zh-CN" sz="2400" dirty="0">
                <a:ea typeface="华文中宋" pitchFamily="2" charset="-122"/>
              </a:rPr>
              <a:t>        </a:t>
            </a:r>
            <a:r>
              <a:rPr lang="zh-CN" altLang="en-US" sz="2400" dirty="0">
                <a:ea typeface="华文中宋" pitchFamily="2" charset="-122"/>
              </a:rPr>
              <a:t>构造：</a:t>
            </a:r>
            <a:r>
              <a:rPr lang="zh-CN" altLang="en-US" sz="2400" dirty="0">
                <a:latin typeface="楷体_GB2312" pitchFamily="49" charset="-122"/>
                <a:ea typeface="楷体_GB2312" pitchFamily="49" charset="-122"/>
              </a:rPr>
              <a:t>取关键字的若干位或其组合作哈希地址。 </a:t>
            </a:r>
          </a:p>
        </p:txBody>
      </p:sp>
      <p:sp>
        <p:nvSpPr>
          <p:cNvPr id="36048" name="Text Box 208"/>
          <p:cNvSpPr txBox="1">
            <a:spLocks noChangeArrowheads="1"/>
          </p:cNvSpPr>
          <p:nvPr/>
        </p:nvSpPr>
        <p:spPr bwMode="auto">
          <a:xfrm>
            <a:off x="76200" y="1357298"/>
            <a:ext cx="8864879" cy="830977"/>
          </a:xfrm>
          <a:prstGeom prst="rect">
            <a:avLst/>
          </a:prstGeom>
          <a:noFill/>
          <a:ln w="25400" cap="sq">
            <a:noFill/>
            <a:miter lim="800000"/>
            <a:headEnd/>
            <a:tailEnd/>
          </a:ln>
          <a:effectLst/>
        </p:spPr>
        <p:txBody>
          <a:bodyPr wrap="none" lIns="91416" tIns="45710" rIns="91416" bIns="45710">
            <a:spAutoFit/>
          </a:bodyPr>
          <a:lstStyle/>
          <a:p>
            <a:r>
              <a:rPr lang="en-US" altLang="zh-CN" sz="2400" dirty="0">
                <a:latin typeface="华文新魏" pitchFamily="2" charset="-122"/>
                <a:ea typeface="华文新魏" pitchFamily="2" charset="-122"/>
              </a:rPr>
              <a:t>        </a:t>
            </a:r>
            <a:r>
              <a:rPr lang="zh-CN" altLang="en-US" sz="2400" dirty="0">
                <a:latin typeface="华文新魏" pitchFamily="2" charset="-122"/>
                <a:ea typeface="华文新魏" pitchFamily="2" charset="-122"/>
              </a:rPr>
              <a:t>适于关键字位数比哈希地址位数大，且可能出现的关键字事 </a:t>
            </a:r>
          </a:p>
          <a:p>
            <a:r>
              <a:rPr lang="zh-CN" altLang="en-US" sz="2400" dirty="0">
                <a:latin typeface="华文新魏" pitchFamily="2" charset="-122"/>
                <a:ea typeface="华文新魏" pitchFamily="2" charset="-122"/>
              </a:rPr>
              <a:t>先知道的情况。 </a:t>
            </a:r>
          </a:p>
        </p:txBody>
      </p:sp>
      <p:sp>
        <p:nvSpPr>
          <p:cNvPr id="36049" name="Text Box 209"/>
          <p:cNvSpPr txBox="1">
            <a:spLocks noChangeArrowheads="1"/>
          </p:cNvSpPr>
          <p:nvPr/>
        </p:nvSpPr>
        <p:spPr bwMode="auto">
          <a:xfrm>
            <a:off x="76200" y="2209800"/>
            <a:ext cx="8678930" cy="830977"/>
          </a:xfrm>
          <a:prstGeom prst="rect">
            <a:avLst/>
          </a:prstGeom>
          <a:noFill/>
          <a:ln w="9525">
            <a:noFill/>
            <a:miter lim="800000"/>
            <a:headEnd/>
            <a:tailEnd/>
          </a:ln>
          <a:effectLst/>
        </p:spPr>
        <p:txBody>
          <a:bodyPr wrap="none" lIns="91416" tIns="45710" rIns="91416" bIns="45710">
            <a:spAutoFit/>
          </a:bodyPr>
          <a:lstStyle/>
          <a:p>
            <a:pPr>
              <a:spcBef>
                <a:spcPct val="0"/>
              </a:spcBef>
            </a:pPr>
            <a:r>
              <a:rPr lang="zh-CN" altLang="en-US" sz="2400" dirty="0">
                <a:ea typeface="华文中宋" pitchFamily="2" charset="-122"/>
              </a:rPr>
              <a:t>例：</a:t>
            </a:r>
            <a:r>
              <a:rPr lang="zh-CN" altLang="en-US" sz="2400" dirty="0">
                <a:ea typeface="楷体_GB2312" pitchFamily="49" charset="-122"/>
              </a:rPr>
              <a:t>有 </a:t>
            </a:r>
            <a:r>
              <a:rPr lang="en-US" altLang="zh-CN" sz="2400" dirty="0">
                <a:ea typeface="楷体_GB2312" pitchFamily="49" charset="-122"/>
              </a:rPr>
              <a:t>80 </a:t>
            </a:r>
            <a:r>
              <a:rPr lang="zh-CN" altLang="en-US" sz="2400" dirty="0">
                <a:ea typeface="楷体_GB2312" pitchFamily="49" charset="-122"/>
              </a:rPr>
              <a:t>个记录，关键字为 </a:t>
            </a:r>
            <a:r>
              <a:rPr lang="en-US" altLang="zh-CN" sz="2400" dirty="0">
                <a:ea typeface="楷体_GB2312" pitchFamily="49" charset="-122"/>
              </a:rPr>
              <a:t>8 </a:t>
            </a:r>
            <a:r>
              <a:rPr lang="zh-CN" altLang="en-US" sz="2400" dirty="0">
                <a:ea typeface="楷体_GB2312" pitchFamily="49" charset="-122"/>
              </a:rPr>
              <a:t>位十进制数，哈希表长为 </a:t>
            </a:r>
            <a:r>
              <a:rPr lang="en-US" altLang="zh-CN" sz="2400" dirty="0">
                <a:ea typeface="楷体_GB2312" pitchFamily="49" charset="-122"/>
              </a:rPr>
              <a:t>100</a:t>
            </a:r>
            <a:r>
              <a:rPr lang="zh-CN" altLang="en-US" sz="2400" dirty="0">
                <a:ea typeface="楷体_GB2312" pitchFamily="49" charset="-122"/>
              </a:rPr>
              <a:t>。  </a:t>
            </a:r>
          </a:p>
          <a:p>
            <a:pPr>
              <a:spcBef>
                <a:spcPct val="0"/>
              </a:spcBef>
            </a:pPr>
            <a:r>
              <a:rPr lang="zh-CN" altLang="en-US" sz="2400" dirty="0">
                <a:ea typeface="楷体_GB2312" pitchFamily="49" charset="-122"/>
              </a:rPr>
              <a:t>        则哈希地址可取 </a:t>
            </a:r>
            <a:r>
              <a:rPr lang="en-US" altLang="zh-CN" sz="2400" dirty="0">
                <a:ea typeface="楷体_GB2312" pitchFamily="49" charset="-122"/>
              </a:rPr>
              <a:t>2 </a:t>
            </a:r>
            <a:r>
              <a:rPr lang="zh-CN" altLang="en-US" sz="2400" dirty="0">
                <a:ea typeface="楷体_GB2312" pitchFamily="49" charset="-122"/>
              </a:rPr>
              <a:t>位十进制数。 </a:t>
            </a:r>
          </a:p>
        </p:txBody>
      </p:sp>
      <p:grpSp>
        <p:nvGrpSpPr>
          <p:cNvPr id="2" name="Group 221"/>
          <p:cNvGrpSpPr>
            <a:grpSpLocks/>
          </p:cNvGrpSpPr>
          <p:nvPr/>
        </p:nvGrpSpPr>
        <p:grpSpPr bwMode="auto">
          <a:xfrm>
            <a:off x="388938" y="2998788"/>
            <a:ext cx="3225800" cy="3417887"/>
            <a:chOff x="245" y="1889"/>
            <a:chExt cx="2032" cy="2153"/>
          </a:xfrm>
        </p:grpSpPr>
        <p:sp>
          <p:nvSpPr>
            <p:cNvPr id="36052" name="Text Box 212"/>
            <p:cNvSpPr txBox="1">
              <a:spLocks noChangeArrowheads="1"/>
            </p:cNvSpPr>
            <p:nvPr/>
          </p:nvSpPr>
          <p:spPr bwMode="auto">
            <a:xfrm>
              <a:off x="288" y="2339"/>
              <a:ext cx="1989" cy="1531"/>
            </a:xfrm>
            <a:prstGeom prst="rect">
              <a:avLst/>
            </a:prstGeom>
            <a:noFill/>
            <a:ln w="9525">
              <a:noFill/>
              <a:miter lim="800000"/>
              <a:headEnd/>
              <a:tailEnd/>
            </a:ln>
            <a:effectLst/>
          </p:spPr>
          <p:txBody>
            <a:bodyPr wrap="none" lIns="91350" tIns="45677" rIns="91350" bIns="45677">
              <a:spAutoFit/>
            </a:bodyPr>
            <a:lstStyle/>
            <a:p>
              <a:pPr>
                <a:lnSpc>
                  <a:spcPct val="80000"/>
                </a:lnSpc>
                <a:spcBef>
                  <a:spcPct val="0"/>
                </a:spcBef>
              </a:pPr>
              <a:r>
                <a:rPr lang="en-US" altLang="zh-CN" dirty="0"/>
                <a:t>8   1   3   4   6   5   3   2 </a:t>
              </a:r>
            </a:p>
            <a:p>
              <a:pPr>
                <a:lnSpc>
                  <a:spcPct val="80000"/>
                </a:lnSpc>
                <a:spcBef>
                  <a:spcPct val="0"/>
                </a:spcBef>
              </a:pPr>
              <a:r>
                <a:rPr lang="en-US" altLang="zh-CN" dirty="0"/>
                <a:t>8   1   3   7   2   2   4   2 </a:t>
              </a:r>
            </a:p>
            <a:p>
              <a:pPr>
                <a:lnSpc>
                  <a:spcPct val="80000"/>
                </a:lnSpc>
                <a:spcBef>
                  <a:spcPct val="0"/>
                </a:spcBef>
              </a:pPr>
              <a:r>
                <a:rPr lang="en-US" altLang="zh-CN" dirty="0"/>
                <a:t>8   1   3   8   7   4   2   2 </a:t>
              </a:r>
            </a:p>
            <a:p>
              <a:pPr>
                <a:lnSpc>
                  <a:spcPct val="80000"/>
                </a:lnSpc>
                <a:spcBef>
                  <a:spcPct val="0"/>
                </a:spcBef>
              </a:pPr>
              <a:r>
                <a:rPr lang="en-US" altLang="zh-CN" dirty="0"/>
                <a:t>8   1   3   0   1   3   6   7 </a:t>
              </a:r>
            </a:p>
            <a:p>
              <a:pPr>
                <a:lnSpc>
                  <a:spcPct val="80000"/>
                </a:lnSpc>
                <a:spcBef>
                  <a:spcPct val="0"/>
                </a:spcBef>
              </a:pPr>
              <a:r>
                <a:rPr lang="en-US" altLang="zh-CN" dirty="0"/>
                <a:t>8   1   3   2   2   8   1   7  </a:t>
              </a:r>
            </a:p>
            <a:p>
              <a:pPr>
                <a:lnSpc>
                  <a:spcPct val="80000"/>
                </a:lnSpc>
                <a:spcBef>
                  <a:spcPct val="0"/>
                </a:spcBef>
              </a:pPr>
              <a:r>
                <a:rPr lang="en-US" altLang="zh-CN" dirty="0"/>
                <a:t>8   1   3   3   8   9   6   7 </a:t>
              </a:r>
            </a:p>
            <a:p>
              <a:pPr>
                <a:lnSpc>
                  <a:spcPct val="80000"/>
                </a:lnSpc>
                <a:spcBef>
                  <a:spcPct val="0"/>
                </a:spcBef>
              </a:pPr>
              <a:r>
                <a:rPr lang="en-US" altLang="zh-CN" dirty="0"/>
                <a:t>8   1   3   6   8   5   3   7 </a:t>
              </a:r>
            </a:p>
            <a:p>
              <a:pPr>
                <a:lnSpc>
                  <a:spcPct val="80000"/>
                </a:lnSpc>
                <a:spcBef>
                  <a:spcPct val="0"/>
                </a:spcBef>
              </a:pPr>
              <a:r>
                <a:rPr lang="en-US" altLang="zh-CN" dirty="0"/>
                <a:t>8   1   4   1   9   3   5   5 </a:t>
              </a:r>
            </a:p>
          </p:txBody>
        </p:sp>
        <p:sp>
          <p:nvSpPr>
            <p:cNvPr id="36053" name="Text Box 213"/>
            <p:cNvSpPr txBox="1">
              <a:spLocks noChangeArrowheads="1"/>
            </p:cNvSpPr>
            <p:nvPr/>
          </p:nvSpPr>
          <p:spPr bwMode="auto">
            <a:xfrm>
              <a:off x="1104" y="2064"/>
              <a:ext cx="316" cy="250"/>
            </a:xfrm>
            <a:prstGeom prst="rect">
              <a:avLst/>
            </a:prstGeom>
            <a:noFill/>
            <a:ln w="9525">
              <a:noFill/>
              <a:miter lim="800000"/>
              <a:headEnd/>
              <a:tailEnd/>
            </a:ln>
            <a:effectLst/>
          </p:spPr>
          <p:txBody>
            <a:bodyPr wrap="none" lIns="91350" tIns="45677" rIns="91350" bIns="45677">
              <a:spAutoFit/>
            </a:bodyPr>
            <a:lstStyle/>
            <a:p>
              <a:pPr>
                <a:spcBef>
                  <a:spcPct val="0"/>
                </a:spcBef>
              </a:pPr>
              <a:r>
                <a:rPr lang="en-US" altLang="zh-CN" sz="2000"/>
                <a:t>… </a:t>
              </a:r>
            </a:p>
          </p:txBody>
        </p:sp>
        <p:sp>
          <p:nvSpPr>
            <p:cNvPr id="36054" name="Text Box 214"/>
            <p:cNvSpPr txBox="1">
              <a:spLocks noChangeArrowheads="1"/>
            </p:cNvSpPr>
            <p:nvPr/>
          </p:nvSpPr>
          <p:spPr bwMode="auto">
            <a:xfrm>
              <a:off x="1104" y="3792"/>
              <a:ext cx="316" cy="250"/>
            </a:xfrm>
            <a:prstGeom prst="rect">
              <a:avLst/>
            </a:prstGeom>
            <a:noFill/>
            <a:ln w="9525">
              <a:noFill/>
              <a:miter lim="800000"/>
              <a:headEnd/>
              <a:tailEnd/>
            </a:ln>
            <a:effectLst/>
          </p:spPr>
          <p:txBody>
            <a:bodyPr wrap="none" lIns="91350" tIns="45677" rIns="91350" bIns="45677">
              <a:spAutoFit/>
            </a:bodyPr>
            <a:lstStyle/>
            <a:p>
              <a:pPr>
                <a:spcBef>
                  <a:spcPct val="0"/>
                </a:spcBef>
              </a:pPr>
              <a:r>
                <a:rPr lang="en-US" altLang="zh-CN" sz="2000"/>
                <a:t>… </a:t>
              </a:r>
            </a:p>
          </p:txBody>
        </p:sp>
        <p:sp>
          <p:nvSpPr>
            <p:cNvPr id="36055" name="Text Box 215"/>
            <p:cNvSpPr txBox="1">
              <a:spLocks noChangeArrowheads="1"/>
            </p:cNvSpPr>
            <p:nvPr/>
          </p:nvSpPr>
          <p:spPr bwMode="auto">
            <a:xfrm>
              <a:off x="245" y="1889"/>
              <a:ext cx="2013" cy="288"/>
            </a:xfrm>
            <a:prstGeom prst="rect">
              <a:avLst/>
            </a:prstGeom>
            <a:noFill/>
            <a:ln w="9525">
              <a:noFill/>
              <a:miter lim="800000"/>
              <a:headEnd/>
              <a:tailEnd/>
            </a:ln>
            <a:effectLst/>
          </p:spPr>
          <p:txBody>
            <a:bodyPr wrap="none" lIns="91350" tIns="45677" rIns="91350" bIns="45677">
              <a:spAutoFit/>
            </a:bodyPr>
            <a:lstStyle/>
            <a:p>
              <a:pPr>
                <a:spcBef>
                  <a:spcPct val="0"/>
                </a:spcBef>
              </a:pPr>
              <a:r>
                <a:rPr lang="en-US" altLang="zh-CN" dirty="0">
                  <a:sym typeface="Wingdings" pitchFamily="2" charset="2"/>
                </a:rPr>
                <a:t>           </a:t>
              </a:r>
              <a:endParaRPr lang="en-US" altLang="zh-CN" dirty="0"/>
            </a:p>
          </p:txBody>
        </p:sp>
      </p:grpSp>
      <p:sp>
        <p:nvSpPr>
          <p:cNvPr id="36056" name="Line 216"/>
          <p:cNvSpPr>
            <a:spLocks noChangeShapeType="1"/>
          </p:cNvSpPr>
          <p:nvPr/>
        </p:nvSpPr>
        <p:spPr bwMode="auto">
          <a:xfrm>
            <a:off x="1285852" y="3500438"/>
            <a:ext cx="0" cy="2466975"/>
          </a:xfrm>
          <a:prstGeom prst="line">
            <a:avLst/>
          </a:prstGeom>
          <a:noFill/>
          <a:ln w="38100">
            <a:solidFill>
              <a:srgbClr val="FF3300"/>
            </a:solidFill>
            <a:round/>
            <a:headEnd/>
            <a:tailEnd/>
          </a:ln>
          <a:effectLst/>
        </p:spPr>
        <p:txBody>
          <a:bodyPr wrap="none" anchor="ctr"/>
          <a:lstStyle/>
          <a:p>
            <a:endParaRPr lang="zh-CN" altLang="en-US"/>
          </a:p>
        </p:txBody>
      </p:sp>
      <p:sp>
        <p:nvSpPr>
          <p:cNvPr id="36058" name="AutoShape 218"/>
          <p:cNvSpPr>
            <a:spLocks noChangeArrowheads="1"/>
          </p:cNvSpPr>
          <p:nvPr/>
        </p:nvSpPr>
        <p:spPr bwMode="auto">
          <a:xfrm>
            <a:off x="4038600" y="3595688"/>
            <a:ext cx="4953000" cy="2677636"/>
          </a:xfrm>
          <a:prstGeom prst="wedgeRectCallout">
            <a:avLst>
              <a:gd name="adj1" fmla="val -62083"/>
              <a:gd name="adj2" fmla="val 4838"/>
            </a:avLst>
          </a:prstGeom>
          <a:solidFill>
            <a:srgbClr val="FFFFCC"/>
          </a:solidFill>
          <a:ln w="9525">
            <a:noFill/>
            <a:miter lim="800000"/>
            <a:headEnd/>
            <a:tailEnd/>
          </a:ln>
          <a:effectLst/>
        </p:spPr>
        <p:txBody>
          <a:bodyPr lIns="91416" tIns="45710" rIns="91416" bIns="45710" anchor="ctr">
            <a:spAutoFit/>
          </a:bodyPr>
          <a:lstStyle/>
          <a:p>
            <a:pPr>
              <a:spcBef>
                <a:spcPct val="0"/>
              </a:spcBef>
            </a:pPr>
            <a:r>
              <a:rPr lang="zh-CN" altLang="en-US" sz="2400" dirty="0">
                <a:ea typeface="楷体_GB2312" pitchFamily="49" charset="-122"/>
              </a:rPr>
              <a:t>分析：</a:t>
            </a:r>
            <a:r>
              <a:rPr lang="zh-CN" altLang="en-US" sz="2400" dirty="0">
                <a:ea typeface="楷体_GB2312" pitchFamily="49" charset="-122"/>
                <a:sym typeface="Wingdings" pitchFamily="2" charset="2"/>
              </a:rPr>
              <a:t>只取 </a:t>
            </a:r>
            <a:r>
              <a:rPr lang="en-US" altLang="zh-CN" sz="2400" dirty="0">
                <a:ea typeface="楷体_GB2312" pitchFamily="49" charset="-122"/>
                <a:sym typeface="Wingdings" pitchFamily="2" charset="2"/>
              </a:rPr>
              <a:t>8 </a:t>
            </a:r>
          </a:p>
          <a:p>
            <a:pPr>
              <a:spcBef>
                <a:spcPct val="0"/>
              </a:spcBef>
            </a:pPr>
            <a:r>
              <a:rPr lang="en-US" altLang="zh-CN" sz="2400" dirty="0">
                <a:ea typeface="楷体_GB2312" pitchFamily="49" charset="-122"/>
                <a:sym typeface="Wingdings" pitchFamily="2" charset="2"/>
              </a:rPr>
              <a:t>             </a:t>
            </a:r>
            <a:r>
              <a:rPr lang="zh-CN" altLang="en-US" sz="2400" dirty="0">
                <a:ea typeface="楷体_GB2312" pitchFamily="49" charset="-122"/>
                <a:sym typeface="Wingdings" pitchFamily="2" charset="2"/>
              </a:rPr>
              <a:t>只取 </a:t>
            </a:r>
            <a:r>
              <a:rPr lang="en-US" altLang="zh-CN" sz="2400" dirty="0">
                <a:ea typeface="楷体_GB2312" pitchFamily="49" charset="-122"/>
                <a:sym typeface="Wingdings" pitchFamily="2" charset="2"/>
              </a:rPr>
              <a:t>1 </a:t>
            </a:r>
          </a:p>
          <a:p>
            <a:pPr>
              <a:spcBef>
                <a:spcPct val="0"/>
              </a:spcBef>
            </a:pPr>
            <a:r>
              <a:rPr lang="en-US" altLang="zh-CN" sz="2400" dirty="0">
                <a:ea typeface="楷体_GB2312" pitchFamily="49" charset="-122"/>
                <a:sym typeface="Wingdings" pitchFamily="2" charset="2"/>
              </a:rPr>
              <a:t>             </a:t>
            </a:r>
            <a:r>
              <a:rPr lang="zh-CN" altLang="en-US" sz="2400" dirty="0">
                <a:ea typeface="楷体_GB2312" pitchFamily="49" charset="-122"/>
                <a:sym typeface="Wingdings" pitchFamily="2" charset="2"/>
              </a:rPr>
              <a:t>只取 </a:t>
            </a:r>
            <a:r>
              <a:rPr lang="en-US" altLang="zh-CN" sz="2400" dirty="0">
                <a:ea typeface="楷体_GB2312" pitchFamily="49" charset="-122"/>
                <a:sym typeface="Wingdings" pitchFamily="2" charset="2"/>
              </a:rPr>
              <a:t>3</a:t>
            </a:r>
            <a:r>
              <a:rPr lang="zh-CN" altLang="en-US" sz="2400" dirty="0">
                <a:ea typeface="楷体_GB2312" pitchFamily="49" charset="-122"/>
                <a:sym typeface="Wingdings" pitchFamily="2" charset="2"/>
              </a:rPr>
              <a:t>、</a:t>
            </a:r>
            <a:r>
              <a:rPr lang="en-US" altLang="zh-CN" sz="2400" dirty="0">
                <a:ea typeface="楷体_GB2312" pitchFamily="49" charset="-122"/>
                <a:sym typeface="Wingdings" pitchFamily="2" charset="2"/>
              </a:rPr>
              <a:t>4 </a:t>
            </a:r>
          </a:p>
          <a:p>
            <a:pPr>
              <a:spcBef>
                <a:spcPct val="0"/>
              </a:spcBef>
            </a:pPr>
            <a:r>
              <a:rPr lang="en-US" altLang="zh-CN" sz="2400" dirty="0">
                <a:ea typeface="楷体_GB2312" pitchFamily="49" charset="-122"/>
                <a:sym typeface="Wingdings" pitchFamily="2" charset="2"/>
              </a:rPr>
              <a:t>             </a:t>
            </a:r>
            <a:r>
              <a:rPr lang="zh-CN" altLang="en-US" sz="2400" dirty="0">
                <a:ea typeface="楷体_GB2312" pitchFamily="49" charset="-122"/>
                <a:sym typeface="Wingdings" pitchFamily="2" charset="2"/>
              </a:rPr>
              <a:t>只取 </a:t>
            </a:r>
            <a:r>
              <a:rPr lang="en-US" altLang="zh-CN" sz="2400" dirty="0">
                <a:ea typeface="楷体_GB2312" pitchFamily="49" charset="-122"/>
                <a:sym typeface="Wingdings" pitchFamily="2" charset="2"/>
              </a:rPr>
              <a:t>2</a:t>
            </a:r>
            <a:r>
              <a:rPr lang="zh-CN" altLang="en-US" sz="2400" dirty="0">
                <a:ea typeface="楷体_GB2312" pitchFamily="49" charset="-122"/>
                <a:sym typeface="Wingdings" pitchFamily="2" charset="2"/>
              </a:rPr>
              <a:t>、</a:t>
            </a:r>
            <a:r>
              <a:rPr lang="en-US" altLang="zh-CN" sz="2400" dirty="0">
                <a:ea typeface="楷体_GB2312" pitchFamily="49" charset="-122"/>
                <a:sym typeface="Wingdings" pitchFamily="2" charset="2"/>
              </a:rPr>
              <a:t>7</a:t>
            </a:r>
            <a:r>
              <a:rPr lang="zh-CN" altLang="en-US" sz="2400" dirty="0">
                <a:ea typeface="楷体_GB2312" pitchFamily="49" charset="-122"/>
                <a:sym typeface="Wingdings" pitchFamily="2" charset="2"/>
              </a:rPr>
              <a:t>、</a:t>
            </a:r>
            <a:r>
              <a:rPr lang="en-US" altLang="zh-CN" sz="2400" dirty="0">
                <a:ea typeface="楷体_GB2312" pitchFamily="49" charset="-122"/>
                <a:sym typeface="Wingdings" pitchFamily="2" charset="2"/>
              </a:rPr>
              <a:t>5 </a:t>
            </a:r>
          </a:p>
          <a:p>
            <a:pPr>
              <a:spcBef>
                <a:spcPct val="0"/>
              </a:spcBef>
            </a:pPr>
            <a:r>
              <a:rPr lang="en-US" altLang="zh-CN" sz="2400" dirty="0">
                <a:ea typeface="楷体_GB2312" pitchFamily="49" charset="-122"/>
                <a:sym typeface="Wingdings" pitchFamily="2" charset="2"/>
              </a:rPr>
              <a:t>              </a:t>
            </a:r>
            <a:r>
              <a:rPr lang="zh-CN" altLang="en-US" sz="2400" dirty="0">
                <a:ea typeface="楷体_GB2312" pitchFamily="49" charset="-122"/>
                <a:sym typeface="Wingdings" pitchFamily="2" charset="2"/>
              </a:rPr>
              <a:t>数字分布近乎随机 </a:t>
            </a:r>
          </a:p>
          <a:p>
            <a:pPr>
              <a:spcBef>
                <a:spcPct val="0"/>
              </a:spcBef>
            </a:pPr>
            <a:r>
              <a:rPr lang="zh-CN" altLang="en-US" sz="2400" dirty="0">
                <a:ea typeface="楷体_GB2312" pitchFamily="49" charset="-122"/>
                <a:sym typeface="Wingdings" pitchFamily="2" charset="2"/>
              </a:rPr>
              <a:t>所以：取  任意两位或两位 </a:t>
            </a:r>
          </a:p>
          <a:p>
            <a:pPr>
              <a:spcBef>
                <a:spcPct val="0"/>
              </a:spcBef>
            </a:pPr>
            <a:r>
              <a:rPr lang="zh-CN" altLang="en-US" sz="2400" dirty="0">
                <a:ea typeface="楷体_GB2312" pitchFamily="49" charset="-122"/>
                <a:sym typeface="Wingdings" pitchFamily="2" charset="2"/>
              </a:rPr>
              <a:t>            与另两位的叠加作哈希地址 </a:t>
            </a:r>
          </a:p>
        </p:txBody>
      </p:sp>
      <p:sp>
        <p:nvSpPr>
          <p:cNvPr id="36059" name="Line 219"/>
          <p:cNvSpPr>
            <a:spLocks noChangeShapeType="1"/>
          </p:cNvSpPr>
          <p:nvPr/>
        </p:nvSpPr>
        <p:spPr bwMode="auto">
          <a:xfrm>
            <a:off x="2357422" y="3429000"/>
            <a:ext cx="0" cy="2466975"/>
          </a:xfrm>
          <a:prstGeom prst="line">
            <a:avLst/>
          </a:prstGeom>
          <a:noFill/>
          <a:ln w="38100">
            <a:solidFill>
              <a:srgbClr val="FF3300"/>
            </a:solidFill>
            <a:round/>
            <a:headEnd/>
            <a:tailEnd/>
          </a:ln>
          <a:effectLst/>
        </p:spPr>
        <p:txBody>
          <a:bodyPr wrap="none" anchor="ctr"/>
          <a:lstStyle/>
          <a:p>
            <a:endParaRPr lang="zh-CN" altLang="en-US"/>
          </a:p>
        </p:txBody>
      </p:sp>
    </p:spTree>
  </p:cSld>
  <p:clrMapOvr>
    <a:masterClrMapping/>
  </p:clrMapOvr>
  <p:transition spd="slow">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6047"/>
                                        </p:tgtEl>
                                        <p:attrNameLst>
                                          <p:attrName>style.visibility</p:attrName>
                                        </p:attrNameLst>
                                      </p:cBhvr>
                                      <p:to>
                                        <p:strVal val="visible"/>
                                      </p:to>
                                    </p:set>
                                    <p:animEffect transition="in" filter="wipe(left)">
                                      <p:cBhvr>
                                        <p:cTn id="7" dur="500"/>
                                        <p:tgtEl>
                                          <p:spTgt spid="3604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36048"/>
                                        </p:tgtEl>
                                        <p:attrNameLst>
                                          <p:attrName>style.visibility</p:attrName>
                                        </p:attrNameLst>
                                      </p:cBhvr>
                                      <p:to>
                                        <p:strVal val="visible"/>
                                      </p:to>
                                    </p:set>
                                    <p:animEffect transition="in" filter="blinds(vertical)">
                                      <p:cBhvr>
                                        <p:cTn id="12" dur="500"/>
                                        <p:tgtEl>
                                          <p:spTgt spid="3604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6049"/>
                                        </p:tgtEl>
                                        <p:attrNameLst>
                                          <p:attrName>style.visibility</p:attrName>
                                        </p:attrNameLst>
                                      </p:cBhvr>
                                      <p:to>
                                        <p:strVal val="visible"/>
                                      </p:to>
                                    </p:set>
                                    <p:animEffect transition="in" filter="blinds(horizontal)">
                                      <p:cBhvr>
                                        <p:cTn id="17" dur="500"/>
                                        <p:tgtEl>
                                          <p:spTgt spid="36049"/>
                                        </p:tgtEl>
                                      </p:cBhvr>
                                    </p:animEffect>
                                  </p:childTnLst>
                                </p:cTn>
                              </p:par>
                            </p:childTnLst>
                          </p:cTn>
                        </p:par>
                        <p:par>
                          <p:cTn id="18" fill="hold">
                            <p:stCondLst>
                              <p:cond delay="500"/>
                            </p:stCondLst>
                            <p:childTnLst>
                              <p:par>
                                <p:cTn id="19" presetID="22" presetClass="entr" presetSubtype="1" fill="hold" nodeType="after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wipe(up)">
                                      <p:cBhvr>
                                        <p:cTn id="21" dur="500"/>
                                        <p:tgtEl>
                                          <p:spTgt spid="2"/>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36056"/>
                                        </p:tgtEl>
                                        <p:attrNameLst>
                                          <p:attrName>style.visibility</p:attrName>
                                        </p:attrNameLst>
                                      </p:cBhvr>
                                      <p:to>
                                        <p:strVal val="visible"/>
                                      </p:to>
                                    </p:set>
                                    <p:animEffect transition="in" filter="wipe(up)">
                                      <p:cBhvr>
                                        <p:cTn id="26" dur="500"/>
                                        <p:tgtEl>
                                          <p:spTgt spid="36056"/>
                                        </p:tgtEl>
                                      </p:cBhvr>
                                    </p:animEffect>
                                  </p:childTnLst>
                                </p:cTn>
                              </p:par>
                            </p:childTnLst>
                          </p:cTn>
                        </p:par>
                        <p:par>
                          <p:cTn id="27" fill="hold">
                            <p:stCondLst>
                              <p:cond delay="500"/>
                            </p:stCondLst>
                            <p:childTnLst>
                              <p:par>
                                <p:cTn id="28" presetID="22" presetClass="entr" presetSubtype="1" fill="hold" grpId="0" nodeType="afterEffect">
                                  <p:stCondLst>
                                    <p:cond delay="0"/>
                                  </p:stCondLst>
                                  <p:childTnLst>
                                    <p:set>
                                      <p:cBhvr>
                                        <p:cTn id="29" dur="1" fill="hold">
                                          <p:stCondLst>
                                            <p:cond delay="0"/>
                                          </p:stCondLst>
                                        </p:cTn>
                                        <p:tgtEl>
                                          <p:spTgt spid="36059"/>
                                        </p:tgtEl>
                                        <p:attrNameLst>
                                          <p:attrName>style.visibility</p:attrName>
                                        </p:attrNameLst>
                                      </p:cBhvr>
                                      <p:to>
                                        <p:strVal val="visible"/>
                                      </p:to>
                                    </p:set>
                                    <p:animEffect transition="in" filter="wipe(up)">
                                      <p:cBhvr>
                                        <p:cTn id="30" dur="500"/>
                                        <p:tgtEl>
                                          <p:spTgt spid="36059"/>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2" fill="hold" grpId="0" nodeType="clickEffect">
                                  <p:stCondLst>
                                    <p:cond delay="0"/>
                                  </p:stCondLst>
                                  <p:childTnLst>
                                    <p:set>
                                      <p:cBhvr>
                                        <p:cTn id="34" dur="1" fill="hold">
                                          <p:stCondLst>
                                            <p:cond delay="0"/>
                                          </p:stCondLst>
                                        </p:cTn>
                                        <p:tgtEl>
                                          <p:spTgt spid="36058"/>
                                        </p:tgtEl>
                                        <p:attrNameLst>
                                          <p:attrName>style.visibility</p:attrName>
                                        </p:attrNameLst>
                                      </p:cBhvr>
                                      <p:to>
                                        <p:strVal val="visible"/>
                                      </p:to>
                                    </p:set>
                                    <p:animEffect transition="in" filter="wipe(right)">
                                      <p:cBhvr>
                                        <p:cTn id="35" dur="500"/>
                                        <p:tgtEl>
                                          <p:spTgt spid="360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047" grpId="0" autoUpdateAnimBg="0"/>
      <p:bldP spid="36048" grpId="0" autoUpdateAnimBg="0"/>
      <p:bldP spid="36049" grpId="0" autoUpdateAnimBg="0"/>
      <p:bldP spid="36056" grpId="0" animBg="1"/>
      <p:bldP spid="36058" grpId="0" animBg="1" autoUpdateAnimBg="0"/>
      <p:bldP spid="3605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自选图形 3"/>
          <p:cNvSpPr>
            <a:spLocks noChangeArrowheads="1"/>
          </p:cNvSpPr>
          <p:nvPr/>
        </p:nvSpPr>
        <p:spPr bwMode="ltGray">
          <a:xfrm rot="5400000">
            <a:off x="-2422526" y="1367878"/>
            <a:ext cx="4824413" cy="4770438"/>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rotWithShape="1">
            <a:gsLst>
              <a:gs pos="0">
                <a:schemeClr val="bg2">
                  <a:gamma/>
                  <a:tint val="45490"/>
                  <a:invGamma/>
                </a:schemeClr>
              </a:gs>
              <a:gs pos="50000">
                <a:schemeClr val="bg2"/>
              </a:gs>
              <a:gs pos="100000">
                <a:schemeClr val="bg2">
                  <a:gamma/>
                  <a:tint val="45490"/>
                  <a:invGamma/>
                </a:schemeClr>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defRPr/>
            </a:pPr>
            <a:endParaRPr lang="zh-CN" altLang="en-US">
              <a:latin typeface="Arial" charset="0"/>
              <a:ea typeface="+mn-ea"/>
            </a:endParaRPr>
          </a:p>
        </p:txBody>
      </p:sp>
      <p:sp>
        <p:nvSpPr>
          <p:cNvPr id="5" name="自选图形 4"/>
          <p:cNvSpPr>
            <a:spLocks noChangeArrowheads="1"/>
          </p:cNvSpPr>
          <p:nvPr/>
        </p:nvSpPr>
        <p:spPr bwMode="ltGray">
          <a:xfrm rot="5400000" flipH="1">
            <a:off x="-2016918" y="1803646"/>
            <a:ext cx="4032250" cy="3929063"/>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lnTo>
                  <a:pt x="10744" y="10800"/>
                </a:lnTo>
                <a:close/>
              </a:path>
            </a:pathLst>
          </a:custGeom>
          <a:solidFill>
            <a:schemeClr val="accent1">
              <a:alpha val="36078"/>
            </a:schemeClr>
          </a:solidFill>
          <a:ln w="0" algn="ctr">
            <a:noFill/>
            <a:miter lim="800000"/>
            <a:headEnd/>
            <a:tailEnd/>
          </a:ln>
          <a:effectLst/>
        </p:spPr>
        <p:txBody>
          <a:bodyPr wrap="none" anchor="ctr"/>
          <a:lstStyle/>
          <a:p>
            <a:endParaRPr lang="zh-CN" altLang="en-US"/>
          </a:p>
        </p:txBody>
      </p:sp>
      <p:sp>
        <p:nvSpPr>
          <p:cNvPr id="7" name="自选图形 6"/>
          <p:cNvSpPr>
            <a:spLocks noChangeArrowheads="1"/>
          </p:cNvSpPr>
          <p:nvPr/>
        </p:nvSpPr>
        <p:spPr bwMode="gray">
          <a:xfrm>
            <a:off x="1884214" y="5081240"/>
            <a:ext cx="4775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哈希表</a:t>
            </a:r>
          </a:p>
        </p:txBody>
      </p:sp>
      <p:sp>
        <p:nvSpPr>
          <p:cNvPr id="8" name="自选图形 7"/>
          <p:cNvSpPr>
            <a:spLocks noChangeArrowheads="1"/>
          </p:cNvSpPr>
          <p:nvPr/>
        </p:nvSpPr>
        <p:spPr bwMode="gray">
          <a:xfrm>
            <a:off x="2356520" y="4001120"/>
            <a:ext cx="465455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动态查找表</a:t>
            </a:r>
          </a:p>
        </p:txBody>
      </p:sp>
      <p:sp>
        <p:nvSpPr>
          <p:cNvPr id="9" name="自选图形 8"/>
          <p:cNvSpPr>
            <a:spLocks noChangeArrowheads="1"/>
          </p:cNvSpPr>
          <p:nvPr/>
        </p:nvSpPr>
        <p:spPr bwMode="gray">
          <a:xfrm>
            <a:off x="2356520" y="2848992"/>
            <a:ext cx="4662488"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静态查找表</a:t>
            </a:r>
          </a:p>
        </p:txBody>
      </p:sp>
      <p:sp>
        <p:nvSpPr>
          <p:cNvPr id="10" name="自选图形 9"/>
          <p:cNvSpPr>
            <a:spLocks noChangeArrowheads="1"/>
          </p:cNvSpPr>
          <p:nvPr/>
        </p:nvSpPr>
        <p:spPr bwMode="gray">
          <a:xfrm>
            <a:off x="1765300" y="1713953"/>
            <a:ext cx="4678363"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t>查找表的概念</a:t>
            </a:r>
            <a:endParaRPr lang="zh-CN" altLang="en-US" b="1" dirty="0">
              <a:latin typeface="宋体" pitchFamily="2" charset="-122"/>
              <a:ea typeface="宋体" pitchFamily="2" charset="-122"/>
            </a:endParaRPr>
          </a:p>
        </p:txBody>
      </p:sp>
      <p:grpSp>
        <p:nvGrpSpPr>
          <p:cNvPr id="2" name="组合 10"/>
          <p:cNvGrpSpPr>
            <a:grpSpLocks/>
          </p:cNvGrpSpPr>
          <p:nvPr/>
        </p:nvGrpSpPr>
        <p:grpSpPr bwMode="auto">
          <a:xfrm>
            <a:off x="1447800" y="1802853"/>
            <a:ext cx="381000" cy="381000"/>
            <a:chOff x="2078" y="1680"/>
            <a:chExt cx="1615" cy="1615"/>
          </a:xfrm>
        </p:grpSpPr>
        <p:sp>
          <p:nvSpPr>
            <p:cNvPr id="12" name="椭圆 11"/>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13" name="椭圆 12"/>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14" name="椭圆 13"/>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15" name="椭圆 14"/>
            <p:cNvSpPr>
              <a:spLocks noChangeArrowheads="1"/>
            </p:cNvSpPr>
            <p:nvPr/>
          </p:nvSpPr>
          <p:spPr bwMode="gray">
            <a:xfrm>
              <a:off x="2254" y="1856"/>
              <a:ext cx="1262" cy="1264"/>
            </a:xfrm>
            <a:prstGeom prst="ellipse">
              <a:avLst/>
            </a:prstGeom>
            <a:gradFill rotWithShape="1">
              <a:gsLst>
                <a:gs pos="0">
                  <a:srgbClr val="000000"/>
                </a:gs>
                <a:gs pos="100000">
                  <a:srgbClr val="FFCC00"/>
                </a:gs>
              </a:gsLst>
              <a:lin ang="2700000" scaled="1"/>
            </a:gradFill>
            <a:ln w="38100" algn="ctr">
              <a:noFill/>
              <a:round/>
              <a:headEnd/>
              <a:tailEnd/>
            </a:ln>
            <a:effectLst/>
          </p:spPr>
          <p:txBody>
            <a:bodyPr wrap="none" anchor="ctr">
              <a:spAutoFit/>
            </a:bodyPr>
            <a:lstStyle/>
            <a:p>
              <a:endParaRPr lang="zh-CN" altLang="en-US"/>
            </a:p>
          </p:txBody>
        </p:sp>
        <p:sp>
          <p:nvSpPr>
            <p:cNvPr id="16" name="椭圆 15"/>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17" name="椭圆 16"/>
            <p:cNvSpPr>
              <a:spLocks noChangeArrowheads="1"/>
            </p:cNvSpPr>
            <p:nvPr/>
          </p:nvSpPr>
          <p:spPr bwMode="gray">
            <a:xfrm>
              <a:off x="2337" y="1939"/>
              <a:ext cx="1096" cy="1098"/>
            </a:xfrm>
            <a:prstGeom prst="ellipse">
              <a:avLst/>
            </a:prstGeom>
            <a:gradFill rotWithShape="1">
              <a:gsLst>
                <a:gs pos="0">
                  <a:srgbClr val="FFCC00"/>
                </a:gs>
                <a:gs pos="100000">
                  <a:srgbClr val="7C6300"/>
                </a:gs>
              </a:gsLst>
              <a:lin ang="2700000" scaled="1"/>
            </a:gradFill>
            <a:ln w="38100" algn="ctr">
              <a:noFill/>
              <a:round/>
              <a:headEnd/>
              <a:tailEnd/>
            </a:ln>
            <a:effectLst/>
          </p:spPr>
          <p:txBody>
            <a:bodyPr anchor="ctr">
              <a:spAutoFit/>
            </a:bodyPr>
            <a:lstStyle/>
            <a:p>
              <a:endParaRPr lang="zh-CN" altLang="en-US"/>
            </a:p>
          </p:txBody>
        </p:sp>
      </p:grpSp>
      <p:grpSp>
        <p:nvGrpSpPr>
          <p:cNvPr id="3" name="组合 17"/>
          <p:cNvGrpSpPr>
            <a:grpSpLocks/>
          </p:cNvGrpSpPr>
          <p:nvPr/>
        </p:nvGrpSpPr>
        <p:grpSpPr bwMode="auto">
          <a:xfrm>
            <a:off x="2051720" y="2955355"/>
            <a:ext cx="381000" cy="381000"/>
            <a:chOff x="2078" y="1680"/>
            <a:chExt cx="1615" cy="1615"/>
          </a:xfrm>
        </p:grpSpPr>
        <p:sp>
          <p:nvSpPr>
            <p:cNvPr id="19" name="椭圆 18"/>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0" name="椭圆 19"/>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1" name="椭圆 20"/>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22" name="椭圆 21"/>
            <p:cNvSpPr>
              <a:spLocks noChangeArrowheads="1"/>
            </p:cNvSpPr>
            <p:nvPr/>
          </p:nvSpPr>
          <p:spPr bwMode="gray">
            <a:xfrm>
              <a:off x="2254" y="1856"/>
              <a:ext cx="1262" cy="1264"/>
            </a:xfrm>
            <a:prstGeom prst="ellipse">
              <a:avLst/>
            </a:prstGeom>
            <a:gradFill rotWithShape="1">
              <a:gsLst>
                <a:gs pos="0">
                  <a:srgbClr val="000000"/>
                </a:gs>
                <a:gs pos="100000">
                  <a:srgbClr val="48BE67"/>
                </a:gs>
              </a:gsLst>
              <a:lin ang="2700000" scaled="1"/>
            </a:gradFill>
            <a:ln w="38100" algn="ctr">
              <a:noFill/>
              <a:round/>
              <a:headEnd/>
              <a:tailEnd/>
            </a:ln>
            <a:effectLst/>
          </p:spPr>
          <p:txBody>
            <a:bodyPr wrap="none" anchor="ctr">
              <a:spAutoFit/>
            </a:bodyPr>
            <a:lstStyle/>
            <a:p>
              <a:endParaRPr lang="zh-CN" altLang="en-US"/>
            </a:p>
          </p:txBody>
        </p:sp>
        <p:sp>
          <p:nvSpPr>
            <p:cNvPr id="23" name="椭圆 22"/>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24" name="椭圆 23"/>
            <p:cNvSpPr>
              <a:spLocks noChangeArrowheads="1"/>
            </p:cNvSpPr>
            <p:nvPr/>
          </p:nvSpPr>
          <p:spPr bwMode="gray">
            <a:xfrm>
              <a:off x="2337" y="1939"/>
              <a:ext cx="1096" cy="1098"/>
            </a:xfrm>
            <a:prstGeom prst="ellipse">
              <a:avLst/>
            </a:prstGeom>
            <a:gradFill rotWithShape="1">
              <a:gsLst>
                <a:gs pos="0">
                  <a:srgbClr val="48BE67"/>
                </a:gs>
                <a:gs pos="100000">
                  <a:srgbClr val="235C32"/>
                </a:gs>
              </a:gsLst>
              <a:lin ang="2700000" scaled="1"/>
            </a:gradFill>
            <a:ln w="38100" algn="ctr">
              <a:noFill/>
              <a:round/>
              <a:headEnd/>
              <a:tailEnd/>
            </a:ln>
            <a:effectLst/>
          </p:spPr>
          <p:txBody>
            <a:bodyPr anchor="ctr">
              <a:spAutoFit/>
            </a:bodyPr>
            <a:lstStyle/>
            <a:p>
              <a:endParaRPr lang="zh-CN" altLang="en-US"/>
            </a:p>
          </p:txBody>
        </p:sp>
      </p:grpSp>
      <p:grpSp>
        <p:nvGrpSpPr>
          <p:cNvPr id="6" name="组合 24"/>
          <p:cNvGrpSpPr>
            <a:grpSpLocks/>
          </p:cNvGrpSpPr>
          <p:nvPr/>
        </p:nvGrpSpPr>
        <p:grpSpPr bwMode="auto">
          <a:xfrm>
            <a:off x="2051720" y="4077320"/>
            <a:ext cx="381000" cy="381000"/>
            <a:chOff x="2078" y="1680"/>
            <a:chExt cx="1615" cy="1615"/>
          </a:xfrm>
        </p:grpSpPr>
        <p:sp>
          <p:nvSpPr>
            <p:cNvPr id="26" name="椭圆 25"/>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7" name="椭圆 26"/>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8" name="椭圆 27"/>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29" name="椭圆 28"/>
            <p:cNvSpPr>
              <a:spLocks noChangeArrowheads="1"/>
            </p:cNvSpPr>
            <p:nvPr/>
          </p:nvSpPr>
          <p:spPr bwMode="gray">
            <a:xfrm>
              <a:off x="2254" y="1856"/>
              <a:ext cx="1262" cy="1264"/>
            </a:xfrm>
            <a:prstGeom prst="ellipse">
              <a:avLst/>
            </a:prstGeom>
            <a:gradFill rotWithShape="1">
              <a:gsLst>
                <a:gs pos="0">
                  <a:srgbClr val="21B3E1"/>
                </a:gs>
                <a:gs pos="100000">
                  <a:srgbClr val="0F5368"/>
                </a:gs>
              </a:gsLst>
              <a:lin ang="5400000" scaled="1"/>
            </a:gradFill>
            <a:ln w="38100" algn="ctr">
              <a:noFill/>
              <a:round/>
              <a:headEnd/>
              <a:tailEnd/>
            </a:ln>
            <a:effectLst/>
          </p:spPr>
          <p:txBody>
            <a:bodyPr wrap="none" anchor="ctr">
              <a:spAutoFit/>
            </a:bodyPr>
            <a:lstStyle/>
            <a:p>
              <a:endParaRPr lang="zh-CN" altLang="en-US"/>
            </a:p>
          </p:txBody>
        </p:sp>
        <p:sp>
          <p:nvSpPr>
            <p:cNvPr id="30" name="椭圆 29"/>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31" name="椭圆 30"/>
            <p:cNvSpPr>
              <a:spLocks noChangeArrowheads="1"/>
            </p:cNvSpPr>
            <p:nvPr/>
          </p:nvSpPr>
          <p:spPr bwMode="gray">
            <a:xfrm>
              <a:off x="2337" y="1939"/>
              <a:ext cx="1096" cy="1098"/>
            </a:xfrm>
            <a:prstGeom prst="ellipse">
              <a:avLst/>
            </a:prstGeom>
            <a:gradFill rotWithShape="1">
              <a:gsLst>
                <a:gs pos="0">
                  <a:srgbClr val="21B3E1"/>
                </a:gs>
                <a:gs pos="100000">
                  <a:srgbClr val="10576D"/>
                </a:gs>
              </a:gsLst>
              <a:lin ang="2700000" scaled="1"/>
            </a:gradFill>
            <a:ln w="38100" algn="ctr">
              <a:noFill/>
              <a:round/>
              <a:headEnd/>
              <a:tailEnd/>
            </a:ln>
            <a:effectLst/>
          </p:spPr>
          <p:txBody>
            <a:bodyPr anchor="ctr">
              <a:spAutoFit/>
            </a:bodyPr>
            <a:lstStyle/>
            <a:p>
              <a:endParaRPr lang="zh-CN" altLang="en-US"/>
            </a:p>
          </p:txBody>
        </p:sp>
      </p:grpSp>
      <p:grpSp>
        <p:nvGrpSpPr>
          <p:cNvPr id="11" name="组合 31"/>
          <p:cNvGrpSpPr>
            <a:grpSpLocks/>
          </p:cNvGrpSpPr>
          <p:nvPr/>
        </p:nvGrpSpPr>
        <p:grpSpPr bwMode="auto">
          <a:xfrm>
            <a:off x="1547664" y="5182840"/>
            <a:ext cx="381000" cy="381000"/>
            <a:chOff x="2078" y="1680"/>
            <a:chExt cx="1615" cy="1615"/>
          </a:xfrm>
        </p:grpSpPr>
        <p:sp>
          <p:nvSpPr>
            <p:cNvPr id="33" name="椭圆 32"/>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34" name="椭圆 33"/>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35" name="椭圆 34"/>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36" name="椭圆 35"/>
            <p:cNvSpPr>
              <a:spLocks noChangeArrowheads="1"/>
            </p:cNvSpPr>
            <p:nvPr/>
          </p:nvSpPr>
          <p:spPr bwMode="gray">
            <a:xfrm>
              <a:off x="2254" y="1856"/>
              <a:ext cx="1262" cy="1264"/>
            </a:xfrm>
            <a:prstGeom prst="ellipse">
              <a:avLst/>
            </a:prstGeom>
            <a:gradFill rotWithShape="1">
              <a:gsLst>
                <a:gs pos="0">
                  <a:srgbClr val="000000"/>
                </a:gs>
                <a:gs pos="100000">
                  <a:srgbClr val="8D67E1"/>
                </a:gs>
              </a:gsLst>
              <a:lin ang="2700000" scaled="1"/>
            </a:gradFill>
            <a:ln w="38100" algn="ctr">
              <a:noFill/>
              <a:round/>
              <a:headEnd/>
              <a:tailEnd/>
            </a:ln>
            <a:effectLst/>
          </p:spPr>
          <p:txBody>
            <a:bodyPr wrap="none" anchor="ctr">
              <a:spAutoFit/>
            </a:bodyPr>
            <a:lstStyle/>
            <a:p>
              <a:endParaRPr lang="zh-CN" altLang="en-US"/>
            </a:p>
          </p:txBody>
        </p:sp>
        <p:sp>
          <p:nvSpPr>
            <p:cNvPr id="37" name="椭圆 36"/>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38" name="椭圆 37"/>
            <p:cNvSpPr>
              <a:spLocks noChangeArrowheads="1"/>
            </p:cNvSpPr>
            <p:nvPr/>
          </p:nvSpPr>
          <p:spPr bwMode="gray">
            <a:xfrm>
              <a:off x="2337" y="1939"/>
              <a:ext cx="1096" cy="1098"/>
            </a:xfrm>
            <a:prstGeom prst="ellipse">
              <a:avLst/>
            </a:prstGeom>
            <a:gradFill rotWithShape="1">
              <a:gsLst>
                <a:gs pos="0">
                  <a:srgbClr val="8D67E1"/>
                </a:gs>
                <a:gs pos="100000">
                  <a:srgbClr val="45326D"/>
                </a:gs>
              </a:gsLst>
              <a:lin ang="2700000" scaled="1"/>
            </a:gradFill>
            <a:ln w="38100" algn="ctr">
              <a:noFill/>
              <a:round/>
              <a:headEnd/>
              <a:tailEnd/>
            </a:ln>
            <a:effectLst/>
          </p:spPr>
          <p:txBody>
            <a:bodyPr anchor="ctr">
              <a:spAutoFit/>
            </a:bodyPr>
            <a:lstStyle/>
            <a:p>
              <a:endParaRPr lang="zh-CN" altLang="en-US"/>
            </a:p>
          </p:txBody>
        </p:sp>
      </p:grpSp>
      <p:pic>
        <p:nvPicPr>
          <p:cNvPr id="49" name="图片 22" descr="软件学院.jpg"/>
          <p:cNvPicPr>
            <a:picLocks noChangeAspect="1"/>
          </p:cNvPicPr>
          <p:nvPr/>
        </p:nvPicPr>
        <p:blipFill>
          <a:blip r:embed="rId2" cstate="print"/>
          <a:srcRect/>
          <a:stretch>
            <a:fillRect/>
          </a:stretch>
        </p:blipFill>
        <p:spPr bwMode="auto">
          <a:xfrm>
            <a:off x="4427984" y="116632"/>
            <a:ext cx="4578350" cy="714375"/>
          </a:xfrm>
          <a:prstGeom prst="rect">
            <a:avLst/>
          </a:prstGeom>
          <a:noFill/>
          <a:ln w="9525">
            <a:noFill/>
            <a:miter lim="800000"/>
            <a:headEnd/>
            <a:tailEnd/>
          </a:ln>
        </p:spPr>
      </p:pic>
      <p:sp>
        <p:nvSpPr>
          <p:cNvPr id="39" name="自选图形 45"/>
          <p:cNvSpPr>
            <a:spLocks noChangeArrowheads="1"/>
          </p:cNvSpPr>
          <p:nvPr/>
        </p:nvSpPr>
        <p:spPr bwMode="gray">
          <a:xfrm>
            <a:off x="7052766" y="2880433"/>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40" name="自选图形 46"/>
          <p:cNvSpPr>
            <a:spLocks noChangeArrowheads="1"/>
          </p:cNvSpPr>
          <p:nvPr/>
        </p:nvSpPr>
        <p:spPr bwMode="gray">
          <a:xfrm>
            <a:off x="7484566" y="2880433"/>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41" name="自选图形 47"/>
          <p:cNvSpPr>
            <a:spLocks noChangeArrowheads="1"/>
          </p:cNvSpPr>
          <p:nvPr/>
        </p:nvSpPr>
        <p:spPr bwMode="gray">
          <a:xfrm>
            <a:off x="7916366" y="2880433"/>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918" name="Text Box 54"/>
          <p:cNvSpPr txBox="1">
            <a:spLocks noChangeArrowheads="1"/>
          </p:cNvSpPr>
          <p:nvPr/>
        </p:nvSpPr>
        <p:spPr bwMode="auto">
          <a:xfrm>
            <a:off x="76200" y="953069"/>
            <a:ext cx="8915400" cy="1395811"/>
          </a:xfrm>
          <a:prstGeom prst="rect">
            <a:avLst/>
          </a:prstGeom>
          <a:noFill/>
          <a:ln w="9525">
            <a:noFill/>
            <a:miter lim="800000"/>
            <a:headEnd/>
            <a:tailEnd/>
          </a:ln>
          <a:effectLst/>
        </p:spPr>
        <p:txBody>
          <a:bodyPr lIns="91416" tIns="45710" rIns="91416" bIns="45710">
            <a:spAutoFit/>
          </a:bodyPr>
          <a:lstStyle/>
          <a:p>
            <a:pPr>
              <a:lnSpc>
                <a:spcPct val="120000"/>
              </a:lnSpc>
              <a:spcBef>
                <a:spcPct val="0"/>
              </a:spcBef>
            </a:pPr>
            <a:r>
              <a:rPr lang="en-US" altLang="zh-CN" sz="2400" dirty="0">
                <a:ea typeface="楷体_GB2312" pitchFamily="49" charset="-122"/>
              </a:rPr>
              <a:t>        </a:t>
            </a:r>
            <a:r>
              <a:rPr lang="zh-CN" altLang="en-US" sz="2400" dirty="0">
                <a:ea typeface="华文中宋" pitchFamily="2" charset="-122"/>
              </a:rPr>
              <a:t>构造：</a:t>
            </a:r>
            <a:r>
              <a:rPr lang="zh-CN" altLang="en-US" sz="2400" dirty="0">
                <a:ea typeface="楷体_GB2312" pitchFamily="49" charset="-122"/>
              </a:rPr>
              <a:t>以关键字的平方值的中间几位作为哈希地址。</a:t>
            </a:r>
          </a:p>
          <a:p>
            <a:pPr>
              <a:lnSpc>
                <a:spcPct val="120000"/>
              </a:lnSpc>
              <a:spcBef>
                <a:spcPct val="0"/>
              </a:spcBef>
            </a:pPr>
            <a:r>
              <a:rPr lang="zh-CN" altLang="en-US" sz="2400" dirty="0">
                <a:ea typeface="楷体_GB2312" pitchFamily="49" charset="-122"/>
              </a:rPr>
              <a:t>        </a:t>
            </a:r>
            <a:r>
              <a:rPr lang="zh-CN" altLang="en-US" sz="2400" dirty="0">
                <a:latin typeface="华文新魏" pitchFamily="2" charset="-122"/>
                <a:ea typeface="华文新魏" pitchFamily="2" charset="-122"/>
              </a:rPr>
              <a:t>求</a:t>
            </a:r>
            <a:r>
              <a:rPr lang="zh-CN" altLang="en-US" sz="2400" dirty="0">
                <a:latin typeface="Times New Roman"/>
                <a:ea typeface="华文新魏" pitchFamily="2" charset="-122"/>
              </a:rPr>
              <a:t>“</a:t>
            </a:r>
            <a:r>
              <a:rPr lang="zh-CN" altLang="en-US" sz="2400" dirty="0">
                <a:latin typeface="华文新魏" pitchFamily="2" charset="-122"/>
                <a:ea typeface="华文新魏" pitchFamily="2" charset="-122"/>
              </a:rPr>
              <a:t>关键字的平方值</a:t>
            </a:r>
            <a:r>
              <a:rPr lang="zh-CN" altLang="en-US" sz="2400" dirty="0">
                <a:latin typeface="Times New Roman"/>
                <a:ea typeface="华文新魏" pitchFamily="2" charset="-122"/>
              </a:rPr>
              <a:t>”</a:t>
            </a:r>
            <a:r>
              <a:rPr lang="zh-CN" altLang="en-US" sz="2400" dirty="0">
                <a:latin typeface="华文新魏" pitchFamily="2" charset="-122"/>
                <a:ea typeface="华文新魏" pitchFamily="2" charset="-122"/>
              </a:rPr>
              <a:t>的目的是</a:t>
            </a:r>
            <a:r>
              <a:rPr lang="zh-CN" altLang="en-US" sz="2400" dirty="0">
                <a:latin typeface="Times New Roman"/>
                <a:ea typeface="华文新魏" pitchFamily="2" charset="-122"/>
              </a:rPr>
              <a:t>“</a:t>
            </a:r>
            <a:r>
              <a:rPr lang="zh-CN" altLang="en-US" sz="2400" dirty="0">
                <a:latin typeface="华文新魏" pitchFamily="2" charset="-122"/>
                <a:ea typeface="华文新魏" pitchFamily="2" charset="-122"/>
              </a:rPr>
              <a:t>扩大差别</a:t>
            </a:r>
            <a:r>
              <a:rPr lang="zh-CN" altLang="en-US" sz="2400" dirty="0">
                <a:latin typeface="Times New Roman"/>
                <a:ea typeface="华文新魏" pitchFamily="2" charset="-122"/>
              </a:rPr>
              <a:t>”</a:t>
            </a:r>
            <a:r>
              <a:rPr lang="zh-CN" altLang="en-US" sz="2400" dirty="0">
                <a:latin typeface="华文新魏" pitchFamily="2" charset="-122"/>
                <a:ea typeface="华文新魏" pitchFamily="2" charset="-122"/>
              </a:rPr>
              <a:t>，同时平方值的中 间各位又能受到整个关键字中各位的影响。</a:t>
            </a:r>
            <a:r>
              <a:rPr lang="zh-CN" altLang="en-US" sz="2400" dirty="0">
                <a:ea typeface="楷体_GB2312" pitchFamily="49" charset="-122"/>
              </a:rPr>
              <a:t> </a:t>
            </a:r>
          </a:p>
        </p:txBody>
      </p:sp>
      <p:sp>
        <p:nvSpPr>
          <p:cNvPr id="36919" name="Text Box 55"/>
          <p:cNvSpPr txBox="1">
            <a:spLocks noChangeArrowheads="1"/>
          </p:cNvSpPr>
          <p:nvPr/>
        </p:nvSpPr>
        <p:spPr bwMode="auto">
          <a:xfrm>
            <a:off x="76200" y="332656"/>
            <a:ext cx="3690938" cy="457200"/>
          </a:xfrm>
          <a:prstGeom prst="rect">
            <a:avLst/>
          </a:prstGeom>
          <a:noFill/>
          <a:ln w="9525">
            <a:noFill/>
            <a:miter lim="800000"/>
            <a:headEnd/>
            <a:tailEnd/>
          </a:ln>
          <a:effectLst/>
        </p:spPr>
        <p:txBody>
          <a:bodyPr wrap="none" lIns="91416" tIns="45710" rIns="91416" bIns="45710">
            <a:spAutoFit/>
          </a:bodyPr>
          <a:lstStyle/>
          <a:p>
            <a:pPr>
              <a:spcBef>
                <a:spcPct val="0"/>
              </a:spcBef>
            </a:pPr>
            <a:r>
              <a:rPr lang="en-US" altLang="zh-CN" sz="2400" dirty="0">
                <a:ea typeface="华文中宋" pitchFamily="2" charset="-122"/>
              </a:rPr>
              <a:t>3.  </a:t>
            </a:r>
            <a:r>
              <a:rPr lang="zh-CN" altLang="en-US" sz="2400" dirty="0">
                <a:ea typeface="华文中宋" pitchFamily="2" charset="-122"/>
              </a:rPr>
              <a:t>平方取中法（较常用） </a:t>
            </a:r>
          </a:p>
        </p:txBody>
      </p:sp>
      <p:sp>
        <p:nvSpPr>
          <p:cNvPr id="36920" name="Rectangle 56"/>
          <p:cNvSpPr>
            <a:spLocks noChangeArrowheads="1"/>
          </p:cNvSpPr>
          <p:nvPr/>
        </p:nvSpPr>
        <p:spPr bwMode="auto">
          <a:xfrm>
            <a:off x="76200" y="2387030"/>
            <a:ext cx="8915400" cy="969962"/>
          </a:xfrm>
          <a:prstGeom prst="rect">
            <a:avLst/>
          </a:prstGeom>
          <a:noFill/>
          <a:ln w="9525">
            <a:noFill/>
            <a:miter lim="800000"/>
            <a:headEnd/>
            <a:tailEnd/>
          </a:ln>
          <a:effectLst/>
        </p:spPr>
        <p:txBody>
          <a:bodyPr lIns="91416" tIns="45710" rIns="91416" bIns="45710">
            <a:spAutoFit/>
          </a:bodyPr>
          <a:lstStyle/>
          <a:p>
            <a:pPr>
              <a:lnSpc>
                <a:spcPct val="125000"/>
              </a:lnSpc>
              <a:spcBef>
                <a:spcPct val="0"/>
              </a:spcBef>
            </a:pPr>
            <a:r>
              <a:rPr lang="en-US" altLang="zh-CN" sz="2400" dirty="0">
                <a:ea typeface="华文中宋" pitchFamily="2" charset="-122"/>
              </a:rPr>
              <a:t>        </a:t>
            </a:r>
            <a:r>
              <a:rPr lang="zh-CN" altLang="en-US" sz="2400" dirty="0">
                <a:ea typeface="华文中宋" pitchFamily="2" charset="-122"/>
              </a:rPr>
              <a:t>此方法适合于：</a:t>
            </a:r>
            <a:r>
              <a:rPr lang="zh-CN" altLang="en-US" sz="2400" dirty="0">
                <a:ea typeface="楷体_GB2312" pitchFamily="49" charset="-122"/>
              </a:rPr>
              <a:t>关键字中的每一位都有某些数字</a:t>
            </a:r>
            <a:r>
              <a:rPr lang="zh-CN" altLang="en-US" sz="2400" dirty="0">
                <a:solidFill>
                  <a:srgbClr val="FF3300"/>
                </a:solidFill>
                <a:effectLst>
                  <a:outerShdw blurRad="38100" dist="38100" dir="2700000" algn="tl">
                    <a:srgbClr val="000000"/>
                  </a:outerShdw>
                </a:effectLst>
                <a:ea typeface="楷体_GB2312" pitchFamily="49" charset="-122"/>
              </a:rPr>
              <a:t>重复出现频 </a:t>
            </a:r>
          </a:p>
          <a:p>
            <a:pPr>
              <a:lnSpc>
                <a:spcPct val="115000"/>
              </a:lnSpc>
              <a:spcBef>
                <a:spcPct val="0"/>
              </a:spcBef>
            </a:pPr>
            <a:r>
              <a:rPr lang="zh-CN" altLang="en-US" sz="2400" dirty="0">
                <a:solidFill>
                  <a:srgbClr val="FF3300"/>
                </a:solidFill>
                <a:effectLst>
                  <a:outerShdw blurRad="38100" dist="38100" dir="2700000" algn="tl">
                    <a:srgbClr val="000000"/>
                  </a:outerShdw>
                </a:effectLst>
                <a:ea typeface="楷体_GB2312" pitchFamily="49" charset="-122"/>
              </a:rPr>
              <a:t>度很高</a:t>
            </a:r>
            <a:r>
              <a:rPr lang="zh-CN" altLang="en-US" sz="2400" dirty="0">
                <a:ea typeface="楷体_GB2312" pitchFamily="49" charset="-122"/>
              </a:rPr>
              <a:t>的现象。</a:t>
            </a:r>
          </a:p>
        </p:txBody>
      </p:sp>
      <p:sp>
        <p:nvSpPr>
          <p:cNvPr id="36921" name="Text Box 57"/>
          <p:cNvSpPr txBox="1">
            <a:spLocks noChangeArrowheads="1"/>
          </p:cNvSpPr>
          <p:nvPr/>
        </p:nvSpPr>
        <p:spPr bwMode="auto">
          <a:xfrm>
            <a:off x="76200" y="3381399"/>
            <a:ext cx="1481138" cy="457200"/>
          </a:xfrm>
          <a:prstGeom prst="rect">
            <a:avLst/>
          </a:prstGeom>
          <a:noFill/>
          <a:ln w="9525">
            <a:noFill/>
            <a:miter lim="800000"/>
            <a:headEnd/>
            <a:tailEnd/>
          </a:ln>
          <a:effectLst/>
        </p:spPr>
        <p:txBody>
          <a:bodyPr wrap="none" lIns="91416" tIns="45710" rIns="91416" bIns="45710">
            <a:spAutoFit/>
          </a:bodyPr>
          <a:lstStyle/>
          <a:p>
            <a:pPr>
              <a:spcBef>
                <a:spcPct val="0"/>
              </a:spcBef>
            </a:pPr>
            <a:r>
              <a:rPr lang="en-US" altLang="zh-CN" sz="2400">
                <a:ea typeface="华文中宋" pitchFamily="2" charset="-122"/>
              </a:rPr>
              <a:t>4. </a:t>
            </a:r>
            <a:r>
              <a:rPr lang="zh-CN" altLang="en-US" sz="2400">
                <a:ea typeface="华文中宋" pitchFamily="2" charset="-122"/>
              </a:rPr>
              <a:t>折叠法 </a:t>
            </a:r>
          </a:p>
        </p:txBody>
      </p:sp>
      <p:sp>
        <p:nvSpPr>
          <p:cNvPr id="36922" name="Text Box 58"/>
          <p:cNvSpPr txBox="1">
            <a:spLocks noChangeArrowheads="1"/>
          </p:cNvSpPr>
          <p:nvPr/>
        </p:nvSpPr>
        <p:spPr bwMode="auto">
          <a:xfrm>
            <a:off x="76200" y="3838599"/>
            <a:ext cx="8807171" cy="943187"/>
          </a:xfrm>
          <a:prstGeom prst="rect">
            <a:avLst/>
          </a:prstGeom>
          <a:noFill/>
          <a:ln w="25400" cap="sq">
            <a:noFill/>
            <a:miter lim="800000"/>
            <a:headEnd/>
            <a:tailEnd/>
          </a:ln>
          <a:effectLst/>
        </p:spPr>
        <p:txBody>
          <a:bodyPr wrap="none" lIns="91416" tIns="45710" rIns="91416" bIns="45710">
            <a:spAutoFit/>
          </a:bodyPr>
          <a:lstStyle/>
          <a:p>
            <a:pPr>
              <a:lnSpc>
                <a:spcPct val="120000"/>
              </a:lnSpc>
            </a:pPr>
            <a:r>
              <a:rPr lang="en-US" altLang="zh-CN" sz="2400" dirty="0">
                <a:ea typeface="楷体_GB2312" pitchFamily="49" charset="-122"/>
              </a:rPr>
              <a:t>        </a:t>
            </a:r>
            <a:r>
              <a:rPr lang="zh-CN" altLang="en-US" sz="2400" dirty="0">
                <a:ea typeface="华文中宋" pitchFamily="2" charset="-122"/>
              </a:rPr>
              <a:t>构造：</a:t>
            </a:r>
            <a:r>
              <a:rPr lang="zh-CN" altLang="en-US" sz="2400" dirty="0">
                <a:ea typeface="楷体_GB2312" pitchFamily="49" charset="-122"/>
              </a:rPr>
              <a:t>将关键字分割成位数相同的几部分，然后取这几部分 </a:t>
            </a:r>
          </a:p>
          <a:p>
            <a:pPr>
              <a:lnSpc>
                <a:spcPct val="120000"/>
              </a:lnSpc>
            </a:pPr>
            <a:r>
              <a:rPr lang="zh-CN" altLang="en-US" sz="2400" dirty="0">
                <a:ea typeface="楷体_GB2312" pitchFamily="49" charset="-122"/>
              </a:rPr>
              <a:t>的</a:t>
            </a:r>
            <a:r>
              <a:rPr lang="zh-CN" altLang="en-US" sz="2400" dirty="0">
                <a:solidFill>
                  <a:srgbClr val="FF3300"/>
                </a:solidFill>
                <a:effectLst>
                  <a:outerShdw blurRad="38100" dist="38100" dir="2700000" algn="tl">
                    <a:srgbClr val="000000"/>
                  </a:outerShdw>
                </a:effectLst>
                <a:ea typeface="楷体_GB2312" pitchFamily="49" charset="-122"/>
              </a:rPr>
              <a:t>叠加和</a:t>
            </a:r>
            <a:r>
              <a:rPr lang="zh-CN" altLang="en-US" sz="2400" dirty="0">
                <a:ea typeface="楷体_GB2312" pitchFamily="49" charset="-122"/>
              </a:rPr>
              <a:t>（舍去进位）做哈希地址。 </a:t>
            </a:r>
          </a:p>
        </p:txBody>
      </p:sp>
      <p:sp>
        <p:nvSpPr>
          <p:cNvPr id="36924" name="Text Box 60"/>
          <p:cNvSpPr txBox="1">
            <a:spLocks noChangeArrowheads="1"/>
          </p:cNvSpPr>
          <p:nvPr/>
        </p:nvSpPr>
        <p:spPr bwMode="auto">
          <a:xfrm>
            <a:off x="76200" y="4752999"/>
            <a:ext cx="7067550" cy="457200"/>
          </a:xfrm>
          <a:prstGeom prst="rect">
            <a:avLst/>
          </a:prstGeom>
          <a:noFill/>
          <a:ln w="25400" cap="sq">
            <a:noFill/>
            <a:miter lim="800000"/>
            <a:headEnd/>
            <a:tailEnd/>
          </a:ln>
          <a:effectLst/>
        </p:spPr>
        <p:txBody>
          <a:bodyPr wrap="none" lIns="91416" tIns="45710" rIns="91416" bIns="45710">
            <a:spAutoFit/>
          </a:bodyPr>
          <a:lstStyle/>
          <a:p>
            <a:r>
              <a:rPr lang="en-US" altLang="zh-CN" sz="2400" dirty="0">
                <a:ea typeface="华文中宋" pitchFamily="2" charset="-122"/>
              </a:rPr>
              <a:t>        </a:t>
            </a:r>
            <a:r>
              <a:rPr lang="zh-CN" altLang="en-US" sz="2400" dirty="0">
                <a:solidFill>
                  <a:srgbClr val="FF3300"/>
                </a:solidFill>
                <a:effectLst>
                  <a:outerShdw blurRad="38100" dist="38100" dir="2700000" algn="tl">
                    <a:srgbClr val="000000"/>
                  </a:outerShdw>
                </a:effectLst>
                <a:ea typeface="华文中宋" pitchFamily="2" charset="-122"/>
              </a:rPr>
              <a:t>移位叠加：</a:t>
            </a:r>
            <a:r>
              <a:rPr lang="zh-CN" altLang="en-US" sz="2400" dirty="0">
                <a:latin typeface="楷体_GB2312" pitchFamily="49" charset="-122"/>
                <a:ea typeface="楷体_GB2312" pitchFamily="49" charset="-122"/>
              </a:rPr>
              <a:t>将分割后的几部分低位对齐相加。 </a:t>
            </a:r>
          </a:p>
        </p:txBody>
      </p:sp>
      <p:sp>
        <p:nvSpPr>
          <p:cNvPr id="36925" name="Text Box 61"/>
          <p:cNvSpPr txBox="1">
            <a:spLocks noChangeArrowheads="1"/>
          </p:cNvSpPr>
          <p:nvPr/>
        </p:nvSpPr>
        <p:spPr bwMode="auto">
          <a:xfrm>
            <a:off x="76200" y="5243537"/>
            <a:ext cx="8291513" cy="457200"/>
          </a:xfrm>
          <a:prstGeom prst="rect">
            <a:avLst/>
          </a:prstGeom>
          <a:noFill/>
          <a:ln w="25400" cap="sq">
            <a:noFill/>
            <a:miter lim="800000"/>
            <a:headEnd/>
            <a:tailEnd/>
          </a:ln>
          <a:effectLst/>
        </p:spPr>
        <p:txBody>
          <a:bodyPr wrap="none" lIns="91416" tIns="45710" rIns="91416" bIns="45710">
            <a:spAutoFit/>
          </a:bodyPr>
          <a:lstStyle/>
          <a:p>
            <a:r>
              <a:rPr lang="en-US" altLang="zh-CN" sz="2400">
                <a:ea typeface="华文中宋" pitchFamily="2" charset="-122"/>
              </a:rPr>
              <a:t>        </a:t>
            </a:r>
            <a:r>
              <a:rPr lang="zh-CN" altLang="en-US" sz="2400">
                <a:solidFill>
                  <a:srgbClr val="FF3300"/>
                </a:solidFill>
                <a:effectLst>
                  <a:outerShdw blurRad="38100" dist="38100" dir="2700000" algn="tl">
                    <a:srgbClr val="000000"/>
                  </a:outerShdw>
                </a:effectLst>
                <a:ea typeface="华文中宋" pitchFamily="2" charset="-122"/>
              </a:rPr>
              <a:t>间界叠加：</a:t>
            </a:r>
            <a:r>
              <a:rPr lang="zh-CN" altLang="en-US" sz="2400">
                <a:ea typeface="楷体_GB2312" pitchFamily="49" charset="-122"/>
              </a:rPr>
              <a:t>从一端沿分割界来回折叠，然后对齐相加。</a:t>
            </a:r>
            <a:r>
              <a:rPr lang="zh-CN" altLang="en-US" sz="2400">
                <a:ea typeface="华文中宋" pitchFamily="2" charset="-122"/>
              </a:rPr>
              <a:t>  </a:t>
            </a:r>
          </a:p>
        </p:txBody>
      </p:sp>
      <p:sp>
        <p:nvSpPr>
          <p:cNvPr id="36926" name="Text Box 62"/>
          <p:cNvSpPr txBox="1">
            <a:spLocks noChangeArrowheads="1"/>
          </p:cNvSpPr>
          <p:nvPr/>
        </p:nvSpPr>
        <p:spPr bwMode="auto">
          <a:xfrm>
            <a:off x="76200" y="5780112"/>
            <a:ext cx="8870950" cy="457200"/>
          </a:xfrm>
          <a:prstGeom prst="rect">
            <a:avLst/>
          </a:prstGeom>
          <a:noFill/>
          <a:ln w="25400" cap="sq">
            <a:noFill/>
            <a:miter lim="800000"/>
            <a:headEnd/>
            <a:tailEnd/>
          </a:ln>
          <a:effectLst/>
        </p:spPr>
        <p:txBody>
          <a:bodyPr wrap="none" lIns="91416" tIns="45710" rIns="91416" bIns="45710">
            <a:spAutoFit/>
          </a:bodyPr>
          <a:lstStyle/>
          <a:p>
            <a:r>
              <a:rPr lang="en-US" altLang="zh-CN" sz="2400" dirty="0">
                <a:ea typeface="华文新魏" pitchFamily="2" charset="-122"/>
              </a:rPr>
              <a:t>        </a:t>
            </a:r>
            <a:r>
              <a:rPr lang="zh-CN" altLang="en-US" sz="2400" dirty="0">
                <a:ea typeface="华文新魏" pitchFamily="2" charset="-122"/>
              </a:rPr>
              <a:t>适于关键字位数很多，且每一位上数字分布大致均匀情况。  </a:t>
            </a:r>
          </a:p>
        </p:txBody>
      </p:sp>
    </p:spTree>
  </p:cSld>
  <p:clrMapOvr>
    <a:masterClrMapping/>
  </p:clrMapOvr>
  <p:transition spd="slow">
    <p:spli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6918"/>
                                        </p:tgtEl>
                                        <p:attrNameLst>
                                          <p:attrName>style.visibility</p:attrName>
                                        </p:attrNameLst>
                                      </p:cBhvr>
                                      <p:to>
                                        <p:strVal val="visible"/>
                                      </p:to>
                                    </p:set>
                                    <p:animEffect transition="in" filter="blinds(horizontal)">
                                      <p:cBhvr>
                                        <p:cTn id="7" dur="500"/>
                                        <p:tgtEl>
                                          <p:spTgt spid="3691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36920"/>
                                        </p:tgtEl>
                                        <p:attrNameLst>
                                          <p:attrName>style.visibility</p:attrName>
                                        </p:attrNameLst>
                                      </p:cBhvr>
                                      <p:to>
                                        <p:strVal val="visible"/>
                                      </p:to>
                                    </p:set>
                                    <p:animEffect transition="in" filter="blinds(vertical)">
                                      <p:cBhvr>
                                        <p:cTn id="12" dur="500"/>
                                        <p:tgtEl>
                                          <p:spTgt spid="3692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6921"/>
                                        </p:tgtEl>
                                        <p:attrNameLst>
                                          <p:attrName>style.visibility</p:attrName>
                                        </p:attrNameLst>
                                      </p:cBhvr>
                                      <p:to>
                                        <p:strVal val="visible"/>
                                      </p:to>
                                    </p:set>
                                    <p:animEffect transition="in" filter="wipe(left)">
                                      <p:cBhvr>
                                        <p:cTn id="17" dur="500"/>
                                        <p:tgtEl>
                                          <p:spTgt spid="36921"/>
                                        </p:tgtEl>
                                      </p:cBhvr>
                                    </p:animEffect>
                                  </p:childTnLst>
                                </p:cTn>
                              </p:par>
                            </p:childTnLst>
                          </p:cTn>
                        </p:par>
                      </p:childTnLst>
                    </p:cTn>
                  </p:par>
                  <p:par>
                    <p:cTn id="18" fill="hold">
                      <p:stCondLst>
                        <p:cond delay="indefinite"/>
                      </p:stCondLst>
                      <p:childTnLst>
                        <p:par>
                          <p:cTn id="19" fill="hold">
                            <p:stCondLst>
                              <p:cond delay="0"/>
                            </p:stCondLst>
                            <p:childTnLst>
                              <p:par>
                                <p:cTn id="20" presetID="17" presetClass="entr" presetSubtype="10" fill="hold" grpId="0" nodeType="clickEffect">
                                  <p:stCondLst>
                                    <p:cond delay="0"/>
                                  </p:stCondLst>
                                  <p:childTnLst>
                                    <p:set>
                                      <p:cBhvr>
                                        <p:cTn id="21" dur="1" fill="hold">
                                          <p:stCondLst>
                                            <p:cond delay="0"/>
                                          </p:stCondLst>
                                        </p:cTn>
                                        <p:tgtEl>
                                          <p:spTgt spid="36922"/>
                                        </p:tgtEl>
                                        <p:attrNameLst>
                                          <p:attrName>style.visibility</p:attrName>
                                        </p:attrNameLst>
                                      </p:cBhvr>
                                      <p:to>
                                        <p:strVal val="visible"/>
                                      </p:to>
                                    </p:set>
                                    <p:anim calcmode="lin" valueType="num">
                                      <p:cBhvr>
                                        <p:cTn id="22" dur="500" fill="hold"/>
                                        <p:tgtEl>
                                          <p:spTgt spid="36922"/>
                                        </p:tgtEl>
                                        <p:attrNameLst>
                                          <p:attrName>ppt_w</p:attrName>
                                        </p:attrNameLst>
                                      </p:cBhvr>
                                      <p:tavLst>
                                        <p:tav tm="0">
                                          <p:val>
                                            <p:fltVal val="0"/>
                                          </p:val>
                                        </p:tav>
                                        <p:tav tm="100000">
                                          <p:val>
                                            <p:strVal val="#ppt_w"/>
                                          </p:val>
                                        </p:tav>
                                      </p:tavLst>
                                    </p:anim>
                                    <p:anim calcmode="lin" valueType="num">
                                      <p:cBhvr>
                                        <p:cTn id="23" dur="500" fill="hold"/>
                                        <p:tgtEl>
                                          <p:spTgt spid="36922"/>
                                        </p:tgtEl>
                                        <p:attrNameLst>
                                          <p:attrName>ppt_h</p:attrName>
                                        </p:attrNameLst>
                                      </p:cBhvr>
                                      <p:tavLst>
                                        <p:tav tm="0">
                                          <p:val>
                                            <p:strVal val="#ppt_h"/>
                                          </p:val>
                                        </p:tav>
                                        <p:tav tm="100000">
                                          <p:val>
                                            <p:strVal val="#ppt_h"/>
                                          </p:val>
                                        </p:tav>
                                      </p:tavLst>
                                    </p:anim>
                                  </p:childTnLst>
                                </p:cTn>
                              </p:par>
                            </p:childTnLst>
                          </p:cTn>
                        </p:par>
                      </p:childTnLst>
                    </p:cTn>
                  </p:par>
                  <p:par>
                    <p:cTn id="24" fill="hold">
                      <p:stCondLst>
                        <p:cond delay="indefinite"/>
                      </p:stCondLst>
                      <p:childTnLst>
                        <p:par>
                          <p:cTn id="25" fill="hold">
                            <p:stCondLst>
                              <p:cond delay="0"/>
                            </p:stCondLst>
                            <p:childTnLst>
                              <p:par>
                                <p:cTn id="26" presetID="17" presetClass="entr" presetSubtype="8" fill="hold" grpId="0" nodeType="clickEffect">
                                  <p:stCondLst>
                                    <p:cond delay="0"/>
                                  </p:stCondLst>
                                  <p:childTnLst>
                                    <p:set>
                                      <p:cBhvr>
                                        <p:cTn id="27" dur="1" fill="hold">
                                          <p:stCondLst>
                                            <p:cond delay="0"/>
                                          </p:stCondLst>
                                        </p:cTn>
                                        <p:tgtEl>
                                          <p:spTgt spid="36924"/>
                                        </p:tgtEl>
                                        <p:attrNameLst>
                                          <p:attrName>style.visibility</p:attrName>
                                        </p:attrNameLst>
                                      </p:cBhvr>
                                      <p:to>
                                        <p:strVal val="visible"/>
                                      </p:to>
                                    </p:set>
                                    <p:anim calcmode="lin" valueType="num">
                                      <p:cBhvr>
                                        <p:cTn id="28" dur="500" fill="hold"/>
                                        <p:tgtEl>
                                          <p:spTgt spid="36924"/>
                                        </p:tgtEl>
                                        <p:attrNameLst>
                                          <p:attrName>ppt_x</p:attrName>
                                        </p:attrNameLst>
                                      </p:cBhvr>
                                      <p:tavLst>
                                        <p:tav tm="0">
                                          <p:val>
                                            <p:strVal val="#ppt_x-#ppt_w/2"/>
                                          </p:val>
                                        </p:tav>
                                        <p:tav tm="100000">
                                          <p:val>
                                            <p:strVal val="#ppt_x"/>
                                          </p:val>
                                        </p:tav>
                                      </p:tavLst>
                                    </p:anim>
                                    <p:anim calcmode="lin" valueType="num">
                                      <p:cBhvr>
                                        <p:cTn id="29" dur="500" fill="hold"/>
                                        <p:tgtEl>
                                          <p:spTgt spid="36924"/>
                                        </p:tgtEl>
                                        <p:attrNameLst>
                                          <p:attrName>ppt_y</p:attrName>
                                        </p:attrNameLst>
                                      </p:cBhvr>
                                      <p:tavLst>
                                        <p:tav tm="0">
                                          <p:val>
                                            <p:strVal val="#ppt_y"/>
                                          </p:val>
                                        </p:tav>
                                        <p:tav tm="100000">
                                          <p:val>
                                            <p:strVal val="#ppt_y"/>
                                          </p:val>
                                        </p:tav>
                                      </p:tavLst>
                                    </p:anim>
                                    <p:anim calcmode="lin" valueType="num">
                                      <p:cBhvr>
                                        <p:cTn id="30" dur="500" fill="hold"/>
                                        <p:tgtEl>
                                          <p:spTgt spid="36924"/>
                                        </p:tgtEl>
                                        <p:attrNameLst>
                                          <p:attrName>ppt_w</p:attrName>
                                        </p:attrNameLst>
                                      </p:cBhvr>
                                      <p:tavLst>
                                        <p:tav tm="0">
                                          <p:val>
                                            <p:fltVal val="0"/>
                                          </p:val>
                                        </p:tav>
                                        <p:tav tm="100000">
                                          <p:val>
                                            <p:strVal val="#ppt_w"/>
                                          </p:val>
                                        </p:tav>
                                      </p:tavLst>
                                    </p:anim>
                                    <p:anim calcmode="lin" valueType="num">
                                      <p:cBhvr>
                                        <p:cTn id="31" dur="500" fill="hold"/>
                                        <p:tgtEl>
                                          <p:spTgt spid="36924"/>
                                        </p:tgtEl>
                                        <p:attrNameLst>
                                          <p:attrName>ppt_h</p:attrName>
                                        </p:attrNameLst>
                                      </p:cBhvr>
                                      <p:tavLst>
                                        <p:tav tm="0">
                                          <p:val>
                                            <p:strVal val="#ppt_h"/>
                                          </p:val>
                                        </p:tav>
                                        <p:tav tm="100000">
                                          <p:val>
                                            <p:strVal val="#ppt_h"/>
                                          </p:val>
                                        </p:tav>
                                      </p:tavLst>
                                    </p:anim>
                                  </p:childTnLst>
                                </p:cTn>
                              </p:par>
                            </p:childTnLst>
                          </p:cTn>
                        </p:par>
                      </p:childTnLst>
                    </p:cTn>
                  </p:par>
                  <p:par>
                    <p:cTn id="32" fill="hold">
                      <p:stCondLst>
                        <p:cond delay="indefinite"/>
                      </p:stCondLst>
                      <p:childTnLst>
                        <p:par>
                          <p:cTn id="33" fill="hold">
                            <p:stCondLst>
                              <p:cond delay="0"/>
                            </p:stCondLst>
                            <p:childTnLst>
                              <p:par>
                                <p:cTn id="34" presetID="17" presetClass="entr" presetSubtype="8" fill="hold" grpId="0" nodeType="clickEffect">
                                  <p:stCondLst>
                                    <p:cond delay="0"/>
                                  </p:stCondLst>
                                  <p:childTnLst>
                                    <p:set>
                                      <p:cBhvr>
                                        <p:cTn id="35" dur="1" fill="hold">
                                          <p:stCondLst>
                                            <p:cond delay="0"/>
                                          </p:stCondLst>
                                        </p:cTn>
                                        <p:tgtEl>
                                          <p:spTgt spid="36925"/>
                                        </p:tgtEl>
                                        <p:attrNameLst>
                                          <p:attrName>style.visibility</p:attrName>
                                        </p:attrNameLst>
                                      </p:cBhvr>
                                      <p:to>
                                        <p:strVal val="visible"/>
                                      </p:to>
                                    </p:set>
                                    <p:anim calcmode="lin" valueType="num">
                                      <p:cBhvr>
                                        <p:cTn id="36" dur="500" fill="hold"/>
                                        <p:tgtEl>
                                          <p:spTgt spid="36925"/>
                                        </p:tgtEl>
                                        <p:attrNameLst>
                                          <p:attrName>ppt_x</p:attrName>
                                        </p:attrNameLst>
                                      </p:cBhvr>
                                      <p:tavLst>
                                        <p:tav tm="0">
                                          <p:val>
                                            <p:strVal val="#ppt_x-#ppt_w/2"/>
                                          </p:val>
                                        </p:tav>
                                        <p:tav tm="100000">
                                          <p:val>
                                            <p:strVal val="#ppt_x"/>
                                          </p:val>
                                        </p:tav>
                                      </p:tavLst>
                                    </p:anim>
                                    <p:anim calcmode="lin" valueType="num">
                                      <p:cBhvr>
                                        <p:cTn id="37" dur="500" fill="hold"/>
                                        <p:tgtEl>
                                          <p:spTgt spid="36925"/>
                                        </p:tgtEl>
                                        <p:attrNameLst>
                                          <p:attrName>ppt_y</p:attrName>
                                        </p:attrNameLst>
                                      </p:cBhvr>
                                      <p:tavLst>
                                        <p:tav tm="0">
                                          <p:val>
                                            <p:strVal val="#ppt_y"/>
                                          </p:val>
                                        </p:tav>
                                        <p:tav tm="100000">
                                          <p:val>
                                            <p:strVal val="#ppt_y"/>
                                          </p:val>
                                        </p:tav>
                                      </p:tavLst>
                                    </p:anim>
                                    <p:anim calcmode="lin" valueType="num">
                                      <p:cBhvr>
                                        <p:cTn id="38" dur="500" fill="hold"/>
                                        <p:tgtEl>
                                          <p:spTgt spid="36925"/>
                                        </p:tgtEl>
                                        <p:attrNameLst>
                                          <p:attrName>ppt_w</p:attrName>
                                        </p:attrNameLst>
                                      </p:cBhvr>
                                      <p:tavLst>
                                        <p:tav tm="0">
                                          <p:val>
                                            <p:fltVal val="0"/>
                                          </p:val>
                                        </p:tav>
                                        <p:tav tm="100000">
                                          <p:val>
                                            <p:strVal val="#ppt_w"/>
                                          </p:val>
                                        </p:tav>
                                      </p:tavLst>
                                    </p:anim>
                                    <p:anim calcmode="lin" valueType="num">
                                      <p:cBhvr>
                                        <p:cTn id="39" dur="500" fill="hold"/>
                                        <p:tgtEl>
                                          <p:spTgt spid="36925"/>
                                        </p:tgtEl>
                                        <p:attrNameLst>
                                          <p:attrName>ppt_h</p:attrName>
                                        </p:attrNameLst>
                                      </p:cBhvr>
                                      <p:tavLst>
                                        <p:tav tm="0">
                                          <p:val>
                                            <p:strVal val="#ppt_h"/>
                                          </p:val>
                                        </p:tav>
                                        <p:tav tm="100000">
                                          <p:val>
                                            <p:strVal val="#ppt_h"/>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36926"/>
                                        </p:tgtEl>
                                        <p:attrNameLst>
                                          <p:attrName>style.visibility</p:attrName>
                                        </p:attrNameLst>
                                      </p:cBhvr>
                                      <p:to>
                                        <p:strVal val="visible"/>
                                      </p:to>
                                    </p:set>
                                    <p:anim calcmode="lin" valueType="num">
                                      <p:cBhvr additive="base">
                                        <p:cTn id="44" dur="500" fill="hold"/>
                                        <p:tgtEl>
                                          <p:spTgt spid="36926"/>
                                        </p:tgtEl>
                                        <p:attrNameLst>
                                          <p:attrName>ppt_x</p:attrName>
                                        </p:attrNameLst>
                                      </p:cBhvr>
                                      <p:tavLst>
                                        <p:tav tm="0">
                                          <p:val>
                                            <p:strVal val="#ppt_x"/>
                                          </p:val>
                                        </p:tav>
                                        <p:tav tm="100000">
                                          <p:val>
                                            <p:strVal val="#ppt_x"/>
                                          </p:val>
                                        </p:tav>
                                      </p:tavLst>
                                    </p:anim>
                                    <p:anim calcmode="lin" valueType="num">
                                      <p:cBhvr additive="base">
                                        <p:cTn id="45" dur="500" fill="hold"/>
                                        <p:tgtEl>
                                          <p:spTgt spid="369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918" grpId="0" autoUpdateAnimBg="0"/>
      <p:bldP spid="36920" grpId="0" autoUpdateAnimBg="0"/>
      <p:bldP spid="36921" grpId="0" autoUpdateAnimBg="0"/>
      <p:bldP spid="36922" grpId="0" autoUpdateAnimBg="0"/>
      <p:bldP spid="36924" grpId="0" autoUpdateAnimBg="0"/>
      <p:bldP spid="36925" grpId="0" autoUpdateAnimBg="0"/>
      <p:bldP spid="36926" grpId="0" autoUpdateAnimBg="0"/>
    </p:bldLst>
  </p:timing>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116" name="Text Box 228"/>
          <p:cNvSpPr txBox="1">
            <a:spLocks noChangeArrowheads="1"/>
          </p:cNvSpPr>
          <p:nvPr/>
        </p:nvSpPr>
        <p:spPr bwMode="auto">
          <a:xfrm>
            <a:off x="76200" y="503238"/>
            <a:ext cx="6915150" cy="457200"/>
          </a:xfrm>
          <a:prstGeom prst="rect">
            <a:avLst/>
          </a:prstGeom>
          <a:noFill/>
          <a:ln w="9525">
            <a:noFill/>
            <a:miter lim="800000"/>
            <a:headEnd/>
            <a:tailEnd/>
          </a:ln>
          <a:effectLst/>
        </p:spPr>
        <p:txBody>
          <a:bodyPr wrap="none" lIns="91416" tIns="45710" rIns="91416" bIns="45710">
            <a:spAutoFit/>
          </a:bodyPr>
          <a:lstStyle/>
          <a:p>
            <a:pPr>
              <a:spcBef>
                <a:spcPct val="0"/>
              </a:spcBef>
            </a:pPr>
            <a:r>
              <a:rPr lang="zh-CN" altLang="en-US" sz="2400" dirty="0">
                <a:ea typeface="楷体_GB2312" pitchFamily="49" charset="-122"/>
              </a:rPr>
              <a:t>例：关键字为：</a:t>
            </a:r>
            <a:r>
              <a:rPr lang="en-US" altLang="zh-CN" sz="2400" dirty="0">
                <a:ea typeface="楷体_GB2312" pitchFamily="49" charset="-122"/>
              </a:rPr>
              <a:t>0442205864</a:t>
            </a:r>
            <a:r>
              <a:rPr lang="zh-CN" altLang="en-US" sz="2400" dirty="0">
                <a:ea typeface="楷体_GB2312" pitchFamily="49" charset="-122"/>
              </a:rPr>
              <a:t>，哈希地址位数为 </a:t>
            </a:r>
            <a:r>
              <a:rPr lang="en-US" altLang="zh-CN" sz="2400" dirty="0">
                <a:ea typeface="楷体_GB2312" pitchFamily="49" charset="-122"/>
              </a:rPr>
              <a:t>4</a:t>
            </a:r>
            <a:r>
              <a:rPr lang="zh-CN" altLang="en-US" sz="2400" dirty="0">
                <a:ea typeface="楷体_GB2312" pitchFamily="49" charset="-122"/>
              </a:rPr>
              <a:t>。 </a:t>
            </a:r>
          </a:p>
        </p:txBody>
      </p:sp>
      <p:grpSp>
        <p:nvGrpSpPr>
          <p:cNvPr id="2" name="Group 247"/>
          <p:cNvGrpSpPr>
            <a:grpSpLocks/>
          </p:cNvGrpSpPr>
          <p:nvPr/>
        </p:nvGrpSpPr>
        <p:grpSpPr bwMode="auto">
          <a:xfrm>
            <a:off x="698500" y="1008063"/>
            <a:ext cx="3413125" cy="1655762"/>
            <a:chOff x="439" y="576"/>
            <a:chExt cx="2151" cy="1043"/>
          </a:xfrm>
        </p:grpSpPr>
        <p:sp>
          <p:nvSpPr>
            <p:cNvPr id="38118" name="Text Box 230"/>
            <p:cNvSpPr txBox="1">
              <a:spLocks noChangeArrowheads="1"/>
            </p:cNvSpPr>
            <p:nvPr/>
          </p:nvSpPr>
          <p:spPr bwMode="auto">
            <a:xfrm>
              <a:off x="711" y="576"/>
              <a:ext cx="644" cy="288"/>
            </a:xfrm>
            <a:prstGeom prst="rect">
              <a:avLst/>
            </a:prstGeom>
            <a:noFill/>
            <a:ln w="9525">
              <a:noFill/>
              <a:miter lim="800000"/>
              <a:headEnd/>
              <a:tailEnd/>
            </a:ln>
            <a:effectLst/>
          </p:spPr>
          <p:txBody>
            <a:bodyPr wrap="none" lIns="91307" tIns="45637" rIns="91307" bIns="45637">
              <a:spAutoFit/>
            </a:bodyPr>
            <a:lstStyle/>
            <a:p>
              <a:pPr>
                <a:spcBef>
                  <a:spcPct val="0"/>
                </a:spcBef>
              </a:pPr>
              <a:r>
                <a:rPr lang="en-US" altLang="zh-CN">
                  <a:ea typeface="楷体_GB2312" pitchFamily="49" charset="-122"/>
                </a:rPr>
                <a:t>5 8 6 4</a:t>
              </a:r>
            </a:p>
          </p:txBody>
        </p:sp>
        <p:sp>
          <p:nvSpPr>
            <p:cNvPr id="38120" name="Text Box 232"/>
            <p:cNvSpPr txBox="1">
              <a:spLocks noChangeArrowheads="1"/>
            </p:cNvSpPr>
            <p:nvPr/>
          </p:nvSpPr>
          <p:spPr bwMode="auto">
            <a:xfrm>
              <a:off x="711" y="765"/>
              <a:ext cx="644" cy="288"/>
            </a:xfrm>
            <a:prstGeom prst="rect">
              <a:avLst/>
            </a:prstGeom>
            <a:noFill/>
            <a:ln w="9525">
              <a:noFill/>
              <a:miter lim="800000"/>
              <a:headEnd/>
              <a:tailEnd/>
            </a:ln>
            <a:effectLst/>
          </p:spPr>
          <p:txBody>
            <a:bodyPr wrap="none" lIns="91307" tIns="45637" rIns="91307" bIns="45637">
              <a:spAutoFit/>
            </a:bodyPr>
            <a:lstStyle/>
            <a:p>
              <a:pPr>
                <a:spcBef>
                  <a:spcPct val="0"/>
                </a:spcBef>
              </a:pPr>
              <a:r>
                <a:rPr lang="en-US" altLang="zh-CN">
                  <a:ea typeface="楷体_GB2312" pitchFamily="49" charset="-122"/>
                </a:rPr>
                <a:t>4 2 2 0</a:t>
              </a:r>
            </a:p>
          </p:txBody>
        </p:sp>
        <p:sp>
          <p:nvSpPr>
            <p:cNvPr id="38121" name="Text Box 233"/>
            <p:cNvSpPr txBox="1">
              <a:spLocks noChangeArrowheads="1"/>
            </p:cNvSpPr>
            <p:nvPr/>
          </p:nvSpPr>
          <p:spPr bwMode="auto">
            <a:xfrm>
              <a:off x="910" y="928"/>
              <a:ext cx="356" cy="288"/>
            </a:xfrm>
            <a:prstGeom prst="rect">
              <a:avLst/>
            </a:prstGeom>
            <a:noFill/>
            <a:ln w="9525">
              <a:noFill/>
              <a:miter lim="800000"/>
              <a:headEnd/>
              <a:tailEnd/>
            </a:ln>
            <a:effectLst/>
          </p:spPr>
          <p:txBody>
            <a:bodyPr wrap="none" lIns="91307" tIns="45637" rIns="91307" bIns="45637">
              <a:spAutoFit/>
            </a:bodyPr>
            <a:lstStyle/>
            <a:p>
              <a:pPr>
                <a:spcBef>
                  <a:spcPct val="0"/>
                </a:spcBef>
              </a:pPr>
              <a:r>
                <a:rPr lang="en-US" altLang="zh-CN" dirty="0">
                  <a:ea typeface="楷体_GB2312" pitchFamily="49" charset="-122"/>
                </a:rPr>
                <a:t>0 4</a:t>
              </a:r>
            </a:p>
          </p:txBody>
        </p:sp>
        <p:sp>
          <p:nvSpPr>
            <p:cNvPr id="38122" name="Line 234"/>
            <p:cNvSpPr>
              <a:spLocks noChangeShapeType="1"/>
            </p:cNvSpPr>
            <p:nvPr/>
          </p:nvSpPr>
          <p:spPr bwMode="auto">
            <a:xfrm>
              <a:off x="445" y="1163"/>
              <a:ext cx="869" cy="0"/>
            </a:xfrm>
            <a:prstGeom prst="line">
              <a:avLst/>
            </a:prstGeom>
            <a:noFill/>
            <a:ln w="9525">
              <a:solidFill>
                <a:schemeClr val="tx1"/>
              </a:solidFill>
              <a:round/>
              <a:headEnd/>
              <a:tailEnd/>
            </a:ln>
            <a:effectLst/>
          </p:spPr>
          <p:txBody>
            <a:bodyPr wrap="none" lIns="91307" tIns="45637" rIns="91307" bIns="45637">
              <a:spAutoFit/>
            </a:bodyPr>
            <a:lstStyle/>
            <a:p>
              <a:endParaRPr lang="zh-CN" altLang="en-US"/>
            </a:p>
          </p:txBody>
        </p:sp>
        <p:sp>
          <p:nvSpPr>
            <p:cNvPr id="38123" name="Text Box 235"/>
            <p:cNvSpPr txBox="1">
              <a:spLocks noChangeArrowheads="1"/>
            </p:cNvSpPr>
            <p:nvPr/>
          </p:nvSpPr>
          <p:spPr bwMode="auto">
            <a:xfrm>
              <a:off x="595" y="1115"/>
              <a:ext cx="788" cy="288"/>
            </a:xfrm>
            <a:prstGeom prst="rect">
              <a:avLst/>
            </a:prstGeom>
            <a:noFill/>
            <a:ln w="9525">
              <a:noFill/>
              <a:miter lim="800000"/>
              <a:headEnd/>
              <a:tailEnd/>
            </a:ln>
            <a:effectLst/>
          </p:spPr>
          <p:txBody>
            <a:bodyPr wrap="none" lIns="91307" tIns="45637" rIns="91307" bIns="45637">
              <a:spAutoFit/>
            </a:bodyPr>
            <a:lstStyle/>
            <a:p>
              <a:pPr>
                <a:spcBef>
                  <a:spcPct val="0"/>
                </a:spcBef>
              </a:pPr>
              <a:r>
                <a:rPr lang="en-US" altLang="zh-CN" dirty="0">
                  <a:solidFill>
                    <a:srgbClr val="FF3300"/>
                  </a:solidFill>
                  <a:ea typeface="楷体_GB2312" pitchFamily="49" charset="-122"/>
                </a:rPr>
                <a:t>1</a:t>
              </a:r>
              <a:r>
                <a:rPr lang="en-US" altLang="zh-CN" dirty="0">
                  <a:ea typeface="楷体_GB2312" pitchFamily="49" charset="-122"/>
                </a:rPr>
                <a:t> 0 0 8 8</a:t>
              </a:r>
            </a:p>
          </p:txBody>
        </p:sp>
        <p:sp>
          <p:nvSpPr>
            <p:cNvPr id="38124" name="Text Box 236"/>
            <p:cNvSpPr txBox="1">
              <a:spLocks noChangeArrowheads="1"/>
            </p:cNvSpPr>
            <p:nvPr/>
          </p:nvSpPr>
          <p:spPr bwMode="auto">
            <a:xfrm>
              <a:off x="439" y="1331"/>
              <a:ext cx="1174" cy="288"/>
            </a:xfrm>
            <a:prstGeom prst="rect">
              <a:avLst/>
            </a:prstGeom>
            <a:noFill/>
            <a:ln w="9525">
              <a:noFill/>
              <a:miter lim="800000"/>
              <a:headEnd/>
              <a:tailEnd/>
            </a:ln>
            <a:effectLst/>
          </p:spPr>
          <p:txBody>
            <a:bodyPr wrap="none" lIns="91307" tIns="45637" rIns="91307" bIns="45637">
              <a:spAutoFit/>
            </a:bodyPr>
            <a:lstStyle/>
            <a:p>
              <a:pPr>
                <a:spcBef>
                  <a:spcPct val="0"/>
                </a:spcBef>
              </a:pPr>
              <a:r>
                <a:rPr lang="en-US" altLang="zh-CN">
                  <a:ea typeface="楷体_GB2312" pitchFamily="49" charset="-122"/>
                </a:rPr>
                <a:t>H(key)=0088</a:t>
              </a:r>
            </a:p>
          </p:txBody>
        </p:sp>
        <p:sp>
          <p:nvSpPr>
            <p:cNvPr id="38125" name="AutoShape 237"/>
            <p:cNvSpPr>
              <a:spLocks noChangeArrowheads="1"/>
            </p:cNvSpPr>
            <p:nvPr/>
          </p:nvSpPr>
          <p:spPr bwMode="auto">
            <a:xfrm>
              <a:off x="1375" y="875"/>
              <a:ext cx="1215" cy="389"/>
            </a:xfrm>
            <a:prstGeom prst="wedgeEllipseCallout">
              <a:avLst>
                <a:gd name="adj1" fmla="val -44958"/>
                <a:gd name="adj2" fmla="val 65324"/>
              </a:avLst>
            </a:prstGeom>
            <a:solidFill>
              <a:srgbClr val="FFFFCC"/>
            </a:solidFill>
            <a:ln w="9525">
              <a:solidFill>
                <a:schemeClr val="tx1"/>
              </a:solidFill>
              <a:miter lim="800000"/>
              <a:headEnd/>
              <a:tailEnd/>
            </a:ln>
            <a:effectLst/>
          </p:spPr>
          <p:txBody>
            <a:bodyPr wrap="none" lIns="91307" tIns="45637" rIns="91307" bIns="45637">
              <a:spAutoFit/>
            </a:bodyPr>
            <a:lstStyle/>
            <a:p>
              <a:pPr algn="ctr">
                <a:spcBef>
                  <a:spcPct val="0"/>
                </a:spcBef>
              </a:pPr>
              <a:r>
                <a:rPr lang="zh-CN" altLang="en-US">
                  <a:ea typeface="楷体_GB2312" pitchFamily="49" charset="-122"/>
                </a:rPr>
                <a:t>移位叠加</a:t>
              </a:r>
            </a:p>
          </p:txBody>
        </p:sp>
      </p:grpSp>
      <p:grpSp>
        <p:nvGrpSpPr>
          <p:cNvPr id="3" name="Group 248"/>
          <p:cNvGrpSpPr>
            <a:grpSpLocks/>
          </p:cNvGrpSpPr>
          <p:nvPr/>
        </p:nvGrpSpPr>
        <p:grpSpPr bwMode="auto">
          <a:xfrm>
            <a:off x="5194300" y="1008063"/>
            <a:ext cx="3413125" cy="1655762"/>
            <a:chOff x="3271" y="576"/>
            <a:chExt cx="2151" cy="1043"/>
          </a:xfrm>
        </p:grpSpPr>
        <p:sp>
          <p:nvSpPr>
            <p:cNvPr id="38127" name="Text Box 239"/>
            <p:cNvSpPr txBox="1">
              <a:spLocks noChangeArrowheads="1"/>
            </p:cNvSpPr>
            <p:nvPr/>
          </p:nvSpPr>
          <p:spPr bwMode="auto">
            <a:xfrm>
              <a:off x="3543" y="576"/>
              <a:ext cx="644" cy="288"/>
            </a:xfrm>
            <a:prstGeom prst="rect">
              <a:avLst/>
            </a:prstGeom>
            <a:noFill/>
            <a:ln w="9525">
              <a:noFill/>
              <a:miter lim="800000"/>
              <a:headEnd/>
              <a:tailEnd/>
            </a:ln>
            <a:effectLst/>
          </p:spPr>
          <p:txBody>
            <a:bodyPr wrap="none" lIns="91307" tIns="45637" rIns="91307" bIns="45637">
              <a:spAutoFit/>
            </a:bodyPr>
            <a:lstStyle/>
            <a:p>
              <a:pPr>
                <a:spcBef>
                  <a:spcPct val="0"/>
                </a:spcBef>
              </a:pPr>
              <a:r>
                <a:rPr lang="en-US" altLang="zh-CN">
                  <a:ea typeface="楷体_GB2312" pitchFamily="49" charset="-122"/>
                </a:rPr>
                <a:t>5 8 6 4</a:t>
              </a:r>
            </a:p>
          </p:txBody>
        </p:sp>
        <p:sp>
          <p:nvSpPr>
            <p:cNvPr id="38129" name="Text Box 241"/>
            <p:cNvSpPr txBox="1">
              <a:spLocks noChangeArrowheads="1"/>
            </p:cNvSpPr>
            <p:nvPr/>
          </p:nvSpPr>
          <p:spPr bwMode="auto">
            <a:xfrm>
              <a:off x="3543" y="765"/>
              <a:ext cx="644" cy="288"/>
            </a:xfrm>
            <a:prstGeom prst="rect">
              <a:avLst/>
            </a:prstGeom>
            <a:noFill/>
            <a:ln w="9525">
              <a:noFill/>
              <a:miter lim="800000"/>
              <a:headEnd/>
              <a:tailEnd/>
            </a:ln>
            <a:effectLst/>
          </p:spPr>
          <p:txBody>
            <a:bodyPr wrap="none" lIns="91307" tIns="45637" rIns="91307" bIns="45637">
              <a:spAutoFit/>
            </a:bodyPr>
            <a:lstStyle/>
            <a:p>
              <a:pPr>
                <a:spcBef>
                  <a:spcPct val="0"/>
                </a:spcBef>
              </a:pPr>
              <a:r>
                <a:rPr lang="en-US" altLang="zh-CN">
                  <a:ea typeface="楷体_GB2312" pitchFamily="49" charset="-122"/>
                </a:rPr>
                <a:t>0 2 2 4</a:t>
              </a:r>
            </a:p>
          </p:txBody>
        </p:sp>
        <p:sp>
          <p:nvSpPr>
            <p:cNvPr id="38130" name="Text Box 242"/>
            <p:cNvSpPr txBox="1">
              <a:spLocks noChangeArrowheads="1"/>
            </p:cNvSpPr>
            <p:nvPr/>
          </p:nvSpPr>
          <p:spPr bwMode="auto">
            <a:xfrm>
              <a:off x="3754" y="928"/>
              <a:ext cx="356" cy="288"/>
            </a:xfrm>
            <a:prstGeom prst="rect">
              <a:avLst/>
            </a:prstGeom>
            <a:noFill/>
            <a:ln w="9525">
              <a:noFill/>
              <a:miter lim="800000"/>
              <a:headEnd/>
              <a:tailEnd/>
            </a:ln>
            <a:effectLst/>
          </p:spPr>
          <p:txBody>
            <a:bodyPr wrap="none" lIns="91307" tIns="45637" rIns="91307" bIns="45637">
              <a:spAutoFit/>
            </a:bodyPr>
            <a:lstStyle/>
            <a:p>
              <a:pPr>
                <a:spcBef>
                  <a:spcPct val="0"/>
                </a:spcBef>
              </a:pPr>
              <a:r>
                <a:rPr lang="en-US" altLang="zh-CN" dirty="0">
                  <a:ea typeface="楷体_GB2312" pitchFamily="49" charset="-122"/>
                </a:rPr>
                <a:t>0 4</a:t>
              </a:r>
            </a:p>
          </p:txBody>
        </p:sp>
        <p:sp>
          <p:nvSpPr>
            <p:cNvPr id="38131" name="Line 243"/>
            <p:cNvSpPr>
              <a:spLocks noChangeShapeType="1"/>
            </p:cNvSpPr>
            <p:nvPr/>
          </p:nvSpPr>
          <p:spPr bwMode="auto">
            <a:xfrm>
              <a:off x="3277" y="1163"/>
              <a:ext cx="869" cy="0"/>
            </a:xfrm>
            <a:prstGeom prst="line">
              <a:avLst/>
            </a:prstGeom>
            <a:noFill/>
            <a:ln w="9525">
              <a:solidFill>
                <a:schemeClr val="tx1"/>
              </a:solidFill>
              <a:round/>
              <a:headEnd/>
              <a:tailEnd/>
            </a:ln>
            <a:effectLst/>
          </p:spPr>
          <p:txBody>
            <a:bodyPr wrap="none" lIns="91307" tIns="45637" rIns="91307" bIns="45637">
              <a:spAutoFit/>
            </a:bodyPr>
            <a:lstStyle/>
            <a:p>
              <a:endParaRPr lang="zh-CN" altLang="en-US"/>
            </a:p>
          </p:txBody>
        </p:sp>
        <p:sp>
          <p:nvSpPr>
            <p:cNvPr id="38132" name="Text Box 244"/>
            <p:cNvSpPr txBox="1">
              <a:spLocks noChangeArrowheads="1"/>
            </p:cNvSpPr>
            <p:nvPr/>
          </p:nvSpPr>
          <p:spPr bwMode="auto">
            <a:xfrm>
              <a:off x="3452" y="1115"/>
              <a:ext cx="788" cy="288"/>
            </a:xfrm>
            <a:prstGeom prst="rect">
              <a:avLst/>
            </a:prstGeom>
            <a:noFill/>
            <a:ln w="9525">
              <a:noFill/>
              <a:miter lim="800000"/>
              <a:headEnd/>
              <a:tailEnd/>
            </a:ln>
            <a:effectLst/>
          </p:spPr>
          <p:txBody>
            <a:bodyPr wrap="none" lIns="91307" tIns="45637" rIns="91307" bIns="45637">
              <a:spAutoFit/>
            </a:bodyPr>
            <a:lstStyle/>
            <a:p>
              <a:pPr>
                <a:spcBef>
                  <a:spcPct val="0"/>
                </a:spcBef>
              </a:pPr>
              <a:r>
                <a:rPr lang="en-US" altLang="zh-CN" dirty="0">
                  <a:solidFill>
                    <a:srgbClr val="FF3300"/>
                  </a:solidFill>
                  <a:ea typeface="楷体_GB2312" pitchFamily="49" charset="-122"/>
                </a:rPr>
                <a:t>   </a:t>
              </a:r>
              <a:r>
                <a:rPr lang="en-US" altLang="zh-CN" dirty="0">
                  <a:ea typeface="楷体_GB2312" pitchFamily="49" charset="-122"/>
                </a:rPr>
                <a:t>6 0 9 2</a:t>
              </a:r>
            </a:p>
          </p:txBody>
        </p:sp>
        <p:sp>
          <p:nvSpPr>
            <p:cNvPr id="38133" name="Text Box 245"/>
            <p:cNvSpPr txBox="1">
              <a:spLocks noChangeArrowheads="1"/>
            </p:cNvSpPr>
            <p:nvPr/>
          </p:nvSpPr>
          <p:spPr bwMode="auto">
            <a:xfrm>
              <a:off x="3271" y="1331"/>
              <a:ext cx="1174" cy="288"/>
            </a:xfrm>
            <a:prstGeom prst="rect">
              <a:avLst/>
            </a:prstGeom>
            <a:noFill/>
            <a:ln w="9525">
              <a:noFill/>
              <a:miter lim="800000"/>
              <a:headEnd/>
              <a:tailEnd/>
            </a:ln>
            <a:effectLst/>
          </p:spPr>
          <p:txBody>
            <a:bodyPr wrap="none" lIns="91307" tIns="45637" rIns="91307" bIns="45637">
              <a:spAutoFit/>
            </a:bodyPr>
            <a:lstStyle/>
            <a:p>
              <a:pPr>
                <a:spcBef>
                  <a:spcPct val="0"/>
                </a:spcBef>
              </a:pPr>
              <a:r>
                <a:rPr lang="en-US" altLang="zh-CN">
                  <a:ea typeface="楷体_GB2312" pitchFamily="49" charset="-122"/>
                </a:rPr>
                <a:t>H(key)=6092</a:t>
              </a:r>
            </a:p>
          </p:txBody>
        </p:sp>
        <p:sp>
          <p:nvSpPr>
            <p:cNvPr id="38134" name="AutoShape 246"/>
            <p:cNvSpPr>
              <a:spLocks noChangeArrowheads="1"/>
            </p:cNvSpPr>
            <p:nvPr/>
          </p:nvSpPr>
          <p:spPr bwMode="auto">
            <a:xfrm>
              <a:off x="4207" y="875"/>
              <a:ext cx="1215" cy="389"/>
            </a:xfrm>
            <a:prstGeom prst="wedgeEllipseCallout">
              <a:avLst>
                <a:gd name="adj1" fmla="val -44958"/>
                <a:gd name="adj2" fmla="val 65324"/>
              </a:avLst>
            </a:prstGeom>
            <a:solidFill>
              <a:schemeClr val="bg1"/>
            </a:solidFill>
            <a:ln w="9525">
              <a:solidFill>
                <a:schemeClr val="tx1"/>
              </a:solidFill>
              <a:miter lim="800000"/>
              <a:headEnd/>
              <a:tailEnd/>
            </a:ln>
            <a:effectLst/>
          </p:spPr>
          <p:txBody>
            <a:bodyPr wrap="none" lIns="91307" tIns="45637" rIns="91307" bIns="45637">
              <a:spAutoFit/>
            </a:bodyPr>
            <a:lstStyle/>
            <a:p>
              <a:pPr algn="ctr">
                <a:spcBef>
                  <a:spcPct val="0"/>
                </a:spcBef>
              </a:pPr>
              <a:r>
                <a:rPr lang="zh-CN" altLang="en-US">
                  <a:ea typeface="楷体_GB2312" pitchFamily="49" charset="-122"/>
                </a:rPr>
                <a:t>间界叠加</a:t>
              </a:r>
            </a:p>
          </p:txBody>
        </p:sp>
      </p:grpSp>
      <p:sp>
        <p:nvSpPr>
          <p:cNvPr id="38137" name="Text Box 249"/>
          <p:cNvSpPr txBox="1">
            <a:spLocks noChangeArrowheads="1"/>
          </p:cNvSpPr>
          <p:nvPr/>
        </p:nvSpPr>
        <p:spPr bwMode="auto">
          <a:xfrm>
            <a:off x="76200" y="2836863"/>
            <a:ext cx="3689350" cy="457200"/>
          </a:xfrm>
          <a:prstGeom prst="rect">
            <a:avLst/>
          </a:prstGeom>
          <a:noFill/>
          <a:ln w="9525">
            <a:noFill/>
            <a:miter lim="800000"/>
            <a:headEnd/>
            <a:tailEnd/>
          </a:ln>
          <a:effectLst/>
        </p:spPr>
        <p:txBody>
          <a:bodyPr wrap="none" lIns="91416" tIns="45710" rIns="91416" bIns="45710">
            <a:spAutoFit/>
          </a:bodyPr>
          <a:lstStyle/>
          <a:p>
            <a:pPr>
              <a:spcBef>
                <a:spcPct val="0"/>
              </a:spcBef>
            </a:pPr>
            <a:r>
              <a:rPr lang="en-US" altLang="zh-CN" sz="2400" dirty="0">
                <a:ea typeface="华文中宋" pitchFamily="2" charset="-122"/>
              </a:rPr>
              <a:t>5. </a:t>
            </a:r>
            <a:r>
              <a:rPr lang="zh-CN" altLang="en-US" sz="2400" dirty="0">
                <a:ea typeface="华文中宋" pitchFamily="2" charset="-122"/>
              </a:rPr>
              <a:t>除留余数法（最常用）  </a:t>
            </a:r>
          </a:p>
        </p:txBody>
      </p:sp>
      <p:sp>
        <p:nvSpPr>
          <p:cNvPr id="38138" name="Text Box 250"/>
          <p:cNvSpPr txBox="1">
            <a:spLocks noChangeArrowheads="1"/>
          </p:cNvSpPr>
          <p:nvPr/>
        </p:nvSpPr>
        <p:spPr bwMode="auto">
          <a:xfrm>
            <a:off x="76200" y="3432175"/>
            <a:ext cx="8741447" cy="830977"/>
          </a:xfrm>
          <a:prstGeom prst="rect">
            <a:avLst/>
          </a:prstGeom>
          <a:noFill/>
          <a:ln w="25400" cap="sq">
            <a:noFill/>
            <a:miter lim="800000"/>
            <a:headEnd/>
            <a:tailEnd/>
          </a:ln>
          <a:effectLst/>
        </p:spPr>
        <p:txBody>
          <a:bodyPr wrap="none" lIns="91416" tIns="45710" rIns="91416" bIns="45710">
            <a:spAutoFit/>
          </a:bodyPr>
          <a:lstStyle/>
          <a:p>
            <a:r>
              <a:rPr lang="en-US" altLang="zh-CN" dirty="0">
                <a:ea typeface="楷体_GB2312" pitchFamily="49" charset="-122"/>
              </a:rPr>
              <a:t>        </a:t>
            </a:r>
            <a:r>
              <a:rPr lang="zh-CN" altLang="en-US" sz="2400" dirty="0">
                <a:ea typeface="华文中宋" pitchFamily="2" charset="-122"/>
              </a:rPr>
              <a:t>构造：</a:t>
            </a:r>
            <a:r>
              <a:rPr lang="zh-CN" altLang="en-US" sz="2400" dirty="0">
                <a:ea typeface="楷体_GB2312" pitchFamily="49" charset="-122"/>
              </a:rPr>
              <a:t>取关键字被某个不大于哈希表表长 </a:t>
            </a:r>
            <a:r>
              <a:rPr lang="en-US" altLang="zh-CN" sz="2400" i="1" dirty="0">
                <a:ea typeface="楷体_GB2312" pitchFamily="49" charset="-122"/>
              </a:rPr>
              <a:t>m</a:t>
            </a:r>
            <a:r>
              <a:rPr lang="en-US" altLang="zh-CN" sz="2400" dirty="0">
                <a:ea typeface="楷体_GB2312" pitchFamily="49" charset="-122"/>
              </a:rPr>
              <a:t> </a:t>
            </a:r>
            <a:r>
              <a:rPr lang="zh-CN" altLang="zh-CN" sz="2400" dirty="0">
                <a:ea typeface="楷体_GB2312" pitchFamily="49" charset="-122"/>
              </a:rPr>
              <a:t>的数</a:t>
            </a:r>
            <a:r>
              <a:rPr lang="zh-CN" altLang="en-US" sz="2400" dirty="0">
                <a:ea typeface="楷体_GB2312" pitchFamily="49" charset="-122"/>
              </a:rPr>
              <a:t> </a:t>
            </a:r>
            <a:r>
              <a:rPr lang="en-US" altLang="zh-CN" sz="2400" i="1" dirty="0">
                <a:ea typeface="楷体_GB2312" pitchFamily="49" charset="-122"/>
              </a:rPr>
              <a:t>p</a:t>
            </a:r>
            <a:r>
              <a:rPr lang="en-US" altLang="zh-CN" sz="2400" dirty="0">
                <a:ea typeface="楷体_GB2312" pitchFamily="49" charset="-122"/>
              </a:rPr>
              <a:t> </a:t>
            </a:r>
            <a:r>
              <a:rPr lang="zh-CN" altLang="zh-CN" sz="2400" dirty="0">
                <a:ea typeface="楷体_GB2312" pitchFamily="49" charset="-122"/>
              </a:rPr>
              <a:t>除后所得</a:t>
            </a:r>
            <a:r>
              <a:rPr lang="zh-CN" altLang="en-US" sz="2400" dirty="0">
                <a:ea typeface="楷体_GB2312" pitchFamily="49" charset="-122"/>
              </a:rPr>
              <a:t> </a:t>
            </a:r>
          </a:p>
          <a:p>
            <a:r>
              <a:rPr lang="zh-CN" altLang="zh-CN" sz="2400" dirty="0">
                <a:ea typeface="楷体_GB2312" pitchFamily="49" charset="-122"/>
              </a:rPr>
              <a:t>余数作哈希地址，即</a:t>
            </a:r>
            <a:r>
              <a:rPr lang="zh-CN" altLang="en-US" sz="2400" dirty="0">
                <a:ea typeface="楷体_GB2312" pitchFamily="49" charset="-122"/>
              </a:rPr>
              <a:t> </a:t>
            </a:r>
            <a:r>
              <a:rPr lang="en-US" altLang="zh-CN" sz="2400" dirty="0">
                <a:ea typeface="楷体_GB2312" pitchFamily="49" charset="-122"/>
              </a:rPr>
              <a:t>H(key) = key </a:t>
            </a:r>
            <a:r>
              <a:rPr lang="en-US" altLang="zh-CN" sz="2400" dirty="0">
                <a:solidFill>
                  <a:srgbClr val="0000FF"/>
                </a:solidFill>
                <a:ea typeface="楷体_GB2312" pitchFamily="49" charset="-122"/>
              </a:rPr>
              <a:t>MOD</a:t>
            </a:r>
            <a:r>
              <a:rPr lang="en-US" altLang="zh-CN" sz="2400" dirty="0">
                <a:ea typeface="楷体_GB2312" pitchFamily="49" charset="-122"/>
              </a:rPr>
              <a:t> </a:t>
            </a:r>
            <a:r>
              <a:rPr lang="en-US" altLang="zh-CN" sz="2400" i="1" dirty="0">
                <a:ea typeface="楷体_GB2312" pitchFamily="49" charset="-122"/>
              </a:rPr>
              <a:t>p</a:t>
            </a:r>
            <a:r>
              <a:rPr lang="zh-CN" altLang="en-US" sz="2400" dirty="0">
                <a:ea typeface="楷体_GB2312" pitchFamily="49" charset="-122"/>
              </a:rPr>
              <a:t>，  </a:t>
            </a:r>
            <a:r>
              <a:rPr lang="en-US" altLang="zh-CN" sz="2400" i="1" dirty="0">
                <a:ea typeface="楷体_GB2312" pitchFamily="49" charset="-122"/>
              </a:rPr>
              <a:t>p</a:t>
            </a:r>
            <a:r>
              <a:rPr lang="en-US" altLang="zh-CN" sz="2400" dirty="0">
                <a:ea typeface="楷体_GB2312" pitchFamily="49" charset="-122"/>
              </a:rPr>
              <a:t> </a:t>
            </a:r>
            <a:r>
              <a:rPr lang="en-US" altLang="zh-CN" sz="2400" dirty="0">
                <a:ea typeface="楷体_GB2312" pitchFamily="49" charset="-122"/>
                <a:sym typeface="Symbol" pitchFamily="18" charset="2"/>
              </a:rPr>
              <a:t> </a:t>
            </a:r>
            <a:r>
              <a:rPr lang="en-US" altLang="zh-CN" sz="2400" i="1" dirty="0">
                <a:ea typeface="楷体_GB2312" pitchFamily="49" charset="-122"/>
                <a:sym typeface="Symbol" pitchFamily="18" charset="2"/>
              </a:rPr>
              <a:t>m</a:t>
            </a:r>
            <a:r>
              <a:rPr lang="zh-CN" altLang="en-US" sz="2400" dirty="0">
                <a:ea typeface="楷体_GB2312" pitchFamily="49" charset="-122"/>
                <a:sym typeface="Symbol" pitchFamily="18" charset="2"/>
              </a:rPr>
              <a:t>。 </a:t>
            </a:r>
          </a:p>
        </p:txBody>
      </p:sp>
      <p:sp>
        <p:nvSpPr>
          <p:cNvPr id="38139" name="Text Box 251"/>
          <p:cNvSpPr txBox="1">
            <a:spLocks noChangeArrowheads="1"/>
          </p:cNvSpPr>
          <p:nvPr/>
        </p:nvSpPr>
        <p:spPr bwMode="auto">
          <a:xfrm>
            <a:off x="76200" y="4667250"/>
            <a:ext cx="8412832" cy="830977"/>
          </a:xfrm>
          <a:prstGeom prst="rect">
            <a:avLst/>
          </a:prstGeom>
          <a:noFill/>
          <a:ln w="25400" cap="sq">
            <a:noFill/>
            <a:miter lim="800000"/>
            <a:headEnd/>
            <a:tailEnd/>
          </a:ln>
          <a:effectLst/>
        </p:spPr>
        <p:txBody>
          <a:bodyPr wrap="none" lIns="91416" tIns="45710" rIns="91416" bIns="45710">
            <a:spAutoFit/>
          </a:bodyPr>
          <a:lstStyle/>
          <a:p>
            <a:r>
              <a:rPr lang="en-US" altLang="zh-CN" sz="2400" dirty="0">
                <a:ea typeface="华文中宋" pitchFamily="2" charset="-122"/>
                <a:sym typeface="Symbol" pitchFamily="18" charset="2"/>
              </a:rPr>
              <a:t>        </a:t>
            </a:r>
            <a:r>
              <a:rPr lang="zh-CN" altLang="zh-CN" sz="2400" dirty="0">
                <a:solidFill>
                  <a:srgbClr val="FF3300"/>
                </a:solidFill>
                <a:effectLst>
                  <a:outerShdw blurRad="38100" dist="38100" dir="2700000" algn="tl">
                    <a:srgbClr val="000000"/>
                  </a:outerShdw>
                </a:effectLst>
                <a:ea typeface="华文中宋" pitchFamily="2" charset="-122"/>
                <a:sym typeface="Symbol" pitchFamily="18" charset="2"/>
              </a:rPr>
              <a:t>特点：</a:t>
            </a:r>
            <a:r>
              <a:rPr lang="zh-CN" altLang="en-US" sz="2400" dirty="0">
                <a:ea typeface="楷体_GB2312" pitchFamily="49" charset="-122"/>
              </a:rPr>
              <a:t>简单，可与上述几种方法结合使用。</a:t>
            </a:r>
            <a:r>
              <a:rPr lang="zh-CN" altLang="en-US" sz="2400" b="0" dirty="0">
                <a:latin typeface="Arial" pitchFamily="34" charset="0"/>
                <a:ea typeface="隶书" pitchFamily="49" charset="-122"/>
              </a:rPr>
              <a:t> </a:t>
            </a:r>
          </a:p>
          <a:p>
            <a:r>
              <a:rPr lang="zh-CN" altLang="en-US" sz="2400" dirty="0">
                <a:ea typeface="华文中宋" pitchFamily="2" charset="-122"/>
              </a:rPr>
              <a:t>                     </a:t>
            </a:r>
            <a:r>
              <a:rPr lang="en-US" altLang="zh-CN" sz="2400" i="1" dirty="0">
                <a:ea typeface="华文中宋" pitchFamily="2" charset="-122"/>
              </a:rPr>
              <a:t>p</a:t>
            </a:r>
            <a:r>
              <a:rPr lang="en-US" altLang="zh-CN" sz="2400" dirty="0">
                <a:ea typeface="华文中宋" pitchFamily="2" charset="-122"/>
              </a:rPr>
              <a:t> </a:t>
            </a:r>
            <a:r>
              <a:rPr lang="zh-CN" altLang="zh-CN" sz="2400" dirty="0">
                <a:ea typeface="楷体_GB2312" pitchFamily="49" charset="-122"/>
              </a:rPr>
              <a:t>的选取很重要；</a:t>
            </a:r>
            <a:r>
              <a:rPr lang="en-US" altLang="zh-CN" sz="2400" i="1" dirty="0">
                <a:ea typeface="楷体_GB2312" pitchFamily="49" charset="-122"/>
              </a:rPr>
              <a:t>p</a:t>
            </a:r>
            <a:r>
              <a:rPr lang="en-US" altLang="zh-CN" sz="2400" dirty="0">
                <a:ea typeface="楷体_GB2312" pitchFamily="49" charset="-122"/>
              </a:rPr>
              <a:t> </a:t>
            </a:r>
            <a:r>
              <a:rPr lang="zh-CN" altLang="zh-CN" sz="2400" dirty="0">
                <a:ea typeface="楷体_GB2312" pitchFamily="49" charset="-122"/>
              </a:rPr>
              <a:t>选得不好，容易产生同义词。</a:t>
            </a:r>
            <a:r>
              <a:rPr lang="zh-CN" altLang="en-US" sz="2400" b="0" dirty="0">
                <a:latin typeface="Arial" pitchFamily="34" charset="0"/>
                <a:ea typeface="隶书" pitchFamily="49" charset="-122"/>
              </a:rPr>
              <a:t>  </a:t>
            </a:r>
          </a:p>
        </p:txBody>
      </p:sp>
      <p:sp>
        <p:nvSpPr>
          <p:cNvPr id="38141" name="AutoShape 253"/>
          <p:cNvSpPr>
            <a:spLocks noChangeArrowheads="1"/>
          </p:cNvSpPr>
          <p:nvPr/>
        </p:nvSpPr>
        <p:spPr bwMode="auto">
          <a:xfrm>
            <a:off x="641350" y="5765800"/>
            <a:ext cx="7937500" cy="506413"/>
          </a:xfrm>
          <a:prstGeom prst="roundRect">
            <a:avLst>
              <a:gd name="adj" fmla="val 16667"/>
            </a:avLst>
          </a:prstGeom>
          <a:solidFill>
            <a:schemeClr val="bg1"/>
          </a:solidFill>
          <a:ln w="9525" cap="sq">
            <a:solidFill>
              <a:schemeClr val="tx1"/>
            </a:solidFill>
            <a:round/>
            <a:headEnd/>
            <a:tailEnd/>
          </a:ln>
          <a:effectLst/>
        </p:spPr>
        <p:txBody>
          <a:bodyPr wrap="none" lIns="91416" tIns="45710" rIns="91416" bIns="45710" anchor="ctr">
            <a:spAutoFit/>
          </a:bodyPr>
          <a:lstStyle/>
          <a:p>
            <a:pPr algn="ctr"/>
            <a:r>
              <a:rPr lang="en-US" altLang="zh-CN">
                <a:ea typeface="华文中宋" pitchFamily="2" charset="-122"/>
              </a:rPr>
              <a:t>  </a:t>
            </a:r>
            <a:r>
              <a:rPr lang="en-US" altLang="zh-CN" i="1">
                <a:ea typeface="华文中宋" pitchFamily="2" charset="-122"/>
              </a:rPr>
              <a:t>p</a:t>
            </a:r>
            <a:r>
              <a:rPr lang="en-US" altLang="zh-CN">
                <a:ea typeface="华文中宋" pitchFamily="2" charset="-122"/>
              </a:rPr>
              <a:t> </a:t>
            </a:r>
            <a:r>
              <a:rPr lang="zh-CN" altLang="en-US">
                <a:ea typeface="华文中宋" pitchFamily="2" charset="-122"/>
              </a:rPr>
              <a:t>应为不大于 </a:t>
            </a:r>
            <a:r>
              <a:rPr lang="en-US" altLang="zh-CN" i="1">
                <a:ea typeface="华文中宋" pitchFamily="2" charset="-122"/>
              </a:rPr>
              <a:t>m</a:t>
            </a:r>
            <a:r>
              <a:rPr lang="en-US" altLang="zh-CN">
                <a:ea typeface="华文中宋" pitchFamily="2" charset="-122"/>
              </a:rPr>
              <a:t> </a:t>
            </a:r>
            <a:r>
              <a:rPr lang="zh-CN" altLang="en-US">
                <a:ea typeface="华文中宋" pitchFamily="2" charset="-122"/>
              </a:rPr>
              <a:t>的素数或不含 </a:t>
            </a:r>
            <a:r>
              <a:rPr lang="en-US" altLang="zh-CN">
                <a:ea typeface="华文中宋" pitchFamily="2" charset="-122"/>
              </a:rPr>
              <a:t>20 </a:t>
            </a:r>
            <a:r>
              <a:rPr lang="zh-CN" altLang="en-US">
                <a:ea typeface="华文中宋" pitchFamily="2" charset="-122"/>
              </a:rPr>
              <a:t>以下的质因子的合数。 </a:t>
            </a:r>
          </a:p>
        </p:txBody>
      </p:sp>
    </p:spTree>
  </p:cSld>
  <p:clrMapOvr>
    <a:masterClrMapping/>
  </p:clrMapOvr>
  <p:transition spd="slow">
    <p:split orient="ver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8137"/>
                                        </p:tgtEl>
                                        <p:attrNameLst>
                                          <p:attrName>style.visibility</p:attrName>
                                        </p:attrNameLst>
                                      </p:cBhvr>
                                      <p:to>
                                        <p:strVal val="visible"/>
                                      </p:to>
                                    </p:set>
                                    <p:animEffect transition="in" filter="wipe(left)">
                                      <p:cBhvr>
                                        <p:cTn id="17" dur="500"/>
                                        <p:tgtEl>
                                          <p:spTgt spid="38137"/>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38138"/>
                                        </p:tgtEl>
                                        <p:attrNameLst>
                                          <p:attrName>style.visibility</p:attrName>
                                        </p:attrNameLst>
                                      </p:cBhvr>
                                      <p:to>
                                        <p:strVal val="visible"/>
                                      </p:to>
                                    </p:set>
                                    <p:animEffect transition="in" filter="checkerboard(across)">
                                      <p:cBhvr>
                                        <p:cTn id="22" dur="500"/>
                                        <p:tgtEl>
                                          <p:spTgt spid="38138"/>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5" fill="hold" grpId="0" nodeType="clickEffect">
                                  <p:stCondLst>
                                    <p:cond delay="0"/>
                                  </p:stCondLst>
                                  <p:childTnLst>
                                    <p:set>
                                      <p:cBhvr>
                                        <p:cTn id="26" dur="1" fill="hold">
                                          <p:stCondLst>
                                            <p:cond delay="0"/>
                                          </p:stCondLst>
                                        </p:cTn>
                                        <p:tgtEl>
                                          <p:spTgt spid="38139"/>
                                        </p:tgtEl>
                                        <p:attrNameLst>
                                          <p:attrName>style.visibility</p:attrName>
                                        </p:attrNameLst>
                                      </p:cBhvr>
                                      <p:to>
                                        <p:strVal val="visible"/>
                                      </p:to>
                                    </p:set>
                                    <p:animEffect transition="in" filter="checkerboard(down)">
                                      <p:cBhvr>
                                        <p:cTn id="27" dur="500"/>
                                        <p:tgtEl>
                                          <p:spTgt spid="38139"/>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37" fill="hold" grpId="0" nodeType="clickEffect">
                                  <p:stCondLst>
                                    <p:cond delay="0"/>
                                  </p:stCondLst>
                                  <p:childTnLst>
                                    <p:set>
                                      <p:cBhvr>
                                        <p:cTn id="31" dur="1" fill="hold">
                                          <p:stCondLst>
                                            <p:cond delay="0"/>
                                          </p:stCondLst>
                                        </p:cTn>
                                        <p:tgtEl>
                                          <p:spTgt spid="38141"/>
                                        </p:tgtEl>
                                        <p:attrNameLst>
                                          <p:attrName>style.visibility</p:attrName>
                                        </p:attrNameLst>
                                      </p:cBhvr>
                                      <p:to>
                                        <p:strVal val="visible"/>
                                      </p:to>
                                    </p:set>
                                    <p:animEffect transition="in" filter="barn(outVertical)">
                                      <p:cBhvr>
                                        <p:cTn id="32" dur="500"/>
                                        <p:tgtEl>
                                          <p:spTgt spid="38141"/>
                                        </p:tgtEl>
                                      </p:cBhvr>
                                    </p:animEffect>
                                  </p:childTnLst>
                                  <p:subTnLst>
                                    <p:audio>
                                      <p:cMediaNode>
                                        <p:cTn display="0" masterRel="sameClick">
                                          <p:stCondLst>
                                            <p:cond evt="begin" delay="0">
                                              <p:tn val="30"/>
                                            </p:cond>
                                          </p:stCondLst>
                                          <p:endCondLst>
                                            <p:cond evt="onStopAudio" delay="0">
                                              <p:tgtEl>
                                                <p:sldTgt/>
                                              </p:tgtEl>
                                            </p:cond>
                                          </p:endCondLst>
                                        </p:cTn>
                                        <p:tgtEl>
                                          <p:sndTgt r:embed="rId2"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137" grpId="0" autoUpdateAnimBg="0"/>
      <p:bldP spid="38138" grpId="0" autoUpdateAnimBg="0"/>
      <p:bldP spid="38139" grpId="0" autoUpdateAnimBg="0"/>
      <p:bldP spid="38141" grpId="0" animBg="1" autoUpdateAnimBg="0"/>
    </p:bldLst>
  </p:timing>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000" name="Text Box 88"/>
          <p:cNvSpPr txBox="1">
            <a:spLocks noChangeArrowheads="1"/>
          </p:cNvSpPr>
          <p:nvPr/>
        </p:nvSpPr>
        <p:spPr bwMode="auto">
          <a:xfrm>
            <a:off x="76200" y="1371600"/>
            <a:ext cx="8915400" cy="1114425"/>
          </a:xfrm>
          <a:prstGeom prst="rect">
            <a:avLst/>
          </a:prstGeom>
          <a:noFill/>
          <a:ln w="9525">
            <a:noFill/>
            <a:miter lim="800000"/>
            <a:headEnd/>
            <a:tailEnd/>
          </a:ln>
          <a:effectLst/>
        </p:spPr>
        <p:txBody>
          <a:bodyPr lIns="91416" tIns="45710" rIns="91416" bIns="45710">
            <a:spAutoFit/>
          </a:bodyPr>
          <a:lstStyle/>
          <a:p>
            <a:pPr>
              <a:lnSpc>
                <a:spcPct val="140000"/>
              </a:lnSpc>
              <a:spcBef>
                <a:spcPct val="0"/>
              </a:spcBef>
            </a:pPr>
            <a:r>
              <a:rPr lang="en-US" altLang="zh-CN" sz="2400">
                <a:ea typeface="楷体_GB2312" pitchFamily="49" charset="-122"/>
              </a:rPr>
              <a:t>        </a:t>
            </a:r>
            <a:r>
              <a:rPr lang="zh-CN" altLang="en-US" sz="2400">
                <a:ea typeface="楷体_GB2312" pitchFamily="49" charset="-122"/>
              </a:rPr>
              <a:t>给定一组关键字：</a:t>
            </a:r>
            <a:r>
              <a:rPr lang="en-US" altLang="zh-CN" sz="2400">
                <a:ea typeface="楷体_GB2312" pitchFamily="49" charset="-122"/>
              </a:rPr>
              <a:t>12, 39, 18, 24, 33, 21</a:t>
            </a:r>
            <a:r>
              <a:rPr lang="zh-CN" altLang="en-US" sz="2400">
                <a:ea typeface="楷体_GB2312" pitchFamily="49" charset="-122"/>
              </a:rPr>
              <a:t>，若取 </a:t>
            </a:r>
            <a:r>
              <a:rPr lang="en-US" altLang="zh-CN" sz="2400" i="1">
                <a:ea typeface="楷体_GB2312" pitchFamily="49" charset="-122"/>
              </a:rPr>
              <a:t>p</a:t>
            </a:r>
            <a:r>
              <a:rPr lang="en-US" altLang="zh-CN" sz="2400">
                <a:ea typeface="楷体_GB2312" pitchFamily="49" charset="-122"/>
              </a:rPr>
              <a:t> = 9, </a:t>
            </a:r>
            <a:r>
              <a:rPr lang="zh-CN" altLang="en-US" sz="2400">
                <a:ea typeface="楷体_GB2312" pitchFamily="49" charset="-122"/>
              </a:rPr>
              <a:t>则他们 </a:t>
            </a:r>
          </a:p>
          <a:p>
            <a:pPr>
              <a:lnSpc>
                <a:spcPct val="140000"/>
              </a:lnSpc>
              <a:spcBef>
                <a:spcPct val="0"/>
              </a:spcBef>
            </a:pPr>
            <a:r>
              <a:rPr lang="zh-CN" altLang="en-US" sz="2400">
                <a:ea typeface="楷体_GB2312" pitchFamily="49" charset="-122"/>
              </a:rPr>
              <a:t>对应的哈希函数值将为： </a:t>
            </a:r>
            <a:r>
              <a:rPr lang="en-US" altLang="zh-CN" sz="2400">
                <a:ea typeface="楷体_GB2312" pitchFamily="49" charset="-122"/>
              </a:rPr>
              <a:t>3, 3, 0, 6, 6, 3</a:t>
            </a:r>
          </a:p>
        </p:txBody>
      </p:sp>
      <p:sp>
        <p:nvSpPr>
          <p:cNvPr id="39001" name="Text Box 89"/>
          <p:cNvSpPr txBox="1">
            <a:spLocks noChangeArrowheads="1"/>
          </p:cNvSpPr>
          <p:nvPr/>
        </p:nvSpPr>
        <p:spPr bwMode="auto">
          <a:xfrm>
            <a:off x="76200" y="969963"/>
            <a:ext cx="1109663" cy="457200"/>
          </a:xfrm>
          <a:prstGeom prst="rect">
            <a:avLst/>
          </a:prstGeom>
          <a:noFill/>
          <a:ln w="9525">
            <a:noFill/>
            <a:miter lim="800000"/>
            <a:headEnd/>
            <a:tailEnd/>
          </a:ln>
          <a:effectLst/>
        </p:spPr>
        <p:txBody>
          <a:bodyPr wrap="none" lIns="91416" tIns="45710" rIns="91416" bIns="45710">
            <a:spAutoFit/>
          </a:bodyPr>
          <a:lstStyle/>
          <a:p>
            <a:pPr>
              <a:spcBef>
                <a:spcPct val="0"/>
              </a:spcBef>
            </a:pPr>
            <a:r>
              <a:rPr lang="zh-CN" altLang="en-US" sz="2400">
                <a:ea typeface="楷体_GB2312" pitchFamily="49" charset="-122"/>
              </a:rPr>
              <a:t>例如：</a:t>
            </a:r>
          </a:p>
        </p:txBody>
      </p:sp>
      <p:sp>
        <p:nvSpPr>
          <p:cNvPr id="39002" name="Text Box 90"/>
          <p:cNvSpPr txBox="1">
            <a:spLocks noChangeArrowheads="1"/>
          </p:cNvSpPr>
          <p:nvPr/>
        </p:nvSpPr>
        <p:spPr bwMode="auto">
          <a:xfrm>
            <a:off x="76200" y="404664"/>
            <a:ext cx="3308350" cy="457200"/>
          </a:xfrm>
          <a:prstGeom prst="rect">
            <a:avLst/>
          </a:prstGeom>
          <a:noFill/>
          <a:ln w="9525">
            <a:noFill/>
            <a:miter lim="800000"/>
            <a:headEnd/>
            <a:tailEnd/>
          </a:ln>
          <a:effectLst/>
        </p:spPr>
        <p:txBody>
          <a:bodyPr wrap="none" lIns="91416" tIns="45710" rIns="91416" bIns="45710">
            <a:spAutoFit/>
          </a:bodyPr>
          <a:lstStyle/>
          <a:p>
            <a:pPr>
              <a:spcBef>
                <a:spcPct val="0"/>
              </a:spcBef>
            </a:pPr>
            <a:r>
              <a:rPr lang="zh-CN" altLang="en-US" sz="2400" dirty="0">
                <a:ea typeface="华文中宋" pitchFamily="2" charset="-122"/>
              </a:rPr>
              <a:t>为什么要对 </a:t>
            </a:r>
            <a:r>
              <a:rPr lang="en-US" altLang="zh-CN" sz="2400" i="1" dirty="0">
                <a:ea typeface="华文中宋" pitchFamily="2" charset="-122"/>
              </a:rPr>
              <a:t>p</a:t>
            </a:r>
            <a:r>
              <a:rPr lang="en-US" altLang="zh-CN" sz="2400" dirty="0">
                <a:ea typeface="华文中宋" pitchFamily="2" charset="-122"/>
              </a:rPr>
              <a:t> </a:t>
            </a:r>
            <a:r>
              <a:rPr lang="zh-CN" altLang="en-US" sz="2400" dirty="0">
                <a:ea typeface="华文中宋" pitchFamily="2" charset="-122"/>
              </a:rPr>
              <a:t>加限制？ </a:t>
            </a:r>
          </a:p>
        </p:txBody>
      </p:sp>
      <p:sp>
        <p:nvSpPr>
          <p:cNvPr id="39003" name="Rectangle 91"/>
          <p:cNvSpPr>
            <a:spLocks noChangeArrowheads="1"/>
          </p:cNvSpPr>
          <p:nvPr/>
        </p:nvSpPr>
        <p:spPr bwMode="auto">
          <a:xfrm>
            <a:off x="76200" y="2438400"/>
            <a:ext cx="8839200" cy="1079500"/>
          </a:xfrm>
          <a:prstGeom prst="rect">
            <a:avLst/>
          </a:prstGeom>
          <a:noFill/>
          <a:ln w="9525">
            <a:noFill/>
            <a:miter lim="800000"/>
            <a:headEnd/>
            <a:tailEnd/>
          </a:ln>
          <a:effectLst/>
        </p:spPr>
        <p:txBody>
          <a:bodyPr lIns="91416" tIns="45710" rIns="91416" bIns="45710">
            <a:spAutoFit/>
          </a:bodyPr>
          <a:lstStyle/>
          <a:p>
            <a:pPr>
              <a:lnSpc>
                <a:spcPct val="135000"/>
              </a:lnSpc>
              <a:spcBef>
                <a:spcPct val="0"/>
              </a:spcBef>
            </a:pPr>
            <a:r>
              <a:rPr lang="en-US" altLang="zh-CN" sz="2400">
                <a:ea typeface="华文中宋" pitchFamily="2" charset="-122"/>
              </a:rPr>
              <a:t>        </a:t>
            </a:r>
            <a:r>
              <a:rPr lang="zh-CN" altLang="en-US" sz="2400">
                <a:ea typeface="华文中宋" pitchFamily="2" charset="-122"/>
              </a:rPr>
              <a:t>可见，若 </a:t>
            </a:r>
            <a:r>
              <a:rPr lang="en-US" altLang="zh-CN" sz="2400" i="1">
                <a:ea typeface="华文中宋" pitchFamily="2" charset="-122"/>
              </a:rPr>
              <a:t>p</a:t>
            </a:r>
            <a:r>
              <a:rPr lang="en-US" altLang="zh-CN" sz="2400">
                <a:ea typeface="华文中宋" pitchFamily="2" charset="-122"/>
              </a:rPr>
              <a:t> </a:t>
            </a:r>
            <a:r>
              <a:rPr lang="zh-CN" altLang="en-US" sz="2400">
                <a:ea typeface="华文中宋" pitchFamily="2" charset="-122"/>
              </a:rPr>
              <a:t>中含质因子 </a:t>
            </a:r>
            <a:r>
              <a:rPr lang="en-US" altLang="zh-CN" sz="2400">
                <a:ea typeface="华文中宋" pitchFamily="2" charset="-122"/>
              </a:rPr>
              <a:t>3</a:t>
            </a:r>
            <a:r>
              <a:rPr lang="zh-CN" altLang="en-US" sz="2400">
                <a:ea typeface="华文中宋" pitchFamily="2" charset="-122"/>
              </a:rPr>
              <a:t>， 则所有含质因子 </a:t>
            </a:r>
            <a:r>
              <a:rPr lang="en-US" altLang="zh-CN" sz="2400">
                <a:ea typeface="华文中宋" pitchFamily="2" charset="-122"/>
              </a:rPr>
              <a:t>3 </a:t>
            </a:r>
            <a:r>
              <a:rPr lang="zh-CN" altLang="en-US" sz="2400">
                <a:ea typeface="华文中宋" pitchFamily="2" charset="-122"/>
              </a:rPr>
              <a:t>的关键字均 </a:t>
            </a:r>
          </a:p>
          <a:p>
            <a:pPr>
              <a:lnSpc>
                <a:spcPct val="135000"/>
              </a:lnSpc>
              <a:spcBef>
                <a:spcPct val="0"/>
              </a:spcBef>
            </a:pPr>
            <a:r>
              <a:rPr lang="zh-CN" altLang="en-US" sz="2400">
                <a:ea typeface="华文中宋" pitchFamily="2" charset="-122"/>
              </a:rPr>
              <a:t>映射到“</a:t>
            </a:r>
            <a:r>
              <a:rPr lang="en-US" altLang="zh-CN" sz="2400">
                <a:ea typeface="华文中宋" pitchFamily="2" charset="-122"/>
              </a:rPr>
              <a:t>3 </a:t>
            </a:r>
            <a:r>
              <a:rPr lang="zh-CN" altLang="en-US" sz="2400">
                <a:ea typeface="华文中宋" pitchFamily="2" charset="-122"/>
              </a:rPr>
              <a:t>的倍数”的地址上，从而增加了“冲突”的可能。 </a:t>
            </a:r>
          </a:p>
        </p:txBody>
      </p:sp>
      <p:sp>
        <p:nvSpPr>
          <p:cNvPr id="39004" name="Text Box 92"/>
          <p:cNvSpPr txBox="1">
            <a:spLocks noChangeArrowheads="1"/>
          </p:cNvSpPr>
          <p:nvPr/>
        </p:nvSpPr>
        <p:spPr bwMode="auto">
          <a:xfrm>
            <a:off x="76200" y="3657600"/>
            <a:ext cx="1862138" cy="457200"/>
          </a:xfrm>
          <a:prstGeom prst="rect">
            <a:avLst/>
          </a:prstGeom>
          <a:noFill/>
          <a:ln w="9525">
            <a:noFill/>
            <a:miter lim="800000"/>
            <a:headEnd/>
            <a:tailEnd/>
          </a:ln>
          <a:effectLst/>
        </p:spPr>
        <p:txBody>
          <a:bodyPr wrap="none" lIns="91416" tIns="45710" rIns="91416" bIns="45710">
            <a:spAutoFit/>
          </a:bodyPr>
          <a:lstStyle/>
          <a:p>
            <a:pPr>
              <a:spcBef>
                <a:spcPct val="0"/>
              </a:spcBef>
            </a:pPr>
            <a:r>
              <a:rPr lang="en-US" altLang="zh-CN" sz="2400">
                <a:ea typeface="华文中宋" pitchFamily="2" charset="-122"/>
              </a:rPr>
              <a:t>6.  </a:t>
            </a:r>
            <a:r>
              <a:rPr lang="zh-CN" altLang="en-US" sz="2400">
                <a:ea typeface="华文中宋" pitchFamily="2" charset="-122"/>
              </a:rPr>
              <a:t>随机数法 </a:t>
            </a:r>
          </a:p>
        </p:txBody>
      </p:sp>
      <p:sp>
        <p:nvSpPr>
          <p:cNvPr id="39005" name="Text Box 93"/>
          <p:cNvSpPr txBox="1">
            <a:spLocks noChangeArrowheads="1"/>
          </p:cNvSpPr>
          <p:nvPr/>
        </p:nvSpPr>
        <p:spPr bwMode="auto">
          <a:xfrm>
            <a:off x="76200" y="4275138"/>
            <a:ext cx="7337217" cy="1200308"/>
          </a:xfrm>
          <a:prstGeom prst="rect">
            <a:avLst/>
          </a:prstGeom>
          <a:noFill/>
          <a:ln w="25400" cap="sq">
            <a:noFill/>
            <a:miter lim="800000"/>
            <a:headEnd/>
            <a:tailEnd/>
          </a:ln>
          <a:effectLst/>
        </p:spPr>
        <p:txBody>
          <a:bodyPr wrap="none" lIns="91416" tIns="45710" rIns="91416" bIns="45710">
            <a:spAutoFit/>
          </a:bodyPr>
          <a:lstStyle/>
          <a:p>
            <a:r>
              <a:rPr lang="en-US" altLang="zh-CN" sz="2400" dirty="0">
                <a:ea typeface="楷体_GB2312" pitchFamily="49" charset="-122"/>
              </a:rPr>
              <a:t>        </a:t>
            </a:r>
            <a:r>
              <a:rPr lang="zh-CN" altLang="en-US" sz="2400" dirty="0">
                <a:ea typeface="华文中宋" pitchFamily="2" charset="-122"/>
              </a:rPr>
              <a:t>构造：</a:t>
            </a:r>
            <a:r>
              <a:rPr lang="zh-CN" altLang="en-US" sz="2400" dirty="0">
                <a:ea typeface="楷体_GB2312" pitchFamily="49" charset="-122"/>
              </a:rPr>
              <a:t>取关键字的随机函数值作哈希地址，即：  </a:t>
            </a:r>
          </a:p>
          <a:p>
            <a:r>
              <a:rPr lang="zh-CN" altLang="en-US" sz="2400" dirty="0">
                <a:ea typeface="楷体_GB2312" pitchFamily="49" charset="-122"/>
              </a:rPr>
              <a:t>                                  </a:t>
            </a:r>
            <a:r>
              <a:rPr lang="en-US" altLang="zh-CN" sz="2400" dirty="0">
                <a:ea typeface="楷体_GB2312" pitchFamily="49" charset="-122"/>
              </a:rPr>
              <a:t>H(key) = Random(key)  </a:t>
            </a:r>
          </a:p>
          <a:p>
            <a:r>
              <a:rPr lang="zh-CN" altLang="en-US" sz="2400" dirty="0">
                <a:ea typeface="楷体_GB2312" pitchFamily="49" charset="-122"/>
              </a:rPr>
              <a:t>其中，</a:t>
            </a:r>
            <a:r>
              <a:rPr lang="en-US" altLang="zh-CN" sz="2400" dirty="0">
                <a:ea typeface="楷体_GB2312" pitchFamily="49" charset="-122"/>
              </a:rPr>
              <a:t>Random </a:t>
            </a:r>
            <a:r>
              <a:rPr lang="zh-CN" altLang="en-US" sz="2400" dirty="0">
                <a:ea typeface="楷体_GB2312" pitchFamily="49" charset="-122"/>
              </a:rPr>
              <a:t>为伪随机函数。 </a:t>
            </a:r>
          </a:p>
        </p:txBody>
      </p:sp>
      <p:sp>
        <p:nvSpPr>
          <p:cNvPr id="39006" name="Text Box 94"/>
          <p:cNvSpPr txBox="1">
            <a:spLocks noChangeArrowheads="1"/>
          </p:cNvSpPr>
          <p:nvPr/>
        </p:nvSpPr>
        <p:spPr bwMode="auto">
          <a:xfrm>
            <a:off x="76200" y="5727700"/>
            <a:ext cx="4892675" cy="457200"/>
          </a:xfrm>
          <a:prstGeom prst="rect">
            <a:avLst/>
          </a:prstGeom>
          <a:noFill/>
          <a:ln w="25400" cap="sq">
            <a:noFill/>
            <a:miter lim="800000"/>
            <a:headEnd/>
            <a:tailEnd/>
          </a:ln>
          <a:effectLst/>
        </p:spPr>
        <p:txBody>
          <a:bodyPr wrap="none" lIns="91416" tIns="45710" rIns="91416" bIns="45710">
            <a:spAutoFit/>
          </a:bodyPr>
          <a:lstStyle/>
          <a:p>
            <a:r>
              <a:rPr lang="en-US" altLang="zh-CN" sz="2400">
                <a:latin typeface="华文新魏" pitchFamily="2" charset="-122"/>
                <a:ea typeface="华文新魏" pitchFamily="2" charset="-122"/>
              </a:rPr>
              <a:t>        </a:t>
            </a:r>
            <a:r>
              <a:rPr lang="zh-CN" altLang="zh-CN" sz="2400">
                <a:latin typeface="华文新魏" pitchFamily="2" charset="-122"/>
                <a:ea typeface="华文新魏" pitchFamily="2" charset="-122"/>
              </a:rPr>
              <a:t>适于关键字长度不等的情况。</a:t>
            </a:r>
            <a:r>
              <a:rPr lang="zh-CN" altLang="en-US" sz="2400">
                <a:latin typeface="华文新魏" pitchFamily="2" charset="-122"/>
                <a:ea typeface="华文新魏" pitchFamily="2" charset="-122"/>
              </a:rPr>
              <a:t>  </a:t>
            </a:r>
          </a:p>
        </p:txBody>
      </p:sp>
    </p:spTree>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9001"/>
                                        </p:tgtEl>
                                        <p:attrNameLst>
                                          <p:attrName>style.visibility</p:attrName>
                                        </p:attrNameLst>
                                      </p:cBhvr>
                                      <p:to>
                                        <p:strVal val="visible"/>
                                      </p:to>
                                    </p:set>
                                    <p:animEffect transition="in" filter="wipe(left)">
                                      <p:cBhvr>
                                        <p:cTn id="7" dur="500"/>
                                        <p:tgtEl>
                                          <p:spTgt spid="3900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9000"/>
                                        </p:tgtEl>
                                        <p:attrNameLst>
                                          <p:attrName>style.visibility</p:attrName>
                                        </p:attrNameLst>
                                      </p:cBhvr>
                                      <p:to>
                                        <p:strVal val="visible"/>
                                      </p:to>
                                    </p:set>
                                    <p:animEffect transition="in" filter="wipe(left)">
                                      <p:cBhvr>
                                        <p:cTn id="11" dur="500"/>
                                        <p:tgtEl>
                                          <p:spTgt spid="39000"/>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39003"/>
                                        </p:tgtEl>
                                        <p:attrNameLst>
                                          <p:attrName>style.visibility</p:attrName>
                                        </p:attrNameLst>
                                      </p:cBhvr>
                                      <p:to>
                                        <p:strVal val="visible"/>
                                      </p:to>
                                    </p:set>
                                    <p:animEffect transition="in" filter="wipe(left)">
                                      <p:cBhvr>
                                        <p:cTn id="16" dur="500"/>
                                        <p:tgtEl>
                                          <p:spTgt spid="39003"/>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39004"/>
                                        </p:tgtEl>
                                        <p:attrNameLst>
                                          <p:attrName>style.visibility</p:attrName>
                                        </p:attrNameLst>
                                      </p:cBhvr>
                                      <p:to>
                                        <p:strVal val="visible"/>
                                      </p:to>
                                    </p:set>
                                    <p:animEffect transition="in" filter="wipe(left)">
                                      <p:cBhvr>
                                        <p:cTn id="21" dur="500"/>
                                        <p:tgtEl>
                                          <p:spTgt spid="39004"/>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39005"/>
                                        </p:tgtEl>
                                        <p:attrNameLst>
                                          <p:attrName>style.visibility</p:attrName>
                                        </p:attrNameLst>
                                      </p:cBhvr>
                                      <p:to>
                                        <p:strVal val="visible"/>
                                      </p:to>
                                    </p:set>
                                    <p:animEffect transition="in" filter="blinds(horizontal)">
                                      <p:cBhvr>
                                        <p:cTn id="26" dur="500"/>
                                        <p:tgtEl>
                                          <p:spTgt spid="39005"/>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9006"/>
                                        </p:tgtEl>
                                        <p:attrNameLst>
                                          <p:attrName>style.visibility</p:attrName>
                                        </p:attrNameLst>
                                      </p:cBhvr>
                                      <p:to>
                                        <p:strVal val="visible"/>
                                      </p:to>
                                    </p:set>
                                    <p:anim calcmode="lin" valueType="num">
                                      <p:cBhvr additive="base">
                                        <p:cTn id="31" dur="500" fill="hold"/>
                                        <p:tgtEl>
                                          <p:spTgt spid="39006"/>
                                        </p:tgtEl>
                                        <p:attrNameLst>
                                          <p:attrName>ppt_x</p:attrName>
                                        </p:attrNameLst>
                                      </p:cBhvr>
                                      <p:tavLst>
                                        <p:tav tm="0">
                                          <p:val>
                                            <p:strVal val="#ppt_x"/>
                                          </p:val>
                                        </p:tav>
                                        <p:tav tm="100000">
                                          <p:val>
                                            <p:strVal val="#ppt_x"/>
                                          </p:val>
                                        </p:tav>
                                      </p:tavLst>
                                    </p:anim>
                                    <p:anim calcmode="lin" valueType="num">
                                      <p:cBhvr additive="base">
                                        <p:cTn id="32" dur="500" fill="hold"/>
                                        <p:tgtEl>
                                          <p:spTgt spid="3900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000" grpId="0" autoUpdateAnimBg="0"/>
      <p:bldP spid="39001" grpId="0" autoUpdateAnimBg="0"/>
      <p:bldP spid="39003" grpId="0" autoUpdateAnimBg="0"/>
      <p:bldP spid="39004" grpId="0" autoUpdateAnimBg="0"/>
      <p:bldP spid="39005" grpId="0" autoUpdateAnimBg="0"/>
      <p:bldP spid="39006" grpId="0" autoUpdateAnimBg="0"/>
    </p:bldLst>
  </p:timing>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235" name="Text Box 203"/>
          <p:cNvSpPr txBox="1">
            <a:spLocks noChangeArrowheads="1"/>
          </p:cNvSpPr>
          <p:nvPr/>
        </p:nvSpPr>
        <p:spPr bwMode="auto">
          <a:xfrm>
            <a:off x="76200" y="457200"/>
            <a:ext cx="8915400" cy="1954213"/>
          </a:xfrm>
          <a:prstGeom prst="rect">
            <a:avLst/>
          </a:prstGeom>
          <a:noFill/>
          <a:ln w="9525">
            <a:noFill/>
            <a:miter lim="800000"/>
            <a:headEnd/>
            <a:tailEnd/>
          </a:ln>
          <a:effectLst/>
        </p:spPr>
        <p:txBody>
          <a:bodyPr lIns="91416" tIns="45710" rIns="91416" bIns="45710">
            <a:spAutoFit/>
          </a:bodyPr>
          <a:lstStyle/>
          <a:p>
            <a:pPr>
              <a:lnSpc>
                <a:spcPct val="170000"/>
              </a:lnSpc>
              <a:spcBef>
                <a:spcPct val="0"/>
              </a:spcBef>
            </a:pPr>
            <a:r>
              <a:rPr lang="en-US" altLang="zh-CN" dirty="0">
                <a:ea typeface="华文中宋" pitchFamily="2" charset="-122"/>
              </a:rPr>
              <a:t>        </a:t>
            </a:r>
            <a:r>
              <a:rPr lang="zh-CN" altLang="en-US" sz="2400" dirty="0">
                <a:ea typeface="华文中宋" pitchFamily="2" charset="-122"/>
              </a:rPr>
              <a:t>实际造表时，采用何种构造哈希函数的方法取决于建表的关 </a:t>
            </a:r>
          </a:p>
          <a:p>
            <a:pPr>
              <a:lnSpc>
                <a:spcPct val="170000"/>
              </a:lnSpc>
              <a:spcBef>
                <a:spcPct val="0"/>
              </a:spcBef>
            </a:pPr>
            <a:r>
              <a:rPr lang="zh-CN" altLang="en-US" sz="2400" dirty="0">
                <a:ea typeface="华文中宋" pitchFamily="2" charset="-122"/>
              </a:rPr>
              <a:t>键字集合的情况（包括关键字的范围和形态），总的</a:t>
            </a:r>
            <a:r>
              <a:rPr lang="zh-CN" altLang="en-US" sz="2400" dirty="0">
                <a:solidFill>
                  <a:srgbClr val="FF3300"/>
                </a:solidFill>
                <a:effectLst>
                  <a:outerShdw blurRad="38100" dist="38100" dir="2700000" algn="tl">
                    <a:srgbClr val="000000"/>
                  </a:outerShdw>
                </a:effectLst>
                <a:ea typeface="华文中宋" pitchFamily="2" charset="-122"/>
              </a:rPr>
              <a:t>原则</a:t>
            </a:r>
            <a:r>
              <a:rPr lang="zh-CN" altLang="en-US" sz="2400" dirty="0">
                <a:ea typeface="华文中宋" pitchFamily="2" charset="-122"/>
              </a:rPr>
              <a:t>是使产 </a:t>
            </a:r>
          </a:p>
          <a:p>
            <a:pPr>
              <a:lnSpc>
                <a:spcPct val="170000"/>
              </a:lnSpc>
              <a:spcBef>
                <a:spcPct val="0"/>
              </a:spcBef>
            </a:pPr>
            <a:r>
              <a:rPr lang="zh-CN" altLang="en-US" sz="2400" dirty="0">
                <a:ea typeface="华文中宋" pitchFamily="2" charset="-122"/>
              </a:rPr>
              <a:t>生</a:t>
            </a:r>
            <a:r>
              <a:rPr lang="zh-CN" altLang="en-US" sz="2400" dirty="0">
                <a:solidFill>
                  <a:srgbClr val="0000FF"/>
                </a:solidFill>
                <a:ea typeface="华文中宋" pitchFamily="2" charset="-122"/>
              </a:rPr>
              <a:t>冲突</a:t>
            </a:r>
            <a:r>
              <a:rPr lang="zh-CN" altLang="en-US" sz="2400" dirty="0">
                <a:ea typeface="华文中宋" pitchFamily="2" charset="-122"/>
              </a:rPr>
              <a:t>的可能性降到尽可能地</a:t>
            </a:r>
            <a:r>
              <a:rPr lang="zh-CN" altLang="en-US" sz="2400" dirty="0">
                <a:solidFill>
                  <a:srgbClr val="0000FF"/>
                </a:solidFill>
                <a:ea typeface="华文中宋" pitchFamily="2" charset="-122"/>
              </a:rPr>
              <a:t>小</a:t>
            </a:r>
            <a:r>
              <a:rPr lang="zh-CN" altLang="en-US" sz="2400" dirty="0">
                <a:ea typeface="华文中宋" pitchFamily="2" charset="-122"/>
              </a:rPr>
              <a:t>。</a:t>
            </a:r>
          </a:p>
        </p:txBody>
      </p:sp>
      <p:sp>
        <p:nvSpPr>
          <p:cNvPr id="44236" name="Text Box 204"/>
          <p:cNvSpPr txBox="1">
            <a:spLocks noChangeArrowheads="1"/>
          </p:cNvSpPr>
          <p:nvPr/>
        </p:nvSpPr>
        <p:spPr bwMode="auto">
          <a:xfrm>
            <a:off x="76200" y="2673350"/>
            <a:ext cx="5269343" cy="2932577"/>
          </a:xfrm>
          <a:prstGeom prst="rect">
            <a:avLst/>
          </a:prstGeom>
          <a:noFill/>
          <a:ln w="25400" cap="sq">
            <a:noFill/>
            <a:miter lim="800000"/>
            <a:headEnd/>
            <a:tailEnd/>
          </a:ln>
          <a:effectLst/>
        </p:spPr>
        <p:txBody>
          <a:bodyPr wrap="none" lIns="91416" tIns="45710" rIns="91416" bIns="45710">
            <a:spAutoFit/>
          </a:bodyPr>
          <a:lstStyle/>
          <a:p>
            <a:pPr>
              <a:lnSpc>
                <a:spcPct val="130000"/>
              </a:lnSpc>
            </a:pPr>
            <a:r>
              <a:rPr lang="en-US" altLang="zh-CN" sz="2400" dirty="0">
                <a:ea typeface="华文中宋" pitchFamily="2" charset="-122"/>
              </a:rPr>
              <a:t>        </a:t>
            </a:r>
            <a:r>
              <a:rPr lang="zh-CN" altLang="en-US" sz="2400" dirty="0">
                <a:ea typeface="华文中宋" pitchFamily="2" charset="-122"/>
              </a:rPr>
              <a:t>选取哈希函数，考虑以下因素：   </a:t>
            </a:r>
          </a:p>
          <a:p>
            <a:pPr>
              <a:lnSpc>
                <a:spcPct val="130000"/>
              </a:lnSpc>
            </a:pPr>
            <a:r>
              <a:rPr lang="zh-CN" altLang="en-US" sz="2400" dirty="0">
                <a:ea typeface="华文中宋" pitchFamily="2" charset="-122"/>
              </a:rPr>
              <a:t>        </a:t>
            </a:r>
            <a:r>
              <a:rPr lang="en-US" altLang="zh-CN" sz="2400" dirty="0">
                <a:ea typeface="华文中宋" pitchFamily="2" charset="-122"/>
              </a:rPr>
              <a:t>1</a:t>
            </a:r>
            <a:r>
              <a:rPr lang="zh-CN" altLang="en-US" sz="2400" dirty="0">
                <a:ea typeface="华文中宋" pitchFamily="2" charset="-122"/>
              </a:rPr>
              <a:t>）计算哈希函数所需时间</a:t>
            </a:r>
          </a:p>
          <a:p>
            <a:pPr>
              <a:lnSpc>
                <a:spcPct val="130000"/>
              </a:lnSpc>
            </a:pPr>
            <a:r>
              <a:rPr lang="zh-CN" altLang="en-US" sz="2400" dirty="0">
                <a:ea typeface="华文中宋" pitchFamily="2" charset="-122"/>
              </a:rPr>
              <a:t>        </a:t>
            </a:r>
            <a:r>
              <a:rPr lang="en-US" altLang="zh-CN" sz="2400" dirty="0">
                <a:ea typeface="华文中宋" pitchFamily="2" charset="-122"/>
              </a:rPr>
              <a:t>2</a:t>
            </a:r>
            <a:r>
              <a:rPr lang="zh-CN" altLang="en-US" sz="2400" dirty="0">
                <a:ea typeface="华文中宋" pitchFamily="2" charset="-122"/>
              </a:rPr>
              <a:t>）关键字长度</a:t>
            </a:r>
          </a:p>
          <a:p>
            <a:pPr>
              <a:lnSpc>
                <a:spcPct val="130000"/>
              </a:lnSpc>
            </a:pPr>
            <a:r>
              <a:rPr lang="zh-CN" altLang="en-US" sz="2400" dirty="0">
                <a:ea typeface="华文中宋" pitchFamily="2" charset="-122"/>
              </a:rPr>
              <a:t>        </a:t>
            </a:r>
            <a:r>
              <a:rPr lang="en-US" altLang="zh-CN" sz="2400" dirty="0">
                <a:ea typeface="华文中宋" pitchFamily="2" charset="-122"/>
              </a:rPr>
              <a:t>3</a:t>
            </a:r>
            <a:r>
              <a:rPr lang="zh-CN" altLang="en-US" sz="2400" dirty="0">
                <a:ea typeface="华文中宋" pitchFamily="2" charset="-122"/>
              </a:rPr>
              <a:t>）哈希表长度（哈希地址范围） </a:t>
            </a:r>
          </a:p>
          <a:p>
            <a:pPr>
              <a:lnSpc>
                <a:spcPct val="130000"/>
              </a:lnSpc>
            </a:pPr>
            <a:r>
              <a:rPr lang="zh-CN" altLang="en-US" sz="2400" dirty="0">
                <a:ea typeface="华文中宋" pitchFamily="2" charset="-122"/>
              </a:rPr>
              <a:t>        </a:t>
            </a:r>
            <a:r>
              <a:rPr lang="en-US" altLang="zh-CN" sz="2400" dirty="0">
                <a:ea typeface="华文中宋" pitchFamily="2" charset="-122"/>
              </a:rPr>
              <a:t>4</a:t>
            </a:r>
            <a:r>
              <a:rPr lang="zh-CN" altLang="en-US" sz="2400" dirty="0">
                <a:ea typeface="华文中宋" pitchFamily="2" charset="-122"/>
              </a:rPr>
              <a:t>）关键字分布情况</a:t>
            </a:r>
          </a:p>
          <a:p>
            <a:pPr>
              <a:lnSpc>
                <a:spcPct val="130000"/>
              </a:lnSpc>
            </a:pPr>
            <a:r>
              <a:rPr lang="zh-CN" altLang="en-US" sz="2400" dirty="0">
                <a:ea typeface="华文中宋" pitchFamily="2" charset="-122"/>
              </a:rPr>
              <a:t>        </a:t>
            </a:r>
            <a:r>
              <a:rPr lang="en-US" altLang="zh-CN" sz="2400" dirty="0">
                <a:ea typeface="华文中宋" pitchFamily="2" charset="-122"/>
              </a:rPr>
              <a:t>5</a:t>
            </a:r>
            <a:r>
              <a:rPr lang="zh-CN" altLang="en-US" sz="2400" dirty="0">
                <a:ea typeface="华文中宋" pitchFamily="2" charset="-122"/>
              </a:rPr>
              <a:t>）记录的查找频率</a:t>
            </a:r>
          </a:p>
        </p:txBody>
      </p: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5" fill="hold" grpId="0" nodeType="afterEffect">
                                  <p:stCondLst>
                                    <p:cond delay="0"/>
                                  </p:stCondLst>
                                  <p:childTnLst>
                                    <p:set>
                                      <p:cBhvr>
                                        <p:cTn id="6" dur="1" fill="hold">
                                          <p:stCondLst>
                                            <p:cond delay="0"/>
                                          </p:stCondLst>
                                        </p:cTn>
                                        <p:tgtEl>
                                          <p:spTgt spid="44235"/>
                                        </p:tgtEl>
                                        <p:attrNameLst>
                                          <p:attrName>style.visibility</p:attrName>
                                        </p:attrNameLst>
                                      </p:cBhvr>
                                      <p:to>
                                        <p:strVal val="visible"/>
                                      </p:to>
                                    </p:set>
                                    <p:animEffect transition="in" filter="blinds(vertical)">
                                      <p:cBhvr>
                                        <p:cTn id="7" dur="500"/>
                                        <p:tgtEl>
                                          <p:spTgt spid="4423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4236"/>
                                        </p:tgtEl>
                                        <p:attrNameLst>
                                          <p:attrName>style.visibility</p:attrName>
                                        </p:attrNameLst>
                                      </p:cBhvr>
                                      <p:to>
                                        <p:strVal val="visible"/>
                                      </p:to>
                                    </p:set>
                                    <p:animEffect transition="in" filter="blinds(horizontal)">
                                      <p:cBhvr>
                                        <p:cTn id="12" dur="500"/>
                                        <p:tgtEl>
                                          <p:spTgt spid="442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235" grpId="0" autoUpdateAnimBg="0"/>
      <p:bldP spid="44236" grpId="0" autoUpdateAnimBg="0"/>
    </p:bldLst>
  </p:timing>
</p:sld>
</file>

<file path=ppt/slides/slide7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705" name="Text Box 97"/>
          <p:cNvSpPr txBox="1">
            <a:spLocks noChangeArrowheads="1"/>
          </p:cNvSpPr>
          <p:nvPr/>
        </p:nvSpPr>
        <p:spPr bwMode="auto">
          <a:xfrm>
            <a:off x="255588" y="850900"/>
            <a:ext cx="8627634" cy="1330985"/>
          </a:xfrm>
          <a:prstGeom prst="rect">
            <a:avLst/>
          </a:prstGeom>
          <a:noFill/>
          <a:ln w="9525">
            <a:noFill/>
            <a:miter lim="800000"/>
            <a:headEnd/>
            <a:tailEnd/>
          </a:ln>
          <a:effectLst/>
        </p:spPr>
        <p:txBody>
          <a:bodyPr wrap="none" lIns="91416" tIns="45710" rIns="91416" bIns="45710">
            <a:spAutoFit/>
          </a:bodyPr>
          <a:lstStyle/>
          <a:p>
            <a:pPr>
              <a:lnSpc>
                <a:spcPct val="180000"/>
              </a:lnSpc>
              <a:spcBef>
                <a:spcPct val="0"/>
              </a:spcBef>
            </a:pPr>
            <a:r>
              <a:rPr lang="en-US" altLang="zh-CN" sz="2400" dirty="0">
                <a:ea typeface="华文中宋" pitchFamily="2" charset="-122"/>
              </a:rPr>
              <a:t>        “</a:t>
            </a:r>
            <a:r>
              <a:rPr lang="zh-CN" altLang="en-US" sz="2400" dirty="0">
                <a:ea typeface="华文中宋" pitchFamily="2" charset="-122"/>
              </a:rPr>
              <a:t>处理冲突”的实际含义是：</a:t>
            </a:r>
            <a:r>
              <a:rPr lang="zh-CN" altLang="en-US" sz="2400" dirty="0">
                <a:ea typeface="楷体_GB2312" pitchFamily="49" charset="-122"/>
              </a:rPr>
              <a:t>为产生冲突的地址寻找另一个 </a:t>
            </a:r>
          </a:p>
          <a:p>
            <a:pPr>
              <a:lnSpc>
                <a:spcPct val="180000"/>
              </a:lnSpc>
              <a:spcBef>
                <a:spcPct val="0"/>
              </a:spcBef>
            </a:pPr>
            <a:r>
              <a:rPr lang="zh-CN" altLang="en-US" sz="2400" dirty="0">
                <a:ea typeface="楷体_GB2312" pitchFamily="49" charset="-122"/>
              </a:rPr>
              <a:t>哈希地址</a:t>
            </a:r>
            <a:r>
              <a:rPr lang="zh-CN" altLang="en-US" sz="2400" dirty="0">
                <a:ea typeface="华文中宋" pitchFamily="2" charset="-122"/>
              </a:rPr>
              <a:t>。</a:t>
            </a:r>
          </a:p>
        </p:txBody>
      </p:sp>
      <p:sp>
        <p:nvSpPr>
          <p:cNvPr id="68706" name="Text Box 98"/>
          <p:cNvSpPr txBox="1">
            <a:spLocks noChangeArrowheads="1"/>
          </p:cNvSpPr>
          <p:nvPr/>
        </p:nvSpPr>
        <p:spPr bwMode="auto">
          <a:xfrm>
            <a:off x="2027917" y="188640"/>
            <a:ext cx="4272275" cy="769421"/>
          </a:xfrm>
          <a:prstGeom prst="rect">
            <a:avLst/>
          </a:prstGeom>
          <a:noFill/>
          <a:ln w="25400" cap="sq">
            <a:noFill/>
            <a:miter lim="800000"/>
            <a:headEnd/>
            <a:tailEnd/>
          </a:ln>
          <a:effectLst/>
        </p:spPr>
        <p:txBody>
          <a:bodyPr wrap="none" lIns="91416" tIns="45710" rIns="91416" bIns="45710">
            <a:spAutoFit/>
          </a:bodyPr>
          <a:lstStyle/>
          <a:p>
            <a:r>
              <a:rPr lang="zh-CN" altLang="en-US" sz="4400" dirty="0">
                <a:solidFill>
                  <a:srgbClr val="0000CC"/>
                </a:solidFill>
                <a:latin typeface="华文行楷" pitchFamily="2" charset="-122"/>
                <a:ea typeface="华文行楷" pitchFamily="2" charset="-122"/>
                <a:cs typeface="+mj-cs"/>
              </a:rPr>
              <a:t>处理冲突的方法 </a:t>
            </a:r>
          </a:p>
        </p:txBody>
      </p:sp>
      <p:sp>
        <p:nvSpPr>
          <p:cNvPr id="68707" name="Text Box 99"/>
          <p:cNvSpPr txBox="1">
            <a:spLocks noChangeArrowheads="1"/>
          </p:cNvSpPr>
          <p:nvPr/>
        </p:nvSpPr>
        <p:spPr bwMode="auto">
          <a:xfrm>
            <a:off x="255588" y="2349500"/>
            <a:ext cx="2166937" cy="457200"/>
          </a:xfrm>
          <a:prstGeom prst="rect">
            <a:avLst/>
          </a:prstGeom>
          <a:noFill/>
          <a:ln w="9525">
            <a:noFill/>
            <a:miter lim="800000"/>
            <a:headEnd/>
            <a:tailEnd/>
          </a:ln>
          <a:effectLst/>
        </p:spPr>
        <p:txBody>
          <a:bodyPr wrap="none" lIns="91416" tIns="45710" rIns="91416" bIns="45710">
            <a:spAutoFit/>
          </a:bodyPr>
          <a:lstStyle/>
          <a:p>
            <a:pPr>
              <a:spcBef>
                <a:spcPct val="0"/>
              </a:spcBef>
            </a:pPr>
            <a:r>
              <a:rPr lang="en-US" altLang="zh-CN" sz="2400" dirty="0">
                <a:ea typeface="华文中宋" pitchFamily="2" charset="-122"/>
              </a:rPr>
              <a:t>1.  </a:t>
            </a:r>
            <a:r>
              <a:rPr lang="zh-CN" altLang="en-US" sz="2400" dirty="0">
                <a:ea typeface="华文中宋" pitchFamily="2" charset="-122"/>
              </a:rPr>
              <a:t>开放定址法 </a:t>
            </a:r>
          </a:p>
        </p:txBody>
      </p:sp>
      <p:sp>
        <p:nvSpPr>
          <p:cNvPr id="68771" name="Rectangle 163"/>
          <p:cNvSpPr>
            <a:spLocks noChangeArrowheads="1"/>
          </p:cNvSpPr>
          <p:nvPr/>
        </p:nvSpPr>
        <p:spPr bwMode="auto">
          <a:xfrm>
            <a:off x="287338" y="2808288"/>
            <a:ext cx="8532812" cy="3670300"/>
          </a:xfrm>
          <a:prstGeom prst="rect">
            <a:avLst/>
          </a:prstGeom>
          <a:noFill/>
          <a:ln w="25400" cap="sq">
            <a:noFill/>
            <a:miter lim="800000"/>
            <a:headEnd/>
            <a:tailEnd/>
          </a:ln>
          <a:effectLst/>
        </p:spPr>
        <p:txBody>
          <a:bodyPr wrap="none">
            <a:spAutoFit/>
          </a:bodyPr>
          <a:lstStyle/>
          <a:p>
            <a:pPr>
              <a:lnSpc>
                <a:spcPct val="180000"/>
              </a:lnSpc>
              <a:spcBef>
                <a:spcPct val="20000"/>
              </a:spcBef>
            </a:pPr>
            <a:r>
              <a:rPr lang="en-US" altLang="zh-CN" dirty="0">
                <a:ea typeface="楷体_GB2312" pitchFamily="49" charset="-122"/>
              </a:rPr>
              <a:t>            </a:t>
            </a:r>
            <a:r>
              <a:rPr lang="zh-CN" altLang="en-US" sz="2400" dirty="0">
                <a:ea typeface="楷体_GB2312" pitchFamily="49" charset="-122"/>
              </a:rPr>
              <a:t>当发生冲突时，在冲突位置的前后附近寻找可以存放记录 </a:t>
            </a:r>
          </a:p>
          <a:p>
            <a:pPr>
              <a:lnSpc>
                <a:spcPct val="180000"/>
              </a:lnSpc>
              <a:spcBef>
                <a:spcPct val="20000"/>
              </a:spcBef>
            </a:pPr>
            <a:r>
              <a:rPr lang="zh-CN" altLang="en-US" sz="2400" dirty="0">
                <a:ea typeface="楷体_GB2312" pitchFamily="49" charset="-122"/>
              </a:rPr>
              <a:t>的空闲单元。用此法解决冲突，要产生一个探测序列，沿着此 </a:t>
            </a:r>
          </a:p>
          <a:p>
            <a:pPr>
              <a:lnSpc>
                <a:spcPct val="180000"/>
              </a:lnSpc>
              <a:spcBef>
                <a:spcPct val="20000"/>
              </a:spcBef>
            </a:pPr>
            <a:r>
              <a:rPr lang="zh-CN" altLang="en-US" sz="2400" dirty="0">
                <a:ea typeface="楷体_GB2312" pitchFamily="49" charset="-122"/>
              </a:rPr>
              <a:t>序列去寻找可以存放记录的空闲单元。最简单的探测序列产生 </a:t>
            </a:r>
          </a:p>
          <a:p>
            <a:pPr>
              <a:lnSpc>
                <a:spcPct val="180000"/>
              </a:lnSpc>
              <a:spcBef>
                <a:spcPct val="20000"/>
              </a:spcBef>
            </a:pPr>
            <a:r>
              <a:rPr lang="zh-CN" altLang="en-US" sz="2400" dirty="0">
                <a:ea typeface="楷体_GB2312" pitchFamily="49" charset="-122"/>
              </a:rPr>
              <a:t>方法是进行线性探测，即当发生冲突时，从发生冲突的存储位 </a:t>
            </a:r>
          </a:p>
          <a:p>
            <a:pPr>
              <a:lnSpc>
                <a:spcPct val="180000"/>
              </a:lnSpc>
              <a:spcBef>
                <a:spcPct val="20000"/>
              </a:spcBef>
            </a:pPr>
            <a:r>
              <a:rPr lang="zh-CN" altLang="en-US" sz="2400" dirty="0">
                <a:ea typeface="楷体_GB2312" pitchFamily="49" charset="-122"/>
              </a:rPr>
              <a:t>置的下一个存储位置开始依次顺序探测空闲单元。 </a:t>
            </a:r>
          </a:p>
        </p:txBody>
      </p:sp>
    </p:spTree>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68705"/>
                                        </p:tgtEl>
                                        <p:attrNameLst>
                                          <p:attrName>style.visibility</p:attrName>
                                        </p:attrNameLst>
                                      </p:cBhvr>
                                      <p:to>
                                        <p:strVal val="visible"/>
                                      </p:to>
                                    </p:set>
                                    <p:animEffect transition="in" filter="blinds(vertical)">
                                      <p:cBhvr>
                                        <p:cTn id="7" dur="500"/>
                                        <p:tgtEl>
                                          <p:spTgt spid="6870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8707"/>
                                        </p:tgtEl>
                                        <p:attrNameLst>
                                          <p:attrName>style.visibility</p:attrName>
                                        </p:attrNameLst>
                                      </p:cBhvr>
                                      <p:to>
                                        <p:strVal val="visible"/>
                                      </p:to>
                                    </p:set>
                                    <p:animEffect transition="in" filter="wipe(left)">
                                      <p:cBhvr>
                                        <p:cTn id="12" dur="500"/>
                                        <p:tgtEl>
                                          <p:spTgt spid="68707"/>
                                        </p:tgtEl>
                                      </p:cBhvr>
                                    </p:animEffect>
                                  </p:childTnLst>
                                </p:cTn>
                              </p:par>
                            </p:childTnLst>
                          </p:cTn>
                        </p:par>
                      </p:childTnLst>
                    </p:cTn>
                  </p:par>
                  <p:par>
                    <p:cTn id="13" fill="hold">
                      <p:stCondLst>
                        <p:cond delay="indefinite"/>
                      </p:stCondLst>
                      <p:childTnLst>
                        <p:par>
                          <p:cTn id="14" fill="hold">
                            <p:stCondLst>
                              <p:cond delay="0"/>
                            </p:stCondLst>
                            <p:childTnLst>
                              <p:par>
                                <p:cTn id="15" presetID="23" presetClass="entr" presetSubtype="528" fill="hold" grpId="0" nodeType="clickEffect">
                                  <p:stCondLst>
                                    <p:cond delay="0"/>
                                  </p:stCondLst>
                                  <p:childTnLst>
                                    <p:set>
                                      <p:cBhvr>
                                        <p:cTn id="16" dur="1" fill="hold">
                                          <p:stCondLst>
                                            <p:cond delay="0"/>
                                          </p:stCondLst>
                                        </p:cTn>
                                        <p:tgtEl>
                                          <p:spTgt spid="68771"/>
                                        </p:tgtEl>
                                        <p:attrNameLst>
                                          <p:attrName>style.visibility</p:attrName>
                                        </p:attrNameLst>
                                      </p:cBhvr>
                                      <p:to>
                                        <p:strVal val="visible"/>
                                      </p:to>
                                    </p:set>
                                    <p:anim calcmode="lin" valueType="num">
                                      <p:cBhvr>
                                        <p:cTn id="17" dur="1000" fill="hold"/>
                                        <p:tgtEl>
                                          <p:spTgt spid="68771"/>
                                        </p:tgtEl>
                                        <p:attrNameLst>
                                          <p:attrName>ppt_w</p:attrName>
                                        </p:attrNameLst>
                                      </p:cBhvr>
                                      <p:tavLst>
                                        <p:tav tm="0">
                                          <p:val>
                                            <p:fltVal val="0"/>
                                          </p:val>
                                        </p:tav>
                                        <p:tav tm="100000">
                                          <p:val>
                                            <p:strVal val="#ppt_w"/>
                                          </p:val>
                                        </p:tav>
                                      </p:tavLst>
                                    </p:anim>
                                    <p:anim calcmode="lin" valueType="num">
                                      <p:cBhvr>
                                        <p:cTn id="18" dur="1000" fill="hold"/>
                                        <p:tgtEl>
                                          <p:spTgt spid="68771"/>
                                        </p:tgtEl>
                                        <p:attrNameLst>
                                          <p:attrName>ppt_h</p:attrName>
                                        </p:attrNameLst>
                                      </p:cBhvr>
                                      <p:tavLst>
                                        <p:tav tm="0">
                                          <p:val>
                                            <p:fltVal val="0"/>
                                          </p:val>
                                        </p:tav>
                                        <p:tav tm="100000">
                                          <p:val>
                                            <p:strVal val="#ppt_h"/>
                                          </p:val>
                                        </p:tav>
                                      </p:tavLst>
                                    </p:anim>
                                    <p:anim calcmode="lin" valueType="num">
                                      <p:cBhvr>
                                        <p:cTn id="19" dur="1000" fill="hold"/>
                                        <p:tgtEl>
                                          <p:spTgt spid="68771"/>
                                        </p:tgtEl>
                                        <p:attrNameLst>
                                          <p:attrName>ppt_x</p:attrName>
                                        </p:attrNameLst>
                                      </p:cBhvr>
                                      <p:tavLst>
                                        <p:tav tm="0">
                                          <p:val>
                                            <p:fltVal val="0.5"/>
                                          </p:val>
                                        </p:tav>
                                        <p:tav tm="100000">
                                          <p:val>
                                            <p:strVal val="#ppt_x"/>
                                          </p:val>
                                        </p:tav>
                                      </p:tavLst>
                                    </p:anim>
                                    <p:anim calcmode="lin" valueType="num">
                                      <p:cBhvr>
                                        <p:cTn id="20" dur="1000" fill="hold"/>
                                        <p:tgtEl>
                                          <p:spTgt spid="68771"/>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705" grpId="0" autoUpdateAnimBg="0"/>
      <p:bldP spid="68707" grpId="0" autoUpdateAnimBg="0"/>
      <p:bldP spid="68771" grpId="0"/>
    </p:bldLst>
  </p:timing>
</p:sld>
</file>

<file path=ppt/slides/slide7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4628" name="Text Box 4"/>
          <p:cNvSpPr txBox="1">
            <a:spLocks noChangeArrowheads="1"/>
          </p:cNvSpPr>
          <p:nvPr/>
        </p:nvSpPr>
        <p:spPr bwMode="auto">
          <a:xfrm>
            <a:off x="76200" y="660400"/>
            <a:ext cx="8871291" cy="2799079"/>
          </a:xfrm>
          <a:prstGeom prst="rect">
            <a:avLst/>
          </a:prstGeom>
          <a:solidFill>
            <a:schemeClr val="bg1"/>
          </a:solidFill>
          <a:ln w="25400" cap="sq">
            <a:noFill/>
            <a:miter lim="800000"/>
            <a:headEnd/>
            <a:tailEnd/>
          </a:ln>
          <a:effectLst/>
        </p:spPr>
        <p:txBody>
          <a:bodyPr wrap="none" lIns="91416" tIns="45710" rIns="91416" bIns="45710">
            <a:spAutoFit/>
          </a:bodyPr>
          <a:lstStyle/>
          <a:p>
            <a:pPr>
              <a:lnSpc>
                <a:spcPct val="150000"/>
              </a:lnSpc>
            </a:pPr>
            <a:r>
              <a:rPr lang="en-US" altLang="zh-CN" sz="2400" dirty="0">
                <a:ea typeface="楷体_GB2312" pitchFamily="49" charset="-122"/>
              </a:rPr>
              <a:t>        </a:t>
            </a:r>
            <a:r>
              <a:rPr lang="zh-CN" altLang="en-US" sz="2400" dirty="0">
                <a:ea typeface="楷体_GB2312" pitchFamily="49" charset="-122"/>
              </a:rPr>
              <a:t>为产生冲突的地址 </a:t>
            </a:r>
            <a:r>
              <a:rPr lang="en-US" altLang="zh-CN" sz="2400" dirty="0">
                <a:ea typeface="楷体_GB2312" pitchFamily="49" charset="-122"/>
              </a:rPr>
              <a:t>H(key) </a:t>
            </a:r>
            <a:r>
              <a:rPr lang="zh-CN" altLang="en-US" sz="2400" dirty="0">
                <a:ea typeface="楷体_GB2312" pitchFamily="49" charset="-122"/>
              </a:rPr>
              <a:t>求得一个探查地址序列： </a:t>
            </a:r>
          </a:p>
          <a:p>
            <a:pPr>
              <a:lnSpc>
                <a:spcPct val="150000"/>
              </a:lnSpc>
            </a:pPr>
            <a:r>
              <a:rPr lang="zh-CN" altLang="en-US" sz="2400" dirty="0">
                <a:ea typeface="楷体_GB2312" pitchFamily="49" charset="-122"/>
              </a:rPr>
              <a:t>                     </a:t>
            </a:r>
            <a:r>
              <a:rPr lang="en-US" altLang="zh-CN" sz="2400" dirty="0">
                <a:ea typeface="楷体_GB2312" pitchFamily="49" charset="-122"/>
              </a:rPr>
              <a:t>H</a:t>
            </a:r>
            <a:r>
              <a:rPr lang="en-US" altLang="zh-CN" sz="2400" baseline="-25000" dirty="0">
                <a:ea typeface="楷体_GB2312" pitchFamily="49" charset="-122"/>
              </a:rPr>
              <a:t>0</a:t>
            </a:r>
            <a:r>
              <a:rPr lang="en-US" altLang="zh-CN" sz="2400" dirty="0">
                <a:ea typeface="楷体_GB2312" pitchFamily="49" charset="-122"/>
              </a:rPr>
              <a:t>, H</a:t>
            </a:r>
            <a:r>
              <a:rPr lang="en-US" altLang="zh-CN" sz="2400" baseline="-25000" dirty="0">
                <a:ea typeface="楷体_GB2312" pitchFamily="49" charset="-122"/>
              </a:rPr>
              <a:t>1</a:t>
            </a:r>
            <a:r>
              <a:rPr lang="en-US" altLang="zh-CN" sz="2400" dirty="0">
                <a:ea typeface="楷体_GB2312" pitchFamily="49" charset="-122"/>
              </a:rPr>
              <a:t>, H</a:t>
            </a:r>
            <a:r>
              <a:rPr lang="en-US" altLang="zh-CN" sz="2400" baseline="-25000" dirty="0">
                <a:ea typeface="楷体_GB2312" pitchFamily="49" charset="-122"/>
              </a:rPr>
              <a:t>2</a:t>
            </a:r>
            <a:r>
              <a:rPr lang="en-US" altLang="zh-CN" sz="2400" dirty="0">
                <a:ea typeface="楷体_GB2312" pitchFamily="49" charset="-122"/>
              </a:rPr>
              <a:t>, …, H</a:t>
            </a:r>
            <a:r>
              <a:rPr lang="en-US" altLang="zh-CN" sz="2400" i="1" baseline="-25000" dirty="0">
                <a:ea typeface="楷体_GB2312" pitchFamily="49" charset="-122"/>
              </a:rPr>
              <a:t>s</a:t>
            </a:r>
            <a:r>
              <a:rPr lang="en-US" altLang="zh-CN" sz="2400" dirty="0">
                <a:ea typeface="楷体_GB2312" pitchFamily="49" charset="-122"/>
              </a:rPr>
              <a:t>     1≤</a:t>
            </a:r>
            <a:r>
              <a:rPr lang="en-US" altLang="zh-CN" sz="2400" i="1" dirty="0">
                <a:ea typeface="楷体_GB2312" pitchFamily="49" charset="-122"/>
              </a:rPr>
              <a:t>s</a:t>
            </a:r>
            <a:r>
              <a:rPr lang="en-US" altLang="zh-CN" sz="2400" dirty="0">
                <a:ea typeface="楷体_GB2312" pitchFamily="49" charset="-122"/>
              </a:rPr>
              <a:t>≤</a:t>
            </a:r>
            <a:r>
              <a:rPr lang="en-US" altLang="zh-CN" sz="2400" i="1" dirty="0">
                <a:ea typeface="楷体_GB2312" pitchFamily="49" charset="-122"/>
              </a:rPr>
              <a:t>m </a:t>
            </a:r>
            <a:r>
              <a:rPr lang="en-US" altLang="zh-CN" sz="2400" dirty="0">
                <a:ea typeface="楷体_GB2312" pitchFamily="49" charset="-122"/>
              </a:rPr>
              <a:t>-</a:t>
            </a:r>
            <a:r>
              <a:rPr lang="en-US" altLang="zh-CN" sz="2400" i="1" dirty="0">
                <a:ea typeface="楷体_GB2312" pitchFamily="49" charset="-122"/>
              </a:rPr>
              <a:t> </a:t>
            </a:r>
            <a:r>
              <a:rPr lang="en-US" altLang="zh-CN" sz="2400" dirty="0">
                <a:ea typeface="楷体_GB2312" pitchFamily="49" charset="-122"/>
              </a:rPr>
              <a:t>1  </a:t>
            </a:r>
          </a:p>
          <a:p>
            <a:pPr>
              <a:lnSpc>
                <a:spcPct val="150000"/>
              </a:lnSpc>
            </a:pPr>
            <a:r>
              <a:rPr lang="zh-CN" altLang="en-US" sz="2400" dirty="0">
                <a:ea typeface="楷体_GB2312" pitchFamily="49" charset="-122"/>
              </a:rPr>
              <a:t>其中：</a:t>
            </a:r>
            <a:r>
              <a:rPr lang="en-US" altLang="zh-CN" sz="2400" dirty="0">
                <a:solidFill>
                  <a:srgbClr val="0000FF"/>
                </a:solidFill>
                <a:ea typeface="楷体_GB2312" pitchFamily="49" charset="-122"/>
              </a:rPr>
              <a:t>H</a:t>
            </a:r>
            <a:r>
              <a:rPr lang="en-US" altLang="zh-CN" sz="2400" i="1" baseline="-25000" dirty="0">
                <a:solidFill>
                  <a:srgbClr val="0000FF"/>
                </a:solidFill>
                <a:ea typeface="楷体_GB2312" pitchFamily="49" charset="-122"/>
              </a:rPr>
              <a:t>i</a:t>
            </a:r>
            <a:r>
              <a:rPr lang="en-US" altLang="zh-CN" sz="2400" dirty="0">
                <a:solidFill>
                  <a:srgbClr val="0000FF"/>
                </a:solidFill>
                <a:ea typeface="楷体_GB2312" pitchFamily="49" charset="-122"/>
              </a:rPr>
              <a:t> = ( H(key) + </a:t>
            </a:r>
            <a:r>
              <a:rPr lang="en-US" altLang="zh-CN" sz="2400" i="1" dirty="0" err="1">
                <a:solidFill>
                  <a:srgbClr val="0000FF"/>
                </a:solidFill>
                <a:ea typeface="楷体_GB2312" pitchFamily="49" charset="-122"/>
              </a:rPr>
              <a:t>d</a:t>
            </a:r>
            <a:r>
              <a:rPr lang="en-US" altLang="zh-CN" sz="2400" i="1" baseline="-25000" dirty="0" err="1">
                <a:solidFill>
                  <a:srgbClr val="0000FF"/>
                </a:solidFill>
                <a:ea typeface="楷体_GB2312" pitchFamily="49" charset="-122"/>
              </a:rPr>
              <a:t>i</a:t>
            </a:r>
            <a:r>
              <a:rPr lang="en-US" altLang="zh-CN" sz="2400" i="1" dirty="0">
                <a:solidFill>
                  <a:srgbClr val="0000FF"/>
                </a:solidFill>
                <a:ea typeface="楷体_GB2312" pitchFamily="49" charset="-122"/>
              </a:rPr>
              <a:t> </a:t>
            </a:r>
            <a:r>
              <a:rPr lang="en-US" altLang="zh-CN" sz="2400" dirty="0">
                <a:solidFill>
                  <a:srgbClr val="0000FF"/>
                </a:solidFill>
                <a:ea typeface="楷体_GB2312" pitchFamily="49" charset="-122"/>
              </a:rPr>
              <a:t>) MOD </a:t>
            </a:r>
            <a:r>
              <a:rPr lang="en-US" altLang="zh-CN" sz="2400" i="1" dirty="0">
                <a:solidFill>
                  <a:srgbClr val="0000FF"/>
                </a:solidFill>
                <a:ea typeface="楷体_GB2312" pitchFamily="49" charset="-122"/>
              </a:rPr>
              <a:t>m</a:t>
            </a:r>
            <a:r>
              <a:rPr lang="en-US" altLang="zh-CN" sz="2400" dirty="0">
                <a:solidFill>
                  <a:srgbClr val="0000FF"/>
                </a:solidFill>
                <a:ea typeface="楷体_GB2312" pitchFamily="49" charset="-122"/>
              </a:rPr>
              <a:t>    </a:t>
            </a:r>
            <a:r>
              <a:rPr lang="en-US" altLang="zh-CN" sz="2400" i="1" dirty="0" err="1">
                <a:solidFill>
                  <a:srgbClr val="0000FF"/>
                </a:solidFill>
                <a:ea typeface="楷体_GB2312" pitchFamily="49" charset="-122"/>
              </a:rPr>
              <a:t>i</a:t>
            </a:r>
            <a:r>
              <a:rPr lang="en-US" altLang="zh-CN" sz="2400" dirty="0">
                <a:solidFill>
                  <a:srgbClr val="0000FF"/>
                </a:solidFill>
                <a:ea typeface="楷体_GB2312" pitchFamily="49" charset="-122"/>
              </a:rPr>
              <a:t> =1, 2, …, </a:t>
            </a:r>
            <a:r>
              <a:rPr lang="en-US" altLang="zh-CN" sz="2400" i="1" dirty="0">
                <a:solidFill>
                  <a:srgbClr val="0000FF"/>
                </a:solidFill>
                <a:ea typeface="楷体_GB2312" pitchFamily="49" charset="-122"/>
              </a:rPr>
              <a:t>s</a:t>
            </a:r>
            <a:r>
              <a:rPr lang="en-US" altLang="zh-CN" sz="2400" i="1" dirty="0">
                <a:ea typeface="楷体_GB2312" pitchFamily="49" charset="-122"/>
              </a:rPr>
              <a:t>  </a:t>
            </a:r>
          </a:p>
          <a:p>
            <a:pPr>
              <a:lnSpc>
                <a:spcPct val="150000"/>
              </a:lnSpc>
            </a:pPr>
            <a:r>
              <a:rPr lang="zh-CN" altLang="en-US" sz="2400" dirty="0">
                <a:ea typeface="楷体_GB2312" pitchFamily="49" charset="-122"/>
              </a:rPr>
              <a:t>沿此序列逐个地址探查，直到找到一个空位置（开放的地址）， </a:t>
            </a:r>
          </a:p>
          <a:p>
            <a:pPr>
              <a:lnSpc>
                <a:spcPct val="150000"/>
              </a:lnSpc>
            </a:pPr>
            <a:r>
              <a:rPr lang="zh-CN" altLang="en-US" sz="2400" dirty="0">
                <a:ea typeface="楷体_GB2312" pitchFamily="49" charset="-122"/>
              </a:rPr>
              <a:t>将发生冲突的记录放到该地址中。 </a:t>
            </a:r>
          </a:p>
        </p:txBody>
      </p:sp>
      <p:sp>
        <p:nvSpPr>
          <p:cNvPr id="154629" name="Text Box 5"/>
          <p:cNvSpPr txBox="1">
            <a:spLocks noChangeArrowheads="1"/>
          </p:cNvSpPr>
          <p:nvPr/>
        </p:nvSpPr>
        <p:spPr bwMode="auto">
          <a:xfrm>
            <a:off x="6300788" y="1531938"/>
            <a:ext cx="2706687" cy="457200"/>
          </a:xfrm>
          <a:prstGeom prst="rect">
            <a:avLst/>
          </a:prstGeom>
          <a:solidFill>
            <a:schemeClr val="bg1"/>
          </a:solidFill>
          <a:ln w="25400" cap="sq">
            <a:noFill/>
            <a:miter lim="800000"/>
            <a:headEnd/>
            <a:tailEnd/>
          </a:ln>
          <a:effectLst/>
        </p:spPr>
        <p:txBody>
          <a:bodyPr wrap="none">
            <a:spAutoFit/>
          </a:bodyPr>
          <a:lstStyle/>
          <a:p>
            <a:r>
              <a:rPr lang="en-US" altLang="zh-CN" sz="2400" i="1" dirty="0">
                <a:solidFill>
                  <a:srgbClr val="FF0000"/>
                </a:solidFill>
                <a:ea typeface="华文新魏" pitchFamily="2" charset="-122"/>
              </a:rPr>
              <a:t>m</a:t>
            </a:r>
            <a:r>
              <a:rPr lang="en-US" altLang="zh-CN" sz="2400" dirty="0">
                <a:solidFill>
                  <a:srgbClr val="FF0000"/>
                </a:solidFill>
                <a:ea typeface="华文新魏" pitchFamily="2" charset="-122"/>
              </a:rPr>
              <a:t> </a:t>
            </a:r>
            <a:r>
              <a:rPr lang="zh-CN" altLang="en-US" sz="2400" dirty="0">
                <a:solidFill>
                  <a:srgbClr val="FF0000"/>
                </a:solidFill>
                <a:ea typeface="华文新魏" pitchFamily="2" charset="-122"/>
              </a:rPr>
              <a:t>为哈希表的表长 </a:t>
            </a:r>
          </a:p>
        </p:txBody>
      </p:sp>
      <p:sp>
        <p:nvSpPr>
          <p:cNvPr id="154630" name="Text Box 6"/>
          <p:cNvSpPr txBox="1">
            <a:spLocks noChangeArrowheads="1"/>
          </p:cNvSpPr>
          <p:nvPr/>
        </p:nvSpPr>
        <p:spPr bwMode="auto">
          <a:xfrm>
            <a:off x="423863" y="4581525"/>
            <a:ext cx="8321460" cy="369312"/>
          </a:xfrm>
          <a:prstGeom prst="rect">
            <a:avLst/>
          </a:prstGeom>
          <a:noFill/>
          <a:ln w="25400" cap="sq">
            <a:noFill/>
            <a:miter lim="800000"/>
            <a:headEnd/>
            <a:tailEnd/>
          </a:ln>
          <a:effectLst/>
        </p:spPr>
        <p:txBody>
          <a:bodyPr wrap="none" lIns="91416" tIns="45710" rIns="91416" bIns="45710">
            <a:spAutoFit/>
          </a:bodyPr>
          <a:lstStyle/>
          <a:p>
            <a:r>
              <a:rPr lang="en-US" altLang="zh-CN" dirty="0"/>
              <a:t>0         1           2          3        4          5         6         7         8          9         10       11       12    13 </a:t>
            </a:r>
          </a:p>
        </p:txBody>
      </p:sp>
      <p:graphicFrame>
        <p:nvGraphicFramePr>
          <p:cNvPr id="154631" name="Group 7"/>
          <p:cNvGraphicFramePr>
            <a:graphicFrameLocks noGrp="1"/>
          </p:cNvGraphicFramePr>
          <p:nvPr/>
        </p:nvGraphicFramePr>
        <p:xfrm>
          <a:off x="304800" y="5141913"/>
          <a:ext cx="8458200" cy="457200"/>
        </p:xfrm>
        <a:graphic>
          <a:graphicData uri="http://schemas.openxmlformats.org/drawingml/2006/table">
            <a:tbl>
              <a:tblPr/>
              <a:tblGrid>
                <a:gridCol w="603250">
                  <a:extLst>
                    <a:ext uri="{9D8B030D-6E8A-4147-A177-3AD203B41FA5}">
                      <a16:colId xmlns:a16="http://schemas.microsoft.com/office/drawing/2014/main" val="20000"/>
                    </a:ext>
                  </a:extLst>
                </a:gridCol>
                <a:gridCol w="604838">
                  <a:extLst>
                    <a:ext uri="{9D8B030D-6E8A-4147-A177-3AD203B41FA5}">
                      <a16:colId xmlns:a16="http://schemas.microsoft.com/office/drawing/2014/main" val="20001"/>
                    </a:ext>
                  </a:extLst>
                </a:gridCol>
                <a:gridCol w="604837">
                  <a:extLst>
                    <a:ext uri="{9D8B030D-6E8A-4147-A177-3AD203B41FA5}">
                      <a16:colId xmlns:a16="http://schemas.microsoft.com/office/drawing/2014/main" val="20002"/>
                    </a:ext>
                  </a:extLst>
                </a:gridCol>
                <a:gridCol w="603250">
                  <a:extLst>
                    <a:ext uri="{9D8B030D-6E8A-4147-A177-3AD203B41FA5}">
                      <a16:colId xmlns:a16="http://schemas.microsoft.com/office/drawing/2014/main" val="20003"/>
                    </a:ext>
                  </a:extLst>
                </a:gridCol>
                <a:gridCol w="604838">
                  <a:extLst>
                    <a:ext uri="{9D8B030D-6E8A-4147-A177-3AD203B41FA5}">
                      <a16:colId xmlns:a16="http://schemas.microsoft.com/office/drawing/2014/main" val="20004"/>
                    </a:ext>
                  </a:extLst>
                </a:gridCol>
                <a:gridCol w="604837">
                  <a:extLst>
                    <a:ext uri="{9D8B030D-6E8A-4147-A177-3AD203B41FA5}">
                      <a16:colId xmlns:a16="http://schemas.microsoft.com/office/drawing/2014/main" val="20005"/>
                    </a:ext>
                  </a:extLst>
                </a:gridCol>
                <a:gridCol w="603250">
                  <a:extLst>
                    <a:ext uri="{9D8B030D-6E8A-4147-A177-3AD203B41FA5}">
                      <a16:colId xmlns:a16="http://schemas.microsoft.com/office/drawing/2014/main" val="20006"/>
                    </a:ext>
                  </a:extLst>
                </a:gridCol>
                <a:gridCol w="603250">
                  <a:extLst>
                    <a:ext uri="{9D8B030D-6E8A-4147-A177-3AD203B41FA5}">
                      <a16:colId xmlns:a16="http://schemas.microsoft.com/office/drawing/2014/main" val="20007"/>
                    </a:ext>
                  </a:extLst>
                </a:gridCol>
                <a:gridCol w="604838">
                  <a:extLst>
                    <a:ext uri="{9D8B030D-6E8A-4147-A177-3AD203B41FA5}">
                      <a16:colId xmlns:a16="http://schemas.microsoft.com/office/drawing/2014/main" val="20008"/>
                    </a:ext>
                  </a:extLst>
                </a:gridCol>
                <a:gridCol w="604837">
                  <a:extLst>
                    <a:ext uri="{9D8B030D-6E8A-4147-A177-3AD203B41FA5}">
                      <a16:colId xmlns:a16="http://schemas.microsoft.com/office/drawing/2014/main" val="20009"/>
                    </a:ext>
                  </a:extLst>
                </a:gridCol>
                <a:gridCol w="603250">
                  <a:extLst>
                    <a:ext uri="{9D8B030D-6E8A-4147-A177-3AD203B41FA5}">
                      <a16:colId xmlns:a16="http://schemas.microsoft.com/office/drawing/2014/main" val="20010"/>
                    </a:ext>
                  </a:extLst>
                </a:gridCol>
                <a:gridCol w="604838">
                  <a:extLst>
                    <a:ext uri="{9D8B030D-6E8A-4147-A177-3AD203B41FA5}">
                      <a16:colId xmlns:a16="http://schemas.microsoft.com/office/drawing/2014/main" val="20011"/>
                    </a:ext>
                  </a:extLst>
                </a:gridCol>
                <a:gridCol w="604837">
                  <a:extLst>
                    <a:ext uri="{9D8B030D-6E8A-4147-A177-3AD203B41FA5}">
                      <a16:colId xmlns:a16="http://schemas.microsoft.com/office/drawing/2014/main" val="20012"/>
                    </a:ext>
                  </a:extLst>
                </a:gridCol>
                <a:gridCol w="603250">
                  <a:extLst>
                    <a:ext uri="{9D8B030D-6E8A-4147-A177-3AD203B41FA5}">
                      <a16:colId xmlns:a16="http://schemas.microsoft.com/office/drawing/2014/main" val="20013"/>
                    </a:ext>
                  </a:extLst>
                </a:gridCol>
              </a:tblGrid>
              <a:tr h="457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pSp>
        <p:nvGrpSpPr>
          <p:cNvPr id="2" name="Group 39"/>
          <p:cNvGrpSpPr>
            <a:grpSpLocks/>
          </p:cNvGrpSpPr>
          <p:nvPr/>
        </p:nvGrpSpPr>
        <p:grpSpPr bwMode="auto">
          <a:xfrm>
            <a:off x="836613" y="5180013"/>
            <a:ext cx="8062912" cy="407987"/>
            <a:chOff x="527" y="3399"/>
            <a:chExt cx="5079" cy="257"/>
          </a:xfrm>
        </p:grpSpPr>
        <p:sp>
          <p:nvSpPr>
            <p:cNvPr id="154664" name="Text Box 40"/>
            <p:cNvSpPr txBox="1">
              <a:spLocks noChangeArrowheads="1"/>
            </p:cNvSpPr>
            <p:nvPr/>
          </p:nvSpPr>
          <p:spPr bwMode="auto">
            <a:xfrm>
              <a:off x="951" y="3460"/>
              <a:ext cx="450" cy="196"/>
            </a:xfrm>
            <a:prstGeom prst="rect">
              <a:avLst/>
            </a:prstGeom>
            <a:noFill/>
            <a:ln w="9525">
              <a:noFill/>
              <a:miter lim="800000"/>
              <a:headEnd/>
              <a:tailEnd/>
            </a:ln>
            <a:effectLst/>
          </p:spPr>
          <p:txBody>
            <a:bodyPr wrap="none" lIns="91181" tIns="45711" rIns="91181" bIns="45711">
              <a:spAutoFit/>
            </a:bodyPr>
            <a:lstStyle/>
            <a:p>
              <a:pPr>
                <a:lnSpc>
                  <a:spcPct val="60000"/>
                </a:lnSpc>
                <a:spcBef>
                  <a:spcPct val="0"/>
                </a:spcBef>
              </a:pPr>
              <a:r>
                <a:rPr lang="en-US" altLang="zh-CN"/>
                <a:t>Dai </a:t>
              </a:r>
            </a:p>
          </p:txBody>
        </p:sp>
        <p:sp>
          <p:nvSpPr>
            <p:cNvPr id="154665" name="Text Box 41"/>
            <p:cNvSpPr txBox="1">
              <a:spLocks noChangeArrowheads="1"/>
            </p:cNvSpPr>
            <p:nvPr/>
          </p:nvSpPr>
          <p:spPr bwMode="auto">
            <a:xfrm>
              <a:off x="527" y="3406"/>
              <a:ext cx="519" cy="250"/>
            </a:xfrm>
            <a:prstGeom prst="rect">
              <a:avLst/>
            </a:prstGeom>
            <a:noFill/>
            <a:ln w="9525">
              <a:noFill/>
              <a:miter lim="800000"/>
              <a:headEnd/>
              <a:tailEnd/>
            </a:ln>
            <a:effectLst/>
          </p:spPr>
          <p:txBody>
            <a:bodyPr wrap="none" lIns="91181" tIns="45711" rIns="91181" bIns="45711">
              <a:spAutoFit/>
            </a:bodyPr>
            <a:lstStyle/>
            <a:p>
              <a:pPr>
                <a:spcBef>
                  <a:spcPct val="0"/>
                </a:spcBef>
              </a:pPr>
              <a:r>
                <a:rPr lang="en-US" altLang="zh-CN" sz="2000"/>
                <a:t>Chen </a:t>
              </a:r>
            </a:p>
          </p:txBody>
        </p:sp>
        <p:sp>
          <p:nvSpPr>
            <p:cNvPr id="154666" name="Text Box 42"/>
            <p:cNvSpPr txBox="1">
              <a:spLocks noChangeArrowheads="1"/>
            </p:cNvSpPr>
            <p:nvPr/>
          </p:nvSpPr>
          <p:spPr bwMode="auto">
            <a:xfrm>
              <a:off x="5096" y="3406"/>
              <a:ext cx="510" cy="250"/>
            </a:xfrm>
            <a:prstGeom prst="rect">
              <a:avLst/>
            </a:prstGeom>
            <a:noFill/>
            <a:ln w="9525">
              <a:noFill/>
              <a:miter lim="800000"/>
              <a:headEnd/>
              <a:tailEnd/>
            </a:ln>
            <a:effectLst/>
          </p:spPr>
          <p:txBody>
            <a:bodyPr wrap="none" lIns="91181" tIns="45711" rIns="91181" bIns="45711">
              <a:spAutoFit/>
            </a:bodyPr>
            <a:lstStyle/>
            <a:p>
              <a:pPr>
                <a:spcBef>
                  <a:spcPct val="0"/>
                </a:spcBef>
              </a:pPr>
              <a:r>
                <a:rPr lang="en-US" altLang="zh-CN" sz="2000"/>
                <a:t>Zhao </a:t>
              </a:r>
            </a:p>
          </p:txBody>
        </p:sp>
        <p:sp>
          <p:nvSpPr>
            <p:cNvPr id="154667" name="Text Box 43"/>
            <p:cNvSpPr txBox="1">
              <a:spLocks noChangeArrowheads="1"/>
            </p:cNvSpPr>
            <p:nvPr/>
          </p:nvSpPr>
          <p:spPr bwMode="auto">
            <a:xfrm>
              <a:off x="3217" y="3406"/>
              <a:ext cx="491" cy="250"/>
            </a:xfrm>
            <a:prstGeom prst="rect">
              <a:avLst/>
            </a:prstGeom>
            <a:noFill/>
            <a:ln w="9525">
              <a:noFill/>
              <a:miter lim="800000"/>
              <a:headEnd/>
              <a:tailEnd/>
            </a:ln>
            <a:effectLst/>
          </p:spPr>
          <p:txBody>
            <a:bodyPr wrap="none" lIns="91181" tIns="45711" rIns="91181" bIns="45711">
              <a:spAutoFit/>
            </a:bodyPr>
            <a:lstStyle/>
            <a:p>
              <a:pPr>
                <a:spcBef>
                  <a:spcPct val="0"/>
                </a:spcBef>
              </a:pPr>
              <a:r>
                <a:rPr lang="en-US" altLang="zh-CN" sz="2000"/>
                <a:t>Qian </a:t>
              </a:r>
            </a:p>
          </p:txBody>
        </p:sp>
        <p:sp>
          <p:nvSpPr>
            <p:cNvPr id="154668" name="Text Box 44"/>
            <p:cNvSpPr txBox="1">
              <a:spLocks noChangeArrowheads="1"/>
            </p:cNvSpPr>
            <p:nvPr/>
          </p:nvSpPr>
          <p:spPr bwMode="auto">
            <a:xfrm>
              <a:off x="3609" y="3406"/>
              <a:ext cx="421" cy="250"/>
            </a:xfrm>
            <a:prstGeom prst="rect">
              <a:avLst/>
            </a:prstGeom>
            <a:noFill/>
            <a:ln w="9525">
              <a:noFill/>
              <a:miter lim="800000"/>
              <a:headEnd/>
              <a:tailEnd/>
            </a:ln>
            <a:effectLst/>
          </p:spPr>
          <p:txBody>
            <a:bodyPr wrap="none" lIns="91181" tIns="45711" rIns="91181" bIns="45711">
              <a:spAutoFit/>
            </a:bodyPr>
            <a:lstStyle/>
            <a:p>
              <a:pPr>
                <a:spcBef>
                  <a:spcPct val="0"/>
                </a:spcBef>
              </a:pPr>
              <a:r>
                <a:rPr lang="en-US" altLang="zh-CN" sz="2000"/>
                <a:t>Sun </a:t>
              </a:r>
            </a:p>
          </p:txBody>
        </p:sp>
        <p:sp>
          <p:nvSpPr>
            <p:cNvPr id="154669" name="Text Box 45"/>
            <p:cNvSpPr txBox="1">
              <a:spLocks noChangeArrowheads="1"/>
            </p:cNvSpPr>
            <p:nvPr/>
          </p:nvSpPr>
          <p:spPr bwMode="auto">
            <a:xfrm>
              <a:off x="2525" y="3399"/>
              <a:ext cx="305" cy="250"/>
            </a:xfrm>
            <a:prstGeom prst="rect">
              <a:avLst/>
            </a:prstGeom>
            <a:noFill/>
            <a:ln w="9525">
              <a:noFill/>
              <a:miter lim="800000"/>
              <a:headEnd/>
              <a:tailEnd/>
            </a:ln>
            <a:effectLst/>
          </p:spPr>
          <p:txBody>
            <a:bodyPr wrap="none" lIns="91181" tIns="45711" rIns="91181" bIns="45711">
              <a:spAutoFit/>
            </a:bodyPr>
            <a:lstStyle/>
            <a:p>
              <a:pPr>
                <a:spcBef>
                  <a:spcPct val="0"/>
                </a:spcBef>
              </a:pPr>
              <a:r>
                <a:rPr lang="en-US" altLang="zh-CN" sz="2000"/>
                <a:t>Li </a:t>
              </a:r>
            </a:p>
          </p:txBody>
        </p:sp>
        <p:sp>
          <p:nvSpPr>
            <p:cNvPr id="154670" name="Text Box 46"/>
            <p:cNvSpPr txBox="1">
              <a:spLocks noChangeArrowheads="1"/>
            </p:cNvSpPr>
            <p:nvPr/>
          </p:nvSpPr>
          <p:spPr bwMode="auto">
            <a:xfrm>
              <a:off x="4368" y="3399"/>
              <a:ext cx="403" cy="250"/>
            </a:xfrm>
            <a:prstGeom prst="rect">
              <a:avLst/>
            </a:prstGeom>
            <a:noFill/>
            <a:ln w="9525">
              <a:noFill/>
              <a:miter lim="800000"/>
              <a:headEnd/>
              <a:tailEnd/>
            </a:ln>
            <a:effectLst/>
          </p:spPr>
          <p:txBody>
            <a:bodyPr wrap="none" lIns="91181" tIns="45711" rIns="91181" bIns="45711">
              <a:spAutoFit/>
            </a:bodyPr>
            <a:lstStyle/>
            <a:p>
              <a:pPr>
                <a:spcBef>
                  <a:spcPct val="0"/>
                </a:spcBef>
              </a:pPr>
              <a:r>
                <a:rPr lang="en-US" altLang="zh-CN" sz="2000"/>
                <a:t>Wu </a:t>
              </a:r>
            </a:p>
          </p:txBody>
        </p:sp>
        <p:sp>
          <p:nvSpPr>
            <p:cNvPr id="154671" name="Text Box 47"/>
            <p:cNvSpPr txBox="1">
              <a:spLocks noChangeArrowheads="1"/>
            </p:cNvSpPr>
            <p:nvPr/>
          </p:nvSpPr>
          <p:spPr bwMode="auto">
            <a:xfrm>
              <a:off x="1711" y="3399"/>
              <a:ext cx="447" cy="250"/>
            </a:xfrm>
            <a:prstGeom prst="rect">
              <a:avLst/>
            </a:prstGeom>
            <a:noFill/>
            <a:ln w="9525">
              <a:noFill/>
              <a:miter lim="800000"/>
              <a:headEnd/>
              <a:tailEnd/>
            </a:ln>
            <a:effectLst/>
          </p:spPr>
          <p:txBody>
            <a:bodyPr wrap="none" lIns="91181" tIns="45711" rIns="91181" bIns="45711">
              <a:spAutoFit/>
            </a:bodyPr>
            <a:lstStyle/>
            <a:p>
              <a:pPr>
                <a:spcBef>
                  <a:spcPct val="0"/>
                </a:spcBef>
              </a:pPr>
              <a:r>
                <a:rPr lang="en-US" altLang="zh-CN" sz="2000"/>
                <a:t>Han </a:t>
              </a:r>
            </a:p>
          </p:txBody>
        </p:sp>
        <p:sp>
          <p:nvSpPr>
            <p:cNvPr id="154672" name="Text Box 48"/>
            <p:cNvSpPr txBox="1">
              <a:spLocks noChangeArrowheads="1"/>
            </p:cNvSpPr>
            <p:nvPr/>
          </p:nvSpPr>
          <p:spPr bwMode="auto">
            <a:xfrm>
              <a:off x="4827" y="3399"/>
              <a:ext cx="341" cy="250"/>
            </a:xfrm>
            <a:prstGeom prst="rect">
              <a:avLst/>
            </a:prstGeom>
            <a:noFill/>
            <a:ln w="9525">
              <a:noFill/>
              <a:miter lim="800000"/>
              <a:headEnd/>
              <a:tailEnd/>
            </a:ln>
            <a:effectLst/>
          </p:spPr>
          <p:txBody>
            <a:bodyPr wrap="none" lIns="91181" tIns="45711" rIns="91181" bIns="45711">
              <a:spAutoFit/>
            </a:bodyPr>
            <a:lstStyle/>
            <a:p>
              <a:pPr>
                <a:spcBef>
                  <a:spcPct val="0"/>
                </a:spcBef>
              </a:pPr>
              <a:r>
                <a:rPr lang="en-US" altLang="zh-CN" sz="2000"/>
                <a:t>Ye </a:t>
              </a:r>
            </a:p>
          </p:txBody>
        </p:sp>
      </p:grpSp>
      <p:sp>
        <p:nvSpPr>
          <p:cNvPr id="154673" name="Text Box 49"/>
          <p:cNvSpPr txBox="1">
            <a:spLocks noChangeArrowheads="1"/>
          </p:cNvSpPr>
          <p:nvPr/>
        </p:nvSpPr>
        <p:spPr bwMode="auto">
          <a:xfrm>
            <a:off x="320675" y="5734050"/>
            <a:ext cx="6901008" cy="513838"/>
          </a:xfrm>
          <a:prstGeom prst="rect">
            <a:avLst/>
          </a:prstGeom>
          <a:noFill/>
          <a:ln w="9525">
            <a:noFill/>
            <a:miter lim="800000"/>
            <a:headEnd/>
            <a:tailEnd/>
          </a:ln>
          <a:effectLst/>
        </p:spPr>
        <p:txBody>
          <a:bodyPr wrap="none" lIns="91416" tIns="45710" rIns="91416" bIns="45710">
            <a:spAutoFit/>
          </a:bodyPr>
          <a:lstStyle/>
          <a:p>
            <a:pPr>
              <a:lnSpc>
                <a:spcPct val="125000"/>
              </a:lnSpc>
              <a:spcBef>
                <a:spcPct val="0"/>
              </a:spcBef>
            </a:pPr>
            <a:r>
              <a:rPr lang="en-US" altLang="zh-CN" sz="2400" dirty="0">
                <a:ea typeface="楷体_GB2312" pitchFamily="49" charset="-122"/>
              </a:rPr>
              <a:t>         </a:t>
            </a:r>
            <a:r>
              <a:rPr lang="en-US" altLang="zh-CN" sz="2400" i="1" dirty="0">
                <a:ea typeface="楷体_GB2312" pitchFamily="49" charset="-122"/>
              </a:rPr>
              <a:t>f </a:t>
            </a:r>
            <a:r>
              <a:rPr lang="en-US" altLang="zh-CN" sz="2400" dirty="0">
                <a:ea typeface="楷体_GB2312" pitchFamily="49" charset="-122"/>
              </a:rPr>
              <a:t>(key) = </a:t>
            </a:r>
            <a:r>
              <a:rPr lang="en-US" altLang="zh-CN" sz="2400" dirty="0">
                <a:ea typeface="楷体_GB2312" pitchFamily="49" charset="-122"/>
                <a:sym typeface="Symbol" pitchFamily="18" charset="2"/>
              </a:rPr>
              <a:t></a:t>
            </a:r>
            <a:r>
              <a:rPr lang="en-US" altLang="zh-CN" sz="2400" dirty="0">
                <a:ea typeface="楷体_GB2312" pitchFamily="49" charset="-122"/>
              </a:rPr>
              <a:t>(</a:t>
            </a:r>
            <a:r>
              <a:rPr lang="en-US" altLang="zh-CN" sz="2400" dirty="0" err="1">
                <a:ea typeface="楷体_GB2312" pitchFamily="49" charset="-122"/>
              </a:rPr>
              <a:t>Ord</a:t>
            </a:r>
            <a:r>
              <a:rPr lang="en-US" altLang="zh-CN" sz="2400" dirty="0">
                <a:ea typeface="楷体_GB2312" pitchFamily="49" charset="-122"/>
              </a:rPr>
              <a:t>(</a:t>
            </a:r>
            <a:r>
              <a:rPr lang="zh-CN" altLang="en-US" sz="2400" dirty="0">
                <a:ea typeface="楷体_GB2312" pitchFamily="49" charset="-122"/>
              </a:rPr>
              <a:t>关键字首字母</a:t>
            </a:r>
            <a:r>
              <a:rPr lang="en-US" altLang="zh-CN" sz="2400" dirty="0">
                <a:ea typeface="楷体_GB2312" pitchFamily="49" charset="-122"/>
              </a:rPr>
              <a:t>) - </a:t>
            </a:r>
            <a:r>
              <a:rPr lang="en-US" altLang="zh-CN" sz="2400" dirty="0" err="1">
                <a:ea typeface="楷体_GB2312" pitchFamily="49" charset="-122"/>
              </a:rPr>
              <a:t>Ord</a:t>
            </a:r>
            <a:r>
              <a:rPr lang="en-US" altLang="zh-CN" sz="2400" dirty="0">
                <a:ea typeface="楷体_GB2312" pitchFamily="49" charset="-122"/>
              </a:rPr>
              <a:t>(‘A’) + 1) / 2</a:t>
            </a:r>
            <a:r>
              <a:rPr lang="en-US" altLang="zh-CN" sz="2400" dirty="0">
                <a:ea typeface="楷体_GB2312" pitchFamily="49" charset="-122"/>
                <a:sym typeface="Symbol" pitchFamily="18" charset="2"/>
              </a:rPr>
              <a:t> </a:t>
            </a:r>
            <a:endParaRPr lang="en-US" altLang="zh-CN" sz="2400" dirty="0"/>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4628"/>
                                        </p:tgtEl>
                                        <p:attrNameLst>
                                          <p:attrName>style.visibility</p:attrName>
                                        </p:attrNameLst>
                                      </p:cBhvr>
                                      <p:to>
                                        <p:strVal val="visible"/>
                                      </p:to>
                                    </p:set>
                                    <p:animEffect transition="in" filter="blinds(horizontal)">
                                      <p:cBhvr>
                                        <p:cTn id="7" dur="500"/>
                                        <p:tgtEl>
                                          <p:spTgt spid="15462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54629"/>
                                        </p:tgtEl>
                                        <p:attrNameLst>
                                          <p:attrName>style.visibility</p:attrName>
                                        </p:attrNameLst>
                                      </p:cBhvr>
                                      <p:to>
                                        <p:strVal val="visible"/>
                                      </p:to>
                                    </p:set>
                                    <p:animEffect transition="in" filter="wipe(left)">
                                      <p:cBhvr>
                                        <p:cTn id="11" dur="500"/>
                                        <p:tgtEl>
                                          <p:spTgt spid="154629"/>
                                        </p:tgtEl>
                                      </p:cBhvr>
                                    </p:animEffect>
                                  </p:childTnLst>
                                </p:cTn>
                              </p:par>
                            </p:childTnLst>
                          </p:cTn>
                        </p:par>
                      </p:childTnLst>
                    </p:cTn>
                  </p:par>
                  <p:par>
                    <p:cTn id="12" fill="hold">
                      <p:stCondLst>
                        <p:cond delay="indefinite"/>
                      </p:stCondLst>
                      <p:childTnLst>
                        <p:par>
                          <p:cTn id="13" fill="hold">
                            <p:stCondLst>
                              <p:cond delay="0"/>
                            </p:stCondLst>
                            <p:childTnLst>
                              <p:par>
                                <p:cTn id="14" presetID="17" presetClass="entr" presetSubtype="10" fill="hold" nodeType="clickEffect">
                                  <p:stCondLst>
                                    <p:cond delay="0"/>
                                  </p:stCondLst>
                                  <p:childTnLst>
                                    <p:set>
                                      <p:cBhvr>
                                        <p:cTn id="15" dur="1" fill="hold">
                                          <p:stCondLst>
                                            <p:cond delay="0"/>
                                          </p:stCondLst>
                                        </p:cTn>
                                        <p:tgtEl>
                                          <p:spTgt spid="154631"/>
                                        </p:tgtEl>
                                        <p:attrNameLst>
                                          <p:attrName>style.visibility</p:attrName>
                                        </p:attrNameLst>
                                      </p:cBhvr>
                                      <p:to>
                                        <p:strVal val="visible"/>
                                      </p:to>
                                    </p:set>
                                    <p:anim calcmode="lin" valueType="num">
                                      <p:cBhvr>
                                        <p:cTn id="16" dur="500" fill="hold"/>
                                        <p:tgtEl>
                                          <p:spTgt spid="154631"/>
                                        </p:tgtEl>
                                        <p:attrNameLst>
                                          <p:attrName>ppt_w</p:attrName>
                                        </p:attrNameLst>
                                      </p:cBhvr>
                                      <p:tavLst>
                                        <p:tav tm="0">
                                          <p:val>
                                            <p:fltVal val="0"/>
                                          </p:val>
                                        </p:tav>
                                        <p:tav tm="100000">
                                          <p:val>
                                            <p:strVal val="#ppt_w"/>
                                          </p:val>
                                        </p:tav>
                                      </p:tavLst>
                                    </p:anim>
                                    <p:anim calcmode="lin" valueType="num">
                                      <p:cBhvr>
                                        <p:cTn id="17" dur="500" fill="hold"/>
                                        <p:tgtEl>
                                          <p:spTgt spid="154631"/>
                                        </p:tgtEl>
                                        <p:attrNameLst>
                                          <p:attrName>ppt_h</p:attrName>
                                        </p:attrNameLst>
                                      </p:cBhvr>
                                      <p:tavLst>
                                        <p:tav tm="0">
                                          <p:val>
                                            <p:strVal val="#ppt_h"/>
                                          </p:val>
                                        </p:tav>
                                        <p:tav tm="100000">
                                          <p:val>
                                            <p:strVal val="#ppt_h"/>
                                          </p:val>
                                        </p:tav>
                                      </p:tavLst>
                                    </p:anim>
                                  </p:childTnLst>
                                </p:cTn>
                              </p:par>
                            </p:childTnLst>
                          </p:cTn>
                        </p:par>
                        <p:par>
                          <p:cTn id="18" fill="hold">
                            <p:stCondLst>
                              <p:cond delay="500"/>
                            </p:stCondLst>
                            <p:childTnLst>
                              <p:par>
                                <p:cTn id="19" presetID="17" presetClass="entr" presetSubtype="10" fill="hold" grpId="0" nodeType="afterEffect">
                                  <p:stCondLst>
                                    <p:cond delay="0"/>
                                  </p:stCondLst>
                                  <p:childTnLst>
                                    <p:set>
                                      <p:cBhvr>
                                        <p:cTn id="20" dur="1" fill="hold">
                                          <p:stCondLst>
                                            <p:cond delay="0"/>
                                          </p:stCondLst>
                                        </p:cTn>
                                        <p:tgtEl>
                                          <p:spTgt spid="154630"/>
                                        </p:tgtEl>
                                        <p:attrNameLst>
                                          <p:attrName>style.visibility</p:attrName>
                                        </p:attrNameLst>
                                      </p:cBhvr>
                                      <p:to>
                                        <p:strVal val="visible"/>
                                      </p:to>
                                    </p:set>
                                    <p:anim calcmode="lin" valueType="num">
                                      <p:cBhvr>
                                        <p:cTn id="21" dur="500" fill="hold"/>
                                        <p:tgtEl>
                                          <p:spTgt spid="154630"/>
                                        </p:tgtEl>
                                        <p:attrNameLst>
                                          <p:attrName>ppt_w</p:attrName>
                                        </p:attrNameLst>
                                      </p:cBhvr>
                                      <p:tavLst>
                                        <p:tav tm="0">
                                          <p:val>
                                            <p:fltVal val="0"/>
                                          </p:val>
                                        </p:tav>
                                        <p:tav tm="100000">
                                          <p:val>
                                            <p:strVal val="#ppt_w"/>
                                          </p:val>
                                        </p:tav>
                                      </p:tavLst>
                                    </p:anim>
                                    <p:anim calcmode="lin" valueType="num">
                                      <p:cBhvr>
                                        <p:cTn id="22" dur="500" fill="hold"/>
                                        <p:tgtEl>
                                          <p:spTgt spid="154630"/>
                                        </p:tgtEl>
                                        <p:attrNameLst>
                                          <p:attrName>ppt_h</p:attrName>
                                        </p:attrNameLst>
                                      </p:cBhvr>
                                      <p:tavLst>
                                        <p:tav tm="0">
                                          <p:val>
                                            <p:strVal val="#ppt_h"/>
                                          </p:val>
                                        </p:tav>
                                        <p:tav tm="100000">
                                          <p:val>
                                            <p:strVal val="#ppt_h"/>
                                          </p:val>
                                        </p:tav>
                                      </p:tavLst>
                                    </p:anim>
                                  </p:childTnLst>
                                </p:cTn>
                              </p:par>
                            </p:childTnLst>
                          </p:cTn>
                        </p:par>
                        <p:par>
                          <p:cTn id="23" fill="hold">
                            <p:stCondLst>
                              <p:cond delay="1000"/>
                            </p:stCondLst>
                            <p:childTnLst>
                              <p:par>
                                <p:cTn id="24" presetID="10" presetClass="entr" presetSubtype="0" fill="hold" nodeType="after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fade">
                                      <p:cBhvr>
                                        <p:cTn id="26" dur="2000"/>
                                        <p:tgtEl>
                                          <p:spTgt spid="2"/>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54673"/>
                                        </p:tgtEl>
                                        <p:attrNameLst>
                                          <p:attrName>style.visibility</p:attrName>
                                        </p:attrNameLst>
                                      </p:cBhvr>
                                      <p:to>
                                        <p:strVal val="visible"/>
                                      </p:to>
                                    </p:set>
                                    <p:animEffect transition="in" filter="wipe(left)">
                                      <p:cBhvr>
                                        <p:cTn id="31" dur="500"/>
                                        <p:tgtEl>
                                          <p:spTgt spid="1546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28" grpId="0" animBg="1" autoUpdateAnimBg="0"/>
      <p:bldP spid="154629" grpId="0" animBg="1"/>
      <p:bldP spid="154630" grpId="0" autoUpdateAnimBg="0"/>
      <p:bldP spid="154673" grpId="0"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68" name="Rectangle 8"/>
          <p:cNvSpPr>
            <a:spLocks noChangeArrowheads="1"/>
          </p:cNvSpPr>
          <p:nvPr/>
        </p:nvSpPr>
        <p:spPr bwMode="auto">
          <a:xfrm>
            <a:off x="107950" y="547688"/>
            <a:ext cx="8686800" cy="3313112"/>
          </a:xfrm>
          <a:prstGeom prst="rect">
            <a:avLst/>
          </a:prstGeom>
          <a:noFill/>
          <a:ln w="9525">
            <a:noFill/>
            <a:miter lim="800000"/>
            <a:headEnd/>
            <a:tailEnd/>
          </a:ln>
          <a:effectLst/>
        </p:spPr>
        <p:txBody>
          <a:bodyPr lIns="91416" tIns="45710" rIns="91416" bIns="45710" anchor="ctr"/>
          <a:lstStyle/>
          <a:p>
            <a:pPr algn="just">
              <a:lnSpc>
                <a:spcPct val="130000"/>
              </a:lnSpc>
              <a:spcBef>
                <a:spcPct val="0"/>
              </a:spcBef>
            </a:pPr>
            <a:r>
              <a:rPr lang="en-US" altLang="zh-CN" dirty="0">
                <a:ea typeface="华文中宋" pitchFamily="2" charset="-122"/>
              </a:rPr>
              <a:t>     </a:t>
            </a:r>
            <a:r>
              <a:rPr lang="zh-CN" altLang="en-US" sz="2400" dirty="0">
                <a:ea typeface="华文中宋" pitchFamily="2" charset="-122"/>
              </a:rPr>
              <a:t>对增量 </a:t>
            </a:r>
            <a:r>
              <a:rPr lang="en-US" altLang="zh-CN" sz="2400" i="1" dirty="0" err="1">
                <a:ea typeface="华文中宋" pitchFamily="2" charset="-122"/>
              </a:rPr>
              <a:t>d</a:t>
            </a:r>
            <a:r>
              <a:rPr lang="en-US" altLang="zh-CN" sz="2400" i="1" baseline="-25000" dirty="0" err="1">
                <a:ea typeface="华文中宋" pitchFamily="2" charset="-122"/>
              </a:rPr>
              <a:t>i</a:t>
            </a:r>
            <a:r>
              <a:rPr lang="en-US" altLang="zh-CN" sz="2400" baseline="-25000" dirty="0">
                <a:ea typeface="华文中宋" pitchFamily="2" charset="-122"/>
              </a:rPr>
              <a:t>  </a:t>
            </a:r>
            <a:r>
              <a:rPr lang="zh-CN" altLang="en-US" sz="2400" dirty="0">
                <a:ea typeface="华文中宋" pitchFamily="2" charset="-122"/>
              </a:rPr>
              <a:t>有三种取法： </a:t>
            </a:r>
          </a:p>
          <a:p>
            <a:pPr marL="0" lvl="4">
              <a:lnSpc>
                <a:spcPct val="130000"/>
              </a:lnSpc>
              <a:spcBef>
                <a:spcPct val="20000"/>
              </a:spcBef>
              <a:buClr>
                <a:srgbClr val="FF3300"/>
              </a:buClr>
              <a:buFont typeface="Wingdings" pitchFamily="2" charset="2"/>
              <a:buChar char="Ø"/>
            </a:pPr>
            <a:r>
              <a:rPr lang="zh-CN" altLang="en-US" sz="2400" dirty="0">
                <a:ea typeface="华文中宋" pitchFamily="2" charset="-122"/>
                <a:sym typeface="Symbol" pitchFamily="18" charset="2"/>
              </a:rPr>
              <a:t>  线性探测再散列：</a:t>
            </a:r>
            <a:r>
              <a:rPr lang="en-US" altLang="zh-CN" sz="2400" i="1" dirty="0" err="1">
                <a:ea typeface="华文中宋" pitchFamily="2" charset="-122"/>
                <a:sym typeface="Symbol" pitchFamily="18" charset="2"/>
              </a:rPr>
              <a:t>d</a:t>
            </a:r>
            <a:r>
              <a:rPr lang="en-US" altLang="zh-CN" sz="2400" i="1" baseline="-25000" dirty="0" err="1">
                <a:ea typeface="华文中宋" pitchFamily="2" charset="-122"/>
                <a:sym typeface="Symbol" pitchFamily="18" charset="2"/>
              </a:rPr>
              <a:t>i</a:t>
            </a:r>
            <a:r>
              <a:rPr lang="en-US" altLang="zh-CN" sz="2400" i="1" baseline="-25000" dirty="0">
                <a:ea typeface="华文中宋" pitchFamily="2" charset="-122"/>
                <a:sym typeface="Symbol" pitchFamily="18" charset="2"/>
              </a:rPr>
              <a:t>  </a:t>
            </a:r>
            <a:r>
              <a:rPr lang="en-US" altLang="zh-CN" sz="2400" dirty="0">
                <a:ea typeface="华文中宋" pitchFamily="2" charset="-122"/>
                <a:sym typeface="Symbol" pitchFamily="18" charset="2"/>
              </a:rPr>
              <a:t>= 1, 2, 3, …, </a:t>
            </a:r>
            <a:r>
              <a:rPr lang="en-US" altLang="zh-CN" sz="2400" i="1" dirty="0">
                <a:ea typeface="华文中宋" pitchFamily="2" charset="-122"/>
                <a:sym typeface="Symbol" pitchFamily="18" charset="2"/>
              </a:rPr>
              <a:t>m</a:t>
            </a:r>
            <a:r>
              <a:rPr lang="en-US" altLang="zh-CN" sz="2400" dirty="0">
                <a:ea typeface="华文中宋" pitchFamily="2" charset="-122"/>
                <a:sym typeface="Symbol" pitchFamily="18" charset="2"/>
              </a:rPr>
              <a:t>-1 </a:t>
            </a:r>
          </a:p>
          <a:p>
            <a:pPr marL="0" lvl="4">
              <a:lnSpc>
                <a:spcPct val="130000"/>
              </a:lnSpc>
              <a:spcBef>
                <a:spcPct val="20000"/>
              </a:spcBef>
              <a:buClr>
                <a:srgbClr val="FF3300"/>
              </a:buClr>
              <a:buFont typeface="Wingdings" pitchFamily="2" charset="2"/>
              <a:buChar char="Ø"/>
            </a:pPr>
            <a:r>
              <a:rPr lang="en-US" altLang="zh-CN" sz="2400" dirty="0">
                <a:ea typeface="华文中宋" pitchFamily="2" charset="-122"/>
                <a:sym typeface="Symbol" pitchFamily="18" charset="2"/>
              </a:rPr>
              <a:t>  </a:t>
            </a:r>
            <a:r>
              <a:rPr lang="zh-CN" altLang="zh-CN" sz="2400" dirty="0">
                <a:ea typeface="华文中宋" pitchFamily="2" charset="-122"/>
                <a:sym typeface="Symbol" pitchFamily="18" charset="2"/>
              </a:rPr>
              <a:t>二次探测再散列（</a:t>
            </a:r>
            <a:r>
              <a:rPr lang="zh-CN" altLang="en-US" sz="2400" dirty="0">
                <a:latin typeface="华文中宋" pitchFamily="2" charset="-122"/>
                <a:ea typeface="华文中宋" pitchFamily="2" charset="-122"/>
                <a:sym typeface="Symbol" pitchFamily="18" charset="2"/>
              </a:rPr>
              <a:t>平方探测再散列 </a:t>
            </a:r>
            <a:r>
              <a:rPr lang="zh-CN" altLang="zh-CN" sz="2400" dirty="0">
                <a:ea typeface="华文中宋" pitchFamily="2" charset="-122"/>
                <a:sym typeface="Symbol" pitchFamily="18" charset="2"/>
              </a:rPr>
              <a:t>）：</a:t>
            </a:r>
            <a:r>
              <a:rPr lang="zh-CN" altLang="en-US" sz="2400" dirty="0">
                <a:ea typeface="华文中宋" pitchFamily="2" charset="-122"/>
                <a:sym typeface="Symbol" pitchFamily="18" charset="2"/>
              </a:rPr>
              <a:t> </a:t>
            </a:r>
          </a:p>
          <a:p>
            <a:pPr marL="0" lvl="4">
              <a:lnSpc>
                <a:spcPct val="130000"/>
              </a:lnSpc>
              <a:spcBef>
                <a:spcPct val="20000"/>
              </a:spcBef>
              <a:buClr>
                <a:srgbClr val="FF3300"/>
              </a:buClr>
              <a:buFont typeface="Wingdings" pitchFamily="2" charset="2"/>
              <a:buNone/>
            </a:pPr>
            <a:r>
              <a:rPr lang="zh-CN" altLang="en-US" sz="2400" i="1" dirty="0">
                <a:ea typeface="华文中宋" pitchFamily="2" charset="-122"/>
                <a:sym typeface="Symbol" pitchFamily="18" charset="2"/>
              </a:rPr>
              <a:t>                                     </a:t>
            </a:r>
            <a:r>
              <a:rPr lang="en-US" altLang="zh-CN" sz="2400" i="1" dirty="0" err="1">
                <a:ea typeface="华文中宋" pitchFamily="2" charset="-122"/>
                <a:sym typeface="Symbol" pitchFamily="18" charset="2"/>
              </a:rPr>
              <a:t>d</a:t>
            </a:r>
            <a:r>
              <a:rPr lang="en-US" altLang="zh-CN" sz="2400" i="1" baseline="-25000" dirty="0" err="1">
                <a:ea typeface="华文中宋" pitchFamily="2" charset="-122"/>
                <a:sym typeface="Symbol" pitchFamily="18" charset="2"/>
              </a:rPr>
              <a:t>i</a:t>
            </a:r>
            <a:r>
              <a:rPr lang="en-US" altLang="zh-CN" sz="2400" i="1" baseline="-25000" dirty="0">
                <a:ea typeface="华文中宋" pitchFamily="2" charset="-122"/>
                <a:sym typeface="Symbol" pitchFamily="18" charset="2"/>
              </a:rPr>
              <a:t>  </a:t>
            </a:r>
            <a:r>
              <a:rPr lang="en-US" altLang="zh-CN" sz="2400" dirty="0">
                <a:ea typeface="华文中宋" pitchFamily="2" charset="-122"/>
                <a:sym typeface="Symbol" pitchFamily="18" charset="2"/>
              </a:rPr>
              <a:t>= 1², -1², 2², -2², 3², …, ±</a:t>
            </a:r>
            <a:r>
              <a:rPr lang="en-US" altLang="zh-CN" sz="2400" i="1" dirty="0">
                <a:ea typeface="华文中宋" pitchFamily="2" charset="-122"/>
                <a:sym typeface="Symbol" pitchFamily="18" charset="2"/>
              </a:rPr>
              <a:t>k</a:t>
            </a:r>
            <a:r>
              <a:rPr lang="en-US" altLang="zh-CN" sz="2400" dirty="0">
                <a:ea typeface="华文中宋" pitchFamily="2" charset="-122"/>
                <a:sym typeface="Symbol" pitchFamily="18" charset="2"/>
              </a:rPr>
              <a:t>²  (</a:t>
            </a:r>
            <a:r>
              <a:rPr lang="en-US" altLang="zh-CN" sz="2400" i="1" dirty="0">
                <a:ea typeface="华文中宋" pitchFamily="2" charset="-122"/>
                <a:sym typeface="Symbol" pitchFamily="18" charset="2"/>
              </a:rPr>
              <a:t>k </a:t>
            </a:r>
            <a:r>
              <a:rPr lang="en-US" altLang="zh-CN" sz="2400" dirty="0">
                <a:ea typeface="华文中宋" pitchFamily="2" charset="-122"/>
                <a:sym typeface="Symbol" pitchFamily="18" charset="2"/>
              </a:rPr>
              <a:t> </a:t>
            </a:r>
            <a:r>
              <a:rPr lang="en-US" altLang="zh-CN" sz="2400" i="1" dirty="0">
                <a:ea typeface="华文中宋" pitchFamily="2" charset="-122"/>
                <a:sym typeface="Symbol" pitchFamily="18" charset="2"/>
              </a:rPr>
              <a:t>m</a:t>
            </a:r>
            <a:r>
              <a:rPr lang="en-US" altLang="zh-CN" sz="2400" dirty="0">
                <a:ea typeface="华文中宋" pitchFamily="2" charset="-122"/>
                <a:sym typeface="Symbol" pitchFamily="18" charset="2"/>
              </a:rPr>
              <a:t>/2)  </a:t>
            </a:r>
          </a:p>
          <a:p>
            <a:pPr marL="0" lvl="4">
              <a:lnSpc>
                <a:spcPct val="130000"/>
              </a:lnSpc>
              <a:spcBef>
                <a:spcPct val="20000"/>
              </a:spcBef>
              <a:buClr>
                <a:srgbClr val="FF3300"/>
              </a:buClr>
              <a:buFont typeface="Wingdings" pitchFamily="2" charset="2"/>
              <a:buChar char="Ø"/>
            </a:pPr>
            <a:r>
              <a:rPr lang="en-US" altLang="zh-CN" sz="2400" dirty="0">
                <a:ea typeface="华文中宋" pitchFamily="2" charset="-122"/>
                <a:sym typeface="Symbol" pitchFamily="18" charset="2"/>
              </a:rPr>
              <a:t>  </a:t>
            </a:r>
            <a:r>
              <a:rPr lang="zh-CN" altLang="zh-CN" sz="2400" dirty="0">
                <a:ea typeface="华文中宋" pitchFamily="2" charset="-122"/>
                <a:sym typeface="Symbol" pitchFamily="18" charset="2"/>
              </a:rPr>
              <a:t>伪随机探测再散列（</a:t>
            </a:r>
            <a:r>
              <a:rPr lang="zh-CN" altLang="en-US" sz="2400" dirty="0">
                <a:latin typeface="华文中宋" pitchFamily="2" charset="-122"/>
                <a:ea typeface="华文中宋" pitchFamily="2" charset="-122"/>
                <a:sym typeface="Symbol" pitchFamily="18" charset="2"/>
              </a:rPr>
              <a:t>双散列函数探测再散列 </a:t>
            </a:r>
            <a:r>
              <a:rPr lang="zh-CN" altLang="zh-CN" sz="2400" dirty="0">
                <a:ea typeface="华文中宋" pitchFamily="2" charset="-122"/>
                <a:sym typeface="Symbol" pitchFamily="18" charset="2"/>
              </a:rPr>
              <a:t>）：</a:t>
            </a:r>
            <a:r>
              <a:rPr lang="zh-CN" altLang="en-US" sz="2400" dirty="0">
                <a:ea typeface="华文中宋" pitchFamily="2" charset="-122"/>
                <a:sym typeface="Symbol" pitchFamily="18" charset="2"/>
              </a:rPr>
              <a:t> </a:t>
            </a:r>
          </a:p>
          <a:p>
            <a:pPr marL="0" lvl="4">
              <a:lnSpc>
                <a:spcPct val="130000"/>
              </a:lnSpc>
              <a:spcBef>
                <a:spcPct val="20000"/>
              </a:spcBef>
              <a:buClr>
                <a:srgbClr val="FF3300"/>
              </a:buClr>
              <a:buFont typeface="Wingdings" pitchFamily="2" charset="2"/>
              <a:buNone/>
            </a:pPr>
            <a:r>
              <a:rPr lang="zh-CN" altLang="en-US" sz="2400" i="1" dirty="0">
                <a:ea typeface="华文中宋" pitchFamily="2" charset="-122"/>
                <a:sym typeface="Symbol" pitchFamily="18" charset="2"/>
              </a:rPr>
              <a:t>                                     </a:t>
            </a:r>
            <a:r>
              <a:rPr lang="en-US" altLang="zh-CN" sz="2400" i="1" dirty="0" err="1">
                <a:ea typeface="华文中宋" pitchFamily="2" charset="-122"/>
                <a:sym typeface="Symbol" pitchFamily="18" charset="2"/>
              </a:rPr>
              <a:t>d</a:t>
            </a:r>
            <a:r>
              <a:rPr lang="en-US" altLang="zh-CN" sz="2400" i="1" baseline="-25000" dirty="0" err="1">
                <a:ea typeface="华文中宋" pitchFamily="2" charset="-122"/>
                <a:sym typeface="Symbol" pitchFamily="18" charset="2"/>
              </a:rPr>
              <a:t>i</a:t>
            </a:r>
            <a:r>
              <a:rPr lang="en-US" altLang="zh-CN" sz="2400" i="1" baseline="-25000" dirty="0">
                <a:ea typeface="华文中宋" pitchFamily="2" charset="-122"/>
                <a:sym typeface="Symbol" pitchFamily="18" charset="2"/>
              </a:rPr>
              <a:t>  </a:t>
            </a:r>
            <a:r>
              <a:rPr lang="en-US" altLang="zh-CN" sz="2400" dirty="0">
                <a:ea typeface="华文中宋" pitchFamily="2" charset="-122"/>
                <a:sym typeface="Symbol" pitchFamily="18" charset="2"/>
              </a:rPr>
              <a:t>= </a:t>
            </a:r>
            <a:r>
              <a:rPr lang="zh-CN" altLang="zh-CN" sz="2400" dirty="0">
                <a:ea typeface="楷体_GB2312" pitchFamily="49" charset="-122"/>
                <a:sym typeface="Symbol" pitchFamily="18" charset="2"/>
              </a:rPr>
              <a:t>伪随机数序列</a:t>
            </a:r>
            <a:r>
              <a:rPr lang="zh-CN" altLang="en-US" sz="2400" dirty="0">
                <a:ea typeface="楷体_GB2312" pitchFamily="49" charset="-122"/>
                <a:sym typeface="Symbol" pitchFamily="18" charset="2"/>
              </a:rPr>
              <a:t> </a:t>
            </a:r>
          </a:p>
        </p:txBody>
      </p:sp>
      <p:sp>
        <p:nvSpPr>
          <p:cNvPr id="143370" name="Text Box 10"/>
          <p:cNvSpPr txBox="1">
            <a:spLocks noChangeArrowheads="1"/>
          </p:cNvSpPr>
          <p:nvPr/>
        </p:nvSpPr>
        <p:spPr bwMode="auto">
          <a:xfrm>
            <a:off x="442913" y="4868863"/>
            <a:ext cx="8321460" cy="369312"/>
          </a:xfrm>
          <a:prstGeom prst="rect">
            <a:avLst/>
          </a:prstGeom>
          <a:noFill/>
          <a:ln w="25400" cap="sq">
            <a:noFill/>
            <a:miter lim="800000"/>
            <a:headEnd/>
            <a:tailEnd/>
          </a:ln>
          <a:effectLst/>
        </p:spPr>
        <p:txBody>
          <a:bodyPr wrap="none" lIns="91416" tIns="45710" rIns="91416" bIns="45710">
            <a:spAutoFit/>
          </a:bodyPr>
          <a:lstStyle/>
          <a:p>
            <a:r>
              <a:rPr lang="en-US" altLang="zh-CN" dirty="0"/>
              <a:t>0         1          2          3          4         5         6          7         8         9         10      11       12      13 </a:t>
            </a:r>
          </a:p>
        </p:txBody>
      </p:sp>
      <p:graphicFrame>
        <p:nvGraphicFramePr>
          <p:cNvPr id="143371" name="Group 11"/>
          <p:cNvGraphicFramePr>
            <a:graphicFrameLocks noGrp="1"/>
          </p:cNvGraphicFramePr>
          <p:nvPr/>
        </p:nvGraphicFramePr>
        <p:xfrm>
          <a:off x="323850" y="5357813"/>
          <a:ext cx="8458200" cy="457200"/>
        </p:xfrm>
        <a:graphic>
          <a:graphicData uri="http://schemas.openxmlformats.org/drawingml/2006/table">
            <a:tbl>
              <a:tblPr/>
              <a:tblGrid>
                <a:gridCol w="603250">
                  <a:extLst>
                    <a:ext uri="{9D8B030D-6E8A-4147-A177-3AD203B41FA5}">
                      <a16:colId xmlns:a16="http://schemas.microsoft.com/office/drawing/2014/main" val="20000"/>
                    </a:ext>
                  </a:extLst>
                </a:gridCol>
                <a:gridCol w="604838">
                  <a:extLst>
                    <a:ext uri="{9D8B030D-6E8A-4147-A177-3AD203B41FA5}">
                      <a16:colId xmlns:a16="http://schemas.microsoft.com/office/drawing/2014/main" val="20001"/>
                    </a:ext>
                  </a:extLst>
                </a:gridCol>
                <a:gridCol w="604837">
                  <a:extLst>
                    <a:ext uri="{9D8B030D-6E8A-4147-A177-3AD203B41FA5}">
                      <a16:colId xmlns:a16="http://schemas.microsoft.com/office/drawing/2014/main" val="20002"/>
                    </a:ext>
                  </a:extLst>
                </a:gridCol>
                <a:gridCol w="603250">
                  <a:extLst>
                    <a:ext uri="{9D8B030D-6E8A-4147-A177-3AD203B41FA5}">
                      <a16:colId xmlns:a16="http://schemas.microsoft.com/office/drawing/2014/main" val="20003"/>
                    </a:ext>
                  </a:extLst>
                </a:gridCol>
                <a:gridCol w="604838">
                  <a:extLst>
                    <a:ext uri="{9D8B030D-6E8A-4147-A177-3AD203B41FA5}">
                      <a16:colId xmlns:a16="http://schemas.microsoft.com/office/drawing/2014/main" val="20004"/>
                    </a:ext>
                  </a:extLst>
                </a:gridCol>
                <a:gridCol w="604837">
                  <a:extLst>
                    <a:ext uri="{9D8B030D-6E8A-4147-A177-3AD203B41FA5}">
                      <a16:colId xmlns:a16="http://schemas.microsoft.com/office/drawing/2014/main" val="20005"/>
                    </a:ext>
                  </a:extLst>
                </a:gridCol>
                <a:gridCol w="603250">
                  <a:extLst>
                    <a:ext uri="{9D8B030D-6E8A-4147-A177-3AD203B41FA5}">
                      <a16:colId xmlns:a16="http://schemas.microsoft.com/office/drawing/2014/main" val="20006"/>
                    </a:ext>
                  </a:extLst>
                </a:gridCol>
                <a:gridCol w="603250">
                  <a:extLst>
                    <a:ext uri="{9D8B030D-6E8A-4147-A177-3AD203B41FA5}">
                      <a16:colId xmlns:a16="http://schemas.microsoft.com/office/drawing/2014/main" val="20007"/>
                    </a:ext>
                  </a:extLst>
                </a:gridCol>
                <a:gridCol w="604838">
                  <a:extLst>
                    <a:ext uri="{9D8B030D-6E8A-4147-A177-3AD203B41FA5}">
                      <a16:colId xmlns:a16="http://schemas.microsoft.com/office/drawing/2014/main" val="20008"/>
                    </a:ext>
                  </a:extLst>
                </a:gridCol>
                <a:gridCol w="604837">
                  <a:extLst>
                    <a:ext uri="{9D8B030D-6E8A-4147-A177-3AD203B41FA5}">
                      <a16:colId xmlns:a16="http://schemas.microsoft.com/office/drawing/2014/main" val="20009"/>
                    </a:ext>
                  </a:extLst>
                </a:gridCol>
                <a:gridCol w="603250">
                  <a:extLst>
                    <a:ext uri="{9D8B030D-6E8A-4147-A177-3AD203B41FA5}">
                      <a16:colId xmlns:a16="http://schemas.microsoft.com/office/drawing/2014/main" val="20010"/>
                    </a:ext>
                  </a:extLst>
                </a:gridCol>
                <a:gridCol w="604838">
                  <a:extLst>
                    <a:ext uri="{9D8B030D-6E8A-4147-A177-3AD203B41FA5}">
                      <a16:colId xmlns:a16="http://schemas.microsoft.com/office/drawing/2014/main" val="20011"/>
                    </a:ext>
                  </a:extLst>
                </a:gridCol>
                <a:gridCol w="604837">
                  <a:extLst>
                    <a:ext uri="{9D8B030D-6E8A-4147-A177-3AD203B41FA5}">
                      <a16:colId xmlns:a16="http://schemas.microsoft.com/office/drawing/2014/main" val="20012"/>
                    </a:ext>
                  </a:extLst>
                </a:gridCol>
                <a:gridCol w="603250">
                  <a:extLst>
                    <a:ext uri="{9D8B030D-6E8A-4147-A177-3AD203B41FA5}">
                      <a16:colId xmlns:a16="http://schemas.microsoft.com/office/drawing/2014/main" val="20013"/>
                    </a:ext>
                  </a:extLst>
                </a:gridCol>
              </a:tblGrid>
              <a:tr h="457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dirty="0">
                        <a:ln>
                          <a:noFill/>
                        </a:ln>
                        <a:solidFill>
                          <a:schemeClr val="tx1"/>
                        </a:solidFill>
                        <a:effectLst/>
                        <a:latin typeface="Times New Roman" pitchFamily="18" charset="0"/>
                        <a:ea typeface="宋体" pitchFamily="2" charset="-122"/>
                      </a:endParaRPr>
                    </a:p>
                  </a:txBody>
                  <a:tcPr marL="91416" marR="91416"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dirty="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pSp>
        <p:nvGrpSpPr>
          <p:cNvPr id="2" name="Group 43"/>
          <p:cNvGrpSpPr>
            <a:grpSpLocks/>
          </p:cNvGrpSpPr>
          <p:nvPr/>
        </p:nvGrpSpPr>
        <p:grpSpPr bwMode="auto">
          <a:xfrm>
            <a:off x="855663" y="5395913"/>
            <a:ext cx="8062912" cy="407987"/>
            <a:chOff x="527" y="3399"/>
            <a:chExt cx="5079" cy="257"/>
          </a:xfrm>
        </p:grpSpPr>
        <p:sp>
          <p:nvSpPr>
            <p:cNvPr id="143404" name="Text Box 44"/>
            <p:cNvSpPr txBox="1">
              <a:spLocks noChangeArrowheads="1"/>
            </p:cNvSpPr>
            <p:nvPr/>
          </p:nvSpPr>
          <p:spPr bwMode="auto">
            <a:xfrm>
              <a:off x="951" y="3460"/>
              <a:ext cx="450" cy="196"/>
            </a:xfrm>
            <a:prstGeom prst="rect">
              <a:avLst/>
            </a:prstGeom>
            <a:noFill/>
            <a:ln w="9525">
              <a:noFill/>
              <a:miter lim="800000"/>
              <a:headEnd/>
              <a:tailEnd/>
            </a:ln>
            <a:effectLst/>
          </p:spPr>
          <p:txBody>
            <a:bodyPr wrap="none" lIns="91181" tIns="45711" rIns="91181" bIns="45711">
              <a:spAutoFit/>
            </a:bodyPr>
            <a:lstStyle/>
            <a:p>
              <a:pPr>
                <a:lnSpc>
                  <a:spcPct val="60000"/>
                </a:lnSpc>
                <a:spcBef>
                  <a:spcPct val="0"/>
                </a:spcBef>
              </a:pPr>
              <a:r>
                <a:rPr lang="en-US" altLang="zh-CN"/>
                <a:t>Dai </a:t>
              </a:r>
            </a:p>
          </p:txBody>
        </p:sp>
        <p:sp>
          <p:nvSpPr>
            <p:cNvPr id="143405" name="Text Box 45"/>
            <p:cNvSpPr txBox="1">
              <a:spLocks noChangeArrowheads="1"/>
            </p:cNvSpPr>
            <p:nvPr/>
          </p:nvSpPr>
          <p:spPr bwMode="auto">
            <a:xfrm>
              <a:off x="527" y="3406"/>
              <a:ext cx="519" cy="250"/>
            </a:xfrm>
            <a:prstGeom prst="rect">
              <a:avLst/>
            </a:prstGeom>
            <a:noFill/>
            <a:ln w="9525">
              <a:noFill/>
              <a:miter lim="800000"/>
              <a:headEnd/>
              <a:tailEnd/>
            </a:ln>
            <a:effectLst/>
          </p:spPr>
          <p:txBody>
            <a:bodyPr wrap="none" lIns="91181" tIns="45711" rIns="91181" bIns="45711">
              <a:spAutoFit/>
            </a:bodyPr>
            <a:lstStyle/>
            <a:p>
              <a:pPr>
                <a:spcBef>
                  <a:spcPct val="0"/>
                </a:spcBef>
              </a:pPr>
              <a:r>
                <a:rPr lang="en-US" altLang="zh-CN" sz="2000"/>
                <a:t>Chen </a:t>
              </a:r>
            </a:p>
          </p:txBody>
        </p:sp>
        <p:sp>
          <p:nvSpPr>
            <p:cNvPr id="143406" name="Text Box 46"/>
            <p:cNvSpPr txBox="1">
              <a:spLocks noChangeArrowheads="1"/>
            </p:cNvSpPr>
            <p:nvPr/>
          </p:nvSpPr>
          <p:spPr bwMode="auto">
            <a:xfrm>
              <a:off x="5096" y="3406"/>
              <a:ext cx="510" cy="250"/>
            </a:xfrm>
            <a:prstGeom prst="rect">
              <a:avLst/>
            </a:prstGeom>
            <a:noFill/>
            <a:ln w="9525">
              <a:noFill/>
              <a:miter lim="800000"/>
              <a:headEnd/>
              <a:tailEnd/>
            </a:ln>
            <a:effectLst/>
          </p:spPr>
          <p:txBody>
            <a:bodyPr wrap="none" lIns="91181" tIns="45711" rIns="91181" bIns="45711">
              <a:spAutoFit/>
            </a:bodyPr>
            <a:lstStyle/>
            <a:p>
              <a:pPr>
                <a:spcBef>
                  <a:spcPct val="0"/>
                </a:spcBef>
              </a:pPr>
              <a:r>
                <a:rPr lang="en-US" altLang="zh-CN" sz="2000"/>
                <a:t>Zhao </a:t>
              </a:r>
            </a:p>
          </p:txBody>
        </p:sp>
        <p:sp>
          <p:nvSpPr>
            <p:cNvPr id="143407" name="Text Box 47"/>
            <p:cNvSpPr txBox="1">
              <a:spLocks noChangeArrowheads="1"/>
            </p:cNvSpPr>
            <p:nvPr/>
          </p:nvSpPr>
          <p:spPr bwMode="auto">
            <a:xfrm>
              <a:off x="3217" y="3406"/>
              <a:ext cx="491" cy="250"/>
            </a:xfrm>
            <a:prstGeom prst="rect">
              <a:avLst/>
            </a:prstGeom>
            <a:noFill/>
            <a:ln w="9525">
              <a:noFill/>
              <a:miter lim="800000"/>
              <a:headEnd/>
              <a:tailEnd/>
            </a:ln>
            <a:effectLst/>
          </p:spPr>
          <p:txBody>
            <a:bodyPr wrap="none" lIns="91181" tIns="45711" rIns="91181" bIns="45711">
              <a:spAutoFit/>
            </a:bodyPr>
            <a:lstStyle/>
            <a:p>
              <a:pPr>
                <a:spcBef>
                  <a:spcPct val="0"/>
                </a:spcBef>
              </a:pPr>
              <a:r>
                <a:rPr lang="en-US" altLang="zh-CN" sz="2000"/>
                <a:t>Qian </a:t>
              </a:r>
            </a:p>
          </p:txBody>
        </p:sp>
        <p:sp>
          <p:nvSpPr>
            <p:cNvPr id="143408" name="Text Box 48"/>
            <p:cNvSpPr txBox="1">
              <a:spLocks noChangeArrowheads="1"/>
            </p:cNvSpPr>
            <p:nvPr/>
          </p:nvSpPr>
          <p:spPr bwMode="auto">
            <a:xfrm>
              <a:off x="3609" y="3406"/>
              <a:ext cx="421" cy="250"/>
            </a:xfrm>
            <a:prstGeom prst="rect">
              <a:avLst/>
            </a:prstGeom>
            <a:noFill/>
            <a:ln w="9525">
              <a:noFill/>
              <a:miter lim="800000"/>
              <a:headEnd/>
              <a:tailEnd/>
            </a:ln>
            <a:effectLst/>
          </p:spPr>
          <p:txBody>
            <a:bodyPr wrap="none" lIns="91181" tIns="45711" rIns="91181" bIns="45711">
              <a:spAutoFit/>
            </a:bodyPr>
            <a:lstStyle/>
            <a:p>
              <a:pPr>
                <a:spcBef>
                  <a:spcPct val="0"/>
                </a:spcBef>
              </a:pPr>
              <a:r>
                <a:rPr lang="en-US" altLang="zh-CN" sz="2000"/>
                <a:t>Sun </a:t>
              </a:r>
            </a:p>
          </p:txBody>
        </p:sp>
        <p:sp>
          <p:nvSpPr>
            <p:cNvPr id="143409" name="Text Box 49"/>
            <p:cNvSpPr txBox="1">
              <a:spLocks noChangeArrowheads="1"/>
            </p:cNvSpPr>
            <p:nvPr/>
          </p:nvSpPr>
          <p:spPr bwMode="auto">
            <a:xfrm>
              <a:off x="2525" y="3399"/>
              <a:ext cx="305" cy="250"/>
            </a:xfrm>
            <a:prstGeom prst="rect">
              <a:avLst/>
            </a:prstGeom>
            <a:noFill/>
            <a:ln w="9525">
              <a:noFill/>
              <a:miter lim="800000"/>
              <a:headEnd/>
              <a:tailEnd/>
            </a:ln>
            <a:effectLst/>
          </p:spPr>
          <p:txBody>
            <a:bodyPr wrap="none" lIns="91181" tIns="45711" rIns="91181" bIns="45711">
              <a:spAutoFit/>
            </a:bodyPr>
            <a:lstStyle/>
            <a:p>
              <a:pPr>
                <a:spcBef>
                  <a:spcPct val="0"/>
                </a:spcBef>
              </a:pPr>
              <a:r>
                <a:rPr lang="en-US" altLang="zh-CN" sz="2000"/>
                <a:t>Li </a:t>
              </a:r>
            </a:p>
          </p:txBody>
        </p:sp>
        <p:sp>
          <p:nvSpPr>
            <p:cNvPr id="143410" name="Text Box 50"/>
            <p:cNvSpPr txBox="1">
              <a:spLocks noChangeArrowheads="1"/>
            </p:cNvSpPr>
            <p:nvPr/>
          </p:nvSpPr>
          <p:spPr bwMode="auto">
            <a:xfrm>
              <a:off x="4368" y="3399"/>
              <a:ext cx="403" cy="250"/>
            </a:xfrm>
            <a:prstGeom prst="rect">
              <a:avLst/>
            </a:prstGeom>
            <a:noFill/>
            <a:ln w="9525">
              <a:noFill/>
              <a:miter lim="800000"/>
              <a:headEnd/>
              <a:tailEnd/>
            </a:ln>
            <a:effectLst/>
          </p:spPr>
          <p:txBody>
            <a:bodyPr wrap="none" lIns="91181" tIns="45711" rIns="91181" bIns="45711">
              <a:spAutoFit/>
            </a:bodyPr>
            <a:lstStyle/>
            <a:p>
              <a:pPr>
                <a:spcBef>
                  <a:spcPct val="0"/>
                </a:spcBef>
              </a:pPr>
              <a:r>
                <a:rPr lang="en-US" altLang="zh-CN" sz="2000"/>
                <a:t>Wu </a:t>
              </a:r>
            </a:p>
          </p:txBody>
        </p:sp>
        <p:sp>
          <p:nvSpPr>
            <p:cNvPr id="143411" name="Text Box 51"/>
            <p:cNvSpPr txBox="1">
              <a:spLocks noChangeArrowheads="1"/>
            </p:cNvSpPr>
            <p:nvPr/>
          </p:nvSpPr>
          <p:spPr bwMode="auto">
            <a:xfrm>
              <a:off x="1711" y="3399"/>
              <a:ext cx="447" cy="250"/>
            </a:xfrm>
            <a:prstGeom prst="rect">
              <a:avLst/>
            </a:prstGeom>
            <a:noFill/>
            <a:ln w="9525">
              <a:noFill/>
              <a:miter lim="800000"/>
              <a:headEnd/>
              <a:tailEnd/>
            </a:ln>
            <a:effectLst/>
          </p:spPr>
          <p:txBody>
            <a:bodyPr wrap="none" lIns="91181" tIns="45711" rIns="91181" bIns="45711">
              <a:spAutoFit/>
            </a:bodyPr>
            <a:lstStyle/>
            <a:p>
              <a:pPr>
                <a:spcBef>
                  <a:spcPct val="0"/>
                </a:spcBef>
              </a:pPr>
              <a:r>
                <a:rPr lang="en-US" altLang="zh-CN" sz="2000"/>
                <a:t>Han </a:t>
              </a:r>
            </a:p>
          </p:txBody>
        </p:sp>
        <p:sp>
          <p:nvSpPr>
            <p:cNvPr id="143412" name="Text Box 52"/>
            <p:cNvSpPr txBox="1">
              <a:spLocks noChangeArrowheads="1"/>
            </p:cNvSpPr>
            <p:nvPr/>
          </p:nvSpPr>
          <p:spPr bwMode="auto">
            <a:xfrm>
              <a:off x="4827" y="3399"/>
              <a:ext cx="341" cy="250"/>
            </a:xfrm>
            <a:prstGeom prst="rect">
              <a:avLst/>
            </a:prstGeom>
            <a:noFill/>
            <a:ln w="9525">
              <a:noFill/>
              <a:miter lim="800000"/>
              <a:headEnd/>
              <a:tailEnd/>
            </a:ln>
            <a:effectLst/>
          </p:spPr>
          <p:txBody>
            <a:bodyPr wrap="none" lIns="91181" tIns="45711" rIns="91181" bIns="45711">
              <a:spAutoFit/>
            </a:bodyPr>
            <a:lstStyle/>
            <a:p>
              <a:pPr>
                <a:spcBef>
                  <a:spcPct val="0"/>
                </a:spcBef>
              </a:pPr>
              <a:r>
                <a:rPr lang="en-US" altLang="zh-CN" sz="2000"/>
                <a:t>Ye </a:t>
              </a:r>
            </a:p>
          </p:txBody>
        </p:sp>
      </p:grpSp>
      <p:sp>
        <p:nvSpPr>
          <p:cNvPr id="143413" name="Rectangle 53"/>
          <p:cNvSpPr>
            <a:spLocks noChangeArrowheads="1"/>
          </p:cNvSpPr>
          <p:nvPr/>
        </p:nvSpPr>
        <p:spPr bwMode="auto">
          <a:xfrm>
            <a:off x="3203575" y="4148138"/>
            <a:ext cx="2393950" cy="457200"/>
          </a:xfrm>
          <a:prstGeom prst="rect">
            <a:avLst/>
          </a:prstGeom>
          <a:noFill/>
          <a:ln w="25400" cap="sq">
            <a:noFill/>
            <a:miter lim="800000"/>
            <a:headEnd/>
            <a:tailEnd/>
          </a:ln>
          <a:effectLst/>
        </p:spPr>
        <p:txBody>
          <a:bodyPr wrap="none">
            <a:spAutoFit/>
          </a:bodyPr>
          <a:lstStyle/>
          <a:p>
            <a:r>
              <a:rPr lang="zh-CN" altLang="en-US" sz="2400" dirty="0">
                <a:ea typeface="华文新魏" pitchFamily="2" charset="-122"/>
                <a:sym typeface="Symbol" pitchFamily="18" charset="2"/>
              </a:rPr>
              <a:t>线性探测再散列 </a:t>
            </a:r>
          </a:p>
        </p:txBody>
      </p:sp>
      <p:sp>
        <p:nvSpPr>
          <p:cNvPr id="143415" name="Line 55"/>
          <p:cNvSpPr>
            <a:spLocks noChangeShapeType="1"/>
          </p:cNvSpPr>
          <p:nvPr/>
        </p:nvSpPr>
        <p:spPr bwMode="auto">
          <a:xfrm flipV="1">
            <a:off x="8388350" y="4076700"/>
            <a:ext cx="0" cy="647700"/>
          </a:xfrm>
          <a:prstGeom prst="line">
            <a:avLst/>
          </a:prstGeom>
          <a:noFill/>
          <a:ln w="25400" cap="sq">
            <a:solidFill>
              <a:schemeClr val="tx1"/>
            </a:solidFill>
            <a:round/>
            <a:headEnd/>
            <a:tailEnd/>
          </a:ln>
          <a:effectLst/>
        </p:spPr>
        <p:txBody>
          <a:bodyPr>
            <a:spAutoFit/>
          </a:bodyPr>
          <a:lstStyle/>
          <a:p>
            <a:endParaRPr lang="zh-CN" altLang="en-US"/>
          </a:p>
        </p:txBody>
      </p:sp>
      <p:sp>
        <p:nvSpPr>
          <p:cNvPr id="143416" name="Line 56"/>
          <p:cNvSpPr>
            <a:spLocks noChangeShapeType="1"/>
          </p:cNvSpPr>
          <p:nvPr/>
        </p:nvSpPr>
        <p:spPr bwMode="auto">
          <a:xfrm>
            <a:off x="539750" y="4076700"/>
            <a:ext cx="7848600" cy="0"/>
          </a:xfrm>
          <a:prstGeom prst="line">
            <a:avLst/>
          </a:prstGeom>
          <a:noFill/>
          <a:ln w="25400" cap="sq">
            <a:solidFill>
              <a:schemeClr val="tx1"/>
            </a:solidFill>
            <a:round/>
            <a:headEnd/>
            <a:tailEnd/>
          </a:ln>
          <a:effectLst/>
        </p:spPr>
        <p:txBody>
          <a:bodyPr>
            <a:spAutoFit/>
          </a:bodyPr>
          <a:lstStyle/>
          <a:p>
            <a:endParaRPr lang="zh-CN" altLang="en-US"/>
          </a:p>
        </p:txBody>
      </p:sp>
      <p:sp>
        <p:nvSpPr>
          <p:cNvPr id="143417" name="Line 57"/>
          <p:cNvSpPr>
            <a:spLocks noChangeShapeType="1"/>
          </p:cNvSpPr>
          <p:nvPr/>
        </p:nvSpPr>
        <p:spPr bwMode="auto">
          <a:xfrm flipV="1">
            <a:off x="539750" y="4076700"/>
            <a:ext cx="0" cy="647700"/>
          </a:xfrm>
          <a:prstGeom prst="line">
            <a:avLst/>
          </a:prstGeom>
          <a:noFill/>
          <a:ln w="25400" cap="sq">
            <a:solidFill>
              <a:schemeClr val="tx1"/>
            </a:solidFill>
            <a:round/>
            <a:headEnd/>
            <a:tailEnd/>
          </a:ln>
          <a:effectLst/>
        </p:spPr>
        <p:txBody>
          <a:bodyPr>
            <a:spAutoFit/>
          </a:bodyPr>
          <a:lstStyle/>
          <a:p>
            <a:endParaRPr lang="zh-CN" altLang="en-US"/>
          </a:p>
        </p:txBody>
      </p:sp>
      <p:sp>
        <p:nvSpPr>
          <p:cNvPr id="143418" name="Line 58"/>
          <p:cNvSpPr>
            <a:spLocks noChangeShapeType="1"/>
          </p:cNvSpPr>
          <p:nvPr/>
        </p:nvSpPr>
        <p:spPr bwMode="auto">
          <a:xfrm>
            <a:off x="539750" y="4724400"/>
            <a:ext cx="719138" cy="0"/>
          </a:xfrm>
          <a:prstGeom prst="line">
            <a:avLst/>
          </a:prstGeom>
          <a:noFill/>
          <a:ln w="25400" cap="sq">
            <a:solidFill>
              <a:schemeClr val="tx1"/>
            </a:solidFill>
            <a:round/>
            <a:headEnd/>
            <a:tailEnd type="triangle" w="med" len="med"/>
          </a:ln>
          <a:effectLst/>
        </p:spPr>
        <p:txBody>
          <a:bodyPr>
            <a:spAutoFit/>
          </a:bodyPr>
          <a:lstStyle/>
          <a:p>
            <a:endParaRPr lang="zh-CN" altLang="en-US"/>
          </a:p>
        </p:txBody>
      </p:sp>
      <p:sp>
        <p:nvSpPr>
          <p:cNvPr id="143420" name="Line 60"/>
          <p:cNvSpPr>
            <a:spLocks noChangeShapeType="1"/>
          </p:cNvSpPr>
          <p:nvPr/>
        </p:nvSpPr>
        <p:spPr bwMode="auto">
          <a:xfrm>
            <a:off x="2411413" y="4724400"/>
            <a:ext cx="5976937" cy="0"/>
          </a:xfrm>
          <a:prstGeom prst="line">
            <a:avLst/>
          </a:prstGeom>
          <a:noFill/>
          <a:ln w="25400" cap="sq">
            <a:solidFill>
              <a:schemeClr val="tx1"/>
            </a:solidFill>
            <a:round/>
            <a:headEnd/>
            <a:tailEnd type="triangle" w="med" len="med"/>
          </a:ln>
          <a:effectLst/>
        </p:spPr>
        <p:txBody>
          <a:bodyPr>
            <a:spAutoFit/>
          </a:bodyPr>
          <a:lstStyle/>
          <a:p>
            <a:endParaRPr lang="zh-CN" altLang="en-US"/>
          </a:p>
        </p:txBody>
      </p:sp>
      <p:sp>
        <p:nvSpPr>
          <p:cNvPr id="143428" name="Text Box 68"/>
          <p:cNvSpPr txBox="1">
            <a:spLocks noChangeArrowheads="1"/>
          </p:cNvSpPr>
          <p:nvPr/>
        </p:nvSpPr>
        <p:spPr bwMode="auto">
          <a:xfrm>
            <a:off x="1544638" y="4457700"/>
            <a:ext cx="650875" cy="457200"/>
          </a:xfrm>
          <a:prstGeom prst="rect">
            <a:avLst/>
          </a:prstGeom>
          <a:noFill/>
          <a:ln w="25400" cap="sq">
            <a:noFill/>
            <a:miter lim="800000"/>
            <a:headEnd/>
            <a:tailEnd/>
          </a:ln>
          <a:effectLst/>
        </p:spPr>
        <p:txBody>
          <a:bodyPr wrap="none">
            <a:spAutoFit/>
          </a:bodyPr>
          <a:lstStyle/>
          <a:p>
            <a:r>
              <a:rPr lang="en-US" altLang="zh-CN">
                <a:solidFill>
                  <a:srgbClr val="FF3300"/>
                </a:solidFill>
                <a:effectLst>
                  <a:outerShdw blurRad="38100" dist="38100" dir="2700000" algn="tl">
                    <a:srgbClr val="000000"/>
                  </a:outerShdw>
                </a:effectLst>
              </a:rPr>
              <a:t>Du </a:t>
            </a:r>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143368"/>
                                        </p:tgtEl>
                                        <p:attrNameLst>
                                          <p:attrName>style.visibility</p:attrName>
                                        </p:attrNameLst>
                                      </p:cBhvr>
                                      <p:to>
                                        <p:strVal val="visible"/>
                                      </p:to>
                                    </p:set>
                                    <p:anim calcmode="lin" valueType="num">
                                      <p:cBhvr>
                                        <p:cTn id="7" dur="1000" fill="hold"/>
                                        <p:tgtEl>
                                          <p:spTgt spid="143368"/>
                                        </p:tgtEl>
                                        <p:attrNameLst>
                                          <p:attrName>ppt_w</p:attrName>
                                        </p:attrNameLst>
                                      </p:cBhvr>
                                      <p:tavLst>
                                        <p:tav tm="0">
                                          <p:val>
                                            <p:fltVal val="0"/>
                                          </p:val>
                                        </p:tav>
                                        <p:tav tm="100000">
                                          <p:val>
                                            <p:strVal val="#ppt_w"/>
                                          </p:val>
                                        </p:tav>
                                      </p:tavLst>
                                    </p:anim>
                                    <p:anim calcmode="lin" valueType="num">
                                      <p:cBhvr>
                                        <p:cTn id="8" dur="1000" fill="hold"/>
                                        <p:tgtEl>
                                          <p:spTgt spid="143368"/>
                                        </p:tgtEl>
                                        <p:attrNameLst>
                                          <p:attrName>ppt_h</p:attrName>
                                        </p:attrNameLst>
                                      </p:cBhvr>
                                      <p:tavLst>
                                        <p:tav tm="0">
                                          <p:val>
                                            <p:fltVal val="0"/>
                                          </p:val>
                                        </p:tav>
                                        <p:tav tm="100000">
                                          <p:val>
                                            <p:strVal val="#ppt_h"/>
                                          </p:val>
                                        </p:tav>
                                      </p:tavLst>
                                    </p:anim>
                                    <p:animEffect transition="in" filter="fade">
                                      <p:cBhvr>
                                        <p:cTn id="9" dur="1000"/>
                                        <p:tgtEl>
                                          <p:spTgt spid="143368"/>
                                        </p:tgtEl>
                                      </p:cBhvr>
                                    </p:animEffect>
                                  </p:childTnLst>
                                </p:cTn>
                              </p:par>
                            </p:childTnLst>
                          </p:cTn>
                        </p:par>
                      </p:childTnLst>
                    </p:cTn>
                  </p:par>
                  <p:par>
                    <p:cTn id="10" fill="hold">
                      <p:stCondLst>
                        <p:cond delay="indefinite"/>
                      </p:stCondLst>
                      <p:childTnLst>
                        <p:par>
                          <p:cTn id="11" fill="hold">
                            <p:stCondLst>
                              <p:cond delay="0"/>
                            </p:stCondLst>
                            <p:childTnLst>
                              <p:par>
                                <p:cTn id="12" presetID="17" presetClass="entr" presetSubtype="10" fill="hold" nodeType="clickEffect">
                                  <p:stCondLst>
                                    <p:cond delay="0"/>
                                  </p:stCondLst>
                                  <p:childTnLst>
                                    <p:set>
                                      <p:cBhvr>
                                        <p:cTn id="13" dur="1" fill="hold">
                                          <p:stCondLst>
                                            <p:cond delay="0"/>
                                          </p:stCondLst>
                                        </p:cTn>
                                        <p:tgtEl>
                                          <p:spTgt spid="143371"/>
                                        </p:tgtEl>
                                        <p:attrNameLst>
                                          <p:attrName>style.visibility</p:attrName>
                                        </p:attrNameLst>
                                      </p:cBhvr>
                                      <p:to>
                                        <p:strVal val="visible"/>
                                      </p:to>
                                    </p:set>
                                    <p:anim calcmode="lin" valueType="num">
                                      <p:cBhvr>
                                        <p:cTn id="14" dur="500" fill="hold"/>
                                        <p:tgtEl>
                                          <p:spTgt spid="143371"/>
                                        </p:tgtEl>
                                        <p:attrNameLst>
                                          <p:attrName>ppt_w</p:attrName>
                                        </p:attrNameLst>
                                      </p:cBhvr>
                                      <p:tavLst>
                                        <p:tav tm="0">
                                          <p:val>
                                            <p:fltVal val="0"/>
                                          </p:val>
                                        </p:tav>
                                        <p:tav tm="100000">
                                          <p:val>
                                            <p:strVal val="#ppt_w"/>
                                          </p:val>
                                        </p:tav>
                                      </p:tavLst>
                                    </p:anim>
                                    <p:anim calcmode="lin" valueType="num">
                                      <p:cBhvr>
                                        <p:cTn id="15" dur="500" fill="hold"/>
                                        <p:tgtEl>
                                          <p:spTgt spid="143371"/>
                                        </p:tgtEl>
                                        <p:attrNameLst>
                                          <p:attrName>ppt_h</p:attrName>
                                        </p:attrNameLst>
                                      </p:cBhvr>
                                      <p:tavLst>
                                        <p:tav tm="0">
                                          <p:val>
                                            <p:strVal val="#ppt_h"/>
                                          </p:val>
                                        </p:tav>
                                        <p:tav tm="100000">
                                          <p:val>
                                            <p:strVal val="#ppt_h"/>
                                          </p:val>
                                        </p:tav>
                                      </p:tavLst>
                                    </p:anim>
                                  </p:childTnLst>
                                </p:cTn>
                              </p:par>
                            </p:childTnLst>
                          </p:cTn>
                        </p:par>
                        <p:par>
                          <p:cTn id="16" fill="hold">
                            <p:stCondLst>
                              <p:cond delay="500"/>
                            </p:stCondLst>
                            <p:childTnLst>
                              <p:par>
                                <p:cTn id="17" presetID="17" presetClass="entr" presetSubtype="10" fill="hold" grpId="0" nodeType="afterEffect">
                                  <p:stCondLst>
                                    <p:cond delay="0"/>
                                  </p:stCondLst>
                                  <p:childTnLst>
                                    <p:set>
                                      <p:cBhvr>
                                        <p:cTn id="18" dur="1" fill="hold">
                                          <p:stCondLst>
                                            <p:cond delay="0"/>
                                          </p:stCondLst>
                                        </p:cTn>
                                        <p:tgtEl>
                                          <p:spTgt spid="143370"/>
                                        </p:tgtEl>
                                        <p:attrNameLst>
                                          <p:attrName>style.visibility</p:attrName>
                                        </p:attrNameLst>
                                      </p:cBhvr>
                                      <p:to>
                                        <p:strVal val="visible"/>
                                      </p:to>
                                    </p:set>
                                    <p:anim calcmode="lin" valueType="num">
                                      <p:cBhvr>
                                        <p:cTn id="19" dur="500" fill="hold"/>
                                        <p:tgtEl>
                                          <p:spTgt spid="143370"/>
                                        </p:tgtEl>
                                        <p:attrNameLst>
                                          <p:attrName>ppt_w</p:attrName>
                                        </p:attrNameLst>
                                      </p:cBhvr>
                                      <p:tavLst>
                                        <p:tav tm="0">
                                          <p:val>
                                            <p:fltVal val="0"/>
                                          </p:val>
                                        </p:tav>
                                        <p:tav tm="100000">
                                          <p:val>
                                            <p:strVal val="#ppt_w"/>
                                          </p:val>
                                        </p:tav>
                                      </p:tavLst>
                                    </p:anim>
                                    <p:anim calcmode="lin" valueType="num">
                                      <p:cBhvr>
                                        <p:cTn id="20" dur="500" fill="hold"/>
                                        <p:tgtEl>
                                          <p:spTgt spid="143370"/>
                                        </p:tgtEl>
                                        <p:attrNameLst>
                                          <p:attrName>ppt_h</p:attrName>
                                        </p:attrNameLst>
                                      </p:cBhvr>
                                      <p:tavLst>
                                        <p:tav tm="0">
                                          <p:val>
                                            <p:strVal val="#ppt_h"/>
                                          </p:val>
                                        </p:tav>
                                        <p:tav tm="100000">
                                          <p:val>
                                            <p:strVal val="#ppt_h"/>
                                          </p:val>
                                        </p:tav>
                                      </p:tavLst>
                                    </p:anim>
                                  </p:childTnLst>
                                </p:cTn>
                              </p:par>
                            </p:childTnLst>
                          </p:cTn>
                        </p:par>
                        <p:par>
                          <p:cTn id="21" fill="hold">
                            <p:stCondLst>
                              <p:cond delay="1000"/>
                            </p:stCondLst>
                            <p:childTnLst>
                              <p:par>
                                <p:cTn id="22" presetID="10" presetClass="entr" presetSubtype="0" fill="hold" nodeType="after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fade">
                                      <p:cBhvr>
                                        <p:cTn id="24" dur="2000"/>
                                        <p:tgtEl>
                                          <p:spTgt spid="2"/>
                                        </p:tgtEl>
                                      </p:cBhvr>
                                    </p:animEffect>
                                  </p:childTnLst>
                                </p:cTn>
                              </p:par>
                            </p:childTnLst>
                          </p:cTn>
                        </p:par>
                      </p:childTnLst>
                    </p:cTn>
                  </p:par>
                  <p:par>
                    <p:cTn id="25" fill="hold">
                      <p:stCondLst>
                        <p:cond delay="indefinite"/>
                      </p:stCondLst>
                      <p:childTnLst>
                        <p:par>
                          <p:cTn id="26" fill="hold">
                            <p:stCondLst>
                              <p:cond delay="0"/>
                            </p:stCondLst>
                            <p:childTnLst>
                              <p:par>
                                <p:cTn id="27" presetID="23" presetClass="entr" presetSubtype="16" fill="hold" grpId="0" nodeType="clickEffect">
                                  <p:stCondLst>
                                    <p:cond delay="0"/>
                                  </p:stCondLst>
                                  <p:childTnLst>
                                    <p:set>
                                      <p:cBhvr>
                                        <p:cTn id="28" dur="1" fill="hold">
                                          <p:stCondLst>
                                            <p:cond delay="0"/>
                                          </p:stCondLst>
                                        </p:cTn>
                                        <p:tgtEl>
                                          <p:spTgt spid="143428"/>
                                        </p:tgtEl>
                                        <p:attrNameLst>
                                          <p:attrName>style.visibility</p:attrName>
                                        </p:attrNameLst>
                                      </p:cBhvr>
                                      <p:to>
                                        <p:strVal val="visible"/>
                                      </p:to>
                                    </p:set>
                                    <p:anim calcmode="lin" valueType="num">
                                      <p:cBhvr>
                                        <p:cTn id="29" dur="1000" fill="hold"/>
                                        <p:tgtEl>
                                          <p:spTgt spid="143428"/>
                                        </p:tgtEl>
                                        <p:attrNameLst>
                                          <p:attrName>ppt_w</p:attrName>
                                        </p:attrNameLst>
                                      </p:cBhvr>
                                      <p:tavLst>
                                        <p:tav tm="0">
                                          <p:val>
                                            <p:fltVal val="0"/>
                                          </p:val>
                                        </p:tav>
                                        <p:tav tm="100000">
                                          <p:val>
                                            <p:strVal val="#ppt_w"/>
                                          </p:val>
                                        </p:tav>
                                      </p:tavLst>
                                    </p:anim>
                                    <p:anim calcmode="lin" valueType="num">
                                      <p:cBhvr>
                                        <p:cTn id="30" dur="1000" fill="hold"/>
                                        <p:tgtEl>
                                          <p:spTgt spid="143428"/>
                                        </p:tgtEl>
                                        <p:attrNameLst>
                                          <p:attrName>ppt_h</p:attrName>
                                        </p:attrNameLst>
                                      </p:cBhvr>
                                      <p:tavLst>
                                        <p:tav tm="0">
                                          <p:val>
                                            <p:fltVal val="0"/>
                                          </p:val>
                                        </p:tav>
                                        <p:tav tm="100000">
                                          <p:val>
                                            <p:strVal val="#ppt_h"/>
                                          </p:val>
                                        </p:tav>
                                      </p:tavLst>
                                    </p:anim>
                                  </p:childTnLst>
                                </p:cTn>
                              </p:par>
                            </p:childTnLst>
                          </p:cTn>
                        </p:par>
                      </p:childTnLst>
                    </p:cTn>
                  </p:par>
                  <p:par>
                    <p:cTn id="31" fill="hold">
                      <p:stCondLst>
                        <p:cond delay="indefinite"/>
                      </p:stCondLst>
                      <p:childTnLst>
                        <p:par>
                          <p:cTn id="32" fill="hold">
                            <p:stCondLst>
                              <p:cond delay="0"/>
                            </p:stCondLst>
                            <p:childTnLst>
                              <p:par>
                                <p:cTn id="33" presetID="17" presetClass="entr" presetSubtype="10" fill="hold" grpId="0" nodeType="clickEffect">
                                  <p:stCondLst>
                                    <p:cond delay="0"/>
                                  </p:stCondLst>
                                  <p:childTnLst>
                                    <p:set>
                                      <p:cBhvr>
                                        <p:cTn id="34" dur="1" fill="hold">
                                          <p:stCondLst>
                                            <p:cond delay="0"/>
                                          </p:stCondLst>
                                        </p:cTn>
                                        <p:tgtEl>
                                          <p:spTgt spid="143413"/>
                                        </p:tgtEl>
                                        <p:attrNameLst>
                                          <p:attrName>style.visibility</p:attrName>
                                        </p:attrNameLst>
                                      </p:cBhvr>
                                      <p:to>
                                        <p:strVal val="visible"/>
                                      </p:to>
                                    </p:set>
                                    <p:anim calcmode="lin" valueType="num">
                                      <p:cBhvr>
                                        <p:cTn id="35" dur="500" fill="hold"/>
                                        <p:tgtEl>
                                          <p:spTgt spid="143413"/>
                                        </p:tgtEl>
                                        <p:attrNameLst>
                                          <p:attrName>ppt_w</p:attrName>
                                        </p:attrNameLst>
                                      </p:cBhvr>
                                      <p:tavLst>
                                        <p:tav tm="0">
                                          <p:val>
                                            <p:fltVal val="0"/>
                                          </p:val>
                                        </p:tav>
                                        <p:tav tm="100000">
                                          <p:val>
                                            <p:strVal val="#ppt_w"/>
                                          </p:val>
                                        </p:tav>
                                      </p:tavLst>
                                    </p:anim>
                                    <p:anim calcmode="lin" valueType="num">
                                      <p:cBhvr>
                                        <p:cTn id="36" dur="500" fill="hold"/>
                                        <p:tgtEl>
                                          <p:spTgt spid="143413"/>
                                        </p:tgtEl>
                                        <p:attrNameLst>
                                          <p:attrName>ppt_h</p:attrName>
                                        </p:attrNameLst>
                                      </p:cBhvr>
                                      <p:tavLst>
                                        <p:tav tm="0">
                                          <p:val>
                                            <p:strVal val="#ppt_h"/>
                                          </p:val>
                                        </p:tav>
                                        <p:tav tm="100000">
                                          <p:val>
                                            <p:strVal val="#ppt_h"/>
                                          </p:val>
                                        </p:tav>
                                      </p:tavLst>
                                    </p:anim>
                                  </p:childTnLst>
                                </p:cTn>
                              </p:par>
                            </p:childTnLst>
                          </p:cTn>
                        </p:par>
                        <p:par>
                          <p:cTn id="37" fill="hold">
                            <p:stCondLst>
                              <p:cond delay="500"/>
                            </p:stCondLst>
                            <p:childTnLst>
                              <p:par>
                                <p:cTn id="38" presetID="22" presetClass="entr" presetSubtype="8" fill="hold" grpId="0" nodeType="afterEffect">
                                  <p:stCondLst>
                                    <p:cond delay="0"/>
                                  </p:stCondLst>
                                  <p:childTnLst>
                                    <p:set>
                                      <p:cBhvr>
                                        <p:cTn id="39" dur="1" fill="hold">
                                          <p:stCondLst>
                                            <p:cond delay="0"/>
                                          </p:stCondLst>
                                        </p:cTn>
                                        <p:tgtEl>
                                          <p:spTgt spid="143420"/>
                                        </p:tgtEl>
                                        <p:attrNameLst>
                                          <p:attrName>style.visibility</p:attrName>
                                        </p:attrNameLst>
                                      </p:cBhvr>
                                      <p:to>
                                        <p:strVal val="visible"/>
                                      </p:to>
                                    </p:set>
                                    <p:animEffect transition="in" filter="wipe(left)">
                                      <p:cBhvr>
                                        <p:cTn id="40" dur="500"/>
                                        <p:tgtEl>
                                          <p:spTgt spid="143420"/>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143415"/>
                                        </p:tgtEl>
                                        <p:attrNameLst>
                                          <p:attrName>style.visibility</p:attrName>
                                        </p:attrNameLst>
                                      </p:cBhvr>
                                      <p:to>
                                        <p:strVal val="visible"/>
                                      </p:to>
                                    </p:set>
                                    <p:animEffect transition="in" filter="wipe(down)">
                                      <p:cBhvr>
                                        <p:cTn id="45" dur="500"/>
                                        <p:tgtEl>
                                          <p:spTgt spid="143415"/>
                                        </p:tgtEl>
                                      </p:cBhvr>
                                    </p:animEffect>
                                  </p:childTnLst>
                                </p:cTn>
                              </p:par>
                            </p:childTnLst>
                          </p:cTn>
                        </p:par>
                        <p:par>
                          <p:cTn id="46" fill="hold">
                            <p:stCondLst>
                              <p:cond delay="500"/>
                            </p:stCondLst>
                            <p:childTnLst>
                              <p:par>
                                <p:cTn id="47" presetID="22" presetClass="entr" presetSubtype="2" fill="hold" grpId="0" nodeType="afterEffect">
                                  <p:stCondLst>
                                    <p:cond delay="0"/>
                                  </p:stCondLst>
                                  <p:childTnLst>
                                    <p:set>
                                      <p:cBhvr>
                                        <p:cTn id="48" dur="1" fill="hold">
                                          <p:stCondLst>
                                            <p:cond delay="0"/>
                                          </p:stCondLst>
                                        </p:cTn>
                                        <p:tgtEl>
                                          <p:spTgt spid="143416"/>
                                        </p:tgtEl>
                                        <p:attrNameLst>
                                          <p:attrName>style.visibility</p:attrName>
                                        </p:attrNameLst>
                                      </p:cBhvr>
                                      <p:to>
                                        <p:strVal val="visible"/>
                                      </p:to>
                                    </p:set>
                                    <p:animEffect transition="in" filter="wipe(right)">
                                      <p:cBhvr>
                                        <p:cTn id="49" dur="500"/>
                                        <p:tgtEl>
                                          <p:spTgt spid="143416"/>
                                        </p:tgtEl>
                                      </p:cBhvr>
                                    </p:animEffect>
                                  </p:childTnLst>
                                </p:cTn>
                              </p:par>
                            </p:childTnLst>
                          </p:cTn>
                        </p:par>
                        <p:par>
                          <p:cTn id="50" fill="hold">
                            <p:stCondLst>
                              <p:cond delay="1000"/>
                            </p:stCondLst>
                            <p:childTnLst>
                              <p:par>
                                <p:cTn id="51" presetID="22" presetClass="entr" presetSubtype="1" fill="hold" grpId="0" nodeType="afterEffect">
                                  <p:stCondLst>
                                    <p:cond delay="0"/>
                                  </p:stCondLst>
                                  <p:childTnLst>
                                    <p:set>
                                      <p:cBhvr>
                                        <p:cTn id="52" dur="1" fill="hold">
                                          <p:stCondLst>
                                            <p:cond delay="0"/>
                                          </p:stCondLst>
                                        </p:cTn>
                                        <p:tgtEl>
                                          <p:spTgt spid="143417"/>
                                        </p:tgtEl>
                                        <p:attrNameLst>
                                          <p:attrName>style.visibility</p:attrName>
                                        </p:attrNameLst>
                                      </p:cBhvr>
                                      <p:to>
                                        <p:strVal val="visible"/>
                                      </p:to>
                                    </p:set>
                                    <p:animEffect transition="in" filter="wipe(up)">
                                      <p:cBhvr>
                                        <p:cTn id="53" dur="500"/>
                                        <p:tgtEl>
                                          <p:spTgt spid="143417"/>
                                        </p:tgtEl>
                                      </p:cBhvr>
                                    </p:animEffect>
                                  </p:childTnLst>
                                </p:cTn>
                              </p:par>
                            </p:childTnLst>
                          </p:cTn>
                        </p:par>
                        <p:par>
                          <p:cTn id="54" fill="hold">
                            <p:stCondLst>
                              <p:cond delay="1500"/>
                            </p:stCondLst>
                            <p:childTnLst>
                              <p:par>
                                <p:cTn id="55" presetID="22" presetClass="entr" presetSubtype="8" fill="hold" grpId="0" nodeType="afterEffect">
                                  <p:stCondLst>
                                    <p:cond delay="0"/>
                                  </p:stCondLst>
                                  <p:childTnLst>
                                    <p:set>
                                      <p:cBhvr>
                                        <p:cTn id="56" dur="1" fill="hold">
                                          <p:stCondLst>
                                            <p:cond delay="0"/>
                                          </p:stCondLst>
                                        </p:cTn>
                                        <p:tgtEl>
                                          <p:spTgt spid="143418"/>
                                        </p:tgtEl>
                                        <p:attrNameLst>
                                          <p:attrName>style.visibility</p:attrName>
                                        </p:attrNameLst>
                                      </p:cBhvr>
                                      <p:to>
                                        <p:strVal val="visible"/>
                                      </p:to>
                                    </p:set>
                                    <p:animEffect transition="in" filter="wipe(left)">
                                      <p:cBhvr>
                                        <p:cTn id="57" dur="500"/>
                                        <p:tgtEl>
                                          <p:spTgt spid="1434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8" grpId="0" autoUpdateAnimBg="0"/>
      <p:bldP spid="143370" grpId="0" autoUpdateAnimBg="0"/>
      <p:bldP spid="143413" grpId="0"/>
      <p:bldP spid="143415" grpId="0" animBg="1"/>
      <p:bldP spid="143416" grpId="0" animBg="1"/>
      <p:bldP spid="143417" grpId="0" animBg="1"/>
      <p:bldP spid="143418" grpId="0" animBg="1"/>
      <p:bldP spid="143420" grpId="0" animBg="1"/>
      <p:bldP spid="143428" grpId="0"/>
    </p:bldLst>
  </p:timing>
</p:sld>
</file>

<file path=ppt/slides/slide7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671" name="Text Box 39"/>
          <p:cNvSpPr txBox="1">
            <a:spLocks noChangeArrowheads="1"/>
          </p:cNvSpPr>
          <p:nvPr/>
        </p:nvSpPr>
        <p:spPr bwMode="auto">
          <a:xfrm>
            <a:off x="88900" y="409575"/>
            <a:ext cx="8852055" cy="1200308"/>
          </a:xfrm>
          <a:prstGeom prst="rect">
            <a:avLst/>
          </a:prstGeom>
          <a:noFill/>
          <a:ln w="9525">
            <a:noFill/>
            <a:miter lim="800000"/>
            <a:headEnd/>
            <a:tailEnd/>
          </a:ln>
          <a:effectLst/>
        </p:spPr>
        <p:txBody>
          <a:bodyPr wrap="none" lIns="91416" tIns="45710" rIns="91416" bIns="45710">
            <a:spAutoFit/>
          </a:bodyPr>
          <a:lstStyle/>
          <a:p>
            <a:pPr>
              <a:spcBef>
                <a:spcPct val="0"/>
              </a:spcBef>
            </a:pPr>
            <a:r>
              <a:rPr lang="zh-CN" altLang="en-US" sz="2400" dirty="0">
                <a:ea typeface="华文中宋" pitchFamily="2" charset="-122"/>
              </a:rPr>
              <a:t>例：</a:t>
            </a:r>
            <a:r>
              <a:rPr lang="zh-CN" altLang="en-US" sz="2400" dirty="0">
                <a:ea typeface="楷体_GB2312" pitchFamily="49" charset="-122"/>
              </a:rPr>
              <a:t>表长为 </a:t>
            </a:r>
            <a:r>
              <a:rPr lang="en-US" altLang="zh-CN" sz="2400" dirty="0">
                <a:ea typeface="楷体_GB2312" pitchFamily="49" charset="-122"/>
              </a:rPr>
              <a:t>11 </a:t>
            </a:r>
            <a:r>
              <a:rPr lang="zh-CN" altLang="en-US" sz="2400" dirty="0">
                <a:ea typeface="楷体_GB2312" pitchFamily="49" charset="-122"/>
              </a:rPr>
              <a:t>的哈希表中已填有关键字为 </a:t>
            </a:r>
            <a:r>
              <a:rPr lang="en-US" altLang="zh-CN" sz="2400" dirty="0">
                <a:ea typeface="楷体_GB2312" pitchFamily="49" charset="-122"/>
              </a:rPr>
              <a:t>17</a:t>
            </a:r>
            <a:r>
              <a:rPr lang="zh-CN" altLang="en-US" sz="2400" dirty="0">
                <a:ea typeface="楷体_GB2312" pitchFamily="49" charset="-122"/>
              </a:rPr>
              <a:t>，</a:t>
            </a:r>
            <a:r>
              <a:rPr lang="en-US" altLang="zh-CN" sz="2400" dirty="0">
                <a:ea typeface="楷体_GB2312" pitchFamily="49" charset="-122"/>
              </a:rPr>
              <a:t>60</a:t>
            </a:r>
            <a:r>
              <a:rPr lang="zh-CN" altLang="en-US" sz="2400" dirty="0">
                <a:ea typeface="楷体_GB2312" pitchFamily="49" charset="-122"/>
              </a:rPr>
              <a:t>，</a:t>
            </a:r>
            <a:r>
              <a:rPr lang="en-US" altLang="zh-CN" sz="2400" dirty="0">
                <a:ea typeface="楷体_GB2312" pitchFamily="49" charset="-122"/>
              </a:rPr>
              <a:t>29 </a:t>
            </a:r>
            <a:r>
              <a:rPr lang="zh-CN" altLang="en-US" sz="2400" dirty="0">
                <a:ea typeface="楷体_GB2312" pitchFamily="49" charset="-122"/>
              </a:rPr>
              <a:t>的记录， </a:t>
            </a:r>
          </a:p>
          <a:p>
            <a:pPr>
              <a:spcBef>
                <a:spcPct val="0"/>
              </a:spcBef>
            </a:pPr>
            <a:r>
              <a:rPr lang="zh-CN" altLang="en-US" sz="2400" dirty="0">
                <a:ea typeface="楷体_GB2312" pitchFamily="49" charset="-122"/>
              </a:rPr>
              <a:t>        </a:t>
            </a:r>
            <a:r>
              <a:rPr lang="en-US" altLang="zh-CN" sz="2400" dirty="0">
                <a:ea typeface="楷体_GB2312" pitchFamily="49" charset="-122"/>
              </a:rPr>
              <a:t>H(key)=key MOD 11</a:t>
            </a:r>
            <a:r>
              <a:rPr lang="zh-CN" altLang="en-US" sz="2400" dirty="0">
                <a:ea typeface="楷体_GB2312" pitchFamily="49" charset="-122"/>
              </a:rPr>
              <a:t>，</a:t>
            </a:r>
            <a:r>
              <a:rPr lang="zh-CN" altLang="zh-CN" sz="2400" dirty="0">
                <a:ea typeface="楷体_GB2312" pitchFamily="49" charset="-122"/>
              </a:rPr>
              <a:t>现有第</a:t>
            </a:r>
            <a:r>
              <a:rPr lang="zh-CN" altLang="en-US" sz="2400" dirty="0">
                <a:ea typeface="楷体_GB2312" pitchFamily="49" charset="-122"/>
              </a:rPr>
              <a:t> </a:t>
            </a:r>
            <a:r>
              <a:rPr lang="zh-CN" altLang="zh-CN" sz="2400" dirty="0">
                <a:ea typeface="楷体_GB2312" pitchFamily="49" charset="-122"/>
              </a:rPr>
              <a:t>4</a:t>
            </a:r>
            <a:r>
              <a:rPr lang="en-US" altLang="zh-CN" sz="2400" dirty="0">
                <a:ea typeface="楷体_GB2312" pitchFamily="49" charset="-122"/>
              </a:rPr>
              <a:t> </a:t>
            </a:r>
            <a:r>
              <a:rPr lang="zh-CN" altLang="zh-CN" sz="2400" dirty="0">
                <a:ea typeface="楷体_GB2312" pitchFamily="49" charset="-122"/>
              </a:rPr>
              <a:t>个记录，其关键字为</a:t>
            </a:r>
            <a:r>
              <a:rPr lang="zh-CN" altLang="en-US" sz="2400" dirty="0">
                <a:ea typeface="楷体_GB2312" pitchFamily="49" charset="-122"/>
              </a:rPr>
              <a:t> </a:t>
            </a:r>
            <a:r>
              <a:rPr lang="zh-CN" altLang="zh-CN" sz="2400" dirty="0">
                <a:ea typeface="楷体_GB2312" pitchFamily="49" charset="-122"/>
              </a:rPr>
              <a:t>38，</a:t>
            </a:r>
            <a:r>
              <a:rPr lang="zh-CN" altLang="en-US" sz="2400" dirty="0">
                <a:ea typeface="楷体_GB2312" pitchFamily="49" charset="-122"/>
              </a:rPr>
              <a:t> </a:t>
            </a:r>
            <a:endParaRPr lang="zh-CN" altLang="zh-CN" sz="2400" dirty="0">
              <a:ea typeface="楷体_GB2312" pitchFamily="49" charset="-122"/>
            </a:endParaRPr>
          </a:p>
          <a:p>
            <a:pPr>
              <a:spcBef>
                <a:spcPct val="0"/>
              </a:spcBef>
            </a:pPr>
            <a:r>
              <a:rPr lang="zh-CN" altLang="en-US" sz="2400" dirty="0">
                <a:ea typeface="楷体_GB2312" pitchFamily="49" charset="-122"/>
              </a:rPr>
              <a:t> </a:t>
            </a:r>
            <a:r>
              <a:rPr lang="zh-CN" altLang="zh-CN" sz="2400" dirty="0">
                <a:ea typeface="楷体_GB2312" pitchFamily="49" charset="-122"/>
              </a:rPr>
              <a:t>       按三种处理冲突的方法，将它填入表中。</a:t>
            </a:r>
            <a:r>
              <a:rPr lang="zh-CN" altLang="en-US" sz="2400" dirty="0">
                <a:ea typeface="楷体_GB2312" pitchFamily="49" charset="-122"/>
              </a:rPr>
              <a:t> </a:t>
            </a:r>
          </a:p>
        </p:txBody>
      </p:sp>
      <p:grpSp>
        <p:nvGrpSpPr>
          <p:cNvPr id="2" name="Group 60"/>
          <p:cNvGrpSpPr>
            <a:grpSpLocks/>
          </p:cNvGrpSpPr>
          <p:nvPr/>
        </p:nvGrpSpPr>
        <p:grpSpPr bwMode="auto">
          <a:xfrm>
            <a:off x="2003425" y="1552574"/>
            <a:ext cx="5083175" cy="733425"/>
            <a:chOff x="1261" y="1008"/>
            <a:chExt cx="3203" cy="462"/>
          </a:xfrm>
        </p:grpSpPr>
        <p:sp>
          <p:nvSpPr>
            <p:cNvPr id="69673" name="Text Box 41"/>
            <p:cNvSpPr txBox="1">
              <a:spLocks noChangeArrowheads="1"/>
            </p:cNvSpPr>
            <p:nvPr/>
          </p:nvSpPr>
          <p:spPr bwMode="auto">
            <a:xfrm>
              <a:off x="1295" y="1008"/>
              <a:ext cx="3134" cy="233"/>
            </a:xfrm>
            <a:prstGeom prst="rect">
              <a:avLst/>
            </a:prstGeom>
            <a:noFill/>
            <a:ln w="9525">
              <a:noFill/>
              <a:miter lim="800000"/>
              <a:headEnd/>
              <a:tailEnd/>
            </a:ln>
            <a:effectLst/>
          </p:spPr>
          <p:txBody>
            <a:bodyPr wrap="none" lIns="91395" tIns="45696" rIns="91395" bIns="45696">
              <a:spAutoFit/>
            </a:bodyPr>
            <a:lstStyle/>
            <a:p>
              <a:pPr>
                <a:spcBef>
                  <a:spcPct val="0"/>
                </a:spcBef>
              </a:pPr>
              <a:r>
                <a:rPr lang="en-US" altLang="zh-CN" dirty="0"/>
                <a:t>0       1       2      3       4      5      6       7       8      9     10</a:t>
              </a:r>
            </a:p>
          </p:txBody>
        </p:sp>
        <p:sp>
          <p:nvSpPr>
            <p:cNvPr id="69674" name="Rectangle 42"/>
            <p:cNvSpPr>
              <a:spLocks noChangeArrowheads="1"/>
            </p:cNvSpPr>
            <p:nvPr/>
          </p:nvSpPr>
          <p:spPr bwMode="auto">
            <a:xfrm>
              <a:off x="1261" y="1232"/>
              <a:ext cx="3203" cy="238"/>
            </a:xfrm>
            <a:prstGeom prst="rect">
              <a:avLst/>
            </a:prstGeom>
            <a:noFill/>
            <a:ln w="9525">
              <a:solidFill>
                <a:schemeClr val="tx1"/>
              </a:solidFill>
              <a:miter lim="800000"/>
              <a:headEnd/>
              <a:tailEnd/>
            </a:ln>
            <a:effectLst/>
          </p:spPr>
          <p:txBody>
            <a:bodyPr wrap="none" lIns="91395" tIns="45696" rIns="91395" bIns="45696">
              <a:spAutoFit/>
            </a:bodyPr>
            <a:lstStyle/>
            <a:p>
              <a:endParaRPr lang="zh-CN" altLang="en-US"/>
            </a:p>
          </p:txBody>
        </p:sp>
        <p:sp>
          <p:nvSpPr>
            <p:cNvPr id="69675" name="Line 43"/>
            <p:cNvSpPr>
              <a:spLocks noChangeShapeType="1"/>
            </p:cNvSpPr>
            <p:nvPr/>
          </p:nvSpPr>
          <p:spPr bwMode="auto">
            <a:xfrm>
              <a:off x="1536" y="1232"/>
              <a:ext cx="0" cy="238"/>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69676" name="Line 44"/>
            <p:cNvSpPr>
              <a:spLocks noChangeShapeType="1"/>
            </p:cNvSpPr>
            <p:nvPr/>
          </p:nvSpPr>
          <p:spPr bwMode="auto">
            <a:xfrm>
              <a:off x="1824" y="1232"/>
              <a:ext cx="0" cy="238"/>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69677" name="Line 45"/>
            <p:cNvSpPr>
              <a:spLocks noChangeShapeType="1"/>
            </p:cNvSpPr>
            <p:nvPr/>
          </p:nvSpPr>
          <p:spPr bwMode="auto">
            <a:xfrm>
              <a:off x="2112" y="1232"/>
              <a:ext cx="0" cy="238"/>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69678" name="Line 46"/>
            <p:cNvSpPr>
              <a:spLocks noChangeShapeType="1"/>
            </p:cNvSpPr>
            <p:nvPr/>
          </p:nvSpPr>
          <p:spPr bwMode="auto">
            <a:xfrm>
              <a:off x="2400" y="1232"/>
              <a:ext cx="0" cy="238"/>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69679" name="Line 47"/>
            <p:cNvSpPr>
              <a:spLocks noChangeShapeType="1"/>
            </p:cNvSpPr>
            <p:nvPr/>
          </p:nvSpPr>
          <p:spPr bwMode="auto">
            <a:xfrm>
              <a:off x="2688" y="1232"/>
              <a:ext cx="0" cy="238"/>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69680" name="Line 48"/>
            <p:cNvSpPr>
              <a:spLocks noChangeShapeType="1"/>
            </p:cNvSpPr>
            <p:nvPr/>
          </p:nvSpPr>
          <p:spPr bwMode="auto">
            <a:xfrm>
              <a:off x="2976" y="1232"/>
              <a:ext cx="0" cy="238"/>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69681" name="Line 49"/>
            <p:cNvSpPr>
              <a:spLocks noChangeShapeType="1"/>
            </p:cNvSpPr>
            <p:nvPr/>
          </p:nvSpPr>
          <p:spPr bwMode="auto">
            <a:xfrm>
              <a:off x="3264" y="1232"/>
              <a:ext cx="0" cy="238"/>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69682" name="Line 50"/>
            <p:cNvSpPr>
              <a:spLocks noChangeShapeType="1"/>
            </p:cNvSpPr>
            <p:nvPr/>
          </p:nvSpPr>
          <p:spPr bwMode="auto">
            <a:xfrm>
              <a:off x="3552" y="1232"/>
              <a:ext cx="0" cy="238"/>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69683" name="Line 51"/>
            <p:cNvSpPr>
              <a:spLocks noChangeShapeType="1"/>
            </p:cNvSpPr>
            <p:nvPr/>
          </p:nvSpPr>
          <p:spPr bwMode="auto">
            <a:xfrm>
              <a:off x="3840" y="1232"/>
              <a:ext cx="0" cy="238"/>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69684" name="Line 52"/>
            <p:cNvSpPr>
              <a:spLocks noChangeShapeType="1"/>
            </p:cNvSpPr>
            <p:nvPr/>
          </p:nvSpPr>
          <p:spPr bwMode="auto">
            <a:xfrm>
              <a:off x="4128" y="1232"/>
              <a:ext cx="0" cy="238"/>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69685" name="Text Box 53"/>
            <p:cNvSpPr txBox="1">
              <a:spLocks noChangeArrowheads="1"/>
            </p:cNvSpPr>
            <p:nvPr/>
          </p:nvSpPr>
          <p:spPr bwMode="auto">
            <a:xfrm>
              <a:off x="2668" y="1231"/>
              <a:ext cx="892" cy="233"/>
            </a:xfrm>
            <a:prstGeom prst="rect">
              <a:avLst/>
            </a:prstGeom>
            <a:noFill/>
            <a:ln w="9525">
              <a:noFill/>
              <a:miter lim="800000"/>
              <a:headEnd/>
              <a:tailEnd/>
            </a:ln>
            <a:effectLst/>
          </p:spPr>
          <p:txBody>
            <a:bodyPr wrap="none" lIns="91395" tIns="45696" rIns="91395" bIns="45696">
              <a:spAutoFit/>
            </a:bodyPr>
            <a:lstStyle/>
            <a:p>
              <a:pPr>
                <a:spcBef>
                  <a:spcPct val="0"/>
                </a:spcBef>
              </a:pPr>
              <a:r>
                <a:rPr lang="en-US" altLang="zh-CN" dirty="0"/>
                <a:t>60     17    29 </a:t>
              </a:r>
            </a:p>
          </p:txBody>
        </p:sp>
      </p:grpSp>
      <p:sp>
        <p:nvSpPr>
          <p:cNvPr id="69686" name="Text Box 54"/>
          <p:cNvSpPr txBox="1">
            <a:spLocks noChangeArrowheads="1"/>
          </p:cNvSpPr>
          <p:nvPr/>
        </p:nvSpPr>
        <p:spPr bwMode="auto">
          <a:xfrm>
            <a:off x="76200" y="2409825"/>
            <a:ext cx="4588067" cy="1569640"/>
          </a:xfrm>
          <a:prstGeom prst="rect">
            <a:avLst/>
          </a:prstGeom>
          <a:noFill/>
          <a:ln w="9525">
            <a:noFill/>
            <a:miter lim="800000"/>
            <a:headEnd/>
            <a:tailEnd/>
          </a:ln>
          <a:effectLst/>
        </p:spPr>
        <p:txBody>
          <a:bodyPr wrap="none" lIns="91416" tIns="45710" rIns="91416" bIns="45710">
            <a:spAutoFit/>
          </a:bodyPr>
          <a:lstStyle/>
          <a:p>
            <a:pPr>
              <a:spcBef>
                <a:spcPct val="0"/>
              </a:spcBef>
            </a:pPr>
            <a:r>
              <a:rPr lang="en-US" altLang="zh-CN" sz="2400" dirty="0">
                <a:ea typeface="楷体_GB2312" pitchFamily="49" charset="-122"/>
              </a:rPr>
              <a:t>(</a:t>
            </a:r>
            <a:r>
              <a:rPr lang="en-US" altLang="zh-CN" sz="2400" dirty="0">
                <a:solidFill>
                  <a:srgbClr val="CC3300"/>
                </a:solidFill>
                <a:effectLst>
                  <a:outerShdw blurRad="38100" dist="38100" dir="2700000" algn="tl">
                    <a:srgbClr val="000000"/>
                  </a:outerShdw>
                </a:effectLst>
                <a:ea typeface="楷体_GB2312" pitchFamily="49" charset="-122"/>
              </a:rPr>
              <a:t>1</a:t>
            </a:r>
            <a:r>
              <a:rPr lang="en-US" altLang="zh-CN" sz="2400" dirty="0">
                <a:ea typeface="楷体_GB2312" pitchFamily="49" charset="-122"/>
              </a:rPr>
              <a:t>)  H(38)=38 MOD 11=5    </a:t>
            </a:r>
            <a:r>
              <a:rPr lang="zh-CN" altLang="zh-CN" sz="2400" dirty="0">
                <a:ea typeface="楷体_GB2312" pitchFamily="49" charset="-122"/>
              </a:rPr>
              <a:t>冲突</a:t>
            </a:r>
            <a:r>
              <a:rPr lang="zh-CN" altLang="en-US" sz="2400" dirty="0">
                <a:ea typeface="楷体_GB2312" pitchFamily="49" charset="-122"/>
              </a:rPr>
              <a:t> </a:t>
            </a:r>
            <a:endParaRPr lang="zh-CN" altLang="zh-CN" sz="2400" dirty="0">
              <a:ea typeface="楷体_GB2312" pitchFamily="49" charset="-122"/>
            </a:endParaRPr>
          </a:p>
          <a:p>
            <a:pPr>
              <a:spcBef>
                <a:spcPct val="0"/>
              </a:spcBef>
            </a:pPr>
            <a:r>
              <a:rPr lang="zh-CN" altLang="zh-CN" sz="2400" dirty="0">
                <a:ea typeface="楷体_GB2312" pitchFamily="49" charset="-122"/>
              </a:rPr>
              <a:t>       </a:t>
            </a:r>
            <a:r>
              <a:rPr lang="en-US" altLang="zh-CN" sz="2400" dirty="0">
                <a:ea typeface="楷体_GB2312" pitchFamily="49" charset="-122"/>
              </a:rPr>
              <a:t>H</a:t>
            </a:r>
            <a:r>
              <a:rPr lang="en-US" altLang="zh-CN" sz="2400" baseline="-25000" dirty="0">
                <a:ea typeface="楷体_GB2312" pitchFamily="49" charset="-122"/>
              </a:rPr>
              <a:t>1</a:t>
            </a:r>
            <a:r>
              <a:rPr lang="en-US" altLang="zh-CN" sz="2400" dirty="0">
                <a:ea typeface="楷体_GB2312" pitchFamily="49" charset="-122"/>
              </a:rPr>
              <a:t>=(5+1) MOD 11=6    </a:t>
            </a:r>
            <a:r>
              <a:rPr lang="zh-CN" altLang="zh-CN" sz="2400" dirty="0">
                <a:ea typeface="楷体_GB2312" pitchFamily="49" charset="-122"/>
              </a:rPr>
              <a:t>冲突</a:t>
            </a:r>
            <a:r>
              <a:rPr lang="zh-CN" altLang="en-US" sz="2400" dirty="0">
                <a:ea typeface="楷体_GB2312" pitchFamily="49" charset="-122"/>
              </a:rPr>
              <a:t> </a:t>
            </a:r>
            <a:endParaRPr lang="zh-CN" altLang="zh-CN" sz="2400" dirty="0">
              <a:ea typeface="楷体_GB2312" pitchFamily="49" charset="-122"/>
            </a:endParaRPr>
          </a:p>
          <a:p>
            <a:pPr>
              <a:spcBef>
                <a:spcPct val="0"/>
              </a:spcBef>
            </a:pPr>
            <a:r>
              <a:rPr lang="zh-CN" altLang="zh-CN" sz="2400" dirty="0">
                <a:ea typeface="楷体_GB2312" pitchFamily="49" charset="-122"/>
              </a:rPr>
              <a:t>       </a:t>
            </a:r>
            <a:r>
              <a:rPr lang="en-US" altLang="zh-CN" sz="2400" dirty="0">
                <a:ea typeface="楷体_GB2312" pitchFamily="49" charset="-122"/>
              </a:rPr>
              <a:t>H</a:t>
            </a:r>
            <a:r>
              <a:rPr lang="en-US" altLang="zh-CN" sz="2400" baseline="-25000" dirty="0">
                <a:ea typeface="楷体_GB2312" pitchFamily="49" charset="-122"/>
              </a:rPr>
              <a:t>2</a:t>
            </a:r>
            <a:r>
              <a:rPr lang="en-US" altLang="zh-CN" sz="2400" dirty="0">
                <a:ea typeface="楷体_GB2312" pitchFamily="49" charset="-122"/>
              </a:rPr>
              <a:t>=(5+2) MOD 11=7    </a:t>
            </a:r>
            <a:r>
              <a:rPr lang="zh-CN" altLang="zh-CN" sz="2400" dirty="0">
                <a:ea typeface="楷体_GB2312" pitchFamily="49" charset="-122"/>
              </a:rPr>
              <a:t>冲突</a:t>
            </a:r>
            <a:r>
              <a:rPr lang="zh-CN" altLang="en-US" sz="2400" dirty="0">
                <a:ea typeface="楷体_GB2312" pitchFamily="49" charset="-122"/>
              </a:rPr>
              <a:t> </a:t>
            </a:r>
            <a:endParaRPr lang="zh-CN" altLang="zh-CN" sz="2400" dirty="0">
              <a:ea typeface="楷体_GB2312" pitchFamily="49" charset="-122"/>
            </a:endParaRPr>
          </a:p>
          <a:p>
            <a:pPr>
              <a:spcBef>
                <a:spcPct val="0"/>
              </a:spcBef>
            </a:pPr>
            <a:r>
              <a:rPr lang="zh-CN" altLang="zh-CN" sz="2400" dirty="0">
                <a:ea typeface="楷体_GB2312" pitchFamily="49" charset="-122"/>
              </a:rPr>
              <a:t>       </a:t>
            </a:r>
            <a:r>
              <a:rPr lang="en-US" altLang="zh-CN" sz="2400" dirty="0">
                <a:ea typeface="楷体_GB2312" pitchFamily="49" charset="-122"/>
              </a:rPr>
              <a:t>H</a:t>
            </a:r>
            <a:r>
              <a:rPr lang="en-US" altLang="zh-CN" sz="2400" baseline="-25000" dirty="0">
                <a:ea typeface="楷体_GB2312" pitchFamily="49" charset="-122"/>
              </a:rPr>
              <a:t>3</a:t>
            </a:r>
            <a:r>
              <a:rPr lang="en-US" altLang="zh-CN" sz="2400" dirty="0">
                <a:ea typeface="楷体_GB2312" pitchFamily="49" charset="-122"/>
              </a:rPr>
              <a:t>=(5+3) MOD 11=8    </a:t>
            </a:r>
            <a:r>
              <a:rPr lang="zh-CN" altLang="zh-CN" sz="2400" dirty="0">
                <a:ea typeface="楷体_GB2312" pitchFamily="49" charset="-122"/>
              </a:rPr>
              <a:t>不冲突</a:t>
            </a:r>
            <a:r>
              <a:rPr lang="zh-CN" altLang="en-US" sz="2400" dirty="0">
                <a:ea typeface="楷体_GB2312" pitchFamily="49" charset="-122"/>
              </a:rPr>
              <a:t>  </a:t>
            </a:r>
            <a:r>
              <a:rPr lang="zh-CN" altLang="zh-CN" sz="2400" dirty="0">
                <a:ea typeface="楷体_GB2312" pitchFamily="49" charset="-122"/>
              </a:rPr>
              <a:t> </a:t>
            </a:r>
            <a:endParaRPr lang="zh-CN" altLang="en-US" sz="2400" dirty="0">
              <a:ea typeface="楷体_GB2312" pitchFamily="49" charset="-122"/>
            </a:endParaRPr>
          </a:p>
        </p:txBody>
      </p:sp>
      <p:sp>
        <p:nvSpPr>
          <p:cNvPr id="69687" name="Text Box 55"/>
          <p:cNvSpPr txBox="1">
            <a:spLocks noChangeArrowheads="1"/>
          </p:cNvSpPr>
          <p:nvPr/>
        </p:nvSpPr>
        <p:spPr bwMode="auto">
          <a:xfrm>
            <a:off x="5638800" y="1906588"/>
            <a:ext cx="566738" cy="457200"/>
          </a:xfrm>
          <a:prstGeom prst="rect">
            <a:avLst/>
          </a:prstGeom>
          <a:noFill/>
          <a:ln w="9525">
            <a:noFill/>
            <a:miter lim="800000"/>
            <a:headEnd/>
            <a:tailEnd/>
          </a:ln>
          <a:effectLst/>
        </p:spPr>
        <p:txBody>
          <a:bodyPr wrap="none" lIns="91416" tIns="45710" rIns="91416" bIns="45710">
            <a:spAutoFit/>
          </a:bodyPr>
          <a:lstStyle/>
          <a:p>
            <a:pPr>
              <a:spcBef>
                <a:spcPct val="0"/>
              </a:spcBef>
            </a:pPr>
            <a:r>
              <a:rPr lang="en-US" altLang="zh-CN">
                <a:solidFill>
                  <a:srgbClr val="CC3300"/>
                </a:solidFill>
                <a:effectLst>
                  <a:outerShdw blurRad="38100" dist="38100" dir="2700000" algn="tl">
                    <a:srgbClr val="000000"/>
                  </a:outerShdw>
                </a:effectLst>
              </a:rPr>
              <a:t>38 </a:t>
            </a:r>
          </a:p>
        </p:txBody>
      </p:sp>
      <p:sp>
        <p:nvSpPr>
          <p:cNvPr id="69688" name="Text Box 56"/>
          <p:cNvSpPr txBox="1">
            <a:spLocks noChangeArrowheads="1"/>
          </p:cNvSpPr>
          <p:nvPr/>
        </p:nvSpPr>
        <p:spPr bwMode="auto">
          <a:xfrm>
            <a:off x="76200" y="3992563"/>
            <a:ext cx="4632951" cy="1200308"/>
          </a:xfrm>
          <a:prstGeom prst="rect">
            <a:avLst/>
          </a:prstGeom>
          <a:noFill/>
          <a:ln w="9525">
            <a:noFill/>
            <a:miter lim="800000"/>
            <a:headEnd/>
            <a:tailEnd/>
          </a:ln>
          <a:effectLst/>
        </p:spPr>
        <p:txBody>
          <a:bodyPr wrap="none" lIns="91416" tIns="45710" rIns="91416" bIns="45710">
            <a:spAutoFit/>
          </a:bodyPr>
          <a:lstStyle/>
          <a:p>
            <a:pPr>
              <a:spcBef>
                <a:spcPct val="0"/>
              </a:spcBef>
            </a:pPr>
            <a:r>
              <a:rPr lang="en-US" altLang="zh-CN" sz="2400" dirty="0">
                <a:ea typeface="楷体_GB2312" pitchFamily="49" charset="-122"/>
              </a:rPr>
              <a:t>(</a:t>
            </a:r>
            <a:r>
              <a:rPr lang="en-US" altLang="zh-CN" sz="2400" dirty="0">
                <a:solidFill>
                  <a:srgbClr val="0000FF"/>
                </a:solidFill>
                <a:ea typeface="楷体_GB2312" pitchFamily="49" charset="-122"/>
              </a:rPr>
              <a:t>2</a:t>
            </a:r>
            <a:r>
              <a:rPr lang="en-US" altLang="zh-CN" sz="2400" dirty="0">
                <a:ea typeface="楷体_GB2312" pitchFamily="49" charset="-122"/>
              </a:rPr>
              <a:t>)  H(38)=38 MOD 11=5      </a:t>
            </a:r>
            <a:r>
              <a:rPr lang="zh-CN" altLang="zh-CN" sz="2400" dirty="0">
                <a:ea typeface="楷体_GB2312" pitchFamily="49" charset="-122"/>
              </a:rPr>
              <a:t>冲突</a:t>
            </a:r>
            <a:r>
              <a:rPr lang="zh-CN" altLang="en-US" sz="2400" dirty="0">
                <a:ea typeface="楷体_GB2312" pitchFamily="49" charset="-122"/>
              </a:rPr>
              <a:t> </a:t>
            </a:r>
            <a:endParaRPr lang="zh-CN" altLang="zh-CN" sz="2400" dirty="0">
              <a:ea typeface="楷体_GB2312" pitchFamily="49" charset="-122"/>
            </a:endParaRPr>
          </a:p>
          <a:p>
            <a:pPr>
              <a:spcBef>
                <a:spcPct val="0"/>
              </a:spcBef>
            </a:pPr>
            <a:r>
              <a:rPr lang="zh-CN" altLang="zh-CN" sz="2400" dirty="0">
                <a:ea typeface="楷体_GB2312" pitchFamily="49" charset="-122"/>
              </a:rPr>
              <a:t>      </a:t>
            </a:r>
            <a:r>
              <a:rPr lang="zh-CN" altLang="en-US" sz="2400" dirty="0">
                <a:ea typeface="楷体_GB2312" pitchFamily="49" charset="-122"/>
              </a:rPr>
              <a:t> </a:t>
            </a:r>
            <a:r>
              <a:rPr lang="en-US" altLang="zh-CN" sz="2400" dirty="0">
                <a:ea typeface="楷体_GB2312" pitchFamily="49" charset="-122"/>
              </a:rPr>
              <a:t>H</a:t>
            </a:r>
            <a:r>
              <a:rPr lang="en-US" altLang="zh-CN" sz="2400" baseline="-25000" dirty="0">
                <a:ea typeface="楷体_GB2312" pitchFamily="49" charset="-122"/>
              </a:rPr>
              <a:t>1</a:t>
            </a:r>
            <a:r>
              <a:rPr lang="en-US" altLang="zh-CN" sz="2400" dirty="0">
                <a:ea typeface="楷体_GB2312" pitchFamily="49" charset="-122"/>
              </a:rPr>
              <a:t>=(5+1</a:t>
            </a:r>
            <a:r>
              <a:rPr lang="en-US" altLang="zh-CN" sz="2400" dirty="0">
                <a:ea typeface="楷体_GB2312" pitchFamily="49" charset="-122"/>
                <a:sym typeface="Symbol" pitchFamily="18" charset="2"/>
              </a:rPr>
              <a:t>²</a:t>
            </a:r>
            <a:r>
              <a:rPr lang="en-US" altLang="zh-CN" sz="2400" dirty="0">
                <a:ea typeface="楷体_GB2312" pitchFamily="49" charset="-122"/>
              </a:rPr>
              <a:t>) MOD 11=6    </a:t>
            </a:r>
            <a:r>
              <a:rPr lang="zh-CN" altLang="zh-CN" sz="2400" dirty="0">
                <a:ea typeface="楷体_GB2312" pitchFamily="49" charset="-122"/>
              </a:rPr>
              <a:t>冲突</a:t>
            </a:r>
            <a:r>
              <a:rPr lang="zh-CN" altLang="en-US" sz="2400" dirty="0">
                <a:ea typeface="楷体_GB2312" pitchFamily="49" charset="-122"/>
              </a:rPr>
              <a:t> </a:t>
            </a:r>
            <a:endParaRPr lang="zh-CN" altLang="zh-CN" sz="2400" dirty="0">
              <a:ea typeface="楷体_GB2312" pitchFamily="49" charset="-122"/>
            </a:endParaRPr>
          </a:p>
          <a:p>
            <a:pPr>
              <a:spcBef>
                <a:spcPct val="0"/>
              </a:spcBef>
            </a:pPr>
            <a:r>
              <a:rPr lang="zh-CN" altLang="zh-CN" sz="2400" dirty="0">
                <a:ea typeface="楷体_GB2312" pitchFamily="49" charset="-122"/>
              </a:rPr>
              <a:t>       </a:t>
            </a:r>
            <a:r>
              <a:rPr lang="en-US" altLang="zh-CN" sz="2400" dirty="0">
                <a:ea typeface="楷体_GB2312" pitchFamily="49" charset="-122"/>
              </a:rPr>
              <a:t>H</a:t>
            </a:r>
            <a:r>
              <a:rPr lang="en-US" altLang="zh-CN" sz="2400" baseline="-25000" dirty="0">
                <a:ea typeface="楷体_GB2312" pitchFamily="49" charset="-122"/>
              </a:rPr>
              <a:t>2</a:t>
            </a:r>
            <a:r>
              <a:rPr lang="en-US" altLang="zh-CN" sz="2400" dirty="0">
                <a:ea typeface="楷体_GB2312" pitchFamily="49" charset="-122"/>
              </a:rPr>
              <a:t>=(5-1</a:t>
            </a:r>
            <a:r>
              <a:rPr lang="en-US" altLang="zh-CN" sz="2400" dirty="0">
                <a:ea typeface="楷体_GB2312" pitchFamily="49" charset="-122"/>
                <a:sym typeface="Symbol" pitchFamily="18" charset="2"/>
              </a:rPr>
              <a:t>²</a:t>
            </a:r>
            <a:r>
              <a:rPr lang="en-US" altLang="zh-CN" sz="2400" dirty="0">
                <a:ea typeface="楷体_GB2312" pitchFamily="49" charset="-122"/>
              </a:rPr>
              <a:t>) MOD 11=4     </a:t>
            </a:r>
            <a:r>
              <a:rPr lang="zh-CN" altLang="zh-CN" sz="2400" dirty="0">
                <a:ea typeface="楷体_GB2312" pitchFamily="49" charset="-122"/>
              </a:rPr>
              <a:t>不冲突</a:t>
            </a:r>
            <a:r>
              <a:rPr lang="zh-CN" altLang="en-US" sz="2400" dirty="0">
                <a:ea typeface="楷体_GB2312" pitchFamily="49" charset="-122"/>
              </a:rPr>
              <a:t>  </a:t>
            </a:r>
            <a:endParaRPr lang="zh-CN" altLang="zh-CN" sz="2400" dirty="0">
              <a:ea typeface="楷体_GB2312" pitchFamily="49" charset="-122"/>
            </a:endParaRPr>
          </a:p>
        </p:txBody>
      </p:sp>
      <p:sp>
        <p:nvSpPr>
          <p:cNvPr id="69689" name="Text Box 57"/>
          <p:cNvSpPr txBox="1">
            <a:spLocks noChangeArrowheads="1"/>
          </p:cNvSpPr>
          <p:nvPr/>
        </p:nvSpPr>
        <p:spPr bwMode="auto">
          <a:xfrm>
            <a:off x="3810000" y="1906588"/>
            <a:ext cx="566738" cy="457200"/>
          </a:xfrm>
          <a:prstGeom prst="rect">
            <a:avLst/>
          </a:prstGeom>
          <a:noFill/>
          <a:ln w="9525">
            <a:noFill/>
            <a:miter lim="800000"/>
            <a:headEnd/>
            <a:tailEnd/>
          </a:ln>
          <a:effectLst/>
        </p:spPr>
        <p:txBody>
          <a:bodyPr wrap="none" lIns="91416" tIns="45710" rIns="91416" bIns="45710">
            <a:spAutoFit/>
          </a:bodyPr>
          <a:lstStyle/>
          <a:p>
            <a:pPr>
              <a:spcBef>
                <a:spcPct val="0"/>
              </a:spcBef>
            </a:pPr>
            <a:r>
              <a:rPr lang="en-US" altLang="zh-CN" dirty="0">
                <a:solidFill>
                  <a:srgbClr val="0000FF"/>
                </a:solidFill>
              </a:rPr>
              <a:t>38 </a:t>
            </a:r>
          </a:p>
        </p:txBody>
      </p:sp>
      <p:sp>
        <p:nvSpPr>
          <p:cNvPr id="69690" name="Text Box 58"/>
          <p:cNvSpPr txBox="1">
            <a:spLocks noChangeArrowheads="1"/>
          </p:cNvSpPr>
          <p:nvPr/>
        </p:nvSpPr>
        <p:spPr bwMode="auto">
          <a:xfrm>
            <a:off x="76200" y="5257800"/>
            <a:ext cx="4450209" cy="1200308"/>
          </a:xfrm>
          <a:prstGeom prst="rect">
            <a:avLst/>
          </a:prstGeom>
          <a:noFill/>
          <a:ln w="9525">
            <a:noFill/>
            <a:miter lim="800000"/>
            <a:headEnd/>
            <a:tailEnd/>
          </a:ln>
          <a:effectLst/>
        </p:spPr>
        <p:txBody>
          <a:bodyPr wrap="none" lIns="91416" tIns="45710" rIns="91416" bIns="45710">
            <a:spAutoFit/>
          </a:bodyPr>
          <a:lstStyle/>
          <a:p>
            <a:pPr>
              <a:spcBef>
                <a:spcPct val="0"/>
              </a:spcBef>
            </a:pPr>
            <a:r>
              <a:rPr lang="en-US" altLang="zh-CN" sz="2400" dirty="0">
                <a:ea typeface="楷体_GB2312" pitchFamily="49" charset="-122"/>
              </a:rPr>
              <a:t>(</a:t>
            </a:r>
            <a:r>
              <a:rPr lang="en-US" altLang="zh-CN" sz="2400" dirty="0">
                <a:solidFill>
                  <a:srgbClr val="FF3300"/>
                </a:solidFill>
                <a:effectLst>
                  <a:outerShdw blurRad="38100" dist="38100" dir="2700000" algn="tl">
                    <a:srgbClr val="000000"/>
                  </a:outerShdw>
                </a:effectLst>
                <a:ea typeface="楷体_GB2312" pitchFamily="49" charset="-122"/>
              </a:rPr>
              <a:t>3</a:t>
            </a:r>
            <a:r>
              <a:rPr lang="en-US" altLang="zh-CN" sz="2400" dirty="0">
                <a:ea typeface="楷体_GB2312" pitchFamily="49" charset="-122"/>
              </a:rPr>
              <a:t>)  H(38)=38 MOD 11=5    </a:t>
            </a:r>
            <a:r>
              <a:rPr lang="zh-CN" altLang="zh-CN" sz="2400" dirty="0">
                <a:ea typeface="楷体_GB2312" pitchFamily="49" charset="-122"/>
              </a:rPr>
              <a:t>冲突</a:t>
            </a:r>
            <a:r>
              <a:rPr lang="zh-CN" altLang="en-US" sz="2400" dirty="0">
                <a:ea typeface="楷体_GB2312" pitchFamily="49" charset="-122"/>
              </a:rPr>
              <a:t> </a:t>
            </a:r>
          </a:p>
          <a:p>
            <a:pPr>
              <a:spcBef>
                <a:spcPct val="0"/>
              </a:spcBef>
            </a:pPr>
            <a:r>
              <a:rPr lang="zh-CN" altLang="en-US" sz="2400" dirty="0">
                <a:ea typeface="楷体_GB2312" pitchFamily="49" charset="-122"/>
              </a:rPr>
              <a:t>       设伪随机数序列为 </a:t>
            </a:r>
            <a:r>
              <a:rPr lang="en-US" altLang="zh-CN" sz="2400" dirty="0">
                <a:ea typeface="楷体_GB2312" pitchFamily="49" charset="-122"/>
              </a:rPr>
              <a:t>9</a:t>
            </a:r>
            <a:r>
              <a:rPr lang="zh-CN" altLang="en-US" sz="2400" dirty="0">
                <a:ea typeface="楷体_GB2312" pitchFamily="49" charset="-122"/>
              </a:rPr>
              <a:t>，则： </a:t>
            </a:r>
          </a:p>
          <a:p>
            <a:pPr>
              <a:spcBef>
                <a:spcPct val="0"/>
              </a:spcBef>
            </a:pPr>
            <a:r>
              <a:rPr lang="zh-CN" altLang="en-US" sz="2400" dirty="0">
                <a:ea typeface="楷体_GB2312" pitchFamily="49" charset="-122"/>
              </a:rPr>
              <a:t>       </a:t>
            </a:r>
            <a:r>
              <a:rPr lang="en-US" altLang="zh-CN" sz="2400" dirty="0">
                <a:ea typeface="楷体_GB2312" pitchFamily="49" charset="-122"/>
              </a:rPr>
              <a:t>H</a:t>
            </a:r>
            <a:r>
              <a:rPr lang="en-US" altLang="zh-CN" sz="2400" baseline="-25000" dirty="0">
                <a:ea typeface="楷体_GB2312" pitchFamily="49" charset="-122"/>
              </a:rPr>
              <a:t>1</a:t>
            </a:r>
            <a:r>
              <a:rPr lang="en-US" altLang="zh-CN" sz="2400" dirty="0">
                <a:ea typeface="楷体_GB2312" pitchFamily="49" charset="-122"/>
              </a:rPr>
              <a:t>=(5+9) MOD 11=3    </a:t>
            </a:r>
            <a:r>
              <a:rPr lang="zh-CN" altLang="zh-CN" sz="2400" dirty="0">
                <a:ea typeface="楷体_GB2312" pitchFamily="49" charset="-122"/>
              </a:rPr>
              <a:t>不冲突</a:t>
            </a:r>
            <a:r>
              <a:rPr lang="zh-CN" altLang="en-US" sz="2400" dirty="0">
                <a:ea typeface="楷体_GB2312" pitchFamily="49" charset="-122"/>
              </a:rPr>
              <a:t> </a:t>
            </a:r>
          </a:p>
        </p:txBody>
      </p:sp>
      <p:sp>
        <p:nvSpPr>
          <p:cNvPr id="69691" name="Text Box 59"/>
          <p:cNvSpPr txBox="1">
            <a:spLocks noChangeArrowheads="1"/>
          </p:cNvSpPr>
          <p:nvPr/>
        </p:nvSpPr>
        <p:spPr bwMode="auto">
          <a:xfrm>
            <a:off x="3352800" y="1906588"/>
            <a:ext cx="566738" cy="457200"/>
          </a:xfrm>
          <a:prstGeom prst="rect">
            <a:avLst/>
          </a:prstGeom>
          <a:noFill/>
          <a:ln w="9525">
            <a:noFill/>
            <a:miter lim="800000"/>
            <a:headEnd/>
            <a:tailEnd/>
          </a:ln>
          <a:effectLst/>
        </p:spPr>
        <p:txBody>
          <a:bodyPr wrap="none" lIns="91416" tIns="45710" rIns="91416" bIns="45710">
            <a:spAutoFit/>
          </a:bodyPr>
          <a:lstStyle/>
          <a:p>
            <a:pPr>
              <a:spcBef>
                <a:spcPct val="0"/>
              </a:spcBef>
            </a:pPr>
            <a:r>
              <a:rPr lang="en-US" altLang="zh-CN" dirty="0">
                <a:solidFill>
                  <a:srgbClr val="FF3300"/>
                </a:solidFill>
                <a:effectLst>
                  <a:outerShdw blurRad="38100" dist="38100" dir="2700000" algn="tl">
                    <a:srgbClr val="000000"/>
                  </a:outerShdw>
                </a:effectLst>
              </a:rPr>
              <a:t>38 </a:t>
            </a:r>
            <a:endParaRPr lang="en-US" altLang="zh-CN" dirty="0">
              <a:effectLst>
                <a:outerShdw blurRad="38100" dist="38100" dir="2700000" algn="tl">
                  <a:srgbClr val="FFFFFF"/>
                </a:outerShdw>
              </a:effectLst>
            </a:endParaRPr>
          </a:p>
        </p:txBody>
      </p:sp>
    </p:spTree>
  </p:cSld>
  <p:clrMapOvr>
    <a:masterClrMapping/>
  </p:clrMapOvr>
  <p:transition spd="slow">
    <p:check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69671"/>
                                        </p:tgtEl>
                                        <p:attrNameLst>
                                          <p:attrName>style.visibility</p:attrName>
                                        </p:attrNameLst>
                                      </p:cBhvr>
                                      <p:to>
                                        <p:strVal val="visible"/>
                                      </p:to>
                                    </p:set>
                                    <p:animEffect transition="in" filter="blinds(horizontal)">
                                      <p:cBhvr>
                                        <p:cTn id="7" dur="500"/>
                                        <p:tgtEl>
                                          <p:spTgt spid="69671"/>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fltVal val="0"/>
                                          </p:val>
                                        </p:tav>
                                        <p:tav tm="100000">
                                          <p:val>
                                            <p:strVal val="#ppt_w"/>
                                          </p:val>
                                        </p:tav>
                                      </p:tavLst>
                                    </p:anim>
                                    <p:anim calcmode="lin" valueType="num">
                                      <p:cBhvr>
                                        <p:cTn id="13" dur="5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69686"/>
                                        </p:tgtEl>
                                        <p:attrNameLst>
                                          <p:attrName>style.visibility</p:attrName>
                                        </p:attrNameLst>
                                      </p:cBhvr>
                                      <p:to>
                                        <p:strVal val="visible"/>
                                      </p:to>
                                    </p:set>
                                    <p:animEffect transition="in" filter="blinds(horizontal)">
                                      <p:cBhvr>
                                        <p:cTn id="18" dur="500"/>
                                        <p:tgtEl>
                                          <p:spTgt spid="69686"/>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69687"/>
                                        </p:tgtEl>
                                        <p:attrNameLst>
                                          <p:attrName>style.visibility</p:attrName>
                                        </p:attrNameLst>
                                      </p:cBhvr>
                                      <p:to>
                                        <p:strVal val="visible"/>
                                      </p:to>
                                    </p:set>
                                    <p:animEffect transition="in" filter="dissolve">
                                      <p:cBhvr>
                                        <p:cTn id="23" dur="500"/>
                                        <p:tgtEl>
                                          <p:spTgt spid="69687"/>
                                        </p:tgtEl>
                                      </p:cBhvr>
                                    </p:animEffect>
                                  </p:childTnLst>
                                </p:cTn>
                              </p:par>
                            </p:childTnLst>
                          </p:cTn>
                        </p:par>
                      </p:childTnLst>
                    </p:cTn>
                  </p:par>
                  <p:par>
                    <p:cTn id="24" fill="hold">
                      <p:stCondLst>
                        <p:cond delay="indefinite"/>
                      </p:stCondLst>
                      <p:childTnLst>
                        <p:par>
                          <p:cTn id="25" fill="hold">
                            <p:stCondLst>
                              <p:cond delay="0"/>
                            </p:stCondLst>
                            <p:childTnLst>
                              <p:par>
                                <p:cTn id="26" presetID="17" presetClass="entr" presetSubtype="8" fill="hold" grpId="0" nodeType="clickEffect">
                                  <p:stCondLst>
                                    <p:cond delay="0"/>
                                  </p:stCondLst>
                                  <p:childTnLst>
                                    <p:set>
                                      <p:cBhvr>
                                        <p:cTn id="27" dur="1" fill="hold">
                                          <p:stCondLst>
                                            <p:cond delay="0"/>
                                          </p:stCondLst>
                                        </p:cTn>
                                        <p:tgtEl>
                                          <p:spTgt spid="69688"/>
                                        </p:tgtEl>
                                        <p:attrNameLst>
                                          <p:attrName>style.visibility</p:attrName>
                                        </p:attrNameLst>
                                      </p:cBhvr>
                                      <p:to>
                                        <p:strVal val="visible"/>
                                      </p:to>
                                    </p:set>
                                    <p:anim calcmode="lin" valueType="num">
                                      <p:cBhvr>
                                        <p:cTn id="28" dur="500" fill="hold"/>
                                        <p:tgtEl>
                                          <p:spTgt spid="69688"/>
                                        </p:tgtEl>
                                        <p:attrNameLst>
                                          <p:attrName>ppt_x</p:attrName>
                                        </p:attrNameLst>
                                      </p:cBhvr>
                                      <p:tavLst>
                                        <p:tav tm="0">
                                          <p:val>
                                            <p:strVal val="#ppt_x-#ppt_w/2"/>
                                          </p:val>
                                        </p:tav>
                                        <p:tav tm="100000">
                                          <p:val>
                                            <p:strVal val="#ppt_x"/>
                                          </p:val>
                                        </p:tav>
                                      </p:tavLst>
                                    </p:anim>
                                    <p:anim calcmode="lin" valueType="num">
                                      <p:cBhvr>
                                        <p:cTn id="29" dur="500" fill="hold"/>
                                        <p:tgtEl>
                                          <p:spTgt spid="69688"/>
                                        </p:tgtEl>
                                        <p:attrNameLst>
                                          <p:attrName>ppt_y</p:attrName>
                                        </p:attrNameLst>
                                      </p:cBhvr>
                                      <p:tavLst>
                                        <p:tav tm="0">
                                          <p:val>
                                            <p:strVal val="#ppt_y"/>
                                          </p:val>
                                        </p:tav>
                                        <p:tav tm="100000">
                                          <p:val>
                                            <p:strVal val="#ppt_y"/>
                                          </p:val>
                                        </p:tav>
                                      </p:tavLst>
                                    </p:anim>
                                    <p:anim calcmode="lin" valueType="num">
                                      <p:cBhvr>
                                        <p:cTn id="30" dur="500" fill="hold"/>
                                        <p:tgtEl>
                                          <p:spTgt spid="69688"/>
                                        </p:tgtEl>
                                        <p:attrNameLst>
                                          <p:attrName>ppt_w</p:attrName>
                                        </p:attrNameLst>
                                      </p:cBhvr>
                                      <p:tavLst>
                                        <p:tav tm="0">
                                          <p:val>
                                            <p:fltVal val="0"/>
                                          </p:val>
                                        </p:tav>
                                        <p:tav tm="100000">
                                          <p:val>
                                            <p:strVal val="#ppt_w"/>
                                          </p:val>
                                        </p:tav>
                                      </p:tavLst>
                                    </p:anim>
                                    <p:anim calcmode="lin" valueType="num">
                                      <p:cBhvr>
                                        <p:cTn id="31" dur="500" fill="hold"/>
                                        <p:tgtEl>
                                          <p:spTgt spid="69688"/>
                                        </p:tgtEl>
                                        <p:attrNameLst>
                                          <p:attrName>ppt_h</p:attrName>
                                        </p:attrNameLst>
                                      </p:cBhvr>
                                      <p:tavLst>
                                        <p:tav tm="0">
                                          <p:val>
                                            <p:strVal val="#ppt_h"/>
                                          </p:val>
                                        </p:tav>
                                        <p:tav tm="100000">
                                          <p:val>
                                            <p:strVal val="#ppt_h"/>
                                          </p:val>
                                        </p:tav>
                                      </p:tavLst>
                                    </p:anim>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69689"/>
                                        </p:tgtEl>
                                        <p:attrNameLst>
                                          <p:attrName>style.visibility</p:attrName>
                                        </p:attrNameLst>
                                      </p:cBhvr>
                                      <p:to>
                                        <p:strVal val="visible"/>
                                      </p:to>
                                    </p:set>
                                    <p:animEffect transition="in" filter="dissolve">
                                      <p:cBhvr>
                                        <p:cTn id="36" dur="500"/>
                                        <p:tgtEl>
                                          <p:spTgt spid="69689"/>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69690"/>
                                        </p:tgtEl>
                                        <p:attrNameLst>
                                          <p:attrName>style.visibility</p:attrName>
                                        </p:attrNameLst>
                                      </p:cBhvr>
                                      <p:to>
                                        <p:strVal val="visible"/>
                                      </p:to>
                                    </p:set>
                                    <p:anim calcmode="lin" valueType="num">
                                      <p:cBhvr additive="base">
                                        <p:cTn id="41" dur="500" fill="hold"/>
                                        <p:tgtEl>
                                          <p:spTgt spid="69690"/>
                                        </p:tgtEl>
                                        <p:attrNameLst>
                                          <p:attrName>ppt_x</p:attrName>
                                        </p:attrNameLst>
                                      </p:cBhvr>
                                      <p:tavLst>
                                        <p:tav tm="0">
                                          <p:val>
                                            <p:strVal val="#ppt_x"/>
                                          </p:val>
                                        </p:tav>
                                        <p:tav tm="100000">
                                          <p:val>
                                            <p:strVal val="#ppt_x"/>
                                          </p:val>
                                        </p:tav>
                                      </p:tavLst>
                                    </p:anim>
                                    <p:anim calcmode="lin" valueType="num">
                                      <p:cBhvr additive="base">
                                        <p:cTn id="42" dur="500" fill="hold"/>
                                        <p:tgtEl>
                                          <p:spTgt spid="69690"/>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69691"/>
                                        </p:tgtEl>
                                        <p:attrNameLst>
                                          <p:attrName>style.visibility</p:attrName>
                                        </p:attrNameLst>
                                      </p:cBhvr>
                                      <p:to>
                                        <p:strVal val="visible"/>
                                      </p:to>
                                    </p:set>
                                    <p:animEffect transition="in" filter="dissolve">
                                      <p:cBhvr>
                                        <p:cTn id="47" dur="500"/>
                                        <p:tgtEl>
                                          <p:spTgt spid="696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71" grpId="0" autoUpdateAnimBg="0"/>
      <p:bldP spid="69686" grpId="0" autoUpdateAnimBg="0"/>
      <p:bldP spid="69687" grpId="0" autoUpdateAnimBg="0"/>
      <p:bldP spid="69688" grpId="0" autoUpdateAnimBg="0"/>
      <p:bldP spid="69689" grpId="0" autoUpdateAnimBg="0"/>
      <p:bldP spid="69690" grpId="0" autoUpdateAnimBg="0"/>
      <p:bldP spid="69691" grpId="0" autoUpdateAnimBg="0"/>
    </p:bldLst>
  </p:timing>
</p:sld>
</file>

<file path=ppt/slides/slide7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496" name="Text Box 272"/>
          <p:cNvSpPr txBox="1">
            <a:spLocks noChangeArrowheads="1"/>
          </p:cNvSpPr>
          <p:nvPr/>
        </p:nvSpPr>
        <p:spPr bwMode="auto">
          <a:xfrm>
            <a:off x="107950" y="476250"/>
            <a:ext cx="1862138" cy="457200"/>
          </a:xfrm>
          <a:prstGeom prst="rect">
            <a:avLst/>
          </a:prstGeom>
          <a:noFill/>
          <a:ln w="25400" cap="sq">
            <a:noFill/>
            <a:miter lim="800000"/>
            <a:headEnd/>
            <a:tailEnd/>
          </a:ln>
          <a:effectLst/>
        </p:spPr>
        <p:txBody>
          <a:bodyPr wrap="none" lIns="91416" tIns="45710" rIns="91416" bIns="45710">
            <a:spAutoFit/>
          </a:bodyPr>
          <a:lstStyle/>
          <a:p>
            <a:r>
              <a:rPr lang="en-US" altLang="zh-CN" sz="2400" dirty="0">
                <a:ea typeface="华文中宋" pitchFamily="2" charset="-122"/>
              </a:rPr>
              <a:t>2.  </a:t>
            </a:r>
            <a:r>
              <a:rPr lang="zh-CN" altLang="en-US" sz="2400" dirty="0">
                <a:ea typeface="华文中宋" pitchFamily="2" charset="-122"/>
              </a:rPr>
              <a:t>再哈希法 </a:t>
            </a:r>
          </a:p>
        </p:txBody>
      </p:sp>
      <p:sp>
        <p:nvSpPr>
          <p:cNvPr id="52497" name="Text Box 273"/>
          <p:cNvSpPr txBox="1">
            <a:spLocks noChangeArrowheads="1"/>
          </p:cNvSpPr>
          <p:nvPr/>
        </p:nvSpPr>
        <p:spPr bwMode="auto">
          <a:xfrm>
            <a:off x="107950" y="1050925"/>
            <a:ext cx="8747859" cy="1200308"/>
          </a:xfrm>
          <a:prstGeom prst="rect">
            <a:avLst/>
          </a:prstGeom>
          <a:noFill/>
          <a:ln w="25400" cap="sq">
            <a:noFill/>
            <a:miter lim="800000"/>
            <a:headEnd/>
            <a:tailEnd/>
          </a:ln>
          <a:effectLst/>
        </p:spPr>
        <p:txBody>
          <a:bodyPr wrap="none" lIns="91416" tIns="45710" rIns="91416" bIns="45710">
            <a:spAutoFit/>
          </a:bodyPr>
          <a:lstStyle/>
          <a:p>
            <a:r>
              <a:rPr lang="en-US" altLang="zh-CN" dirty="0">
                <a:ea typeface="华文中宋" pitchFamily="2" charset="-122"/>
              </a:rPr>
              <a:t>        </a:t>
            </a:r>
            <a:r>
              <a:rPr lang="zh-CN" altLang="en-US" sz="2400" dirty="0">
                <a:ea typeface="华文中宋" pitchFamily="2" charset="-122"/>
              </a:rPr>
              <a:t>方法：</a:t>
            </a:r>
            <a:r>
              <a:rPr lang="zh-CN" altLang="en-US" sz="2400" dirty="0">
                <a:ea typeface="楷体_GB2312" pitchFamily="49" charset="-122"/>
              </a:rPr>
              <a:t>构造若干个哈希函数，当发生冲突时，计算另一个哈  </a:t>
            </a:r>
          </a:p>
          <a:p>
            <a:r>
              <a:rPr lang="zh-CN" altLang="en-US" sz="2400" dirty="0">
                <a:ea typeface="楷体_GB2312" pitchFamily="49" charset="-122"/>
              </a:rPr>
              <a:t>希地址，即：</a:t>
            </a:r>
            <a:r>
              <a:rPr lang="en-US" altLang="zh-CN" sz="2400" dirty="0">
                <a:ea typeface="楷体_GB2312" pitchFamily="49" charset="-122"/>
              </a:rPr>
              <a:t>H</a:t>
            </a:r>
            <a:r>
              <a:rPr lang="en-US" altLang="zh-CN" sz="2400" i="1" baseline="-25000" dirty="0">
                <a:ea typeface="楷体_GB2312" pitchFamily="49" charset="-122"/>
              </a:rPr>
              <a:t>i</a:t>
            </a:r>
            <a:r>
              <a:rPr lang="en-US" altLang="zh-CN" sz="2400" dirty="0">
                <a:ea typeface="楷体_GB2312" pitchFamily="49" charset="-122"/>
              </a:rPr>
              <a:t> = </a:t>
            </a:r>
            <a:r>
              <a:rPr lang="en-US" altLang="zh-CN" sz="2400" dirty="0" err="1">
                <a:ea typeface="楷体_GB2312" pitchFamily="49" charset="-122"/>
              </a:rPr>
              <a:t>RH</a:t>
            </a:r>
            <a:r>
              <a:rPr lang="en-US" altLang="zh-CN" sz="2400" i="1" baseline="-25000" dirty="0" err="1">
                <a:ea typeface="楷体_GB2312" pitchFamily="49" charset="-122"/>
              </a:rPr>
              <a:t>i</a:t>
            </a:r>
            <a:r>
              <a:rPr lang="en-US" altLang="zh-CN" sz="2400" dirty="0">
                <a:ea typeface="楷体_GB2312" pitchFamily="49" charset="-122"/>
              </a:rPr>
              <a:t>(key)     </a:t>
            </a:r>
            <a:r>
              <a:rPr lang="en-US" altLang="zh-CN" sz="2400" i="1" dirty="0" err="1">
                <a:ea typeface="楷体_GB2312" pitchFamily="49" charset="-122"/>
              </a:rPr>
              <a:t>i</a:t>
            </a:r>
            <a:r>
              <a:rPr lang="en-US" altLang="zh-CN" sz="2400" dirty="0">
                <a:ea typeface="楷体_GB2312" pitchFamily="49" charset="-122"/>
              </a:rPr>
              <a:t> =1, 2, …, </a:t>
            </a:r>
            <a:r>
              <a:rPr lang="en-US" altLang="zh-CN" sz="2400" i="1" dirty="0">
                <a:ea typeface="楷体_GB2312" pitchFamily="49" charset="-122"/>
              </a:rPr>
              <a:t>k</a:t>
            </a:r>
            <a:r>
              <a:rPr lang="en-US" altLang="zh-CN" sz="2400" dirty="0">
                <a:ea typeface="楷体_GB2312" pitchFamily="49" charset="-122"/>
              </a:rPr>
              <a:t> </a:t>
            </a:r>
          </a:p>
          <a:p>
            <a:r>
              <a:rPr lang="zh-CN" altLang="en-US" sz="2400" dirty="0">
                <a:ea typeface="楷体_GB2312" pitchFamily="49" charset="-122"/>
              </a:rPr>
              <a:t>其中：</a:t>
            </a:r>
            <a:r>
              <a:rPr lang="en-US" altLang="zh-CN" sz="2400" dirty="0" err="1">
                <a:ea typeface="楷体_GB2312" pitchFamily="49" charset="-122"/>
              </a:rPr>
              <a:t>RH</a:t>
            </a:r>
            <a:r>
              <a:rPr lang="en-US" altLang="zh-CN" sz="2400" i="1" baseline="-25000" dirty="0" err="1">
                <a:ea typeface="楷体_GB2312" pitchFamily="49" charset="-122"/>
              </a:rPr>
              <a:t>i</a:t>
            </a:r>
            <a:r>
              <a:rPr lang="en-US" altLang="zh-CN" sz="2400" i="1" baseline="-25000" dirty="0">
                <a:ea typeface="楷体_GB2312" pitchFamily="49" charset="-122"/>
              </a:rPr>
              <a:t>  </a:t>
            </a:r>
            <a:r>
              <a:rPr lang="en-US" altLang="zh-CN" sz="2400" dirty="0">
                <a:ea typeface="楷体_GB2312" pitchFamily="49" charset="-122"/>
              </a:rPr>
              <a:t>—— </a:t>
            </a:r>
            <a:r>
              <a:rPr lang="zh-CN" altLang="zh-CN" sz="2400" dirty="0">
                <a:ea typeface="楷体_GB2312" pitchFamily="49" charset="-122"/>
              </a:rPr>
              <a:t>不同的哈希函数</a:t>
            </a:r>
            <a:r>
              <a:rPr lang="zh-CN" altLang="en-US" sz="2400" dirty="0">
                <a:ea typeface="楷体_GB2312" pitchFamily="49" charset="-122"/>
              </a:rPr>
              <a:t>。 </a:t>
            </a:r>
          </a:p>
        </p:txBody>
      </p:sp>
      <p:sp>
        <p:nvSpPr>
          <p:cNvPr id="52498" name="Text Box 274"/>
          <p:cNvSpPr txBox="1">
            <a:spLocks noChangeArrowheads="1"/>
          </p:cNvSpPr>
          <p:nvPr/>
        </p:nvSpPr>
        <p:spPr bwMode="auto">
          <a:xfrm>
            <a:off x="103188" y="2420888"/>
            <a:ext cx="7071118" cy="461645"/>
          </a:xfrm>
          <a:prstGeom prst="rect">
            <a:avLst/>
          </a:prstGeom>
          <a:noFill/>
          <a:ln w="25400" cap="sq">
            <a:noFill/>
            <a:miter lim="800000"/>
            <a:headEnd/>
            <a:tailEnd/>
          </a:ln>
          <a:effectLst/>
        </p:spPr>
        <p:txBody>
          <a:bodyPr wrap="none" lIns="91416" tIns="45710" rIns="91416" bIns="45710">
            <a:spAutoFit/>
          </a:bodyPr>
          <a:lstStyle/>
          <a:p>
            <a:r>
              <a:rPr lang="en-US" altLang="zh-CN" dirty="0">
                <a:ea typeface="华文中宋" pitchFamily="2" charset="-122"/>
              </a:rPr>
              <a:t>        </a:t>
            </a:r>
            <a:r>
              <a:rPr lang="zh-CN" altLang="en-US" sz="2400" dirty="0">
                <a:ea typeface="华文中宋" pitchFamily="2" charset="-122"/>
              </a:rPr>
              <a:t>特点：</a:t>
            </a:r>
            <a:r>
              <a:rPr lang="zh-CN" altLang="en-US" sz="2400" dirty="0">
                <a:latin typeface="楷体_GB2312" pitchFamily="49" charset="-122"/>
                <a:ea typeface="楷体_GB2312" pitchFamily="49" charset="-122"/>
              </a:rPr>
              <a:t>不易产生</a:t>
            </a:r>
            <a:r>
              <a:rPr lang="zh-CN" altLang="en-US" sz="2400" dirty="0">
                <a:latin typeface="Times New Roman"/>
                <a:ea typeface="楷体_GB2312" pitchFamily="49" charset="-122"/>
              </a:rPr>
              <a:t>“</a:t>
            </a:r>
            <a:r>
              <a:rPr lang="zh-CN" altLang="en-US" sz="2400" dirty="0">
                <a:latin typeface="楷体_GB2312" pitchFamily="49" charset="-122"/>
                <a:ea typeface="楷体_GB2312" pitchFamily="49" charset="-122"/>
              </a:rPr>
              <a:t>聚集</a:t>
            </a:r>
            <a:r>
              <a:rPr lang="zh-CN" altLang="en-US" sz="2400" dirty="0">
                <a:latin typeface="Times New Roman"/>
                <a:ea typeface="楷体_GB2312" pitchFamily="49" charset="-122"/>
              </a:rPr>
              <a:t>”</a:t>
            </a:r>
            <a:r>
              <a:rPr lang="zh-CN" altLang="en-US" sz="2400" dirty="0">
                <a:latin typeface="楷体_GB2312" pitchFamily="49" charset="-122"/>
                <a:ea typeface="楷体_GB2312" pitchFamily="49" charset="-122"/>
              </a:rPr>
              <a:t>，但计算时间增加。  </a:t>
            </a:r>
          </a:p>
        </p:txBody>
      </p:sp>
      <p:sp>
        <p:nvSpPr>
          <p:cNvPr id="52501" name="Rectangle 277"/>
          <p:cNvSpPr>
            <a:spLocks noChangeArrowheads="1"/>
          </p:cNvSpPr>
          <p:nvPr/>
        </p:nvSpPr>
        <p:spPr bwMode="auto">
          <a:xfrm>
            <a:off x="107950" y="2997200"/>
            <a:ext cx="1854995" cy="490391"/>
          </a:xfrm>
          <a:prstGeom prst="rect">
            <a:avLst/>
          </a:prstGeom>
          <a:noFill/>
          <a:ln w="25400" cap="sq">
            <a:noFill/>
            <a:miter lim="800000"/>
            <a:headEnd/>
            <a:tailEnd/>
          </a:ln>
          <a:effectLst/>
        </p:spPr>
        <p:txBody>
          <a:bodyPr wrap="none">
            <a:spAutoFit/>
          </a:bodyPr>
          <a:lstStyle/>
          <a:p>
            <a:pPr>
              <a:lnSpc>
                <a:spcPct val="115000"/>
              </a:lnSpc>
              <a:spcBef>
                <a:spcPct val="20000"/>
              </a:spcBef>
            </a:pPr>
            <a:r>
              <a:rPr lang="en-US" altLang="zh-CN" sz="2400" dirty="0">
                <a:ea typeface="华文中宋" pitchFamily="2" charset="-122"/>
              </a:rPr>
              <a:t>3.  </a:t>
            </a:r>
            <a:r>
              <a:rPr lang="zh-CN" altLang="en-US" sz="2400" dirty="0">
                <a:ea typeface="华文中宋" pitchFamily="2" charset="-122"/>
              </a:rPr>
              <a:t>溢出区法 </a:t>
            </a:r>
          </a:p>
        </p:txBody>
      </p:sp>
      <p:sp>
        <p:nvSpPr>
          <p:cNvPr id="52502" name="Rectangle 278"/>
          <p:cNvSpPr>
            <a:spLocks noChangeArrowheads="1"/>
          </p:cNvSpPr>
          <p:nvPr/>
        </p:nvSpPr>
        <p:spPr bwMode="auto">
          <a:xfrm>
            <a:off x="107950" y="3509963"/>
            <a:ext cx="8839200" cy="1500187"/>
          </a:xfrm>
          <a:prstGeom prst="rect">
            <a:avLst/>
          </a:prstGeom>
          <a:noFill/>
          <a:ln w="25400" cap="sq">
            <a:noFill/>
            <a:miter lim="800000"/>
            <a:headEnd/>
            <a:tailEnd/>
          </a:ln>
          <a:effectLst/>
        </p:spPr>
        <p:txBody>
          <a:bodyPr wrap="none">
            <a:spAutoFit/>
          </a:bodyPr>
          <a:lstStyle/>
          <a:p>
            <a:pPr>
              <a:lnSpc>
                <a:spcPct val="115000"/>
              </a:lnSpc>
              <a:spcBef>
                <a:spcPct val="20000"/>
              </a:spcBef>
            </a:pPr>
            <a:r>
              <a:rPr lang="en-US" altLang="zh-CN" dirty="0">
                <a:ea typeface="楷体_GB2312" pitchFamily="49" charset="-122"/>
              </a:rPr>
              <a:t>        </a:t>
            </a:r>
            <a:r>
              <a:rPr lang="zh-CN" altLang="en-US" sz="2400" dirty="0">
                <a:ea typeface="楷体_GB2312" pitchFamily="49" charset="-122"/>
              </a:rPr>
              <a:t>除基本的存储区外（称为基本表），另外建立一个公共溢出 </a:t>
            </a:r>
          </a:p>
          <a:p>
            <a:pPr>
              <a:lnSpc>
                <a:spcPct val="115000"/>
              </a:lnSpc>
              <a:spcBef>
                <a:spcPct val="20000"/>
              </a:spcBef>
            </a:pPr>
            <a:r>
              <a:rPr lang="zh-CN" altLang="en-US" sz="2400" dirty="0">
                <a:ea typeface="楷体_GB2312" pitchFamily="49" charset="-122"/>
              </a:rPr>
              <a:t>区（称为溢出表），当发生冲突时，记录可以存入这个公共溢出 </a:t>
            </a:r>
          </a:p>
          <a:p>
            <a:pPr>
              <a:lnSpc>
                <a:spcPct val="115000"/>
              </a:lnSpc>
              <a:spcBef>
                <a:spcPct val="20000"/>
              </a:spcBef>
            </a:pPr>
            <a:r>
              <a:rPr lang="zh-CN" altLang="en-US" sz="2400" dirty="0">
                <a:ea typeface="楷体_GB2312" pitchFamily="49" charset="-122"/>
              </a:rPr>
              <a:t>区。 </a:t>
            </a:r>
          </a:p>
        </p:txBody>
      </p:sp>
      <p:sp>
        <p:nvSpPr>
          <p:cNvPr id="52503" name="Text Box 279"/>
          <p:cNvSpPr txBox="1">
            <a:spLocks noChangeArrowheads="1"/>
          </p:cNvSpPr>
          <p:nvPr/>
        </p:nvSpPr>
        <p:spPr bwMode="auto">
          <a:xfrm>
            <a:off x="100013" y="5018088"/>
            <a:ext cx="1936750" cy="457200"/>
          </a:xfrm>
          <a:prstGeom prst="rect">
            <a:avLst/>
          </a:prstGeom>
          <a:noFill/>
          <a:ln w="25400" cap="sq">
            <a:noFill/>
            <a:miter lim="800000"/>
            <a:headEnd/>
            <a:tailEnd/>
          </a:ln>
          <a:effectLst/>
        </p:spPr>
        <p:txBody>
          <a:bodyPr wrap="none" lIns="91416" tIns="45710" rIns="91416" bIns="45710">
            <a:spAutoFit/>
          </a:bodyPr>
          <a:lstStyle/>
          <a:p>
            <a:r>
              <a:rPr lang="en-US" altLang="zh-CN" sz="2400" dirty="0">
                <a:ea typeface="华文中宋" pitchFamily="2" charset="-122"/>
              </a:rPr>
              <a:t>4.  </a:t>
            </a:r>
            <a:r>
              <a:rPr lang="zh-CN" altLang="en-US" sz="2400" dirty="0">
                <a:ea typeface="华文中宋" pitchFamily="2" charset="-122"/>
              </a:rPr>
              <a:t>链地址法  </a:t>
            </a:r>
          </a:p>
        </p:txBody>
      </p:sp>
      <p:sp>
        <p:nvSpPr>
          <p:cNvPr id="52504" name="Text Box 280"/>
          <p:cNvSpPr txBox="1">
            <a:spLocks noChangeArrowheads="1"/>
          </p:cNvSpPr>
          <p:nvPr/>
        </p:nvSpPr>
        <p:spPr bwMode="auto">
          <a:xfrm>
            <a:off x="107950" y="5521325"/>
            <a:ext cx="8678930" cy="1200308"/>
          </a:xfrm>
          <a:prstGeom prst="rect">
            <a:avLst/>
          </a:prstGeom>
          <a:noFill/>
          <a:ln w="25400" cap="sq">
            <a:noFill/>
            <a:miter lim="800000"/>
            <a:headEnd/>
            <a:tailEnd/>
          </a:ln>
          <a:effectLst/>
        </p:spPr>
        <p:txBody>
          <a:bodyPr wrap="none" lIns="91416" tIns="45710" rIns="91416" bIns="45710">
            <a:spAutoFit/>
          </a:bodyPr>
          <a:lstStyle/>
          <a:p>
            <a:pPr>
              <a:lnSpc>
                <a:spcPct val="150000"/>
              </a:lnSpc>
            </a:pPr>
            <a:r>
              <a:rPr lang="en-US" altLang="zh-CN" dirty="0">
                <a:ea typeface="华文中宋" pitchFamily="2" charset="-122"/>
              </a:rPr>
              <a:t>        </a:t>
            </a:r>
            <a:r>
              <a:rPr lang="zh-CN" altLang="en-US" sz="2400" dirty="0">
                <a:ea typeface="华文中宋" pitchFamily="2" charset="-122"/>
              </a:rPr>
              <a:t>方法：</a:t>
            </a:r>
            <a:r>
              <a:rPr lang="zh-CN" altLang="en-US" sz="2400" dirty="0">
                <a:ea typeface="楷体_GB2312" pitchFamily="49" charset="-122"/>
              </a:rPr>
              <a:t>将所有关键字为同义词的记录存储在一个单链表（同 </a:t>
            </a:r>
          </a:p>
          <a:p>
            <a:pPr>
              <a:lnSpc>
                <a:spcPct val="150000"/>
              </a:lnSpc>
            </a:pPr>
            <a:r>
              <a:rPr lang="zh-CN" altLang="en-US" sz="2400" dirty="0">
                <a:ea typeface="楷体_GB2312" pitchFamily="49" charset="-122"/>
              </a:rPr>
              <a:t>义词子表）中，并用一维数组存放头指针。 </a:t>
            </a:r>
          </a:p>
        </p:txBody>
      </p:sp>
    </p:spTree>
  </p:cSld>
  <p:clrMapOvr>
    <a:masterClrMapping/>
  </p:clrMapOvr>
  <p:transition spd="slow">
    <p:checke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2497"/>
                                        </p:tgtEl>
                                        <p:attrNameLst>
                                          <p:attrName>style.visibility</p:attrName>
                                        </p:attrNameLst>
                                      </p:cBhvr>
                                      <p:to>
                                        <p:strVal val="visible"/>
                                      </p:to>
                                    </p:set>
                                    <p:animEffect transition="in" filter="blinds(horizontal)">
                                      <p:cBhvr>
                                        <p:cTn id="7" dur="500"/>
                                        <p:tgtEl>
                                          <p:spTgt spid="5249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2498"/>
                                        </p:tgtEl>
                                        <p:attrNameLst>
                                          <p:attrName>style.visibility</p:attrName>
                                        </p:attrNameLst>
                                      </p:cBhvr>
                                      <p:to>
                                        <p:strVal val="visible"/>
                                      </p:to>
                                    </p:set>
                                    <p:animEffect transition="in" filter="wipe(left)">
                                      <p:cBhvr>
                                        <p:cTn id="12" dur="500"/>
                                        <p:tgtEl>
                                          <p:spTgt spid="5249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2501"/>
                                        </p:tgtEl>
                                        <p:attrNameLst>
                                          <p:attrName>style.visibility</p:attrName>
                                        </p:attrNameLst>
                                      </p:cBhvr>
                                      <p:to>
                                        <p:strVal val="visible"/>
                                      </p:to>
                                    </p:set>
                                    <p:animEffect transition="in" filter="wipe(left)">
                                      <p:cBhvr>
                                        <p:cTn id="17" dur="500"/>
                                        <p:tgtEl>
                                          <p:spTgt spid="52501"/>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52502"/>
                                        </p:tgtEl>
                                        <p:attrNameLst>
                                          <p:attrName>style.visibility</p:attrName>
                                        </p:attrNameLst>
                                      </p:cBhvr>
                                      <p:to>
                                        <p:strVal val="visible"/>
                                      </p:to>
                                    </p:set>
                                    <p:anim calcmode="lin" valueType="num">
                                      <p:cBhvr additive="base">
                                        <p:cTn id="22" dur="500" fill="hold"/>
                                        <p:tgtEl>
                                          <p:spTgt spid="52502"/>
                                        </p:tgtEl>
                                        <p:attrNameLst>
                                          <p:attrName>ppt_x</p:attrName>
                                        </p:attrNameLst>
                                      </p:cBhvr>
                                      <p:tavLst>
                                        <p:tav tm="0">
                                          <p:val>
                                            <p:strVal val="#ppt_x"/>
                                          </p:val>
                                        </p:tav>
                                        <p:tav tm="100000">
                                          <p:val>
                                            <p:strVal val="#ppt_x"/>
                                          </p:val>
                                        </p:tav>
                                      </p:tavLst>
                                    </p:anim>
                                    <p:anim calcmode="lin" valueType="num">
                                      <p:cBhvr additive="base">
                                        <p:cTn id="23" dur="500" fill="hold"/>
                                        <p:tgtEl>
                                          <p:spTgt spid="52502"/>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52503"/>
                                        </p:tgtEl>
                                        <p:attrNameLst>
                                          <p:attrName>style.visibility</p:attrName>
                                        </p:attrNameLst>
                                      </p:cBhvr>
                                      <p:to>
                                        <p:strVal val="visible"/>
                                      </p:to>
                                    </p:set>
                                    <p:animEffect transition="in" filter="wipe(left)">
                                      <p:cBhvr>
                                        <p:cTn id="28" dur="500"/>
                                        <p:tgtEl>
                                          <p:spTgt spid="52503"/>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5" fill="hold" grpId="0" nodeType="clickEffect">
                                  <p:stCondLst>
                                    <p:cond delay="0"/>
                                  </p:stCondLst>
                                  <p:childTnLst>
                                    <p:set>
                                      <p:cBhvr>
                                        <p:cTn id="32" dur="1" fill="hold">
                                          <p:stCondLst>
                                            <p:cond delay="0"/>
                                          </p:stCondLst>
                                        </p:cTn>
                                        <p:tgtEl>
                                          <p:spTgt spid="52504"/>
                                        </p:tgtEl>
                                        <p:attrNameLst>
                                          <p:attrName>style.visibility</p:attrName>
                                        </p:attrNameLst>
                                      </p:cBhvr>
                                      <p:to>
                                        <p:strVal val="visible"/>
                                      </p:to>
                                    </p:set>
                                    <p:animEffect transition="in" filter="blinds(vertical)">
                                      <p:cBhvr>
                                        <p:cTn id="33" dur="500"/>
                                        <p:tgtEl>
                                          <p:spTgt spid="525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497" grpId="0" autoUpdateAnimBg="0"/>
      <p:bldP spid="52498" grpId="0" autoUpdateAnimBg="0"/>
      <p:bldP spid="52501" grpId="0"/>
      <p:bldP spid="52502" grpId="0"/>
      <p:bldP spid="52503" grpId="0" autoUpdateAnimBg="0"/>
      <p:bldP spid="52504" grpId="0" autoUpdateAnimBg="0"/>
    </p:bldLst>
  </p:timing>
</p:sld>
</file>

<file path=ppt/slides/slide7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612" name="Text Box 364"/>
          <p:cNvSpPr txBox="1">
            <a:spLocks noChangeArrowheads="1"/>
          </p:cNvSpPr>
          <p:nvPr/>
        </p:nvSpPr>
        <p:spPr bwMode="auto">
          <a:xfrm>
            <a:off x="76200" y="409575"/>
            <a:ext cx="8584674" cy="941776"/>
          </a:xfrm>
          <a:prstGeom prst="rect">
            <a:avLst/>
          </a:prstGeom>
          <a:noFill/>
          <a:ln w="9525">
            <a:noFill/>
            <a:miter lim="800000"/>
            <a:headEnd/>
            <a:tailEnd/>
          </a:ln>
          <a:effectLst/>
        </p:spPr>
        <p:txBody>
          <a:bodyPr wrap="none" lIns="91416" tIns="45710" rIns="91416" bIns="45710">
            <a:spAutoFit/>
          </a:bodyPr>
          <a:lstStyle/>
          <a:p>
            <a:pPr>
              <a:spcBef>
                <a:spcPct val="0"/>
              </a:spcBef>
            </a:pPr>
            <a:r>
              <a:rPr lang="zh-CN" altLang="en-US" sz="2400" dirty="0">
                <a:ea typeface="楷体_GB2312" pitchFamily="49" charset="-122"/>
              </a:rPr>
              <a:t>例：已知一组关键字 </a:t>
            </a:r>
            <a:r>
              <a:rPr lang="en-US" altLang="zh-CN" sz="2400" dirty="0">
                <a:ea typeface="楷体_GB2312" pitchFamily="49" charset="-122"/>
              </a:rPr>
              <a:t>(19, 14, 23, 1, 68, 20, 84, 27, 55, 11, 10, 79)  </a:t>
            </a:r>
          </a:p>
          <a:p>
            <a:pPr>
              <a:lnSpc>
                <a:spcPct val="130000"/>
              </a:lnSpc>
              <a:spcBef>
                <a:spcPct val="0"/>
              </a:spcBef>
            </a:pPr>
            <a:r>
              <a:rPr lang="en-US" altLang="zh-CN" sz="2400" dirty="0">
                <a:ea typeface="楷体_GB2312" pitchFamily="49" charset="-122"/>
              </a:rPr>
              <a:t>        </a:t>
            </a:r>
            <a:r>
              <a:rPr lang="zh-CN" altLang="en-US" sz="2400" dirty="0">
                <a:ea typeface="楷体_GB2312" pitchFamily="49" charset="-122"/>
              </a:rPr>
              <a:t>哈希函数为：</a:t>
            </a:r>
            <a:r>
              <a:rPr lang="en-US" altLang="zh-CN" sz="2400" dirty="0">
                <a:ea typeface="楷体_GB2312" pitchFamily="49" charset="-122"/>
              </a:rPr>
              <a:t>H(key)=key MOD 13</a:t>
            </a:r>
            <a:r>
              <a:rPr lang="zh-CN" altLang="en-US" sz="2400" dirty="0">
                <a:ea typeface="楷体_GB2312" pitchFamily="49" charset="-122"/>
              </a:rPr>
              <a:t>，</a:t>
            </a:r>
            <a:r>
              <a:rPr lang="zh-CN" altLang="zh-CN" sz="2400" dirty="0">
                <a:ea typeface="楷体_GB2312" pitchFamily="49" charset="-122"/>
              </a:rPr>
              <a:t>用链地址法处理冲突。</a:t>
            </a:r>
            <a:r>
              <a:rPr lang="zh-CN" altLang="en-US" sz="2400" dirty="0">
                <a:ea typeface="楷体_GB2312" pitchFamily="49" charset="-122"/>
              </a:rPr>
              <a:t>  </a:t>
            </a:r>
          </a:p>
        </p:txBody>
      </p:sp>
      <p:sp>
        <p:nvSpPr>
          <p:cNvPr id="53628" name="Text Box 380"/>
          <p:cNvSpPr txBox="1">
            <a:spLocks noChangeArrowheads="1"/>
          </p:cNvSpPr>
          <p:nvPr/>
        </p:nvSpPr>
        <p:spPr bwMode="auto">
          <a:xfrm>
            <a:off x="1752600" y="1371600"/>
            <a:ext cx="500063" cy="4838700"/>
          </a:xfrm>
          <a:prstGeom prst="rect">
            <a:avLst/>
          </a:prstGeom>
          <a:noFill/>
          <a:ln w="9525">
            <a:noFill/>
            <a:miter lim="800000"/>
            <a:headEnd/>
            <a:tailEnd/>
          </a:ln>
          <a:effectLst/>
        </p:spPr>
        <p:txBody>
          <a:bodyPr wrap="none" lIns="91416" tIns="45710" rIns="91416" bIns="45710">
            <a:spAutoFit/>
          </a:bodyPr>
          <a:lstStyle/>
          <a:p>
            <a:pPr>
              <a:lnSpc>
                <a:spcPct val="120000"/>
              </a:lnSpc>
              <a:spcBef>
                <a:spcPct val="0"/>
              </a:spcBef>
            </a:pPr>
            <a:r>
              <a:rPr lang="en-US" altLang="zh-CN" sz="2000"/>
              <a:t>  0 </a:t>
            </a:r>
          </a:p>
          <a:p>
            <a:pPr>
              <a:lnSpc>
                <a:spcPct val="120000"/>
              </a:lnSpc>
              <a:spcBef>
                <a:spcPct val="0"/>
              </a:spcBef>
            </a:pPr>
            <a:r>
              <a:rPr lang="en-US" altLang="zh-CN" sz="2000"/>
              <a:t>  1 </a:t>
            </a:r>
          </a:p>
          <a:p>
            <a:pPr>
              <a:lnSpc>
                <a:spcPct val="120000"/>
              </a:lnSpc>
              <a:spcBef>
                <a:spcPct val="0"/>
              </a:spcBef>
            </a:pPr>
            <a:r>
              <a:rPr lang="en-US" altLang="zh-CN" sz="2000"/>
              <a:t>  2 </a:t>
            </a:r>
          </a:p>
          <a:p>
            <a:pPr>
              <a:lnSpc>
                <a:spcPct val="120000"/>
              </a:lnSpc>
              <a:spcBef>
                <a:spcPct val="0"/>
              </a:spcBef>
            </a:pPr>
            <a:r>
              <a:rPr lang="en-US" altLang="zh-CN" sz="2000"/>
              <a:t>  3 </a:t>
            </a:r>
          </a:p>
          <a:p>
            <a:pPr>
              <a:lnSpc>
                <a:spcPct val="120000"/>
              </a:lnSpc>
              <a:spcBef>
                <a:spcPct val="0"/>
              </a:spcBef>
            </a:pPr>
            <a:r>
              <a:rPr lang="en-US" altLang="zh-CN" sz="2000"/>
              <a:t>  4 </a:t>
            </a:r>
          </a:p>
          <a:p>
            <a:pPr>
              <a:lnSpc>
                <a:spcPct val="120000"/>
              </a:lnSpc>
              <a:spcBef>
                <a:spcPct val="0"/>
              </a:spcBef>
            </a:pPr>
            <a:r>
              <a:rPr lang="en-US" altLang="zh-CN" sz="2000"/>
              <a:t>  5 </a:t>
            </a:r>
          </a:p>
          <a:p>
            <a:pPr>
              <a:lnSpc>
                <a:spcPct val="120000"/>
              </a:lnSpc>
              <a:spcBef>
                <a:spcPct val="0"/>
              </a:spcBef>
            </a:pPr>
            <a:r>
              <a:rPr lang="en-US" altLang="zh-CN" sz="2000"/>
              <a:t>  6 </a:t>
            </a:r>
          </a:p>
          <a:p>
            <a:pPr>
              <a:lnSpc>
                <a:spcPct val="120000"/>
              </a:lnSpc>
              <a:spcBef>
                <a:spcPct val="0"/>
              </a:spcBef>
            </a:pPr>
            <a:r>
              <a:rPr lang="en-US" altLang="zh-CN" sz="2000"/>
              <a:t>  7 </a:t>
            </a:r>
          </a:p>
          <a:p>
            <a:pPr>
              <a:lnSpc>
                <a:spcPct val="120000"/>
              </a:lnSpc>
              <a:spcBef>
                <a:spcPct val="0"/>
              </a:spcBef>
            </a:pPr>
            <a:r>
              <a:rPr lang="en-US" altLang="zh-CN" sz="2000"/>
              <a:t>  8 </a:t>
            </a:r>
          </a:p>
          <a:p>
            <a:pPr>
              <a:lnSpc>
                <a:spcPct val="120000"/>
              </a:lnSpc>
              <a:spcBef>
                <a:spcPct val="0"/>
              </a:spcBef>
            </a:pPr>
            <a:r>
              <a:rPr lang="en-US" altLang="zh-CN" sz="2000"/>
              <a:t>  9 </a:t>
            </a:r>
          </a:p>
          <a:p>
            <a:pPr>
              <a:lnSpc>
                <a:spcPct val="120000"/>
              </a:lnSpc>
              <a:spcBef>
                <a:spcPct val="0"/>
              </a:spcBef>
            </a:pPr>
            <a:r>
              <a:rPr lang="en-US" altLang="zh-CN" sz="2000"/>
              <a:t>10 </a:t>
            </a:r>
          </a:p>
          <a:p>
            <a:pPr>
              <a:lnSpc>
                <a:spcPct val="120000"/>
              </a:lnSpc>
              <a:spcBef>
                <a:spcPct val="0"/>
              </a:spcBef>
            </a:pPr>
            <a:r>
              <a:rPr lang="en-US" altLang="zh-CN" sz="2000"/>
              <a:t>11 </a:t>
            </a:r>
          </a:p>
          <a:p>
            <a:pPr>
              <a:lnSpc>
                <a:spcPct val="120000"/>
              </a:lnSpc>
              <a:spcBef>
                <a:spcPct val="0"/>
              </a:spcBef>
            </a:pPr>
            <a:r>
              <a:rPr lang="en-US" altLang="zh-CN" sz="2000"/>
              <a:t>12 </a:t>
            </a:r>
          </a:p>
        </p:txBody>
      </p:sp>
      <p:graphicFrame>
        <p:nvGraphicFramePr>
          <p:cNvPr id="53726" name="Group 478"/>
          <p:cNvGraphicFramePr>
            <a:graphicFrameLocks noGrp="1"/>
          </p:cNvGraphicFramePr>
          <p:nvPr/>
        </p:nvGraphicFramePr>
        <p:xfrm>
          <a:off x="2254250" y="1447800"/>
          <a:ext cx="609600" cy="4754620"/>
        </p:xfrm>
        <a:graphic>
          <a:graphicData uri="http://schemas.openxmlformats.org/drawingml/2006/table">
            <a:tbl>
              <a:tblPr/>
              <a:tblGrid>
                <a:gridCol w="609600">
                  <a:extLst>
                    <a:ext uri="{9D8B030D-6E8A-4147-A177-3AD203B41FA5}">
                      <a16:colId xmlns:a16="http://schemas.microsoft.com/office/drawing/2014/main" val="20000"/>
                    </a:ext>
                  </a:extLst>
                </a:gridCol>
              </a:tblGrid>
              <a:tr h="312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800" b="0"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3300"/>
                        </a:gs>
                        <a:gs pos="50000">
                          <a:srgbClr val="FFFFCC"/>
                        </a:gs>
                        <a:gs pos="100000">
                          <a:srgbClr val="FF3300"/>
                        </a:gs>
                      </a:gsLst>
                      <a:lin ang="5400000" scaled="1"/>
                    </a:gradFill>
                  </a:tcPr>
                </a:tc>
                <a:extLst>
                  <a:ext uri="{0D108BD9-81ED-4DB2-BD59-A6C34878D82A}">
                    <a16:rowId xmlns:a16="http://schemas.microsoft.com/office/drawing/2014/main" val="10000"/>
                  </a:ext>
                </a:extLst>
              </a:tr>
              <a:tr h="312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800" b="0"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3300"/>
                        </a:gs>
                        <a:gs pos="50000">
                          <a:srgbClr val="FFFFCC"/>
                        </a:gs>
                        <a:gs pos="100000">
                          <a:srgbClr val="FF3300"/>
                        </a:gs>
                      </a:gsLst>
                      <a:lin ang="5400000" scaled="1"/>
                    </a:gradFill>
                  </a:tcPr>
                </a:tc>
                <a:extLst>
                  <a:ext uri="{0D108BD9-81ED-4DB2-BD59-A6C34878D82A}">
                    <a16:rowId xmlns:a16="http://schemas.microsoft.com/office/drawing/2014/main" val="10001"/>
                  </a:ext>
                </a:extLst>
              </a:tr>
              <a:tr h="312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800" b="0"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3300"/>
                        </a:gs>
                        <a:gs pos="50000">
                          <a:srgbClr val="FFFFCC"/>
                        </a:gs>
                        <a:gs pos="100000">
                          <a:srgbClr val="FF3300"/>
                        </a:gs>
                      </a:gsLst>
                      <a:lin ang="5400000" scaled="1"/>
                    </a:gradFill>
                  </a:tcPr>
                </a:tc>
                <a:extLst>
                  <a:ext uri="{0D108BD9-81ED-4DB2-BD59-A6C34878D82A}">
                    <a16:rowId xmlns:a16="http://schemas.microsoft.com/office/drawing/2014/main" val="10002"/>
                  </a:ext>
                </a:extLst>
              </a:tr>
              <a:tr h="312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800" b="0"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3300"/>
                        </a:gs>
                        <a:gs pos="50000">
                          <a:srgbClr val="FFFFCC"/>
                        </a:gs>
                        <a:gs pos="100000">
                          <a:srgbClr val="FF3300"/>
                        </a:gs>
                      </a:gsLst>
                      <a:lin ang="5400000" scaled="1"/>
                    </a:gradFill>
                  </a:tcPr>
                </a:tc>
                <a:extLst>
                  <a:ext uri="{0D108BD9-81ED-4DB2-BD59-A6C34878D82A}">
                    <a16:rowId xmlns:a16="http://schemas.microsoft.com/office/drawing/2014/main" val="10003"/>
                  </a:ext>
                </a:extLst>
              </a:tr>
              <a:tr h="312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800" b="0"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3300"/>
                        </a:gs>
                        <a:gs pos="50000">
                          <a:srgbClr val="FFFFCC"/>
                        </a:gs>
                        <a:gs pos="100000">
                          <a:srgbClr val="FF3300"/>
                        </a:gs>
                      </a:gsLst>
                      <a:lin ang="5400000" scaled="1"/>
                    </a:gradFill>
                  </a:tcPr>
                </a:tc>
                <a:extLst>
                  <a:ext uri="{0D108BD9-81ED-4DB2-BD59-A6C34878D82A}">
                    <a16:rowId xmlns:a16="http://schemas.microsoft.com/office/drawing/2014/main" val="10004"/>
                  </a:ext>
                </a:extLst>
              </a:tr>
              <a:tr h="312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800" b="0"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3300"/>
                        </a:gs>
                        <a:gs pos="50000">
                          <a:srgbClr val="FFFFCC"/>
                        </a:gs>
                        <a:gs pos="100000">
                          <a:srgbClr val="FF3300"/>
                        </a:gs>
                      </a:gsLst>
                      <a:lin ang="5400000" scaled="1"/>
                    </a:gradFill>
                  </a:tcPr>
                </a:tc>
                <a:extLst>
                  <a:ext uri="{0D108BD9-81ED-4DB2-BD59-A6C34878D82A}">
                    <a16:rowId xmlns:a16="http://schemas.microsoft.com/office/drawing/2014/main" val="10005"/>
                  </a:ext>
                </a:extLst>
              </a:tr>
              <a:tr h="3111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800" b="0"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3300"/>
                        </a:gs>
                        <a:gs pos="50000">
                          <a:srgbClr val="FFFFCC"/>
                        </a:gs>
                        <a:gs pos="100000">
                          <a:srgbClr val="FF3300"/>
                        </a:gs>
                      </a:gsLst>
                      <a:lin ang="5400000" scaled="1"/>
                    </a:gradFill>
                  </a:tcPr>
                </a:tc>
                <a:extLst>
                  <a:ext uri="{0D108BD9-81ED-4DB2-BD59-A6C34878D82A}">
                    <a16:rowId xmlns:a16="http://schemas.microsoft.com/office/drawing/2014/main" val="10006"/>
                  </a:ext>
                </a:extLst>
              </a:tr>
              <a:tr h="312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800" b="0"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3300"/>
                        </a:gs>
                        <a:gs pos="50000">
                          <a:srgbClr val="FFFFCC"/>
                        </a:gs>
                        <a:gs pos="100000">
                          <a:srgbClr val="FF3300"/>
                        </a:gs>
                      </a:gsLst>
                      <a:lin ang="5400000" scaled="1"/>
                    </a:gradFill>
                  </a:tcPr>
                </a:tc>
                <a:extLst>
                  <a:ext uri="{0D108BD9-81ED-4DB2-BD59-A6C34878D82A}">
                    <a16:rowId xmlns:a16="http://schemas.microsoft.com/office/drawing/2014/main" val="10007"/>
                  </a:ext>
                </a:extLst>
              </a:tr>
              <a:tr h="312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800" b="0"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3300"/>
                        </a:gs>
                        <a:gs pos="50000">
                          <a:srgbClr val="FFFFCC"/>
                        </a:gs>
                        <a:gs pos="100000">
                          <a:srgbClr val="FF3300"/>
                        </a:gs>
                      </a:gsLst>
                      <a:lin ang="5400000" scaled="1"/>
                    </a:gradFill>
                  </a:tcPr>
                </a:tc>
                <a:extLst>
                  <a:ext uri="{0D108BD9-81ED-4DB2-BD59-A6C34878D82A}">
                    <a16:rowId xmlns:a16="http://schemas.microsoft.com/office/drawing/2014/main" val="10008"/>
                  </a:ext>
                </a:extLst>
              </a:tr>
              <a:tr h="312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800" b="0"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3300"/>
                        </a:gs>
                        <a:gs pos="50000">
                          <a:srgbClr val="FFFFCC"/>
                        </a:gs>
                        <a:gs pos="100000">
                          <a:srgbClr val="FF3300"/>
                        </a:gs>
                      </a:gsLst>
                      <a:lin ang="5400000" scaled="1"/>
                    </a:gradFill>
                  </a:tcPr>
                </a:tc>
                <a:extLst>
                  <a:ext uri="{0D108BD9-81ED-4DB2-BD59-A6C34878D82A}">
                    <a16:rowId xmlns:a16="http://schemas.microsoft.com/office/drawing/2014/main" val="10009"/>
                  </a:ext>
                </a:extLst>
              </a:tr>
              <a:tr h="312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800" b="0"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3300"/>
                        </a:gs>
                        <a:gs pos="50000">
                          <a:srgbClr val="FFFFCC"/>
                        </a:gs>
                        <a:gs pos="100000">
                          <a:srgbClr val="FF3300"/>
                        </a:gs>
                      </a:gsLst>
                      <a:lin ang="5400000" scaled="1"/>
                    </a:gradFill>
                  </a:tcPr>
                </a:tc>
                <a:extLst>
                  <a:ext uri="{0D108BD9-81ED-4DB2-BD59-A6C34878D82A}">
                    <a16:rowId xmlns:a16="http://schemas.microsoft.com/office/drawing/2014/main" val="10010"/>
                  </a:ext>
                </a:extLst>
              </a:tr>
              <a:tr h="312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800" b="0"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3300"/>
                        </a:gs>
                        <a:gs pos="50000">
                          <a:srgbClr val="FFFFCC"/>
                        </a:gs>
                        <a:gs pos="100000">
                          <a:srgbClr val="FF3300"/>
                        </a:gs>
                      </a:gsLst>
                      <a:lin ang="5400000" scaled="1"/>
                    </a:gradFill>
                  </a:tcPr>
                </a:tc>
                <a:extLst>
                  <a:ext uri="{0D108BD9-81ED-4DB2-BD59-A6C34878D82A}">
                    <a16:rowId xmlns:a16="http://schemas.microsoft.com/office/drawing/2014/main" val="10011"/>
                  </a:ext>
                </a:extLst>
              </a:tr>
              <a:tr h="312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800" b="0" i="0" u="none" strike="noStrike" cap="none" normalizeH="0" baseline="0">
                        <a:ln>
                          <a:noFill/>
                        </a:ln>
                        <a:solidFill>
                          <a:schemeClr val="tx1"/>
                        </a:solidFill>
                        <a:effectLst/>
                        <a:latin typeface="Times New Roman" pitchFamily="18" charset="0"/>
                        <a:ea typeface="宋体" pitchFamily="2" charset="-122"/>
                      </a:endParaRPr>
                    </a:p>
                  </a:txBody>
                  <a:tcPr marL="91416" marR="91416" marT="45710" marB="4571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FF3300"/>
                        </a:gs>
                        <a:gs pos="50000">
                          <a:srgbClr val="FFFFCC"/>
                        </a:gs>
                        <a:gs pos="100000">
                          <a:srgbClr val="FF3300"/>
                        </a:gs>
                      </a:gsLst>
                      <a:lin ang="5400000" scaled="1"/>
                    </a:gradFill>
                  </a:tcPr>
                </a:tc>
                <a:extLst>
                  <a:ext uri="{0D108BD9-81ED-4DB2-BD59-A6C34878D82A}">
                    <a16:rowId xmlns:a16="http://schemas.microsoft.com/office/drawing/2014/main" val="10012"/>
                  </a:ext>
                </a:extLst>
              </a:tr>
            </a:tbl>
          </a:graphicData>
        </a:graphic>
      </p:graphicFrame>
      <p:grpSp>
        <p:nvGrpSpPr>
          <p:cNvPr id="2" name="Group 479"/>
          <p:cNvGrpSpPr>
            <a:grpSpLocks/>
          </p:cNvGrpSpPr>
          <p:nvPr/>
        </p:nvGrpSpPr>
        <p:grpSpPr bwMode="auto">
          <a:xfrm>
            <a:off x="2384425" y="1495425"/>
            <a:ext cx="331788" cy="4692650"/>
            <a:chOff x="559" y="940"/>
            <a:chExt cx="213" cy="2958"/>
          </a:xfrm>
        </p:grpSpPr>
        <p:sp>
          <p:nvSpPr>
            <p:cNvPr id="53633" name="Text Box 385"/>
            <p:cNvSpPr txBox="1">
              <a:spLocks noChangeArrowheads="1"/>
            </p:cNvSpPr>
            <p:nvPr/>
          </p:nvSpPr>
          <p:spPr bwMode="auto">
            <a:xfrm>
              <a:off x="559" y="940"/>
              <a:ext cx="213" cy="250"/>
            </a:xfrm>
            <a:prstGeom prst="rect">
              <a:avLst/>
            </a:prstGeom>
            <a:noFill/>
            <a:ln w="9525">
              <a:noFill/>
              <a:miter lim="800000"/>
              <a:headEnd/>
              <a:tailEnd/>
            </a:ln>
            <a:effectLst/>
          </p:spPr>
          <p:txBody>
            <a:bodyPr wrap="none" lIns="91306" tIns="45606" rIns="91306" bIns="45606">
              <a:spAutoFit/>
            </a:bodyPr>
            <a:lstStyle/>
            <a:p>
              <a:pPr>
                <a:spcBef>
                  <a:spcPct val="0"/>
                </a:spcBef>
              </a:pPr>
              <a:r>
                <a:rPr lang="en-US" altLang="zh-CN" sz="2000"/>
                <a:t>^</a:t>
              </a:r>
            </a:p>
          </p:txBody>
        </p:sp>
        <p:sp>
          <p:nvSpPr>
            <p:cNvPr id="53678" name="Text Box 430"/>
            <p:cNvSpPr txBox="1">
              <a:spLocks noChangeArrowheads="1"/>
            </p:cNvSpPr>
            <p:nvPr/>
          </p:nvSpPr>
          <p:spPr bwMode="auto">
            <a:xfrm>
              <a:off x="559" y="1384"/>
              <a:ext cx="213" cy="250"/>
            </a:xfrm>
            <a:prstGeom prst="rect">
              <a:avLst/>
            </a:prstGeom>
            <a:noFill/>
            <a:ln w="9525">
              <a:noFill/>
              <a:miter lim="800000"/>
              <a:headEnd/>
              <a:tailEnd/>
            </a:ln>
            <a:effectLst/>
          </p:spPr>
          <p:txBody>
            <a:bodyPr wrap="none" lIns="91306" tIns="45606" rIns="91306" bIns="45606">
              <a:spAutoFit/>
            </a:bodyPr>
            <a:lstStyle/>
            <a:p>
              <a:pPr>
                <a:spcBef>
                  <a:spcPct val="0"/>
                </a:spcBef>
              </a:pPr>
              <a:r>
                <a:rPr lang="en-US" altLang="zh-CN" sz="2000"/>
                <a:t>^</a:t>
              </a:r>
            </a:p>
          </p:txBody>
        </p:sp>
        <p:sp>
          <p:nvSpPr>
            <p:cNvPr id="53679" name="Text Box 431"/>
            <p:cNvSpPr txBox="1">
              <a:spLocks noChangeArrowheads="1"/>
            </p:cNvSpPr>
            <p:nvPr/>
          </p:nvSpPr>
          <p:spPr bwMode="auto">
            <a:xfrm>
              <a:off x="559" y="1847"/>
              <a:ext cx="213" cy="250"/>
            </a:xfrm>
            <a:prstGeom prst="rect">
              <a:avLst/>
            </a:prstGeom>
            <a:noFill/>
            <a:ln w="9525">
              <a:noFill/>
              <a:miter lim="800000"/>
              <a:headEnd/>
              <a:tailEnd/>
            </a:ln>
            <a:effectLst/>
          </p:spPr>
          <p:txBody>
            <a:bodyPr wrap="none" lIns="91306" tIns="45606" rIns="91306" bIns="45606">
              <a:spAutoFit/>
            </a:bodyPr>
            <a:lstStyle/>
            <a:p>
              <a:pPr>
                <a:spcBef>
                  <a:spcPct val="0"/>
                </a:spcBef>
              </a:pPr>
              <a:r>
                <a:rPr lang="en-US" altLang="zh-CN" sz="2000"/>
                <a:t>^</a:t>
              </a:r>
            </a:p>
          </p:txBody>
        </p:sp>
        <p:sp>
          <p:nvSpPr>
            <p:cNvPr id="53680" name="Text Box 432"/>
            <p:cNvSpPr txBox="1">
              <a:spLocks noChangeArrowheads="1"/>
            </p:cNvSpPr>
            <p:nvPr/>
          </p:nvSpPr>
          <p:spPr bwMode="auto">
            <a:xfrm>
              <a:off x="559" y="2054"/>
              <a:ext cx="213" cy="250"/>
            </a:xfrm>
            <a:prstGeom prst="rect">
              <a:avLst/>
            </a:prstGeom>
            <a:noFill/>
            <a:ln w="9525">
              <a:noFill/>
              <a:miter lim="800000"/>
              <a:headEnd/>
              <a:tailEnd/>
            </a:ln>
            <a:effectLst/>
          </p:spPr>
          <p:txBody>
            <a:bodyPr wrap="none" lIns="91306" tIns="45606" rIns="91306" bIns="45606">
              <a:spAutoFit/>
            </a:bodyPr>
            <a:lstStyle/>
            <a:p>
              <a:pPr>
                <a:spcBef>
                  <a:spcPct val="0"/>
                </a:spcBef>
              </a:pPr>
              <a:r>
                <a:rPr lang="en-US" altLang="zh-CN" sz="2000"/>
                <a:t>^</a:t>
              </a:r>
            </a:p>
          </p:txBody>
        </p:sp>
        <p:sp>
          <p:nvSpPr>
            <p:cNvPr id="53681" name="Text Box 433"/>
            <p:cNvSpPr txBox="1">
              <a:spLocks noChangeArrowheads="1"/>
            </p:cNvSpPr>
            <p:nvPr/>
          </p:nvSpPr>
          <p:spPr bwMode="auto">
            <a:xfrm>
              <a:off x="559" y="2769"/>
              <a:ext cx="213" cy="250"/>
            </a:xfrm>
            <a:prstGeom prst="rect">
              <a:avLst/>
            </a:prstGeom>
            <a:noFill/>
            <a:ln w="9525">
              <a:noFill/>
              <a:miter lim="800000"/>
              <a:headEnd/>
              <a:tailEnd/>
            </a:ln>
            <a:effectLst/>
          </p:spPr>
          <p:txBody>
            <a:bodyPr wrap="none" lIns="91306" tIns="45606" rIns="91306" bIns="45606">
              <a:spAutoFit/>
            </a:bodyPr>
            <a:lstStyle/>
            <a:p>
              <a:pPr>
                <a:spcBef>
                  <a:spcPct val="0"/>
                </a:spcBef>
              </a:pPr>
              <a:r>
                <a:rPr lang="en-US" altLang="zh-CN" sz="2000"/>
                <a:t>^</a:t>
              </a:r>
            </a:p>
          </p:txBody>
        </p:sp>
        <p:sp>
          <p:nvSpPr>
            <p:cNvPr id="53682" name="Text Box 434"/>
            <p:cNvSpPr txBox="1">
              <a:spLocks noChangeArrowheads="1"/>
            </p:cNvSpPr>
            <p:nvPr/>
          </p:nvSpPr>
          <p:spPr bwMode="auto">
            <a:xfrm>
              <a:off x="559" y="2966"/>
              <a:ext cx="213" cy="251"/>
            </a:xfrm>
            <a:prstGeom prst="rect">
              <a:avLst/>
            </a:prstGeom>
            <a:noFill/>
            <a:ln w="9525">
              <a:noFill/>
              <a:miter lim="800000"/>
              <a:headEnd/>
              <a:tailEnd/>
            </a:ln>
            <a:effectLst/>
          </p:spPr>
          <p:txBody>
            <a:bodyPr wrap="none" lIns="91306" tIns="45606" rIns="91306" bIns="45606">
              <a:spAutoFit/>
            </a:bodyPr>
            <a:lstStyle/>
            <a:p>
              <a:pPr>
                <a:spcBef>
                  <a:spcPct val="0"/>
                </a:spcBef>
              </a:pPr>
              <a:r>
                <a:rPr lang="en-US" altLang="zh-CN" sz="2000"/>
                <a:t>^</a:t>
              </a:r>
            </a:p>
          </p:txBody>
        </p:sp>
        <p:sp>
          <p:nvSpPr>
            <p:cNvPr id="53683" name="Text Box 435"/>
            <p:cNvSpPr txBox="1">
              <a:spLocks noChangeArrowheads="1"/>
            </p:cNvSpPr>
            <p:nvPr/>
          </p:nvSpPr>
          <p:spPr bwMode="auto">
            <a:xfrm>
              <a:off x="559" y="3648"/>
              <a:ext cx="213" cy="250"/>
            </a:xfrm>
            <a:prstGeom prst="rect">
              <a:avLst/>
            </a:prstGeom>
            <a:noFill/>
            <a:ln w="9525">
              <a:noFill/>
              <a:miter lim="800000"/>
              <a:headEnd/>
              <a:tailEnd/>
            </a:ln>
            <a:effectLst/>
          </p:spPr>
          <p:txBody>
            <a:bodyPr wrap="none" lIns="91306" tIns="45606" rIns="91306" bIns="45606">
              <a:spAutoFit/>
            </a:bodyPr>
            <a:lstStyle/>
            <a:p>
              <a:pPr>
                <a:spcBef>
                  <a:spcPct val="0"/>
                </a:spcBef>
              </a:pPr>
              <a:r>
                <a:rPr lang="en-US" altLang="zh-CN" sz="2000"/>
                <a:t>^</a:t>
              </a:r>
            </a:p>
          </p:txBody>
        </p:sp>
      </p:grpSp>
      <p:grpSp>
        <p:nvGrpSpPr>
          <p:cNvPr id="3" name="Group 381"/>
          <p:cNvGrpSpPr>
            <a:grpSpLocks/>
          </p:cNvGrpSpPr>
          <p:nvPr/>
        </p:nvGrpSpPr>
        <p:grpSpPr bwMode="auto">
          <a:xfrm>
            <a:off x="2644775" y="1824038"/>
            <a:ext cx="1379538" cy="346075"/>
            <a:chOff x="1976" y="2813"/>
            <a:chExt cx="869" cy="218"/>
          </a:xfrm>
        </p:grpSpPr>
        <p:sp>
          <p:nvSpPr>
            <p:cNvPr id="53630" name="Rectangle 382"/>
            <p:cNvSpPr>
              <a:spLocks noChangeArrowheads="1"/>
            </p:cNvSpPr>
            <p:nvPr/>
          </p:nvSpPr>
          <p:spPr bwMode="auto">
            <a:xfrm>
              <a:off x="2234" y="2813"/>
              <a:ext cx="611" cy="218"/>
            </a:xfrm>
            <a:prstGeom prst="rect">
              <a:avLst/>
            </a:prstGeom>
            <a:gradFill rotWithShape="0">
              <a:gsLst>
                <a:gs pos="0">
                  <a:srgbClr val="FF00FF"/>
                </a:gs>
                <a:gs pos="50000">
                  <a:srgbClr val="FFFFFF"/>
                </a:gs>
                <a:gs pos="100000">
                  <a:srgbClr val="FF00FF"/>
                </a:gs>
              </a:gsLst>
              <a:lin ang="5400000" scaled="1"/>
            </a:gradFill>
            <a:ln w="9525">
              <a:solidFill>
                <a:schemeClr val="tx1"/>
              </a:solidFill>
              <a:miter lim="800000"/>
              <a:headEnd/>
              <a:tailEnd/>
            </a:ln>
            <a:effectLst/>
          </p:spPr>
          <p:txBody>
            <a:bodyPr wrap="none" lIns="91416" tIns="45710" rIns="91416" bIns="45710" anchor="ctr"/>
            <a:lstStyle/>
            <a:p>
              <a:pPr>
                <a:spcBef>
                  <a:spcPct val="0"/>
                </a:spcBef>
              </a:pPr>
              <a:r>
                <a:rPr lang="en-US" altLang="zh-CN" sz="2000"/>
                <a:t>14 </a:t>
              </a:r>
            </a:p>
          </p:txBody>
        </p:sp>
        <p:sp>
          <p:nvSpPr>
            <p:cNvPr id="53631" name="Line 383"/>
            <p:cNvSpPr>
              <a:spLocks noChangeShapeType="1"/>
            </p:cNvSpPr>
            <p:nvPr/>
          </p:nvSpPr>
          <p:spPr bwMode="auto">
            <a:xfrm>
              <a:off x="2555" y="2813"/>
              <a:ext cx="0" cy="218"/>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53632" name="Line 384"/>
            <p:cNvSpPr>
              <a:spLocks noChangeShapeType="1"/>
            </p:cNvSpPr>
            <p:nvPr/>
          </p:nvSpPr>
          <p:spPr bwMode="auto">
            <a:xfrm>
              <a:off x="1976" y="2927"/>
              <a:ext cx="258" cy="0"/>
            </a:xfrm>
            <a:prstGeom prst="line">
              <a:avLst/>
            </a:prstGeom>
            <a:noFill/>
            <a:ln w="9525">
              <a:solidFill>
                <a:schemeClr val="tx1"/>
              </a:solidFill>
              <a:round/>
              <a:headEnd/>
              <a:tailEnd type="triangle" w="med" len="med"/>
            </a:ln>
            <a:effectLst/>
          </p:spPr>
          <p:txBody>
            <a:bodyPr wrap="none" lIns="91416" tIns="45710" rIns="91416" bIns="45710" anchor="ctr"/>
            <a:lstStyle/>
            <a:p>
              <a:endParaRPr lang="zh-CN" altLang="en-US"/>
            </a:p>
          </p:txBody>
        </p:sp>
      </p:grpSp>
      <p:grpSp>
        <p:nvGrpSpPr>
          <p:cNvPr id="4" name="Group 398"/>
          <p:cNvGrpSpPr>
            <a:grpSpLocks/>
          </p:cNvGrpSpPr>
          <p:nvPr/>
        </p:nvGrpSpPr>
        <p:grpSpPr bwMode="auto">
          <a:xfrm>
            <a:off x="2662238" y="2570163"/>
            <a:ext cx="1381125" cy="347662"/>
            <a:chOff x="1976" y="2813"/>
            <a:chExt cx="869" cy="218"/>
          </a:xfrm>
        </p:grpSpPr>
        <p:sp>
          <p:nvSpPr>
            <p:cNvPr id="53647" name="Rectangle 399"/>
            <p:cNvSpPr>
              <a:spLocks noChangeArrowheads="1"/>
            </p:cNvSpPr>
            <p:nvPr/>
          </p:nvSpPr>
          <p:spPr bwMode="auto">
            <a:xfrm>
              <a:off x="2234" y="2813"/>
              <a:ext cx="611" cy="218"/>
            </a:xfrm>
            <a:prstGeom prst="rect">
              <a:avLst/>
            </a:prstGeom>
            <a:gradFill rotWithShape="0">
              <a:gsLst>
                <a:gs pos="0">
                  <a:srgbClr val="FF00FF"/>
                </a:gs>
                <a:gs pos="50000">
                  <a:srgbClr val="FFFFFF"/>
                </a:gs>
                <a:gs pos="100000">
                  <a:srgbClr val="FF00FF"/>
                </a:gs>
              </a:gsLst>
              <a:lin ang="5400000" scaled="1"/>
            </a:gradFill>
            <a:ln w="9525">
              <a:solidFill>
                <a:schemeClr val="tx1"/>
              </a:solidFill>
              <a:miter lim="800000"/>
              <a:headEnd/>
              <a:tailEnd/>
            </a:ln>
            <a:effectLst/>
          </p:spPr>
          <p:txBody>
            <a:bodyPr wrap="none" lIns="91416" tIns="45710" rIns="91416" bIns="45710" anchor="ctr"/>
            <a:lstStyle/>
            <a:p>
              <a:pPr>
                <a:spcBef>
                  <a:spcPct val="0"/>
                </a:spcBef>
              </a:pPr>
              <a:r>
                <a:rPr lang="en-US" altLang="zh-CN" sz="2000"/>
                <a:t>68 </a:t>
              </a:r>
            </a:p>
          </p:txBody>
        </p:sp>
        <p:sp>
          <p:nvSpPr>
            <p:cNvPr id="53648" name="Line 400"/>
            <p:cNvSpPr>
              <a:spLocks noChangeShapeType="1"/>
            </p:cNvSpPr>
            <p:nvPr/>
          </p:nvSpPr>
          <p:spPr bwMode="auto">
            <a:xfrm>
              <a:off x="2555" y="2813"/>
              <a:ext cx="0" cy="218"/>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53649" name="Line 401"/>
            <p:cNvSpPr>
              <a:spLocks noChangeShapeType="1"/>
            </p:cNvSpPr>
            <p:nvPr/>
          </p:nvSpPr>
          <p:spPr bwMode="auto">
            <a:xfrm>
              <a:off x="1976" y="2927"/>
              <a:ext cx="258" cy="0"/>
            </a:xfrm>
            <a:prstGeom prst="line">
              <a:avLst/>
            </a:prstGeom>
            <a:noFill/>
            <a:ln w="9525">
              <a:solidFill>
                <a:schemeClr val="tx1"/>
              </a:solidFill>
              <a:round/>
              <a:headEnd/>
              <a:tailEnd type="triangle" w="med" len="med"/>
            </a:ln>
            <a:effectLst/>
          </p:spPr>
          <p:txBody>
            <a:bodyPr wrap="none" lIns="91416" tIns="45710" rIns="91416" bIns="45710" anchor="ctr"/>
            <a:lstStyle/>
            <a:p>
              <a:endParaRPr lang="zh-CN" altLang="en-US"/>
            </a:p>
          </p:txBody>
        </p:sp>
      </p:grpSp>
      <p:grpSp>
        <p:nvGrpSpPr>
          <p:cNvPr id="5" name="Group 406"/>
          <p:cNvGrpSpPr>
            <a:grpSpLocks/>
          </p:cNvGrpSpPr>
          <p:nvPr/>
        </p:nvGrpSpPr>
        <p:grpSpPr bwMode="auto">
          <a:xfrm>
            <a:off x="2679700" y="3609975"/>
            <a:ext cx="1381125" cy="349250"/>
            <a:chOff x="1976" y="2813"/>
            <a:chExt cx="869" cy="218"/>
          </a:xfrm>
        </p:grpSpPr>
        <p:sp>
          <p:nvSpPr>
            <p:cNvPr id="53655" name="Rectangle 407"/>
            <p:cNvSpPr>
              <a:spLocks noChangeArrowheads="1"/>
            </p:cNvSpPr>
            <p:nvPr/>
          </p:nvSpPr>
          <p:spPr bwMode="auto">
            <a:xfrm>
              <a:off x="2234" y="2813"/>
              <a:ext cx="611" cy="218"/>
            </a:xfrm>
            <a:prstGeom prst="rect">
              <a:avLst/>
            </a:prstGeom>
            <a:gradFill rotWithShape="0">
              <a:gsLst>
                <a:gs pos="0">
                  <a:srgbClr val="FF00FF"/>
                </a:gs>
                <a:gs pos="50000">
                  <a:srgbClr val="FFFFFF"/>
                </a:gs>
                <a:gs pos="100000">
                  <a:srgbClr val="FF00FF"/>
                </a:gs>
              </a:gsLst>
              <a:lin ang="5400000" scaled="1"/>
            </a:gradFill>
            <a:ln w="9525">
              <a:solidFill>
                <a:schemeClr val="tx1"/>
              </a:solidFill>
              <a:miter lim="800000"/>
              <a:headEnd/>
              <a:tailEnd/>
            </a:ln>
            <a:effectLst/>
          </p:spPr>
          <p:txBody>
            <a:bodyPr wrap="none" lIns="91416" tIns="45710" rIns="91416" bIns="45710" anchor="ctr"/>
            <a:lstStyle/>
            <a:p>
              <a:pPr>
                <a:spcBef>
                  <a:spcPct val="0"/>
                </a:spcBef>
              </a:pPr>
              <a:r>
                <a:rPr lang="en-US" altLang="zh-CN" sz="2000"/>
                <a:t>19</a:t>
              </a:r>
            </a:p>
          </p:txBody>
        </p:sp>
        <p:sp>
          <p:nvSpPr>
            <p:cNvPr id="53656" name="Line 408"/>
            <p:cNvSpPr>
              <a:spLocks noChangeShapeType="1"/>
            </p:cNvSpPr>
            <p:nvPr/>
          </p:nvSpPr>
          <p:spPr bwMode="auto">
            <a:xfrm>
              <a:off x="2555" y="2813"/>
              <a:ext cx="0" cy="218"/>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53657" name="Line 409"/>
            <p:cNvSpPr>
              <a:spLocks noChangeShapeType="1"/>
            </p:cNvSpPr>
            <p:nvPr/>
          </p:nvSpPr>
          <p:spPr bwMode="auto">
            <a:xfrm>
              <a:off x="1976" y="2927"/>
              <a:ext cx="258" cy="0"/>
            </a:xfrm>
            <a:prstGeom prst="line">
              <a:avLst/>
            </a:prstGeom>
            <a:noFill/>
            <a:ln w="9525">
              <a:solidFill>
                <a:schemeClr val="tx1"/>
              </a:solidFill>
              <a:round/>
              <a:headEnd/>
              <a:tailEnd type="triangle" w="med" len="med"/>
            </a:ln>
            <a:effectLst/>
          </p:spPr>
          <p:txBody>
            <a:bodyPr wrap="none" lIns="91416" tIns="45710" rIns="91416" bIns="45710" anchor="ctr"/>
            <a:lstStyle/>
            <a:p>
              <a:endParaRPr lang="zh-CN" altLang="en-US"/>
            </a:p>
          </p:txBody>
        </p:sp>
      </p:grpSp>
      <p:grpSp>
        <p:nvGrpSpPr>
          <p:cNvPr id="6" name="Group 414"/>
          <p:cNvGrpSpPr>
            <a:grpSpLocks/>
          </p:cNvGrpSpPr>
          <p:nvPr/>
        </p:nvGrpSpPr>
        <p:grpSpPr bwMode="auto">
          <a:xfrm>
            <a:off x="2676525" y="4021138"/>
            <a:ext cx="1384300" cy="342900"/>
            <a:chOff x="1976" y="2813"/>
            <a:chExt cx="869" cy="218"/>
          </a:xfrm>
        </p:grpSpPr>
        <p:sp>
          <p:nvSpPr>
            <p:cNvPr id="53663" name="Rectangle 415"/>
            <p:cNvSpPr>
              <a:spLocks noChangeArrowheads="1"/>
            </p:cNvSpPr>
            <p:nvPr/>
          </p:nvSpPr>
          <p:spPr bwMode="auto">
            <a:xfrm>
              <a:off x="2234" y="2813"/>
              <a:ext cx="611" cy="218"/>
            </a:xfrm>
            <a:prstGeom prst="rect">
              <a:avLst/>
            </a:prstGeom>
            <a:gradFill rotWithShape="0">
              <a:gsLst>
                <a:gs pos="0">
                  <a:srgbClr val="FF00FF"/>
                </a:gs>
                <a:gs pos="50000">
                  <a:srgbClr val="FFFFFF"/>
                </a:gs>
                <a:gs pos="100000">
                  <a:srgbClr val="FF00FF"/>
                </a:gs>
              </a:gsLst>
              <a:lin ang="5400000" scaled="1"/>
            </a:gradFill>
            <a:ln w="9525">
              <a:solidFill>
                <a:schemeClr val="tx1"/>
              </a:solidFill>
              <a:miter lim="800000"/>
              <a:headEnd/>
              <a:tailEnd/>
            </a:ln>
            <a:effectLst/>
          </p:spPr>
          <p:txBody>
            <a:bodyPr wrap="none" lIns="91416" tIns="45710" rIns="91416" bIns="45710" anchor="ctr"/>
            <a:lstStyle/>
            <a:p>
              <a:pPr>
                <a:spcBef>
                  <a:spcPct val="0"/>
                </a:spcBef>
              </a:pPr>
              <a:r>
                <a:rPr lang="en-US" altLang="zh-CN" sz="2000"/>
                <a:t>20</a:t>
              </a:r>
            </a:p>
          </p:txBody>
        </p:sp>
        <p:sp>
          <p:nvSpPr>
            <p:cNvPr id="53664" name="Line 416"/>
            <p:cNvSpPr>
              <a:spLocks noChangeShapeType="1"/>
            </p:cNvSpPr>
            <p:nvPr/>
          </p:nvSpPr>
          <p:spPr bwMode="auto">
            <a:xfrm>
              <a:off x="2555" y="2813"/>
              <a:ext cx="0" cy="218"/>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53665" name="Line 417"/>
            <p:cNvSpPr>
              <a:spLocks noChangeShapeType="1"/>
            </p:cNvSpPr>
            <p:nvPr/>
          </p:nvSpPr>
          <p:spPr bwMode="auto">
            <a:xfrm>
              <a:off x="1976" y="2927"/>
              <a:ext cx="258" cy="0"/>
            </a:xfrm>
            <a:prstGeom prst="line">
              <a:avLst/>
            </a:prstGeom>
            <a:noFill/>
            <a:ln w="9525">
              <a:solidFill>
                <a:schemeClr val="tx1"/>
              </a:solidFill>
              <a:round/>
              <a:headEnd/>
              <a:tailEnd type="triangle" w="med" len="med"/>
            </a:ln>
            <a:effectLst/>
          </p:spPr>
          <p:txBody>
            <a:bodyPr wrap="none" lIns="91416" tIns="45710" rIns="91416" bIns="45710" anchor="ctr"/>
            <a:lstStyle/>
            <a:p>
              <a:endParaRPr lang="zh-CN" altLang="en-US"/>
            </a:p>
          </p:txBody>
        </p:sp>
      </p:grpSp>
      <p:grpSp>
        <p:nvGrpSpPr>
          <p:cNvPr id="7" name="Group 418"/>
          <p:cNvGrpSpPr>
            <a:grpSpLocks/>
          </p:cNvGrpSpPr>
          <p:nvPr/>
        </p:nvGrpSpPr>
        <p:grpSpPr bwMode="auto">
          <a:xfrm>
            <a:off x="2695575" y="5086350"/>
            <a:ext cx="1379538" cy="346075"/>
            <a:chOff x="1976" y="2813"/>
            <a:chExt cx="869" cy="218"/>
          </a:xfrm>
        </p:grpSpPr>
        <p:sp>
          <p:nvSpPr>
            <p:cNvPr id="53667" name="Rectangle 419"/>
            <p:cNvSpPr>
              <a:spLocks noChangeArrowheads="1"/>
            </p:cNvSpPr>
            <p:nvPr/>
          </p:nvSpPr>
          <p:spPr bwMode="auto">
            <a:xfrm>
              <a:off x="2234" y="2813"/>
              <a:ext cx="611" cy="218"/>
            </a:xfrm>
            <a:prstGeom prst="rect">
              <a:avLst/>
            </a:prstGeom>
            <a:gradFill rotWithShape="0">
              <a:gsLst>
                <a:gs pos="0">
                  <a:srgbClr val="FF00FF"/>
                </a:gs>
                <a:gs pos="50000">
                  <a:srgbClr val="FFFFFF"/>
                </a:gs>
                <a:gs pos="100000">
                  <a:srgbClr val="FF00FF"/>
                </a:gs>
              </a:gsLst>
              <a:lin ang="5400000" scaled="1"/>
            </a:gradFill>
            <a:ln w="9525">
              <a:solidFill>
                <a:schemeClr val="tx1"/>
              </a:solidFill>
              <a:miter lim="800000"/>
              <a:headEnd/>
              <a:tailEnd/>
            </a:ln>
            <a:effectLst/>
          </p:spPr>
          <p:txBody>
            <a:bodyPr wrap="none" lIns="91416" tIns="45710" rIns="91416" bIns="45710" anchor="ctr"/>
            <a:lstStyle/>
            <a:p>
              <a:pPr>
                <a:spcBef>
                  <a:spcPct val="0"/>
                </a:spcBef>
              </a:pPr>
              <a:r>
                <a:rPr lang="en-US" altLang="zh-CN" sz="2000"/>
                <a:t>23 </a:t>
              </a:r>
            </a:p>
          </p:txBody>
        </p:sp>
        <p:sp>
          <p:nvSpPr>
            <p:cNvPr id="53668" name="Line 420"/>
            <p:cNvSpPr>
              <a:spLocks noChangeShapeType="1"/>
            </p:cNvSpPr>
            <p:nvPr/>
          </p:nvSpPr>
          <p:spPr bwMode="auto">
            <a:xfrm>
              <a:off x="2555" y="2813"/>
              <a:ext cx="0" cy="218"/>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53669" name="Line 421"/>
            <p:cNvSpPr>
              <a:spLocks noChangeShapeType="1"/>
            </p:cNvSpPr>
            <p:nvPr/>
          </p:nvSpPr>
          <p:spPr bwMode="auto">
            <a:xfrm>
              <a:off x="1976" y="2927"/>
              <a:ext cx="258" cy="0"/>
            </a:xfrm>
            <a:prstGeom prst="line">
              <a:avLst/>
            </a:prstGeom>
            <a:noFill/>
            <a:ln w="9525">
              <a:solidFill>
                <a:schemeClr val="tx1"/>
              </a:solidFill>
              <a:round/>
              <a:headEnd/>
              <a:tailEnd type="triangle" w="med" len="med"/>
            </a:ln>
            <a:effectLst/>
          </p:spPr>
          <p:txBody>
            <a:bodyPr wrap="none" lIns="91416" tIns="45710" rIns="91416" bIns="45710" anchor="ctr"/>
            <a:lstStyle/>
            <a:p>
              <a:endParaRPr lang="zh-CN" altLang="en-US"/>
            </a:p>
          </p:txBody>
        </p:sp>
      </p:grpSp>
      <p:grpSp>
        <p:nvGrpSpPr>
          <p:cNvPr id="8" name="Group 426"/>
          <p:cNvGrpSpPr>
            <a:grpSpLocks/>
          </p:cNvGrpSpPr>
          <p:nvPr/>
        </p:nvGrpSpPr>
        <p:grpSpPr bwMode="auto">
          <a:xfrm>
            <a:off x="2695575" y="5478463"/>
            <a:ext cx="1379538" cy="349250"/>
            <a:chOff x="1976" y="2813"/>
            <a:chExt cx="869" cy="218"/>
          </a:xfrm>
        </p:grpSpPr>
        <p:sp>
          <p:nvSpPr>
            <p:cNvPr id="53675" name="Rectangle 427"/>
            <p:cNvSpPr>
              <a:spLocks noChangeArrowheads="1"/>
            </p:cNvSpPr>
            <p:nvPr/>
          </p:nvSpPr>
          <p:spPr bwMode="auto">
            <a:xfrm>
              <a:off x="2234" y="2813"/>
              <a:ext cx="611" cy="218"/>
            </a:xfrm>
            <a:prstGeom prst="rect">
              <a:avLst/>
            </a:prstGeom>
            <a:gradFill rotWithShape="0">
              <a:gsLst>
                <a:gs pos="0">
                  <a:srgbClr val="FF00FF"/>
                </a:gs>
                <a:gs pos="50000">
                  <a:srgbClr val="FFFFFF"/>
                </a:gs>
                <a:gs pos="100000">
                  <a:srgbClr val="FF00FF"/>
                </a:gs>
              </a:gsLst>
              <a:lin ang="5400000" scaled="1"/>
            </a:gradFill>
            <a:ln w="9525">
              <a:solidFill>
                <a:schemeClr val="tx1"/>
              </a:solidFill>
              <a:miter lim="800000"/>
              <a:headEnd/>
              <a:tailEnd/>
            </a:ln>
            <a:effectLst/>
          </p:spPr>
          <p:txBody>
            <a:bodyPr wrap="none" lIns="91416" tIns="45710" rIns="91416" bIns="45710" anchor="ctr"/>
            <a:lstStyle/>
            <a:p>
              <a:pPr>
                <a:spcBef>
                  <a:spcPct val="0"/>
                </a:spcBef>
              </a:pPr>
              <a:r>
                <a:rPr lang="en-US" altLang="zh-CN" sz="2000"/>
                <a:t>11 </a:t>
              </a:r>
            </a:p>
          </p:txBody>
        </p:sp>
        <p:sp>
          <p:nvSpPr>
            <p:cNvPr id="53676" name="Line 428"/>
            <p:cNvSpPr>
              <a:spLocks noChangeShapeType="1"/>
            </p:cNvSpPr>
            <p:nvPr/>
          </p:nvSpPr>
          <p:spPr bwMode="auto">
            <a:xfrm>
              <a:off x="2555" y="2813"/>
              <a:ext cx="0" cy="218"/>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53677" name="Line 429"/>
            <p:cNvSpPr>
              <a:spLocks noChangeShapeType="1"/>
            </p:cNvSpPr>
            <p:nvPr/>
          </p:nvSpPr>
          <p:spPr bwMode="auto">
            <a:xfrm>
              <a:off x="1976" y="2927"/>
              <a:ext cx="258" cy="0"/>
            </a:xfrm>
            <a:prstGeom prst="line">
              <a:avLst/>
            </a:prstGeom>
            <a:noFill/>
            <a:ln w="9525">
              <a:solidFill>
                <a:schemeClr val="tx1"/>
              </a:solidFill>
              <a:round/>
              <a:headEnd/>
              <a:tailEnd type="triangle" w="med" len="med"/>
            </a:ln>
            <a:effectLst/>
          </p:spPr>
          <p:txBody>
            <a:bodyPr wrap="none" lIns="91416" tIns="45710" rIns="91416" bIns="45710" anchor="ctr"/>
            <a:lstStyle/>
            <a:p>
              <a:endParaRPr lang="zh-CN" altLang="en-US"/>
            </a:p>
          </p:txBody>
        </p:sp>
      </p:grpSp>
      <p:grpSp>
        <p:nvGrpSpPr>
          <p:cNvPr id="9" name="Group 386"/>
          <p:cNvGrpSpPr>
            <a:grpSpLocks/>
          </p:cNvGrpSpPr>
          <p:nvPr/>
        </p:nvGrpSpPr>
        <p:grpSpPr bwMode="auto">
          <a:xfrm>
            <a:off x="3860800" y="1824038"/>
            <a:ext cx="1381125" cy="346075"/>
            <a:chOff x="1976" y="2813"/>
            <a:chExt cx="869" cy="218"/>
          </a:xfrm>
        </p:grpSpPr>
        <p:sp>
          <p:nvSpPr>
            <p:cNvPr id="53635" name="Rectangle 387"/>
            <p:cNvSpPr>
              <a:spLocks noChangeArrowheads="1"/>
            </p:cNvSpPr>
            <p:nvPr/>
          </p:nvSpPr>
          <p:spPr bwMode="auto">
            <a:xfrm>
              <a:off x="2234" y="2813"/>
              <a:ext cx="611" cy="218"/>
            </a:xfrm>
            <a:prstGeom prst="rect">
              <a:avLst/>
            </a:prstGeom>
            <a:gradFill rotWithShape="0">
              <a:gsLst>
                <a:gs pos="0">
                  <a:srgbClr val="FF00FF"/>
                </a:gs>
                <a:gs pos="50000">
                  <a:srgbClr val="FFFFFF"/>
                </a:gs>
                <a:gs pos="100000">
                  <a:srgbClr val="FF00FF"/>
                </a:gs>
              </a:gsLst>
              <a:lin ang="5400000" scaled="1"/>
            </a:gradFill>
            <a:ln w="9525">
              <a:solidFill>
                <a:schemeClr val="tx1"/>
              </a:solidFill>
              <a:miter lim="800000"/>
              <a:headEnd/>
              <a:tailEnd/>
            </a:ln>
            <a:effectLst/>
          </p:spPr>
          <p:txBody>
            <a:bodyPr wrap="none" lIns="91416" tIns="45710" rIns="91416" bIns="45710" anchor="ctr"/>
            <a:lstStyle/>
            <a:p>
              <a:pPr>
                <a:spcBef>
                  <a:spcPct val="0"/>
                </a:spcBef>
              </a:pPr>
              <a:r>
                <a:rPr lang="en-US" altLang="zh-CN" sz="2000"/>
                <a:t> 1 </a:t>
              </a:r>
            </a:p>
          </p:txBody>
        </p:sp>
        <p:sp>
          <p:nvSpPr>
            <p:cNvPr id="53636" name="Line 388"/>
            <p:cNvSpPr>
              <a:spLocks noChangeShapeType="1"/>
            </p:cNvSpPr>
            <p:nvPr/>
          </p:nvSpPr>
          <p:spPr bwMode="auto">
            <a:xfrm>
              <a:off x="2555" y="2813"/>
              <a:ext cx="0" cy="218"/>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53637" name="Line 389"/>
            <p:cNvSpPr>
              <a:spLocks noChangeShapeType="1"/>
            </p:cNvSpPr>
            <p:nvPr/>
          </p:nvSpPr>
          <p:spPr bwMode="auto">
            <a:xfrm>
              <a:off x="1976" y="2927"/>
              <a:ext cx="258" cy="0"/>
            </a:xfrm>
            <a:prstGeom prst="line">
              <a:avLst/>
            </a:prstGeom>
            <a:noFill/>
            <a:ln w="9525">
              <a:solidFill>
                <a:schemeClr val="tx1"/>
              </a:solidFill>
              <a:round/>
              <a:headEnd/>
              <a:tailEnd type="triangle" w="med" len="med"/>
            </a:ln>
            <a:effectLst/>
          </p:spPr>
          <p:txBody>
            <a:bodyPr wrap="none" lIns="91416" tIns="45710" rIns="91416" bIns="45710" anchor="ctr"/>
            <a:lstStyle/>
            <a:p>
              <a:endParaRPr lang="zh-CN" altLang="en-US"/>
            </a:p>
          </p:txBody>
        </p:sp>
      </p:grpSp>
      <p:grpSp>
        <p:nvGrpSpPr>
          <p:cNvPr id="10" name="Group 402"/>
          <p:cNvGrpSpPr>
            <a:grpSpLocks/>
          </p:cNvGrpSpPr>
          <p:nvPr/>
        </p:nvGrpSpPr>
        <p:grpSpPr bwMode="auto">
          <a:xfrm>
            <a:off x="3890963" y="2570163"/>
            <a:ext cx="1381125" cy="344487"/>
            <a:chOff x="1976" y="2813"/>
            <a:chExt cx="869" cy="218"/>
          </a:xfrm>
        </p:grpSpPr>
        <p:sp>
          <p:nvSpPr>
            <p:cNvPr id="53651" name="Rectangle 403"/>
            <p:cNvSpPr>
              <a:spLocks noChangeArrowheads="1"/>
            </p:cNvSpPr>
            <p:nvPr/>
          </p:nvSpPr>
          <p:spPr bwMode="auto">
            <a:xfrm>
              <a:off x="2234" y="2813"/>
              <a:ext cx="611" cy="218"/>
            </a:xfrm>
            <a:prstGeom prst="rect">
              <a:avLst/>
            </a:prstGeom>
            <a:gradFill rotWithShape="0">
              <a:gsLst>
                <a:gs pos="0">
                  <a:srgbClr val="FF00FF"/>
                </a:gs>
                <a:gs pos="50000">
                  <a:srgbClr val="FFFFFF"/>
                </a:gs>
                <a:gs pos="100000">
                  <a:srgbClr val="FF00FF"/>
                </a:gs>
              </a:gsLst>
              <a:lin ang="5400000" scaled="1"/>
            </a:gradFill>
            <a:ln w="9525">
              <a:solidFill>
                <a:schemeClr val="tx1"/>
              </a:solidFill>
              <a:miter lim="800000"/>
              <a:headEnd/>
              <a:tailEnd/>
            </a:ln>
            <a:effectLst/>
          </p:spPr>
          <p:txBody>
            <a:bodyPr wrap="none" lIns="91416" tIns="45710" rIns="91416" bIns="45710" anchor="ctr"/>
            <a:lstStyle/>
            <a:p>
              <a:pPr>
                <a:spcBef>
                  <a:spcPct val="0"/>
                </a:spcBef>
              </a:pPr>
              <a:r>
                <a:rPr lang="en-US" altLang="zh-CN" sz="2000"/>
                <a:t>55 </a:t>
              </a:r>
            </a:p>
          </p:txBody>
        </p:sp>
        <p:sp>
          <p:nvSpPr>
            <p:cNvPr id="53652" name="Line 404"/>
            <p:cNvSpPr>
              <a:spLocks noChangeShapeType="1"/>
            </p:cNvSpPr>
            <p:nvPr/>
          </p:nvSpPr>
          <p:spPr bwMode="auto">
            <a:xfrm>
              <a:off x="2555" y="2813"/>
              <a:ext cx="0" cy="218"/>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53653" name="Line 405"/>
            <p:cNvSpPr>
              <a:spLocks noChangeShapeType="1"/>
            </p:cNvSpPr>
            <p:nvPr/>
          </p:nvSpPr>
          <p:spPr bwMode="auto">
            <a:xfrm>
              <a:off x="1976" y="2927"/>
              <a:ext cx="258" cy="0"/>
            </a:xfrm>
            <a:prstGeom prst="line">
              <a:avLst/>
            </a:prstGeom>
            <a:noFill/>
            <a:ln w="9525">
              <a:solidFill>
                <a:schemeClr val="tx1"/>
              </a:solidFill>
              <a:round/>
              <a:headEnd/>
              <a:tailEnd type="triangle" w="med" len="med"/>
            </a:ln>
            <a:effectLst/>
          </p:spPr>
          <p:txBody>
            <a:bodyPr wrap="none" lIns="91416" tIns="45710" rIns="91416" bIns="45710" anchor="ctr"/>
            <a:lstStyle/>
            <a:p>
              <a:endParaRPr lang="zh-CN" altLang="en-US"/>
            </a:p>
          </p:txBody>
        </p:sp>
      </p:grpSp>
      <p:grpSp>
        <p:nvGrpSpPr>
          <p:cNvPr id="11" name="Group 410"/>
          <p:cNvGrpSpPr>
            <a:grpSpLocks/>
          </p:cNvGrpSpPr>
          <p:nvPr/>
        </p:nvGrpSpPr>
        <p:grpSpPr bwMode="auto">
          <a:xfrm>
            <a:off x="3890963" y="3609975"/>
            <a:ext cx="1381125" cy="349250"/>
            <a:chOff x="1976" y="2813"/>
            <a:chExt cx="869" cy="218"/>
          </a:xfrm>
        </p:grpSpPr>
        <p:sp>
          <p:nvSpPr>
            <p:cNvPr id="53659" name="Rectangle 411"/>
            <p:cNvSpPr>
              <a:spLocks noChangeArrowheads="1"/>
            </p:cNvSpPr>
            <p:nvPr/>
          </p:nvSpPr>
          <p:spPr bwMode="auto">
            <a:xfrm>
              <a:off x="2234" y="2813"/>
              <a:ext cx="611" cy="218"/>
            </a:xfrm>
            <a:prstGeom prst="rect">
              <a:avLst/>
            </a:prstGeom>
            <a:gradFill rotWithShape="0">
              <a:gsLst>
                <a:gs pos="0">
                  <a:srgbClr val="FF00FF"/>
                </a:gs>
                <a:gs pos="50000">
                  <a:srgbClr val="FFFFFF"/>
                </a:gs>
                <a:gs pos="100000">
                  <a:srgbClr val="FF00FF"/>
                </a:gs>
              </a:gsLst>
              <a:lin ang="5400000" scaled="1"/>
            </a:gradFill>
            <a:ln w="9525">
              <a:solidFill>
                <a:schemeClr val="tx1"/>
              </a:solidFill>
              <a:miter lim="800000"/>
              <a:headEnd/>
              <a:tailEnd/>
            </a:ln>
            <a:effectLst/>
          </p:spPr>
          <p:txBody>
            <a:bodyPr wrap="none" lIns="91416" tIns="45710" rIns="91416" bIns="45710" anchor="ctr"/>
            <a:lstStyle/>
            <a:p>
              <a:pPr>
                <a:spcBef>
                  <a:spcPct val="0"/>
                </a:spcBef>
              </a:pPr>
              <a:r>
                <a:rPr lang="en-US" altLang="zh-CN" sz="2000"/>
                <a:t>84</a:t>
              </a:r>
            </a:p>
          </p:txBody>
        </p:sp>
        <p:sp>
          <p:nvSpPr>
            <p:cNvPr id="53660" name="Line 412"/>
            <p:cNvSpPr>
              <a:spLocks noChangeShapeType="1"/>
            </p:cNvSpPr>
            <p:nvPr/>
          </p:nvSpPr>
          <p:spPr bwMode="auto">
            <a:xfrm>
              <a:off x="2555" y="2813"/>
              <a:ext cx="0" cy="218"/>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53661" name="Line 413"/>
            <p:cNvSpPr>
              <a:spLocks noChangeShapeType="1"/>
            </p:cNvSpPr>
            <p:nvPr/>
          </p:nvSpPr>
          <p:spPr bwMode="auto">
            <a:xfrm>
              <a:off x="1976" y="2927"/>
              <a:ext cx="258" cy="0"/>
            </a:xfrm>
            <a:prstGeom prst="line">
              <a:avLst/>
            </a:prstGeom>
            <a:noFill/>
            <a:ln w="9525">
              <a:solidFill>
                <a:schemeClr val="tx1"/>
              </a:solidFill>
              <a:round/>
              <a:headEnd/>
              <a:tailEnd type="triangle" w="med" len="med"/>
            </a:ln>
            <a:effectLst/>
          </p:spPr>
          <p:txBody>
            <a:bodyPr wrap="none" lIns="91416" tIns="45710" rIns="91416" bIns="45710" anchor="ctr"/>
            <a:lstStyle/>
            <a:p>
              <a:endParaRPr lang="zh-CN" altLang="en-US"/>
            </a:p>
          </p:txBody>
        </p:sp>
      </p:grpSp>
      <p:grpSp>
        <p:nvGrpSpPr>
          <p:cNvPr id="12" name="Group 422"/>
          <p:cNvGrpSpPr>
            <a:grpSpLocks/>
          </p:cNvGrpSpPr>
          <p:nvPr/>
        </p:nvGrpSpPr>
        <p:grpSpPr bwMode="auto">
          <a:xfrm>
            <a:off x="3890963" y="5086350"/>
            <a:ext cx="1381125" cy="346075"/>
            <a:chOff x="1976" y="2813"/>
            <a:chExt cx="869" cy="218"/>
          </a:xfrm>
        </p:grpSpPr>
        <p:sp>
          <p:nvSpPr>
            <p:cNvPr id="53671" name="Rectangle 423"/>
            <p:cNvSpPr>
              <a:spLocks noChangeArrowheads="1"/>
            </p:cNvSpPr>
            <p:nvPr/>
          </p:nvSpPr>
          <p:spPr bwMode="auto">
            <a:xfrm>
              <a:off x="2234" y="2813"/>
              <a:ext cx="611" cy="218"/>
            </a:xfrm>
            <a:prstGeom prst="rect">
              <a:avLst/>
            </a:prstGeom>
            <a:gradFill rotWithShape="0">
              <a:gsLst>
                <a:gs pos="0">
                  <a:srgbClr val="FF00FF"/>
                </a:gs>
                <a:gs pos="50000">
                  <a:srgbClr val="FFFFFF"/>
                </a:gs>
                <a:gs pos="100000">
                  <a:srgbClr val="FF00FF"/>
                </a:gs>
              </a:gsLst>
              <a:lin ang="5400000" scaled="1"/>
            </a:gradFill>
            <a:ln w="9525">
              <a:solidFill>
                <a:schemeClr val="tx1"/>
              </a:solidFill>
              <a:miter lim="800000"/>
              <a:headEnd/>
              <a:tailEnd/>
            </a:ln>
            <a:effectLst/>
          </p:spPr>
          <p:txBody>
            <a:bodyPr wrap="none" lIns="91416" tIns="45710" rIns="91416" bIns="45710" anchor="ctr"/>
            <a:lstStyle/>
            <a:p>
              <a:pPr>
                <a:spcBef>
                  <a:spcPct val="0"/>
                </a:spcBef>
              </a:pPr>
              <a:r>
                <a:rPr lang="en-US" altLang="zh-CN" sz="2000"/>
                <a:t>10 </a:t>
              </a:r>
            </a:p>
          </p:txBody>
        </p:sp>
        <p:sp>
          <p:nvSpPr>
            <p:cNvPr id="53672" name="Line 424"/>
            <p:cNvSpPr>
              <a:spLocks noChangeShapeType="1"/>
            </p:cNvSpPr>
            <p:nvPr/>
          </p:nvSpPr>
          <p:spPr bwMode="auto">
            <a:xfrm>
              <a:off x="2555" y="2813"/>
              <a:ext cx="0" cy="218"/>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53673" name="Line 425"/>
            <p:cNvSpPr>
              <a:spLocks noChangeShapeType="1"/>
            </p:cNvSpPr>
            <p:nvPr/>
          </p:nvSpPr>
          <p:spPr bwMode="auto">
            <a:xfrm>
              <a:off x="1976" y="2927"/>
              <a:ext cx="258" cy="0"/>
            </a:xfrm>
            <a:prstGeom prst="line">
              <a:avLst/>
            </a:prstGeom>
            <a:noFill/>
            <a:ln w="9525">
              <a:solidFill>
                <a:schemeClr val="tx1"/>
              </a:solidFill>
              <a:round/>
              <a:headEnd/>
              <a:tailEnd type="triangle" w="med" len="med"/>
            </a:ln>
            <a:effectLst/>
          </p:spPr>
          <p:txBody>
            <a:bodyPr wrap="none" lIns="91416" tIns="45710" rIns="91416" bIns="45710" anchor="ctr"/>
            <a:lstStyle/>
            <a:p>
              <a:endParaRPr lang="zh-CN" altLang="en-US"/>
            </a:p>
          </p:txBody>
        </p:sp>
      </p:grpSp>
      <p:grpSp>
        <p:nvGrpSpPr>
          <p:cNvPr id="13" name="Group 390"/>
          <p:cNvGrpSpPr>
            <a:grpSpLocks/>
          </p:cNvGrpSpPr>
          <p:nvPr/>
        </p:nvGrpSpPr>
        <p:grpSpPr bwMode="auto">
          <a:xfrm>
            <a:off x="5092700" y="1820863"/>
            <a:ext cx="1379538" cy="349250"/>
            <a:chOff x="1976" y="2813"/>
            <a:chExt cx="869" cy="218"/>
          </a:xfrm>
        </p:grpSpPr>
        <p:sp>
          <p:nvSpPr>
            <p:cNvPr id="53639" name="Rectangle 391"/>
            <p:cNvSpPr>
              <a:spLocks noChangeArrowheads="1"/>
            </p:cNvSpPr>
            <p:nvPr/>
          </p:nvSpPr>
          <p:spPr bwMode="auto">
            <a:xfrm>
              <a:off x="2234" y="2813"/>
              <a:ext cx="611" cy="218"/>
            </a:xfrm>
            <a:prstGeom prst="rect">
              <a:avLst/>
            </a:prstGeom>
            <a:gradFill rotWithShape="0">
              <a:gsLst>
                <a:gs pos="0">
                  <a:srgbClr val="FF00FF"/>
                </a:gs>
                <a:gs pos="50000">
                  <a:srgbClr val="FFFFFF"/>
                </a:gs>
                <a:gs pos="100000">
                  <a:srgbClr val="FF00FF"/>
                </a:gs>
              </a:gsLst>
              <a:lin ang="5400000" scaled="1"/>
            </a:gradFill>
            <a:ln w="9525">
              <a:solidFill>
                <a:schemeClr val="tx1"/>
              </a:solidFill>
              <a:miter lim="800000"/>
              <a:headEnd/>
              <a:tailEnd/>
            </a:ln>
            <a:effectLst/>
          </p:spPr>
          <p:txBody>
            <a:bodyPr wrap="none" lIns="91416" tIns="45710" rIns="91416" bIns="45710" anchor="ctr"/>
            <a:lstStyle/>
            <a:p>
              <a:pPr>
                <a:spcBef>
                  <a:spcPct val="0"/>
                </a:spcBef>
              </a:pPr>
              <a:r>
                <a:rPr lang="en-US" altLang="zh-CN" sz="2000"/>
                <a:t>27 </a:t>
              </a:r>
            </a:p>
          </p:txBody>
        </p:sp>
        <p:sp>
          <p:nvSpPr>
            <p:cNvPr id="53640" name="Line 392"/>
            <p:cNvSpPr>
              <a:spLocks noChangeShapeType="1"/>
            </p:cNvSpPr>
            <p:nvPr/>
          </p:nvSpPr>
          <p:spPr bwMode="auto">
            <a:xfrm>
              <a:off x="2555" y="2813"/>
              <a:ext cx="0" cy="218"/>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53641" name="Line 393"/>
            <p:cNvSpPr>
              <a:spLocks noChangeShapeType="1"/>
            </p:cNvSpPr>
            <p:nvPr/>
          </p:nvSpPr>
          <p:spPr bwMode="auto">
            <a:xfrm>
              <a:off x="1976" y="2927"/>
              <a:ext cx="258" cy="0"/>
            </a:xfrm>
            <a:prstGeom prst="line">
              <a:avLst/>
            </a:prstGeom>
            <a:noFill/>
            <a:ln w="9525">
              <a:solidFill>
                <a:schemeClr val="tx1"/>
              </a:solidFill>
              <a:round/>
              <a:headEnd/>
              <a:tailEnd type="triangle" w="med" len="med"/>
            </a:ln>
            <a:effectLst/>
          </p:spPr>
          <p:txBody>
            <a:bodyPr wrap="none" lIns="91416" tIns="45710" rIns="91416" bIns="45710" anchor="ctr"/>
            <a:lstStyle/>
            <a:p>
              <a:endParaRPr lang="zh-CN" altLang="en-US"/>
            </a:p>
          </p:txBody>
        </p:sp>
      </p:grpSp>
      <p:grpSp>
        <p:nvGrpSpPr>
          <p:cNvPr id="14" name="Group 394"/>
          <p:cNvGrpSpPr>
            <a:grpSpLocks/>
          </p:cNvGrpSpPr>
          <p:nvPr/>
        </p:nvGrpSpPr>
        <p:grpSpPr bwMode="auto">
          <a:xfrm>
            <a:off x="6291263" y="1827213"/>
            <a:ext cx="1379537" cy="344487"/>
            <a:chOff x="1976" y="2813"/>
            <a:chExt cx="869" cy="218"/>
          </a:xfrm>
        </p:grpSpPr>
        <p:sp>
          <p:nvSpPr>
            <p:cNvPr id="53643" name="Rectangle 395"/>
            <p:cNvSpPr>
              <a:spLocks noChangeArrowheads="1"/>
            </p:cNvSpPr>
            <p:nvPr/>
          </p:nvSpPr>
          <p:spPr bwMode="auto">
            <a:xfrm>
              <a:off x="2234" y="2813"/>
              <a:ext cx="611" cy="218"/>
            </a:xfrm>
            <a:prstGeom prst="rect">
              <a:avLst/>
            </a:prstGeom>
            <a:gradFill rotWithShape="0">
              <a:gsLst>
                <a:gs pos="0">
                  <a:srgbClr val="FF00FF"/>
                </a:gs>
                <a:gs pos="50000">
                  <a:srgbClr val="FFFFFF"/>
                </a:gs>
                <a:gs pos="100000">
                  <a:srgbClr val="FF00FF"/>
                </a:gs>
              </a:gsLst>
              <a:lin ang="5400000" scaled="1"/>
            </a:gradFill>
            <a:ln w="9525">
              <a:solidFill>
                <a:schemeClr val="tx1"/>
              </a:solidFill>
              <a:miter lim="800000"/>
              <a:headEnd/>
              <a:tailEnd/>
            </a:ln>
            <a:effectLst/>
          </p:spPr>
          <p:txBody>
            <a:bodyPr wrap="none" lIns="91416" tIns="45710" rIns="91416" bIns="45710" anchor="ctr"/>
            <a:lstStyle/>
            <a:p>
              <a:pPr>
                <a:spcBef>
                  <a:spcPct val="0"/>
                </a:spcBef>
              </a:pPr>
              <a:r>
                <a:rPr lang="en-US" altLang="zh-CN" sz="2000"/>
                <a:t>79 </a:t>
              </a:r>
            </a:p>
          </p:txBody>
        </p:sp>
        <p:sp>
          <p:nvSpPr>
            <p:cNvPr id="53644" name="Line 396"/>
            <p:cNvSpPr>
              <a:spLocks noChangeShapeType="1"/>
            </p:cNvSpPr>
            <p:nvPr/>
          </p:nvSpPr>
          <p:spPr bwMode="auto">
            <a:xfrm>
              <a:off x="2555" y="2813"/>
              <a:ext cx="0" cy="218"/>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53645" name="Line 397"/>
            <p:cNvSpPr>
              <a:spLocks noChangeShapeType="1"/>
            </p:cNvSpPr>
            <p:nvPr/>
          </p:nvSpPr>
          <p:spPr bwMode="auto">
            <a:xfrm>
              <a:off x="1976" y="2927"/>
              <a:ext cx="258" cy="0"/>
            </a:xfrm>
            <a:prstGeom prst="line">
              <a:avLst/>
            </a:prstGeom>
            <a:noFill/>
            <a:ln w="9525">
              <a:solidFill>
                <a:schemeClr val="tx1"/>
              </a:solidFill>
              <a:round/>
              <a:headEnd/>
              <a:tailEnd type="triangle" w="med" len="med"/>
            </a:ln>
            <a:effectLst/>
          </p:spPr>
          <p:txBody>
            <a:bodyPr wrap="none" lIns="91416" tIns="45710" rIns="91416" bIns="45710" anchor="ctr"/>
            <a:lstStyle/>
            <a:p>
              <a:endParaRPr lang="zh-CN" altLang="en-US"/>
            </a:p>
          </p:txBody>
        </p:sp>
      </p:grpSp>
      <p:grpSp>
        <p:nvGrpSpPr>
          <p:cNvPr id="15" name="Group 480"/>
          <p:cNvGrpSpPr>
            <a:grpSpLocks/>
          </p:cNvGrpSpPr>
          <p:nvPr/>
        </p:nvGrpSpPr>
        <p:grpSpPr bwMode="auto">
          <a:xfrm>
            <a:off x="3679825" y="1816100"/>
            <a:ext cx="3973513" cy="4051300"/>
            <a:chOff x="1375" y="1142"/>
            <a:chExt cx="2505" cy="2554"/>
          </a:xfrm>
        </p:grpSpPr>
        <p:sp>
          <p:nvSpPr>
            <p:cNvPr id="53684" name="Text Box 436"/>
            <p:cNvSpPr txBox="1">
              <a:spLocks noChangeArrowheads="1"/>
            </p:cNvSpPr>
            <p:nvPr/>
          </p:nvSpPr>
          <p:spPr bwMode="auto">
            <a:xfrm>
              <a:off x="3671" y="1142"/>
              <a:ext cx="209" cy="250"/>
            </a:xfrm>
            <a:prstGeom prst="rect">
              <a:avLst/>
            </a:prstGeom>
            <a:noFill/>
            <a:ln w="9525">
              <a:noFill/>
              <a:miter lim="800000"/>
              <a:headEnd/>
              <a:tailEnd/>
            </a:ln>
            <a:effectLst/>
          </p:spPr>
          <p:txBody>
            <a:bodyPr wrap="none" lIns="91307" tIns="45637" rIns="91307" bIns="45637">
              <a:spAutoFit/>
            </a:bodyPr>
            <a:lstStyle/>
            <a:p>
              <a:pPr>
                <a:spcBef>
                  <a:spcPct val="0"/>
                </a:spcBef>
              </a:pPr>
              <a:r>
                <a:rPr lang="en-US" altLang="zh-CN" sz="2000"/>
                <a:t>^</a:t>
              </a:r>
            </a:p>
          </p:txBody>
        </p:sp>
        <p:sp>
          <p:nvSpPr>
            <p:cNvPr id="53685" name="Text Box 437"/>
            <p:cNvSpPr txBox="1">
              <a:spLocks noChangeArrowheads="1"/>
            </p:cNvSpPr>
            <p:nvPr/>
          </p:nvSpPr>
          <p:spPr bwMode="auto">
            <a:xfrm>
              <a:off x="2141" y="1622"/>
              <a:ext cx="209" cy="250"/>
            </a:xfrm>
            <a:prstGeom prst="rect">
              <a:avLst/>
            </a:prstGeom>
            <a:noFill/>
            <a:ln w="9525">
              <a:noFill/>
              <a:miter lim="800000"/>
              <a:headEnd/>
              <a:tailEnd/>
            </a:ln>
            <a:effectLst/>
          </p:spPr>
          <p:txBody>
            <a:bodyPr wrap="none" lIns="91307" tIns="45637" rIns="91307" bIns="45637">
              <a:spAutoFit/>
            </a:bodyPr>
            <a:lstStyle/>
            <a:p>
              <a:pPr>
                <a:spcBef>
                  <a:spcPct val="0"/>
                </a:spcBef>
              </a:pPr>
              <a:r>
                <a:rPr lang="en-US" altLang="zh-CN" sz="2000"/>
                <a:t>^</a:t>
              </a:r>
            </a:p>
          </p:txBody>
        </p:sp>
        <p:sp>
          <p:nvSpPr>
            <p:cNvPr id="53686" name="Text Box 438"/>
            <p:cNvSpPr txBox="1">
              <a:spLocks noChangeArrowheads="1"/>
            </p:cNvSpPr>
            <p:nvPr/>
          </p:nvSpPr>
          <p:spPr bwMode="auto">
            <a:xfrm>
              <a:off x="2130" y="2256"/>
              <a:ext cx="209" cy="250"/>
            </a:xfrm>
            <a:prstGeom prst="rect">
              <a:avLst/>
            </a:prstGeom>
            <a:noFill/>
            <a:ln w="9525">
              <a:noFill/>
              <a:miter lim="800000"/>
              <a:headEnd/>
              <a:tailEnd/>
            </a:ln>
            <a:effectLst/>
          </p:spPr>
          <p:txBody>
            <a:bodyPr wrap="none" lIns="91307" tIns="45637" rIns="91307" bIns="45637">
              <a:spAutoFit/>
            </a:bodyPr>
            <a:lstStyle/>
            <a:p>
              <a:pPr>
                <a:spcBef>
                  <a:spcPct val="0"/>
                </a:spcBef>
              </a:pPr>
              <a:r>
                <a:rPr lang="en-US" altLang="zh-CN" sz="2000"/>
                <a:t>^</a:t>
              </a:r>
            </a:p>
          </p:txBody>
        </p:sp>
        <p:sp>
          <p:nvSpPr>
            <p:cNvPr id="53688" name="Text Box 440"/>
            <p:cNvSpPr txBox="1">
              <a:spLocks noChangeArrowheads="1"/>
            </p:cNvSpPr>
            <p:nvPr/>
          </p:nvSpPr>
          <p:spPr bwMode="auto">
            <a:xfrm>
              <a:off x="2130" y="3196"/>
              <a:ext cx="209" cy="250"/>
            </a:xfrm>
            <a:prstGeom prst="rect">
              <a:avLst/>
            </a:prstGeom>
            <a:noFill/>
            <a:ln w="9525">
              <a:noFill/>
              <a:miter lim="800000"/>
              <a:headEnd/>
              <a:tailEnd/>
            </a:ln>
            <a:effectLst/>
          </p:spPr>
          <p:txBody>
            <a:bodyPr wrap="none" lIns="91307" tIns="45637" rIns="91307" bIns="45637">
              <a:spAutoFit/>
            </a:bodyPr>
            <a:lstStyle/>
            <a:p>
              <a:pPr>
                <a:spcBef>
                  <a:spcPct val="0"/>
                </a:spcBef>
              </a:pPr>
              <a:r>
                <a:rPr lang="en-US" altLang="zh-CN" sz="2000"/>
                <a:t>^</a:t>
              </a:r>
            </a:p>
          </p:txBody>
        </p:sp>
        <p:sp>
          <p:nvSpPr>
            <p:cNvPr id="53687" name="Text Box 439"/>
            <p:cNvSpPr txBox="1">
              <a:spLocks noChangeArrowheads="1"/>
            </p:cNvSpPr>
            <p:nvPr/>
          </p:nvSpPr>
          <p:spPr bwMode="auto">
            <a:xfrm>
              <a:off x="1375" y="2525"/>
              <a:ext cx="209" cy="250"/>
            </a:xfrm>
            <a:prstGeom prst="rect">
              <a:avLst/>
            </a:prstGeom>
            <a:noFill/>
            <a:ln w="9525">
              <a:noFill/>
              <a:miter lim="800000"/>
              <a:headEnd/>
              <a:tailEnd/>
            </a:ln>
            <a:effectLst/>
          </p:spPr>
          <p:txBody>
            <a:bodyPr wrap="none" lIns="91307" tIns="45637" rIns="91307" bIns="45637">
              <a:spAutoFit/>
            </a:bodyPr>
            <a:lstStyle/>
            <a:p>
              <a:pPr>
                <a:spcBef>
                  <a:spcPct val="0"/>
                </a:spcBef>
              </a:pPr>
              <a:r>
                <a:rPr lang="en-US" altLang="zh-CN" sz="2000"/>
                <a:t>^</a:t>
              </a:r>
            </a:p>
          </p:txBody>
        </p:sp>
        <p:sp>
          <p:nvSpPr>
            <p:cNvPr id="53689" name="Text Box 441"/>
            <p:cNvSpPr txBox="1">
              <a:spLocks noChangeArrowheads="1"/>
            </p:cNvSpPr>
            <p:nvPr/>
          </p:nvSpPr>
          <p:spPr bwMode="auto">
            <a:xfrm>
              <a:off x="1385" y="3446"/>
              <a:ext cx="209" cy="250"/>
            </a:xfrm>
            <a:prstGeom prst="rect">
              <a:avLst/>
            </a:prstGeom>
            <a:noFill/>
            <a:ln w="9525">
              <a:noFill/>
              <a:miter lim="800000"/>
              <a:headEnd/>
              <a:tailEnd/>
            </a:ln>
            <a:effectLst/>
          </p:spPr>
          <p:txBody>
            <a:bodyPr wrap="none" lIns="91307" tIns="45637" rIns="91307" bIns="45637">
              <a:spAutoFit/>
            </a:bodyPr>
            <a:lstStyle/>
            <a:p>
              <a:pPr>
                <a:spcBef>
                  <a:spcPct val="0"/>
                </a:spcBef>
              </a:pPr>
              <a:r>
                <a:rPr lang="en-US" altLang="zh-CN" sz="2000"/>
                <a:t>^</a:t>
              </a:r>
            </a:p>
          </p:txBody>
        </p:sp>
      </p:gr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3628"/>
                                        </p:tgtEl>
                                        <p:attrNameLst>
                                          <p:attrName>style.visibility</p:attrName>
                                        </p:attrNameLst>
                                      </p:cBhvr>
                                      <p:to>
                                        <p:strVal val="visible"/>
                                      </p:to>
                                    </p:set>
                                    <p:animEffect transition="in" filter="wipe(up)">
                                      <p:cBhvr>
                                        <p:cTn id="7" dur="500"/>
                                        <p:tgtEl>
                                          <p:spTgt spid="53628"/>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53726"/>
                                        </p:tgtEl>
                                        <p:attrNameLst>
                                          <p:attrName>style.visibility</p:attrName>
                                        </p:attrNameLst>
                                      </p:cBhvr>
                                      <p:to>
                                        <p:strVal val="visible"/>
                                      </p:to>
                                    </p:set>
                                    <p:animEffect transition="in" filter="wipe(up)">
                                      <p:cBhvr>
                                        <p:cTn id="11" dur="500"/>
                                        <p:tgtEl>
                                          <p:spTgt spid="5372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wipe(left)">
                                      <p:cBhvr>
                                        <p:cTn id="21" dur="500"/>
                                        <p:tgtEl>
                                          <p:spTgt spid="3"/>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wipe(left)">
                                      <p:cBhvr>
                                        <p:cTn id="26" dur="500"/>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wipe(left)">
                                      <p:cBhvr>
                                        <p:cTn id="31" dur="500"/>
                                        <p:tgtEl>
                                          <p:spTgt spid="9"/>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4"/>
                                        </p:tgtEl>
                                        <p:attrNameLst>
                                          <p:attrName>style.visibility</p:attrName>
                                        </p:attrNameLst>
                                      </p:cBhvr>
                                      <p:to>
                                        <p:strVal val="visible"/>
                                      </p:to>
                                    </p:set>
                                    <p:animEffect transition="in" filter="wipe(left)">
                                      <p:cBhvr>
                                        <p:cTn id="36" dur="500"/>
                                        <p:tgtEl>
                                          <p:spTgt spid="4"/>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6"/>
                                        </p:tgtEl>
                                        <p:attrNameLst>
                                          <p:attrName>style.visibility</p:attrName>
                                        </p:attrNameLst>
                                      </p:cBhvr>
                                      <p:to>
                                        <p:strVal val="visible"/>
                                      </p:to>
                                    </p:set>
                                    <p:animEffect transition="in" filter="wipe(left)">
                                      <p:cBhvr>
                                        <p:cTn id="41" dur="500"/>
                                        <p:tgtEl>
                                          <p:spTgt spid="6"/>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11"/>
                                        </p:tgtEl>
                                        <p:attrNameLst>
                                          <p:attrName>style.visibility</p:attrName>
                                        </p:attrNameLst>
                                      </p:cBhvr>
                                      <p:to>
                                        <p:strVal val="visible"/>
                                      </p:to>
                                    </p:set>
                                    <p:animEffect transition="in" filter="wipe(left)">
                                      <p:cBhvr>
                                        <p:cTn id="46" dur="500"/>
                                        <p:tgtEl>
                                          <p:spTgt spid="11"/>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13"/>
                                        </p:tgtEl>
                                        <p:attrNameLst>
                                          <p:attrName>style.visibility</p:attrName>
                                        </p:attrNameLst>
                                      </p:cBhvr>
                                      <p:to>
                                        <p:strVal val="visible"/>
                                      </p:to>
                                    </p:set>
                                    <p:animEffect transition="in" filter="wipe(left)">
                                      <p:cBhvr>
                                        <p:cTn id="51" dur="500"/>
                                        <p:tgtEl>
                                          <p:spTgt spid="13"/>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10"/>
                                        </p:tgtEl>
                                        <p:attrNameLst>
                                          <p:attrName>style.visibility</p:attrName>
                                        </p:attrNameLst>
                                      </p:cBhvr>
                                      <p:to>
                                        <p:strVal val="visible"/>
                                      </p:to>
                                    </p:set>
                                    <p:animEffect transition="in" filter="wipe(left)">
                                      <p:cBhvr>
                                        <p:cTn id="56" dur="500"/>
                                        <p:tgtEl>
                                          <p:spTgt spid="10"/>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nodeType="clickEffect">
                                  <p:stCondLst>
                                    <p:cond delay="0"/>
                                  </p:stCondLst>
                                  <p:childTnLst>
                                    <p:set>
                                      <p:cBhvr>
                                        <p:cTn id="60" dur="1" fill="hold">
                                          <p:stCondLst>
                                            <p:cond delay="0"/>
                                          </p:stCondLst>
                                        </p:cTn>
                                        <p:tgtEl>
                                          <p:spTgt spid="8"/>
                                        </p:tgtEl>
                                        <p:attrNameLst>
                                          <p:attrName>style.visibility</p:attrName>
                                        </p:attrNameLst>
                                      </p:cBhvr>
                                      <p:to>
                                        <p:strVal val="visible"/>
                                      </p:to>
                                    </p:set>
                                    <p:animEffect transition="in" filter="wipe(left)">
                                      <p:cBhvr>
                                        <p:cTn id="61" dur="500"/>
                                        <p:tgtEl>
                                          <p:spTgt spid="8"/>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nodeType="clickEffect">
                                  <p:stCondLst>
                                    <p:cond delay="0"/>
                                  </p:stCondLst>
                                  <p:childTnLst>
                                    <p:set>
                                      <p:cBhvr>
                                        <p:cTn id="65" dur="1" fill="hold">
                                          <p:stCondLst>
                                            <p:cond delay="0"/>
                                          </p:stCondLst>
                                        </p:cTn>
                                        <p:tgtEl>
                                          <p:spTgt spid="12"/>
                                        </p:tgtEl>
                                        <p:attrNameLst>
                                          <p:attrName>style.visibility</p:attrName>
                                        </p:attrNameLst>
                                      </p:cBhvr>
                                      <p:to>
                                        <p:strVal val="visible"/>
                                      </p:to>
                                    </p:set>
                                    <p:animEffect transition="in" filter="wipe(left)">
                                      <p:cBhvr>
                                        <p:cTn id="66" dur="500"/>
                                        <p:tgtEl>
                                          <p:spTgt spid="12"/>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nodeType="clickEffect">
                                  <p:stCondLst>
                                    <p:cond delay="0"/>
                                  </p:stCondLst>
                                  <p:childTnLst>
                                    <p:set>
                                      <p:cBhvr>
                                        <p:cTn id="70" dur="1" fill="hold">
                                          <p:stCondLst>
                                            <p:cond delay="0"/>
                                          </p:stCondLst>
                                        </p:cTn>
                                        <p:tgtEl>
                                          <p:spTgt spid="14"/>
                                        </p:tgtEl>
                                        <p:attrNameLst>
                                          <p:attrName>style.visibility</p:attrName>
                                        </p:attrNameLst>
                                      </p:cBhvr>
                                      <p:to>
                                        <p:strVal val="visible"/>
                                      </p:to>
                                    </p:set>
                                    <p:animEffect transition="in" filter="wipe(left)">
                                      <p:cBhvr>
                                        <p:cTn id="71" dur="500"/>
                                        <p:tgtEl>
                                          <p:spTgt spid="14"/>
                                        </p:tgtEl>
                                      </p:cBhvr>
                                    </p:animEffect>
                                  </p:childTnLst>
                                </p:cTn>
                              </p:par>
                            </p:childTnLst>
                          </p:cTn>
                        </p:par>
                      </p:childTnLst>
                    </p:cTn>
                  </p:par>
                  <p:par>
                    <p:cTn id="72" fill="hold">
                      <p:stCondLst>
                        <p:cond delay="indefinite"/>
                      </p:stCondLst>
                      <p:childTnLst>
                        <p:par>
                          <p:cTn id="73" fill="hold">
                            <p:stCondLst>
                              <p:cond delay="0"/>
                            </p:stCondLst>
                            <p:childTnLst>
                              <p:par>
                                <p:cTn id="74" presetID="9" presetClass="entr" presetSubtype="0" fill="hold" nodeType="clickEffect">
                                  <p:stCondLst>
                                    <p:cond delay="0"/>
                                  </p:stCondLst>
                                  <p:childTnLst>
                                    <p:set>
                                      <p:cBhvr>
                                        <p:cTn id="75" dur="1" fill="hold">
                                          <p:stCondLst>
                                            <p:cond delay="0"/>
                                          </p:stCondLst>
                                        </p:cTn>
                                        <p:tgtEl>
                                          <p:spTgt spid="15"/>
                                        </p:tgtEl>
                                        <p:attrNameLst>
                                          <p:attrName>style.visibility</p:attrName>
                                        </p:attrNameLst>
                                      </p:cBhvr>
                                      <p:to>
                                        <p:strVal val="visible"/>
                                      </p:to>
                                    </p:set>
                                    <p:animEffect transition="in" filter="dissolve">
                                      <p:cBhvr>
                                        <p:cTn id="76" dur="500"/>
                                        <p:tgtEl>
                                          <p:spTgt spid="15"/>
                                        </p:tgtEl>
                                      </p:cBhvr>
                                    </p:animEffect>
                                  </p:childTnLst>
                                </p:cTn>
                              </p:par>
                            </p:childTnLst>
                          </p:cTn>
                        </p:par>
                      </p:childTnLst>
                    </p:cTn>
                  </p:par>
                  <p:par>
                    <p:cTn id="77" fill="hold">
                      <p:stCondLst>
                        <p:cond delay="indefinite"/>
                      </p:stCondLst>
                      <p:childTnLst>
                        <p:par>
                          <p:cTn id="78" fill="hold">
                            <p:stCondLst>
                              <p:cond delay="0"/>
                            </p:stCondLst>
                            <p:childTnLst>
                              <p:par>
                                <p:cTn id="79" presetID="9" presetClass="entr" presetSubtype="0" fill="hold" nodeType="clickEffect">
                                  <p:stCondLst>
                                    <p:cond delay="0"/>
                                  </p:stCondLst>
                                  <p:childTnLst>
                                    <p:set>
                                      <p:cBhvr>
                                        <p:cTn id="80" dur="1" fill="hold">
                                          <p:stCondLst>
                                            <p:cond delay="0"/>
                                          </p:stCondLst>
                                        </p:cTn>
                                        <p:tgtEl>
                                          <p:spTgt spid="2"/>
                                        </p:tgtEl>
                                        <p:attrNameLst>
                                          <p:attrName>style.visibility</p:attrName>
                                        </p:attrNameLst>
                                      </p:cBhvr>
                                      <p:to>
                                        <p:strVal val="visible"/>
                                      </p:to>
                                    </p:set>
                                    <p:animEffect transition="in" filter="dissolve">
                                      <p:cBhvr>
                                        <p:cTn id="8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628"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1012" name="Line 4"/>
          <p:cNvSpPr>
            <a:spLocks noChangeShapeType="1"/>
          </p:cNvSpPr>
          <p:nvPr/>
        </p:nvSpPr>
        <p:spPr bwMode="auto">
          <a:xfrm flipV="1">
            <a:off x="7216775" y="3886200"/>
            <a:ext cx="0" cy="457200"/>
          </a:xfrm>
          <a:prstGeom prst="line">
            <a:avLst/>
          </a:prstGeom>
          <a:noFill/>
          <a:ln w="25400" cap="sq">
            <a:solidFill>
              <a:srgbClr val="000000"/>
            </a:solidFill>
            <a:round/>
            <a:headEnd/>
            <a:tailEnd type="triangle" w="med" len="med"/>
          </a:ln>
          <a:effectLst/>
        </p:spPr>
        <p:txBody>
          <a:bodyPr>
            <a:spAutoFit/>
          </a:bodyPr>
          <a:lstStyle/>
          <a:p>
            <a:endParaRPr lang="zh-CN" altLang="en-US"/>
          </a:p>
        </p:txBody>
      </p:sp>
      <p:sp>
        <p:nvSpPr>
          <p:cNvPr id="171022" name="Text Box 14"/>
          <p:cNvSpPr txBox="1">
            <a:spLocks noChangeArrowheads="1"/>
          </p:cNvSpPr>
          <p:nvPr/>
        </p:nvSpPr>
        <p:spPr bwMode="auto">
          <a:xfrm>
            <a:off x="555625" y="944960"/>
            <a:ext cx="7775575" cy="1331912"/>
          </a:xfrm>
          <a:prstGeom prst="rect">
            <a:avLst/>
          </a:prstGeom>
          <a:noFill/>
          <a:ln w="25400" cap="sq">
            <a:noFill/>
            <a:miter lim="800000"/>
            <a:headEnd/>
            <a:tailEnd/>
          </a:ln>
          <a:effectLst/>
        </p:spPr>
        <p:txBody>
          <a:bodyPr wrap="none" lIns="91416" tIns="45710" rIns="91416" bIns="45710">
            <a:spAutoFit/>
          </a:bodyPr>
          <a:lstStyle/>
          <a:p>
            <a:pPr>
              <a:lnSpc>
                <a:spcPct val="120000"/>
              </a:lnSpc>
            </a:pPr>
            <a:r>
              <a:rPr lang="zh-CN" altLang="en-US" sz="2800" dirty="0">
                <a:latin typeface="华文中宋" pitchFamily="2" charset="-122"/>
                <a:ea typeface="华文中宋" pitchFamily="2" charset="-122"/>
              </a:rPr>
              <a:t>顺序查找：</a:t>
            </a:r>
            <a:r>
              <a:rPr lang="zh-CN" altLang="en-US" sz="2800" dirty="0">
                <a:latin typeface="Arial" pitchFamily="34" charset="0"/>
                <a:ea typeface="楷体_GB2312" pitchFamily="49" charset="-122"/>
              </a:rPr>
              <a:t>从表的一端开始，逐个进行记录的关 </a:t>
            </a:r>
          </a:p>
          <a:p>
            <a:pPr>
              <a:lnSpc>
                <a:spcPct val="120000"/>
              </a:lnSpc>
            </a:pPr>
            <a:r>
              <a:rPr lang="zh-CN" altLang="en-US" sz="2800" dirty="0">
                <a:latin typeface="Arial" pitchFamily="34" charset="0"/>
                <a:ea typeface="楷体_GB2312" pitchFamily="49" charset="-122"/>
              </a:rPr>
              <a:t>                  键字和给定值的比较。 </a:t>
            </a:r>
          </a:p>
        </p:txBody>
      </p:sp>
      <p:sp>
        <p:nvSpPr>
          <p:cNvPr id="171023" name="Text Box 15"/>
          <p:cNvSpPr txBox="1">
            <a:spLocks noChangeArrowheads="1"/>
          </p:cNvSpPr>
          <p:nvPr/>
        </p:nvSpPr>
        <p:spPr bwMode="auto">
          <a:xfrm>
            <a:off x="539750" y="2208213"/>
            <a:ext cx="2051050" cy="519112"/>
          </a:xfrm>
          <a:prstGeom prst="rect">
            <a:avLst/>
          </a:prstGeom>
          <a:noFill/>
          <a:ln w="25400" cap="sq">
            <a:noFill/>
            <a:miter lim="800000"/>
            <a:headEnd/>
            <a:tailEnd/>
          </a:ln>
          <a:effectLst/>
        </p:spPr>
        <p:txBody>
          <a:bodyPr wrap="none" lIns="91416" tIns="45710" rIns="91416" bIns="45710">
            <a:spAutoFit/>
          </a:bodyPr>
          <a:lstStyle/>
          <a:p>
            <a:r>
              <a:rPr lang="zh-CN" altLang="en-US" sz="2800">
                <a:ea typeface="华文中宋" pitchFamily="2" charset="-122"/>
              </a:rPr>
              <a:t>查找过程： </a:t>
            </a:r>
          </a:p>
        </p:txBody>
      </p:sp>
      <p:sp>
        <p:nvSpPr>
          <p:cNvPr id="171024" name="Text Box 16"/>
          <p:cNvSpPr txBox="1">
            <a:spLocks noChangeArrowheads="1"/>
          </p:cNvSpPr>
          <p:nvPr/>
        </p:nvSpPr>
        <p:spPr bwMode="auto">
          <a:xfrm>
            <a:off x="1316038" y="3011488"/>
            <a:ext cx="6738937" cy="396875"/>
          </a:xfrm>
          <a:prstGeom prst="rect">
            <a:avLst/>
          </a:prstGeom>
          <a:noFill/>
          <a:ln w="9525">
            <a:noFill/>
            <a:miter lim="800000"/>
            <a:headEnd/>
            <a:tailEnd/>
          </a:ln>
          <a:effectLst/>
        </p:spPr>
        <p:txBody>
          <a:bodyPr lIns="91416" tIns="45710" rIns="91416" bIns="45710">
            <a:spAutoFit/>
          </a:bodyPr>
          <a:lstStyle/>
          <a:p>
            <a:pPr>
              <a:spcBef>
                <a:spcPct val="0"/>
              </a:spcBef>
            </a:pPr>
            <a:r>
              <a:rPr lang="en-US" altLang="zh-CN" sz="2000" dirty="0"/>
              <a:t>0        1        2       3        4        5        6        7        8       9       10     11</a:t>
            </a:r>
          </a:p>
        </p:txBody>
      </p:sp>
      <p:sp>
        <p:nvSpPr>
          <p:cNvPr id="171025" name="AutoShape 17"/>
          <p:cNvSpPr>
            <a:spLocks noChangeArrowheads="1"/>
          </p:cNvSpPr>
          <p:nvPr/>
        </p:nvSpPr>
        <p:spPr bwMode="auto">
          <a:xfrm>
            <a:off x="5703888" y="2519363"/>
            <a:ext cx="990600" cy="457200"/>
          </a:xfrm>
          <a:prstGeom prst="wedgeEllipseCallout">
            <a:avLst>
              <a:gd name="adj1" fmla="val -61537"/>
              <a:gd name="adj2" fmla="val 130556"/>
            </a:avLst>
          </a:prstGeom>
          <a:gradFill rotWithShape="0">
            <a:gsLst>
              <a:gs pos="0">
                <a:srgbClr val="0099FF"/>
              </a:gs>
              <a:gs pos="100000">
                <a:srgbClr val="FFFFFF"/>
              </a:gs>
            </a:gsLst>
            <a:path path="rect">
              <a:fillToRect t="100000" r="100000"/>
            </a:path>
          </a:gradFill>
          <a:ln w="9525">
            <a:solidFill>
              <a:schemeClr val="tx1"/>
            </a:solidFill>
            <a:miter lim="800000"/>
            <a:headEnd/>
            <a:tailEnd/>
          </a:ln>
          <a:effectLst/>
        </p:spPr>
        <p:txBody>
          <a:bodyPr wrap="none" lIns="91416" tIns="45710" rIns="91416" bIns="45710" anchor="ctr"/>
          <a:lstStyle/>
          <a:p>
            <a:pPr algn="ctr">
              <a:spcBef>
                <a:spcPct val="0"/>
              </a:spcBef>
            </a:pPr>
            <a:r>
              <a:rPr lang="zh-CN" altLang="en-US">
                <a:ea typeface="华文中宋" pitchFamily="2" charset="-122"/>
              </a:rPr>
              <a:t>找</a:t>
            </a:r>
            <a:r>
              <a:rPr lang="en-US" altLang="zh-CN">
                <a:ea typeface="华文中宋" pitchFamily="2" charset="-122"/>
              </a:rPr>
              <a:t>64</a:t>
            </a:r>
          </a:p>
        </p:txBody>
      </p:sp>
      <p:grpSp>
        <p:nvGrpSpPr>
          <p:cNvPr id="2" name="Group 18"/>
          <p:cNvGrpSpPr>
            <a:grpSpLocks/>
          </p:cNvGrpSpPr>
          <p:nvPr/>
        </p:nvGrpSpPr>
        <p:grpSpPr bwMode="auto">
          <a:xfrm>
            <a:off x="1239838" y="3378200"/>
            <a:ext cx="6784975" cy="439738"/>
            <a:chOff x="1227" y="3392"/>
            <a:chExt cx="4274" cy="256"/>
          </a:xfrm>
        </p:grpSpPr>
        <p:sp>
          <p:nvSpPr>
            <p:cNvPr id="171027" name="Rectangle 19"/>
            <p:cNvSpPr>
              <a:spLocks noChangeArrowheads="1"/>
            </p:cNvSpPr>
            <p:nvPr/>
          </p:nvSpPr>
          <p:spPr bwMode="auto">
            <a:xfrm>
              <a:off x="1227" y="3393"/>
              <a:ext cx="4274" cy="255"/>
            </a:xfrm>
            <a:prstGeom prst="rect">
              <a:avLst/>
            </a:prstGeom>
            <a:gradFill rotWithShape="0">
              <a:gsLst>
                <a:gs pos="0">
                  <a:srgbClr val="FF00FF"/>
                </a:gs>
                <a:gs pos="50000">
                  <a:srgbClr val="FFFFFF"/>
                </a:gs>
                <a:gs pos="100000">
                  <a:srgbClr val="FF00FF"/>
                </a:gs>
              </a:gsLst>
              <a:lin ang="5400000" scaled="1"/>
            </a:gradFill>
            <a:ln w="9525">
              <a:solidFill>
                <a:schemeClr val="tx1"/>
              </a:solidFill>
              <a:miter lim="800000"/>
              <a:headEnd/>
              <a:tailEnd/>
            </a:ln>
            <a:effectLst/>
          </p:spPr>
          <p:txBody>
            <a:bodyPr wrap="none" lIns="91416" tIns="45710" rIns="91416" bIns="45710" anchor="ctr"/>
            <a:lstStyle/>
            <a:p>
              <a:pPr algn="ctr">
                <a:spcBef>
                  <a:spcPct val="0"/>
                </a:spcBef>
              </a:pPr>
              <a:r>
                <a:rPr lang="en-US" altLang="zh-CN" sz="2000" dirty="0"/>
                <a:t>            5      37      19      21      13      56      64     92      88      80     75 </a:t>
              </a:r>
            </a:p>
          </p:txBody>
        </p:sp>
        <p:sp>
          <p:nvSpPr>
            <p:cNvPr id="171028" name="Line 20"/>
            <p:cNvSpPr>
              <a:spLocks noChangeShapeType="1"/>
            </p:cNvSpPr>
            <p:nvPr/>
          </p:nvSpPr>
          <p:spPr bwMode="auto">
            <a:xfrm>
              <a:off x="1889" y="3392"/>
              <a:ext cx="0" cy="256"/>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171029" name="Line 21"/>
            <p:cNvSpPr>
              <a:spLocks noChangeShapeType="1"/>
            </p:cNvSpPr>
            <p:nvPr/>
          </p:nvSpPr>
          <p:spPr bwMode="auto">
            <a:xfrm>
              <a:off x="2253" y="3392"/>
              <a:ext cx="0" cy="256"/>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171030" name="Line 22"/>
            <p:cNvSpPr>
              <a:spLocks noChangeShapeType="1"/>
            </p:cNvSpPr>
            <p:nvPr/>
          </p:nvSpPr>
          <p:spPr bwMode="auto">
            <a:xfrm>
              <a:off x="2617" y="3392"/>
              <a:ext cx="0" cy="256"/>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171031" name="Line 23"/>
            <p:cNvSpPr>
              <a:spLocks noChangeShapeType="1"/>
            </p:cNvSpPr>
            <p:nvPr/>
          </p:nvSpPr>
          <p:spPr bwMode="auto">
            <a:xfrm>
              <a:off x="2981" y="3392"/>
              <a:ext cx="0" cy="256"/>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171032" name="Line 24"/>
            <p:cNvSpPr>
              <a:spLocks noChangeShapeType="1"/>
            </p:cNvSpPr>
            <p:nvPr/>
          </p:nvSpPr>
          <p:spPr bwMode="auto">
            <a:xfrm>
              <a:off x="3345" y="3392"/>
              <a:ext cx="0" cy="256"/>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171033" name="Line 25"/>
            <p:cNvSpPr>
              <a:spLocks noChangeShapeType="1"/>
            </p:cNvSpPr>
            <p:nvPr/>
          </p:nvSpPr>
          <p:spPr bwMode="auto">
            <a:xfrm>
              <a:off x="3709" y="3392"/>
              <a:ext cx="0" cy="256"/>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171034" name="Line 26"/>
            <p:cNvSpPr>
              <a:spLocks noChangeShapeType="1"/>
            </p:cNvSpPr>
            <p:nvPr/>
          </p:nvSpPr>
          <p:spPr bwMode="auto">
            <a:xfrm>
              <a:off x="4073" y="3392"/>
              <a:ext cx="0" cy="256"/>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171035" name="Line 27"/>
            <p:cNvSpPr>
              <a:spLocks noChangeShapeType="1"/>
            </p:cNvSpPr>
            <p:nvPr/>
          </p:nvSpPr>
          <p:spPr bwMode="auto">
            <a:xfrm>
              <a:off x="4437" y="3392"/>
              <a:ext cx="0" cy="256"/>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171036" name="Line 28"/>
            <p:cNvSpPr>
              <a:spLocks noChangeShapeType="1"/>
            </p:cNvSpPr>
            <p:nvPr/>
          </p:nvSpPr>
          <p:spPr bwMode="auto">
            <a:xfrm>
              <a:off x="4801" y="3392"/>
              <a:ext cx="0" cy="256"/>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171037" name="Line 29"/>
            <p:cNvSpPr>
              <a:spLocks noChangeShapeType="1"/>
            </p:cNvSpPr>
            <p:nvPr/>
          </p:nvSpPr>
          <p:spPr bwMode="auto">
            <a:xfrm>
              <a:off x="5165" y="3392"/>
              <a:ext cx="0" cy="256"/>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171038" name="Line 30"/>
            <p:cNvSpPr>
              <a:spLocks noChangeShapeType="1"/>
            </p:cNvSpPr>
            <p:nvPr/>
          </p:nvSpPr>
          <p:spPr bwMode="auto">
            <a:xfrm>
              <a:off x="1563" y="3408"/>
              <a:ext cx="0" cy="240"/>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grpSp>
      <p:sp>
        <p:nvSpPr>
          <p:cNvPr id="171039" name="Line 31"/>
          <p:cNvSpPr>
            <a:spLocks noChangeShapeType="1"/>
          </p:cNvSpPr>
          <p:nvPr/>
        </p:nvSpPr>
        <p:spPr bwMode="auto">
          <a:xfrm flipV="1">
            <a:off x="7751763" y="3886200"/>
            <a:ext cx="0" cy="457200"/>
          </a:xfrm>
          <a:prstGeom prst="line">
            <a:avLst/>
          </a:prstGeom>
          <a:noFill/>
          <a:ln w="28575" cap="sq">
            <a:solidFill>
              <a:schemeClr val="tx1"/>
            </a:solidFill>
            <a:round/>
            <a:headEnd/>
            <a:tailEnd type="triangle" w="med" len="med"/>
          </a:ln>
          <a:effectLst/>
        </p:spPr>
        <p:txBody>
          <a:bodyPr>
            <a:spAutoFit/>
          </a:bodyPr>
          <a:lstStyle/>
          <a:p>
            <a:endParaRPr lang="zh-CN" altLang="en-US"/>
          </a:p>
        </p:txBody>
      </p:sp>
      <p:sp>
        <p:nvSpPr>
          <p:cNvPr id="171040" name="Line 32"/>
          <p:cNvSpPr>
            <a:spLocks noChangeShapeType="1"/>
          </p:cNvSpPr>
          <p:nvPr/>
        </p:nvSpPr>
        <p:spPr bwMode="auto">
          <a:xfrm flipV="1">
            <a:off x="6607175" y="3886200"/>
            <a:ext cx="0" cy="457200"/>
          </a:xfrm>
          <a:prstGeom prst="line">
            <a:avLst/>
          </a:prstGeom>
          <a:noFill/>
          <a:ln w="25400" cap="sq">
            <a:solidFill>
              <a:srgbClr val="000000"/>
            </a:solidFill>
            <a:round/>
            <a:headEnd/>
            <a:tailEnd type="triangle" w="med" len="med"/>
          </a:ln>
          <a:effectLst/>
        </p:spPr>
        <p:txBody>
          <a:bodyPr>
            <a:spAutoFit/>
          </a:bodyPr>
          <a:lstStyle/>
          <a:p>
            <a:endParaRPr lang="zh-CN" altLang="en-US"/>
          </a:p>
        </p:txBody>
      </p:sp>
      <p:sp>
        <p:nvSpPr>
          <p:cNvPr id="171041" name="Line 33"/>
          <p:cNvSpPr>
            <a:spLocks noChangeShapeType="1"/>
          </p:cNvSpPr>
          <p:nvPr/>
        </p:nvSpPr>
        <p:spPr bwMode="auto">
          <a:xfrm flipV="1">
            <a:off x="6073775" y="3886200"/>
            <a:ext cx="0" cy="457200"/>
          </a:xfrm>
          <a:prstGeom prst="line">
            <a:avLst/>
          </a:prstGeom>
          <a:noFill/>
          <a:ln w="25400" cap="sq">
            <a:solidFill>
              <a:srgbClr val="000000"/>
            </a:solidFill>
            <a:round/>
            <a:headEnd/>
            <a:tailEnd type="triangle" w="med" len="med"/>
          </a:ln>
          <a:effectLst/>
        </p:spPr>
        <p:txBody>
          <a:bodyPr>
            <a:spAutoFit/>
          </a:bodyPr>
          <a:lstStyle/>
          <a:p>
            <a:endParaRPr lang="zh-CN" altLang="en-US"/>
          </a:p>
        </p:txBody>
      </p:sp>
      <p:sp>
        <p:nvSpPr>
          <p:cNvPr id="171042" name="Line 34"/>
          <p:cNvSpPr>
            <a:spLocks noChangeShapeType="1"/>
          </p:cNvSpPr>
          <p:nvPr/>
        </p:nvSpPr>
        <p:spPr bwMode="auto">
          <a:xfrm flipV="1">
            <a:off x="5464175" y="3886200"/>
            <a:ext cx="0" cy="457200"/>
          </a:xfrm>
          <a:prstGeom prst="line">
            <a:avLst/>
          </a:prstGeom>
          <a:noFill/>
          <a:ln w="25400" cap="sq">
            <a:solidFill>
              <a:schemeClr val="tx1"/>
            </a:solidFill>
            <a:round/>
            <a:headEnd/>
            <a:tailEnd type="triangle" w="med" len="med"/>
          </a:ln>
          <a:effectLst/>
        </p:spPr>
        <p:txBody>
          <a:bodyPr>
            <a:spAutoFit/>
          </a:bodyPr>
          <a:lstStyle/>
          <a:p>
            <a:endParaRPr lang="zh-CN" altLang="en-US"/>
          </a:p>
        </p:txBody>
      </p:sp>
      <p:sp useBgFill="1">
        <p:nvSpPr>
          <p:cNvPr id="171043" name="Rectangle 35"/>
          <p:cNvSpPr>
            <a:spLocks noChangeArrowheads="1"/>
          </p:cNvSpPr>
          <p:nvPr/>
        </p:nvSpPr>
        <p:spPr bwMode="auto">
          <a:xfrm>
            <a:off x="7700963" y="3840163"/>
            <a:ext cx="144462" cy="576262"/>
          </a:xfrm>
          <a:prstGeom prst="rect">
            <a:avLst/>
          </a:prstGeom>
          <a:ln w="25400" cap="sq">
            <a:noFill/>
            <a:miter lim="800000"/>
            <a:headEnd/>
            <a:tailEnd/>
          </a:ln>
          <a:effectLst/>
        </p:spPr>
        <p:txBody>
          <a:bodyPr anchor="ctr">
            <a:spAutoFit/>
          </a:bodyPr>
          <a:lstStyle/>
          <a:p>
            <a:endParaRPr lang="zh-CN" altLang="en-US"/>
          </a:p>
        </p:txBody>
      </p:sp>
      <p:sp useBgFill="1">
        <p:nvSpPr>
          <p:cNvPr id="171044" name="Rectangle 36"/>
          <p:cNvSpPr>
            <a:spLocks noChangeArrowheads="1"/>
          </p:cNvSpPr>
          <p:nvPr/>
        </p:nvSpPr>
        <p:spPr bwMode="auto">
          <a:xfrm>
            <a:off x="7177088" y="3840163"/>
            <a:ext cx="142875" cy="647700"/>
          </a:xfrm>
          <a:prstGeom prst="rect">
            <a:avLst/>
          </a:prstGeom>
          <a:ln w="25400" cap="sq">
            <a:noFill/>
            <a:miter lim="800000"/>
            <a:headEnd/>
            <a:tailEnd/>
          </a:ln>
          <a:effectLst/>
        </p:spPr>
        <p:txBody>
          <a:bodyPr anchor="ctr">
            <a:spAutoFit/>
          </a:bodyPr>
          <a:lstStyle/>
          <a:p>
            <a:endParaRPr lang="zh-CN" altLang="en-US"/>
          </a:p>
        </p:txBody>
      </p:sp>
      <p:sp useBgFill="1">
        <p:nvSpPr>
          <p:cNvPr id="171045" name="Rectangle 37"/>
          <p:cNvSpPr>
            <a:spLocks noChangeArrowheads="1"/>
          </p:cNvSpPr>
          <p:nvPr/>
        </p:nvSpPr>
        <p:spPr bwMode="auto">
          <a:xfrm>
            <a:off x="6527800" y="3840163"/>
            <a:ext cx="142875" cy="647700"/>
          </a:xfrm>
          <a:prstGeom prst="rect">
            <a:avLst/>
          </a:prstGeom>
          <a:ln w="25400" cap="sq">
            <a:noFill/>
            <a:miter lim="800000"/>
            <a:headEnd/>
            <a:tailEnd/>
          </a:ln>
          <a:effectLst/>
        </p:spPr>
        <p:txBody>
          <a:bodyPr anchor="ctr">
            <a:spAutoFit/>
          </a:bodyPr>
          <a:lstStyle/>
          <a:p>
            <a:endParaRPr lang="zh-CN" altLang="en-US"/>
          </a:p>
        </p:txBody>
      </p:sp>
      <p:sp useBgFill="1">
        <p:nvSpPr>
          <p:cNvPr id="171046" name="Rectangle 38"/>
          <p:cNvSpPr>
            <a:spLocks noChangeArrowheads="1"/>
          </p:cNvSpPr>
          <p:nvPr/>
        </p:nvSpPr>
        <p:spPr bwMode="auto">
          <a:xfrm>
            <a:off x="6026150" y="3840163"/>
            <a:ext cx="142875" cy="647700"/>
          </a:xfrm>
          <a:prstGeom prst="rect">
            <a:avLst/>
          </a:prstGeom>
          <a:ln w="25400" cap="sq">
            <a:noFill/>
            <a:miter lim="800000"/>
            <a:headEnd/>
            <a:tailEnd/>
          </a:ln>
          <a:effectLst/>
        </p:spPr>
        <p:txBody>
          <a:bodyPr anchor="ctr">
            <a:spAutoFit/>
          </a:bodyPr>
          <a:lstStyle/>
          <a:p>
            <a:endParaRPr lang="zh-CN" altLang="en-US"/>
          </a:p>
        </p:txBody>
      </p:sp>
      <p:sp>
        <p:nvSpPr>
          <p:cNvPr id="171047" name="Text Box 39"/>
          <p:cNvSpPr txBox="1">
            <a:spLocks noChangeArrowheads="1"/>
          </p:cNvSpPr>
          <p:nvPr/>
        </p:nvSpPr>
        <p:spPr bwMode="auto">
          <a:xfrm>
            <a:off x="5189538" y="3408363"/>
            <a:ext cx="565150" cy="396875"/>
          </a:xfrm>
          <a:prstGeom prst="rect">
            <a:avLst/>
          </a:prstGeom>
          <a:gradFill rotWithShape="1">
            <a:gsLst>
              <a:gs pos="0">
                <a:srgbClr val="FF00FF"/>
              </a:gs>
              <a:gs pos="50000">
                <a:srgbClr val="FFFFFF"/>
              </a:gs>
              <a:gs pos="100000">
                <a:srgbClr val="FF00FF"/>
              </a:gs>
            </a:gsLst>
            <a:lin ang="5400000" scaled="1"/>
          </a:gradFill>
          <a:ln w="25400" cap="sq">
            <a:noFill/>
            <a:miter lim="800000"/>
            <a:headEnd/>
            <a:tailEnd/>
          </a:ln>
          <a:effectLst/>
        </p:spPr>
        <p:txBody>
          <a:bodyPr wrap="none">
            <a:spAutoFit/>
          </a:bodyPr>
          <a:lstStyle/>
          <a:p>
            <a:r>
              <a:rPr lang="en-US" altLang="zh-CN" sz="2000">
                <a:solidFill>
                  <a:srgbClr val="0000FF"/>
                </a:solidFill>
              </a:rPr>
              <a:t> 64 </a:t>
            </a:r>
          </a:p>
        </p:txBody>
      </p:sp>
      <p:sp>
        <p:nvSpPr>
          <p:cNvPr id="33" name="标题 1"/>
          <p:cNvSpPr txBox="1">
            <a:spLocks/>
          </p:cNvSpPr>
          <p:nvPr/>
        </p:nvSpPr>
        <p:spPr>
          <a:xfrm>
            <a:off x="302840" y="125760"/>
            <a:ext cx="8229600" cy="11430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zh-CN" altLang="en-US" sz="4400" b="0" i="0" u="none" strike="noStrike" kern="1200" cap="none" spc="0" normalizeH="0" baseline="0" noProof="0" dirty="0">
                <a:ln>
                  <a:noFill/>
                </a:ln>
                <a:solidFill>
                  <a:srgbClr val="0000CC"/>
                </a:solidFill>
                <a:effectLst/>
                <a:uLnTx/>
                <a:uFillTx/>
                <a:latin typeface="华文行楷" pitchFamily="2" charset="-122"/>
                <a:ea typeface="华文行楷" pitchFamily="2" charset="-122"/>
                <a:cs typeface="+mj-cs"/>
              </a:rPr>
              <a:t>顺序查找</a:t>
            </a:r>
            <a:r>
              <a:rPr kumimoji="0" lang="zh-CN" altLang="en-US" sz="4400" b="0" i="0" u="none" strike="noStrike" kern="1200" cap="none" spc="0" normalizeH="0" baseline="0" noProof="0" dirty="0">
                <a:ln>
                  <a:noFill/>
                </a:ln>
                <a:solidFill>
                  <a:schemeClr val="tx1"/>
                </a:solidFill>
                <a:effectLst/>
                <a:uLnTx/>
                <a:uFillTx/>
                <a:latin typeface="华文行楷" pitchFamily="2" charset="-122"/>
                <a:ea typeface="华文行楷" pitchFamily="2" charset="-122"/>
                <a:cs typeface="+mj-cs"/>
              </a:rPr>
              <a:t> </a:t>
            </a:r>
            <a:endParaRPr kumimoji="0" lang="zh-CN" alt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34" name="Text Box 5"/>
          <p:cNvSpPr txBox="1">
            <a:spLocks noChangeArrowheads="1"/>
          </p:cNvSpPr>
          <p:nvPr/>
        </p:nvSpPr>
        <p:spPr bwMode="auto">
          <a:xfrm>
            <a:off x="864368" y="4246587"/>
            <a:ext cx="3457575" cy="2012859"/>
          </a:xfrm>
          <a:prstGeom prst="rect">
            <a:avLst/>
          </a:prstGeom>
          <a:noFill/>
          <a:ln w="9525">
            <a:noFill/>
            <a:miter lim="800000"/>
            <a:headEnd/>
            <a:tailEnd/>
          </a:ln>
          <a:effectLst/>
        </p:spPr>
        <p:txBody>
          <a:bodyPr>
            <a:spAutoFit/>
          </a:bodyPr>
          <a:lstStyle/>
          <a:p>
            <a:pPr>
              <a:lnSpc>
                <a:spcPct val="130000"/>
              </a:lnSpc>
              <a:spcBef>
                <a:spcPct val="0"/>
              </a:spcBef>
            </a:pPr>
            <a:r>
              <a:rPr lang="en-US" altLang="zh-CN" sz="2400">
                <a:ea typeface="华文新魏" pitchFamily="2" charset="-122"/>
              </a:rPr>
              <a:t>typedef struct { </a:t>
            </a:r>
            <a:br>
              <a:rPr lang="en-US" altLang="zh-CN" sz="2400">
                <a:ea typeface="华文新魏" pitchFamily="2" charset="-122"/>
              </a:rPr>
            </a:br>
            <a:r>
              <a:rPr lang="en-US" altLang="zh-CN" sz="2400">
                <a:ea typeface="华文新魏" pitchFamily="2" charset="-122"/>
              </a:rPr>
              <a:t>     ElemType  * elem; </a:t>
            </a:r>
          </a:p>
          <a:p>
            <a:pPr>
              <a:lnSpc>
                <a:spcPct val="130000"/>
              </a:lnSpc>
              <a:spcBef>
                <a:spcPct val="0"/>
              </a:spcBef>
            </a:pPr>
            <a:r>
              <a:rPr lang="en-US" altLang="zh-CN" sz="2400">
                <a:ea typeface="华文新魏" pitchFamily="2" charset="-122"/>
              </a:rPr>
              <a:t>    </a:t>
            </a:r>
            <a:r>
              <a:rPr lang="en-US" altLang="zh-CN" sz="2400">
                <a:ea typeface="楷体_GB2312" pitchFamily="49" charset="-122"/>
              </a:rPr>
              <a:t> int length;   // </a:t>
            </a:r>
            <a:r>
              <a:rPr lang="zh-CN" altLang="en-US" sz="2400">
                <a:ea typeface="楷体_GB2312" pitchFamily="49" charset="-122"/>
              </a:rPr>
              <a:t>表长度 </a:t>
            </a:r>
            <a:br>
              <a:rPr lang="zh-CN" altLang="en-US" sz="2400">
                <a:ea typeface="楷体_GB2312" pitchFamily="49" charset="-122"/>
              </a:rPr>
            </a:br>
            <a:r>
              <a:rPr lang="en-US" altLang="zh-CN" sz="2400">
                <a:ea typeface="华文新魏" pitchFamily="2" charset="-122"/>
              </a:rPr>
              <a:t>} SSTable;  </a:t>
            </a:r>
          </a:p>
        </p:txBody>
      </p:sp>
      <p:sp>
        <p:nvSpPr>
          <p:cNvPr id="36" name="Text Box 7"/>
          <p:cNvSpPr txBox="1">
            <a:spLocks noChangeArrowheads="1"/>
          </p:cNvSpPr>
          <p:nvPr/>
        </p:nvSpPr>
        <p:spPr bwMode="auto">
          <a:xfrm>
            <a:off x="4427984" y="5085184"/>
            <a:ext cx="4031873" cy="498598"/>
          </a:xfrm>
          <a:prstGeom prst="rect">
            <a:avLst/>
          </a:prstGeom>
          <a:noFill/>
          <a:ln w="25400" cap="sq">
            <a:noFill/>
            <a:miter lim="800000"/>
            <a:headEnd/>
            <a:tailEnd/>
          </a:ln>
          <a:effectLst/>
        </p:spPr>
        <p:txBody>
          <a:bodyPr wrap="none">
            <a:spAutoFit/>
          </a:bodyPr>
          <a:lstStyle/>
          <a:p>
            <a:pPr>
              <a:lnSpc>
                <a:spcPct val="110000"/>
              </a:lnSpc>
            </a:pPr>
            <a:r>
              <a:rPr lang="zh-CN" altLang="en-US" sz="2400" dirty="0">
                <a:latin typeface="楷体_GB2312" pitchFamily="49" charset="-122"/>
                <a:ea typeface="楷体_GB2312" pitchFamily="49" charset="-122"/>
              </a:rPr>
              <a:t>静态查找表的顺序存储结构 </a:t>
            </a:r>
          </a:p>
        </p:txBody>
      </p:sp>
      <p:sp>
        <p:nvSpPr>
          <p:cNvPr id="37" name="AutoShape 6"/>
          <p:cNvSpPr>
            <a:spLocks/>
          </p:cNvSpPr>
          <p:nvPr/>
        </p:nvSpPr>
        <p:spPr bwMode="auto">
          <a:xfrm>
            <a:off x="4139952" y="4602633"/>
            <a:ext cx="215900" cy="1490663"/>
          </a:xfrm>
          <a:prstGeom prst="rightBrace">
            <a:avLst>
              <a:gd name="adj1" fmla="val 57537"/>
              <a:gd name="adj2" fmla="val 50000"/>
            </a:avLst>
          </a:prstGeom>
          <a:noFill/>
          <a:ln w="12700" cap="sq">
            <a:solidFill>
              <a:schemeClr val="tx1"/>
            </a:solidFill>
            <a:round/>
            <a:headEnd/>
            <a:tailEnd/>
          </a:ln>
          <a:effectLst/>
        </p:spPr>
        <p:txBody>
          <a:bodyPr anchor="ctr">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8" fill="hold" grpId="0" nodeType="afterEffect">
                                  <p:stCondLst>
                                    <p:cond delay="0"/>
                                  </p:stCondLst>
                                  <p:childTnLst>
                                    <p:set>
                                      <p:cBhvr>
                                        <p:cTn id="6" dur="1" fill="hold">
                                          <p:stCondLst>
                                            <p:cond delay="0"/>
                                          </p:stCondLst>
                                        </p:cTn>
                                        <p:tgtEl>
                                          <p:spTgt spid="171022"/>
                                        </p:tgtEl>
                                        <p:attrNameLst>
                                          <p:attrName>style.visibility</p:attrName>
                                        </p:attrNameLst>
                                      </p:cBhvr>
                                      <p:to>
                                        <p:strVal val="visible"/>
                                      </p:to>
                                    </p:set>
                                    <p:anim calcmode="lin" valueType="num">
                                      <p:cBhvr>
                                        <p:cTn id="7" dur="500" fill="hold"/>
                                        <p:tgtEl>
                                          <p:spTgt spid="171022"/>
                                        </p:tgtEl>
                                        <p:attrNameLst>
                                          <p:attrName>ppt_x</p:attrName>
                                        </p:attrNameLst>
                                      </p:cBhvr>
                                      <p:tavLst>
                                        <p:tav tm="0">
                                          <p:val>
                                            <p:strVal val="#ppt_x-#ppt_w/2"/>
                                          </p:val>
                                        </p:tav>
                                        <p:tav tm="100000">
                                          <p:val>
                                            <p:strVal val="#ppt_x"/>
                                          </p:val>
                                        </p:tav>
                                      </p:tavLst>
                                    </p:anim>
                                    <p:anim calcmode="lin" valueType="num">
                                      <p:cBhvr>
                                        <p:cTn id="8" dur="500" fill="hold"/>
                                        <p:tgtEl>
                                          <p:spTgt spid="171022"/>
                                        </p:tgtEl>
                                        <p:attrNameLst>
                                          <p:attrName>ppt_y</p:attrName>
                                        </p:attrNameLst>
                                      </p:cBhvr>
                                      <p:tavLst>
                                        <p:tav tm="0">
                                          <p:val>
                                            <p:strVal val="#ppt_y"/>
                                          </p:val>
                                        </p:tav>
                                        <p:tav tm="100000">
                                          <p:val>
                                            <p:strVal val="#ppt_y"/>
                                          </p:val>
                                        </p:tav>
                                      </p:tavLst>
                                    </p:anim>
                                    <p:anim calcmode="lin" valueType="num">
                                      <p:cBhvr>
                                        <p:cTn id="9" dur="500" fill="hold"/>
                                        <p:tgtEl>
                                          <p:spTgt spid="171022"/>
                                        </p:tgtEl>
                                        <p:attrNameLst>
                                          <p:attrName>ppt_w</p:attrName>
                                        </p:attrNameLst>
                                      </p:cBhvr>
                                      <p:tavLst>
                                        <p:tav tm="0">
                                          <p:val>
                                            <p:fltVal val="0"/>
                                          </p:val>
                                        </p:tav>
                                        <p:tav tm="100000">
                                          <p:val>
                                            <p:strVal val="#ppt_w"/>
                                          </p:val>
                                        </p:tav>
                                      </p:tavLst>
                                    </p:anim>
                                    <p:anim calcmode="lin" valueType="num">
                                      <p:cBhvr>
                                        <p:cTn id="10" dur="500" fill="hold"/>
                                        <p:tgtEl>
                                          <p:spTgt spid="171022"/>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71023"/>
                                        </p:tgtEl>
                                        <p:attrNameLst>
                                          <p:attrName>style.visibility</p:attrName>
                                        </p:attrNameLst>
                                      </p:cBhvr>
                                      <p:to>
                                        <p:strVal val="visible"/>
                                      </p:to>
                                    </p:set>
                                    <p:animEffect transition="in" filter="wipe(left)">
                                      <p:cBhvr>
                                        <p:cTn id="15" dur="500"/>
                                        <p:tgtEl>
                                          <p:spTgt spid="171023"/>
                                        </p:tgtEl>
                                      </p:cBhvr>
                                    </p:animEffect>
                                  </p:childTnLst>
                                </p:cTn>
                              </p:par>
                            </p:childTnLst>
                          </p:cTn>
                        </p:par>
                      </p:childTnLst>
                    </p:cTn>
                  </p:par>
                  <p:par>
                    <p:cTn id="16" fill="hold">
                      <p:stCondLst>
                        <p:cond delay="indefinite"/>
                      </p:stCondLst>
                      <p:childTnLst>
                        <p:par>
                          <p:cTn id="17" fill="hold">
                            <p:stCondLst>
                              <p:cond delay="0"/>
                            </p:stCondLst>
                            <p:childTnLst>
                              <p:par>
                                <p:cTn id="18" presetID="17" presetClass="entr" presetSubtype="10" fill="hold" grpId="0" nodeType="clickEffect">
                                  <p:stCondLst>
                                    <p:cond delay="0"/>
                                  </p:stCondLst>
                                  <p:childTnLst>
                                    <p:set>
                                      <p:cBhvr>
                                        <p:cTn id="19" dur="1" fill="hold">
                                          <p:stCondLst>
                                            <p:cond delay="0"/>
                                          </p:stCondLst>
                                        </p:cTn>
                                        <p:tgtEl>
                                          <p:spTgt spid="171024"/>
                                        </p:tgtEl>
                                        <p:attrNameLst>
                                          <p:attrName>style.visibility</p:attrName>
                                        </p:attrNameLst>
                                      </p:cBhvr>
                                      <p:to>
                                        <p:strVal val="visible"/>
                                      </p:to>
                                    </p:set>
                                    <p:anim calcmode="lin" valueType="num">
                                      <p:cBhvr>
                                        <p:cTn id="20" dur="500" fill="hold"/>
                                        <p:tgtEl>
                                          <p:spTgt spid="171024"/>
                                        </p:tgtEl>
                                        <p:attrNameLst>
                                          <p:attrName>ppt_w</p:attrName>
                                        </p:attrNameLst>
                                      </p:cBhvr>
                                      <p:tavLst>
                                        <p:tav tm="0">
                                          <p:val>
                                            <p:fltVal val="0"/>
                                          </p:val>
                                        </p:tav>
                                        <p:tav tm="100000">
                                          <p:val>
                                            <p:strVal val="#ppt_w"/>
                                          </p:val>
                                        </p:tav>
                                      </p:tavLst>
                                    </p:anim>
                                    <p:anim calcmode="lin" valueType="num">
                                      <p:cBhvr>
                                        <p:cTn id="21" dur="500" fill="hold"/>
                                        <p:tgtEl>
                                          <p:spTgt spid="171024"/>
                                        </p:tgtEl>
                                        <p:attrNameLst>
                                          <p:attrName>ppt_h</p:attrName>
                                        </p:attrNameLst>
                                      </p:cBhvr>
                                      <p:tavLst>
                                        <p:tav tm="0">
                                          <p:val>
                                            <p:strVal val="#ppt_h"/>
                                          </p:val>
                                        </p:tav>
                                        <p:tav tm="100000">
                                          <p:val>
                                            <p:strVal val="#ppt_h"/>
                                          </p:val>
                                        </p:tav>
                                      </p:tavLst>
                                    </p:anim>
                                  </p:childTnLst>
                                </p:cTn>
                              </p:par>
                            </p:childTnLst>
                          </p:cTn>
                        </p:par>
                        <p:par>
                          <p:cTn id="22" fill="hold">
                            <p:stCondLst>
                              <p:cond delay="500"/>
                            </p:stCondLst>
                            <p:childTnLst>
                              <p:par>
                                <p:cTn id="23" presetID="17" presetClass="entr" presetSubtype="10" fill="hold" nodeType="after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p:cTn id="25" dur="500" fill="hold"/>
                                        <p:tgtEl>
                                          <p:spTgt spid="2"/>
                                        </p:tgtEl>
                                        <p:attrNameLst>
                                          <p:attrName>ppt_w</p:attrName>
                                        </p:attrNameLst>
                                      </p:cBhvr>
                                      <p:tavLst>
                                        <p:tav tm="0">
                                          <p:val>
                                            <p:fltVal val="0"/>
                                          </p:val>
                                        </p:tav>
                                        <p:tav tm="100000">
                                          <p:val>
                                            <p:strVal val="#ppt_w"/>
                                          </p:val>
                                        </p:tav>
                                      </p:tavLst>
                                    </p:anim>
                                    <p:anim calcmode="lin" valueType="num">
                                      <p:cBhvr>
                                        <p:cTn id="26" dur="5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171025"/>
                                        </p:tgtEl>
                                        <p:attrNameLst>
                                          <p:attrName>style.visibility</p:attrName>
                                        </p:attrNameLst>
                                      </p:cBhvr>
                                      <p:to>
                                        <p:strVal val="visible"/>
                                      </p:to>
                                    </p:set>
                                    <p:animEffect transition="in" filter="wipe(up)">
                                      <p:cBhvr>
                                        <p:cTn id="31" dur="500"/>
                                        <p:tgtEl>
                                          <p:spTgt spid="171025"/>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grpId="0" nodeType="clickEffect">
                                  <p:stCondLst>
                                    <p:cond delay="0"/>
                                  </p:stCondLst>
                                  <p:childTnLst>
                                    <p:set>
                                      <p:cBhvr>
                                        <p:cTn id="35" dur="1" fill="hold">
                                          <p:stCondLst>
                                            <p:cond delay="0"/>
                                          </p:stCondLst>
                                        </p:cTn>
                                        <p:tgtEl>
                                          <p:spTgt spid="171039"/>
                                        </p:tgtEl>
                                        <p:attrNameLst>
                                          <p:attrName>style.visibility</p:attrName>
                                        </p:attrNameLst>
                                      </p:cBhvr>
                                      <p:to>
                                        <p:strVal val="visible"/>
                                      </p:to>
                                    </p:set>
                                    <p:animEffect transition="in" filter="wipe(down)">
                                      <p:cBhvr>
                                        <p:cTn id="36" dur="500"/>
                                        <p:tgtEl>
                                          <p:spTgt spid="171039"/>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grpId="0" nodeType="clickEffect">
                                  <p:stCondLst>
                                    <p:cond delay="0"/>
                                  </p:stCondLst>
                                  <p:childTnLst>
                                    <p:set>
                                      <p:cBhvr>
                                        <p:cTn id="40" dur="1" fill="hold">
                                          <p:stCondLst>
                                            <p:cond delay="0"/>
                                          </p:stCondLst>
                                        </p:cTn>
                                        <p:tgtEl>
                                          <p:spTgt spid="171043"/>
                                        </p:tgtEl>
                                        <p:attrNameLst>
                                          <p:attrName>style.visibility</p:attrName>
                                        </p:attrNameLst>
                                      </p:cBhvr>
                                      <p:to>
                                        <p:strVal val="visible"/>
                                      </p:to>
                                    </p:set>
                                    <p:animEffect transition="in" filter="wipe(down)">
                                      <p:cBhvr>
                                        <p:cTn id="41" dur="500"/>
                                        <p:tgtEl>
                                          <p:spTgt spid="171043"/>
                                        </p:tgtEl>
                                      </p:cBhvr>
                                    </p:animEffect>
                                  </p:childTnLst>
                                </p:cTn>
                              </p:par>
                            </p:childTnLst>
                          </p:cTn>
                        </p:par>
                        <p:par>
                          <p:cTn id="42" fill="hold">
                            <p:stCondLst>
                              <p:cond delay="500"/>
                            </p:stCondLst>
                            <p:childTnLst>
                              <p:par>
                                <p:cTn id="43" presetID="22" presetClass="entr" presetSubtype="4" fill="hold" grpId="0" nodeType="afterEffect">
                                  <p:stCondLst>
                                    <p:cond delay="0"/>
                                  </p:stCondLst>
                                  <p:childTnLst>
                                    <p:set>
                                      <p:cBhvr>
                                        <p:cTn id="44" dur="1" fill="hold">
                                          <p:stCondLst>
                                            <p:cond delay="0"/>
                                          </p:stCondLst>
                                        </p:cTn>
                                        <p:tgtEl>
                                          <p:spTgt spid="171012"/>
                                        </p:tgtEl>
                                        <p:attrNameLst>
                                          <p:attrName>style.visibility</p:attrName>
                                        </p:attrNameLst>
                                      </p:cBhvr>
                                      <p:to>
                                        <p:strVal val="visible"/>
                                      </p:to>
                                    </p:set>
                                    <p:animEffect transition="in" filter="wipe(down)">
                                      <p:cBhvr>
                                        <p:cTn id="45" dur="500"/>
                                        <p:tgtEl>
                                          <p:spTgt spid="171012"/>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grpId="0" nodeType="clickEffect">
                                  <p:stCondLst>
                                    <p:cond delay="0"/>
                                  </p:stCondLst>
                                  <p:childTnLst>
                                    <p:set>
                                      <p:cBhvr>
                                        <p:cTn id="49" dur="1" fill="hold">
                                          <p:stCondLst>
                                            <p:cond delay="0"/>
                                          </p:stCondLst>
                                        </p:cTn>
                                        <p:tgtEl>
                                          <p:spTgt spid="171044"/>
                                        </p:tgtEl>
                                        <p:attrNameLst>
                                          <p:attrName>style.visibility</p:attrName>
                                        </p:attrNameLst>
                                      </p:cBhvr>
                                      <p:to>
                                        <p:strVal val="visible"/>
                                      </p:to>
                                    </p:set>
                                    <p:animEffect transition="in" filter="wipe(down)">
                                      <p:cBhvr>
                                        <p:cTn id="50" dur="500"/>
                                        <p:tgtEl>
                                          <p:spTgt spid="171044"/>
                                        </p:tgtEl>
                                      </p:cBhvr>
                                    </p:animEffect>
                                  </p:childTnLst>
                                </p:cTn>
                              </p:par>
                            </p:childTnLst>
                          </p:cTn>
                        </p:par>
                        <p:par>
                          <p:cTn id="51" fill="hold">
                            <p:stCondLst>
                              <p:cond delay="500"/>
                            </p:stCondLst>
                            <p:childTnLst>
                              <p:par>
                                <p:cTn id="52" presetID="22" presetClass="entr" presetSubtype="4" fill="hold" grpId="0" nodeType="afterEffect">
                                  <p:stCondLst>
                                    <p:cond delay="0"/>
                                  </p:stCondLst>
                                  <p:childTnLst>
                                    <p:set>
                                      <p:cBhvr>
                                        <p:cTn id="53" dur="1" fill="hold">
                                          <p:stCondLst>
                                            <p:cond delay="0"/>
                                          </p:stCondLst>
                                        </p:cTn>
                                        <p:tgtEl>
                                          <p:spTgt spid="171040"/>
                                        </p:tgtEl>
                                        <p:attrNameLst>
                                          <p:attrName>style.visibility</p:attrName>
                                        </p:attrNameLst>
                                      </p:cBhvr>
                                      <p:to>
                                        <p:strVal val="visible"/>
                                      </p:to>
                                    </p:set>
                                    <p:animEffect transition="in" filter="wipe(down)">
                                      <p:cBhvr>
                                        <p:cTn id="54" dur="500"/>
                                        <p:tgtEl>
                                          <p:spTgt spid="171040"/>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4" fill="hold" grpId="0" nodeType="clickEffect">
                                  <p:stCondLst>
                                    <p:cond delay="0"/>
                                  </p:stCondLst>
                                  <p:childTnLst>
                                    <p:set>
                                      <p:cBhvr>
                                        <p:cTn id="58" dur="1" fill="hold">
                                          <p:stCondLst>
                                            <p:cond delay="0"/>
                                          </p:stCondLst>
                                        </p:cTn>
                                        <p:tgtEl>
                                          <p:spTgt spid="171045"/>
                                        </p:tgtEl>
                                        <p:attrNameLst>
                                          <p:attrName>style.visibility</p:attrName>
                                        </p:attrNameLst>
                                      </p:cBhvr>
                                      <p:to>
                                        <p:strVal val="visible"/>
                                      </p:to>
                                    </p:set>
                                    <p:animEffect transition="in" filter="wipe(down)">
                                      <p:cBhvr>
                                        <p:cTn id="59" dur="500"/>
                                        <p:tgtEl>
                                          <p:spTgt spid="171045"/>
                                        </p:tgtEl>
                                      </p:cBhvr>
                                    </p:animEffect>
                                  </p:childTnLst>
                                </p:cTn>
                              </p:par>
                            </p:childTnLst>
                          </p:cTn>
                        </p:par>
                        <p:par>
                          <p:cTn id="60" fill="hold">
                            <p:stCondLst>
                              <p:cond delay="500"/>
                            </p:stCondLst>
                            <p:childTnLst>
                              <p:par>
                                <p:cTn id="61" presetID="22" presetClass="entr" presetSubtype="4" fill="hold" grpId="0" nodeType="afterEffect">
                                  <p:stCondLst>
                                    <p:cond delay="0"/>
                                  </p:stCondLst>
                                  <p:childTnLst>
                                    <p:set>
                                      <p:cBhvr>
                                        <p:cTn id="62" dur="1" fill="hold">
                                          <p:stCondLst>
                                            <p:cond delay="0"/>
                                          </p:stCondLst>
                                        </p:cTn>
                                        <p:tgtEl>
                                          <p:spTgt spid="171041"/>
                                        </p:tgtEl>
                                        <p:attrNameLst>
                                          <p:attrName>style.visibility</p:attrName>
                                        </p:attrNameLst>
                                      </p:cBhvr>
                                      <p:to>
                                        <p:strVal val="visible"/>
                                      </p:to>
                                    </p:set>
                                    <p:animEffect transition="in" filter="wipe(down)">
                                      <p:cBhvr>
                                        <p:cTn id="63" dur="500"/>
                                        <p:tgtEl>
                                          <p:spTgt spid="171041"/>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4" fill="hold" grpId="0" nodeType="clickEffect">
                                  <p:stCondLst>
                                    <p:cond delay="0"/>
                                  </p:stCondLst>
                                  <p:childTnLst>
                                    <p:set>
                                      <p:cBhvr>
                                        <p:cTn id="67" dur="1" fill="hold">
                                          <p:stCondLst>
                                            <p:cond delay="0"/>
                                          </p:stCondLst>
                                        </p:cTn>
                                        <p:tgtEl>
                                          <p:spTgt spid="171046"/>
                                        </p:tgtEl>
                                        <p:attrNameLst>
                                          <p:attrName>style.visibility</p:attrName>
                                        </p:attrNameLst>
                                      </p:cBhvr>
                                      <p:to>
                                        <p:strVal val="visible"/>
                                      </p:to>
                                    </p:set>
                                    <p:animEffect transition="in" filter="wipe(down)">
                                      <p:cBhvr>
                                        <p:cTn id="68" dur="500"/>
                                        <p:tgtEl>
                                          <p:spTgt spid="171046"/>
                                        </p:tgtEl>
                                      </p:cBhvr>
                                    </p:animEffect>
                                  </p:childTnLst>
                                </p:cTn>
                              </p:par>
                            </p:childTnLst>
                          </p:cTn>
                        </p:par>
                        <p:par>
                          <p:cTn id="69" fill="hold">
                            <p:stCondLst>
                              <p:cond delay="500"/>
                            </p:stCondLst>
                            <p:childTnLst>
                              <p:par>
                                <p:cTn id="70" presetID="22" presetClass="entr" presetSubtype="4" fill="hold" grpId="0" nodeType="afterEffect">
                                  <p:stCondLst>
                                    <p:cond delay="0"/>
                                  </p:stCondLst>
                                  <p:childTnLst>
                                    <p:set>
                                      <p:cBhvr>
                                        <p:cTn id="71" dur="1" fill="hold">
                                          <p:stCondLst>
                                            <p:cond delay="0"/>
                                          </p:stCondLst>
                                        </p:cTn>
                                        <p:tgtEl>
                                          <p:spTgt spid="171042"/>
                                        </p:tgtEl>
                                        <p:attrNameLst>
                                          <p:attrName>style.visibility</p:attrName>
                                        </p:attrNameLst>
                                      </p:cBhvr>
                                      <p:to>
                                        <p:strVal val="visible"/>
                                      </p:to>
                                    </p:set>
                                    <p:animEffect transition="in" filter="wipe(down)">
                                      <p:cBhvr>
                                        <p:cTn id="72" dur="500"/>
                                        <p:tgtEl>
                                          <p:spTgt spid="171042"/>
                                        </p:tgtEl>
                                      </p:cBhvr>
                                    </p:animEffect>
                                  </p:childTnLst>
                                </p:cTn>
                              </p:par>
                            </p:childTnLst>
                          </p:cTn>
                        </p:par>
                        <p:par>
                          <p:cTn id="73" fill="hold">
                            <p:stCondLst>
                              <p:cond delay="1000"/>
                            </p:stCondLst>
                            <p:childTnLst>
                              <p:par>
                                <p:cTn id="74" presetID="10" presetClass="entr" presetSubtype="0" fill="hold" grpId="0" nodeType="afterEffect">
                                  <p:stCondLst>
                                    <p:cond delay="0"/>
                                  </p:stCondLst>
                                  <p:childTnLst>
                                    <p:set>
                                      <p:cBhvr>
                                        <p:cTn id="75" dur="1" fill="hold">
                                          <p:stCondLst>
                                            <p:cond delay="0"/>
                                          </p:stCondLst>
                                        </p:cTn>
                                        <p:tgtEl>
                                          <p:spTgt spid="171047"/>
                                        </p:tgtEl>
                                        <p:attrNameLst>
                                          <p:attrName>style.visibility</p:attrName>
                                        </p:attrNameLst>
                                      </p:cBhvr>
                                      <p:to>
                                        <p:strVal val="visible"/>
                                      </p:to>
                                    </p:set>
                                    <p:animEffect transition="in" filter="fade">
                                      <p:cBhvr>
                                        <p:cTn id="76" dur="1000"/>
                                        <p:tgtEl>
                                          <p:spTgt spid="171047"/>
                                        </p:tgtEl>
                                      </p:cBhvr>
                                    </p:animEffect>
                                  </p:childTnLst>
                                  <p:subTnLst>
                                    <p:audio>
                                      <p:cMediaNode>
                                        <p:cTn display="0" masterRel="sameClick">
                                          <p:stCondLst>
                                            <p:cond evt="begin" delay="0">
                                              <p:tn val="74"/>
                                            </p:cond>
                                          </p:stCondLst>
                                          <p:endCondLst>
                                            <p:cond evt="onStopAudio" delay="0">
                                              <p:tgtEl>
                                                <p:sldTgt/>
                                              </p:tgtEl>
                                            </p:cond>
                                          </p:endCondLst>
                                        </p:cTn>
                                        <p:tgtEl>
                                          <p:sndTgt r:embed="rId2" name="chimes.wav"/>
                                        </p:tgtEl>
                                      </p:cMediaNode>
                                    </p:audio>
                                  </p:subTnLst>
                                </p:cTn>
                              </p:par>
                            </p:childTnLst>
                          </p:cTn>
                        </p:par>
                      </p:childTnLst>
                    </p:cTn>
                  </p:par>
                  <p:par>
                    <p:cTn id="77" fill="hold">
                      <p:stCondLst>
                        <p:cond delay="indefinite"/>
                      </p:stCondLst>
                      <p:childTnLst>
                        <p:par>
                          <p:cTn id="78" fill="hold">
                            <p:stCondLst>
                              <p:cond delay="0"/>
                            </p:stCondLst>
                            <p:childTnLst>
                              <p:par>
                                <p:cTn id="79" presetID="53" presetClass="entr" presetSubtype="0" fill="hold" grpId="0" nodeType="clickEffect">
                                  <p:stCondLst>
                                    <p:cond delay="0"/>
                                  </p:stCondLst>
                                  <p:childTnLst>
                                    <p:set>
                                      <p:cBhvr>
                                        <p:cTn id="80" dur="1" fill="hold">
                                          <p:stCondLst>
                                            <p:cond delay="0"/>
                                          </p:stCondLst>
                                        </p:cTn>
                                        <p:tgtEl>
                                          <p:spTgt spid="34"/>
                                        </p:tgtEl>
                                        <p:attrNameLst>
                                          <p:attrName>style.visibility</p:attrName>
                                        </p:attrNameLst>
                                      </p:cBhvr>
                                      <p:to>
                                        <p:strVal val="visible"/>
                                      </p:to>
                                    </p:set>
                                    <p:anim calcmode="lin" valueType="num">
                                      <p:cBhvr>
                                        <p:cTn id="81" dur="2000" fill="hold"/>
                                        <p:tgtEl>
                                          <p:spTgt spid="34"/>
                                        </p:tgtEl>
                                        <p:attrNameLst>
                                          <p:attrName>ppt_w</p:attrName>
                                        </p:attrNameLst>
                                      </p:cBhvr>
                                      <p:tavLst>
                                        <p:tav tm="0">
                                          <p:val>
                                            <p:fltVal val="0"/>
                                          </p:val>
                                        </p:tav>
                                        <p:tav tm="100000">
                                          <p:val>
                                            <p:strVal val="#ppt_w"/>
                                          </p:val>
                                        </p:tav>
                                      </p:tavLst>
                                    </p:anim>
                                    <p:anim calcmode="lin" valueType="num">
                                      <p:cBhvr>
                                        <p:cTn id="82" dur="2000" fill="hold"/>
                                        <p:tgtEl>
                                          <p:spTgt spid="34"/>
                                        </p:tgtEl>
                                        <p:attrNameLst>
                                          <p:attrName>ppt_h</p:attrName>
                                        </p:attrNameLst>
                                      </p:cBhvr>
                                      <p:tavLst>
                                        <p:tav tm="0">
                                          <p:val>
                                            <p:fltVal val="0"/>
                                          </p:val>
                                        </p:tav>
                                        <p:tav tm="100000">
                                          <p:val>
                                            <p:strVal val="#ppt_h"/>
                                          </p:val>
                                        </p:tav>
                                      </p:tavLst>
                                    </p:anim>
                                    <p:animEffect transition="in" filter="fade">
                                      <p:cBhvr>
                                        <p:cTn id="83" dur="2000"/>
                                        <p:tgtEl>
                                          <p:spTgt spid="34"/>
                                        </p:tgtEl>
                                      </p:cBhvr>
                                    </p:animEffect>
                                  </p:childTnLst>
                                </p:cTn>
                              </p:par>
                            </p:childTnLst>
                          </p:cTn>
                        </p:par>
                      </p:childTnLst>
                    </p:cTn>
                  </p:par>
                  <p:par>
                    <p:cTn id="84" fill="hold">
                      <p:stCondLst>
                        <p:cond delay="indefinite"/>
                      </p:stCondLst>
                      <p:childTnLst>
                        <p:par>
                          <p:cTn id="85" fill="hold">
                            <p:stCondLst>
                              <p:cond delay="0"/>
                            </p:stCondLst>
                            <p:childTnLst>
                              <p:par>
                                <p:cTn id="86" presetID="16" presetClass="entr" presetSubtype="26" fill="hold" grpId="0" nodeType="clickEffect">
                                  <p:stCondLst>
                                    <p:cond delay="0"/>
                                  </p:stCondLst>
                                  <p:childTnLst>
                                    <p:set>
                                      <p:cBhvr>
                                        <p:cTn id="87" dur="1" fill="hold">
                                          <p:stCondLst>
                                            <p:cond delay="0"/>
                                          </p:stCondLst>
                                        </p:cTn>
                                        <p:tgtEl>
                                          <p:spTgt spid="37"/>
                                        </p:tgtEl>
                                        <p:attrNameLst>
                                          <p:attrName>style.visibility</p:attrName>
                                        </p:attrNameLst>
                                      </p:cBhvr>
                                      <p:to>
                                        <p:strVal val="visible"/>
                                      </p:to>
                                    </p:set>
                                    <p:animEffect transition="in" filter="barn(inHorizontal)">
                                      <p:cBhvr>
                                        <p:cTn id="88" dur="500"/>
                                        <p:tgtEl>
                                          <p:spTgt spid="37"/>
                                        </p:tgtEl>
                                      </p:cBhvr>
                                    </p:animEffect>
                                  </p:childTnLst>
                                </p:cTn>
                              </p:par>
                            </p:childTnLst>
                          </p:cTn>
                        </p:par>
                        <p:par>
                          <p:cTn id="89" fill="hold">
                            <p:stCondLst>
                              <p:cond delay="500"/>
                            </p:stCondLst>
                            <p:childTnLst>
                              <p:par>
                                <p:cTn id="90" presetID="2" presetClass="entr" presetSubtype="4" fill="hold" grpId="0" nodeType="afterEffect">
                                  <p:stCondLst>
                                    <p:cond delay="0"/>
                                  </p:stCondLst>
                                  <p:childTnLst>
                                    <p:set>
                                      <p:cBhvr>
                                        <p:cTn id="91" dur="1" fill="hold">
                                          <p:stCondLst>
                                            <p:cond delay="0"/>
                                          </p:stCondLst>
                                        </p:cTn>
                                        <p:tgtEl>
                                          <p:spTgt spid="36"/>
                                        </p:tgtEl>
                                        <p:attrNameLst>
                                          <p:attrName>style.visibility</p:attrName>
                                        </p:attrNameLst>
                                      </p:cBhvr>
                                      <p:to>
                                        <p:strVal val="visible"/>
                                      </p:to>
                                    </p:set>
                                    <p:anim calcmode="lin" valueType="num">
                                      <p:cBhvr additive="base">
                                        <p:cTn id="92" dur="500" fill="hold"/>
                                        <p:tgtEl>
                                          <p:spTgt spid="36"/>
                                        </p:tgtEl>
                                        <p:attrNameLst>
                                          <p:attrName>ppt_x</p:attrName>
                                        </p:attrNameLst>
                                      </p:cBhvr>
                                      <p:tavLst>
                                        <p:tav tm="0">
                                          <p:val>
                                            <p:strVal val="#ppt_x"/>
                                          </p:val>
                                        </p:tav>
                                        <p:tav tm="100000">
                                          <p:val>
                                            <p:strVal val="#ppt_x"/>
                                          </p:val>
                                        </p:tav>
                                      </p:tavLst>
                                    </p:anim>
                                    <p:anim calcmode="lin" valueType="num">
                                      <p:cBhvr additive="base">
                                        <p:cTn id="93"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12" grpId="0" animBg="1"/>
      <p:bldP spid="171022" grpId="0" autoUpdateAnimBg="0"/>
      <p:bldP spid="171023" grpId="0" autoUpdateAnimBg="0"/>
      <p:bldP spid="171024" grpId="0" autoUpdateAnimBg="0"/>
      <p:bldP spid="171025" grpId="0" animBg="1" autoUpdateAnimBg="0"/>
      <p:bldP spid="171039" grpId="0" animBg="1"/>
      <p:bldP spid="171040" grpId="0" animBg="1"/>
      <p:bldP spid="171041" grpId="0" animBg="1"/>
      <p:bldP spid="171042" grpId="0" animBg="1"/>
      <p:bldP spid="171043" grpId="0" animBg="1"/>
      <p:bldP spid="171044" grpId="0" animBg="1"/>
      <p:bldP spid="171045" grpId="0" animBg="1"/>
      <p:bldP spid="171046" grpId="0" animBg="1"/>
      <p:bldP spid="171047" grpId="0" animBg="1"/>
      <p:bldP spid="34" grpId="0" autoUpdateAnimBg="0"/>
      <p:bldP spid="36" grpId="0"/>
      <p:bldP spid="37"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631" name="Text Box 359"/>
          <p:cNvSpPr txBox="1">
            <a:spLocks noChangeArrowheads="1"/>
          </p:cNvSpPr>
          <p:nvPr/>
        </p:nvSpPr>
        <p:spPr bwMode="auto">
          <a:xfrm>
            <a:off x="1703298" y="116632"/>
            <a:ext cx="5965046" cy="769421"/>
          </a:xfrm>
          <a:prstGeom prst="rect">
            <a:avLst/>
          </a:prstGeom>
          <a:noFill/>
          <a:ln w="9525">
            <a:noFill/>
            <a:miter lim="800000"/>
            <a:headEnd/>
            <a:tailEnd/>
          </a:ln>
          <a:effectLst/>
        </p:spPr>
        <p:txBody>
          <a:bodyPr wrap="none" lIns="91416" tIns="45710" rIns="91416" bIns="45710">
            <a:spAutoFit/>
          </a:bodyPr>
          <a:lstStyle/>
          <a:p>
            <a:pPr>
              <a:spcBef>
                <a:spcPct val="0"/>
              </a:spcBef>
            </a:pPr>
            <a:r>
              <a:rPr lang="zh-CN" altLang="en-US" sz="4400" dirty="0">
                <a:solidFill>
                  <a:srgbClr val="0000CC"/>
                </a:solidFill>
                <a:latin typeface="华文行楷" pitchFamily="2" charset="-122"/>
                <a:ea typeface="华文行楷" pitchFamily="2" charset="-122"/>
                <a:cs typeface="+mj-cs"/>
              </a:rPr>
              <a:t>哈希表的查找及其分析 </a:t>
            </a:r>
          </a:p>
        </p:txBody>
      </p:sp>
      <p:sp>
        <p:nvSpPr>
          <p:cNvPr id="54636" name="Text Box 364"/>
          <p:cNvSpPr txBox="1">
            <a:spLocks noChangeArrowheads="1"/>
          </p:cNvSpPr>
          <p:nvPr/>
        </p:nvSpPr>
        <p:spPr bwMode="auto">
          <a:xfrm>
            <a:off x="76200" y="914400"/>
            <a:ext cx="8876099" cy="830977"/>
          </a:xfrm>
          <a:prstGeom prst="rect">
            <a:avLst/>
          </a:prstGeom>
          <a:noFill/>
          <a:ln w="25400" cap="sq">
            <a:noFill/>
            <a:miter lim="800000"/>
            <a:headEnd/>
            <a:tailEnd/>
          </a:ln>
          <a:effectLst/>
        </p:spPr>
        <p:txBody>
          <a:bodyPr wrap="none" lIns="91416" tIns="45710" rIns="91416" bIns="45710">
            <a:spAutoFit/>
          </a:bodyPr>
          <a:lstStyle/>
          <a:p>
            <a:r>
              <a:rPr lang="en-US" altLang="zh-CN" sz="2400" dirty="0">
                <a:ea typeface="楷体_GB2312" pitchFamily="49" charset="-122"/>
              </a:rPr>
              <a:t>        </a:t>
            </a:r>
            <a:r>
              <a:rPr lang="zh-CN" altLang="en-US" sz="2400" dirty="0">
                <a:ea typeface="楷体_GB2312" pitchFamily="49" charset="-122"/>
              </a:rPr>
              <a:t>查找过程和造表过程一致。假设采用开放定址处理冲突，则  </a:t>
            </a:r>
          </a:p>
          <a:p>
            <a:r>
              <a:rPr lang="zh-CN" altLang="en-US" sz="2400" dirty="0">
                <a:ea typeface="楷体_GB2312" pitchFamily="49" charset="-122"/>
              </a:rPr>
              <a:t>查找过程为：  </a:t>
            </a:r>
          </a:p>
        </p:txBody>
      </p:sp>
      <p:grpSp>
        <p:nvGrpSpPr>
          <p:cNvPr id="2" name="Group 395"/>
          <p:cNvGrpSpPr>
            <a:grpSpLocks/>
          </p:cNvGrpSpPr>
          <p:nvPr/>
        </p:nvGrpSpPr>
        <p:grpSpPr bwMode="auto">
          <a:xfrm>
            <a:off x="5105400" y="1631950"/>
            <a:ext cx="3733800" cy="4464050"/>
            <a:chOff x="3072" y="1027"/>
            <a:chExt cx="2352" cy="2813"/>
          </a:xfrm>
        </p:grpSpPr>
        <p:sp>
          <p:nvSpPr>
            <p:cNvPr id="54639" name="AutoShape 367"/>
            <p:cNvSpPr>
              <a:spLocks noChangeArrowheads="1"/>
            </p:cNvSpPr>
            <p:nvPr/>
          </p:nvSpPr>
          <p:spPr bwMode="auto">
            <a:xfrm>
              <a:off x="4142" y="1234"/>
              <a:ext cx="807" cy="238"/>
            </a:xfrm>
            <a:prstGeom prst="flowChartProcess">
              <a:avLst/>
            </a:prstGeom>
            <a:noFill/>
            <a:ln w="9525">
              <a:solidFill>
                <a:schemeClr val="tx1"/>
              </a:solidFill>
              <a:miter lim="800000"/>
              <a:headEnd/>
              <a:tailEnd/>
            </a:ln>
            <a:effectLst/>
          </p:spPr>
          <p:txBody>
            <a:bodyPr wrap="none" lIns="91432" tIns="45233" rIns="91432" bIns="45233" anchor="ctr"/>
            <a:lstStyle/>
            <a:p>
              <a:pPr algn="ctr">
                <a:spcBef>
                  <a:spcPct val="0"/>
                </a:spcBef>
              </a:pPr>
              <a:r>
                <a:rPr lang="zh-CN" altLang="en-US" sz="2000">
                  <a:ea typeface="楷体_GB2312" pitchFamily="49" charset="-122"/>
                </a:rPr>
                <a:t>给定 </a:t>
              </a:r>
              <a:r>
                <a:rPr lang="en-US" altLang="zh-CN" sz="2000" i="1">
                  <a:ea typeface="楷体_GB2312" pitchFamily="49" charset="-122"/>
                </a:rPr>
                <a:t>k</a:t>
              </a:r>
              <a:r>
                <a:rPr lang="en-US" altLang="zh-CN" sz="2000">
                  <a:ea typeface="楷体_GB2312" pitchFamily="49" charset="-122"/>
                </a:rPr>
                <a:t> </a:t>
              </a:r>
              <a:r>
                <a:rPr lang="zh-CN" altLang="zh-CN" sz="2000">
                  <a:ea typeface="楷体_GB2312" pitchFamily="49" charset="-122"/>
                </a:rPr>
                <a:t>值</a:t>
              </a:r>
              <a:endParaRPr lang="zh-CN" altLang="en-US" sz="2000">
                <a:ea typeface="楷体_GB2312" pitchFamily="49" charset="-122"/>
              </a:endParaRPr>
            </a:p>
          </p:txBody>
        </p:sp>
        <p:sp>
          <p:nvSpPr>
            <p:cNvPr id="54640" name="AutoShape 368"/>
            <p:cNvSpPr>
              <a:spLocks noChangeArrowheads="1"/>
            </p:cNvSpPr>
            <p:nvPr/>
          </p:nvSpPr>
          <p:spPr bwMode="auto">
            <a:xfrm>
              <a:off x="4155" y="1671"/>
              <a:ext cx="807" cy="238"/>
            </a:xfrm>
            <a:prstGeom prst="flowChartProcess">
              <a:avLst/>
            </a:prstGeom>
            <a:noFill/>
            <a:ln w="9525">
              <a:solidFill>
                <a:schemeClr val="tx1"/>
              </a:solidFill>
              <a:miter lim="800000"/>
              <a:headEnd/>
              <a:tailEnd/>
            </a:ln>
            <a:effectLst/>
          </p:spPr>
          <p:txBody>
            <a:bodyPr wrap="none" lIns="91432" tIns="45233" rIns="91432" bIns="45233" anchor="ctr"/>
            <a:lstStyle/>
            <a:p>
              <a:pPr algn="ctr">
                <a:spcBef>
                  <a:spcPct val="0"/>
                </a:spcBef>
              </a:pPr>
              <a:r>
                <a:rPr lang="zh-CN" altLang="en-US" sz="2000">
                  <a:ea typeface="楷体_GB2312" pitchFamily="49" charset="-122"/>
                </a:rPr>
                <a:t>计算 </a:t>
              </a:r>
              <a:r>
                <a:rPr lang="en-US" altLang="zh-CN" sz="2000">
                  <a:ea typeface="楷体_GB2312" pitchFamily="49" charset="-122"/>
                </a:rPr>
                <a:t>H(</a:t>
              </a:r>
              <a:r>
                <a:rPr lang="en-US" altLang="zh-CN" sz="2000" i="1">
                  <a:ea typeface="楷体_GB2312" pitchFamily="49" charset="-122"/>
                </a:rPr>
                <a:t>k</a:t>
              </a:r>
              <a:r>
                <a:rPr lang="en-US" altLang="zh-CN" sz="2000">
                  <a:ea typeface="楷体_GB2312" pitchFamily="49" charset="-122"/>
                </a:rPr>
                <a:t>)</a:t>
              </a:r>
            </a:p>
          </p:txBody>
        </p:sp>
        <p:sp>
          <p:nvSpPr>
            <p:cNvPr id="54641" name="AutoShape 369"/>
            <p:cNvSpPr>
              <a:spLocks noChangeArrowheads="1"/>
            </p:cNvSpPr>
            <p:nvPr/>
          </p:nvSpPr>
          <p:spPr bwMode="auto">
            <a:xfrm>
              <a:off x="3865" y="2106"/>
              <a:ext cx="1381" cy="365"/>
            </a:xfrm>
            <a:prstGeom prst="flowChartDecision">
              <a:avLst/>
            </a:prstGeom>
            <a:noFill/>
            <a:ln w="9525">
              <a:solidFill>
                <a:schemeClr val="tx1"/>
              </a:solidFill>
              <a:miter lim="800000"/>
              <a:headEnd/>
              <a:tailEnd/>
            </a:ln>
            <a:effectLst/>
          </p:spPr>
          <p:txBody>
            <a:bodyPr wrap="none" lIns="91432" tIns="45233" rIns="91432" bIns="45233" anchor="ctr"/>
            <a:lstStyle/>
            <a:p>
              <a:pPr algn="ctr">
                <a:spcBef>
                  <a:spcPct val="0"/>
                </a:spcBef>
              </a:pPr>
              <a:r>
                <a:rPr lang="zh-CN" altLang="en-US" sz="2000">
                  <a:ea typeface="楷体_GB2312" pitchFamily="49" charset="-122"/>
                </a:rPr>
                <a:t>此地址为空</a:t>
              </a:r>
            </a:p>
          </p:txBody>
        </p:sp>
        <p:sp>
          <p:nvSpPr>
            <p:cNvPr id="54642" name="AutoShape 370"/>
            <p:cNvSpPr>
              <a:spLocks noChangeArrowheads="1"/>
            </p:cNvSpPr>
            <p:nvPr/>
          </p:nvSpPr>
          <p:spPr bwMode="auto">
            <a:xfrm>
              <a:off x="3879" y="2658"/>
              <a:ext cx="1381" cy="365"/>
            </a:xfrm>
            <a:prstGeom prst="flowChartDecision">
              <a:avLst/>
            </a:prstGeom>
            <a:noFill/>
            <a:ln w="9525">
              <a:solidFill>
                <a:schemeClr val="tx1"/>
              </a:solidFill>
              <a:miter lim="800000"/>
              <a:headEnd/>
              <a:tailEnd/>
            </a:ln>
            <a:effectLst/>
          </p:spPr>
          <p:txBody>
            <a:bodyPr wrap="none" lIns="91432" tIns="45233" rIns="91432" bIns="45233" anchor="ctr"/>
            <a:lstStyle/>
            <a:p>
              <a:pPr algn="ctr">
                <a:spcBef>
                  <a:spcPct val="0"/>
                </a:spcBef>
              </a:pPr>
              <a:r>
                <a:rPr lang="zh-CN" altLang="en-US" sz="2000">
                  <a:ea typeface="楷体_GB2312" pitchFamily="49" charset="-122"/>
                </a:rPr>
                <a:t>关键字 </a:t>
              </a:r>
              <a:r>
                <a:rPr lang="en-US" altLang="zh-CN" sz="2000">
                  <a:ea typeface="楷体_GB2312" pitchFamily="49" charset="-122"/>
                </a:rPr>
                <a:t>= </a:t>
              </a:r>
              <a:r>
                <a:rPr lang="en-US" altLang="zh-CN" sz="2000" i="1">
                  <a:ea typeface="楷体_GB2312" pitchFamily="49" charset="-122"/>
                </a:rPr>
                <a:t>k</a:t>
              </a:r>
              <a:r>
                <a:rPr lang="en-US" altLang="zh-CN" sz="2000">
                  <a:ea typeface="楷体_GB2312" pitchFamily="49" charset="-122"/>
                </a:rPr>
                <a:t> </a:t>
              </a:r>
            </a:p>
          </p:txBody>
        </p:sp>
        <p:sp>
          <p:nvSpPr>
            <p:cNvPr id="54643" name="AutoShape 371"/>
            <p:cNvSpPr>
              <a:spLocks noChangeArrowheads="1"/>
            </p:cNvSpPr>
            <p:nvPr/>
          </p:nvSpPr>
          <p:spPr bwMode="auto">
            <a:xfrm>
              <a:off x="3072" y="2430"/>
              <a:ext cx="807" cy="238"/>
            </a:xfrm>
            <a:prstGeom prst="flowChartProcess">
              <a:avLst/>
            </a:prstGeom>
            <a:noFill/>
            <a:ln w="9525">
              <a:solidFill>
                <a:schemeClr val="tx1"/>
              </a:solidFill>
              <a:miter lim="800000"/>
              <a:headEnd/>
              <a:tailEnd/>
            </a:ln>
            <a:effectLst/>
          </p:spPr>
          <p:txBody>
            <a:bodyPr wrap="none" lIns="91432" tIns="45233" rIns="91432" bIns="45233" anchor="ctr"/>
            <a:lstStyle/>
            <a:p>
              <a:pPr algn="ctr">
                <a:spcBef>
                  <a:spcPct val="0"/>
                </a:spcBef>
              </a:pPr>
              <a:r>
                <a:rPr lang="zh-CN" altLang="en-US" sz="2000">
                  <a:ea typeface="楷体_GB2312" pitchFamily="49" charset="-122"/>
                </a:rPr>
                <a:t>查找失败</a:t>
              </a:r>
            </a:p>
          </p:txBody>
        </p:sp>
        <p:sp>
          <p:nvSpPr>
            <p:cNvPr id="54644" name="AutoShape 372"/>
            <p:cNvSpPr>
              <a:spLocks noChangeArrowheads="1"/>
            </p:cNvSpPr>
            <p:nvPr/>
          </p:nvSpPr>
          <p:spPr bwMode="auto">
            <a:xfrm>
              <a:off x="3095" y="2990"/>
              <a:ext cx="807" cy="238"/>
            </a:xfrm>
            <a:prstGeom prst="flowChartProcess">
              <a:avLst/>
            </a:prstGeom>
            <a:noFill/>
            <a:ln w="9525">
              <a:solidFill>
                <a:schemeClr val="tx1"/>
              </a:solidFill>
              <a:miter lim="800000"/>
              <a:headEnd/>
              <a:tailEnd/>
            </a:ln>
            <a:effectLst/>
          </p:spPr>
          <p:txBody>
            <a:bodyPr wrap="none" lIns="91432" tIns="45233" rIns="91432" bIns="45233" anchor="ctr"/>
            <a:lstStyle/>
            <a:p>
              <a:pPr algn="ctr">
                <a:spcBef>
                  <a:spcPct val="0"/>
                </a:spcBef>
              </a:pPr>
              <a:r>
                <a:rPr lang="zh-CN" altLang="en-US" sz="2000">
                  <a:ea typeface="楷体_GB2312" pitchFamily="49" charset="-122"/>
                </a:rPr>
                <a:t>查找成功</a:t>
              </a:r>
            </a:p>
          </p:txBody>
        </p:sp>
        <p:sp>
          <p:nvSpPr>
            <p:cNvPr id="54645" name="AutoShape 373"/>
            <p:cNvSpPr>
              <a:spLocks noChangeArrowheads="1"/>
            </p:cNvSpPr>
            <p:nvPr/>
          </p:nvSpPr>
          <p:spPr bwMode="auto">
            <a:xfrm>
              <a:off x="4093" y="3209"/>
              <a:ext cx="1014" cy="448"/>
            </a:xfrm>
            <a:prstGeom prst="flowChartProcess">
              <a:avLst/>
            </a:prstGeom>
            <a:noFill/>
            <a:ln w="9525">
              <a:solidFill>
                <a:schemeClr val="tx1"/>
              </a:solidFill>
              <a:miter lim="800000"/>
              <a:headEnd/>
              <a:tailEnd/>
            </a:ln>
            <a:effectLst/>
          </p:spPr>
          <p:txBody>
            <a:bodyPr wrap="none" lIns="91432" tIns="45233" rIns="91432" bIns="45233" anchor="ctr"/>
            <a:lstStyle/>
            <a:p>
              <a:pPr algn="ctr">
                <a:spcBef>
                  <a:spcPct val="0"/>
                </a:spcBef>
              </a:pPr>
              <a:r>
                <a:rPr lang="zh-CN" altLang="en-US" sz="2000">
                  <a:ea typeface="楷体_GB2312" pitchFamily="49" charset="-122"/>
                </a:rPr>
                <a:t>按处理冲突 </a:t>
              </a:r>
            </a:p>
            <a:p>
              <a:pPr algn="ctr">
                <a:spcBef>
                  <a:spcPct val="0"/>
                </a:spcBef>
              </a:pPr>
              <a:r>
                <a:rPr lang="zh-CN" altLang="en-US" sz="2000">
                  <a:ea typeface="楷体_GB2312" pitchFamily="49" charset="-122"/>
                </a:rPr>
                <a:t>方法计算 </a:t>
              </a:r>
              <a:r>
                <a:rPr lang="en-US" altLang="zh-CN" sz="2000">
                  <a:ea typeface="楷体_GB2312" pitchFamily="49" charset="-122"/>
                </a:rPr>
                <a:t>H</a:t>
              </a:r>
              <a:r>
                <a:rPr lang="en-US" altLang="zh-CN" sz="2000" i="1">
                  <a:ea typeface="楷体_GB2312" pitchFamily="49" charset="-122"/>
                </a:rPr>
                <a:t>i</a:t>
              </a:r>
              <a:r>
                <a:rPr lang="en-US" altLang="zh-CN" sz="2000">
                  <a:ea typeface="楷体_GB2312" pitchFamily="49" charset="-122"/>
                </a:rPr>
                <a:t> </a:t>
              </a:r>
            </a:p>
          </p:txBody>
        </p:sp>
        <p:sp>
          <p:nvSpPr>
            <p:cNvPr id="54646" name="Line 374"/>
            <p:cNvSpPr>
              <a:spLocks noChangeShapeType="1"/>
            </p:cNvSpPr>
            <p:nvPr/>
          </p:nvSpPr>
          <p:spPr bwMode="auto">
            <a:xfrm>
              <a:off x="4525" y="1027"/>
              <a:ext cx="0" cy="207"/>
            </a:xfrm>
            <a:prstGeom prst="line">
              <a:avLst/>
            </a:prstGeom>
            <a:noFill/>
            <a:ln w="9525">
              <a:solidFill>
                <a:schemeClr val="tx1"/>
              </a:solidFill>
              <a:round/>
              <a:headEnd/>
              <a:tailEnd type="triangle" w="med" len="med"/>
            </a:ln>
            <a:effectLst/>
          </p:spPr>
          <p:txBody>
            <a:bodyPr wrap="none" lIns="91432" tIns="45233" rIns="91432" bIns="45233" anchor="ctr"/>
            <a:lstStyle/>
            <a:p>
              <a:endParaRPr lang="zh-CN" altLang="en-US"/>
            </a:p>
          </p:txBody>
        </p:sp>
        <p:sp>
          <p:nvSpPr>
            <p:cNvPr id="54647" name="Line 375"/>
            <p:cNvSpPr>
              <a:spLocks noChangeShapeType="1"/>
            </p:cNvSpPr>
            <p:nvPr/>
          </p:nvSpPr>
          <p:spPr bwMode="auto">
            <a:xfrm>
              <a:off x="4545" y="1472"/>
              <a:ext cx="0" cy="196"/>
            </a:xfrm>
            <a:prstGeom prst="line">
              <a:avLst/>
            </a:prstGeom>
            <a:noFill/>
            <a:ln w="9525">
              <a:solidFill>
                <a:schemeClr val="tx1"/>
              </a:solidFill>
              <a:round/>
              <a:headEnd/>
              <a:tailEnd type="triangle" w="med" len="med"/>
            </a:ln>
            <a:effectLst/>
          </p:spPr>
          <p:txBody>
            <a:bodyPr wrap="none" lIns="91432" tIns="45233" rIns="91432" bIns="45233" anchor="ctr"/>
            <a:lstStyle/>
            <a:p>
              <a:endParaRPr lang="zh-CN" altLang="en-US"/>
            </a:p>
          </p:txBody>
        </p:sp>
        <p:sp>
          <p:nvSpPr>
            <p:cNvPr id="54648" name="Line 376"/>
            <p:cNvSpPr>
              <a:spLocks noChangeShapeType="1"/>
            </p:cNvSpPr>
            <p:nvPr/>
          </p:nvSpPr>
          <p:spPr bwMode="auto">
            <a:xfrm>
              <a:off x="4556" y="1906"/>
              <a:ext cx="0" cy="196"/>
            </a:xfrm>
            <a:prstGeom prst="line">
              <a:avLst/>
            </a:prstGeom>
            <a:noFill/>
            <a:ln w="9525">
              <a:solidFill>
                <a:schemeClr val="tx1"/>
              </a:solidFill>
              <a:round/>
              <a:headEnd/>
              <a:tailEnd type="triangle" w="med" len="med"/>
            </a:ln>
            <a:effectLst/>
          </p:spPr>
          <p:txBody>
            <a:bodyPr wrap="none" lIns="91432" tIns="45233" rIns="91432" bIns="45233" anchor="ctr"/>
            <a:lstStyle/>
            <a:p>
              <a:endParaRPr lang="zh-CN" altLang="en-US"/>
            </a:p>
          </p:txBody>
        </p:sp>
        <p:sp>
          <p:nvSpPr>
            <p:cNvPr id="54649" name="Line 377"/>
            <p:cNvSpPr>
              <a:spLocks noChangeShapeType="1"/>
            </p:cNvSpPr>
            <p:nvPr/>
          </p:nvSpPr>
          <p:spPr bwMode="auto">
            <a:xfrm>
              <a:off x="4566" y="2475"/>
              <a:ext cx="0" cy="186"/>
            </a:xfrm>
            <a:prstGeom prst="line">
              <a:avLst/>
            </a:prstGeom>
            <a:noFill/>
            <a:ln w="9525">
              <a:solidFill>
                <a:schemeClr val="tx1"/>
              </a:solidFill>
              <a:round/>
              <a:headEnd/>
              <a:tailEnd type="triangle" w="med" len="med"/>
            </a:ln>
            <a:effectLst/>
          </p:spPr>
          <p:txBody>
            <a:bodyPr wrap="none" lIns="91432" tIns="45233" rIns="91432" bIns="45233" anchor="ctr"/>
            <a:lstStyle/>
            <a:p>
              <a:endParaRPr lang="zh-CN" altLang="en-US"/>
            </a:p>
          </p:txBody>
        </p:sp>
        <p:sp>
          <p:nvSpPr>
            <p:cNvPr id="54650" name="Line 378"/>
            <p:cNvSpPr>
              <a:spLocks noChangeShapeType="1"/>
            </p:cNvSpPr>
            <p:nvPr/>
          </p:nvSpPr>
          <p:spPr bwMode="auto">
            <a:xfrm>
              <a:off x="4566" y="3023"/>
              <a:ext cx="0" cy="197"/>
            </a:xfrm>
            <a:prstGeom prst="line">
              <a:avLst/>
            </a:prstGeom>
            <a:noFill/>
            <a:ln w="9525">
              <a:solidFill>
                <a:schemeClr val="tx1"/>
              </a:solidFill>
              <a:round/>
              <a:headEnd/>
              <a:tailEnd type="triangle" w="med" len="med"/>
            </a:ln>
            <a:effectLst/>
          </p:spPr>
          <p:txBody>
            <a:bodyPr wrap="none" lIns="91432" tIns="45233" rIns="91432" bIns="45233" anchor="ctr"/>
            <a:lstStyle/>
            <a:p>
              <a:endParaRPr lang="zh-CN" altLang="en-US"/>
            </a:p>
          </p:txBody>
        </p:sp>
        <p:sp>
          <p:nvSpPr>
            <p:cNvPr id="54651" name="Line 379"/>
            <p:cNvSpPr>
              <a:spLocks noChangeShapeType="1"/>
            </p:cNvSpPr>
            <p:nvPr/>
          </p:nvSpPr>
          <p:spPr bwMode="auto">
            <a:xfrm flipH="1">
              <a:off x="3449" y="2289"/>
              <a:ext cx="393" cy="0"/>
            </a:xfrm>
            <a:prstGeom prst="line">
              <a:avLst/>
            </a:prstGeom>
            <a:noFill/>
            <a:ln w="9525">
              <a:solidFill>
                <a:schemeClr val="tx1"/>
              </a:solidFill>
              <a:round/>
              <a:headEnd/>
              <a:tailEnd/>
            </a:ln>
            <a:effectLst/>
          </p:spPr>
          <p:txBody>
            <a:bodyPr wrap="none" lIns="91432" tIns="45233" rIns="91432" bIns="45233" anchor="ctr"/>
            <a:lstStyle/>
            <a:p>
              <a:endParaRPr lang="zh-CN" altLang="en-US"/>
            </a:p>
          </p:txBody>
        </p:sp>
        <p:sp>
          <p:nvSpPr>
            <p:cNvPr id="54652" name="Line 380"/>
            <p:cNvSpPr>
              <a:spLocks noChangeShapeType="1"/>
            </p:cNvSpPr>
            <p:nvPr/>
          </p:nvSpPr>
          <p:spPr bwMode="auto">
            <a:xfrm>
              <a:off x="3459" y="2289"/>
              <a:ext cx="0" cy="165"/>
            </a:xfrm>
            <a:prstGeom prst="line">
              <a:avLst/>
            </a:prstGeom>
            <a:noFill/>
            <a:ln w="9525">
              <a:solidFill>
                <a:schemeClr val="tx1"/>
              </a:solidFill>
              <a:round/>
              <a:headEnd/>
              <a:tailEnd type="triangle" w="med" len="med"/>
            </a:ln>
            <a:effectLst/>
          </p:spPr>
          <p:txBody>
            <a:bodyPr wrap="none" lIns="91432" tIns="45233" rIns="91432" bIns="45233" anchor="ctr"/>
            <a:lstStyle/>
            <a:p>
              <a:endParaRPr lang="zh-CN" altLang="en-US"/>
            </a:p>
          </p:txBody>
        </p:sp>
        <p:sp>
          <p:nvSpPr>
            <p:cNvPr id="54653" name="Line 381"/>
            <p:cNvSpPr>
              <a:spLocks noChangeShapeType="1"/>
            </p:cNvSpPr>
            <p:nvPr/>
          </p:nvSpPr>
          <p:spPr bwMode="auto">
            <a:xfrm flipH="1">
              <a:off x="3480" y="2837"/>
              <a:ext cx="403" cy="0"/>
            </a:xfrm>
            <a:prstGeom prst="line">
              <a:avLst/>
            </a:prstGeom>
            <a:noFill/>
            <a:ln w="9525">
              <a:solidFill>
                <a:schemeClr val="tx1"/>
              </a:solidFill>
              <a:round/>
              <a:headEnd/>
              <a:tailEnd/>
            </a:ln>
            <a:effectLst/>
          </p:spPr>
          <p:txBody>
            <a:bodyPr wrap="none" lIns="91432" tIns="45233" rIns="91432" bIns="45233" anchor="ctr"/>
            <a:lstStyle/>
            <a:p>
              <a:endParaRPr lang="zh-CN" altLang="en-US"/>
            </a:p>
          </p:txBody>
        </p:sp>
        <p:sp>
          <p:nvSpPr>
            <p:cNvPr id="54654" name="Line 382"/>
            <p:cNvSpPr>
              <a:spLocks noChangeShapeType="1"/>
            </p:cNvSpPr>
            <p:nvPr/>
          </p:nvSpPr>
          <p:spPr bwMode="auto">
            <a:xfrm>
              <a:off x="3480" y="2847"/>
              <a:ext cx="0" cy="155"/>
            </a:xfrm>
            <a:prstGeom prst="line">
              <a:avLst/>
            </a:prstGeom>
            <a:noFill/>
            <a:ln w="9525">
              <a:solidFill>
                <a:schemeClr val="tx1"/>
              </a:solidFill>
              <a:round/>
              <a:headEnd/>
              <a:tailEnd type="triangle" w="med" len="med"/>
            </a:ln>
            <a:effectLst/>
          </p:spPr>
          <p:txBody>
            <a:bodyPr wrap="none" lIns="91432" tIns="45233" rIns="91432" bIns="45233" anchor="ctr"/>
            <a:lstStyle/>
            <a:p>
              <a:endParaRPr lang="zh-CN" altLang="en-US"/>
            </a:p>
          </p:txBody>
        </p:sp>
        <p:sp>
          <p:nvSpPr>
            <p:cNvPr id="54655" name="Line 383"/>
            <p:cNvSpPr>
              <a:spLocks noChangeShapeType="1"/>
            </p:cNvSpPr>
            <p:nvPr/>
          </p:nvSpPr>
          <p:spPr bwMode="auto">
            <a:xfrm>
              <a:off x="4576" y="3654"/>
              <a:ext cx="0" cy="186"/>
            </a:xfrm>
            <a:prstGeom prst="line">
              <a:avLst/>
            </a:prstGeom>
            <a:noFill/>
            <a:ln w="9525">
              <a:solidFill>
                <a:schemeClr val="tx1"/>
              </a:solidFill>
              <a:round/>
              <a:headEnd/>
              <a:tailEnd/>
            </a:ln>
            <a:effectLst/>
          </p:spPr>
          <p:txBody>
            <a:bodyPr wrap="none" lIns="91432" tIns="45233" rIns="91432" bIns="45233" anchor="ctr"/>
            <a:lstStyle/>
            <a:p>
              <a:endParaRPr lang="zh-CN" altLang="en-US"/>
            </a:p>
          </p:txBody>
        </p:sp>
        <p:sp>
          <p:nvSpPr>
            <p:cNvPr id="54656" name="Line 384"/>
            <p:cNvSpPr>
              <a:spLocks noChangeShapeType="1"/>
            </p:cNvSpPr>
            <p:nvPr/>
          </p:nvSpPr>
          <p:spPr bwMode="auto">
            <a:xfrm>
              <a:off x="4587" y="3840"/>
              <a:ext cx="837" cy="0"/>
            </a:xfrm>
            <a:prstGeom prst="line">
              <a:avLst/>
            </a:prstGeom>
            <a:noFill/>
            <a:ln w="9525">
              <a:solidFill>
                <a:schemeClr val="tx1"/>
              </a:solidFill>
              <a:round/>
              <a:headEnd/>
              <a:tailEnd/>
            </a:ln>
            <a:effectLst/>
          </p:spPr>
          <p:txBody>
            <a:bodyPr wrap="none" lIns="91432" tIns="45233" rIns="91432" bIns="45233" anchor="ctr"/>
            <a:lstStyle/>
            <a:p>
              <a:endParaRPr lang="zh-CN" altLang="en-US"/>
            </a:p>
          </p:txBody>
        </p:sp>
        <p:sp>
          <p:nvSpPr>
            <p:cNvPr id="54657" name="Line 385"/>
            <p:cNvSpPr>
              <a:spLocks noChangeShapeType="1"/>
            </p:cNvSpPr>
            <p:nvPr/>
          </p:nvSpPr>
          <p:spPr bwMode="auto">
            <a:xfrm flipV="1">
              <a:off x="5424" y="2030"/>
              <a:ext cx="0" cy="1810"/>
            </a:xfrm>
            <a:prstGeom prst="line">
              <a:avLst/>
            </a:prstGeom>
            <a:noFill/>
            <a:ln w="9525">
              <a:solidFill>
                <a:schemeClr val="tx1"/>
              </a:solidFill>
              <a:round/>
              <a:headEnd/>
              <a:tailEnd/>
            </a:ln>
            <a:effectLst/>
          </p:spPr>
          <p:txBody>
            <a:bodyPr wrap="none" lIns="91432" tIns="45233" rIns="91432" bIns="45233" anchor="ctr"/>
            <a:lstStyle/>
            <a:p>
              <a:endParaRPr lang="zh-CN" altLang="en-US"/>
            </a:p>
          </p:txBody>
        </p:sp>
        <p:sp>
          <p:nvSpPr>
            <p:cNvPr id="54658" name="Line 386"/>
            <p:cNvSpPr>
              <a:spLocks noChangeShapeType="1"/>
            </p:cNvSpPr>
            <p:nvPr/>
          </p:nvSpPr>
          <p:spPr bwMode="auto">
            <a:xfrm flipH="1">
              <a:off x="4556" y="2030"/>
              <a:ext cx="868" cy="0"/>
            </a:xfrm>
            <a:prstGeom prst="line">
              <a:avLst/>
            </a:prstGeom>
            <a:noFill/>
            <a:ln w="9525">
              <a:solidFill>
                <a:schemeClr val="tx1"/>
              </a:solidFill>
              <a:round/>
              <a:headEnd/>
              <a:tailEnd type="triangle" w="med" len="med"/>
            </a:ln>
            <a:effectLst/>
          </p:spPr>
          <p:txBody>
            <a:bodyPr wrap="none" lIns="91432" tIns="45233" rIns="91432" bIns="45233" anchor="ctr"/>
            <a:lstStyle/>
            <a:p>
              <a:endParaRPr lang="zh-CN" altLang="en-US"/>
            </a:p>
          </p:txBody>
        </p:sp>
        <p:sp>
          <p:nvSpPr>
            <p:cNvPr id="54659" name="Text Box 387"/>
            <p:cNvSpPr txBox="1">
              <a:spLocks noChangeArrowheads="1"/>
            </p:cNvSpPr>
            <p:nvPr/>
          </p:nvSpPr>
          <p:spPr bwMode="auto">
            <a:xfrm>
              <a:off x="3765" y="2063"/>
              <a:ext cx="232" cy="250"/>
            </a:xfrm>
            <a:prstGeom prst="rect">
              <a:avLst/>
            </a:prstGeom>
            <a:noFill/>
            <a:ln w="9525">
              <a:noFill/>
              <a:miter lim="800000"/>
              <a:headEnd/>
              <a:tailEnd/>
            </a:ln>
            <a:effectLst/>
          </p:spPr>
          <p:txBody>
            <a:bodyPr wrap="none" lIns="91432" tIns="45233" rIns="91432" bIns="45233" anchor="ctr"/>
            <a:lstStyle/>
            <a:p>
              <a:pPr>
                <a:spcBef>
                  <a:spcPct val="0"/>
                </a:spcBef>
              </a:pPr>
              <a:r>
                <a:rPr lang="en-US" altLang="zh-CN" sz="2000">
                  <a:ea typeface="楷体_GB2312" pitchFamily="49" charset="-122"/>
                </a:rPr>
                <a:t>Y</a:t>
              </a:r>
            </a:p>
          </p:txBody>
        </p:sp>
        <p:sp>
          <p:nvSpPr>
            <p:cNvPr id="54660" name="Text Box 388"/>
            <p:cNvSpPr txBox="1">
              <a:spLocks noChangeArrowheads="1"/>
            </p:cNvSpPr>
            <p:nvPr/>
          </p:nvSpPr>
          <p:spPr bwMode="auto">
            <a:xfrm>
              <a:off x="4576" y="2396"/>
              <a:ext cx="232" cy="250"/>
            </a:xfrm>
            <a:prstGeom prst="rect">
              <a:avLst/>
            </a:prstGeom>
            <a:noFill/>
            <a:ln w="9525">
              <a:noFill/>
              <a:miter lim="800000"/>
              <a:headEnd/>
              <a:tailEnd/>
            </a:ln>
            <a:effectLst/>
          </p:spPr>
          <p:txBody>
            <a:bodyPr wrap="none" lIns="91432" tIns="45233" rIns="91432" bIns="45233" anchor="ctr"/>
            <a:lstStyle/>
            <a:p>
              <a:pPr>
                <a:spcBef>
                  <a:spcPct val="0"/>
                </a:spcBef>
              </a:pPr>
              <a:r>
                <a:rPr lang="en-US" altLang="zh-CN" sz="2000">
                  <a:ea typeface="楷体_GB2312" pitchFamily="49" charset="-122"/>
                </a:rPr>
                <a:t>N</a:t>
              </a:r>
            </a:p>
          </p:txBody>
        </p:sp>
        <p:sp>
          <p:nvSpPr>
            <p:cNvPr id="54661" name="Text Box 389"/>
            <p:cNvSpPr txBox="1">
              <a:spLocks noChangeArrowheads="1"/>
            </p:cNvSpPr>
            <p:nvPr/>
          </p:nvSpPr>
          <p:spPr bwMode="auto">
            <a:xfrm>
              <a:off x="3754" y="2641"/>
              <a:ext cx="232" cy="250"/>
            </a:xfrm>
            <a:prstGeom prst="rect">
              <a:avLst/>
            </a:prstGeom>
            <a:noFill/>
            <a:ln w="9525">
              <a:noFill/>
              <a:miter lim="800000"/>
              <a:headEnd/>
              <a:tailEnd/>
            </a:ln>
            <a:effectLst/>
          </p:spPr>
          <p:txBody>
            <a:bodyPr wrap="none" lIns="91432" tIns="45233" rIns="91432" bIns="45233" anchor="ctr"/>
            <a:lstStyle/>
            <a:p>
              <a:pPr>
                <a:spcBef>
                  <a:spcPct val="0"/>
                </a:spcBef>
              </a:pPr>
              <a:r>
                <a:rPr lang="en-US" altLang="zh-CN" sz="2000">
                  <a:ea typeface="楷体_GB2312" pitchFamily="49" charset="-122"/>
                </a:rPr>
                <a:t>Y</a:t>
              </a:r>
            </a:p>
          </p:txBody>
        </p:sp>
        <p:sp>
          <p:nvSpPr>
            <p:cNvPr id="54662" name="Text Box 390"/>
            <p:cNvSpPr txBox="1">
              <a:spLocks noChangeArrowheads="1"/>
            </p:cNvSpPr>
            <p:nvPr/>
          </p:nvSpPr>
          <p:spPr bwMode="auto">
            <a:xfrm>
              <a:off x="4565" y="2962"/>
              <a:ext cx="232" cy="250"/>
            </a:xfrm>
            <a:prstGeom prst="rect">
              <a:avLst/>
            </a:prstGeom>
            <a:noFill/>
            <a:ln w="9525">
              <a:noFill/>
              <a:miter lim="800000"/>
              <a:headEnd/>
              <a:tailEnd/>
            </a:ln>
            <a:effectLst/>
          </p:spPr>
          <p:txBody>
            <a:bodyPr wrap="none" lIns="91432" tIns="45233" rIns="91432" bIns="45233" anchor="ctr"/>
            <a:lstStyle/>
            <a:p>
              <a:pPr>
                <a:spcBef>
                  <a:spcPct val="0"/>
                </a:spcBef>
              </a:pPr>
              <a:r>
                <a:rPr lang="en-US" altLang="zh-CN" sz="2000">
                  <a:ea typeface="楷体_GB2312" pitchFamily="49" charset="-122"/>
                </a:rPr>
                <a:t>N</a:t>
              </a:r>
            </a:p>
          </p:txBody>
        </p:sp>
      </p:grpSp>
      <p:sp>
        <p:nvSpPr>
          <p:cNvPr id="54663" name="Rectangle 391"/>
          <p:cNvSpPr>
            <a:spLocks noChangeArrowheads="1"/>
          </p:cNvSpPr>
          <p:nvPr/>
        </p:nvSpPr>
        <p:spPr bwMode="auto">
          <a:xfrm>
            <a:off x="76200" y="1906588"/>
            <a:ext cx="2390775" cy="457200"/>
          </a:xfrm>
          <a:prstGeom prst="rect">
            <a:avLst/>
          </a:prstGeom>
          <a:noFill/>
          <a:ln w="25400" cap="sq">
            <a:noFill/>
            <a:miter lim="800000"/>
            <a:headEnd/>
            <a:tailEnd/>
          </a:ln>
          <a:effectLst/>
        </p:spPr>
        <p:txBody>
          <a:bodyPr wrap="none" lIns="91416" tIns="45710" rIns="91416" bIns="45710">
            <a:spAutoFit/>
          </a:bodyPr>
          <a:lstStyle/>
          <a:p>
            <a:r>
              <a:rPr lang="zh-CN" altLang="en-US">
                <a:ea typeface="华文中宋" pitchFamily="2" charset="-122"/>
              </a:rPr>
              <a:t>哈希查找分析： </a:t>
            </a:r>
          </a:p>
        </p:txBody>
      </p:sp>
      <p:sp>
        <p:nvSpPr>
          <p:cNvPr id="54664" name="Text Box 392"/>
          <p:cNvSpPr txBox="1">
            <a:spLocks noChangeArrowheads="1"/>
          </p:cNvSpPr>
          <p:nvPr/>
        </p:nvSpPr>
        <p:spPr bwMode="auto">
          <a:xfrm>
            <a:off x="76200" y="2403475"/>
            <a:ext cx="4745803" cy="830977"/>
          </a:xfrm>
          <a:prstGeom prst="rect">
            <a:avLst/>
          </a:prstGeom>
          <a:noFill/>
          <a:ln w="25400" cap="sq">
            <a:noFill/>
            <a:miter lim="800000"/>
            <a:headEnd/>
            <a:tailEnd/>
          </a:ln>
          <a:effectLst/>
        </p:spPr>
        <p:txBody>
          <a:bodyPr wrap="none" lIns="91416" tIns="45710" rIns="91416" bIns="45710">
            <a:spAutoFit/>
          </a:bodyPr>
          <a:lstStyle/>
          <a:p>
            <a:pPr>
              <a:buFontTx/>
              <a:buBlip>
                <a:blip r:embed="rId2"/>
              </a:buBlip>
            </a:pPr>
            <a:r>
              <a:rPr lang="en-US" altLang="zh-CN" sz="2400" dirty="0">
                <a:ea typeface="楷体_GB2312" pitchFamily="49" charset="-122"/>
              </a:rPr>
              <a:t>   </a:t>
            </a:r>
            <a:r>
              <a:rPr lang="zh-CN" altLang="en-US" sz="2400" dirty="0">
                <a:ea typeface="楷体_GB2312" pitchFamily="49" charset="-122"/>
              </a:rPr>
              <a:t>哈希查找过程仍是一个给定值  </a:t>
            </a:r>
          </a:p>
          <a:p>
            <a:r>
              <a:rPr lang="zh-CN" altLang="en-US" sz="2400" dirty="0">
                <a:ea typeface="楷体_GB2312" pitchFamily="49" charset="-122"/>
              </a:rPr>
              <a:t>      与关键字进行比较的过程；  </a:t>
            </a:r>
          </a:p>
        </p:txBody>
      </p:sp>
      <p:sp>
        <p:nvSpPr>
          <p:cNvPr id="54665" name="Text Box 393"/>
          <p:cNvSpPr txBox="1">
            <a:spLocks noChangeArrowheads="1"/>
          </p:cNvSpPr>
          <p:nvPr/>
        </p:nvSpPr>
        <p:spPr bwMode="auto">
          <a:xfrm>
            <a:off x="76200" y="3302000"/>
            <a:ext cx="4975225" cy="457200"/>
          </a:xfrm>
          <a:prstGeom prst="rect">
            <a:avLst/>
          </a:prstGeom>
          <a:noFill/>
          <a:ln w="25400" cap="sq">
            <a:noFill/>
            <a:miter lim="800000"/>
            <a:headEnd/>
            <a:tailEnd/>
          </a:ln>
          <a:effectLst/>
        </p:spPr>
        <p:txBody>
          <a:bodyPr wrap="none" lIns="91416" tIns="45710" rIns="91416" bIns="45710">
            <a:spAutoFit/>
          </a:bodyPr>
          <a:lstStyle/>
          <a:p>
            <a:pPr>
              <a:buFontTx/>
              <a:buBlip>
                <a:blip r:embed="rId2"/>
              </a:buBlip>
            </a:pPr>
            <a:r>
              <a:rPr lang="en-US" altLang="zh-CN" sz="2400" dirty="0">
                <a:ea typeface="楷体_GB2312" pitchFamily="49" charset="-122"/>
              </a:rPr>
              <a:t>   </a:t>
            </a:r>
            <a:r>
              <a:rPr lang="zh-CN" altLang="en-US" sz="2400" dirty="0">
                <a:ea typeface="楷体_GB2312" pitchFamily="49" charset="-122"/>
              </a:rPr>
              <a:t>评价哈希查找效率仍要用</a:t>
            </a:r>
            <a:r>
              <a:rPr lang="en-US" altLang="zh-CN" sz="2400" dirty="0">
                <a:ea typeface="楷体_GB2312" pitchFamily="49" charset="-122"/>
              </a:rPr>
              <a:t>ASL</a:t>
            </a:r>
            <a:r>
              <a:rPr lang="zh-CN" altLang="en-US" sz="2400" dirty="0">
                <a:ea typeface="楷体_GB2312" pitchFamily="49" charset="-122"/>
              </a:rPr>
              <a:t>； </a:t>
            </a:r>
          </a:p>
        </p:txBody>
      </p:sp>
      <p:sp>
        <p:nvSpPr>
          <p:cNvPr id="54666" name="Text Box 394"/>
          <p:cNvSpPr txBox="1">
            <a:spLocks noChangeArrowheads="1"/>
          </p:cNvSpPr>
          <p:nvPr/>
        </p:nvSpPr>
        <p:spPr bwMode="auto">
          <a:xfrm>
            <a:off x="76200" y="3735388"/>
            <a:ext cx="5873750" cy="2720975"/>
          </a:xfrm>
          <a:prstGeom prst="rect">
            <a:avLst/>
          </a:prstGeom>
          <a:noFill/>
          <a:ln w="9525">
            <a:noFill/>
            <a:miter lim="800000"/>
            <a:headEnd/>
            <a:tailEnd/>
          </a:ln>
          <a:effectLst/>
        </p:spPr>
        <p:txBody>
          <a:bodyPr wrap="none" lIns="91416" tIns="45710" rIns="91416" bIns="45710">
            <a:spAutoFit/>
          </a:bodyPr>
          <a:lstStyle/>
          <a:p>
            <a:pPr marL="455613" indent="-455613">
              <a:lnSpc>
                <a:spcPct val="120000"/>
              </a:lnSpc>
              <a:spcBef>
                <a:spcPct val="0"/>
              </a:spcBef>
              <a:buFontTx/>
              <a:buBlip>
                <a:blip r:embed="rId2"/>
              </a:buBlip>
            </a:pPr>
            <a:r>
              <a:rPr lang="zh-CN" altLang="en-US" sz="2400" dirty="0">
                <a:ea typeface="楷体_GB2312" pitchFamily="49" charset="-122"/>
              </a:rPr>
              <a:t>决定哈希表查找的</a:t>
            </a:r>
            <a:r>
              <a:rPr lang="en-US" altLang="zh-CN" sz="2400" dirty="0">
                <a:ea typeface="楷体_GB2312" pitchFamily="49" charset="-122"/>
              </a:rPr>
              <a:t>ASL</a:t>
            </a:r>
            <a:r>
              <a:rPr lang="zh-CN" altLang="en-US" sz="2400" dirty="0">
                <a:ea typeface="楷体_GB2312" pitchFamily="49" charset="-122"/>
              </a:rPr>
              <a:t>的因素： </a:t>
            </a:r>
          </a:p>
          <a:p>
            <a:pPr marL="455613" indent="-455613">
              <a:lnSpc>
                <a:spcPct val="120000"/>
              </a:lnSpc>
              <a:spcBef>
                <a:spcPct val="0"/>
              </a:spcBef>
              <a:buFontTx/>
              <a:buAutoNum type="arabicParenR"/>
            </a:pPr>
            <a:r>
              <a:rPr lang="zh-CN" altLang="en-US" sz="2400" dirty="0">
                <a:ea typeface="楷体_GB2312" pitchFamily="49" charset="-122"/>
              </a:rPr>
              <a:t>选用的哈希函数；</a:t>
            </a:r>
          </a:p>
          <a:p>
            <a:pPr marL="455613" indent="-455613">
              <a:lnSpc>
                <a:spcPct val="120000"/>
              </a:lnSpc>
              <a:spcBef>
                <a:spcPct val="0"/>
              </a:spcBef>
              <a:buFontTx/>
              <a:buAutoNum type="arabicParenR"/>
            </a:pPr>
            <a:r>
              <a:rPr lang="zh-CN" altLang="en-US" sz="2400" dirty="0">
                <a:ea typeface="楷体_GB2312" pitchFamily="49" charset="-122"/>
              </a:rPr>
              <a:t>选用的处理冲突的方法； </a:t>
            </a:r>
          </a:p>
          <a:p>
            <a:pPr marL="455613" indent="-455613">
              <a:lnSpc>
                <a:spcPct val="120000"/>
              </a:lnSpc>
              <a:spcBef>
                <a:spcPct val="0"/>
              </a:spcBef>
              <a:buFontTx/>
              <a:buAutoNum type="arabicParenR"/>
            </a:pPr>
            <a:r>
              <a:rPr lang="zh-CN" altLang="en-US" sz="2400" dirty="0">
                <a:ea typeface="楷体_GB2312" pitchFamily="49" charset="-122"/>
              </a:rPr>
              <a:t>哈希表饱和的程度，</a:t>
            </a:r>
            <a:r>
              <a:rPr lang="zh-CN" altLang="en-US" sz="2400" dirty="0">
                <a:solidFill>
                  <a:srgbClr val="FF3300"/>
                </a:solidFill>
                <a:effectLst>
                  <a:outerShdw blurRad="38100" dist="38100" dir="2700000" algn="tl">
                    <a:srgbClr val="000000"/>
                  </a:outerShdw>
                </a:effectLst>
                <a:ea typeface="楷体_GB2312" pitchFamily="49" charset="-122"/>
              </a:rPr>
              <a:t>装载因子</a:t>
            </a:r>
            <a:r>
              <a:rPr lang="zh-CN" altLang="en-US" sz="2400" dirty="0">
                <a:ea typeface="楷体_GB2312" pitchFamily="49" charset="-122"/>
              </a:rPr>
              <a:t> </a:t>
            </a:r>
          </a:p>
          <a:p>
            <a:pPr marL="455613" indent="-455613">
              <a:lnSpc>
                <a:spcPct val="120000"/>
              </a:lnSpc>
              <a:spcBef>
                <a:spcPct val="0"/>
              </a:spcBef>
            </a:pPr>
            <a:r>
              <a:rPr lang="zh-CN" altLang="en-US" sz="2400" dirty="0">
                <a:ea typeface="楷体_GB2312" pitchFamily="49" charset="-122"/>
              </a:rPr>
              <a:t>       </a:t>
            </a:r>
            <a:r>
              <a:rPr lang="zh-CN" altLang="en-US" sz="2400" i="1" dirty="0">
                <a:ea typeface="楷体_GB2312" pitchFamily="49" charset="-122"/>
                <a:sym typeface="Symbol" pitchFamily="18" charset="2"/>
              </a:rPr>
              <a:t> </a:t>
            </a:r>
            <a:r>
              <a:rPr lang="en-US" altLang="zh-CN" sz="2400" dirty="0">
                <a:ea typeface="楷体_GB2312" pitchFamily="49" charset="-122"/>
              </a:rPr>
              <a:t>= </a:t>
            </a:r>
            <a:r>
              <a:rPr lang="en-US" altLang="zh-CN" sz="2400" i="1" dirty="0">
                <a:ea typeface="楷体_GB2312" pitchFamily="49" charset="-122"/>
              </a:rPr>
              <a:t>n</a:t>
            </a:r>
            <a:r>
              <a:rPr lang="en-US" altLang="zh-CN" sz="2400" dirty="0">
                <a:ea typeface="楷体_GB2312" pitchFamily="49" charset="-122"/>
              </a:rPr>
              <a:t>/</a:t>
            </a:r>
            <a:r>
              <a:rPr lang="en-US" altLang="zh-CN" sz="2400" i="1" dirty="0">
                <a:ea typeface="楷体_GB2312" pitchFamily="49" charset="-122"/>
              </a:rPr>
              <a:t>m</a:t>
            </a:r>
            <a:r>
              <a:rPr lang="en-US" altLang="zh-CN" sz="2400" dirty="0">
                <a:ea typeface="楷体_GB2312" pitchFamily="49" charset="-122"/>
              </a:rPr>
              <a:t> </a:t>
            </a:r>
            <a:r>
              <a:rPr lang="zh-CN" altLang="en-US" sz="2400" dirty="0">
                <a:ea typeface="楷体_GB2312" pitchFamily="49" charset="-122"/>
              </a:rPr>
              <a:t>值的大小（</a:t>
            </a:r>
            <a:r>
              <a:rPr lang="en-US" altLang="zh-CN" sz="2400" i="1" dirty="0">
                <a:ea typeface="楷体_GB2312" pitchFamily="49" charset="-122"/>
              </a:rPr>
              <a:t>n</a:t>
            </a:r>
            <a:r>
              <a:rPr lang="en-US" altLang="zh-CN" sz="2400" dirty="0">
                <a:ea typeface="楷体_GB2312" pitchFamily="49" charset="-122"/>
              </a:rPr>
              <a:t> —— </a:t>
            </a:r>
            <a:r>
              <a:rPr lang="zh-CN" altLang="en-US" sz="2400" dirty="0">
                <a:ea typeface="楷体_GB2312" pitchFamily="49" charset="-122"/>
              </a:rPr>
              <a:t>表中填入的 </a:t>
            </a:r>
          </a:p>
          <a:p>
            <a:pPr marL="455613" indent="-455613">
              <a:lnSpc>
                <a:spcPct val="120000"/>
              </a:lnSpc>
              <a:spcBef>
                <a:spcPct val="0"/>
              </a:spcBef>
            </a:pPr>
            <a:r>
              <a:rPr lang="zh-CN" altLang="en-US" sz="2400" dirty="0">
                <a:ea typeface="楷体_GB2312" pitchFamily="49" charset="-122"/>
              </a:rPr>
              <a:t>       记录数，</a:t>
            </a:r>
            <a:r>
              <a:rPr lang="en-US" altLang="zh-CN" sz="2400" i="1" dirty="0">
                <a:ea typeface="楷体_GB2312" pitchFamily="49" charset="-122"/>
              </a:rPr>
              <a:t>m</a:t>
            </a:r>
            <a:r>
              <a:rPr lang="en-US" altLang="zh-CN" sz="2400" dirty="0">
                <a:ea typeface="楷体_GB2312" pitchFamily="49" charset="-122"/>
              </a:rPr>
              <a:t> —— </a:t>
            </a:r>
            <a:r>
              <a:rPr lang="zh-CN" altLang="en-US" sz="2400" dirty="0">
                <a:ea typeface="楷体_GB2312" pitchFamily="49" charset="-122"/>
              </a:rPr>
              <a:t>哈希表的长度） </a:t>
            </a:r>
          </a:p>
        </p:txBody>
      </p:sp>
    </p:spTree>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54636"/>
                                        </p:tgtEl>
                                        <p:attrNameLst>
                                          <p:attrName>style.visibility</p:attrName>
                                        </p:attrNameLst>
                                      </p:cBhvr>
                                      <p:to>
                                        <p:strVal val="visible"/>
                                      </p:to>
                                    </p:set>
                                    <p:animEffect transition="in" filter="blinds(vertical)">
                                      <p:cBhvr>
                                        <p:cTn id="7" dur="500"/>
                                        <p:tgtEl>
                                          <p:spTgt spid="54636"/>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2"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lide(fromRigh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4663"/>
                                        </p:tgtEl>
                                        <p:attrNameLst>
                                          <p:attrName>style.visibility</p:attrName>
                                        </p:attrNameLst>
                                      </p:cBhvr>
                                      <p:to>
                                        <p:strVal val="visible"/>
                                      </p:to>
                                    </p:set>
                                    <p:animEffect transition="in" filter="wipe(left)">
                                      <p:cBhvr>
                                        <p:cTn id="17" dur="500"/>
                                        <p:tgtEl>
                                          <p:spTgt spid="54663"/>
                                        </p:tgtEl>
                                      </p:cBhvr>
                                    </p:animEffect>
                                  </p:childTnLst>
                                </p:cTn>
                              </p:par>
                            </p:childTnLst>
                          </p:cTn>
                        </p:par>
                      </p:childTnLst>
                    </p:cTn>
                  </p:par>
                  <p:par>
                    <p:cTn id="18" fill="hold">
                      <p:stCondLst>
                        <p:cond delay="indefinite"/>
                      </p:stCondLst>
                      <p:childTnLst>
                        <p:par>
                          <p:cTn id="19" fill="hold">
                            <p:stCondLst>
                              <p:cond delay="0"/>
                            </p:stCondLst>
                            <p:childTnLst>
                              <p:par>
                                <p:cTn id="20" presetID="17" presetClass="entr" presetSubtype="8" fill="hold" grpId="0" nodeType="clickEffect">
                                  <p:stCondLst>
                                    <p:cond delay="0"/>
                                  </p:stCondLst>
                                  <p:childTnLst>
                                    <p:set>
                                      <p:cBhvr>
                                        <p:cTn id="21" dur="1" fill="hold">
                                          <p:stCondLst>
                                            <p:cond delay="0"/>
                                          </p:stCondLst>
                                        </p:cTn>
                                        <p:tgtEl>
                                          <p:spTgt spid="54664"/>
                                        </p:tgtEl>
                                        <p:attrNameLst>
                                          <p:attrName>style.visibility</p:attrName>
                                        </p:attrNameLst>
                                      </p:cBhvr>
                                      <p:to>
                                        <p:strVal val="visible"/>
                                      </p:to>
                                    </p:set>
                                    <p:anim calcmode="lin" valueType="num">
                                      <p:cBhvr>
                                        <p:cTn id="22" dur="500" fill="hold"/>
                                        <p:tgtEl>
                                          <p:spTgt spid="54664"/>
                                        </p:tgtEl>
                                        <p:attrNameLst>
                                          <p:attrName>ppt_x</p:attrName>
                                        </p:attrNameLst>
                                      </p:cBhvr>
                                      <p:tavLst>
                                        <p:tav tm="0">
                                          <p:val>
                                            <p:strVal val="#ppt_x-#ppt_w/2"/>
                                          </p:val>
                                        </p:tav>
                                        <p:tav tm="100000">
                                          <p:val>
                                            <p:strVal val="#ppt_x"/>
                                          </p:val>
                                        </p:tav>
                                      </p:tavLst>
                                    </p:anim>
                                    <p:anim calcmode="lin" valueType="num">
                                      <p:cBhvr>
                                        <p:cTn id="23" dur="500" fill="hold"/>
                                        <p:tgtEl>
                                          <p:spTgt spid="54664"/>
                                        </p:tgtEl>
                                        <p:attrNameLst>
                                          <p:attrName>ppt_y</p:attrName>
                                        </p:attrNameLst>
                                      </p:cBhvr>
                                      <p:tavLst>
                                        <p:tav tm="0">
                                          <p:val>
                                            <p:strVal val="#ppt_y"/>
                                          </p:val>
                                        </p:tav>
                                        <p:tav tm="100000">
                                          <p:val>
                                            <p:strVal val="#ppt_y"/>
                                          </p:val>
                                        </p:tav>
                                      </p:tavLst>
                                    </p:anim>
                                    <p:anim calcmode="lin" valueType="num">
                                      <p:cBhvr>
                                        <p:cTn id="24" dur="500" fill="hold"/>
                                        <p:tgtEl>
                                          <p:spTgt spid="54664"/>
                                        </p:tgtEl>
                                        <p:attrNameLst>
                                          <p:attrName>ppt_w</p:attrName>
                                        </p:attrNameLst>
                                      </p:cBhvr>
                                      <p:tavLst>
                                        <p:tav tm="0">
                                          <p:val>
                                            <p:fltVal val="0"/>
                                          </p:val>
                                        </p:tav>
                                        <p:tav tm="100000">
                                          <p:val>
                                            <p:strVal val="#ppt_w"/>
                                          </p:val>
                                        </p:tav>
                                      </p:tavLst>
                                    </p:anim>
                                    <p:anim calcmode="lin" valueType="num">
                                      <p:cBhvr>
                                        <p:cTn id="25" dur="500" fill="hold"/>
                                        <p:tgtEl>
                                          <p:spTgt spid="54664"/>
                                        </p:tgtEl>
                                        <p:attrNameLst>
                                          <p:attrName>ppt_h</p:attrName>
                                        </p:attrNameLst>
                                      </p:cBhvr>
                                      <p:tavLst>
                                        <p:tav tm="0">
                                          <p:val>
                                            <p:strVal val="#ppt_h"/>
                                          </p:val>
                                        </p:tav>
                                        <p:tav tm="100000">
                                          <p:val>
                                            <p:strVal val="#ppt_h"/>
                                          </p:val>
                                        </p:tav>
                                      </p:tavLst>
                                    </p:anim>
                                  </p:childTnLst>
                                </p:cTn>
                              </p:par>
                            </p:childTnLst>
                          </p:cTn>
                        </p:par>
                      </p:childTnLst>
                    </p:cTn>
                  </p:par>
                  <p:par>
                    <p:cTn id="26" fill="hold">
                      <p:stCondLst>
                        <p:cond delay="indefinite"/>
                      </p:stCondLst>
                      <p:childTnLst>
                        <p:par>
                          <p:cTn id="27" fill="hold">
                            <p:stCondLst>
                              <p:cond delay="0"/>
                            </p:stCondLst>
                            <p:childTnLst>
                              <p:par>
                                <p:cTn id="28" presetID="17" presetClass="entr" presetSubtype="8" fill="hold" grpId="0" nodeType="clickEffect">
                                  <p:stCondLst>
                                    <p:cond delay="0"/>
                                  </p:stCondLst>
                                  <p:childTnLst>
                                    <p:set>
                                      <p:cBhvr>
                                        <p:cTn id="29" dur="1" fill="hold">
                                          <p:stCondLst>
                                            <p:cond delay="0"/>
                                          </p:stCondLst>
                                        </p:cTn>
                                        <p:tgtEl>
                                          <p:spTgt spid="54665"/>
                                        </p:tgtEl>
                                        <p:attrNameLst>
                                          <p:attrName>style.visibility</p:attrName>
                                        </p:attrNameLst>
                                      </p:cBhvr>
                                      <p:to>
                                        <p:strVal val="visible"/>
                                      </p:to>
                                    </p:set>
                                    <p:anim calcmode="lin" valueType="num">
                                      <p:cBhvr>
                                        <p:cTn id="30" dur="500" fill="hold"/>
                                        <p:tgtEl>
                                          <p:spTgt spid="54665"/>
                                        </p:tgtEl>
                                        <p:attrNameLst>
                                          <p:attrName>ppt_x</p:attrName>
                                        </p:attrNameLst>
                                      </p:cBhvr>
                                      <p:tavLst>
                                        <p:tav tm="0">
                                          <p:val>
                                            <p:strVal val="#ppt_x-#ppt_w/2"/>
                                          </p:val>
                                        </p:tav>
                                        <p:tav tm="100000">
                                          <p:val>
                                            <p:strVal val="#ppt_x"/>
                                          </p:val>
                                        </p:tav>
                                      </p:tavLst>
                                    </p:anim>
                                    <p:anim calcmode="lin" valueType="num">
                                      <p:cBhvr>
                                        <p:cTn id="31" dur="500" fill="hold"/>
                                        <p:tgtEl>
                                          <p:spTgt spid="54665"/>
                                        </p:tgtEl>
                                        <p:attrNameLst>
                                          <p:attrName>ppt_y</p:attrName>
                                        </p:attrNameLst>
                                      </p:cBhvr>
                                      <p:tavLst>
                                        <p:tav tm="0">
                                          <p:val>
                                            <p:strVal val="#ppt_y"/>
                                          </p:val>
                                        </p:tav>
                                        <p:tav tm="100000">
                                          <p:val>
                                            <p:strVal val="#ppt_y"/>
                                          </p:val>
                                        </p:tav>
                                      </p:tavLst>
                                    </p:anim>
                                    <p:anim calcmode="lin" valueType="num">
                                      <p:cBhvr>
                                        <p:cTn id="32" dur="500" fill="hold"/>
                                        <p:tgtEl>
                                          <p:spTgt spid="54665"/>
                                        </p:tgtEl>
                                        <p:attrNameLst>
                                          <p:attrName>ppt_w</p:attrName>
                                        </p:attrNameLst>
                                      </p:cBhvr>
                                      <p:tavLst>
                                        <p:tav tm="0">
                                          <p:val>
                                            <p:fltVal val="0"/>
                                          </p:val>
                                        </p:tav>
                                        <p:tav tm="100000">
                                          <p:val>
                                            <p:strVal val="#ppt_w"/>
                                          </p:val>
                                        </p:tav>
                                      </p:tavLst>
                                    </p:anim>
                                    <p:anim calcmode="lin" valueType="num">
                                      <p:cBhvr>
                                        <p:cTn id="33" dur="500" fill="hold"/>
                                        <p:tgtEl>
                                          <p:spTgt spid="54665"/>
                                        </p:tgtEl>
                                        <p:attrNameLst>
                                          <p:attrName>ppt_h</p:attrName>
                                        </p:attrNameLst>
                                      </p:cBhvr>
                                      <p:tavLst>
                                        <p:tav tm="0">
                                          <p:val>
                                            <p:strVal val="#ppt_h"/>
                                          </p:val>
                                        </p:tav>
                                        <p:tav tm="100000">
                                          <p:val>
                                            <p:strVal val="#ppt_h"/>
                                          </p:val>
                                        </p:tav>
                                      </p:tavLst>
                                    </p:anim>
                                  </p:childTnLst>
                                </p:cTn>
                              </p:par>
                            </p:childTnLst>
                          </p:cTn>
                        </p:par>
                      </p:childTnLst>
                    </p:cTn>
                  </p:par>
                  <p:par>
                    <p:cTn id="34" fill="hold">
                      <p:stCondLst>
                        <p:cond delay="indefinite"/>
                      </p:stCondLst>
                      <p:childTnLst>
                        <p:par>
                          <p:cTn id="35" fill="hold">
                            <p:stCondLst>
                              <p:cond delay="0"/>
                            </p:stCondLst>
                            <p:childTnLst>
                              <p:par>
                                <p:cTn id="36" presetID="23" presetClass="entr" presetSubtype="16" fill="hold" grpId="0" nodeType="clickEffect">
                                  <p:stCondLst>
                                    <p:cond delay="0"/>
                                  </p:stCondLst>
                                  <p:childTnLst>
                                    <p:set>
                                      <p:cBhvr>
                                        <p:cTn id="37" dur="1" fill="hold">
                                          <p:stCondLst>
                                            <p:cond delay="0"/>
                                          </p:stCondLst>
                                        </p:cTn>
                                        <p:tgtEl>
                                          <p:spTgt spid="54666"/>
                                        </p:tgtEl>
                                        <p:attrNameLst>
                                          <p:attrName>style.visibility</p:attrName>
                                        </p:attrNameLst>
                                      </p:cBhvr>
                                      <p:to>
                                        <p:strVal val="visible"/>
                                      </p:to>
                                    </p:set>
                                    <p:anim calcmode="lin" valueType="num">
                                      <p:cBhvr>
                                        <p:cTn id="38" dur="500" fill="hold"/>
                                        <p:tgtEl>
                                          <p:spTgt spid="54666"/>
                                        </p:tgtEl>
                                        <p:attrNameLst>
                                          <p:attrName>ppt_w</p:attrName>
                                        </p:attrNameLst>
                                      </p:cBhvr>
                                      <p:tavLst>
                                        <p:tav tm="0">
                                          <p:val>
                                            <p:fltVal val="0"/>
                                          </p:val>
                                        </p:tav>
                                        <p:tav tm="100000">
                                          <p:val>
                                            <p:strVal val="#ppt_w"/>
                                          </p:val>
                                        </p:tav>
                                      </p:tavLst>
                                    </p:anim>
                                    <p:anim calcmode="lin" valueType="num">
                                      <p:cBhvr>
                                        <p:cTn id="39" dur="500" fill="hold"/>
                                        <p:tgtEl>
                                          <p:spTgt spid="5466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636" grpId="0" autoUpdateAnimBg="0"/>
      <p:bldP spid="54663" grpId="0" autoUpdateAnimBg="0"/>
      <p:bldP spid="54664" grpId="0" autoUpdateAnimBg="0"/>
      <p:bldP spid="54665" grpId="0" autoUpdateAnimBg="0"/>
      <p:bldP spid="54666" grpId="0" autoUpdateAnimBg="0"/>
    </p:bldLst>
  </p:timing>
</p:sld>
</file>

<file path=ppt/slides/slide8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矩形 1"/>
          <p:cNvSpPr/>
          <p:nvPr/>
        </p:nvSpPr>
        <p:spPr>
          <a:xfrm>
            <a:off x="323528" y="620688"/>
            <a:ext cx="8280920" cy="1487971"/>
          </a:xfrm>
          <a:prstGeom prst="rect">
            <a:avLst/>
          </a:prstGeom>
        </p:spPr>
        <p:txBody>
          <a:bodyPr wrap="square">
            <a:spAutoFit/>
          </a:bodyPr>
          <a:lstStyle/>
          <a:p>
            <a:pPr>
              <a:lnSpc>
                <a:spcPct val="130000"/>
              </a:lnSpc>
            </a:pPr>
            <a:r>
              <a:rPr lang="zh-CN" altLang="en-US" sz="2400" dirty="0"/>
              <a:t>例如：一组关键字</a:t>
            </a:r>
            <a:r>
              <a:rPr lang="en-US" sz="2400" dirty="0"/>
              <a:t>{19,14,23,1,68,20,84,27,55,11, 10,79}</a:t>
            </a:r>
            <a:r>
              <a:rPr lang="zh-CN" altLang="en-US" sz="2400" dirty="0"/>
              <a:t>按照哈希函数</a:t>
            </a:r>
            <a:r>
              <a:rPr lang="en-US" sz="2400" dirty="0"/>
              <a:t>Hash(key)=key%13</a:t>
            </a:r>
            <a:r>
              <a:rPr lang="zh-CN" altLang="en-US" sz="2400" dirty="0"/>
              <a:t>和线性探测再散列处理冲突得到的哈希表。</a:t>
            </a:r>
          </a:p>
        </p:txBody>
      </p:sp>
      <p:pic>
        <p:nvPicPr>
          <p:cNvPr id="344066" name="Picture 2"/>
          <p:cNvPicPr>
            <a:picLocks noChangeAspect="1" noChangeArrowheads="1"/>
          </p:cNvPicPr>
          <p:nvPr/>
        </p:nvPicPr>
        <p:blipFill>
          <a:blip r:embed="rId2" cstate="print"/>
          <a:srcRect/>
          <a:stretch>
            <a:fillRect/>
          </a:stretch>
        </p:blipFill>
        <p:spPr bwMode="auto">
          <a:xfrm>
            <a:off x="179512" y="2148480"/>
            <a:ext cx="8280920" cy="1640560"/>
          </a:xfrm>
          <a:prstGeom prst="rect">
            <a:avLst/>
          </a:prstGeom>
          <a:noFill/>
          <a:ln w="9525">
            <a:noFill/>
            <a:miter lim="800000"/>
            <a:headEnd/>
            <a:tailEnd/>
          </a:ln>
        </p:spPr>
      </p:pic>
      <p:pic>
        <p:nvPicPr>
          <p:cNvPr id="344071" name="Picture 7"/>
          <p:cNvPicPr>
            <a:picLocks noChangeAspect="1" noChangeArrowheads="1"/>
          </p:cNvPicPr>
          <p:nvPr/>
        </p:nvPicPr>
        <p:blipFill>
          <a:blip r:embed="rId3" cstate="print"/>
          <a:srcRect/>
          <a:stretch>
            <a:fillRect/>
          </a:stretch>
        </p:blipFill>
        <p:spPr bwMode="auto">
          <a:xfrm>
            <a:off x="-35497" y="4201269"/>
            <a:ext cx="9144001" cy="1243955"/>
          </a:xfrm>
          <a:prstGeom prst="rect">
            <a:avLst/>
          </a:prstGeom>
          <a:noFill/>
          <a:ln w="9525">
            <a:noFill/>
            <a:miter lim="800000"/>
            <a:headEnd/>
            <a:tailEnd/>
          </a:ln>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矩形 1"/>
          <p:cNvSpPr/>
          <p:nvPr/>
        </p:nvSpPr>
        <p:spPr>
          <a:xfrm>
            <a:off x="323528" y="476672"/>
            <a:ext cx="8388424" cy="830997"/>
          </a:xfrm>
          <a:prstGeom prst="rect">
            <a:avLst/>
          </a:prstGeom>
        </p:spPr>
        <p:txBody>
          <a:bodyPr wrap="square">
            <a:spAutoFit/>
          </a:bodyPr>
          <a:lstStyle/>
          <a:p>
            <a:r>
              <a:rPr lang="zh-CN" altLang="en-US" sz="2400" dirty="0"/>
              <a:t>例如：一组关键字</a:t>
            </a:r>
            <a:r>
              <a:rPr lang="en-US" sz="2400" dirty="0"/>
              <a:t>{19,14,23,1, 68,20,84,27,55,11,10,79}</a:t>
            </a:r>
            <a:r>
              <a:rPr lang="zh-CN" altLang="en-US" sz="2400" dirty="0"/>
              <a:t>按照哈希函数</a:t>
            </a:r>
            <a:r>
              <a:rPr lang="en-US" sz="2400" dirty="0"/>
              <a:t>Hash(key)=key%13</a:t>
            </a:r>
            <a:r>
              <a:rPr lang="zh-CN" altLang="en-US" sz="2400" dirty="0"/>
              <a:t>和链地址法处理冲突得到的哈希表。</a:t>
            </a:r>
          </a:p>
        </p:txBody>
      </p:sp>
      <p:pic>
        <p:nvPicPr>
          <p:cNvPr id="345090" name="Picture 2"/>
          <p:cNvPicPr>
            <a:picLocks noChangeAspect="1" noChangeArrowheads="1"/>
          </p:cNvPicPr>
          <p:nvPr/>
        </p:nvPicPr>
        <p:blipFill>
          <a:blip r:embed="rId2" cstate="print"/>
          <a:srcRect/>
          <a:stretch>
            <a:fillRect/>
          </a:stretch>
        </p:blipFill>
        <p:spPr bwMode="auto">
          <a:xfrm>
            <a:off x="395536" y="1334124"/>
            <a:ext cx="6780714" cy="5191220"/>
          </a:xfrm>
          <a:prstGeom prst="rect">
            <a:avLst/>
          </a:prstGeom>
          <a:noFill/>
          <a:ln w="9525">
            <a:noFill/>
            <a:miter lim="800000"/>
            <a:headEnd/>
            <a:tailEnd/>
          </a:ln>
        </p:spPr>
      </p:pic>
      <p:pic>
        <p:nvPicPr>
          <p:cNvPr id="6" name="Picture 5"/>
          <p:cNvPicPr>
            <a:picLocks noChangeAspect="1" noChangeArrowheads="1"/>
          </p:cNvPicPr>
          <p:nvPr/>
        </p:nvPicPr>
        <p:blipFill>
          <a:blip r:embed="rId3" cstate="print"/>
          <a:srcRect/>
          <a:stretch>
            <a:fillRect/>
          </a:stretch>
        </p:blipFill>
        <p:spPr bwMode="auto">
          <a:xfrm>
            <a:off x="2555776" y="5965420"/>
            <a:ext cx="6552728" cy="919964"/>
          </a:xfrm>
          <a:prstGeom prst="rect">
            <a:avLst/>
          </a:prstGeom>
          <a:noFill/>
          <a:ln w="9525">
            <a:noFill/>
            <a:miter lim="800000"/>
            <a:headEnd/>
            <a:tailEnd/>
          </a:ln>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665" name="Text Box 369"/>
          <p:cNvSpPr txBox="1">
            <a:spLocks noChangeArrowheads="1"/>
          </p:cNvSpPr>
          <p:nvPr/>
        </p:nvSpPr>
        <p:spPr bwMode="auto">
          <a:xfrm>
            <a:off x="76200" y="482600"/>
            <a:ext cx="8915400" cy="2012839"/>
          </a:xfrm>
          <a:prstGeom prst="rect">
            <a:avLst/>
          </a:prstGeom>
          <a:noFill/>
          <a:ln w="9525">
            <a:noFill/>
            <a:miter lim="800000"/>
            <a:headEnd/>
            <a:tailEnd/>
          </a:ln>
          <a:effectLst/>
        </p:spPr>
        <p:txBody>
          <a:bodyPr lIns="91416" tIns="45710" rIns="91416" bIns="45710">
            <a:spAutoFit/>
          </a:bodyPr>
          <a:lstStyle/>
          <a:p>
            <a:pPr>
              <a:lnSpc>
                <a:spcPct val="130000"/>
              </a:lnSpc>
              <a:spcBef>
                <a:spcPct val="0"/>
              </a:spcBef>
            </a:pPr>
            <a:r>
              <a:rPr lang="en-US" altLang="zh-CN" sz="2400" dirty="0">
                <a:ea typeface="楷体_GB2312" pitchFamily="49" charset="-122"/>
              </a:rPr>
              <a:t>        </a:t>
            </a:r>
            <a:r>
              <a:rPr lang="zh-CN" altLang="en-US" sz="2400" dirty="0">
                <a:ea typeface="楷体_GB2312" pitchFamily="49" charset="-122"/>
              </a:rPr>
              <a:t>一般情况下，可以认为选用的哈希函数是“均匀”的（即：对 于关键字集合中的任一关键字，经哈希函数映像到地址集合中任 何一个地址的概率是相等的），则在讨论  </a:t>
            </a:r>
            <a:r>
              <a:rPr lang="en-US" altLang="zh-CN" sz="2400" dirty="0">
                <a:ea typeface="楷体_GB2312" pitchFamily="49" charset="-122"/>
              </a:rPr>
              <a:t>ASL  </a:t>
            </a:r>
            <a:r>
              <a:rPr lang="zh-CN" altLang="en-US" sz="2400" dirty="0">
                <a:ea typeface="楷体_GB2312" pitchFamily="49" charset="-122"/>
              </a:rPr>
              <a:t>时，可以不考虑 </a:t>
            </a:r>
          </a:p>
          <a:p>
            <a:pPr>
              <a:lnSpc>
                <a:spcPct val="130000"/>
              </a:lnSpc>
              <a:spcBef>
                <a:spcPct val="0"/>
              </a:spcBef>
            </a:pPr>
            <a:r>
              <a:rPr lang="zh-CN" altLang="en-US" sz="2400" dirty="0">
                <a:ea typeface="楷体_GB2312" pitchFamily="49" charset="-122"/>
              </a:rPr>
              <a:t>其它的因素。 </a:t>
            </a:r>
          </a:p>
        </p:txBody>
      </p:sp>
      <p:sp>
        <p:nvSpPr>
          <p:cNvPr id="55666" name="Text Box 370"/>
          <p:cNvSpPr txBox="1">
            <a:spLocks noChangeArrowheads="1"/>
          </p:cNvSpPr>
          <p:nvPr/>
        </p:nvSpPr>
        <p:spPr bwMode="auto">
          <a:xfrm>
            <a:off x="76200" y="2438400"/>
            <a:ext cx="8610600" cy="531920"/>
          </a:xfrm>
          <a:prstGeom prst="rect">
            <a:avLst/>
          </a:prstGeom>
          <a:noFill/>
          <a:ln w="9525">
            <a:noFill/>
            <a:miter lim="800000"/>
            <a:headEnd/>
            <a:tailEnd/>
          </a:ln>
          <a:effectLst/>
        </p:spPr>
        <p:txBody>
          <a:bodyPr lIns="91416" tIns="45710" rIns="91416" bIns="45710">
            <a:spAutoFit/>
          </a:bodyPr>
          <a:lstStyle/>
          <a:p>
            <a:pPr>
              <a:lnSpc>
                <a:spcPct val="130000"/>
              </a:lnSpc>
              <a:spcBef>
                <a:spcPct val="0"/>
              </a:spcBef>
            </a:pPr>
            <a:r>
              <a:rPr lang="en-US" altLang="zh-CN" sz="2400" dirty="0">
                <a:ea typeface="华文中宋" pitchFamily="2" charset="-122"/>
              </a:rPr>
              <a:t>        </a:t>
            </a:r>
            <a:r>
              <a:rPr lang="zh-CN" altLang="en-US" sz="2400" dirty="0">
                <a:ea typeface="华文中宋" pitchFamily="2" charset="-122"/>
              </a:rPr>
              <a:t>因此，哈希表的 </a:t>
            </a:r>
            <a:r>
              <a:rPr lang="en-US" altLang="zh-CN" sz="2400" dirty="0">
                <a:ea typeface="华文中宋" pitchFamily="2" charset="-122"/>
              </a:rPr>
              <a:t>ASL </a:t>
            </a:r>
            <a:r>
              <a:rPr lang="zh-CN" altLang="en-US" sz="2400" dirty="0">
                <a:ea typeface="华文中宋" pitchFamily="2" charset="-122"/>
              </a:rPr>
              <a:t>是</a:t>
            </a:r>
            <a:r>
              <a:rPr lang="zh-CN" altLang="en-US" sz="2400" dirty="0">
                <a:solidFill>
                  <a:srgbClr val="FF3300"/>
                </a:solidFill>
                <a:effectLst>
                  <a:outerShdw blurRad="38100" dist="38100" dir="2700000" algn="tl">
                    <a:srgbClr val="000000"/>
                  </a:outerShdw>
                </a:effectLst>
                <a:ea typeface="华文中宋" pitchFamily="2" charset="-122"/>
              </a:rPr>
              <a:t>处理冲突方法</a:t>
            </a:r>
            <a:r>
              <a:rPr lang="zh-CN" altLang="en-US" sz="2400" dirty="0">
                <a:ea typeface="华文中宋" pitchFamily="2" charset="-122"/>
              </a:rPr>
              <a:t>和</a:t>
            </a:r>
            <a:r>
              <a:rPr lang="zh-CN" altLang="en-US" sz="2400" dirty="0">
                <a:solidFill>
                  <a:srgbClr val="FF3300"/>
                </a:solidFill>
                <a:effectLst>
                  <a:outerShdw blurRad="38100" dist="38100" dir="2700000" algn="tl">
                    <a:srgbClr val="000000"/>
                  </a:outerShdw>
                </a:effectLst>
                <a:ea typeface="华文中宋" pitchFamily="2" charset="-122"/>
              </a:rPr>
              <a:t>装载因子</a:t>
            </a:r>
            <a:r>
              <a:rPr lang="zh-CN" altLang="en-US" sz="2400" dirty="0">
                <a:ea typeface="华文中宋" pitchFamily="2" charset="-122"/>
              </a:rPr>
              <a:t>的函数。</a:t>
            </a:r>
          </a:p>
        </p:txBody>
      </p:sp>
      <p:sp>
        <p:nvSpPr>
          <p:cNvPr id="55667" name="Text Box 371"/>
          <p:cNvSpPr txBox="1">
            <a:spLocks noChangeArrowheads="1"/>
          </p:cNvSpPr>
          <p:nvPr/>
        </p:nvSpPr>
        <p:spPr bwMode="auto">
          <a:xfrm>
            <a:off x="76200" y="2992438"/>
            <a:ext cx="7644993" cy="490370"/>
          </a:xfrm>
          <a:prstGeom prst="rect">
            <a:avLst/>
          </a:prstGeom>
          <a:noFill/>
          <a:ln w="9525">
            <a:noFill/>
            <a:miter lim="800000"/>
            <a:headEnd/>
            <a:tailEnd/>
          </a:ln>
          <a:effectLst/>
        </p:spPr>
        <p:txBody>
          <a:bodyPr wrap="none" lIns="91416" tIns="45710" rIns="91416" bIns="45710">
            <a:spAutoFit/>
          </a:bodyPr>
          <a:lstStyle/>
          <a:p>
            <a:pPr>
              <a:lnSpc>
                <a:spcPct val="115000"/>
              </a:lnSpc>
              <a:spcBef>
                <a:spcPct val="0"/>
              </a:spcBef>
            </a:pPr>
            <a:r>
              <a:rPr lang="en-US" altLang="zh-CN" sz="2400" dirty="0">
                <a:ea typeface="华文中宋" pitchFamily="2" charset="-122"/>
              </a:rPr>
              <a:t>        </a:t>
            </a:r>
            <a:r>
              <a:rPr lang="zh-CN" altLang="en-US" sz="2400" dirty="0">
                <a:ea typeface="华文中宋" pitchFamily="2" charset="-122"/>
              </a:rPr>
              <a:t>可以证明：</a:t>
            </a:r>
            <a:r>
              <a:rPr lang="zh-CN" altLang="en-US" sz="2400" dirty="0">
                <a:solidFill>
                  <a:srgbClr val="FF3300"/>
                </a:solidFill>
                <a:effectLst>
                  <a:outerShdw blurRad="38100" dist="38100" dir="2700000" algn="tl">
                    <a:srgbClr val="000000"/>
                  </a:outerShdw>
                </a:effectLst>
                <a:ea typeface="华文中宋" pitchFamily="2" charset="-122"/>
              </a:rPr>
              <a:t>查找成功</a:t>
            </a:r>
            <a:r>
              <a:rPr lang="zh-CN" altLang="en-US" sz="2400" dirty="0">
                <a:ea typeface="华文中宋" pitchFamily="2" charset="-122"/>
              </a:rPr>
              <a:t>时平均查找长度有下列结果：  </a:t>
            </a:r>
          </a:p>
        </p:txBody>
      </p:sp>
      <p:sp>
        <p:nvSpPr>
          <p:cNvPr id="55668" name="Text Box 372"/>
          <p:cNvSpPr txBox="1">
            <a:spLocks noChangeArrowheads="1"/>
          </p:cNvSpPr>
          <p:nvPr/>
        </p:nvSpPr>
        <p:spPr bwMode="auto">
          <a:xfrm>
            <a:off x="152400" y="3733800"/>
            <a:ext cx="2693988" cy="457200"/>
          </a:xfrm>
          <a:prstGeom prst="rect">
            <a:avLst/>
          </a:prstGeom>
          <a:noFill/>
          <a:ln w="9525">
            <a:noFill/>
            <a:miter lim="800000"/>
            <a:headEnd/>
            <a:tailEnd/>
          </a:ln>
          <a:effectLst/>
        </p:spPr>
        <p:txBody>
          <a:bodyPr wrap="none" lIns="91416" tIns="45710" rIns="91416" bIns="45710">
            <a:spAutoFit/>
          </a:bodyPr>
          <a:lstStyle/>
          <a:p>
            <a:pPr>
              <a:spcBef>
                <a:spcPct val="0"/>
              </a:spcBef>
            </a:pPr>
            <a:r>
              <a:rPr lang="zh-CN" altLang="en-US" sz="2400" dirty="0">
                <a:ea typeface="华文中宋" pitchFamily="2" charset="-122"/>
              </a:rPr>
              <a:t>线性探测再散列： </a:t>
            </a:r>
          </a:p>
        </p:txBody>
      </p:sp>
      <p:sp>
        <p:nvSpPr>
          <p:cNvPr id="55669" name="Text Box 373"/>
          <p:cNvSpPr txBox="1">
            <a:spLocks noChangeArrowheads="1"/>
          </p:cNvSpPr>
          <p:nvPr/>
        </p:nvSpPr>
        <p:spPr bwMode="auto">
          <a:xfrm>
            <a:off x="152400" y="5562600"/>
            <a:ext cx="1779588" cy="457200"/>
          </a:xfrm>
          <a:prstGeom prst="rect">
            <a:avLst/>
          </a:prstGeom>
          <a:noFill/>
          <a:ln w="9525">
            <a:noFill/>
            <a:miter lim="800000"/>
            <a:headEnd/>
            <a:tailEnd/>
          </a:ln>
          <a:effectLst/>
        </p:spPr>
        <p:txBody>
          <a:bodyPr wrap="none" lIns="91416" tIns="45710" rIns="91416" bIns="45710">
            <a:spAutoFit/>
          </a:bodyPr>
          <a:lstStyle/>
          <a:p>
            <a:pPr>
              <a:spcBef>
                <a:spcPct val="0"/>
              </a:spcBef>
            </a:pPr>
            <a:r>
              <a:rPr lang="zh-CN" altLang="en-US" sz="2400" dirty="0">
                <a:ea typeface="华文中宋" pitchFamily="2" charset="-122"/>
              </a:rPr>
              <a:t>链地址法： </a:t>
            </a:r>
          </a:p>
        </p:txBody>
      </p:sp>
      <p:sp>
        <p:nvSpPr>
          <p:cNvPr id="55670" name="Text Box 374"/>
          <p:cNvSpPr txBox="1">
            <a:spLocks noChangeArrowheads="1"/>
          </p:cNvSpPr>
          <p:nvPr/>
        </p:nvSpPr>
        <p:spPr bwMode="auto">
          <a:xfrm>
            <a:off x="152400" y="4648200"/>
            <a:ext cx="2870200" cy="457200"/>
          </a:xfrm>
          <a:prstGeom prst="rect">
            <a:avLst/>
          </a:prstGeom>
          <a:noFill/>
          <a:ln w="9525">
            <a:noFill/>
            <a:miter lim="800000"/>
            <a:headEnd/>
            <a:tailEnd/>
          </a:ln>
          <a:effectLst/>
        </p:spPr>
        <p:txBody>
          <a:bodyPr lIns="91416" tIns="45710" rIns="91416" bIns="45710">
            <a:spAutoFit/>
          </a:bodyPr>
          <a:lstStyle/>
          <a:p>
            <a:pPr>
              <a:spcBef>
                <a:spcPct val="0"/>
              </a:spcBef>
            </a:pPr>
            <a:r>
              <a:rPr lang="zh-CN" altLang="en-US" sz="2400" dirty="0">
                <a:ea typeface="华文中宋" pitchFamily="2" charset="-122"/>
              </a:rPr>
              <a:t>随机探测再散列： </a:t>
            </a:r>
          </a:p>
        </p:txBody>
      </p:sp>
      <p:graphicFrame>
        <p:nvGraphicFramePr>
          <p:cNvPr id="55671" name="Object 375"/>
          <p:cNvGraphicFramePr>
            <a:graphicFrameLocks noChangeAspect="1"/>
          </p:cNvGraphicFramePr>
          <p:nvPr/>
        </p:nvGraphicFramePr>
        <p:xfrm>
          <a:off x="2667000" y="3530600"/>
          <a:ext cx="2727325" cy="914400"/>
        </p:xfrm>
        <a:graphic>
          <a:graphicData uri="http://schemas.openxmlformats.org/presentationml/2006/ole">
            <mc:AlternateContent xmlns:mc="http://schemas.openxmlformats.org/markup-compatibility/2006">
              <mc:Choice xmlns:v="urn:schemas-microsoft-com:vml" Requires="v">
                <p:oleObj spid="_x0000_s343069" name="公式" r:id="rId4" imgW="1206360" imgH="406080" progId="Equation.3">
                  <p:embed/>
                </p:oleObj>
              </mc:Choice>
              <mc:Fallback>
                <p:oleObj name="公式" r:id="rId4" imgW="1206360" imgH="40608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67000" y="3530600"/>
                        <a:ext cx="27273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5672" name="Object 376"/>
          <p:cNvGraphicFramePr>
            <a:graphicFrameLocks noChangeAspect="1"/>
          </p:cNvGraphicFramePr>
          <p:nvPr/>
        </p:nvGraphicFramePr>
        <p:xfrm>
          <a:off x="2590800" y="4489450"/>
          <a:ext cx="2900363" cy="920750"/>
        </p:xfrm>
        <a:graphic>
          <a:graphicData uri="http://schemas.openxmlformats.org/presentationml/2006/ole">
            <mc:AlternateContent xmlns:mc="http://schemas.openxmlformats.org/markup-compatibility/2006">
              <mc:Choice xmlns:v="urn:schemas-microsoft-com:vml" Requires="v">
                <p:oleObj spid="_x0000_s343070" name="公式" r:id="rId6" imgW="1269720" imgH="406080" progId="Equation.3">
                  <p:embed/>
                </p:oleObj>
              </mc:Choice>
              <mc:Fallback>
                <p:oleObj name="公式" r:id="rId6" imgW="1269720" imgH="406080" progId="Equation.3">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90800" y="4489450"/>
                        <a:ext cx="2900363" cy="920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5673" name="Object 377"/>
          <p:cNvGraphicFramePr>
            <a:graphicFrameLocks noChangeAspect="1"/>
          </p:cNvGraphicFramePr>
          <p:nvPr/>
        </p:nvGraphicFramePr>
        <p:xfrm>
          <a:off x="2590800" y="5410200"/>
          <a:ext cx="1958975" cy="925513"/>
        </p:xfrm>
        <a:graphic>
          <a:graphicData uri="http://schemas.openxmlformats.org/presentationml/2006/ole">
            <mc:AlternateContent xmlns:mc="http://schemas.openxmlformats.org/markup-compatibility/2006">
              <mc:Choice xmlns:v="urn:schemas-microsoft-com:vml" Requires="v">
                <p:oleObj spid="_x0000_s343071" name="公式" r:id="rId8" imgW="799920" imgH="406080" progId="Equation.3">
                  <p:embed/>
                </p:oleObj>
              </mc:Choice>
              <mc:Fallback>
                <p:oleObj name="公式" r:id="rId8" imgW="799920" imgH="406080" progId="Equation.3">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90800" y="5410200"/>
                        <a:ext cx="1958975" cy="925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5675" name="AutoShape 379"/>
          <p:cNvSpPr>
            <a:spLocks noChangeArrowheads="1"/>
          </p:cNvSpPr>
          <p:nvPr/>
        </p:nvSpPr>
        <p:spPr bwMode="auto">
          <a:xfrm>
            <a:off x="5662613" y="3708400"/>
            <a:ext cx="3228975" cy="1625600"/>
          </a:xfrm>
          <a:prstGeom prst="roundRect">
            <a:avLst>
              <a:gd name="adj" fmla="val 16667"/>
            </a:avLst>
          </a:prstGeom>
          <a:solidFill>
            <a:srgbClr val="FFFFCC"/>
          </a:solidFill>
          <a:ln w="12700" cap="sq">
            <a:solidFill>
              <a:schemeClr val="tx1"/>
            </a:solidFill>
            <a:round/>
            <a:headEnd/>
            <a:tailEnd/>
          </a:ln>
          <a:effectLst/>
        </p:spPr>
        <p:txBody>
          <a:bodyPr lIns="91416" tIns="45710" rIns="91416" bIns="45710" anchor="ctr">
            <a:spAutoFit/>
          </a:bodyPr>
          <a:lstStyle/>
          <a:p>
            <a:pPr>
              <a:lnSpc>
                <a:spcPct val="125000"/>
              </a:lnSpc>
              <a:spcBef>
                <a:spcPct val="0"/>
              </a:spcBef>
            </a:pPr>
            <a:r>
              <a:rPr lang="en-US" altLang="zh-CN" dirty="0">
                <a:ea typeface="楷体_GB2312" pitchFamily="49" charset="-122"/>
              </a:rPr>
              <a:t>        </a:t>
            </a:r>
            <a:r>
              <a:rPr lang="zh-CN" altLang="en-US" sz="2400" dirty="0">
                <a:ea typeface="楷体_GB2312" pitchFamily="49" charset="-122"/>
              </a:rPr>
              <a:t>哈希表的平均查 </a:t>
            </a:r>
          </a:p>
          <a:p>
            <a:pPr>
              <a:lnSpc>
                <a:spcPct val="125000"/>
              </a:lnSpc>
              <a:spcBef>
                <a:spcPct val="0"/>
              </a:spcBef>
            </a:pPr>
            <a:r>
              <a:rPr lang="zh-CN" altLang="en-US" sz="2400" dirty="0">
                <a:ea typeface="楷体_GB2312" pitchFamily="49" charset="-122"/>
              </a:rPr>
              <a:t>找长度是 </a:t>
            </a:r>
            <a:r>
              <a:rPr lang="zh-CN" altLang="en-US" sz="2400" dirty="0">
                <a:solidFill>
                  <a:srgbClr val="0000FF"/>
                </a:solidFill>
                <a:ea typeface="楷体_GB2312" pitchFamily="49" charset="-122"/>
                <a:sym typeface="Symbol" pitchFamily="18" charset="2"/>
              </a:rPr>
              <a:t></a:t>
            </a:r>
            <a:r>
              <a:rPr lang="zh-CN" altLang="en-US" sz="2400" dirty="0">
                <a:ea typeface="楷体_GB2312" pitchFamily="49" charset="-122"/>
                <a:sym typeface="Symbol" pitchFamily="18" charset="2"/>
              </a:rPr>
              <a:t> 的函数， </a:t>
            </a:r>
          </a:p>
          <a:p>
            <a:pPr>
              <a:lnSpc>
                <a:spcPct val="125000"/>
              </a:lnSpc>
              <a:spcBef>
                <a:spcPct val="0"/>
              </a:spcBef>
            </a:pPr>
            <a:r>
              <a:rPr lang="zh-CN" altLang="en-US" sz="2400" dirty="0">
                <a:ea typeface="楷体_GB2312" pitchFamily="49" charset="-122"/>
              </a:rPr>
              <a:t>而不是 </a:t>
            </a:r>
            <a:r>
              <a:rPr lang="en-US" altLang="zh-CN" sz="2400" i="1" dirty="0">
                <a:ea typeface="楷体_GB2312" pitchFamily="49" charset="-122"/>
              </a:rPr>
              <a:t>n</a:t>
            </a:r>
            <a:r>
              <a:rPr lang="en-US" altLang="zh-CN" sz="2400" dirty="0">
                <a:ea typeface="楷体_GB2312" pitchFamily="49" charset="-122"/>
              </a:rPr>
              <a:t> </a:t>
            </a:r>
            <a:r>
              <a:rPr lang="zh-CN" altLang="en-US" sz="2400" dirty="0">
                <a:ea typeface="楷体_GB2312" pitchFamily="49" charset="-122"/>
              </a:rPr>
              <a:t>的函数。 </a:t>
            </a:r>
          </a:p>
        </p:txBody>
      </p:sp>
      <p:sp>
        <p:nvSpPr>
          <p:cNvPr id="55676" name="Text Box 380"/>
          <p:cNvSpPr txBox="1">
            <a:spLocks noChangeArrowheads="1"/>
          </p:cNvSpPr>
          <p:nvPr/>
        </p:nvSpPr>
        <p:spPr bwMode="auto">
          <a:xfrm>
            <a:off x="5892800" y="5486400"/>
            <a:ext cx="2794000" cy="895350"/>
          </a:xfrm>
          <a:prstGeom prst="rect">
            <a:avLst/>
          </a:prstGeom>
          <a:noFill/>
          <a:ln w="9525">
            <a:noFill/>
            <a:miter lim="800000"/>
            <a:headEnd/>
            <a:tailEnd/>
          </a:ln>
          <a:effectLst/>
        </p:spPr>
        <p:txBody>
          <a:bodyPr wrap="none" lIns="91416" tIns="45710" rIns="91416" bIns="45710">
            <a:spAutoFit/>
          </a:bodyPr>
          <a:lstStyle/>
          <a:p>
            <a:pPr>
              <a:spcBef>
                <a:spcPct val="0"/>
              </a:spcBef>
            </a:pPr>
            <a:r>
              <a:rPr lang="en-US" altLang="zh-CN" sz="2400" dirty="0">
                <a:solidFill>
                  <a:srgbClr val="0000FF"/>
                </a:solidFill>
                <a:ea typeface="楷体_GB2312" pitchFamily="49" charset="-122"/>
              </a:rPr>
              <a:t>—— </a:t>
            </a:r>
            <a:r>
              <a:rPr lang="zh-CN" altLang="en-US" sz="2400" dirty="0">
                <a:solidFill>
                  <a:srgbClr val="0000FF"/>
                </a:solidFill>
                <a:ea typeface="楷体_GB2312" pitchFamily="49" charset="-122"/>
              </a:rPr>
              <a:t>这是哈希表所 </a:t>
            </a:r>
          </a:p>
          <a:p>
            <a:pPr>
              <a:lnSpc>
                <a:spcPct val="120000"/>
              </a:lnSpc>
              <a:spcBef>
                <a:spcPct val="0"/>
              </a:spcBef>
            </a:pPr>
            <a:r>
              <a:rPr lang="zh-CN" altLang="en-US" sz="2400" dirty="0">
                <a:solidFill>
                  <a:srgbClr val="0000FF"/>
                </a:solidFill>
                <a:ea typeface="楷体_GB2312" pitchFamily="49" charset="-122"/>
              </a:rPr>
              <a:t>         特有的特点。</a:t>
            </a:r>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55665"/>
                                        </p:tgtEl>
                                        <p:attrNameLst>
                                          <p:attrName>style.visibility</p:attrName>
                                        </p:attrNameLst>
                                      </p:cBhvr>
                                      <p:to>
                                        <p:strVal val="visible"/>
                                      </p:to>
                                    </p:set>
                                    <p:animEffect transition="in" filter="strips(downRight)">
                                      <p:cBhvr>
                                        <p:cTn id="7" dur="500"/>
                                        <p:tgtEl>
                                          <p:spTgt spid="5566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5666"/>
                                        </p:tgtEl>
                                        <p:attrNameLst>
                                          <p:attrName>style.visibility</p:attrName>
                                        </p:attrNameLst>
                                      </p:cBhvr>
                                      <p:to>
                                        <p:strVal val="visible"/>
                                      </p:to>
                                    </p:set>
                                    <p:animEffect transition="in" filter="wipe(left)">
                                      <p:cBhvr>
                                        <p:cTn id="12" dur="500"/>
                                        <p:tgtEl>
                                          <p:spTgt spid="55666"/>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55667"/>
                                        </p:tgtEl>
                                        <p:attrNameLst>
                                          <p:attrName>style.visibility</p:attrName>
                                        </p:attrNameLst>
                                      </p:cBhvr>
                                      <p:to>
                                        <p:strVal val="visible"/>
                                      </p:to>
                                    </p:set>
                                    <p:animEffect transition="in" filter="strips(downRight)">
                                      <p:cBhvr>
                                        <p:cTn id="17" dur="500"/>
                                        <p:tgtEl>
                                          <p:spTgt spid="5566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5668"/>
                                        </p:tgtEl>
                                        <p:attrNameLst>
                                          <p:attrName>style.visibility</p:attrName>
                                        </p:attrNameLst>
                                      </p:cBhvr>
                                      <p:to>
                                        <p:strVal val="visible"/>
                                      </p:to>
                                    </p:set>
                                    <p:animEffect transition="in" filter="wipe(left)">
                                      <p:cBhvr>
                                        <p:cTn id="22" dur="500"/>
                                        <p:tgtEl>
                                          <p:spTgt spid="5566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55671"/>
                                        </p:tgtEl>
                                        <p:attrNameLst>
                                          <p:attrName>style.visibility</p:attrName>
                                        </p:attrNameLst>
                                      </p:cBhvr>
                                      <p:to>
                                        <p:strVal val="visible"/>
                                      </p:to>
                                    </p:set>
                                    <p:animEffect transition="in" filter="wipe(left)">
                                      <p:cBhvr>
                                        <p:cTn id="27" dur="500"/>
                                        <p:tgtEl>
                                          <p:spTgt spid="5567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5670"/>
                                        </p:tgtEl>
                                        <p:attrNameLst>
                                          <p:attrName>style.visibility</p:attrName>
                                        </p:attrNameLst>
                                      </p:cBhvr>
                                      <p:to>
                                        <p:strVal val="visible"/>
                                      </p:to>
                                    </p:set>
                                    <p:animEffect transition="in" filter="wipe(left)">
                                      <p:cBhvr>
                                        <p:cTn id="32" dur="500"/>
                                        <p:tgtEl>
                                          <p:spTgt spid="5567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55672"/>
                                        </p:tgtEl>
                                        <p:attrNameLst>
                                          <p:attrName>style.visibility</p:attrName>
                                        </p:attrNameLst>
                                      </p:cBhvr>
                                      <p:to>
                                        <p:strVal val="visible"/>
                                      </p:to>
                                    </p:set>
                                    <p:animEffect transition="in" filter="wipe(left)">
                                      <p:cBhvr>
                                        <p:cTn id="37" dur="500"/>
                                        <p:tgtEl>
                                          <p:spTgt spid="5567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55669"/>
                                        </p:tgtEl>
                                        <p:attrNameLst>
                                          <p:attrName>style.visibility</p:attrName>
                                        </p:attrNameLst>
                                      </p:cBhvr>
                                      <p:to>
                                        <p:strVal val="visible"/>
                                      </p:to>
                                    </p:set>
                                    <p:animEffect transition="in" filter="wipe(left)">
                                      <p:cBhvr>
                                        <p:cTn id="42" dur="500"/>
                                        <p:tgtEl>
                                          <p:spTgt spid="55669"/>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55673"/>
                                        </p:tgtEl>
                                        <p:attrNameLst>
                                          <p:attrName>style.visibility</p:attrName>
                                        </p:attrNameLst>
                                      </p:cBhvr>
                                      <p:to>
                                        <p:strVal val="visible"/>
                                      </p:to>
                                    </p:set>
                                    <p:animEffect transition="in" filter="wipe(left)">
                                      <p:cBhvr>
                                        <p:cTn id="47" dur="500"/>
                                        <p:tgtEl>
                                          <p:spTgt spid="55673"/>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32" fill="hold" grpId="0" nodeType="clickEffect">
                                  <p:stCondLst>
                                    <p:cond delay="0"/>
                                  </p:stCondLst>
                                  <p:childTnLst>
                                    <p:set>
                                      <p:cBhvr>
                                        <p:cTn id="51" dur="1" fill="hold">
                                          <p:stCondLst>
                                            <p:cond delay="0"/>
                                          </p:stCondLst>
                                        </p:cTn>
                                        <p:tgtEl>
                                          <p:spTgt spid="55675"/>
                                        </p:tgtEl>
                                        <p:attrNameLst>
                                          <p:attrName>style.visibility</p:attrName>
                                        </p:attrNameLst>
                                      </p:cBhvr>
                                      <p:to>
                                        <p:strVal val="visible"/>
                                      </p:to>
                                    </p:set>
                                    <p:animEffect transition="in" filter="box(out)">
                                      <p:cBhvr>
                                        <p:cTn id="52" dur="500"/>
                                        <p:tgtEl>
                                          <p:spTgt spid="55675"/>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55676"/>
                                        </p:tgtEl>
                                        <p:attrNameLst>
                                          <p:attrName>style.visibility</p:attrName>
                                        </p:attrNameLst>
                                      </p:cBhvr>
                                      <p:to>
                                        <p:strVal val="visible"/>
                                      </p:to>
                                    </p:set>
                                    <p:animEffect transition="in" filter="wipe(left)">
                                      <p:cBhvr>
                                        <p:cTn id="57" dur="500"/>
                                        <p:tgtEl>
                                          <p:spTgt spid="556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665" grpId="0" autoUpdateAnimBg="0"/>
      <p:bldP spid="55666" grpId="0" autoUpdateAnimBg="0"/>
      <p:bldP spid="55667" grpId="0" autoUpdateAnimBg="0"/>
      <p:bldP spid="55668" grpId="0" autoUpdateAnimBg="0"/>
      <p:bldP spid="55669" grpId="0" autoUpdateAnimBg="0"/>
      <p:bldP spid="55670" grpId="0" autoUpdateAnimBg="0"/>
      <p:bldP spid="55675" grpId="0" animBg="1" autoUpdateAnimBg="0"/>
      <p:bldP spid="55676" grpId="0" autoUpdateAnimBg="0"/>
    </p:bldLst>
  </p:timing>
</p:sld>
</file>

<file path=ppt/slides/slide8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18256"/>
            <a:ext cx="8229600" cy="1143000"/>
          </a:xfrm>
        </p:spPr>
        <p:txBody>
          <a:bodyPr>
            <a:normAutofit/>
          </a:bodyPr>
          <a:lstStyle/>
          <a:p>
            <a:r>
              <a:rPr lang="zh-CN" altLang="en-US" dirty="0">
                <a:solidFill>
                  <a:srgbClr val="0000CC"/>
                </a:solidFill>
                <a:latin typeface="华文行楷" pitchFamily="2" charset="-122"/>
                <a:ea typeface="华文行楷" pitchFamily="2" charset="-122"/>
              </a:rPr>
              <a:t>小结</a:t>
            </a:r>
          </a:p>
        </p:txBody>
      </p:sp>
      <p:sp>
        <p:nvSpPr>
          <p:cNvPr id="5" name="内容占位符 2"/>
          <p:cNvSpPr>
            <a:spLocks noGrp="1"/>
          </p:cNvSpPr>
          <p:nvPr>
            <p:ph idx="1"/>
          </p:nvPr>
        </p:nvSpPr>
        <p:spPr>
          <a:xfrm>
            <a:off x="1000100" y="1000108"/>
            <a:ext cx="7839075" cy="5786454"/>
          </a:xfrm>
        </p:spPr>
        <p:txBody>
          <a:bodyPr>
            <a:normAutofit lnSpcReduction="10000"/>
          </a:bodyPr>
          <a:lstStyle/>
          <a:p>
            <a:r>
              <a:rPr lang="zh-CN" altLang="en-US" sz="2400" dirty="0"/>
              <a:t>相关概念术语</a:t>
            </a:r>
            <a:endParaRPr lang="en-US" altLang="zh-CN" sz="2400" dirty="0"/>
          </a:p>
          <a:p>
            <a:r>
              <a:rPr lang="zh-CN" altLang="en-US" sz="2400" dirty="0"/>
              <a:t>静态查找表</a:t>
            </a:r>
            <a:endParaRPr lang="en-US" altLang="zh-CN" sz="2400" dirty="0"/>
          </a:p>
          <a:p>
            <a:pPr>
              <a:buNone/>
            </a:pPr>
            <a:r>
              <a:rPr lang="en-US" altLang="zh-CN" dirty="0"/>
              <a:t>    </a:t>
            </a:r>
            <a:r>
              <a:rPr lang="en-US" altLang="zh-CN" sz="2000" dirty="0"/>
              <a:t>1</a:t>
            </a:r>
            <a:r>
              <a:rPr lang="zh-CN" altLang="en-US" sz="2000" dirty="0"/>
              <a:t>、顺序查找</a:t>
            </a:r>
            <a:endParaRPr lang="en-US" altLang="zh-CN" sz="2000" dirty="0"/>
          </a:p>
          <a:p>
            <a:pPr>
              <a:buNone/>
            </a:pPr>
            <a:r>
              <a:rPr lang="en-US" altLang="zh-CN" sz="2000" dirty="0"/>
              <a:t>     2</a:t>
            </a:r>
            <a:r>
              <a:rPr lang="zh-CN" altLang="en-US" sz="2000" dirty="0"/>
              <a:t>、有序表查找</a:t>
            </a:r>
            <a:endParaRPr lang="en-US" altLang="zh-CN" sz="2000" dirty="0"/>
          </a:p>
          <a:p>
            <a:pPr>
              <a:buNone/>
            </a:pPr>
            <a:r>
              <a:rPr lang="en-US" altLang="zh-CN" sz="2000" dirty="0"/>
              <a:t>     3</a:t>
            </a:r>
            <a:r>
              <a:rPr lang="zh-CN" altLang="en-US" sz="2000" dirty="0"/>
              <a:t>、索引顺序表查找</a:t>
            </a:r>
            <a:endParaRPr lang="en-US" altLang="zh-CN" sz="2000" dirty="0"/>
          </a:p>
          <a:p>
            <a:r>
              <a:rPr lang="zh-CN" altLang="en-US" sz="2400" dirty="0"/>
              <a:t>动态查找表</a:t>
            </a:r>
            <a:endParaRPr lang="en-US" altLang="zh-CN" sz="2400" dirty="0"/>
          </a:p>
          <a:p>
            <a:pPr>
              <a:buNone/>
            </a:pPr>
            <a:r>
              <a:rPr lang="en-US" altLang="zh-CN" sz="2000" dirty="0"/>
              <a:t>     1</a:t>
            </a:r>
            <a:r>
              <a:rPr lang="zh-CN" altLang="en-US" sz="2000" dirty="0"/>
              <a:t>、二叉排序树</a:t>
            </a:r>
            <a:endParaRPr lang="en-US" altLang="zh-CN" sz="2000" dirty="0"/>
          </a:p>
          <a:p>
            <a:pPr>
              <a:buNone/>
            </a:pPr>
            <a:r>
              <a:rPr lang="en-US" altLang="zh-CN" sz="2000" dirty="0"/>
              <a:t>     2</a:t>
            </a:r>
            <a:r>
              <a:rPr lang="zh-CN" altLang="en-US" sz="2000" dirty="0"/>
              <a:t>、平衡二叉树</a:t>
            </a:r>
            <a:endParaRPr lang="en-US" altLang="zh-CN" sz="2000" dirty="0"/>
          </a:p>
          <a:p>
            <a:pPr>
              <a:buNone/>
            </a:pPr>
            <a:r>
              <a:rPr lang="en-US" altLang="zh-CN" sz="2000" dirty="0"/>
              <a:t>     3</a:t>
            </a:r>
            <a:r>
              <a:rPr lang="zh-CN" altLang="en-US" sz="2000" dirty="0"/>
              <a:t>、</a:t>
            </a:r>
            <a:r>
              <a:rPr lang="en-US" altLang="zh-CN" sz="2000" dirty="0"/>
              <a:t>B-</a:t>
            </a:r>
            <a:r>
              <a:rPr lang="zh-CN" altLang="en-US" sz="2000" dirty="0"/>
              <a:t>树、</a:t>
            </a:r>
            <a:r>
              <a:rPr lang="en-US" altLang="zh-CN" sz="2000" dirty="0"/>
              <a:t>B+</a:t>
            </a:r>
            <a:r>
              <a:rPr lang="zh-CN" altLang="en-US" sz="2000" dirty="0"/>
              <a:t>树</a:t>
            </a:r>
            <a:endParaRPr lang="en-US" altLang="zh-CN" sz="2000" dirty="0"/>
          </a:p>
          <a:p>
            <a:r>
              <a:rPr lang="zh-CN" altLang="en-US" sz="2400" dirty="0"/>
              <a:t>哈希表</a:t>
            </a:r>
            <a:endParaRPr lang="en-US" altLang="zh-CN" sz="2400" dirty="0"/>
          </a:p>
          <a:p>
            <a:pPr>
              <a:buNone/>
            </a:pPr>
            <a:r>
              <a:rPr lang="en-US" altLang="zh-CN" dirty="0"/>
              <a:t>   </a:t>
            </a:r>
            <a:r>
              <a:rPr lang="en-US" altLang="zh-CN" sz="2000" dirty="0"/>
              <a:t>1</a:t>
            </a:r>
            <a:r>
              <a:rPr lang="zh-CN" altLang="en-US" sz="2000" dirty="0"/>
              <a:t>、相关概念</a:t>
            </a:r>
            <a:endParaRPr lang="en-US" altLang="zh-CN" sz="2000" dirty="0"/>
          </a:p>
          <a:p>
            <a:pPr>
              <a:buNone/>
            </a:pPr>
            <a:r>
              <a:rPr lang="en-US" altLang="zh-CN" sz="2000" dirty="0"/>
              <a:t>     2</a:t>
            </a:r>
            <a:r>
              <a:rPr lang="zh-CN" altLang="en-US" sz="2000" dirty="0"/>
              <a:t>、哈希函数</a:t>
            </a:r>
            <a:endParaRPr lang="en-US" altLang="zh-CN" sz="2000" dirty="0"/>
          </a:p>
          <a:p>
            <a:pPr>
              <a:buNone/>
            </a:pPr>
            <a:r>
              <a:rPr lang="en-US" altLang="zh-CN" sz="2000" dirty="0"/>
              <a:t>     3</a:t>
            </a:r>
            <a:r>
              <a:rPr lang="zh-CN" altLang="en-US" sz="2000" dirty="0"/>
              <a:t>、处理冲突的方法</a:t>
            </a:r>
            <a:endParaRPr lang="en-US" altLang="zh-CN" sz="2000" dirty="0"/>
          </a:p>
          <a:p>
            <a:pPr>
              <a:buNone/>
            </a:pPr>
            <a:r>
              <a:rPr lang="en-US" altLang="zh-CN" sz="2000" dirty="0"/>
              <a:t>     4</a:t>
            </a:r>
            <a:r>
              <a:rPr lang="zh-CN" altLang="en-US" sz="2000" dirty="0"/>
              <a:t>、哈希表的查找过程</a:t>
            </a:r>
            <a:endParaRPr lang="en-US" altLang="zh-CN" sz="2000" dirty="0"/>
          </a:p>
          <a:p>
            <a:pPr>
              <a:buNone/>
            </a:pPr>
            <a:endParaRPr lang="zh-CN" alt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WordArt 4"/>
          <p:cNvSpPr>
            <a:spLocks noChangeArrowheads="1" noChangeShapeType="1" noTextEdit="1"/>
          </p:cNvSpPr>
          <p:nvPr/>
        </p:nvSpPr>
        <p:spPr bwMode="gray">
          <a:xfrm>
            <a:off x="1763688" y="2883024"/>
            <a:ext cx="5562600" cy="762000"/>
          </a:xfrm>
          <a:prstGeom prst="rect">
            <a:avLst/>
          </a:prstGeom>
        </p:spPr>
        <p:txBody>
          <a:bodyPr wrap="none" fromWordArt="1">
            <a:prstTxWarp prst="textDeflate">
              <a:avLst>
                <a:gd name="adj" fmla="val 0"/>
              </a:avLst>
            </a:prstTxWarp>
          </a:bodyPr>
          <a:lstStyle/>
          <a:p>
            <a:pPr algn="ctr"/>
            <a:r>
              <a:rPr lang="en-US" altLang="zh-CN" sz="3600" b="1" kern="10" dirty="0">
                <a:ln w="19050">
                  <a:solidFill>
                    <a:schemeClr val="bg1"/>
                  </a:solidFill>
                  <a:round/>
                  <a:headEnd/>
                  <a:tailEnd/>
                </a:ln>
                <a:gradFill rotWithShape="1">
                  <a:gsLst>
                    <a:gs pos="0">
                      <a:schemeClr val="accent1"/>
                    </a:gs>
                    <a:gs pos="100000">
                      <a:schemeClr val="hlink"/>
                    </a:gs>
                  </a:gsLst>
                  <a:lin ang="0" scaled="1"/>
                </a:gradFill>
                <a:effectLst>
                  <a:outerShdw dist="63500" dir="2212194" algn="ctr" rotWithShape="0">
                    <a:schemeClr val="tx1">
                      <a:alpha val="50000"/>
                    </a:schemeClr>
                  </a:outerShdw>
                </a:effectLst>
                <a:latin typeface="Arial"/>
                <a:cs typeface="Arial"/>
              </a:rPr>
              <a:t>Thank You !</a:t>
            </a:r>
            <a:endParaRPr lang="zh-CN" altLang="en-US" sz="3600" b="1" kern="10" dirty="0">
              <a:ln w="19050">
                <a:solidFill>
                  <a:schemeClr val="bg1"/>
                </a:solidFill>
                <a:round/>
                <a:headEnd/>
                <a:tailEnd/>
              </a:ln>
              <a:gradFill rotWithShape="1">
                <a:gsLst>
                  <a:gs pos="0">
                    <a:schemeClr val="accent1"/>
                  </a:gs>
                  <a:gs pos="100000">
                    <a:schemeClr val="hlink"/>
                  </a:gs>
                </a:gsLst>
                <a:lin ang="0" scaled="1"/>
              </a:gradFill>
              <a:effectLst>
                <a:outerShdw dist="63500" dir="2212194" algn="ctr" rotWithShape="0">
                  <a:schemeClr val="tx1">
                    <a:alpha val="50000"/>
                  </a:schemeClr>
                </a:outerShdw>
              </a:effectLst>
              <a:latin typeface="Arial"/>
              <a:cs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959" name="Text Box 287"/>
          <p:cNvSpPr txBox="1">
            <a:spLocks noChangeArrowheads="1"/>
          </p:cNvSpPr>
          <p:nvPr/>
        </p:nvSpPr>
        <p:spPr bwMode="auto">
          <a:xfrm>
            <a:off x="900113" y="3933825"/>
            <a:ext cx="2159000" cy="457200"/>
          </a:xfrm>
          <a:prstGeom prst="rect">
            <a:avLst/>
          </a:prstGeom>
          <a:noFill/>
          <a:ln w="25400" cap="sq">
            <a:noFill/>
            <a:miter lim="800000"/>
            <a:headEnd/>
            <a:tailEnd/>
          </a:ln>
          <a:effectLst/>
        </p:spPr>
        <p:txBody>
          <a:bodyPr lIns="91416" tIns="45710" rIns="91416" bIns="45710">
            <a:spAutoFit/>
          </a:bodyPr>
          <a:lstStyle/>
          <a:p>
            <a:r>
              <a:rPr lang="en-US" altLang="zh-CN">
                <a:solidFill>
                  <a:srgbClr val="FF3300"/>
                </a:solidFill>
                <a:effectLst>
                  <a:outerShdw blurRad="38100" dist="38100" dir="2700000" algn="tl">
                    <a:srgbClr val="000000"/>
                  </a:outerShdw>
                </a:effectLst>
              </a:rPr>
              <a:t>else return 0 ; </a:t>
            </a:r>
            <a:r>
              <a:rPr lang="en-US" altLang="zh-CN"/>
              <a:t> </a:t>
            </a:r>
          </a:p>
        </p:txBody>
      </p:sp>
      <p:sp>
        <p:nvSpPr>
          <p:cNvPr id="28906" name="Text Box 234"/>
          <p:cNvSpPr txBox="1">
            <a:spLocks noChangeArrowheads="1"/>
          </p:cNvSpPr>
          <p:nvPr/>
        </p:nvSpPr>
        <p:spPr bwMode="auto">
          <a:xfrm>
            <a:off x="611188" y="523875"/>
            <a:ext cx="1784350" cy="457200"/>
          </a:xfrm>
          <a:prstGeom prst="rect">
            <a:avLst/>
          </a:prstGeom>
          <a:noFill/>
          <a:ln w="25400" cap="sq">
            <a:noFill/>
            <a:miter lim="800000"/>
            <a:headEnd/>
            <a:tailEnd/>
          </a:ln>
          <a:effectLst/>
        </p:spPr>
        <p:txBody>
          <a:bodyPr wrap="none" lIns="91416" tIns="45710" rIns="91416" bIns="45710">
            <a:spAutoFit/>
          </a:bodyPr>
          <a:lstStyle/>
          <a:p>
            <a:r>
              <a:rPr lang="zh-CN" altLang="en-US">
                <a:ea typeface="华文中宋" pitchFamily="2" charset="-122"/>
              </a:rPr>
              <a:t>算法描述： </a:t>
            </a:r>
          </a:p>
        </p:txBody>
      </p:sp>
      <p:sp>
        <p:nvSpPr>
          <p:cNvPr id="28907" name="Text Box 235"/>
          <p:cNvSpPr txBox="1">
            <a:spLocks noChangeArrowheads="1"/>
          </p:cNvSpPr>
          <p:nvPr/>
        </p:nvSpPr>
        <p:spPr bwMode="auto">
          <a:xfrm>
            <a:off x="684213" y="1089025"/>
            <a:ext cx="6840537" cy="1004888"/>
          </a:xfrm>
          <a:prstGeom prst="rect">
            <a:avLst/>
          </a:prstGeom>
          <a:noFill/>
          <a:ln w="25400" cap="sq">
            <a:noFill/>
            <a:miter lim="800000"/>
            <a:headEnd/>
            <a:tailEnd/>
          </a:ln>
          <a:effectLst/>
        </p:spPr>
        <p:txBody>
          <a:bodyPr lIns="91416" tIns="45710" rIns="91416" bIns="45710">
            <a:spAutoFit/>
          </a:bodyPr>
          <a:lstStyle/>
          <a:p>
            <a:r>
              <a:rPr lang="en-US" altLang="zh-CN"/>
              <a:t>int Search_Seq(SSTable ST,  KeyType key) </a:t>
            </a:r>
          </a:p>
          <a:p>
            <a:r>
              <a:rPr lang="en-US" altLang="zh-CN"/>
              <a:t>{ </a:t>
            </a:r>
          </a:p>
        </p:txBody>
      </p:sp>
      <p:sp>
        <p:nvSpPr>
          <p:cNvPr id="28909" name="AutoShape 237"/>
          <p:cNvSpPr>
            <a:spLocks noChangeArrowheads="1"/>
          </p:cNvSpPr>
          <p:nvPr/>
        </p:nvSpPr>
        <p:spPr bwMode="auto">
          <a:xfrm>
            <a:off x="6156325" y="4005263"/>
            <a:ext cx="990600" cy="685800"/>
          </a:xfrm>
          <a:prstGeom prst="wedgeEllipseCallout">
            <a:avLst>
              <a:gd name="adj1" fmla="val -37981"/>
              <a:gd name="adj2" fmla="val 26620"/>
            </a:avLst>
          </a:prstGeom>
          <a:solidFill>
            <a:schemeClr val="bg1"/>
          </a:solidFill>
          <a:ln w="9525">
            <a:solidFill>
              <a:schemeClr val="tx1"/>
            </a:solidFill>
            <a:miter lim="800000"/>
            <a:headEnd/>
            <a:tailEnd/>
          </a:ln>
          <a:effectLst/>
        </p:spPr>
        <p:txBody>
          <a:bodyPr wrap="none" lIns="91416" tIns="45710" rIns="91416" bIns="45710" anchor="ctr"/>
          <a:lstStyle/>
          <a:p>
            <a:pPr algn="ctr">
              <a:spcBef>
                <a:spcPct val="0"/>
              </a:spcBef>
            </a:pPr>
            <a:r>
              <a:rPr lang="zh-CN" altLang="en-US">
                <a:ea typeface="华文中宋" pitchFamily="2" charset="-122"/>
              </a:rPr>
              <a:t>找</a:t>
            </a:r>
            <a:r>
              <a:rPr lang="en-US" altLang="zh-CN">
                <a:ea typeface="华文中宋" pitchFamily="2" charset="-122"/>
              </a:rPr>
              <a:t>60</a:t>
            </a:r>
          </a:p>
        </p:txBody>
      </p:sp>
      <p:sp>
        <p:nvSpPr>
          <p:cNvPr id="28948" name="Text Box 276"/>
          <p:cNvSpPr txBox="1">
            <a:spLocks noChangeArrowheads="1"/>
          </p:cNvSpPr>
          <p:nvPr/>
        </p:nvSpPr>
        <p:spPr bwMode="auto">
          <a:xfrm>
            <a:off x="900113" y="1676400"/>
            <a:ext cx="3243262" cy="457200"/>
          </a:xfrm>
          <a:prstGeom prst="rect">
            <a:avLst/>
          </a:prstGeom>
          <a:noFill/>
          <a:ln w="25400" cap="sq">
            <a:noFill/>
            <a:miter lim="800000"/>
            <a:headEnd/>
            <a:tailEnd/>
          </a:ln>
          <a:effectLst/>
        </p:spPr>
        <p:txBody>
          <a:bodyPr wrap="none">
            <a:spAutoFit/>
          </a:bodyPr>
          <a:lstStyle/>
          <a:p>
            <a:r>
              <a:rPr lang="en-US" altLang="zh-CN">
                <a:solidFill>
                  <a:srgbClr val="0000FF"/>
                </a:solidFill>
              </a:rPr>
              <a:t>ST.elem[0].key = key ;  </a:t>
            </a:r>
          </a:p>
        </p:txBody>
      </p:sp>
      <p:sp>
        <p:nvSpPr>
          <p:cNvPr id="28953" name="Text Box 281"/>
          <p:cNvSpPr txBox="1">
            <a:spLocks noChangeArrowheads="1"/>
          </p:cNvSpPr>
          <p:nvPr/>
        </p:nvSpPr>
        <p:spPr bwMode="auto">
          <a:xfrm>
            <a:off x="7305675" y="2179638"/>
            <a:ext cx="361950" cy="457200"/>
          </a:xfrm>
          <a:prstGeom prst="rect">
            <a:avLst/>
          </a:prstGeom>
          <a:noFill/>
          <a:ln w="25400" cap="sq">
            <a:noFill/>
            <a:miter lim="800000"/>
            <a:headEnd/>
            <a:tailEnd/>
          </a:ln>
          <a:effectLst/>
        </p:spPr>
        <p:txBody>
          <a:bodyPr wrap="none">
            <a:spAutoFit/>
          </a:bodyPr>
          <a:lstStyle/>
          <a:p>
            <a:r>
              <a:rPr lang="en-US" altLang="zh-CN"/>
              <a:t>; </a:t>
            </a:r>
          </a:p>
        </p:txBody>
      </p:sp>
      <p:grpSp>
        <p:nvGrpSpPr>
          <p:cNvPr id="2" name="Group 275"/>
          <p:cNvGrpSpPr>
            <a:grpSpLocks/>
          </p:cNvGrpSpPr>
          <p:nvPr/>
        </p:nvGrpSpPr>
        <p:grpSpPr bwMode="auto">
          <a:xfrm>
            <a:off x="1619250" y="4941888"/>
            <a:ext cx="6815138" cy="752475"/>
            <a:chOff x="1429" y="2614"/>
            <a:chExt cx="4293" cy="474"/>
          </a:xfrm>
        </p:grpSpPr>
        <p:sp>
          <p:nvSpPr>
            <p:cNvPr id="28933" name="Text Box 261"/>
            <p:cNvSpPr txBox="1">
              <a:spLocks noChangeArrowheads="1"/>
            </p:cNvSpPr>
            <p:nvPr/>
          </p:nvSpPr>
          <p:spPr bwMode="auto">
            <a:xfrm>
              <a:off x="1477" y="2614"/>
              <a:ext cx="4245" cy="250"/>
            </a:xfrm>
            <a:prstGeom prst="rect">
              <a:avLst/>
            </a:prstGeom>
            <a:noFill/>
            <a:ln w="9525">
              <a:noFill/>
              <a:miter lim="800000"/>
              <a:headEnd/>
              <a:tailEnd/>
            </a:ln>
            <a:effectLst/>
          </p:spPr>
          <p:txBody>
            <a:bodyPr lIns="91416" tIns="45710" rIns="91416" bIns="45710">
              <a:spAutoFit/>
            </a:bodyPr>
            <a:lstStyle/>
            <a:p>
              <a:pPr>
                <a:spcBef>
                  <a:spcPct val="0"/>
                </a:spcBef>
              </a:pPr>
              <a:r>
                <a:rPr lang="en-US" altLang="zh-CN" sz="2000" dirty="0"/>
                <a:t> 0        1      2         3       4        5        6       7        8        9       10     11</a:t>
              </a:r>
            </a:p>
          </p:txBody>
        </p:sp>
        <p:grpSp>
          <p:nvGrpSpPr>
            <p:cNvPr id="3" name="Group 262"/>
            <p:cNvGrpSpPr>
              <a:grpSpLocks/>
            </p:cNvGrpSpPr>
            <p:nvPr/>
          </p:nvGrpSpPr>
          <p:grpSpPr bwMode="auto">
            <a:xfrm>
              <a:off x="1429" y="2811"/>
              <a:ext cx="4274" cy="277"/>
              <a:chOff x="1227" y="3392"/>
              <a:chExt cx="4274" cy="256"/>
            </a:xfrm>
          </p:grpSpPr>
          <p:sp>
            <p:nvSpPr>
              <p:cNvPr id="28935" name="Rectangle 263"/>
              <p:cNvSpPr>
                <a:spLocks noChangeArrowheads="1"/>
              </p:cNvSpPr>
              <p:nvPr/>
            </p:nvSpPr>
            <p:spPr bwMode="auto">
              <a:xfrm>
                <a:off x="1227" y="3393"/>
                <a:ext cx="4274" cy="255"/>
              </a:xfrm>
              <a:prstGeom prst="rect">
                <a:avLst/>
              </a:prstGeom>
              <a:gradFill rotWithShape="0">
                <a:gsLst>
                  <a:gs pos="0">
                    <a:srgbClr val="FF00FF"/>
                  </a:gs>
                  <a:gs pos="50000">
                    <a:srgbClr val="FFFFFF"/>
                  </a:gs>
                  <a:gs pos="100000">
                    <a:srgbClr val="FF00FF"/>
                  </a:gs>
                </a:gsLst>
                <a:lin ang="5400000" scaled="1"/>
              </a:gradFill>
              <a:ln w="9525">
                <a:solidFill>
                  <a:schemeClr val="tx1"/>
                </a:solidFill>
                <a:miter lim="800000"/>
                <a:headEnd/>
                <a:tailEnd/>
              </a:ln>
              <a:effectLst/>
            </p:spPr>
            <p:txBody>
              <a:bodyPr wrap="none" lIns="91416" tIns="45710" rIns="91416" bIns="45710" anchor="ctr"/>
              <a:lstStyle/>
              <a:p>
                <a:pPr>
                  <a:spcBef>
                    <a:spcPct val="0"/>
                  </a:spcBef>
                </a:pPr>
                <a:r>
                  <a:rPr lang="en-US" altLang="zh-CN" sz="2000" dirty="0"/>
                  <a:t>            5     37      19     21     13      56      64      92     88      80     75 </a:t>
                </a:r>
              </a:p>
            </p:txBody>
          </p:sp>
          <p:sp>
            <p:nvSpPr>
              <p:cNvPr id="28936" name="Line 264"/>
              <p:cNvSpPr>
                <a:spLocks noChangeShapeType="1"/>
              </p:cNvSpPr>
              <p:nvPr/>
            </p:nvSpPr>
            <p:spPr bwMode="auto">
              <a:xfrm>
                <a:off x="1889" y="3392"/>
                <a:ext cx="0" cy="256"/>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28937" name="Line 265"/>
              <p:cNvSpPr>
                <a:spLocks noChangeShapeType="1"/>
              </p:cNvSpPr>
              <p:nvPr/>
            </p:nvSpPr>
            <p:spPr bwMode="auto">
              <a:xfrm>
                <a:off x="2253" y="3392"/>
                <a:ext cx="0" cy="256"/>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28938" name="Line 266"/>
              <p:cNvSpPr>
                <a:spLocks noChangeShapeType="1"/>
              </p:cNvSpPr>
              <p:nvPr/>
            </p:nvSpPr>
            <p:spPr bwMode="auto">
              <a:xfrm>
                <a:off x="2617" y="3392"/>
                <a:ext cx="0" cy="256"/>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28939" name="Line 267"/>
              <p:cNvSpPr>
                <a:spLocks noChangeShapeType="1"/>
              </p:cNvSpPr>
              <p:nvPr/>
            </p:nvSpPr>
            <p:spPr bwMode="auto">
              <a:xfrm>
                <a:off x="2981" y="3392"/>
                <a:ext cx="0" cy="256"/>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28940" name="Line 268"/>
              <p:cNvSpPr>
                <a:spLocks noChangeShapeType="1"/>
              </p:cNvSpPr>
              <p:nvPr/>
            </p:nvSpPr>
            <p:spPr bwMode="auto">
              <a:xfrm>
                <a:off x="3345" y="3392"/>
                <a:ext cx="0" cy="256"/>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28941" name="Line 269"/>
              <p:cNvSpPr>
                <a:spLocks noChangeShapeType="1"/>
              </p:cNvSpPr>
              <p:nvPr/>
            </p:nvSpPr>
            <p:spPr bwMode="auto">
              <a:xfrm>
                <a:off x="3709" y="3392"/>
                <a:ext cx="0" cy="256"/>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28942" name="Line 270"/>
              <p:cNvSpPr>
                <a:spLocks noChangeShapeType="1"/>
              </p:cNvSpPr>
              <p:nvPr/>
            </p:nvSpPr>
            <p:spPr bwMode="auto">
              <a:xfrm>
                <a:off x="4073" y="3392"/>
                <a:ext cx="0" cy="256"/>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28943" name="Line 271"/>
              <p:cNvSpPr>
                <a:spLocks noChangeShapeType="1"/>
              </p:cNvSpPr>
              <p:nvPr/>
            </p:nvSpPr>
            <p:spPr bwMode="auto">
              <a:xfrm>
                <a:off x="4437" y="3392"/>
                <a:ext cx="0" cy="256"/>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28944" name="Line 272"/>
              <p:cNvSpPr>
                <a:spLocks noChangeShapeType="1"/>
              </p:cNvSpPr>
              <p:nvPr/>
            </p:nvSpPr>
            <p:spPr bwMode="auto">
              <a:xfrm>
                <a:off x="4801" y="3392"/>
                <a:ext cx="0" cy="256"/>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28945" name="Line 273"/>
              <p:cNvSpPr>
                <a:spLocks noChangeShapeType="1"/>
              </p:cNvSpPr>
              <p:nvPr/>
            </p:nvSpPr>
            <p:spPr bwMode="auto">
              <a:xfrm>
                <a:off x="5165" y="3392"/>
                <a:ext cx="0" cy="256"/>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28946" name="Line 274"/>
              <p:cNvSpPr>
                <a:spLocks noChangeShapeType="1"/>
              </p:cNvSpPr>
              <p:nvPr/>
            </p:nvSpPr>
            <p:spPr bwMode="auto">
              <a:xfrm>
                <a:off x="1563" y="3408"/>
                <a:ext cx="0" cy="240"/>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grpSp>
      </p:grpSp>
      <p:sp>
        <p:nvSpPr>
          <p:cNvPr id="28928" name="AutoShape 256"/>
          <p:cNvSpPr>
            <a:spLocks noChangeArrowheads="1"/>
          </p:cNvSpPr>
          <p:nvPr/>
        </p:nvSpPr>
        <p:spPr bwMode="auto">
          <a:xfrm>
            <a:off x="4643438" y="2790825"/>
            <a:ext cx="3529012" cy="2006600"/>
          </a:xfrm>
          <a:prstGeom prst="roundRect">
            <a:avLst>
              <a:gd name="adj" fmla="val 16667"/>
            </a:avLst>
          </a:prstGeom>
          <a:solidFill>
            <a:srgbClr val="FFFFCC"/>
          </a:solidFill>
          <a:ln w="12700" cap="sq">
            <a:solidFill>
              <a:schemeClr val="tx1"/>
            </a:solidFill>
            <a:round/>
            <a:headEnd/>
            <a:tailEnd/>
          </a:ln>
          <a:effectLst>
            <a:outerShdw dist="107763" dir="2700000" algn="ctr" rotWithShape="0">
              <a:schemeClr val="bg2">
                <a:alpha val="50000"/>
              </a:schemeClr>
            </a:outerShdw>
          </a:effectLst>
        </p:spPr>
        <p:txBody>
          <a:bodyPr anchor="ctr">
            <a:spAutoFit/>
          </a:bodyPr>
          <a:lstStyle/>
          <a:p>
            <a:pPr algn="ctr">
              <a:lnSpc>
                <a:spcPct val="80000"/>
              </a:lnSpc>
            </a:pPr>
            <a:r>
              <a:rPr lang="zh-CN" altLang="en-US">
                <a:ea typeface="华文新魏" pitchFamily="2" charset="-122"/>
              </a:rPr>
              <a:t>当 </a:t>
            </a:r>
            <a:r>
              <a:rPr lang="en-US" altLang="zh-CN">
                <a:ea typeface="华文新魏" pitchFamily="2" charset="-122"/>
              </a:rPr>
              <a:t>ST.length &gt;= 1000 </a:t>
            </a:r>
          </a:p>
          <a:p>
            <a:pPr algn="ctr">
              <a:lnSpc>
                <a:spcPct val="80000"/>
              </a:lnSpc>
            </a:pPr>
            <a:r>
              <a:rPr lang="zh-CN" altLang="en-US">
                <a:ea typeface="华文新魏" pitchFamily="2" charset="-122"/>
              </a:rPr>
              <a:t>时，此改进能使进行 </a:t>
            </a:r>
          </a:p>
          <a:p>
            <a:pPr algn="ctr">
              <a:lnSpc>
                <a:spcPct val="80000"/>
              </a:lnSpc>
            </a:pPr>
            <a:r>
              <a:rPr lang="zh-CN" altLang="en-US">
                <a:ea typeface="华文新魏" pitchFamily="2" charset="-122"/>
              </a:rPr>
              <a:t>一次查找所需的平均 </a:t>
            </a:r>
          </a:p>
          <a:p>
            <a:pPr algn="ctr">
              <a:lnSpc>
                <a:spcPct val="80000"/>
              </a:lnSpc>
            </a:pPr>
            <a:r>
              <a:rPr lang="zh-CN" altLang="en-US">
                <a:ea typeface="华文新魏" pitchFamily="2" charset="-122"/>
              </a:rPr>
              <a:t>时间几乎减少一半。 </a:t>
            </a:r>
          </a:p>
        </p:txBody>
      </p:sp>
      <p:sp>
        <p:nvSpPr>
          <p:cNvPr id="28927" name="Text Box 255"/>
          <p:cNvSpPr txBox="1">
            <a:spLocks noChangeArrowheads="1"/>
          </p:cNvSpPr>
          <p:nvPr/>
        </p:nvSpPr>
        <p:spPr bwMode="auto">
          <a:xfrm>
            <a:off x="1690688" y="5264150"/>
            <a:ext cx="500062" cy="396875"/>
          </a:xfrm>
          <a:prstGeom prst="rect">
            <a:avLst/>
          </a:prstGeom>
          <a:noFill/>
          <a:ln w="25400" cap="sq">
            <a:noFill/>
            <a:miter lim="800000"/>
            <a:headEnd/>
            <a:tailEnd/>
          </a:ln>
          <a:effectLst/>
        </p:spPr>
        <p:txBody>
          <a:bodyPr wrap="none" lIns="91416" tIns="45710" rIns="91416" bIns="45710">
            <a:spAutoFit/>
          </a:bodyPr>
          <a:lstStyle/>
          <a:p>
            <a:r>
              <a:rPr lang="en-US" altLang="zh-CN" sz="2000">
                <a:solidFill>
                  <a:srgbClr val="0000FF"/>
                </a:solidFill>
              </a:rPr>
              <a:t>60 </a:t>
            </a:r>
          </a:p>
        </p:txBody>
      </p:sp>
      <p:sp>
        <p:nvSpPr>
          <p:cNvPr id="28954" name="AutoShape 282"/>
          <p:cNvSpPr>
            <a:spLocks noChangeArrowheads="1"/>
          </p:cNvSpPr>
          <p:nvPr/>
        </p:nvSpPr>
        <p:spPr bwMode="auto">
          <a:xfrm>
            <a:off x="2268538" y="3789363"/>
            <a:ext cx="1582737" cy="719137"/>
          </a:xfrm>
          <a:prstGeom prst="wedgeRoundRectCallout">
            <a:avLst>
              <a:gd name="adj1" fmla="val -64745"/>
              <a:gd name="adj2" fmla="val 151546"/>
              <a:gd name="adj3" fmla="val 16667"/>
            </a:avLst>
          </a:prstGeom>
          <a:solidFill>
            <a:schemeClr val="bg1"/>
          </a:solidFill>
          <a:ln w="3175" cap="sq">
            <a:solidFill>
              <a:schemeClr val="tx1"/>
            </a:solidFill>
            <a:miter lim="800000"/>
            <a:headEnd/>
            <a:tailEnd/>
          </a:ln>
          <a:effectLst/>
        </p:spPr>
        <p:txBody>
          <a:bodyPr/>
          <a:lstStyle/>
          <a:p>
            <a:pPr algn="ctr">
              <a:lnSpc>
                <a:spcPct val="110000"/>
              </a:lnSpc>
            </a:pPr>
            <a:r>
              <a:rPr lang="zh-CN" altLang="en-US" sz="3200">
                <a:solidFill>
                  <a:srgbClr val="3333FF"/>
                </a:solidFill>
                <a:ea typeface="华文中宋" pitchFamily="2" charset="-122"/>
              </a:rPr>
              <a:t>监视哨</a:t>
            </a:r>
          </a:p>
        </p:txBody>
      </p:sp>
      <p:sp>
        <p:nvSpPr>
          <p:cNvPr id="28955" name="Text Box 283"/>
          <p:cNvSpPr txBox="1">
            <a:spLocks noChangeArrowheads="1"/>
          </p:cNvSpPr>
          <p:nvPr/>
        </p:nvSpPr>
        <p:spPr bwMode="auto">
          <a:xfrm>
            <a:off x="755650" y="2206625"/>
            <a:ext cx="6840538" cy="457200"/>
          </a:xfrm>
          <a:prstGeom prst="rect">
            <a:avLst/>
          </a:prstGeom>
          <a:noFill/>
          <a:ln w="25400" cap="sq">
            <a:noFill/>
            <a:miter lim="800000"/>
            <a:headEnd/>
            <a:tailEnd/>
          </a:ln>
          <a:effectLst/>
        </p:spPr>
        <p:txBody>
          <a:bodyPr lIns="91416" tIns="45710" rIns="91416" bIns="45710">
            <a:spAutoFit/>
          </a:bodyPr>
          <a:lstStyle/>
          <a:p>
            <a:r>
              <a:rPr lang="en-US" altLang="zh-CN"/>
              <a:t>  for (</a:t>
            </a:r>
            <a:r>
              <a:rPr lang="en-US" altLang="zh-CN" i="1"/>
              <a:t>i </a:t>
            </a:r>
            <a:r>
              <a:rPr lang="en-US" altLang="zh-CN"/>
              <a:t>= ST.length ;  ST.elem[</a:t>
            </a:r>
            <a:r>
              <a:rPr lang="en-US" altLang="zh-CN" i="1"/>
              <a:t>i</a:t>
            </a:r>
            <a:r>
              <a:rPr lang="en-US" altLang="zh-CN"/>
              <a:t>].key != key ;  - - </a:t>
            </a:r>
            <a:r>
              <a:rPr lang="en-US" altLang="zh-CN" i="1"/>
              <a:t>i</a:t>
            </a:r>
            <a:r>
              <a:rPr lang="en-US" altLang="zh-CN"/>
              <a:t> ) </a:t>
            </a:r>
          </a:p>
        </p:txBody>
      </p:sp>
      <p:sp>
        <p:nvSpPr>
          <p:cNvPr id="28956" name="Text Box 284"/>
          <p:cNvSpPr txBox="1">
            <a:spLocks noChangeArrowheads="1"/>
          </p:cNvSpPr>
          <p:nvPr/>
        </p:nvSpPr>
        <p:spPr bwMode="auto">
          <a:xfrm>
            <a:off x="1403350" y="2781300"/>
            <a:ext cx="2592388" cy="457200"/>
          </a:xfrm>
          <a:prstGeom prst="rect">
            <a:avLst/>
          </a:prstGeom>
          <a:noFill/>
          <a:ln w="25400" cap="sq">
            <a:noFill/>
            <a:miter lim="800000"/>
            <a:headEnd/>
            <a:tailEnd/>
          </a:ln>
          <a:effectLst/>
        </p:spPr>
        <p:txBody>
          <a:bodyPr lIns="91416" tIns="45710" rIns="91416" bIns="45710">
            <a:spAutoFit/>
          </a:bodyPr>
          <a:lstStyle/>
          <a:p>
            <a:r>
              <a:rPr lang="en-US" altLang="zh-CN">
                <a:solidFill>
                  <a:srgbClr val="0000FF"/>
                </a:solidFill>
              </a:rPr>
              <a:t>if (</a:t>
            </a:r>
            <a:r>
              <a:rPr lang="en-US" altLang="zh-CN" i="1">
                <a:solidFill>
                  <a:srgbClr val="0000FF"/>
                </a:solidFill>
              </a:rPr>
              <a:t>i </a:t>
            </a:r>
            <a:r>
              <a:rPr lang="en-US" altLang="zh-CN">
                <a:solidFill>
                  <a:srgbClr val="0000FF"/>
                </a:solidFill>
              </a:rPr>
              <a:t>&lt;= 0) break ;</a:t>
            </a:r>
            <a:r>
              <a:rPr lang="en-US" altLang="zh-CN"/>
              <a:t> </a:t>
            </a:r>
          </a:p>
        </p:txBody>
      </p:sp>
      <p:sp>
        <p:nvSpPr>
          <p:cNvPr id="28957" name="Text Box 285"/>
          <p:cNvSpPr txBox="1">
            <a:spLocks noChangeArrowheads="1"/>
          </p:cNvSpPr>
          <p:nvPr/>
        </p:nvSpPr>
        <p:spPr bwMode="auto">
          <a:xfrm>
            <a:off x="755650" y="3357563"/>
            <a:ext cx="1584325" cy="457200"/>
          </a:xfrm>
          <a:prstGeom prst="rect">
            <a:avLst/>
          </a:prstGeom>
          <a:noFill/>
          <a:ln w="25400" cap="sq">
            <a:noFill/>
            <a:miter lim="800000"/>
            <a:headEnd/>
            <a:tailEnd/>
          </a:ln>
          <a:effectLst/>
        </p:spPr>
        <p:txBody>
          <a:bodyPr lIns="91416" tIns="45710" rIns="91416" bIns="45710">
            <a:spAutoFit/>
          </a:bodyPr>
          <a:lstStyle/>
          <a:p>
            <a:r>
              <a:rPr lang="en-US" altLang="zh-CN"/>
              <a:t>  </a:t>
            </a:r>
            <a:r>
              <a:rPr lang="en-US" altLang="zh-CN">
                <a:solidFill>
                  <a:srgbClr val="FF3300"/>
                </a:solidFill>
                <a:effectLst>
                  <a:outerShdw blurRad="38100" dist="38100" dir="2700000" algn="tl">
                    <a:srgbClr val="000000"/>
                  </a:outerShdw>
                </a:effectLst>
              </a:rPr>
              <a:t>if (</a:t>
            </a:r>
            <a:r>
              <a:rPr lang="en-US" altLang="zh-CN" i="1">
                <a:solidFill>
                  <a:srgbClr val="FF3300"/>
                </a:solidFill>
                <a:effectLst>
                  <a:outerShdw blurRad="38100" dist="38100" dir="2700000" algn="tl">
                    <a:srgbClr val="000000"/>
                  </a:outerShdw>
                </a:effectLst>
              </a:rPr>
              <a:t>i </a:t>
            </a:r>
            <a:r>
              <a:rPr lang="en-US" altLang="zh-CN">
                <a:solidFill>
                  <a:srgbClr val="FF3300"/>
                </a:solidFill>
                <a:effectLst>
                  <a:outerShdw blurRad="38100" dist="38100" dir="2700000" algn="tl">
                    <a:srgbClr val="000000"/>
                  </a:outerShdw>
                </a:effectLst>
              </a:rPr>
              <a:t>&gt; 0)  </a:t>
            </a:r>
            <a:r>
              <a:rPr lang="en-US" altLang="zh-CN"/>
              <a:t> </a:t>
            </a:r>
          </a:p>
        </p:txBody>
      </p:sp>
      <p:sp>
        <p:nvSpPr>
          <p:cNvPr id="28958" name="Text Box 286"/>
          <p:cNvSpPr txBox="1">
            <a:spLocks noChangeArrowheads="1"/>
          </p:cNvSpPr>
          <p:nvPr/>
        </p:nvSpPr>
        <p:spPr bwMode="auto">
          <a:xfrm>
            <a:off x="2087563" y="3357563"/>
            <a:ext cx="1547812" cy="457200"/>
          </a:xfrm>
          <a:prstGeom prst="rect">
            <a:avLst/>
          </a:prstGeom>
          <a:noFill/>
          <a:ln w="25400" cap="sq">
            <a:noFill/>
            <a:miter lim="800000"/>
            <a:headEnd/>
            <a:tailEnd/>
          </a:ln>
          <a:effectLst/>
        </p:spPr>
        <p:txBody>
          <a:bodyPr lIns="91416" tIns="45710" rIns="91416" bIns="45710">
            <a:spAutoFit/>
          </a:bodyPr>
          <a:lstStyle/>
          <a:p>
            <a:r>
              <a:rPr lang="en-US" altLang="zh-CN"/>
              <a:t>return </a:t>
            </a:r>
            <a:r>
              <a:rPr lang="en-US" altLang="zh-CN" i="1"/>
              <a:t>i </a:t>
            </a:r>
            <a:r>
              <a:rPr lang="en-US" altLang="zh-CN"/>
              <a:t>;  </a:t>
            </a:r>
          </a:p>
        </p:txBody>
      </p:sp>
      <p:sp>
        <p:nvSpPr>
          <p:cNvPr id="28960" name="Text Box 288"/>
          <p:cNvSpPr txBox="1">
            <a:spLocks noChangeArrowheads="1"/>
          </p:cNvSpPr>
          <p:nvPr/>
        </p:nvSpPr>
        <p:spPr bwMode="auto">
          <a:xfrm>
            <a:off x="684213" y="4484688"/>
            <a:ext cx="431800" cy="457200"/>
          </a:xfrm>
          <a:prstGeom prst="rect">
            <a:avLst/>
          </a:prstGeom>
          <a:noFill/>
          <a:ln w="25400" cap="sq">
            <a:noFill/>
            <a:miter lim="800000"/>
            <a:headEnd/>
            <a:tailEnd/>
          </a:ln>
          <a:effectLst/>
        </p:spPr>
        <p:txBody>
          <a:bodyPr lIns="91416" tIns="45710" rIns="91416" bIns="45710">
            <a:spAutoFit/>
          </a:bodyPr>
          <a:lstStyle/>
          <a:p>
            <a:r>
              <a:rPr lang="en-US" altLang="zh-CN"/>
              <a:t>} </a:t>
            </a:r>
          </a:p>
        </p:txBody>
      </p:sp>
      <p:sp>
        <p:nvSpPr>
          <p:cNvPr id="31" name="标题 1"/>
          <p:cNvSpPr txBox="1">
            <a:spLocks/>
          </p:cNvSpPr>
          <p:nvPr/>
        </p:nvSpPr>
        <p:spPr>
          <a:xfrm>
            <a:off x="446856" y="53752"/>
            <a:ext cx="8229600" cy="11430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zh-CN" altLang="en-US" sz="4400" b="0" i="0" u="none" strike="noStrike" kern="1200" cap="none" spc="0" normalizeH="0" baseline="0" noProof="0" dirty="0">
                <a:ln>
                  <a:noFill/>
                </a:ln>
                <a:solidFill>
                  <a:srgbClr val="0000CC"/>
                </a:solidFill>
                <a:effectLst/>
                <a:uLnTx/>
                <a:uFillTx/>
                <a:latin typeface="华文行楷" pitchFamily="2" charset="-122"/>
                <a:ea typeface="华文行楷" pitchFamily="2" charset="-122"/>
                <a:cs typeface="+mj-cs"/>
              </a:rPr>
              <a:t>顺序查找</a:t>
            </a:r>
            <a:r>
              <a:rPr kumimoji="0" lang="en-US" altLang="zh-CN" sz="4400" b="0" i="0" u="none" strike="noStrike" kern="1200" cap="none" spc="0" normalizeH="0" baseline="0" noProof="0" dirty="0">
                <a:ln>
                  <a:noFill/>
                </a:ln>
                <a:solidFill>
                  <a:srgbClr val="0000CC"/>
                </a:solidFill>
                <a:effectLst/>
                <a:uLnTx/>
                <a:uFillTx/>
                <a:latin typeface="华文行楷" pitchFamily="2" charset="-122"/>
                <a:ea typeface="华文行楷" pitchFamily="2" charset="-122"/>
                <a:cs typeface="+mj-cs"/>
              </a:rPr>
              <a:t>(</a:t>
            </a:r>
            <a:r>
              <a:rPr kumimoji="0" lang="zh-CN" altLang="en-US" sz="4400" b="0" i="0" u="none" strike="noStrike" kern="1200" cap="none" spc="0" normalizeH="0" baseline="0" noProof="0" dirty="0">
                <a:ln>
                  <a:noFill/>
                </a:ln>
                <a:solidFill>
                  <a:srgbClr val="0000CC"/>
                </a:solidFill>
                <a:effectLst/>
                <a:uLnTx/>
                <a:uFillTx/>
                <a:latin typeface="华文行楷" pitchFamily="2" charset="-122"/>
                <a:ea typeface="华文行楷" pitchFamily="2" charset="-122"/>
                <a:cs typeface="+mj-cs"/>
              </a:rPr>
              <a:t>续</a:t>
            </a:r>
            <a:r>
              <a:rPr kumimoji="0" lang="en-US" altLang="zh-CN" sz="4400" b="0" i="0" u="none" strike="noStrike" kern="1200" cap="none" spc="0" normalizeH="0" baseline="0" noProof="0" dirty="0">
                <a:ln>
                  <a:noFill/>
                </a:ln>
                <a:solidFill>
                  <a:srgbClr val="0000CC"/>
                </a:solidFill>
                <a:effectLst/>
                <a:uLnTx/>
                <a:uFillTx/>
                <a:latin typeface="华文行楷" pitchFamily="2" charset="-122"/>
                <a:ea typeface="华文行楷" pitchFamily="2" charset="-122"/>
                <a:cs typeface="+mj-cs"/>
              </a:rPr>
              <a:t>)</a:t>
            </a:r>
            <a:r>
              <a:rPr kumimoji="0" lang="zh-CN" altLang="en-US" sz="4400" b="0" i="0" u="none" strike="noStrike" kern="1200" cap="none" spc="0" normalizeH="0" baseline="0" noProof="0" dirty="0">
                <a:ln>
                  <a:noFill/>
                </a:ln>
                <a:solidFill>
                  <a:schemeClr val="tx1"/>
                </a:solidFill>
                <a:effectLst/>
                <a:uLnTx/>
                <a:uFillTx/>
                <a:latin typeface="华文行楷" pitchFamily="2" charset="-122"/>
                <a:ea typeface="华文行楷" pitchFamily="2" charset="-122"/>
                <a:cs typeface="+mj-cs"/>
              </a:rPr>
              <a:t> </a:t>
            </a:r>
            <a:endParaRPr kumimoji="0" lang="zh-CN" alt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ransition spd="slow">
    <p:check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32" fill="hold" grpId="0" nodeType="clickEffect">
                                  <p:stCondLst>
                                    <p:cond delay="0"/>
                                  </p:stCondLst>
                                  <p:childTnLst>
                                    <p:set>
                                      <p:cBhvr>
                                        <p:cTn id="12" dur="1" fill="hold">
                                          <p:stCondLst>
                                            <p:cond delay="0"/>
                                          </p:stCondLst>
                                        </p:cTn>
                                        <p:tgtEl>
                                          <p:spTgt spid="28909"/>
                                        </p:tgtEl>
                                        <p:attrNameLst>
                                          <p:attrName>style.visibility</p:attrName>
                                        </p:attrNameLst>
                                      </p:cBhvr>
                                      <p:to>
                                        <p:strVal val="visible"/>
                                      </p:to>
                                    </p:set>
                                    <p:animEffect transition="in" filter="box(out)">
                                      <p:cBhvr>
                                        <p:cTn id="13" dur="500"/>
                                        <p:tgtEl>
                                          <p:spTgt spid="28909"/>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28906"/>
                                        </p:tgtEl>
                                        <p:attrNameLst>
                                          <p:attrName>style.visibility</p:attrName>
                                        </p:attrNameLst>
                                      </p:cBhvr>
                                      <p:to>
                                        <p:strVal val="visible"/>
                                      </p:to>
                                    </p:set>
                                    <p:animEffect transition="in" filter="wipe(left)">
                                      <p:cBhvr>
                                        <p:cTn id="18" dur="500"/>
                                        <p:tgtEl>
                                          <p:spTgt spid="28906"/>
                                        </p:tgtEl>
                                      </p:cBhvr>
                                    </p:animEffect>
                                  </p:childTnLst>
                                </p:cTn>
                              </p:par>
                            </p:childTnLst>
                          </p:cTn>
                        </p:par>
                        <p:par>
                          <p:cTn id="19" fill="hold">
                            <p:stCondLst>
                              <p:cond delay="500"/>
                            </p:stCondLst>
                            <p:childTnLst>
                              <p:par>
                                <p:cTn id="20" presetID="17" presetClass="entr" presetSubtype="8" fill="hold" grpId="0" nodeType="afterEffect">
                                  <p:stCondLst>
                                    <p:cond delay="0"/>
                                  </p:stCondLst>
                                  <p:childTnLst>
                                    <p:set>
                                      <p:cBhvr>
                                        <p:cTn id="21" dur="1" fill="hold">
                                          <p:stCondLst>
                                            <p:cond delay="0"/>
                                          </p:stCondLst>
                                        </p:cTn>
                                        <p:tgtEl>
                                          <p:spTgt spid="28907"/>
                                        </p:tgtEl>
                                        <p:attrNameLst>
                                          <p:attrName>style.visibility</p:attrName>
                                        </p:attrNameLst>
                                      </p:cBhvr>
                                      <p:to>
                                        <p:strVal val="visible"/>
                                      </p:to>
                                    </p:set>
                                    <p:anim calcmode="lin" valueType="num">
                                      <p:cBhvr>
                                        <p:cTn id="22" dur="500" fill="hold"/>
                                        <p:tgtEl>
                                          <p:spTgt spid="28907"/>
                                        </p:tgtEl>
                                        <p:attrNameLst>
                                          <p:attrName>ppt_x</p:attrName>
                                        </p:attrNameLst>
                                      </p:cBhvr>
                                      <p:tavLst>
                                        <p:tav tm="0">
                                          <p:val>
                                            <p:strVal val="#ppt_x-#ppt_w/2"/>
                                          </p:val>
                                        </p:tav>
                                        <p:tav tm="100000">
                                          <p:val>
                                            <p:strVal val="#ppt_x"/>
                                          </p:val>
                                        </p:tav>
                                      </p:tavLst>
                                    </p:anim>
                                    <p:anim calcmode="lin" valueType="num">
                                      <p:cBhvr>
                                        <p:cTn id="23" dur="500" fill="hold"/>
                                        <p:tgtEl>
                                          <p:spTgt spid="28907"/>
                                        </p:tgtEl>
                                        <p:attrNameLst>
                                          <p:attrName>ppt_y</p:attrName>
                                        </p:attrNameLst>
                                      </p:cBhvr>
                                      <p:tavLst>
                                        <p:tav tm="0">
                                          <p:val>
                                            <p:strVal val="#ppt_y"/>
                                          </p:val>
                                        </p:tav>
                                        <p:tav tm="100000">
                                          <p:val>
                                            <p:strVal val="#ppt_y"/>
                                          </p:val>
                                        </p:tav>
                                      </p:tavLst>
                                    </p:anim>
                                    <p:anim calcmode="lin" valueType="num">
                                      <p:cBhvr>
                                        <p:cTn id="24" dur="500" fill="hold"/>
                                        <p:tgtEl>
                                          <p:spTgt spid="28907"/>
                                        </p:tgtEl>
                                        <p:attrNameLst>
                                          <p:attrName>ppt_w</p:attrName>
                                        </p:attrNameLst>
                                      </p:cBhvr>
                                      <p:tavLst>
                                        <p:tav tm="0">
                                          <p:val>
                                            <p:fltVal val="0"/>
                                          </p:val>
                                        </p:tav>
                                        <p:tav tm="100000">
                                          <p:val>
                                            <p:strVal val="#ppt_w"/>
                                          </p:val>
                                        </p:tav>
                                      </p:tavLst>
                                    </p:anim>
                                    <p:anim calcmode="lin" valueType="num">
                                      <p:cBhvr>
                                        <p:cTn id="25" dur="500" fill="hold"/>
                                        <p:tgtEl>
                                          <p:spTgt spid="28907"/>
                                        </p:tgtEl>
                                        <p:attrNameLst>
                                          <p:attrName>ppt_h</p:attrName>
                                        </p:attrNameLst>
                                      </p:cBhvr>
                                      <p:tavLst>
                                        <p:tav tm="0">
                                          <p:val>
                                            <p:strVal val="#ppt_h"/>
                                          </p:val>
                                        </p:tav>
                                        <p:tav tm="100000">
                                          <p:val>
                                            <p:strVal val="#ppt_h"/>
                                          </p:val>
                                        </p:tav>
                                      </p:tavLst>
                                    </p:anim>
                                  </p:childTnLst>
                                </p:cTn>
                              </p:par>
                            </p:childTnLst>
                          </p:cTn>
                        </p:par>
                        <p:par>
                          <p:cTn id="26" fill="hold">
                            <p:stCondLst>
                              <p:cond delay="1000"/>
                            </p:stCondLst>
                            <p:childTnLst>
                              <p:par>
                                <p:cTn id="27" presetID="17" presetClass="entr" presetSubtype="8" fill="hold" grpId="0" nodeType="afterEffect">
                                  <p:stCondLst>
                                    <p:cond delay="0"/>
                                  </p:stCondLst>
                                  <p:childTnLst>
                                    <p:set>
                                      <p:cBhvr>
                                        <p:cTn id="28" dur="1" fill="hold">
                                          <p:stCondLst>
                                            <p:cond delay="0"/>
                                          </p:stCondLst>
                                        </p:cTn>
                                        <p:tgtEl>
                                          <p:spTgt spid="28955"/>
                                        </p:tgtEl>
                                        <p:attrNameLst>
                                          <p:attrName>style.visibility</p:attrName>
                                        </p:attrNameLst>
                                      </p:cBhvr>
                                      <p:to>
                                        <p:strVal val="visible"/>
                                      </p:to>
                                    </p:set>
                                    <p:anim calcmode="lin" valueType="num">
                                      <p:cBhvr>
                                        <p:cTn id="29" dur="500" fill="hold"/>
                                        <p:tgtEl>
                                          <p:spTgt spid="28955"/>
                                        </p:tgtEl>
                                        <p:attrNameLst>
                                          <p:attrName>ppt_x</p:attrName>
                                        </p:attrNameLst>
                                      </p:cBhvr>
                                      <p:tavLst>
                                        <p:tav tm="0">
                                          <p:val>
                                            <p:strVal val="#ppt_x-#ppt_w/2"/>
                                          </p:val>
                                        </p:tav>
                                        <p:tav tm="100000">
                                          <p:val>
                                            <p:strVal val="#ppt_x"/>
                                          </p:val>
                                        </p:tav>
                                      </p:tavLst>
                                    </p:anim>
                                    <p:anim calcmode="lin" valueType="num">
                                      <p:cBhvr>
                                        <p:cTn id="30" dur="500" fill="hold"/>
                                        <p:tgtEl>
                                          <p:spTgt spid="28955"/>
                                        </p:tgtEl>
                                        <p:attrNameLst>
                                          <p:attrName>ppt_y</p:attrName>
                                        </p:attrNameLst>
                                      </p:cBhvr>
                                      <p:tavLst>
                                        <p:tav tm="0">
                                          <p:val>
                                            <p:strVal val="#ppt_y"/>
                                          </p:val>
                                        </p:tav>
                                        <p:tav tm="100000">
                                          <p:val>
                                            <p:strVal val="#ppt_y"/>
                                          </p:val>
                                        </p:tav>
                                      </p:tavLst>
                                    </p:anim>
                                    <p:anim calcmode="lin" valueType="num">
                                      <p:cBhvr>
                                        <p:cTn id="31" dur="500" fill="hold"/>
                                        <p:tgtEl>
                                          <p:spTgt spid="28955"/>
                                        </p:tgtEl>
                                        <p:attrNameLst>
                                          <p:attrName>ppt_w</p:attrName>
                                        </p:attrNameLst>
                                      </p:cBhvr>
                                      <p:tavLst>
                                        <p:tav tm="0">
                                          <p:val>
                                            <p:fltVal val="0"/>
                                          </p:val>
                                        </p:tav>
                                        <p:tav tm="100000">
                                          <p:val>
                                            <p:strVal val="#ppt_w"/>
                                          </p:val>
                                        </p:tav>
                                      </p:tavLst>
                                    </p:anim>
                                    <p:anim calcmode="lin" valueType="num">
                                      <p:cBhvr>
                                        <p:cTn id="32" dur="500" fill="hold"/>
                                        <p:tgtEl>
                                          <p:spTgt spid="28955"/>
                                        </p:tgtEl>
                                        <p:attrNameLst>
                                          <p:attrName>ppt_h</p:attrName>
                                        </p:attrNameLst>
                                      </p:cBhvr>
                                      <p:tavLst>
                                        <p:tav tm="0">
                                          <p:val>
                                            <p:strVal val="#ppt_h"/>
                                          </p:val>
                                        </p:tav>
                                        <p:tav tm="100000">
                                          <p:val>
                                            <p:strVal val="#ppt_h"/>
                                          </p:val>
                                        </p:tav>
                                      </p:tavLst>
                                    </p:anim>
                                  </p:childTnLst>
                                </p:cTn>
                              </p:par>
                            </p:childTnLst>
                          </p:cTn>
                        </p:par>
                        <p:par>
                          <p:cTn id="33" fill="hold">
                            <p:stCondLst>
                              <p:cond delay="1500"/>
                            </p:stCondLst>
                            <p:childTnLst>
                              <p:par>
                                <p:cTn id="34" presetID="17" presetClass="entr" presetSubtype="8" fill="hold" grpId="0" nodeType="afterEffect">
                                  <p:stCondLst>
                                    <p:cond delay="0"/>
                                  </p:stCondLst>
                                  <p:childTnLst>
                                    <p:set>
                                      <p:cBhvr>
                                        <p:cTn id="35" dur="1" fill="hold">
                                          <p:stCondLst>
                                            <p:cond delay="0"/>
                                          </p:stCondLst>
                                        </p:cTn>
                                        <p:tgtEl>
                                          <p:spTgt spid="28956"/>
                                        </p:tgtEl>
                                        <p:attrNameLst>
                                          <p:attrName>style.visibility</p:attrName>
                                        </p:attrNameLst>
                                      </p:cBhvr>
                                      <p:to>
                                        <p:strVal val="visible"/>
                                      </p:to>
                                    </p:set>
                                    <p:anim calcmode="lin" valueType="num">
                                      <p:cBhvr>
                                        <p:cTn id="36" dur="500" fill="hold"/>
                                        <p:tgtEl>
                                          <p:spTgt spid="28956"/>
                                        </p:tgtEl>
                                        <p:attrNameLst>
                                          <p:attrName>ppt_x</p:attrName>
                                        </p:attrNameLst>
                                      </p:cBhvr>
                                      <p:tavLst>
                                        <p:tav tm="0">
                                          <p:val>
                                            <p:strVal val="#ppt_x-#ppt_w/2"/>
                                          </p:val>
                                        </p:tav>
                                        <p:tav tm="100000">
                                          <p:val>
                                            <p:strVal val="#ppt_x"/>
                                          </p:val>
                                        </p:tav>
                                      </p:tavLst>
                                    </p:anim>
                                    <p:anim calcmode="lin" valueType="num">
                                      <p:cBhvr>
                                        <p:cTn id="37" dur="500" fill="hold"/>
                                        <p:tgtEl>
                                          <p:spTgt spid="28956"/>
                                        </p:tgtEl>
                                        <p:attrNameLst>
                                          <p:attrName>ppt_y</p:attrName>
                                        </p:attrNameLst>
                                      </p:cBhvr>
                                      <p:tavLst>
                                        <p:tav tm="0">
                                          <p:val>
                                            <p:strVal val="#ppt_y"/>
                                          </p:val>
                                        </p:tav>
                                        <p:tav tm="100000">
                                          <p:val>
                                            <p:strVal val="#ppt_y"/>
                                          </p:val>
                                        </p:tav>
                                      </p:tavLst>
                                    </p:anim>
                                    <p:anim calcmode="lin" valueType="num">
                                      <p:cBhvr>
                                        <p:cTn id="38" dur="500" fill="hold"/>
                                        <p:tgtEl>
                                          <p:spTgt spid="28956"/>
                                        </p:tgtEl>
                                        <p:attrNameLst>
                                          <p:attrName>ppt_w</p:attrName>
                                        </p:attrNameLst>
                                      </p:cBhvr>
                                      <p:tavLst>
                                        <p:tav tm="0">
                                          <p:val>
                                            <p:fltVal val="0"/>
                                          </p:val>
                                        </p:tav>
                                        <p:tav tm="100000">
                                          <p:val>
                                            <p:strVal val="#ppt_w"/>
                                          </p:val>
                                        </p:tav>
                                      </p:tavLst>
                                    </p:anim>
                                    <p:anim calcmode="lin" valueType="num">
                                      <p:cBhvr>
                                        <p:cTn id="39" dur="500" fill="hold"/>
                                        <p:tgtEl>
                                          <p:spTgt spid="28956"/>
                                        </p:tgtEl>
                                        <p:attrNameLst>
                                          <p:attrName>ppt_h</p:attrName>
                                        </p:attrNameLst>
                                      </p:cBhvr>
                                      <p:tavLst>
                                        <p:tav tm="0">
                                          <p:val>
                                            <p:strVal val="#ppt_h"/>
                                          </p:val>
                                        </p:tav>
                                        <p:tav tm="100000">
                                          <p:val>
                                            <p:strVal val="#ppt_h"/>
                                          </p:val>
                                        </p:tav>
                                      </p:tavLst>
                                    </p:anim>
                                  </p:childTnLst>
                                </p:cTn>
                              </p:par>
                            </p:childTnLst>
                          </p:cTn>
                        </p:par>
                        <p:par>
                          <p:cTn id="40" fill="hold">
                            <p:stCondLst>
                              <p:cond delay="2000"/>
                            </p:stCondLst>
                            <p:childTnLst>
                              <p:par>
                                <p:cTn id="41" presetID="17" presetClass="entr" presetSubtype="8" fill="hold" grpId="0" nodeType="afterEffect">
                                  <p:stCondLst>
                                    <p:cond delay="0"/>
                                  </p:stCondLst>
                                  <p:childTnLst>
                                    <p:set>
                                      <p:cBhvr>
                                        <p:cTn id="42" dur="1" fill="hold">
                                          <p:stCondLst>
                                            <p:cond delay="0"/>
                                          </p:stCondLst>
                                        </p:cTn>
                                        <p:tgtEl>
                                          <p:spTgt spid="28957"/>
                                        </p:tgtEl>
                                        <p:attrNameLst>
                                          <p:attrName>style.visibility</p:attrName>
                                        </p:attrNameLst>
                                      </p:cBhvr>
                                      <p:to>
                                        <p:strVal val="visible"/>
                                      </p:to>
                                    </p:set>
                                    <p:anim calcmode="lin" valueType="num">
                                      <p:cBhvr>
                                        <p:cTn id="43" dur="500" fill="hold"/>
                                        <p:tgtEl>
                                          <p:spTgt spid="28957"/>
                                        </p:tgtEl>
                                        <p:attrNameLst>
                                          <p:attrName>ppt_x</p:attrName>
                                        </p:attrNameLst>
                                      </p:cBhvr>
                                      <p:tavLst>
                                        <p:tav tm="0">
                                          <p:val>
                                            <p:strVal val="#ppt_x-#ppt_w/2"/>
                                          </p:val>
                                        </p:tav>
                                        <p:tav tm="100000">
                                          <p:val>
                                            <p:strVal val="#ppt_x"/>
                                          </p:val>
                                        </p:tav>
                                      </p:tavLst>
                                    </p:anim>
                                    <p:anim calcmode="lin" valueType="num">
                                      <p:cBhvr>
                                        <p:cTn id="44" dur="500" fill="hold"/>
                                        <p:tgtEl>
                                          <p:spTgt spid="28957"/>
                                        </p:tgtEl>
                                        <p:attrNameLst>
                                          <p:attrName>ppt_y</p:attrName>
                                        </p:attrNameLst>
                                      </p:cBhvr>
                                      <p:tavLst>
                                        <p:tav tm="0">
                                          <p:val>
                                            <p:strVal val="#ppt_y"/>
                                          </p:val>
                                        </p:tav>
                                        <p:tav tm="100000">
                                          <p:val>
                                            <p:strVal val="#ppt_y"/>
                                          </p:val>
                                        </p:tav>
                                      </p:tavLst>
                                    </p:anim>
                                    <p:anim calcmode="lin" valueType="num">
                                      <p:cBhvr>
                                        <p:cTn id="45" dur="500" fill="hold"/>
                                        <p:tgtEl>
                                          <p:spTgt spid="28957"/>
                                        </p:tgtEl>
                                        <p:attrNameLst>
                                          <p:attrName>ppt_w</p:attrName>
                                        </p:attrNameLst>
                                      </p:cBhvr>
                                      <p:tavLst>
                                        <p:tav tm="0">
                                          <p:val>
                                            <p:fltVal val="0"/>
                                          </p:val>
                                        </p:tav>
                                        <p:tav tm="100000">
                                          <p:val>
                                            <p:strVal val="#ppt_w"/>
                                          </p:val>
                                        </p:tav>
                                      </p:tavLst>
                                    </p:anim>
                                    <p:anim calcmode="lin" valueType="num">
                                      <p:cBhvr>
                                        <p:cTn id="46" dur="500" fill="hold"/>
                                        <p:tgtEl>
                                          <p:spTgt spid="28957"/>
                                        </p:tgtEl>
                                        <p:attrNameLst>
                                          <p:attrName>ppt_h</p:attrName>
                                        </p:attrNameLst>
                                      </p:cBhvr>
                                      <p:tavLst>
                                        <p:tav tm="0">
                                          <p:val>
                                            <p:strVal val="#ppt_h"/>
                                          </p:val>
                                        </p:tav>
                                        <p:tav tm="100000">
                                          <p:val>
                                            <p:strVal val="#ppt_h"/>
                                          </p:val>
                                        </p:tav>
                                      </p:tavLst>
                                    </p:anim>
                                  </p:childTnLst>
                                </p:cTn>
                              </p:par>
                            </p:childTnLst>
                          </p:cTn>
                        </p:par>
                        <p:par>
                          <p:cTn id="47" fill="hold">
                            <p:stCondLst>
                              <p:cond delay="2500"/>
                            </p:stCondLst>
                            <p:childTnLst>
                              <p:par>
                                <p:cTn id="48" presetID="17" presetClass="entr" presetSubtype="8" fill="hold" grpId="0" nodeType="afterEffect">
                                  <p:stCondLst>
                                    <p:cond delay="0"/>
                                  </p:stCondLst>
                                  <p:childTnLst>
                                    <p:set>
                                      <p:cBhvr>
                                        <p:cTn id="49" dur="1" fill="hold">
                                          <p:stCondLst>
                                            <p:cond delay="0"/>
                                          </p:stCondLst>
                                        </p:cTn>
                                        <p:tgtEl>
                                          <p:spTgt spid="28958"/>
                                        </p:tgtEl>
                                        <p:attrNameLst>
                                          <p:attrName>style.visibility</p:attrName>
                                        </p:attrNameLst>
                                      </p:cBhvr>
                                      <p:to>
                                        <p:strVal val="visible"/>
                                      </p:to>
                                    </p:set>
                                    <p:anim calcmode="lin" valueType="num">
                                      <p:cBhvr>
                                        <p:cTn id="50" dur="500" fill="hold"/>
                                        <p:tgtEl>
                                          <p:spTgt spid="28958"/>
                                        </p:tgtEl>
                                        <p:attrNameLst>
                                          <p:attrName>ppt_x</p:attrName>
                                        </p:attrNameLst>
                                      </p:cBhvr>
                                      <p:tavLst>
                                        <p:tav tm="0">
                                          <p:val>
                                            <p:strVal val="#ppt_x-#ppt_w/2"/>
                                          </p:val>
                                        </p:tav>
                                        <p:tav tm="100000">
                                          <p:val>
                                            <p:strVal val="#ppt_x"/>
                                          </p:val>
                                        </p:tav>
                                      </p:tavLst>
                                    </p:anim>
                                    <p:anim calcmode="lin" valueType="num">
                                      <p:cBhvr>
                                        <p:cTn id="51" dur="500" fill="hold"/>
                                        <p:tgtEl>
                                          <p:spTgt spid="28958"/>
                                        </p:tgtEl>
                                        <p:attrNameLst>
                                          <p:attrName>ppt_y</p:attrName>
                                        </p:attrNameLst>
                                      </p:cBhvr>
                                      <p:tavLst>
                                        <p:tav tm="0">
                                          <p:val>
                                            <p:strVal val="#ppt_y"/>
                                          </p:val>
                                        </p:tav>
                                        <p:tav tm="100000">
                                          <p:val>
                                            <p:strVal val="#ppt_y"/>
                                          </p:val>
                                        </p:tav>
                                      </p:tavLst>
                                    </p:anim>
                                    <p:anim calcmode="lin" valueType="num">
                                      <p:cBhvr>
                                        <p:cTn id="52" dur="500" fill="hold"/>
                                        <p:tgtEl>
                                          <p:spTgt spid="28958"/>
                                        </p:tgtEl>
                                        <p:attrNameLst>
                                          <p:attrName>ppt_w</p:attrName>
                                        </p:attrNameLst>
                                      </p:cBhvr>
                                      <p:tavLst>
                                        <p:tav tm="0">
                                          <p:val>
                                            <p:fltVal val="0"/>
                                          </p:val>
                                        </p:tav>
                                        <p:tav tm="100000">
                                          <p:val>
                                            <p:strVal val="#ppt_w"/>
                                          </p:val>
                                        </p:tav>
                                      </p:tavLst>
                                    </p:anim>
                                    <p:anim calcmode="lin" valueType="num">
                                      <p:cBhvr>
                                        <p:cTn id="53" dur="500" fill="hold"/>
                                        <p:tgtEl>
                                          <p:spTgt spid="28958"/>
                                        </p:tgtEl>
                                        <p:attrNameLst>
                                          <p:attrName>ppt_h</p:attrName>
                                        </p:attrNameLst>
                                      </p:cBhvr>
                                      <p:tavLst>
                                        <p:tav tm="0">
                                          <p:val>
                                            <p:strVal val="#ppt_h"/>
                                          </p:val>
                                        </p:tav>
                                        <p:tav tm="100000">
                                          <p:val>
                                            <p:strVal val="#ppt_h"/>
                                          </p:val>
                                        </p:tav>
                                      </p:tavLst>
                                    </p:anim>
                                  </p:childTnLst>
                                </p:cTn>
                              </p:par>
                            </p:childTnLst>
                          </p:cTn>
                        </p:par>
                        <p:par>
                          <p:cTn id="54" fill="hold">
                            <p:stCondLst>
                              <p:cond delay="3000"/>
                            </p:stCondLst>
                            <p:childTnLst>
                              <p:par>
                                <p:cTn id="55" presetID="17" presetClass="entr" presetSubtype="8" fill="hold" grpId="0" nodeType="afterEffect">
                                  <p:stCondLst>
                                    <p:cond delay="0"/>
                                  </p:stCondLst>
                                  <p:childTnLst>
                                    <p:set>
                                      <p:cBhvr>
                                        <p:cTn id="56" dur="1" fill="hold">
                                          <p:stCondLst>
                                            <p:cond delay="0"/>
                                          </p:stCondLst>
                                        </p:cTn>
                                        <p:tgtEl>
                                          <p:spTgt spid="28959"/>
                                        </p:tgtEl>
                                        <p:attrNameLst>
                                          <p:attrName>style.visibility</p:attrName>
                                        </p:attrNameLst>
                                      </p:cBhvr>
                                      <p:to>
                                        <p:strVal val="visible"/>
                                      </p:to>
                                    </p:set>
                                    <p:anim calcmode="lin" valueType="num">
                                      <p:cBhvr>
                                        <p:cTn id="57" dur="500" fill="hold"/>
                                        <p:tgtEl>
                                          <p:spTgt spid="28959"/>
                                        </p:tgtEl>
                                        <p:attrNameLst>
                                          <p:attrName>ppt_x</p:attrName>
                                        </p:attrNameLst>
                                      </p:cBhvr>
                                      <p:tavLst>
                                        <p:tav tm="0">
                                          <p:val>
                                            <p:strVal val="#ppt_x-#ppt_w/2"/>
                                          </p:val>
                                        </p:tav>
                                        <p:tav tm="100000">
                                          <p:val>
                                            <p:strVal val="#ppt_x"/>
                                          </p:val>
                                        </p:tav>
                                      </p:tavLst>
                                    </p:anim>
                                    <p:anim calcmode="lin" valueType="num">
                                      <p:cBhvr>
                                        <p:cTn id="58" dur="500" fill="hold"/>
                                        <p:tgtEl>
                                          <p:spTgt spid="28959"/>
                                        </p:tgtEl>
                                        <p:attrNameLst>
                                          <p:attrName>ppt_y</p:attrName>
                                        </p:attrNameLst>
                                      </p:cBhvr>
                                      <p:tavLst>
                                        <p:tav tm="0">
                                          <p:val>
                                            <p:strVal val="#ppt_y"/>
                                          </p:val>
                                        </p:tav>
                                        <p:tav tm="100000">
                                          <p:val>
                                            <p:strVal val="#ppt_y"/>
                                          </p:val>
                                        </p:tav>
                                      </p:tavLst>
                                    </p:anim>
                                    <p:anim calcmode="lin" valueType="num">
                                      <p:cBhvr>
                                        <p:cTn id="59" dur="500" fill="hold"/>
                                        <p:tgtEl>
                                          <p:spTgt spid="28959"/>
                                        </p:tgtEl>
                                        <p:attrNameLst>
                                          <p:attrName>ppt_w</p:attrName>
                                        </p:attrNameLst>
                                      </p:cBhvr>
                                      <p:tavLst>
                                        <p:tav tm="0">
                                          <p:val>
                                            <p:fltVal val="0"/>
                                          </p:val>
                                        </p:tav>
                                        <p:tav tm="100000">
                                          <p:val>
                                            <p:strVal val="#ppt_w"/>
                                          </p:val>
                                        </p:tav>
                                      </p:tavLst>
                                    </p:anim>
                                    <p:anim calcmode="lin" valueType="num">
                                      <p:cBhvr>
                                        <p:cTn id="60" dur="500" fill="hold"/>
                                        <p:tgtEl>
                                          <p:spTgt spid="28959"/>
                                        </p:tgtEl>
                                        <p:attrNameLst>
                                          <p:attrName>ppt_h</p:attrName>
                                        </p:attrNameLst>
                                      </p:cBhvr>
                                      <p:tavLst>
                                        <p:tav tm="0">
                                          <p:val>
                                            <p:strVal val="#ppt_h"/>
                                          </p:val>
                                        </p:tav>
                                        <p:tav tm="100000">
                                          <p:val>
                                            <p:strVal val="#ppt_h"/>
                                          </p:val>
                                        </p:tav>
                                      </p:tavLst>
                                    </p:anim>
                                  </p:childTnLst>
                                </p:cTn>
                              </p:par>
                            </p:childTnLst>
                          </p:cTn>
                        </p:par>
                        <p:par>
                          <p:cTn id="61" fill="hold">
                            <p:stCondLst>
                              <p:cond delay="3500"/>
                            </p:stCondLst>
                            <p:childTnLst>
                              <p:par>
                                <p:cTn id="62" presetID="17" presetClass="entr" presetSubtype="8" fill="hold" grpId="0" nodeType="afterEffect">
                                  <p:stCondLst>
                                    <p:cond delay="0"/>
                                  </p:stCondLst>
                                  <p:childTnLst>
                                    <p:set>
                                      <p:cBhvr>
                                        <p:cTn id="63" dur="1" fill="hold">
                                          <p:stCondLst>
                                            <p:cond delay="0"/>
                                          </p:stCondLst>
                                        </p:cTn>
                                        <p:tgtEl>
                                          <p:spTgt spid="28960"/>
                                        </p:tgtEl>
                                        <p:attrNameLst>
                                          <p:attrName>style.visibility</p:attrName>
                                        </p:attrNameLst>
                                      </p:cBhvr>
                                      <p:to>
                                        <p:strVal val="visible"/>
                                      </p:to>
                                    </p:set>
                                    <p:anim calcmode="lin" valueType="num">
                                      <p:cBhvr>
                                        <p:cTn id="64" dur="500" fill="hold"/>
                                        <p:tgtEl>
                                          <p:spTgt spid="28960"/>
                                        </p:tgtEl>
                                        <p:attrNameLst>
                                          <p:attrName>ppt_x</p:attrName>
                                        </p:attrNameLst>
                                      </p:cBhvr>
                                      <p:tavLst>
                                        <p:tav tm="0">
                                          <p:val>
                                            <p:strVal val="#ppt_x-#ppt_w/2"/>
                                          </p:val>
                                        </p:tav>
                                        <p:tav tm="100000">
                                          <p:val>
                                            <p:strVal val="#ppt_x"/>
                                          </p:val>
                                        </p:tav>
                                      </p:tavLst>
                                    </p:anim>
                                    <p:anim calcmode="lin" valueType="num">
                                      <p:cBhvr>
                                        <p:cTn id="65" dur="500" fill="hold"/>
                                        <p:tgtEl>
                                          <p:spTgt spid="28960"/>
                                        </p:tgtEl>
                                        <p:attrNameLst>
                                          <p:attrName>ppt_y</p:attrName>
                                        </p:attrNameLst>
                                      </p:cBhvr>
                                      <p:tavLst>
                                        <p:tav tm="0">
                                          <p:val>
                                            <p:strVal val="#ppt_y"/>
                                          </p:val>
                                        </p:tav>
                                        <p:tav tm="100000">
                                          <p:val>
                                            <p:strVal val="#ppt_y"/>
                                          </p:val>
                                        </p:tav>
                                      </p:tavLst>
                                    </p:anim>
                                    <p:anim calcmode="lin" valueType="num">
                                      <p:cBhvr>
                                        <p:cTn id="66" dur="500" fill="hold"/>
                                        <p:tgtEl>
                                          <p:spTgt spid="28960"/>
                                        </p:tgtEl>
                                        <p:attrNameLst>
                                          <p:attrName>ppt_w</p:attrName>
                                        </p:attrNameLst>
                                      </p:cBhvr>
                                      <p:tavLst>
                                        <p:tav tm="0">
                                          <p:val>
                                            <p:fltVal val="0"/>
                                          </p:val>
                                        </p:tav>
                                        <p:tav tm="100000">
                                          <p:val>
                                            <p:strVal val="#ppt_w"/>
                                          </p:val>
                                        </p:tav>
                                      </p:tavLst>
                                    </p:anim>
                                    <p:anim calcmode="lin" valueType="num">
                                      <p:cBhvr>
                                        <p:cTn id="67" dur="500" fill="hold"/>
                                        <p:tgtEl>
                                          <p:spTgt spid="28960"/>
                                        </p:tgtEl>
                                        <p:attrNameLst>
                                          <p:attrName>ppt_h</p:attrName>
                                        </p:attrNameLst>
                                      </p:cBhvr>
                                      <p:tavLst>
                                        <p:tav tm="0">
                                          <p:val>
                                            <p:strVal val="#ppt_h"/>
                                          </p:val>
                                        </p:tav>
                                        <p:tav tm="100000">
                                          <p:val>
                                            <p:strVal val="#ppt_h"/>
                                          </p:val>
                                        </p:tav>
                                      </p:tavLst>
                                    </p:anim>
                                  </p:childTnLst>
                                </p:cTn>
                              </p:par>
                            </p:childTnLst>
                          </p:cTn>
                        </p:par>
                      </p:childTnLst>
                    </p:cTn>
                  </p:par>
                  <p:par>
                    <p:cTn id="68" fill="hold">
                      <p:stCondLst>
                        <p:cond delay="indefinite"/>
                      </p:stCondLst>
                      <p:childTnLst>
                        <p:par>
                          <p:cTn id="69" fill="hold">
                            <p:stCondLst>
                              <p:cond delay="0"/>
                            </p:stCondLst>
                            <p:childTnLst>
                              <p:par>
                                <p:cTn id="70" presetID="23" presetClass="entr" presetSubtype="16" fill="hold" grpId="0" nodeType="clickEffect">
                                  <p:stCondLst>
                                    <p:cond delay="0"/>
                                  </p:stCondLst>
                                  <p:childTnLst>
                                    <p:set>
                                      <p:cBhvr>
                                        <p:cTn id="71" dur="1" fill="hold">
                                          <p:stCondLst>
                                            <p:cond delay="0"/>
                                          </p:stCondLst>
                                        </p:cTn>
                                        <p:tgtEl>
                                          <p:spTgt spid="28927"/>
                                        </p:tgtEl>
                                        <p:attrNameLst>
                                          <p:attrName>style.visibility</p:attrName>
                                        </p:attrNameLst>
                                      </p:cBhvr>
                                      <p:to>
                                        <p:strVal val="visible"/>
                                      </p:to>
                                    </p:set>
                                    <p:anim calcmode="lin" valueType="num">
                                      <p:cBhvr>
                                        <p:cTn id="72" dur="2000" fill="hold"/>
                                        <p:tgtEl>
                                          <p:spTgt spid="28927"/>
                                        </p:tgtEl>
                                        <p:attrNameLst>
                                          <p:attrName>ppt_w</p:attrName>
                                        </p:attrNameLst>
                                      </p:cBhvr>
                                      <p:tavLst>
                                        <p:tav tm="0">
                                          <p:val>
                                            <p:fltVal val="0"/>
                                          </p:val>
                                        </p:tav>
                                        <p:tav tm="100000">
                                          <p:val>
                                            <p:strVal val="#ppt_w"/>
                                          </p:val>
                                        </p:tav>
                                      </p:tavLst>
                                    </p:anim>
                                    <p:anim calcmode="lin" valueType="num">
                                      <p:cBhvr>
                                        <p:cTn id="73" dur="2000" fill="hold"/>
                                        <p:tgtEl>
                                          <p:spTgt spid="28927"/>
                                        </p:tgtEl>
                                        <p:attrNameLst>
                                          <p:attrName>ppt_h</p:attrName>
                                        </p:attrNameLst>
                                      </p:cBhvr>
                                      <p:tavLst>
                                        <p:tav tm="0">
                                          <p:val>
                                            <p:fltVal val="0"/>
                                          </p:val>
                                        </p:tav>
                                        <p:tav tm="100000">
                                          <p:val>
                                            <p:strVal val="#ppt_h"/>
                                          </p:val>
                                        </p:tav>
                                      </p:tavLst>
                                    </p:anim>
                                  </p:childTnLst>
                                </p:cTn>
                              </p:par>
                            </p:childTnLst>
                          </p:cTn>
                        </p:par>
                      </p:childTnLst>
                    </p:cTn>
                  </p:par>
                  <p:par>
                    <p:cTn id="74" fill="hold">
                      <p:stCondLst>
                        <p:cond delay="indefinite"/>
                      </p:stCondLst>
                      <p:childTnLst>
                        <p:par>
                          <p:cTn id="75" fill="hold">
                            <p:stCondLst>
                              <p:cond delay="0"/>
                            </p:stCondLst>
                            <p:childTnLst>
                              <p:par>
                                <p:cTn id="76" presetID="22" presetClass="entr" presetSubtype="8" fill="hold" grpId="0" nodeType="clickEffect">
                                  <p:stCondLst>
                                    <p:cond delay="0"/>
                                  </p:stCondLst>
                                  <p:childTnLst>
                                    <p:set>
                                      <p:cBhvr>
                                        <p:cTn id="77" dur="1" fill="hold">
                                          <p:stCondLst>
                                            <p:cond delay="0"/>
                                          </p:stCondLst>
                                        </p:cTn>
                                        <p:tgtEl>
                                          <p:spTgt spid="28948"/>
                                        </p:tgtEl>
                                        <p:attrNameLst>
                                          <p:attrName>style.visibility</p:attrName>
                                        </p:attrNameLst>
                                      </p:cBhvr>
                                      <p:to>
                                        <p:strVal val="visible"/>
                                      </p:to>
                                    </p:set>
                                    <p:animEffect transition="in" filter="wipe(left)">
                                      <p:cBhvr>
                                        <p:cTn id="78" dur="500"/>
                                        <p:tgtEl>
                                          <p:spTgt spid="28948"/>
                                        </p:tgtEl>
                                      </p:cBhvr>
                                    </p:animEffect>
                                  </p:childTnLst>
                                </p:cTn>
                              </p:par>
                            </p:childTnLst>
                          </p:cTn>
                        </p:par>
                      </p:childTnLst>
                    </p:cTn>
                  </p:par>
                  <p:par>
                    <p:cTn id="79" fill="hold">
                      <p:stCondLst>
                        <p:cond delay="indefinite"/>
                      </p:stCondLst>
                      <p:childTnLst>
                        <p:par>
                          <p:cTn id="80" fill="hold">
                            <p:stCondLst>
                              <p:cond delay="0"/>
                            </p:stCondLst>
                            <p:childTnLst>
                              <p:par>
                                <p:cTn id="81" presetID="55" presetClass="exit" presetSubtype="0" fill="hold" grpId="1" nodeType="clickEffect">
                                  <p:stCondLst>
                                    <p:cond delay="0"/>
                                  </p:stCondLst>
                                  <p:childTnLst>
                                    <p:anim calcmode="lin" valueType="num">
                                      <p:cBhvr>
                                        <p:cTn id="82" dur="1000"/>
                                        <p:tgtEl>
                                          <p:spTgt spid="28956"/>
                                        </p:tgtEl>
                                        <p:attrNameLst>
                                          <p:attrName>ppt_w</p:attrName>
                                        </p:attrNameLst>
                                      </p:cBhvr>
                                      <p:tavLst>
                                        <p:tav tm="0">
                                          <p:val>
                                            <p:strVal val="ppt_w"/>
                                          </p:val>
                                        </p:tav>
                                        <p:tav tm="100000">
                                          <p:val>
                                            <p:strVal val="ppt_w*0.70"/>
                                          </p:val>
                                        </p:tav>
                                      </p:tavLst>
                                    </p:anim>
                                    <p:anim calcmode="lin" valueType="num">
                                      <p:cBhvr>
                                        <p:cTn id="83" dur="1000"/>
                                        <p:tgtEl>
                                          <p:spTgt spid="28956"/>
                                        </p:tgtEl>
                                        <p:attrNameLst>
                                          <p:attrName>ppt_h</p:attrName>
                                        </p:attrNameLst>
                                      </p:cBhvr>
                                      <p:tavLst>
                                        <p:tav tm="0">
                                          <p:val>
                                            <p:strVal val="ppt_h"/>
                                          </p:val>
                                        </p:tav>
                                        <p:tav tm="100000">
                                          <p:val>
                                            <p:strVal val="ppt_h"/>
                                          </p:val>
                                        </p:tav>
                                      </p:tavLst>
                                    </p:anim>
                                    <p:animEffect transition="out" filter="fade">
                                      <p:cBhvr>
                                        <p:cTn id="84" dur="1000"/>
                                        <p:tgtEl>
                                          <p:spTgt spid="28956"/>
                                        </p:tgtEl>
                                      </p:cBhvr>
                                    </p:animEffect>
                                    <p:set>
                                      <p:cBhvr>
                                        <p:cTn id="85" dur="1" fill="hold">
                                          <p:stCondLst>
                                            <p:cond delay="999"/>
                                          </p:stCondLst>
                                        </p:cTn>
                                        <p:tgtEl>
                                          <p:spTgt spid="28956"/>
                                        </p:tgtEl>
                                        <p:attrNameLst>
                                          <p:attrName>style.visibility</p:attrName>
                                        </p:attrNameLst>
                                      </p:cBhvr>
                                      <p:to>
                                        <p:strVal val="hidden"/>
                                      </p:to>
                                    </p:set>
                                  </p:childTnLst>
                                </p:cTn>
                              </p:par>
                            </p:childTnLst>
                          </p:cTn>
                        </p:par>
                      </p:childTnLst>
                    </p:cTn>
                  </p:par>
                  <p:par>
                    <p:cTn id="86" fill="hold">
                      <p:stCondLst>
                        <p:cond delay="indefinite"/>
                      </p:stCondLst>
                      <p:childTnLst>
                        <p:par>
                          <p:cTn id="87" fill="hold">
                            <p:stCondLst>
                              <p:cond delay="0"/>
                            </p:stCondLst>
                            <p:childTnLst>
                              <p:par>
                                <p:cTn id="88" presetID="26" presetClass="entr" presetSubtype="0" fill="hold" grpId="0" nodeType="clickEffect">
                                  <p:stCondLst>
                                    <p:cond delay="0"/>
                                  </p:stCondLst>
                                  <p:childTnLst>
                                    <p:set>
                                      <p:cBhvr>
                                        <p:cTn id="89" dur="1" fill="hold">
                                          <p:stCondLst>
                                            <p:cond delay="0"/>
                                          </p:stCondLst>
                                        </p:cTn>
                                        <p:tgtEl>
                                          <p:spTgt spid="28953"/>
                                        </p:tgtEl>
                                        <p:attrNameLst>
                                          <p:attrName>style.visibility</p:attrName>
                                        </p:attrNameLst>
                                      </p:cBhvr>
                                      <p:to>
                                        <p:strVal val="visible"/>
                                      </p:to>
                                    </p:set>
                                    <p:animEffect transition="in" filter="wipe(down)">
                                      <p:cBhvr>
                                        <p:cTn id="90" dur="580">
                                          <p:stCondLst>
                                            <p:cond delay="0"/>
                                          </p:stCondLst>
                                        </p:cTn>
                                        <p:tgtEl>
                                          <p:spTgt spid="28953"/>
                                        </p:tgtEl>
                                      </p:cBhvr>
                                    </p:animEffect>
                                    <p:anim calcmode="lin" valueType="num">
                                      <p:cBhvr>
                                        <p:cTn id="91" dur="1822" tmFilter="0,0; 0.14,0.36; 0.43,0.73; 0.71,0.91; 1.0,1.0">
                                          <p:stCondLst>
                                            <p:cond delay="0"/>
                                          </p:stCondLst>
                                        </p:cTn>
                                        <p:tgtEl>
                                          <p:spTgt spid="28953"/>
                                        </p:tgtEl>
                                        <p:attrNameLst>
                                          <p:attrName>ppt_x</p:attrName>
                                        </p:attrNameLst>
                                      </p:cBhvr>
                                      <p:tavLst>
                                        <p:tav tm="0">
                                          <p:val>
                                            <p:strVal val="#ppt_x-0.25"/>
                                          </p:val>
                                        </p:tav>
                                        <p:tav tm="100000">
                                          <p:val>
                                            <p:strVal val="#ppt_x"/>
                                          </p:val>
                                        </p:tav>
                                      </p:tavLst>
                                    </p:anim>
                                    <p:anim calcmode="lin" valueType="num">
                                      <p:cBhvr>
                                        <p:cTn id="92" dur="664" tmFilter="0.0,0.0; 0.25,0.07; 0.50,0.2; 0.75,0.467; 1.0,1.0">
                                          <p:stCondLst>
                                            <p:cond delay="0"/>
                                          </p:stCondLst>
                                        </p:cTn>
                                        <p:tgtEl>
                                          <p:spTgt spid="28953"/>
                                        </p:tgtEl>
                                        <p:attrNameLst>
                                          <p:attrName>ppt_y</p:attrName>
                                        </p:attrNameLst>
                                      </p:cBhvr>
                                      <p:tavLst>
                                        <p:tav tm="0" fmla="#ppt_y-sin(pi*$)/3">
                                          <p:val>
                                            <p:fltVal val="0.5"/>
                                          </p:val>
                                        </p:tav>
                                        <p:tav tm="100000">
                                          <p:val>
                                            <p:fltVal val="1"/>
                                          </p:val>
                                        </p:tav>
                                      </p:tavLst>
                                    </p:anim>
                                    <p:anim calcmode="lin" valueType="num">
                                      <p:cBhvr>
                                        <p:cTn id="93" dur="664" tmFilter="0, 0; 0.125,0.2665; 0.25,0.4; 0.375,0.465; 0.5,0.5;  0.625,0.535; 0.75,0.6; 0.875,0.7335; 1,1">
                                          <p:stCondLst>
                                            <p:cond delay="664"/>
                                          </p:stCondLst>
                                        </p:cTn>
                                        <p:tgtEl>
                                          <p:spTgt spid="28953"/>
                                        </p:tgtEl>
                                        <p:attrNameLst>
                                          <p:attrName>ppt_y</p:attrName>
                                        </p:attrNameLst>
                                      </p:cBhvr>
                                      <p:tavLst>
                                        <p:tav tm="0" fmla="#ppt_y-sin(pi*$)/9">
                                          <p:val>
                                            <p:fltVal val="0"/>
                                          </p:val>
                                        </p:tav>
                                        <p:tav tm="100000">
                                          <p:val>
                                            <p:fltVal val="1"/>
                                          </p:val>
                                        </p:tav>
                                      </p:tavLst>
                                    </p:anim>
                                    <p:anim calcmode="lin" valueType="num">
                                      <p:cBhvr>
                                        <p:cTn id="94" dur="332" tmFilter="0, 0; 0.125,0.2665; 0.25,0.4; 0.375,0.465; 0.5,0.5;  0.625,0.535; 0.75,0.6; 0.875,0.7335; 1,1">
                                          <p:stCondLst>
                                            <p:cond delay="1324"/>
                                          </p:stCondLst>
                                        </p:cTn>
                                        <p:tgtEl>
                                          <p:spTgt spid="28953"/>
                                        </p:tgtEl>
                                        <p:attrNameLst>
                                          <p:attrName>ppt_y</p:attrName>
                                        </p:attrNameLst>
                                      </p:cBhvr>
                                      <p:tavLst>
                                        <p:tav tm="0" fmla="#ppt_y-sin(pi*$)/27">
                                          <p:val>
                                            <p:fltVal val="0"/>
                                          </p:val>
                                        </p:tav>
                                        <p:tav tm="100000">
                                          <p:val>
                                            <p:fltVal val="1"/>
                                          </p:val>
                                        </p:tav>
                                      </p:tavLst>
                                    </p:anim>
                                    <p:anim calcmode="lin" valueType="num">
                                      <p:cBhvr>
                                        <p:cTn id="95" dur="164" tmFilter="0, 0; 0.125,0.2665; 0.25,0.4; 0.375,0.465; 0.5,0.5;  0.625,0.535; 0.75,0.6; 0.875,0.7335; 1,1">
                                          <p:stCondLst>
                                            <p:cond delay="1656"/>
                                          </p:stCondLst>
                                        </p:cTn>
                                        <p:tgtEl>
                                          <p:spTgt spid="28953"/>
                                        </p:tgtEl>
                                        <p:attrNameLst>
                                          <p:attrName>ppt_y</p:attrName>
                                        </p:attrNameLst>
                                      </p:cBhvr>
                                      <p:tavLst>
                                        <p:tav tm="0" fmla="#ppt_y-sin(pi*$)/81">
                                          <p:val>
                                            <p:fltVal val="0"/>
                                          </p:val>
                                        </p:tav>
                                        <p:tav tm="100000">
                                          <p:val>
                                            <p:fltVal val="1"/>
                                          </p:val>
                                        </p:tav>
                                      </p:tavLst>
                                    </p:anim>
                                    <p:animScale>
                                      <p:cBhvr>
                                        <p:cTn id="96" dur="26">
                                          <p:stCondLst>
                                            <p:cond delay="650"/>
                                          </p:stCondLst>
                                        </p:cTn>
                                        <p:tgtEl>
                                          <p:spTgt spid="28953"/>
                                        </p:tgtEl>
                                      </p:cBhvr>
                                      <p:to x="100000" y="60000"/>
                                    </p:animScale>
                                    <p:animScale>
                                      <p:cBhvr>
                                        <p:cTn id="97" dur="166" decel="50000">
                                          <p:stCondLst>
                                            <p:cond delay="676"/>
                                          </p:stCondLst>
                                        </p:cTn>
                                        <p:tgtEl>
                                          <p:spTgt spid="28953"/>
                                        </p:tgtEl>
                                      </p:cBhvr>
                                      <p:to x="100000" y="100000"/>
                                    </p:animScale>
                                    <p:animScale>
                                      <p:cBhvr>
                                        <p:cTn id="98" dur="26">
                                          <p:stCondLst>
                                            <p:cond delay="1312"/>
                                          </p:stCondLst>
                                        </p:cTn>
                                        <p:tgtEl>
                                          <p:spTgt spid="28953"/>
                                        </p:tgtEl>
                                      </p:cBhvr>
                                      <p:to x="100000" y="80000"/>
                                    </p:animScale>
                                    <p:animScale>
                                      <p:cBhvr>
                                        <p:cTn id="99" dur="166" decel="50000">
                                          <p:stCondLst>
                                            <p:cond delay="1338"/>
                                          </p:stCondLst>
                                        </p:cTn>
                                        <p:tgtEl>
                                          <p:spTgt spid="28953"/>
                                        </p:tgtEl>
                                      </p:cBhvr>
                                      <p:to x="100000" y="100000"/>
                                    </p:animScale>
                                    <p:animScale>
                                      <p:cBhvr>
                                        <p:cTn id="100" dur="26">
                                          <p:stCondLst>
                                            <p:cond delay="1642"/>
                                          </p:stCondLst>
                                        </p:cTn>
                                        <p:tgtEl>
                                          <p:spTgt spid="28953"/>
                                        </p:tgtEl>
                                      </p:cBhvr>
                                      <p:to x="100000" y="90000"/>
                                    </p:animScale>
                                    <p:animScale>
                                      <p:cBhvr>
                                        <p:cTn id="101" dur="166" decel="50000">
                                          <p:stCondLst>
                                            <p:cond delay="1668"/>
                                          </p:stCondLst>
                                        </p:cTn>
                                        <p:tgtEl>
                                          <p:spTgt spid="28953"/>
                                        </p:tgtEl>
                                      </p:cBhvr>
                                      <p:to x="100000" y="100000"/>
                                    </p:animScale>
                                    <p:animScale>
                                      <p:cBhvr>
                                        <p:cTn id="102" dur="26">
                                          <p:stCondLst>
                                            <p:cond delay="1808"/>
                                          </p:stCondLst>
                                        </p:cTn>
                                        <p:tgtEl>
                                          <p:spTgt spid="28953"/>
                                        </p:tgtEl>
                                      </p:cBhvr>
                                      <p:to x="100000" y="95000"/>
                                    </p:animScale>
                                    <p:animScale>
                                      <p:cBhvr>
                                        <p:cTn id="103" dur="166" decel="50000">
                                          <p:stCondLst>
                                            <p:cond delay="1834"/>
                                          </p:stCondLst>
                                        </p:cTn>
                                        <p:tgtEl>
                                          <p:spTgt spid="28953"/>
                                        </p:tgtEl>
                                      </p:cBhvr>
                                      <p:to x="100000" y="100000"/>
                                    </p:animScale>
                                  </p:childTnLst>
                                  <p:subTnLst>
                                    <p:audio>
                                      <p:cMediaNode>
                                        <p:cTn display="0" masterRel="sameClick">
                                          <p:stCondLst>
                                            <p:cond evt="begin" delay="0">
                                              <p:tn val="88"/>
                                            </p:cond>
                                          </p:stCondLst>
                                          <p:endCondLst>
                                            <p:cond evt="onStopAudio" delay="0">
                                              <p:tgtEl>
                                                <p:sldTgt/>
                                              </p:tgtEl>
                                            </p:cond>
                                          </p:endCondLst>
                                        </p:cTn>
                                        <p:tgtEl>
                                          <p:sndTgt r:embed="rId2" name="chimes.wav"/>
                                        </p:tgtEl>
                                      </p:cMediaNode>
                                    </p:audio>
                                  </p:subTnLst>
                                </p:cTn>
                              </p:par>
                            </p:childTnLst>
                          </p:cTn>
                        </p:par>
                      </p:childTnLst>
                    </p:cTn>
                  </p:par>
                  <p:par>
                    <p:cTn id="104" fill="hold">
                      <p:stCondLst>
                        <p:cond delay="indefinite"/>
                      </p:stCondLst>
                      <p:childTnLst>
                        <p:par>
                          <p:cTn id="105" fill="hold">
                            <p:stCondLst>
                              <p:cond delay="0"/>
                            </p:stCondLst>
                            <p:childTnLst>
                              <p:par>
                                <p:cTn id="106" presetID="55" presetClass="exit" presetSubtype="0" fill="hold" grpId="1" nodeType="clickEffect">
                                  <p:stCondLst>
                                    <p:cond delay="0"/>
                                  </p:stCondLst>
                                  <p:childTnLst>
                                    <p:anim calcmode="lin" valueType="num">
                                      <p:cBhvr>
                                        <p:cTn id="107" dur="1000"/>
                                        <p:tgtEl>
                                          <p:spTgt spid="28957"/>
                                        </p:tgtEl>
                                        <p:attrNameLst>
                                          <p:attrName>ppt_w</p:attrName>
                                        </p:attrNameLst>
                                      </p:cBhvr>
                                      <p:tavLst>
                                        <p:tav tm="0">
                                          <p:val>
                                            <p:strVal val="ppt_w"/>
                                          </p:val>
                                        </p:tav>
                                        <p:tav tm="100000">
                                          <p:val>
                                            <p:strVal val="ppt_w*0.70"/>
                                          </p:val>
                                        </p:tav>
                                      </p:tavLst>
                                    </p:anim>
                                    <p:anim calcmode="lin" valueType="num">
                                      <p:cBhvr>
                                        <p:cTn id="108" dur="1000"/>
                                        <p:tgtEl>
                                          <p:spTgt spid="28957"/>
                                        </p:tgtEl>
                                        <p:attrNameLst>
                                          <p:attrName>ppt_h</p:attrName>
                                        </p:attrNameLst>
                                      </p:cBhvr>
                                      <p:tavLst>
                                        <p:tav tm="0">
                                          <p:val>
                                            <p:strVal val="ppt_h"/>
                                          </p:val>
                                        </p:tav>
                                        <p:tav tm="100000">
                                          <p:val>
                                            <p:strVal val="ppt_h"/>
                                          </p:val>
                                        </p:tav>
                                      </p:tavLst>
                                    </p:anim>
                                    <p:animEffect transition="out" filter="fade">
                                      <p:cBhvr>
                                        <p:cTn id="109" dur="1000"/>
                                        <p:tgtEl>
                                          <p:spTgt spid="28957"/>
                                        </p:tgtEl>
                                      </p:cBhvr>
                                    </p:animEffect>
                                    <p:set>
                                      <p:cBhvr>
                                        <p:cTn id="110" dur="1" fill="hold">
                                          <p:stCondLst>
                                            <p:cond delay="999"/>
                                          </p:stCondLst>
                                        </p:cTn>
                                        <p:tgtEl>
                                          <p:spTgt spid="28957"/>
                                        </p:tgtEl>
                                        <p:attrNameLst>
                                          <p:attrName>style.visibility</p:attrName>
                                        </p:attrNameLst>
                                      </p:cBhvr>
                                      <p:to>
                                        <p:strVal val="hidden"/>
                                      </p:to>
                                    </p:set>
                                  </p:childTnLst>
                                </p:cTn>
                              </p:par>
                              <p:par>
                                <p:cTn id="111" presetID="55" presetClass="exit" presetSubtype="0" fill="hold" grpId="1" nodeType="withEffect">
                                  <p:stCondLst>
                                    <p:cond delay="0"/>
                                  </p:stCondLst>
                                  <p:childTnLst>
                                    <p:anim calcmode="lin" valueType="num">
                                      <p:cBhvr>
                                        <p:cTn id="112" dur="1000"/>
                                        <p:tgtEl>
                                          <p:spTgt spid="28959"/>
                                        </p:tgtEl>
                                        <p:attrNameLst>
                                          <p:attrName>ppt_w</p:attrName>
                                        </p:attrNameLst>
                                      </p:cBhvr>
                                      <p:tavLst>
                                        <p:tav tm="0">
                                          <p:val>
                                            <p:strVal val="ppt_w"/>
                                          </p:val>
                                        </p:tav>
                                        <p:tav tm="100000">
                                          <p:val>
                                            <p:strVal val="ppt_w*0.70"/>
                                          </p:val>
                                        </p:tav>
                                      </p:tavLst>
                                    </p:anim>
                                    <p:anim calcmode="lin" valueType="num">
                                      <p:cBhvr>
                                        <p:cTn id="113" dur="1000"/>
                                        <p:tgtEl>
                                          <p:spTgt spid="28959"/>
                                        </p:tgtEl>
                                        <p:attrNameLst>
                                          <p:attrName>ppt_h</p:attrName>
                                        </p:attrNameLst>
                                      </p:cBhvr>
                                      <p:tavLst>
                                        <p:tav tm="0">
                                          <p:val>
                                            <p:strVal val="ppt_h"/>
                                          </p:val>
                                        </p:tav>
                                        <p:tav tm="100000">
                                          <p:val>
                                            <p:strVal val="ppt_h"/>
                                          </p:val>
                                        </p:tav>
                                      </p:tavLst>
                                    </p:anim>
                                    <p:animEffect transition="out" filter="fade">
                                      <p:cBhvr>
                                        <p:cTn id="114" dur="1000"/>
                                        <p:tgtEl>
                                          <p:spTgt spid="28959"/>
                                        </p:tgtEl>
                                      </p:cBhvr>
                                    </p:animEffect>
                                    <p:set>
                                      <p:cBhvr>
                                        <p:cTn id="115" dur="1" fill="hold">
                                          <p:stCondLst>
                                            <p:cond delay="999"/>
                                          </p:stCondLst>
                                        </p:cTn>
                                        <p:tgtEl>
                                          <p:spTgt spid="28959"/>
                                        </p:tgtEl>
                                        <p:attrNameLst>
                                          <p:attrName>style.visibility</p:attrName>
                                        </p:attrNameLst>
                                      </p:cBhvr>
                                      <p:to>
                                        <p:strVal val="hidden"/>
                                      </p:to>
                                    </p:set>
                                  </p:childTnLst>
                                </p:cTn>
                              </p:par>
                            </p:childTnLst>
                          </p:cTn>
                        </p:par>
                      </p:childTnLst>
                    </p:cTn>
                  </p:par>
                  <p:par>
                    <p:cTn id="116" fill="hold">
                      <p:stCondLst>
                        <p:cond delay="indefinite"/>
                      </p:stCondLst>
                      <p:childTnLst>
                        <p:par>
                          <p:cTn id="117" fill="hold">
                            <p:stCondLst>
                              <p:cond delay="0"/>
                            </p:stCondLst>
                            <p:childTnLst>
                              <p:par>
                                <p:cTn id="118" presetID="0" presetClass="path" presetSubtype="0" accel="50000" decel="50000" fill="hold" grpId="1" nodeType="clickEffect">
                                  <p:stCondLst>
                                    <p:cond delay="0"/>
                                  </p:stCondLst>
                                  <p:childTnLst>
                                    <p:animMotion origin="layout" path="M 2.77778E-6 3.33333E-6 L -0.12778 -0.08588 " pathEditMode="relative" rAng="0" ptsTypes="AA">
                                      <p:cBhvr>
                                        <p:cTn id="119" dur="1000" fill="hold"/>
                                        <p:tgtEl>
                                          <p:spTgt spid="28958"/>
                                        </p:tgtEl>
                                        <p:attrNameLst>
                                          <p:attrName>ppt_x</p:attrName>
                                          <p:attrName>ppt_y</p:attrName>
                                        </p:attrNameLst>
                                      </p:cBhvr>
                                      <p:rCtr x="-64" y="-43"/>
                                    </p:animMotion>
                                  </p:childTnLst>
                                </p:cTn>
                              </p:par>
                              <p:par>
                                <p:cTn id="120" presetID="0" presetClass="path" presetSubtype="0" accel="50000" decel="50000" fill="hold" grpId="1" nodeType="withEffect">
                                  <p:stCondLst>
                                    <p:cond delay="0"/>
                                  </p:stCondLst>
                                  <p:childTnLst>
                                    <p:animMotion origin="layout" path="M 2.5E-6 1.48148E-6 L 2.5E-6 -0.16621 " pathEditMode="relative" rAng="0" ptsTypes="AA">
                                      <p:cBhvr>
                                        <p:cTn id="121" dur="1000" fill="hold"/>
                                        <p:tgtEl>
                                          <p:spTgt spid="28960"/>
                                        </p:tgtEl>
                                        <p:attrNameLst>
                                          <p:attrName>ppt_x</p:attrName>
                                          <p:attrName>ppt_y</p:attrName>
                                        </p:attrNameLst>
                                      </p:cBhvr>
                                      <p:rCtr x="0" y="-83"/>
                                    </p:animMotion>
                                  </p:childTnLst>
                                </p:cTn>
                              </p:par>
                            </p:childTnLst>
                          </p:cTn>
                        </p:par>
                      </p:childTnLst>
                    </p:cTn>
                  </p:par>
                  <p:par>
                    <p:cTn id="122" fill="hold">
                      <p:stCondLst>
                        <p:cond delay="indefinite"/>
                      </p:stCondLst>
                      <p:childTnLst>
                        <p:par>
                          <p:cTn id="123" fill="hold">
                            <p:stCondLst>
                              <p:cond delay="0"/>
                            </p:stCondLst>
                            <p:childTnLst>
                              <p:par>
                                <p:cTn id="124" presetID="22" presetClass="entr" presetSubtype="1" fill="hold" grpId="0" nodeType="clickEffect">
                                  <p:stCondLst>
                                    <p:cond delay="0"/>
                                  </p:stCondLst>
                                  <p:childTnLst>
                                    <p:set>
                                      <p:cBhvr>
                                        <p:cTn id="125" dur="1" fill="hold">
                                          <p:stCondLst>
                                            <p:cond delay="0"/>
                                          </p:stCondLst>
                                        </p:cTn>
                                        <p:tgtEl>
                                          <p:spTgt spid="28954"/>
                                        </p:tgtEl>
                                        <p:attrNameLst>
                                          <p:attrName>style.visibility</p:attrName>
                                        </p:attrNameLst>
                                      </p:cBhvr>
                                      <p:to>
                                        <p:strVal val="visible"/>
                                      </p:to>
                                    </p:set>
                                    <p:animEffect transition="in" filter="wipe(up)">
                                      <p:cBhvr>
                                        <p:cTn id="126" dur="2000"/>
                                        <p:tgtEl>
                                          <p:spTgt spid="28954"/>
                                        </p:tgtEl>
                                      </p:cBhvr>
                                    </p:animEffect>
                                  </p:childTnLst>
                                </p:cTn>
                              </p:par>
                            </p:childTnLst>
                          </p:cTn>
                        </p:par>
                      </p:childTnLst>
                    </p:cTn>
                  </p:par>
                  <p:par>
                    <p:cTn id="127" fill="hold">
                      <p:stCondLst>
                        <p:cond delay="indefinite"/>
                      </p:stCondLst>
                      <p:childTnLst>
                        <p:par>
                          <p:cTn id="128" fill="hold">
                            <p:stCondLst>
                              <p:cond delay="0"/>
                            </p:stCondLst>
                            <p:childTnLst>
                              <p:par>
                                <p:cTn id="129" presetID="16" presetClass="entr" presetSubtype="26" fill="hold" grpId="0" nodeType="clickEffect">
                                  <p:stCondLst>
                                    <p:cond delay="0"/>
                                  </p:stCondLst>
                                  <p:childTnLst>
                                    <p:set>
                                      <p:cBhvr>
                                        <p:cTn id="130" dur="1" fill="hold">
                                          <p:stCondLst>
                                            <p:cond delay="0"/>
                                          </p:stCondLst>
                                        </p:cTn>
                                        <p:tgtEl>
                                          <p:spTgt spid="28928"/>
                                        </p:tgtEl>
                                        <p:attrNameLst>
                                          <p:attrName>style.visibility</p:attrName>
                                        </p:attrNameLst>
                                      </p:cBhvr>
                                      <p:to>
                                        <p:strVal val="visible"/>
                                      </p:to>
                                    </p:set>
                                    <p:animEffect transition="in" filter="barn(inHorizontal)">
                                      <p:cBhvr>
                                        <p:cTn id="131" dur="1000"/>
                                        <p:tgtEl>
                                          <p:spTgt spid="28928"/>
                                        </p:tgtEl>
                                      </p:cBhvr>
                                    </p:animEffect>
                                  </p:childTnLst>
                                  <p:subTnLst>
                                    <p:audio>
                                      <p:cMediaNode>
                                        <p:cTn display="0" masterRel="sameClick">
                                          <p:stCondLst>
                                            <p:cond evt="begin" delay="0">
                                              <p:tn val="129"/>
                                            </p:cond>
                                          </p:stCondLst>
                                          <p:endCondLst>
                                            <p:cond evt="onStopAudio" delay="0">
                                              <p:tgtEl>
                                                <p:sldTgt/>
                                              </p:tgtEl>
                                            </p:cond>
                                          </p:endCondLst>
                                        </p:cTn>
                                        <p:tgtEl>
                                          <p:sndTgt r:embed="rId2"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959" grpId="0" autoUpdateAnimBg="0"/>
      <p:bldP spid="28959" grpId="1"/>
      <p:bldP spid="28906" grpId="0"/>
      <p:bldP spid="28907" grpId="0" autoUpdateAnimBg="0"/>
      <p:bldP spid="28909" grpId="0" animBg="1" autoUpdateAnimBg="0"/>
      <p:bldP spid="28948" grpId="0"/>
      <p:bldP spid="28953" grpId="0"/>
      <p:bldP spid="28928" grpId="0" animBg="1"/>
      <p:bldP spid="28927" grpId="0"/>
      <p:bldP spid="28954" grpId="0" animBg="1"/>
      <p:bldP spid="28955" grpId="0" autoUpdateAnimBg="0"/>
      <p:bldP spid="28956" grpId="0" autoUpdateAnimBg="0"/>
      <p:bldP spid="28956" grpId="1"/>
      <p:bldP spid="28957" grpId="0" autoUpdateAnimBg="0"/>
      <p:bldP spid="28957" grpId="1"/>
      <p:bldP spid="28958" grpId="0" autoUpdateAnimBg="0"/>
      <p:bldP spid="28958" grpId="1"/>
      <p:bldP spid="28960" grpId="0" autoUpdateAnimBg="0"/>
      <p:bldP spid="28960" grpId="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5402</TotalTime>
  <Words>7712</Words>
  <Application>Microsoft Office PowerPoint</Application>
  <PresentationFormat>全屏显示(4:3)</PresentationFormat>
  <Paragraphs>1240</Paragraphs>
  <Slides>85</Slides>
  <Notes>7</Notes>
  <HiddenSlides>0</HiddenSlides>
  <MMClips>0</MMClips>
  <ScaleCrop>false</ScaleCrop>
  <HeadingPairs>
    <vt:vector size="8" baseType="variant">
      <vt:variant>
        <vt:lpstr>已用的字体</vt:lpstr>
      </vt:variant>
      <vt:variant>
        <vt:i4>16</vt:i4>
      </vt:variant>
      <vt:variant>
        <vt:lpstr>主题</vt:lpstr>
      </vt:variant>
      <vt:variant>
        <vt:i4>1</vt:i4>
      </vt:variant>
      <vt:variant>
        <vt:lpstr>嵌入 OLE 服务器</vt:lpstr>
      </vt:variant>
      <vt:variant>
        <vt:i4>2</vt:i4>
      </vt:variant>
      <vt:variant>
        <vt:lpstr>幻灯片标题</vt:lpstr>
      </vt:variant>
      <vt:variant>
        <vt:i4>85</vt:i4>
      </vt:variant>
    </vt:vector>
  </HeadingPairs>
  <TitlesOfParts>
    <vt:vector size="104" baseType="lpstr">
      <vt:lpstr>Arial Unicode MS</vt:lpstr>
      <vt:lpstr>黑体</vt:lpstr>
      <vt:lpstr>华文行楷</vt:lpstr>
      <vt:lpstr>华文楷体</vt:lpstr>
      <vt:lpstr>华文宋体</vt:lpstr>
      <vt:lpstr>华文新魏</vt:lpstr>
      <vt:lpstr>华文中宋</vt:lpstr>
      <vt:lpstr>楷体_GB2312</vt:lpstr>
      <vt:lpstr>隶书</vt:lpstr>
      <vt:lpstr>宋体</vt:lpstr>
      <vt:lpstr>Arial</vt:lpstr>
      <vt:lpstr>Calibri</vt:lpstr>
      <vt:lpstr>Courier New</vt:lpstr>
      <vt:lpstr>Symbol</vt:lpstr>
      <vt:lpstr>Times New Roman</vt:lpstr>
      <vt:lpstr>Wingdings</vt:lpstr>
      <vt:lpstr>Office 主题</vt:lpstr>
      <vt:lpstr>公式</vt:lpstr>
      <vt:lpstr>VISIO</vt:lpstr>
      <vt:lpstr>PowerPoint 演示文稿</vt:lpstr>
      <vt:lpstr>第七章回顾</vt:lpstr>
      <vt:lpstr>PowerPoint 演示文稿</vt:lpstr>
      <vt:lpstr>PowerPoint 演示文稿</vt:lpstr>
      <vt:lpstr>查找相关概念 </vt:lpstr>
      <vt:lpstr>查找相关概念（续）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二叉排序树</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小结</vt:lpstr>
      <vt:lpstr>PowerPoint 演示文稿</vt:lpstr>
    </vt:vector>
  </TitlesOfParts>
  <Company>CHINA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USER</dc:creator>
  <cp:lastModifiedBy>863255386@qq.com</cp:lastModifiedBy>
  <cp:revision>604</cp:revision>
  <dcterms:created xsi:type="dcterms:W3CDTF">2010-01-05T06:25:07Z</dcterms:created>
  <dcterms:modified xsi:type="dcterms:W3CDTF">2018-08-11T12:27:51Z</dcterms:modified>
</cp:coreProperties>
</file>